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3" r:id="rId3"/>
    <p:sldId id="264" r:id="rId4"/>
    <p:sldId id="282" r:id="rId5"/>
    <p:sldId id="285" r:id="rId6"/>
    <p:sldId id="286" r:id="rId7"/>
    <p:sldId id="300" r:id="rId8"/>
    <p:sldId id="290" r:id="rId9"/>
    <p:sldId id="299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9" r:id="rId19"/>
    <p:sldId id="309" r:id="rId20"/>
    <p:sldId id="310" r:id="rId21"/>
    <p:sldId id="32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293" r:id="rId31"/>
    <p:sldId id="295" r:id="rId32"/>
    <p:sldId id="280" r:id="rId33"/>
    <p:sldId id="289" r:id="rId34"/>
    <p:sldId id="297" r:id="rId35"/>
    <p:sldId id="298" r:id="rId36"/>
    <p:sldId id="296" r:id="rId3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100" d="100"/>
          <a:sy n="100" d="100"/>
        </p:scale>
        <p:origin x="-1866" y="-1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26/01/2021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26/01/2021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26/01/2021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9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Clock Select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Prescalar</a:t>
            </a:r>
            <a:endParaRPr lang="en-GB" sz="1000" dirty="0" smtClean="0">
              <a:solidFill>
                <a:schemeClr val="tx1"/>
              </a:solidFill>
            </a:endParaRP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1..32768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Postscalar</a:t>
            </a:r>
            <a:endParaRPr lang="en-GB" sz="1000" dirty="0" smtClean="0">
              <a:solidFill>
                <a:schemeClr val="tx1"/>
              </a:solidFill>
            </a:endParaRP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1..16</a:t>
            </a:r>
            <a:endParaRPr lang="en-GB" sz="1000" dirty="0">
              <a:solidFill>
                <a:schemeClr val="tx1"/>
              </a:solidFill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Timer Counter  </a:t>
            </a:r>
            <a:r>
              <a:rPr lang="en-GB" sz="1000" dirty="0" err="1" smtClean="0">
                <a:solidFill>
                  <a:schemeClr val="tx1"/>
                </a:solidFill>
              </a:rPr>
              <a:t>nn</a:t>
            </a:r>
            <a:r>
              <a:rPr lang="en-GB" sz="1000" dirty="0" smtClean="0">
                <a:solidFill>
                  <a:schemeClr val="tx1"/>
                </a:solidFill>
              </a:rPr>
              <a:t>..FF.00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Timer Overflow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86" name="Flowchart: Delay 185"/>
          <p:cNvSpPr/>
          <p:nvPr/>
        </p:nvSpPr>
        <p:spPr>
          <a:xfrm>
            <a:off x="8136669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88" name="Elbow Connector 187"/>
          <p:cNvCxnSpPr/>
          <p:nvPr/>
        </p:nvCxnSpPr>
        <p:spPr>
          <a:xfrm rot="5400000" flipH="1" flipV="1">
            <a:off x="7815773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7812362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8629361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8" name="TextBox 197"/>
          <p:cNvSpPr txBox="1"/>
          <p:nvPr/>
        </p:nvSpPr>
        <p:spPr>
          <a:xfrm>
            <a:off x="8594107" y="1760220"/>
            <a:ext cx="56297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Interrupt</a:t>
            </a:r>
            <a:endParaRPr lang="en-GB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200" name="Rectangle 199"/>
          <p:cNvSpPr/>
          <p:nvPr/>
        </p:nvSpPr>
        <p:spPr>
          <a:xfrm>
            <a:off x="1763688" y="3363838"/>
            <a:ext cx="610242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Timers generate the accurate time delays.  The microcontroller can also generate/measure the required time delays by running loops, in your program, but the timer/counter relieves the CPU from that operation by using the </a:t>
            </a:r>
            <a:r>
              <a:rPr lang="en-GB" sz="1100" dirty="0" err="1" smtClean="0"/>
              <a:t>prescalar</a:t>
            </a:r>
            <a:r>
              <a:rPr lang="en-GB" sz="1100" dirty="0" smtClean="0"/>
              <a:t> and </a:t>
            </a:r>
            <a:r>
              <a:rPr lang="en-GB" sz="1100" dirty="0" err="1" smtClean="0"/>
              <a:t>postscalar</a:t>
            </a: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A timer is nothing but a simple binary counter that can be configured to count clock pulses(Internal/External). A register increments from a specific value.  Once it reaches the maximum value, it will roll back to zero setting up an </a:t>
            </a:r>
            <a:r>
              <a:rPr lang="en-GB" sz="1100" b="1" dirty="0" err="1" smtClean="0"/>
              <a:t>OverFlow</a:t>
            </a:r>
            <a:r>
              <a:rPr lang="en-GB" sz="1100" dirty="0" smtClean="0"/>
              <a:t> flag and generates the interrupt ... if enabled.</a:t>
            </a:r>
            <a:endParaRPr lang="en-GB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586051" y="2725513"/>
            <a:ext cx="103906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Interrupt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B1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Rounded Rectangle 116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24" name="TextBox 123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382604" y="2474450"/>
            <a:ext cx="151881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Set timer value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B1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Rounded Rectangle 116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24" name="TextBox 123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PIC18-Q41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PIC18xxQ41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B2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B3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</a:t>
            </a:r>
          </a:p>
          <a:p>
            <a:pPr algn="ctr"/>
            <a:r>
              <a:rPr lang="en-GB" sz="1000" dirty="0" smtClean="0"/>
              <a:t>..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FE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FF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Counter Resets to Zero</a:t>
            </a:r>
            <a:endParaRPr lang="en-GB" sz="800" dirty="0">
              <a:solidFill>
                <a:srgbClr val="FF0000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b="1" dirty="0" smtClean="0"/>
              <a:t>1</a:t>
            </a:r>
            <a:endParaRPr lang="en-GB" sz="1000" b="1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Overflow</a:t>
            </a:r>
            <a:endParaRPr lang="en-GB" sz="800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1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186" name="Flowchart: Delay 185"/>
          <p:cNvSpPr/>
          <p:nvPr/>
        </p:nvSpPr>
        <p:spPr>
          <a:xfrm>
            <a:off x="8136669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IE</a:t>
            </a:r>
            <a:endParaRPr lang="en-GB" sz="1000" dirty="0"/>
          </a:p>
        </p:txBody>
      </p:sp>
      <p:cxnSp>
        <p:nvCxnSpPr>
          <p:cNvPr id="188" name="Elbow Connector 187"/>
          <p:cNvCxnSpPr/>
          <p:nvPr/>
        </p:nvCxnSpPr>
        <p:spPr>
          <a:xfrm rot="5400000" flipH="1" flipV="1">
            <a:off x="7815773" y="2439211"/>
            <a:ext cx="511001" cy="122359"/>
          </a:xfrm>
          <a:prstGeom prst="bentConnector3">
            <a:avLst>
              <a:gd name="adj1" fmla="val 10002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7812362" y="2067695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8629361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87" name="TextBox 186"/>
          <p:cNvSpPr txBox="1"/>
          <p:nvPr/>
        </p:nvSpPr>
        <p:spPr>
          <a:xfrm>
            <a:off x="7586051" y="2725513"/>
            <a:ext cx="103906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Interrupt Enable</a:t>
            </a:r>
            <a:endParaRPr lang="en-GB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586051" y="2725513"/>
            <a:ext cx="10390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Interrupt Enable</a:t>
            </a:r>
            <a:endParaRPr lang="en-GB" sz="1000" dirty="0"/>
          </a:p>
        </p:txBody>
      </p:sp>
      <p:cxnSp>
        <p:nvCxnSpPr>
          <p:cNvPr id="188" name="Elbow Connector 187"/>
          <p:cNvCxnSpPr/>
          <p:nvPr/>
        </p:nvCxnSpPr>
        <p:spPr>
          <a:xfrm rot="5400000" flipH="1" flipV="1">
            <a:off x="7815773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7812362" y="2067695"/>
            <a:ext cx="335129" cy="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8629361" y="2067695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8" name="TextBox 197"/>
          <p:cNvSpPr txBox="1"/>
          <p:nvPr/>
        </p:nvSpPr>
        <p:spPr>
          <a:xfrm>
            <a:off x="8594105" y="1760220"/>
            <a:ext cx="57099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Interrupt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86" name="Flowchart: Delay 185"/>
          <p:cNvSpPr/>
          <p:nvPr/>
        </p:nvSpPr>
        <p:spPr>
          <a:xfrm>
            <a:off x="8136669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IE</a:t>
            </a:r>
            <a:endParaRPr lang="en-GB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M164144 Microchip, Evaluation Board, PIC16G18446 MCU, Curiosity Nano |  Farn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0982" y="3075807"/>
            <a:ext cx="4123018" cy="2067694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6" y="411511"/>
            <a:ext cx="2867819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8" y="1059582"/>
            <a:ext cx="2752725" cy="716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/>
          <p:nvPr/>
        </p:nvGrpSpPr>
        <p:grpSpPr>
          <a:xfrm rot="1993515">
            <a:off x="378959" y="2437184"/>
            <a:ext cx="3087540" cy="230441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18FxxQ41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27734"/>
            <a:ext cx="3568848" cy="1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3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664449"/>
            <a:ext cx="4876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Box 198"/>
          <p:cNvSpPr txBox="1"/>
          <p:nvPr/>
        </p:nvSpPr>
        <p:spPr>
          <a:xfrm>
            <a:off x="323528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200" name="Rectangle 199"/>
          <p:cNvSpPr/>
          <p:nvPr/>
        </p:nvSpPr>
        <p:spPr>
          <a:xfrm>
            <a:off x="683568" y="843559"/>
            <a:ext cx="610242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Timers generate the accurate time delays.  The microcontroller can also generate/measure the required time delays by running loops, in your program, but the timer/counter relieves the CPU from that operation by using the </a:t>
            </a:r>
            <a:r>
              <a:rPr lang="en-GB" sz="1100" dirty="0" err="1" smtClean="0"/>
              <a:t>prescalar</a:t>
            </a:r>
            <a:r>
              <a:rPr lang="en-GB" sz="1100" dirty="0" smtClean="0"/>
              <a:t> and </a:t>
            </a:r>
            <a:r>
              <a:rPr lang="en-GB" sz="1100" dirty="0" err="1" smtClean="0"/>
              <a:t>postscalar</a:t>
            </a: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A timer is nothing but a simple binary counter that can be configured to count clock pulses(Internal/External). A register increments from a specific value.  Once it reaches the maximum value, it will roll back to zero setting up an </a:t>
            </a:r>
            <a:r>
              <a:rPr lang="en-GB" sz="1100" b="1" dirty="0" err="1" smtClean="0"/>
              <a:t>OverFlow</a:t>
            </a:r>
            <a:r>
              <a:rPr lang="en-GB" sz="1100" dirty="0" smtClean="0"/>
              <a:t> flag and generates the interrupt ... if enabled.</a:t>
            </a:r>
            <a:endParaRPr lang="en-GB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43758"/>
            <a:ext cx="5880844" cy="102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43758"/>
            <a:ext cx="8282037" cy="19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429" r="11396"/>
          <a:stretch>
            <a:fillRect/>
          </a:stretch>
        </p:blipFill>
        <p:spPr bwMode="auto">
          <a:xfrm>
            <a:off x="323528" y="1131590"/>
            <a:ext cx="4392488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483518"/>
            <a:ext cx="4062214" cy="211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323528" y="195486"/>
            <a:ext cx="15861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Timer Overview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31" y="66726"/>
            <a:ext cx="2087699" cy="347503"/>
          </a:xfr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700" dirty="0" smtClean="0">
                <a:latin typeface="+mn-lt"/>
                <a:ea typeface="+mn-ea"/>
                <a:cs typeface="+mn-cs"/>
              </a:rPr>
              <a:t>Timer0 block diagram</a:t>
            </a:r>
            <a:endParaRPr lang="en-GB" sz="1700" dirty="0"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23678"/>
            <a:ext cx="6439799" cy="249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411760" y="2213744"/>
            <a:ext cx="378966" cy="1920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2012" y="1633364"/>
            <a:ext cx="115061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660232" y="1995686"/>
            <a:ext cx="64807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588224" y="2715766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205361" y="2570039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264274" y="2658815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711276" y="3189933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12963</TotalTime>
  <Words>964</Words>
  <Application>Microsoft Office PowerPoint</Application>
  <PresentationFormat>On-screen Show (16:9)</PresentationFormat>
  <Paragraphs>312</Paragraphs>
  <Slides>36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Great Cow BASIC Part 9</vt:lpstr>
      <vt:lpstr>PIC18FxxQ41</vt:lpstr>
      <vt:lpstr>Videos...</vt:lpstr>
      <vt:lpstr>Great Cow BASIC Compiler</vt:lpstr>
      <vt:lpstr>Hardware</vt:lpstr>
      <vt:lpstr>Hardware</vt:lpstr>
      <vt:lpstr>Slide 7</vt:lpstr>
      <vt:lpstr>Slide 8</vt:lpstr>
      <vt:lpstr>Timer0 block diagram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Lab</vt:lpstr>
      <vt:lpstr>Slide 31</vt:lpstr>
      <vt:lpstr>Videos...</vt:lpstr>
      <vt:lpstr>Great Cow BASIC</vt:lpstr>
      <vt:lpstr>Slide 34</vt:lpstr>
      <vt:lpstr>Backup Slides</vt:lpstr>
      <vt:lpstr>Analog-to-Digital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777</cp:revision>
  <dcterms:created xsi:type="dcterms:W3CDTF">2019-01-08T20:03:06Z</dcterms:created>
  <dcterms:modified xsi:type="dcterms:W3CDTF">2021-01-26T13:46:35Z</dcterms:modified>
</cp:coreProperties>
</file>