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369" r:id="rId2"/>
    <p:sldId id="371" r:id="rId3"/>
    <p:sldId id="372" r:id="rId4"/>
    <p:sldId id="373" r:id="rId5"/>
    <p:sldId id="374" r:id="rId6"/>
    <p:sldId id="375" r:id="rId7"/>
    <p:sldId id="376" r:id="rId8"/>
    <p:sldId id="377" r:id="rId9"/>
    <p:sldId id="380" r:id="rId10"/>
    <p:sldId id="360" r:id="rId11"/>
    <p:sldId id="367" r:id="rId12"/>
    <p:sldId id="363" r:id="rId13"/>
    <p:sldId id="365" r:id="rId14"/>
    <p:sldId id="366" r:id="rId15"/>
    <p:sldId id="288" r:id="rId16"/>
    <p:sldId id="382" r:id="rId17"/>
    <p:sldId id="381" r:id="rId18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 varScale="1">
        <p:scale>
          <a:sx n="164" d="100"/>
          <a:sy n="164" d="100"/>
        </p:scale>
        <p:origin x="-120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42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86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C757326-0232-4CDF-81FF-302CA676961B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4900613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44618" y="1406112"/>
            <a:ext cx="3342860" cy="1369936"/>
          </a:xfrm>
        </p:spPr>
        <p:txBody>
          <a:bodyPr anchor="b">
            <a:normAutofit/>
          </a:bodyPr>
          <a:lstStyle>
            <a:lvl1pPr algn="l">
              <a:defRPr sz="41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44617" y="2776047"/>
            <a:ext cx="334286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374553" y="158920"/>
            <a:ext cx="1677709" cy="323789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accent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897" y="495300"/>
            <a:ext cx="3385156" cy="40357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797" indent="0">
              <a:buNone/>
              <a:defRPr sz="1100"/>
            </a:lvl2pPr>
            <a:lvl3pPr marL="685595" indent="0">
              <a:buNone/>
              <a:defRPr sz="900"/>
            </a:lvl3pPr>
            <a:lvl4pPr marL="1028392" indent="0">
              <a:buNone/>
              <a:defRPr sz="800"/>
            </a:lvl4pPr>
            <a:lvl5pPr marL="1371188" indent="0">
              <a:buNone/>
              <a:defRPr sz="800"/>
            </a:lvl5pPr>
            <a:lvl6pPr marL="1713986" indent="0">
              <a:buNone/>
              <a:defRPr sz="800"/>
            </a:lvl6pPr>
            <a:lvl7pPr marL="2056783" indent="0">
              <a:buNone/>
              <a:defRPr sz="800"/>
            </a:lvl7pPr>
            <a:lvl8pPr marL="2399580" indent="0">
              <a:buNone/>
              <a:defRPr sz="800"/>
            </a:lvl8pPr>
            <a:lvl9pPr marL="274237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706966"/>
            <a:ext cx="6447501" cy="289348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5402469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934278"/>
            <a:ext cx="978557" cy="346151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5400600" cy="9906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86855"/>
            <a:ext cx="6447501" cy="2744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2" y="-6350"/>
            <a:ext cx="9209330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5495" y="1803400"/>
            <a:ext cx="4124707" cy="1234727"/>
          </a:xfrm>
        </p:spPr>
        <p:txBody>
          <a:bodyPr anchor="b">
            <a:noAutofit/>
          </a:bodyPr>
          <a:lstStyle>
            <a:lvl1pPr algn="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5494" y="3038125"/>
            <a:ext cx="4124707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3" y="1803400"/>
            <a:ext cx="6134709" cy="1234727"/>
          </a:xfrm>
        </p:spPr>
        <p:txBody>
          <a:bodyPr anchor="b">
            <a:noAutofit/>
          </a:bodyPr>
          <a:lstStyle>
            <a:lvl1pPr algn="ct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2" y="3038125"/>
            <a:ext cx="6134709" cy="82267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4639034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200"/>
            <a:ext cx="4624895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1"/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PIC16Fxxxx chip Family ( Legacy )</a:t>
            </a:r>
          </a:p>
          <a:p>
            <a:r>
              <a:rPr lang="en-GB" dirty="0"/>
              <a:t>Part 16 - </a:t>
            </a:r>
            <a:r>
              <a:rPr lang="en-GB" sz="1400" dirty="0" smtClean="0"/>
              <a:t>Progmem, </a:t>
            </a:r>
            <a:r>
              <a:rPr lang="en-GB" sz="1400" dirty="0"/>
              <a:t>EEPROM and DATA blocks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28394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00600" cy="576064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Storage Overview Types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085427"/>
              </p:ext>
            </p:extLst>
          </p:nvPr>
        </p:nvGraphicFramePr>
        <p:xfrm>
          <a:off x="251520" y="1851670"/>
          <a:ext cx="5400597" cy="2448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610"/>
                <a:gridCol w="1457609"/>
                <a:gridCol w="3541378"/>
              </a:tblGrid>
              <a:tr h="47070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Typ</a:t>
                      </a:r>
                      <a:r>
                        <a:rPr lang="en-GB" baseline="0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Characteristics</a:t>
                      </a:r>
                      <a:endParaRPr lang="en-GB" dirty="0"/>
                    </a:p>
                  </a:txBody>
                  <a:tcPr/>
                </a:tc>
              </a:tr>
              <a:tr h="542715">
                <a:tc>
                  <a:txBody>
                    <a:bodyPr/>
                    <a:lstStyle/>
                    <a:p>
                      <a:pPr lvl="0"/>
                      <a:r>
                        <a:rPr lang="en-GB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dirty="0" smtClean="0"/>
                        <a:t>Progmem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506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Program</a:t>
                      </a:r>
                    </a:p>
                  </a:txBody>
                  <a:tcPr/>
                </a:tc>
              </a:tr>
              <a:tr h="542715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Data RAM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Volatile</a:t>
                      </a:r>
                      <a:r>
                        <a:rPr lang="en-ZA" baseline="0" dirty="0" smtClean="0"/>
                        <a:t> </a:t>
                      </a:r>
                      <a:endParaRPr lang="en-GB" dirty="0"/>
                    </a:p>
                  </a:txBody>
                  <a:tcPr/>
                </a:tc>
              </a:tr>
              <a:tr h="892135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Data EEPROM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Consider</a:t>
                      </a:r>
                      <a:r>
                        <a:rPr lang="en-ZA" baseline="0" dirty="0" smtClean="0"/>
                        <a:t> as a peripheral 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52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5400600" cy="535434"/>
          </a:xfrm>
        </p:spPr>
        <p:txBody>
          <a:bodyPr vert="horz" lIns="85064" tIns="42531" rIns="85064" bIns="42531" rtlCol="0" anchor="t">
            <a:normAutofit/>
          </a:bodyPr>
          <a:lstStyle/>
          <a:p>
            <a:pPr algn="l"/>
            <a:r>
              <a:rPr lang="en-GB" dirty="0" smtClean="0"/>
              <a:t>Progmem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08744" y="2571750"/>
            <a:ext cx="37542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or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323528" y="1558301"/>
            <a:ext cx="2664296" cy="1008112"/>
          </a:xfrm>
          <a:prstGeom prst="rect">
            <a:avLst/>
          </a:prstGeom>
        </p:spPr>
        <p:txBody>
          <a:bodyPr vert="horz" lIns="85064" tIns="42531" rIns="85064" bIns="42531" rtlCol="0">
            <a:noAutofit/>
          </a:bodyPr>
          <a:lstStyle/>
          <a:p>
            <a:pPr marL="318988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800" b="1" dirty="0" err="1" smtClean="0">
                <a:solidFill>
                  <a:srgbClr val="FF0000"/>
                </a:solidFill>
              </a:rPr>
              <a:t>Progmem</a:t>
            </a:r>
            <a:r>
              <a:rPr lang="en-ZA" sz="1800" b="1" dirty="0" smtClean="0">
                <a:solidFill>
                  <a:srgbClr val="FF0000"/>
                </a:solidFill>
              </a:rPr>
              <a:t> usage</a:t>
            </a:r>
          </a:p>
          <a:p>
            <a:pPr marL="744306" lvl="1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600" dirty="0" smtClean="0"/>
              <a:t>Your program</a:t>
            </a:r>
          </a:p>
          <a:p>
            <a:pPr marL="744306" lvl="1" indent="-318988">
              <a:spcBef>
                <a:spcPct val="20000"/>
              </a:spcBef>
            </a:pPr>
            <a:r>
              <a:rPr lang="en-ZA" sz="1600" dirty="0" smtClean="0"/>
              <a:t>and/or</a:t>
            </a:r>
          </a:p>
          <a:p>
            <a:pPr marL="744306" lvl="1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600" dirty="0" smtClean="0"/>
              <a:t>Reference data</a:t>
            </a:r>
          </a:p>
          <a:p>
            <a:pPr marL="744306" lvl="1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600" dirty="0" smtClean="0"/>
              <a:t>Pictures</a:t>
            </a:r>
          </a:p>
          <a:p>
            <a:pPr marL="318988" indent="-318988">
              <a:spcBef>
                <a:spcPct val="20000"/>
              </a:spcBef>
              <a:buFont typeface="Arial" pitchFamily="34" charset="0"/>
              <a:buChar char="•"/>
            </a:pPr>
            <a:endParaRPr lang="en-ZA" sz="1600" dirty="0"/>
          </a:p>
          <a:p>
            <a:pPr marL="318988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800" dirty="0" smtClean="0"/>
              <a:t>Uses PFM direct addressing</a:t>
            </a:r>
          </a:p>
          <a:p>
            <a:pPr marL="744306" lvl="1" indent="-318988">
              <a:spcBef>
                <a:spcPct val="20000"/>
              </a:spcBef>
              <a:buFont typeface="Arial" pitchFamily="34" charset="0"/>
              <a:buChar char="•"/>
            </a:pPr>
            <a:endParaRPr lang="en-ZA" sz="1800" dirty="0" smtClean="0"/>
          </a:p>
          <a:p>
            <a:pPr marL="318988" indent="-318988">
              <a:spcBef>
                <a:spcPct val="20000"/>
              </a:spcBef>
              <a:buFont typeface="Arial" pitchFamily="34" charset="0"/>
              <a:buChar char="•"/>
            </a:pPr>
            <a:endParaRPr lang="en-GB" sz="18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6162809" y="1199763"/>
            <a:ext cx="2784353" cy="2956163"/>
            <a:chOff x="6156176" y="991321"/>
            <a:chExt cx="2784353" cy="2956163"/>
          </a:xfrm>
        </p:grpSpPr>
        <p:sp>
          <p:nvSpPr>
            <p:cNvPr id="4" name="Rectangle 3"/>
            <p:cNvSpPr/>
            <p:nvPr/>
          </p:nvSpPr>
          <p:spPr>
            <a:xfrm>
              <a:off x="6156176" y="1059582"/>
              <a:ext cx="2760474" cy="2880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56176" y="3236036"/>
              <a:ext cx="2760474" cy="711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 smtClean="0"/>
                <a:t>Program</a:t>
              </a:r>
              <a:endParaRPr lang="en-GB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156176" y="1347614"/>
              <a:ext cx="329580" cy="114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156176" y="991321"/>
              <a:ext cx="2784353" cy="294858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732242" y="2044496"/>
              <a:ext cx="18722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Program Flash</a:t>
              </a:r>
              <a:r>
                <a:rPr lang="en-GB" sz="1600" b="1" dirty="0"/>
                <a:t> </a:t>
              </a:r>
              <a:r>
                <a:rPr lang="en-GB" sz="1600" b="1" dirty="0" smtClean="0"/>
                <a:t>Memory</a:t>
              </a:r>
            </a:p>
            <a:p>
              <a:pPr algn="ctr"/>
              <a:r>
                <a:rPr lang="en-GB" sz="1600" b="1" dirty="0" smtClean="0"/>
                <a:t>( 1 to 16 KW 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12249" y="1015311"/>
              <a:ext cx="18722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PIC16Fxxxx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23438" y="1167231"/>
            <a:ext cx="2784353" cy="2948581"/>
            <a:chOff x="2923438" y="1167231"/>
            <a:chExt cx="2784353" cy="2948581"/>
          </a:xfrm>
        </p:grpSpPr>
        <p:sp>
          <p:nvSpPr>
            <p:cNvPr id="28" name="Rectangle 27"/>
            <p:cNvSpPr/>
            <p:nvPr/>
          </p:nvSpPr>
          <p:spPr>
            <a:xfrm>
              <a:off x="2923438" y="1235492"/>
              <a:ext cx="2760474" cy="2880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25344" y="1591785"/>
              <a:ext cx="2760474" cy="6286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 smtClean="0"/>
                <a:t>Program</a:t>
              </a:r>
              <a:endParaRPr lang="en-GB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923438" y="1167231"/>
              <a:ext cx="2784353" cy="294858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99504" y="2220406"/>
              <a:ext cx="18722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Program Flash</a:t>
              </a:r>
              <a:r>
                <a:rPr lang="en-GB" sz="1600" b="1" dirty="0"/>
                <a:t> </a:t>
              </a:r>
              <a:r>
                <a:rPr lang="en-GB" sz="1600" b="1" dirty="0" smtClean="0"/>
                <a:t>Memory</a:t>
              </a:r>
            </a:p>
            <a:p>
              <a:pPr algn="ctr"/>
              <a:r>
                <a:rPr lang="en-GB" sz="1600" b="1" dirty="0" smtClean="0"/>
                <a:t>( 1 to 16 KW 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79511" y="1191221"/>
              <a:ext cx="18722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PIC16Fxxxx</a:t>
              </a:r>
            </a:p>
          </p:txBody>
        </p:sp>
      </p:grpSp>
      <p:cxnSp>
        <p:nvCxnSpPr>
          <p:cNvPr id="18" name="Straight Connector 17"/>
          <p:cNvCxnSpPr/>
          <p:nvPr/>
        </p:nvCxnSpPr>
        <p:spPr>
          <a:xfrm flipV="1">
            <a:off x="6162809" y="1548473"/>
            <a:ext cx="2760474" cy="7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54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5400600" cy="535434"/>
          </a:xfrm>
        </p:spPr>
        <p:txBody>
          <a:bodyPr vert="horz" lIns="85064" tIns="42531" rIns="85064" bIns="42531" rtlCol="0" anchor="t">
            <a:normAutofit/>
          </a:bodyPr>
          <a:lstStyle/>
          <a:p>
            <a:pPr algn="l"/>
            <a:r>
              <a:rPr lang="en-GB" dirty="0" smtClean="0"/>
              <a:t>Progmem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08744" y="2571750"/>
            <a:ext cx="37542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or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323528" y="1558301"/>
            <a:ext cx="2664296" cy="1008112"/>
          </a:xfrm>
          <a:prstGeom prst="rect">
            <a:avLst/>
          </a:prstGeom>
        </p:spPr>
        <p:txBody>
          <a:bodyPr vert="horz" lIns="85064" tIns="42531" rIns="85064" bIns="42531" rtlCol="0">
            <a:noAutofit/>
          </a:bodyPr>
          <a:lstStyle/>
          <a:p>
            <a:pPr marL="318988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800" b="1" dirty="0" err="1" smtClean="0">
                <a:solidFill>
                  <a:srgbClr val="FF0000"/>
                </a:solidFill>
              </a:rPr>
              <a:t>Progmem</a:t>
            </a:r>
            <a:r>
              <a:rPr lang="en-ZA" sz="1800" b="1" dirty="0" smtClean="0">
                <a:solidFill>
                  <a:srgbClr val="FF0000"/>
                </a:solidFill>
              </a:rPr>
              <a:t> usage</a:t>
            </a:r>
          </a:p>
          <a:p>
            <a:pPr marL="744306" lvl="1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600" dirty="0" smtClean="0"/>
              <a:t>Your program</a:t>
            </a:r>
          </a:p>
          <a:p>
            <a:pPr marL="744306" lvl="1" indent="-318988">
              <a:spcBef>
                <a:spcPct val="20000"/>
              </a:spcBef>
            </a:pPr>
            <a:r>
              <a:rPr lang="en-ZA" sz="1600" dirty="0" smtClean="0"/>
              <a:t>and/or</a:t>
            </a:r>
          </a:p>
          <a:p>
            <a:pPr marL="744306" lvl="1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600" dirty="0" smtClean="0"/>
              <a:t>Reference data</a:t>
            </a:r>
          </a:p>
          <a:p>
            <a:pPr marL="744306" lvl="1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600" dirty="0" smtClean="0"/>
              <a:t>Pictures</a:t>
            </a:r>
          </a:p>
          <a:p>
            <a:pPr marL="318988" indent="-318988">
              <a:spcBef>
                <a:spcPct val="20000"/>
              </a:spcBef>
              <a:buFont typeface="Arial" pitchFamily="34" charset="0"/>
              <a:buChar char="•"/>
            </a:pPr>
            <a:endParaRPr lang="en-ZA" sz="1600" dirty="0"/>
          </a:p>
          <a:p>
            <a:pPr marL="318988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800" dirty="0" smtClean="0"/>
              <a:t>Uses PFM direct addressing</a:t>
            </a:r>
          </a:p>
          <a:p>
            <a:pPr marL="744306" lvl="1" indent="-318988">
              <a:spcBef>
                <a:spcPct val="20000"/>
              </a:spcBef>
              <a:buFont typeface="Arial" pitchFamily="34" charset="0"/>
              <a:buChar char="•"/>
            </a:pPr>
            <a:endParaRPr lang="en-ZA" sz="1800" dirty="0" smtClean="0"/>
          </a:p>
          <a:p>
            <a:pPr marL="318988" indent="-318988">
              <a:spcBef>
                <a:spcPct val="20000"/>
              </a:spcBef>
              <a:buFont typeface="Arial" pitchFamily="34" charset="0"/>
              <a:buChar char="•"/>
            </a:pPr>
            <a:endParaRPr lang="en-GB" sz="18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6162809" y="1199763"/>
            <a:ext cx="2784353" cy="2956163"/>
            <a:chOff x="6156176" y="991321"/>
            <a:chExt cx="2784353" cy="2956163"/>
          </a:xfrm>
        </p:grpSpPr>
        <p:sp>
          <p:nvSpPr>
            <p:cNvPr id="4" name="Rectangle 3"/>
            <p:cNvSpPr/>
            <p:nvPr/>
          </p:nvSpPr>
          <p:spPr>
            <a:xfrm>
              <a:off x="6156176" y="1059582"/>
              <a:ext cx="2760474" cy="2880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56176" y="3236036"/>
              <a:ext cx="2760474" cy="711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 smtClean="0"/>
                <a:t>Program</a:t>
              </a:r>
              <a:endParaRPr lang="en-GB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156176" y="1347614"/>
              <a:ext cx="2760474" cy="3600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 smtClean="0"/>
                <a:t>Reference Data</a:t>
              </a:r>
              <a:endParaRPr lang="en-GB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156176" y="1347614"/>
              <a:ext cx="329580" cy="114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156176" y="991321"/>
              <a:ext cx="2784353" cy="294858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732242" y="2044496"/>
              <a:ext cx="18722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Program Flash</a:t>
              </a:r>
              <a:r>
                <a:rPr lang="en-GB" sz="1600" b="1" dirty="0"/>
                <a:t> </a:t>
              </a:r>
              <a:r>
                <a:rPr lang="en-GB" sz="1600" b="1" dirty="0" smtClean="0"/>
                <a:t>Memory</a:t>
              </a:r>
            </a:p>
            <a:p>
              <a:pPr algn="ctr"/>
              <a:r>
                <a:rPr lang="en-GB" sz="1600" b="1" dirty="0" smtClean="0"/>
                <a:t>( 1 to 16 KW)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12249" y="1015311"/>
              <a:ext cx="18722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PIC16Fxxxx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3350" y="1167231"/>
            <a:ext cx="2794441" cy="2948581"/>
            <a:chOff x="2913350" y="1167231"/>
            <a:chExt cx="2794441" cy="2948581"/>
          </a:xfrm>
        </p:grpSpPr>
        <p:sp>
          <p:nvSpPr>
            <p:cNvPr id="28" name="Rectangle 27"/>
            <p:cNvSpPr/>
            <p:nvPr/>
          </p:nvSpPr>
          <p:spPr>
            <a:xfrm>
              <a:off x="2923438" y="1235492"/>
              <a:ext cx="2760474" cy="2880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25344" y="1591785"/>
              <a:ext cx="2760474" cy="6286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 smtClean="0"/>
                <a:t>Program</a:t>
              </a:r>
              <a:endParaRPr lang="en-GB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913350" y="3755772"/>
              <a:ext cx="2760474" cy="3600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 smtClean="0"/>
                <a:t>Reference Data</a:t>
              </a:r>
              <a:endParaRPr lang="en-GB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923438" y="1167231"/>
              <a:ext cx="2784353" cy="294858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99504" y="2220406"/>
              <a:ext cx="18722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Program Flash</a:t>
              </a:r>
              <a:r>
                <a:rPr lang="en-GB" sz="1600" b="1" dirty="0"/>
                <a:t> </a:t>
              </a:r>
              <a:r>
                <a:rPr lang="en-GB" sz="1600" b="1" dirty="0" smtClean="0"/>
                <a:t>Memory</a:t>
              </a:r>
            </a:p>
            <a:p>
              <a:pPr algn="ctr"/>
              <a:r>
                <a:rPr lang="en-GB" sz="1600" b="1" dirty="0" smtClean="0"/>
                <a:t>( 1 to 16 KW)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79511" y="1191221"/>
              <a:ext cx="18722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PIC16Fxxxx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154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t">
            <a:normAutofit/>
          </a:bodyPr>
          <a:lstStyle/>
          <a:p>
            <a:pPr algn="l"/>
            <a:r>
              <a:rPr lang="en-GB" dirty="0" smtClean="0"/>
              <a:t>EEDATA &amp; DATA Blocks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626362"/>
              </p:ext>
            </p:extLst>
          </p:nvPr>
        </p:nvGraphicFramePr>
        <p:xfrm>
          <a:off x="354727" y="1803779"/>
          <a:ext cx="5256582" cy="1816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901"/>
                <a:gridCol w="870677"/>
                <a:gridCol w="3995004"/>
              </a:tblGrid>
              <a:tr h="5427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Typ</a:t>
                      </a:r>
                      <a:r>
                        <a:rPr lang="en-GB" baseline="0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Characteristics</a:t>
                      </a:r>
                      <a:endParaRPr lang="en-GB" dirty="0"/>
                    </a:p>
                  </a:txBody>
                  <a:tcPr/>
                </a:tc>
              </a:tr>
              <a:tr h="542715">
                <a:tc>
                  <a:txBody>
                    <a:bodyPr/>
                    <a:lstStyle/>
                    <a:p>
                      <a:pPr lvl="0"/>
                      <a:r>
                        <a:rPr lang="en-GB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dirty="0" smtClean="0"/>
                        <a:t>EEDATA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506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An</a:t>
                      </a:r>
                      <a:r>
                        <a:rPr lang="en-GB" baseline="0" dirty="0" smtClean="0"/>
                        <a:t> EEPROM block or blocks of data that is programmed into the EEPROM</a:t>
                      </a:r>
                      <a:endParaRPr lang="en-GB" b="0" dirty="0" smtClean="0"/>
                    </a:p>
                  </a:txBody>
                  <a:tcPr/>
                </a:tc>
              </a:tr>
              <a:tr h="542715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506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An</a:t>
                      </a:r>
                      <a:r>
                        <a:rPr lang="en-GB" baseline="0" dirty="0" smtClean="0"/>
                        <a:t> DATA block or blocks of data that is programmed just above your program</a:t>
                      </a:r>
                      <a:endParaRPr lang="en-GB" b="0" dirty="0" smtClean="0"/>
                    </a:p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14732" y="3774664"/>
            <a:ext cx="4467890" cy="353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Both areas can be easily used for reference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809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Walk the examples 	</a:t>
            </a:r>
          </a:p>
          <a:p>
            <a:pPr lvl="1"/>
            <a:r>
              <a:rPr lang="en-ZA" sz="1600" dirty="0" smtClean="0"/>
              <a:t>PROGMEM</a:t>
            </a:r>
          </a:p>
          <a:p>
            <a:pPr lvl="1"/>
            <a:r>
              <a:rPr lang="en-ZA" sz="1600" dirty="0" smtClean="0"/>
              <a:t>EEPROM and DATA blocks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22330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</a:t>
            </a:r>
            <a:r>
              <a:rPr lang="en-GB" sz="1100" dirty="0" smtClean="0"/>
              <a:t>– make LEDs work</a:t>
            </a:r>
            <a:endParaRPr lang="en-GB" sz="1100" b="1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err="1"/>
              <a:t>EEProm</a:t>
            </a:r>
            <a:r>
              <a:rPr lang="en-GB" sz="1100" dirty="0"/>
              <a:t>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</a:t>
            </a:r>
            <a:r>
              <a:rPr lang="en-GB" sz="1100" dirty="0" smtClean="0"/>
              <a:t>many ways</a:t>
            </a:r>
            <a:r>
              <a:rPr lang="en-GB" sz="1100" dirty="0"/>
              <a:t>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</a:t>
            </a:r>
            <a:r>
              <a:rPr lang="en-GB" sz="1100" dirty="0" smtClean="0"/>
              <a:t>EEPROM </a:t>
            </a:r>
            <a:r>
              <a:rPr lang="en-GB" sz="1100" dirty="0"/>
              <a:t>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 smtClean="0"/>
              <a:t>The </a:t>
            </a:r>
            <a:r>
              <a:rPr lang="en-GB" sz="1100" b="1" dirty="0"/>
              <a:t>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86520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PIC16Fxxxx chip Family ( Legacy )</a:t>
            </a:r>
          </a:p>
          <a:p>
            <a:r>
              <a:rPr lang="en-GB" dirty="0"/>
              <a:t>Part 16 - </a:t>
            </a:r>
            <a:r>
              <a:rPr lang="en-GB" sz="1400" dirty="0" smtClean="0"/>
              <a:t>Progmem</a:t>
            </a:r>
            <a:r>
              <a:rPr lang="en-GB" sz="1400" i="1" dirty="0" smtClean="0"/>
              <a:t>, </a:t>
            </a:r>
            <a:r>
              <a:rPr lang="en-GB" sz="1400" dirty="0"/>
              <a:t>EEPROM and DATA blocks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31130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6840759" cy="1925352"/>
          </a:xfrm>
        </p:spPr>
        <p:txBody>
          <a:bodyPr>
            <a:normAutofit/>
          </a:bodyPr>
          <a:lstStyle/>
          <a:p>
            <a:r>
              <a:rPr lang="en-GB" dirty="0" smtClean="0"/>
              <a:t>PIC16Fxxxx chip Family ( Legacy )</a:t>
            </a:r>
            <a:endParaRPr lang="en-GB" dirty="0"/>
          </a:p>
          <a:p>
            <a:r>
              <a:rPr lang="en-GB" dirty="0"/>
              <a:t>Part 16 - </a:t>
            </a:r>
            <a:r>
              <a:rPr lang="en-GB" dirty="0" smtClean="0"/>
              <a:t>Progmem, </a:t>
            </a:r>
            <a:r>
              <a:rPr lang="en-GB" dirty="0"/>
              <a:t>EEPROM and DATA blocks</a:t>
            </a:r>
            <a:endParaRPr lang="en-GB" sz="1600" dirty="0"/>
          </a:p>
          <a:p>
            <a:r>
              <a:rPr lang="en-GB" sz="1700" dirty="0" smtClean="0"/>
              <a:t>January 2025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77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39552" y="2067694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06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PIC16Fxxxx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PIC16Fxxxx </a:t>
            </a:r>
            <a:r>
              <a:rPr lang="en-GB" dirty="0" smtClean="0"/>
              <a:t> is a high performance PIC16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8 –bit or 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 and  SPI </a:t>
            </a:r>
          </a:p>
          <a:p>
            <a:pPr lvl="2"/>
            <a:r>
              <a:rPr lang="en-GB" dirty="0" smtClean="0"/>
              <a:t>PWM – CCP/PWM and 16Bit</a:t>
            </a:r>
          </a:p>
          <a:p>
            <a:endParaRPr lang="en-GB" dirty="0" smtClean="0"/>
          </a:p>
          <a:p>
            <a:r>
              <a:rPr lang="en-GB" dirty="0" smtClean="0"/>
              <a:t>The PIC16 offers 8, 14,18,20, 28, 40 and 48-pin packages to support customers in a wide variety of applications.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461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</a:t>
            </a:r>
            <a:r>
              <a:rPr lang="en-GB" sz="1100" dirty="0" smtClean="0"/>
              <a:t>– make LEDs work</a:t>
            </a:r>
            <a:endParaRPr lang="en-GB" sz="1100" b="1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err="1"/>
              <a:t>EEProm</a:t>
            </a:r>
            <a:r>
              <a:rPr lang="en-GB" sz="1100" dirty="0"/>
              <a:t>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</a:t>
            </a:r>
            <a:r>
              <a:rPr lang="en-GB" sz="1100" dirty="0" smtClean="0"/>
              <a:t>many ways</a:t>
            </a:r>
            <a:r>
              <a:rPr lang="en-GB" sz="1100" dirty="0"/>
              <a:t>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Using storage within the chip – Progmem, </a:t>
            </a:r>
            <a:r>
              <a:rPr lang="en-GB" sz="1100" b="1" dirty="0" smtClean="0"/>
              <a:t>EEPROM </a:t>
            </a:r>
            <a:r>
              <a:rPr lang="en-GB" sz="1100" b="1" dirty="0"/>
              <a:t>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 smtClean="0"/>
              <a:t>The </a:t>
            </a:r>
            <a:r>
              <a:rPr lang="en-GB" sz="1100" dirty="0"/>
              <a:t>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356472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563888" y="2643758"/>
            <a:ext cx="3528392" cy="165555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supports the 16Fxxxx chip family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7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Prerequisites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Assumes you have </a:t>
            </a:r>
          </a:p>
          <a:p>
            <a:pPr marL="778521" lvl="1" indent="-478483"/>
            <a:r>
              <a:rPr lang="en-GB" dirty="0" smtClean="0"/>
              <a:t>Installed the GCBASIC software</a:t>
            </a:r>
          </a:p>
          <a:p>
            <a:pPr marL="778521" lvl="1" indent="-478483"/>
            <a:r>
              <a:rPr lang="en-GB" dirty="0" smtClean="0"/>
              <a:t>Installed your programmer software</a:t>
            </a:r>
          </a:p>
          <a:p>
            <a:pPr marL="778521" lvl="1" indent="-478483"/>
            <a:r>
              <a:rPr lang="en-GB" dirty="0" smtClean="0"/>
              <a:t>Test that you have the PIC attached</a:t>
            </a:r>
          </a:p>
          <a:p>
            <a:pPr marL="778521" lvl="1" indent="-478483"/>
            <a:r>
              <a:rPr lang="en-GB" dirty="0" smtClean="0"/>
              <a:t>You have the 4 LEDs operating</a:t>
            </a:r>
          </a:p>
          <a:p>
            <a:pPr marL="778521" lvl="1" indent="-478483"/>
            <a:r>
              <a:rPr lang="en-GB" dirty="0" smtClean="0"/>
              <a:t>You have a POT connected</a:t>
            </a:r>
          </a:p>
          <a:p>
            <a:pPr marL="778521" lvl="1" indent="-478483"/>
            <a:r>
              <a:rPr lang="en-GB" dirty="0" smtClean="0"/>
              <a:t>You have switches connected</a:t>
            </a:r>
          </a:p>
          <a:p>
            <a:pPr marL="778521" lvl="1" indent="-478483"/>
            <a:r>
              <a:rPr lang="en-GB" dirty="0" smtClean="0"/>
              <a:t>You have USB/TTL serial converter</a:t>
            </a:r>
          </a:p>
          <a:p>
            <a:pPr marL="778521" lvl="1" indent="-478483"/>
            <a:r>
              <a:rPr lang="en-GB" dirty="0" smtClean="0"/>
              <a:t>You have LCD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01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78048"/>
            <a:ext cx="5087696" cy="4362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239650" y="1173882"/>
            <a:ext cx="3825992" cy="32162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PICDEM 2 Plus Demonstration Board </a:t>
            </a:r>
            <a:endParaRPr lang="en-GB" sz="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18-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, 28- and 40-pin DIP sockets (although three sockets are provided, only one device may be used at a time)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On-board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, +5V regulator for direct input from 9V, 100 mA AC/DC wall adapter or 9V battery, or hooks for a +5V, 100 mA regulated DC supply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RS-232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socket and associated hardware for direct connection to an RS-232 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Programmer/debugger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connectivity supporting MPLAB® ICD 3, MPLAB REAL ICE,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PICkit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PICkit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PICkit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Serial Connector for analysis of serial communications peripherals such as SPI or I2C™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k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pot for devices with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inputs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Three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push button switches for external stimulus and Reset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Power-on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indicator LED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Four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LEDs connected to PORTB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On-board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external oscillators including: a) Unpopulated DIP socket for canned crystal oscillator (Y2) b) RC oscillator circuit (R4, C3) c) Unpopulated holes for crystal connection (Y1) d) 32.768 kHz crystal for Timer1 clock operation (Y3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28600" indent="-228600">
              <a:buAutoNum type="arabicPeriod"/>
            </a:pP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32K x 8 Serial EEPROM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LCD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Piezo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buzzer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Prototype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area for user hardware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Expansion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Header for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PICtail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™ daughter card connectivity or user access to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MCUs</a:t>
            </a:r>
            <a:endParaRPr lang="en-GB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Microchip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TC74 thermal sensor</a:t>
            </a:r>
          </a:p>
        </p:txBody>
      </p:sp>
      <p:sp>
        <p:nvSpPr>
          <p:cNvPr id="3" name="Oval 2"/>
          <p:cNvSpPr/>
          <p:nvPr/>
        </p:nvSpPr>
        <p:spPr>
          <a:xfrm>
            <a:off x="1460844" y="2355725"/>
            <a:ext cx="288032" cy="3917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36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79662"/>
            <a:ext cx="6447501" cy="2744167"/>
          </a:xfrm>
        </p:spPr>
        <p:txBody>
          <a:bodyPr/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LEDs &amp; resistors</a:t>
            </a:r>
          </a:p>
          <a:p>
            <a:r>
              <a:rPr lang="en-GB" dirty="0" smtClean="0"/>
              <a:t>Switches</a:t>
            </a:r>
          </a:p>
          <a:p>
            <a:r>
              <a:rPr lang="en-GB" dirty="0" smtClean="0"/>
              <a:t>TTL/USB</a:t>
            </a:r>
          </a:p>
          <a:p>
            <a:r>
              <a:rPr lang="en-GB" dirty="0" smtClean="0"/>
              <a:t>LCD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206278" y="168176"/>
            <a:ext cx="5328592" cy="48936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Hardware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------------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PORTA---------------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------------SW2-------------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ADC--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------------PORTB----------------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LED-LED-LED-LED--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------------PORTC----------------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 -----TX-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    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------------PORTD----------------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-PWR-EN-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-RW--RS--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DB7-DB6-DB5-DB4-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------------PORTE----------------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----------------RST---------------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  <a:b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20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CstudioThemeLight" id="{4C740F94-33C0-4EEC-9234-F56C348A0987}" vid="{A43F8B96-90D8-489D-B80F-92F9D6F351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15255</TotalTime>
  <Words>868</Words>
  <Application>Microsoft Office PowerPoint</Application>
  <PresentationFormat>On-screen Show (16:9)</PresentationFormat>
  <Paragraphs>201</Paragraphs>
  <Slides>17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GCstudioThemeLight</vt:lpstr>
      <vt:lpstr>GCBASIC</vt:lpstr>
      <vt:lpstr>GCBASIC</vt:lpstr>
      <vt:lpstr>GCBASIC</vt:lpstr>
      <vt:lpstr>PIC16Fxxxx</vt:lpstr>
      <vt:lpstr>Videos...</vt:lpstr>
      <vt:lpstr>GCBASIC Compiler</vt:lpstr>
      <vt:lpstr>Prerequisites </vt:lpstr>
      <vt:lpstr>Hardware</vt:lpstr>
      <vt:lpstr>Hardware</vt:lpstr>
      <vt:lpstr>Storage Overview Types</vt:lpstr>
      <vt:lpstr>Progmem</vt:lpstr>
      <vt:lpstr>Progmem</vt:lpstr>
      <vt:lpstr>EEDATA &amp; DATA Blocks</vt:lpstr>
      <vt:lpstr>Lab</vt:lpstr>
      <vt:lpstr>PowerPoint Presentation</vt:lpstr>
      <vt:lpstr>Videos...</vt:lpstr>
      <vt:lpstr>GCBASIC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786</cp:revision>
  <dcterms:created xsi:type="dcterms:W3CDTF">2019-01-08T20:03:06Z</dcterms:created>
  <dcterms:modified xsi:type="dcterms:W3CDTF">2025-01-29T12:14:49Z</dcterms:modified>
</cp:coreProperties>
</file>