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8"/>
  </p:notesMasterIdLst>
  <p:handoutMasterIdLst>
    <p:handoutMasterId r:id="rId19"/>
  </p:handoutMasterIdLst>
  <p:sldIdLst>
    <p:sldId id="363" r:id="rId2"/>
    <p:sldId id="364" r:id="rId3"/>
    <p:sldId id="365" r:id="rId4"/>
    <p:sldId id="366" r:id="rId5"/>
    <p:sldId id="367" r:id="rId6"/>
    <p:sldId id="368" r:id="rId7"/>
    <p:sldId id="356" r:id="rId8"/>
    <p:sldId id="357" r:id="rId9"/>
    <p:sldId id="358" r:id="rId10"/>
    <p:sldId id="359" r:id="rId11"/>
    <p:sldId id="360" r:id="rId12"/>
    <p:sldId id="361" r:id="rId13"/>
    <p:sldId id="362" r:id="rId14"/>
    <p:sldId id="288" r:id="rId15"/>
    <p:sldId id="370" r:id="rId16"/>
    <p:sldId id="369" r:id="rId17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46" d="100"/>
          <a:sy n="146" d="100"/>
        </p:scale>
        <p:origin x="-630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29/01/2025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cbasic.com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cbasic.com/learn-more-gc-code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1.microchip.com/downloads/en/DeviceDoc/PICkit3%20Programmer%20Application%20v3.10.zip" TargetMode="External"/><Relationship Id="rId13" Type="http://schemas.openxmlformats.org/officeDocument/2006/relationships/hyperlink" Target="https://sourceforge.net/p/gcbasic/code/HEAD/tree/utils/" TargetMode="External"/><Relationship Id="rId3" Type="http://schemas.openxmlformats.org/officeDocument/2006/relationships/hyperlink" Target="https://github.com/Anobium/Great-Cow-BASIC-Library-Development/tree/master/USB_Serial/USB_DFU/PIC16F1-USB-DFU-Bootloader-Resource/tools/GCB" TargetMode="External"/><Relationship Id="rId7" Type="http://schemas.openxmlformats.org/officeDocument/2006/relationships/hyperlink" Target="https://www.microchip.com/DevelopmentTools/ProductDetails/PartNO/PG164120" TargetMode="External"/><Relationship Id="rId12" Type="http://schemas.openxmlformats.org/officeDocument/2006/relationships/hyperlink" Target="http://tinypicbootload.sourceforge.net/" TargetMode="External"/><Relationship Id="rId2" Type="http://schemas.openxmlformats.org/officeDocument/2006/relationships/hyperlink" Target="http://savannah.nongnu.org/projects/avrdud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orthernsoftware.com/" TargetMode="External"/><Relationship Id="rId11" Type="http://schemas.openxmlformats.org/officeDocument/2006/relationships/hyperlink" Target="http://picpgm.picprojects.net/" TargetMode="External"/><Relationship Id="rId5" Type="http://schemas.openxmlformats.org/officeDocument/2006/relationships/hyperlink" Target="https://github.com/micronucleus/micronucleus" TargetMode="External"/><Relationship Id="rId10" Type="http://schemas.openxmlformats.org/officeDocument/2006/relationships/hyperlink" Target="http://www.pickitplus.co.uk/" TargetMode="External"/><Relationship Id="rId4" Type="http://schemas.openxmlformats.org/officeDocument/2006/relationships/hyperlink" Target="http://www.kitsrus.com/pic.html" TargetMode="External"/><Relationship Id="rId9" Type="http://schemas.openxmlformats.org/officeDocument/2006/relationships/hyperlink" Target="http://www.autoitscript.com/" TargetMode="External"/><Relationship Id="rId14" Type="http://schemas.openxmlformats.org/officeDocument/2006/relationships/hyperlink" Target="https://www.microchip.com/mplab/mplab-x-id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</a:p>
        </p:txBody>
      </p:sp>
    </p:spTree>
    <p:extLst>
      <p:ext uri="{BB962C8B-B14F-4D97-AF65-F5344CB8AC3E}">
        <p14:creationId xmlns:p14="http://schemas.microsoft.com/office/powerpoint/2010/main" val="432330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6480720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6660232" y="2737252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ASM 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13781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4208537" y="1948959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6303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owchart: Process 43"/>
          <p:cNvSpPr/>
          <p:nvPr/>
        </p:nvSpPr>
        <p:spPr>
          <a:xfrm>
            <a:off x="2051720" y="2161188"/>
            <a:ext cx="4796755" cy="1152128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07504" y="2161187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sp>
        <p:nvSpPr>
          <p:cNvPr id="15" name="Flowchart: Document 14"/>
          <p:cNvSpPr/>
          <p:nvPr/>
        </p:nvSpPr>
        <p:spPr>
          <a:xfrm>
            <a:off x="2451115" y="1297092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Source Code</a:t>
            </a:r>
            <a:endParaRPr lang="en-GB" sz="1600" dirty="0"/>
          </a:p>
        </p:txBody>
      </p:sp>
      <p:sp>
        <p:nvSpPr>
          <p:cNvPr id="16" name="Flowchart: Process 15"/>
          <p:cNvSpPr/>
          <p:nvPr/>
        </p:nvSpPr>
        <p:spPr>
          <a:xfrm>
            <a:off x="2271095" y="2449220"/>
            <a:ext cx="1512168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err="1" smtClean="0"/>
              <a:t>Preprocessor</a:t>
            </a:r>
            <a:endParaRPr lang="en-GB" sz="1600" dirty="0"/>
          </a:p>
        </p:txBody>
      </p:sp>
      <p:sp>
        <p:nvSpPr>
          <p:cNvPr id="17" name="Flowchart: Document 16"/>
          <p:cNvSpPr/>
          <p:nvPr/>
        </p:nvSpPr>
        <p:spPr>
          <a:xfrm>
            <a:off x="2451115" y="3601348"/>
            <a:ext cx="1152128" cy="72008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Libraries</a:t>
            </a:r>
            <a:endParaRPr lang="en-GB" sz="1600" dirty="0"/>
          </a:p>
        </p:txBody>
      </p:sp>
      <p:sp>
        <p:nvSpPr>
          <p:cNvPr id="18" name="Flowchart: Process 17"/>
          <p:cNvSpPr/>
          <p:nvPr/>
        </p:nvSpPr>
        <p:spPr>
          <a:xfrm>
            <a:off x="399593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Code Translator</a:t>
            </a:r>
            <a:endParaRPr lang="en-GB" sz="1600" dirty="0"/>
          </a:p>
        </p:txBody>
      </p:sp>
      <p:sp>
        <p:nvSpPr>
          <p:cNvPr id="19" name="Flowchart: Process 18"/>
          <p:cNvSpPr/>
          <p:nvPr/>
        </p:nvSpPr>
        <p:spPr>
          <a:xfrm>
            <a:off x="5436096" y="2449220"/>
            <a:ext cx="1224136" cy="576064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Assembler</a:t>
            </a:r>
            <a:endParaRPr lang="en-GB" sz="1600" dirty="0"/>
          </a:p>
        </p:txBody>
      </p:sp>
      <p:sp>
        <p:nvSpPr>
          <p:cNvPr id="20" name="Flowchart: Process 19"/>
          <p:cNvSpPr/>
          <p:nvPr/>
        </p:nvSpPr>
        <p:spPr>
          <a:xfrm>
            <a:off x="6948264" y="2449220"/>
            <a:ext cx="1224136" cy="576064"/>
          </a:xfrm>
          <a:prstGeom prst="flowChartProcess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/>
              <a:t>Linker</a:t>
            </a:r>
            <a:endParaRPr lang="en-GB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2066182" y="920259"/>
            <a:ext cx="18742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High Level Language</a:t>
            </a:r>
            <a:endParaRPr lang="en-GB" sz="1600" dirty="0"/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5220072" y="2737252"/>
            <a:ext cx="21602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027179" y="1969567"/>
            <a:ext cx="0" cy="47965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3027179" y="3025284"/>
            <a:ext cx="0" cy="576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3783263" y="2737252"/>
            <a:ext cx="21267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6156176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Assembly Language</a:t>
            </a:r>
          </a:p>
          <a:p>
            <a:pPr algn="ctr"/>
            <a:r>
              <a:rPr lang="en-GB" sz="1600" dirty="0" smtClean="0"/>
              <a:t>file</a:t>
            </a:r>
          </a:p>
          <a:p>
            <a:pPr algn="ctr"/>
            <a:endParaRPr lang="en-GB" sz="1600" dirty="0"/>
          </a:p>
        </p:txBody>
      </p:sp>
      <p:sp>
        <p:nvSpPr>
          <p:cNvPr id="38" name="Flowchart: Document 37"/>
          <p:cNvSpPr/>
          <p:nvPr/>
        </p:nvSpPr>
        <p:spPr>
          <a:xfrm>
            <a:off x="7668344" y="3457332"/>
            <a:ext cx="1296144" cy="1008112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Absolute Machine Code</a:t>
            </a:r>
          </a:p>
          <a:p>
            <a:pPr algn="ctr"/>
            <a:r>
              <a:rPr lang="en-GB" sz="1600" dirty="0" smtClean="0"/>
              <a:t>HEX file</a:t>
            </a:r>
          </a:p>
          <a:p>
            <a:pPr algn="ctr"/>
            <a:endParaRPr lang="en-GB" sz="16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6660232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8172400" y="2737252"/>
            <a:ext cx="144016" cy="720080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Compiler options</a:t>
            </a:r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6932476" y="1554068"/>
            <a:ext cx="1255712" cy="8309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dirty="0" smtClean="0"/>
              <a:t>PIC-AS, MPASM, </a:t>
            </a:r>
          </a:p>
          <a:p>
            <a:pPr algn="ctr"/>
            <a:r>
              <a:rPr lang="en-GB" sz="1200" dirty="0" smtClean="0"/>
              <a:t>MPLAB-IDE,</a:t>
            </a:r>
          </a:p>
          <a:p>
            <a:pPr algn="ctr"/>
            <a:r>
              <a:rPr lang="en-GB" sz="1200" dirty="0" smtClean="0"/>
              <a:t>GPASM, AVRASM2</a:t>
            </a:r>
            <a:endParaRPr lang="en-GB" sz="1200" dirty="0"/>
          </a:p>
        </p:txBody>
      </p:sp>
      <p:cxnSp>
        <p:nvCxnSpPr>
          <p:cNvPr id="28" name="Shape 27"/>
          <p:cNvCxnSpPr>
            <a:stCxn id="37" idx="3"/>
            <a:endCxn id="20" idx="2"/>
          </p:cNvCxnSpPr>
          <p:nvPr/>
        </p:nvCxnSpPr>
        <p:spPr>
          <a:xfrm flipV="1">
            <a:off x="7452320" y="3025284"/>
            <a:ext cx="108012" cy="936104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lowchart: Document 32"/>
          <p:cNvSpPr/>
          <p:nvPr/>
        </p:nvSpPr>
        <p:spPr>
          <a:xfrm>
            <a:off x="5508104" y="843558"/>
            <a:ext cx="1296144" cy="720080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1600" dirty="0" smtClean="0"/>
              <a:t>Reports:</a:t>
            </a:r>
          </a:p>
          <a:p>
            <a:pPr algn="ctr"/>
            <a:r>
              <a:rPr lang="en-GB" sz="1600" dirty="0" smtClean="0"/>
              <a:t>TXT and HTML</a:t>
            </a:r>
          </a:p>
          <a:p>
            <a:pPr algn="ctr"/>
            <a:endParaRPr lang="en-GB" sz="1600" dirty="0"/>
          </a:p>
        </p:txBody>
      </p:sp>
      <p:cxnSp>
        <p:nvCxnSpPr>
          <p:cNvPr id="35" name="Straight Arrow Connector 34"/>
          <p:cNvCxnSpPr/>
          <p:nvPr/>
        </p:nvCxnSpPr>
        <p:spPr>
          <a:xfrm flipV="1">
            <a:off x="6300192" y="1491630"/>
            <a:ext cx="0" cy="648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3764310" y="1905000"/>
            <a:ext cx="1807995" cy="3539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TextBox 25"/>
          <p:cNvSpPr txBox="1"/>
          <p:nvPr/>
        </p:nvSpPr>
        <p:spPr>
          <a:xfrm>
            <a:off x="5492548" y="4659982"/>
            <a:ext cx="27508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8 bit PIC, AVR, AVR-DX and LGT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4495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An Editor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931790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Scripts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Variants for Linux, BSD &amp; Mac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36096" y="1563638"/>
            <a:ext cx="3528392" cy="22929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1100" dirty="0" smtClean="0"/>
              <a:t>$ time LC_ALL=C  /opt/GCBASIC/makehex.sh code9.gcb</a:t>
            </a:r>
            <a:br>
              <a:rPr lang="en-GB" sz="1100" dirty="0" smtClean="0"/>
            </a:br>
            <a:r>
              <a:rPr lang="en-GB" sz="1100" dirty="0" smtClean="0"/>
              <a:t>GCBASIC (0.98.07 RC07 2020-04-01 (Linux 64 bit))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Compiling code9.gcb ...</a:t>
            </a:r>
            <a:br>
              <a:rPr lang="en-GB" sz="1100" dirty="0" smtClean="0"/>
            </a:br>
            <a:r>
              <a:rPr lang="en-GB" sz="1100" dirty="0" smtClean="0"/>
              <a:t>Done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Assembling program ...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Program assembled successfully!</a:t>
            </a:r>
            <a:br>
              <a:rPr lang="en-GB" sz="1100" dirty="0" smtClean="0"/>
            </a:br>
            <a:r>
              <a:rPr lang="en-GB" sz="1100" dirty="0" smtClean="0"/>
              <a:t/>
            </a:r>
            <a:br>
              <a:rPr lang="en-GB" sz="1100" dirty="0" smtClean="0"/>
            </a:br>
            <a:r>
              <a:rPr lang="en-GB" sz="1100" dirty="0" smtClean="0"/>
              <a:t>real 0m2,947s</a:t>
            </a:r>
            <a:br>
              <a:rPr lang="en-GB" sz="1100" dirty="0" smtClean="0"/>
            </a:br>
            <a:r>
              <a:rPr lang="en-GB" sz="1100" dirty="0" smtClean="0"/>
              <a:t>user 0m2,886s</a:t>
            </a:r>
            <a:br>
              <a:rPr lang="en-GB" sz="1100" dirty="0" smtClean="0"/>
            </a:br>
            <a:r>
              <a:rPr lang="en-GB" sz="1100" dirty="0" smtClean="0"/>
              <a:t>sys 0m0,045s</a:t>
            </a:r>
            <a:endParaRPr lang="en-GB" sz="1100" dirty="0"/>
          </a:p>
        </p:txBody>
      </p:sp>
    </p:spTree>
    <p:extLst>
      <p:ext uri="{BB962C8B-B14F-4D97-AF65-F5344CB8AC3E}">
        <p14:creationId xmlns:p14="http://schemas.microsoft.com/office/powerpoint/2010/main" val="1231967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None/>
            </a:pPr>
            <a:r>
              <a:rPr lang="en-GB" sz="1400" dirty="0" smtClean="0"/>
              <a:t>We will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PICINFO application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Review </a:t>
            </a:r>
            <a:r>
              <a:rPr lang="en-GB" sz="1400" dirty="0" err="1"/>
              <a:t>AVRInfo</a:t>
            </a:r>
            <a:r>
              <a:rPr lang="en-GB" sz="1400" dirty="0"/>
              <a:t>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/>
              <a:t>Edit Preferences application</a:t>
            </a: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r>
              <a:rPr lang="en-GB" sz="1400" dirty="0" smtClean="0"/>
              <a:t>Code portability</a:t>
            </a:r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0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000" dirty="0" smtClean="0"/>
          </a:p>
          <a:p>
            <a:pPr marL="457200" indent="-457200">
              <a:buFont typeface="+mj-lt"/>
              <a:buAutoNum type="arabicPeriod" startAt="3"/>
            </a:pPr>
            <a:endParaRPr lang="en-GB" sz="1400" dirty="0" smtClean="0"/>
          </a:p>
          <a:p>
            <a:pPr marL="457200" indent="-457200">
              <a:buNone/>
            </a:pPr>
            <a:endParaRPr lang="en-GB" sz="1400" dirty="0" smtClean="0"/>
          </a:p>
          <a:p>
            <a:pPr marL="457200" indent="-457200">
              <a:buFont typeface="+mj-lt"/>
              <a:buAutoNum type="arabicPeriod"/>
            </a:pPr>
            <a:endParaRPr lang="en-GB" sz="1400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228184" y="5452070"/>
            <a:ext cx="914400" cy="914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323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The </a:t>
            </a:r>
            <a:r>
              <a:rPr lang="en-GB" sz="1100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103109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</a:p>
          <a:p>
            <a:pPr marL="538163" indent="-538163"/>
            <a:r>
              <a:rPr lang="en-GB" dirty="0"/>
              <a:t>Part </a:t>
            </a:r>
            <a:r>
              <a:rPr lang="en-GB" dirty="0" smtClean="0"/>
              <a:t>17 </a:t>
            </a:r>
            <a:r>
              <a:rPr lang="en-GB" dirty="0"/>
              <a:t>- The GCBASIC Tool Chain</a:t>
            </a:r>
          </a:p>
        </p:txBody>
      </p:sp>
    </p:spTree>
    <p:extLst>
      <p:ext uri="{BB962C8B-B14F-4D97-AF65-F5344CB8AC3E}">
        <p14:creationId xmlns:p14="http://schemas.microsoft.com/office/powerpoint/2010/main" val="3328504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3" y="2914650"/>
            <a:ext cx="6840759" cy="1925352"/>
          </a:xfrm>
        </p:spPr>
        <p:txBody>
          <a:bodyPr>
            <a:normAutofit/>
          </a:bodyPr>
          <a:lstStyle/>
          <a:p>
            <a:r>
              <a:rPr lang="en-GB" dirty="0" smtClean="0"/>
              <a:t>PIC16Fxxxx chip Family ( Legacy )</a:t>
            </a:r>
            <a:endParaRPr lang="en-GB" dirty="0"/>
          </a:p>
          <a:p>
            <a:pPr marL="538163" indent="-538163"/>
            <a:r>
              <a:rPr lang="en-GB" dirty="0"/>
              <a:t>Part 17 - The GCBASIC Tool Chain</a:t>
            </a:r>
          </a:p>
          <a:p>
            <a:r>
              <a:rPr lang="en-GB" sz="1700" dirty="0" smtClean="0"/>
              <a:t>January 2025</a:t>
            </a:r>
            <a:endParaRPr lang="en-GB" sz="1700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973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5105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PIC16Fxxxx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PIC16Fxxxx </a:t>
            </a:r>
            <a:r>
              <a:rPr lang="en-GB" dirty="0" smtClean="0"/>
              <a:t> is a high performance PIC16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8 –bit or 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endParaRPr lang="en-GB" dirty="0" smtClean="0"/>
          </a:p>
          <a:p>
            <a:r>
              <a:rPr lang="en-GB" dirty="0" smtClean="0"/>
              <a:t>The PIC16 offers 8, 14,18,20, 28, 40 and 48-pin packages to support customers in a wide variety of applications. 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9050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</a:t>
            </a:r>
            <a:r>
              <a:rPr lang="en-GB" sz="1100" dirty="0" smtClean="0"/>
              <a:t>– make LEDs work</a:t>
            </a:r>
            <a:endParaRPr lang="en-GB" sz="1100" b="1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</a:t>
            </a:r>
            <a:r>
              <a:rPr lang="en-GB" sz="1100" dirty="0" smtClean="0"/>
              <a:t>many ways</a:t>
            </a:r>
            <a:r>
              <a:rPr lang="en-GB" sz="1100" dirty="0"/>
              <a:t>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</a:t>
            </a:r>
            <a:r>
              <a:rPr lang="en-GB" sz="1100" dirty="0" smtClean="0"/>
              <a:t>EEPROM </a:t>
            </a:r>
            <a:r>
              <a:rPr lang="en-GB" sz="1100" dirty="0"/>
              <a:t>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 smtClean="0"/>
              <a:t>The </a:t>
            </a:r>
            <a:r>
              <a:rPr lang="en-GB" sz="1100" b="1" dirty="0"/>
              <a:t>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1103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65555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supports the 16Fxxxx chip 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6232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9542" y="915566"/>
            <a:ext cx="5028777" cy="31325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1835695" y="2475300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GCBASIC </a:t>
            </a:r>
            <a:r>
              <a:rPr lang="en-GB" sz="1600" dirty="0" smtClean="0"/>
              <a:t>Compiler</a:t>
            </a:r>
            <a:endParaRPr lang="en-GB" sz="1200" dirty="0"/>
          </a:p>
        </p:txBody>
      </p:sp>
      <p:grpSp>
        <p:nvGrpSpPr>
          <p:cNvPr id="2" name="Group 15"/>
          <p:cNvGrpSpPr/>
          <p:nvPr/>
        </p:nvGrpSpPr>
        <p:grpSpPr>
          <a:xfrm>
            <a:off x="1783854" y="2366980"/>
            <a:ext cx="3313129" cy="1754113"/>
            <a:chOff x="1783854" y="2366980"/>
            <a:chExt cx="3313129" cy="1754113"/>
          </a:xfrm>
        </p:grpSpPr>
        <p:sp>
          <p:nvSpPr>
            <p:cNvPr id="5" name="Oval 4"/>
            <p:cNvSpPr/>
            <p:nvPr/>
          </p:nvSpPr>
          <p:spPr>
            <a:xfrm>
              <a:off x="1783854" y="2366980"/>
              <a:ext cx="1852042" cy="1754113"/>
            </a:xfrm>
            <a:prstGeom prst="ellipse">
              <a:avLst/>
            </a:prstGeom>
            <a:solidFill>
              <a:schemeClr val="tx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GCBASIC IDE</a:t>
              </a:r>
              <a:endParaRPr lang="en-GB" sz="1200" dirty="0"/>
            </a:p>
          </p:txBody>
        </p:sp>
        <p:sp>
          <p:nvSpPr>
            <p:cNvPr id="14" name="Oval 13"/>
            <p:cNvSpPr/>
            <p:nvPr/>
          </p:nvSpPr>
          <p:spPr>
            <a:xfrm>
              <a:off x="3491880" y="2859782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GC Studio</a:t>
              </a:r>
              <a:endParaRPr lang="en-GB" sz="1200" dirty="0"/>
            </a:p>
          </p:txBody>
        </p:sp>
      </p:grpSp>
      <p:sp>
        <p:nvSpPr>
          <p:cNvPr id="6" name="Oval 5"/>
          <p:cNvSpPr/>
          <p:nvPr/>
        </p:nvSpPr>
        <p:spPr>
          <a:xfrm>
            <a:off x="323528" y="2805508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smtClean="0"/>
              <a:t>Programmers</a:t>
            </a:r>
            <a:endParaRPr lang="en-GB" sz="1200" dirty="0"/>
          </a:p>
        </p:txBody>
      </p:sp>
      <p:sp>
        <p:nvSpPr>
          <p:cNvPr id="7" name="Oval 6"/>
          <p:cNvSpPr/>
          <p:nvPr/>
        </p:nvSpPr>
        <p:spPr>
          <a:xfrm rot="2221719">
            <a:off x="857817" y="1707654"/>
            <a:ext cx="1605103" cy="87705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200" dirty="0" err="1" smtClean="0"/>
              <a:t>PPSTool</a:t>
            </a:r>
            <a:endParaRPr lang="en-GB" sz="1200" dirty="0"/>
          </a:p>
        </p:txBody>
      </p:sp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The Windows IDEs</a:t>
            </a:r>
            <a:endParaRPr lang="en-GB" dirty="0"/>
          </a:p>
        </p:txBody>
      </p:sp>
      <p:grpSp>
        <p:nvGrpSpPr>
          <p:cNvPr id="3" name="Tools"/>
          <p:cNvGrpSpPr/>
          <p:nvPr/>
        </p:nvGrpSpPr>
        <p:grpSpPr>
          <a:xfrm>
            <a:off x="2919440" y="1765436"/>
            <a:ext cx="1641041" cy="3057911"/>
            <a:chOff x="2805657" y="1165157"/>
            <a:chExt cx="1641041" cy="3057911"/>
          </a:xfrm>
        </p:grpSpPr>
        <p:sp>
          <p:nvSpPr>
            <p:cNvPr id="9" name="Oval 8"/>
            <p:cNvSpPr/>
            <p:nvPr/>
          </p:nvSpPr>
          <p:spPr>
            <a:xfrm rot="19275749">
              <a:off x="2841595" y="1165157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err="1" smtClean="0"/>
                <a:t>AVRInfo</a:t>
              </a:r>
              <a:endParaRPr lang="en-GB" sz="1200" dirty="0" smtClean="0"/>
            </a:p>
            <a:p>
              <a:pPr algn="ctr"/>
              <a:r>
                <a:rPr lang="en-GB" sz="1200" dirty="0" smtClean="0"/>
                <a:t>CLC</a:t>
              </a:r>
            </a:p>
            <a:p>
              <a:pPr algn="ctr"/>
              <a:r>
                <a:rPr lang="en-GB" sz="1200" dirty="0" err="1" smtClean="0"/>
                <a:t>PicInfo</a:t>
              </a:r>
              <a:r>
                <a:rPr lang="en-GB" sz="1200" dirty="0" smtClean="0"/>
                <a:t> </a:t>
              </a:r>
            </a:p>
            <a:p>
              <a:pPr algn="ctr"/>
              <a:r>
                <a:rPr lang="en-GB" sz="1200" dirty="0" smtClean="0"/>
                <a:t>PSMC</a:t>
              </a:r>
              <a:endParaRPr lang="en-GB" sz="1200" dirty="0"/>
            </a:p>
          </p:txBody>
        </p:sp>
        <p:sp>
          <p:nvSpPr>
            <p:cNvPr id="10" name="Oval 9"/>
            <p:cNvSpPr/>
            <p:nvPr/>
          </p:nvSpPr>
          <p:spPr>
            <a:xfrm rot="2691868">
              <a:off x="2805657" y="3346011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Terminal</a:t>
              </a:r>
              <a:endParaRPr lang="en-GB" sz="1200" dirty="0"/>
            </a:p>
          </p:txBody>
        </p:sp>
      </p:grpSp>
      <p:grpSp>
        <p:nvGrpSpPr>
          <p:cNvPr id="8" name="Group 23"/>
          <p:cNvGrpSpPr/>
          <p:nvPr/>
        </p:nvGrpSpPr>
        <p:grpSpPr>
          <a:xfrm>
            <a:off x="38100" y="3314700"/>
            <a:ext cx="2426025" cy="1466850"/>
            <a:chOff x="38100" y="3314700"/>
            <a:chExt cx="2426025" cy="1466850"/>
          </a:xfrm>
        </p:grpSpPr>
        <p:sp>
          <p:nvSpPr>
            <p:cNvPr id="11" name="Oval 10"/>
            <p:cNvSpPr/>
            <p:nvPr/>
          </p:nvSpPr>
          <p:spPr>
            <a:xfrm rot="19109505">
              <a:off x="859022" y="3875123"/>
              <a:ext cx="1605103" cy="87705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GB" sz="1200" dirty="0" smtClean="0"/>
                <a:t>Program Editor</a:t>
              </a:r>
            </a:p>
          </p:txBody>
        </p:sp>
        <p:sp>
          <p:nvSpPr>
            <p:cNvPr id="23" name="Freeform 22"/>
            <p:cNvSpPr/>
            <p:nvPr/>
          </p:nvSpPr>
          <p:spPr>
            <a:xfrm>
              <a:off x="38100" y="3314700"/>
              <a:ext cx="971550" cy="1466850"/>
            </a:xfrm>
            <a:custGeom>
              <a:avLst/>
              <a:gdLst>
                <a:gd name="connsiteX0" fmla="*/ 971550 w 971550"/>
                <a:gd name="connsiteY0" fmla="*/ 1466850 h 1466850"/>
                <a:gd name="connsiteX1" fmla="*/ 114300 w 971550"/>
                <a:gd name="connsiteY1" fmla="*/ 971550 h 1466850"/>
                <a:gd name="connsiteX2" fmla="*/ 285750 w 971550"/>
                <a:gd name="connsiteY2" fmla="*/ 0 h 1466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71550" h="1466850">
                  <a:moveTo>
                    <a:pt x="971550" y="1466850"/>
                  </a:moveTo>
                  <a:cubicBezTo>
                    <a:pt x="600075" y="1341437"/>
                    <a:pt x="228600" y="1216025"/>
                    <a:pt x="114300" y="971550"/>
                  </a:cubicBezTo>
                  <a:cubicBezTo>
                    <a:pt x="0" y="727075"/>
                    <a:pt x="239713" y="144463"/>
                    <a:pt x="285750" y="0"/>
                  </a:cubicBezTo>
                </a:path>
              </a:pathLst>
            </a:custGeom>
            <a:ln w="38100">
              <a:solidFill>
                <a:srgbClr val="FF0000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13" name="Rectangle 12"/>
          <p:cNvSpPr/>
          <p:nvPr/>
        </p:nvSpPr>
        <p:spPr>
          <a:xfrm>
            <a:off x="6156176" y="4207846"/>
            <a:ext cx="2023118" cy="3539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>
                <a:hlinkClick r:id="rId3"/>
              </a:rPr>
              <a:t>https://gcbasic.com/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079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3" name="Picture 5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23478"/>
            <a:ext cx="5628260" cy="4896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5772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5400600" cy="990600"/>
          </a:xfrm>
        </p:spPr>
        <p:txBody>
          <a:bodyPr/>
          <a:lstStyle/>
          <a:p>
            <a:pPr algn="l"/>
            <a:r>
              <a:rPr lang="en-GB" dirty="0" smtClean="0"/>
              <a:t>Tool chain</a:t>
            </a:r>
            <a:endParaRPr lang="en-GB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112218"/>
              </p:ext>
            </p:extLst>
          </p:nvPr>
        </p:nvGraphicFramePr>
        <p:xfrm>
          <a:off x="1187624" y="771550"/>
          <a:ext cx="7272808" cy="4097966"/>
        </p:xfrm>
        <a:graphic>
          <a:graphicData uri="http://schemas.openxmlformats.org/drawingml/2006/table">
            <a:tbl>
              <a:tblPr/>
              <a:tblGrid>
                <a:gridCol w="1991774"/>
                <a:gridCol w="1032562"/>
                <a:gridCol w="467340"/>
                <a:gridCol w="1084950"/>
                <a:gridCol w="388639"/>
                <a:gridCol w="2307543"/>
              </a:tblGrid>
              <a:tr h="140531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APPLICATION TITLE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CLASS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CORE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OS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SEEN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FFFFFF"/>
                          </a:solidFill>
                          <a:effectLst/>
                          <a:latin typeface="Calibri"/>
                        </a:rPr>
                        <a:t>MAINTAINED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</a:tr>
              <a:tr h="219509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GCBASIC  compiler</a:t>
                      </a:r>
                      <a:endParaRPr lang="en-GB" sz="8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Great Cow Graphical BASIC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IDE/Compiler/Linker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AVRInfo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AVRDude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2"/>
                        </a:rPr>
                        <a:t>http://savannah.nongnu.org\projects\avrdude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CLC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Converter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CoolTerm</a:t>
                      </a:r>
                      <a:endParaRPr lang="en-GB" sz="7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DFU 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3"/>
                        </a:rPr>
                        <a:t>Anobium..GITHub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Code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 Studio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0294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G+Stool</a:t>
                      </a:r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Management Supervisor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K150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4"/>
                        </a:rPr>
                        <a:t>http://www.kitsrus.com/pic.html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Micronucleus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-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5"/>
                        </a:rPr>
                        <a:t>Micronucleus..GitHub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Northern Software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6"/>
                        </a:rPr>
                        <a:t>https://www.northernsoftware.com/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PICInfo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command line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PicKit2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7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GUI – for older chips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8"/>
                        </a:rPr>
                        <a:t>Microchip Website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PicKit3 MPLAB-IPE integration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9"/>
                        </a:rPr>
                        <a:t>http://www.autoitscript.com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PICKitPlus – PICkit2 and PICKit3 suite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0"/>
                        </a:rPr>
                        <a:t>www.pickitplus.co.uk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PICPgm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1"/>
                        </a:rPr>
                        <a:t>http://picpgm.picprojects.net/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PPS Tool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 editor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PSMC Designer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Code Generator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No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Putty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SynWrite IDE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IDE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Terminal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Yes, see website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TinyBootLoader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2"/>
                        </a:rPr>
                        <a:t>http://tinypicbootload.sourceforge.net/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XpressLoader  for Microchip Xpress boards 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3"/>
                        </a:rPr>
                        <a:t>https://sourceforge.net/p/gcbasic/code/HEAD/tree/utils/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MPLAB_IPE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Programmer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GCASM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Compiler/Linker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Yes by GCBASIC team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PIC-AS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2426">
                <a:tc>
                  <a:txBody>
                    <a:bodyPr/>
                    <a:lstStyle/>
                    <a:p>
                      <a:pPr algn="l" rtl="0" fontAlgn="b"/>
                      <a:r>
                        <a:rPr lang="en-GB" sz="7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GPASM</a:t>
                      </a:r>
                    </a:p>
                  </a:txBody>
                  <a:tcPr marL="4814" marR="4814" marT="4814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Linker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1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Windows, Linux, BSD, MAC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none" strike="noStrike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Y</a:t>
                      </a:r>
                    </a:p>
                  </a:txBody>
                  <a:tcPr marL="4814" marR="4814" marT="4814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GB" sz="700" b="1" i="0" u="sng" strike="noStrike" dirty="0">
                          <a:solidFill>
                            <a:srgbClr val="0000FF"/>
                          </a:solidFill>
                          <a:effectLst/>
                          <a:latin typeface="Calibri"/>
                          <a:hlinkClick r:id="rId14"/>
                        </a:rPr>
                        <a:t>https://www.microchip.com/mplab/mplab-x-ide</a:t>
                      </a:r>
                      <a:endParaRPr lang="en-GB" sz="700" b="1" i="0" u="sng" strike="noStrike" dirty="0">
                        <a:solidFill>
                          <a:srgbClr val="0000FF"/>
                        </a:solidFill>
                        <a:effectLst/>
                        <a:latin typeface="Calibri"/>
                      </a:endParaRPr>
                    </a:p>
                  </a:txBody>
                  <a:tcPr marL="4814" marR="4814" marT="4814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7067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15158</TotalTime>
  <Words>1000</Words>
  <Application>Microsoft Office PowerPoint</Application>
  <PresentationFormat>On-screen Show (16:9)</PresentationFormat>
  <Paragraphs>357</Paragraphs>
  <Slides>16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GCstudioThemeLight</vt:lpstr>
      <vt:lpstr>GCBASIC</vt:lpstr>
      <vt:lpstr>GCBASIC</vt:lpstr>
      <vt:lpstr>GCBASIC</vt:lpstr>
      <vt:lpstr>PIC16Fxxxx</vt:lpstr>
      <vt:lpstr>Videos...</vt:lpstr>
      <vt:lpstr>GCBASIC Compiler</vt:lpstr>
      <vt:lpstr>The Windows IDEs</vt:lpstr>
      <vt:lpstr>PowerPoint Presentation</vt:lpstr>
      <vt:lpstr>Tool chain</vt:lpstr>
      <vt:lpstr>The core compiler</vt:lpstr>
      <vt:lpstr>Compiler options</vt:lpstr>
      <vt:lpstr>The Variants for Linux, BSD &amp; Mac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783</cp:revision>
  <dcterms:created xsi:type="dcterms:W3CDTF">2019-01-08T20:03:06Z</dcterms:created>
  <dcterms:modified xsi:type="dcterms:W3CDTF">2025-01-29T06:55:31Z</dcterms:modified>
</cp:coreProperties>
</file>