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360" r:id="rId2"/>
    <p:sldId id="361" r:id="rId3"/>
    <p:sldId id="362" r:id="rId4"/>
    <p:sldId id="363" r:id="rId5"/>
    <p:sldId id="364" r:id="rId6"/>
    <p:sldId id="357" r:id="rId7"/>
    <p:sldId id="358" r:id="rId8"/>
    <p:sldId id="359" r:id="rId9"/>
    <p:sldId id="288" r:id="rId10"/>
    <p:sldId id="366" r:id="rId11"/>
    <p:sldId id="365" r:id="rId12"/>
  </p:sldIdLst>
  <p:sldSz cx="9144000" cy="5143500" type="screen16x9"/>
  <p:notesSz cx="6858000" cy="9144000"/>
  <p:defaultTextStyle>
    <a:defPPr>
      <a:defRPr lang="en-US"/>
    </a:defPPr>
    <a:lvl1pPr marL="0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4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>
      <p:cViewPr varScale="1">
        <p:scale>
          <a:sx n="146" d="100"/>
          <a:sy n="146" d="100"/>
        </p:scale>
        <p:origin x="-630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582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E545A-AB39-44F0-B5A6-04A90C6C9399}" type="datetimeFigureOut">
              <a:rPr lang="en-GB" smtClean="0"/>
              <a:pPr/>
              <a:t>29/01/2025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131C5-F37A-4CF6-BFE3-A572240BD62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0428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00B3C-2E11-428B-8555-A77018253716}" type="datetimeFigureOut">
              <a:rPr lang="en-GB" smtClean="0"/>
              <a:pPr/>
              <a:t>29/01/2025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3471A-AA0F-4CD3-BA89-C1C7FB68C6D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1865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C757326-0232-4CDF-81FF-302CA676961B}"/>
              </a:ext>
            </a:extLst>
          </p:cNvPr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0A0E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4987E008-68E6-4A43-85BC-1A6ACDF91D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81" y="-6350"/>
            <a:ext cx="9209328" cy="51583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1F8C892-C868-4DF6-91AB-B18CE632B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3000"/>
            <a:ext cx="4900613" cy="2857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44618" y="1406112"/>
            <a:ext cx="3342860" cy="1369936"/>
          </a:xfrm>
        </p:spPr>
        <p:txBody>
          <a:bodyPr anchor="b">
            <a:normAutofit/>
          </a:bodyPr>
          <a:lstStyle>
            <a:lvl1pPr algn="l">
              <a:defRPr sz="4100" b="0" cap="none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App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44617" y="2776047"/>
            <a:ext cx="334286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bg1">
                    <a:lumMod val="6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="" xmlns:a16="http://schemas.microsoft.com/office/drawing/2014/main" id="{D547E580-E6D6-4D97-BB04-05795A83014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374553" y="158920"/>
            <a:ext cx="1677709" cy="323789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accent1"/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web page</a:t>
            </a:r>
          </a:p>
        </p:txBody>
      </p:sp>
    </p:spTree>
    <p:extLst>
      <p:ext uri="{BB962C8B-B14F-4D97-AF65-F5344CB8AC3E}">
        <p14:creationId xmlns:p14="http://schemas.microsoft.com/office/powerpoint/2010/main" val="365668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CE2C968-D10A-4226-8FDC-CBC4C7EDD0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8897" y="495300"/>
            <a:ext cx="3385156" cy="40357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342797" indent="0">
              <a:buNone/>
              <a:defRPr sz="1100"/>
            </a:lvl2pPr>
            <a:lvl3pPr marL="685595" indent="0">
              <a:buNone/>
              <a:defRPr sz="900"/>
            </a:lvl3pPr>
            <a:lvl4pPr marL="1028392" indent="0">
              <a:buNone/>
              <a:defRPr sz="800"/>
            </a:lvl4pPr>
            <a:lvl5pPr marL="1371188" indent="0">
              <a:buNone/>
              <a:defRPr sz="800"/>
            </a:lvl5pPr>
            <a:lvl6pPr marL="1713986" indent="0">
              <a:buNone/>
              <a:defRPr sz="800"/>
            </a:lvl6pPr>
            <a:lvl7pPr marL="2056783" indent="0">
              <a:buNone/>
              <a:defRPr sz="800"/>
            </a:lvl7pPr>
            <a:lvl8pPr marL="2399580" indent="0">
              <a:buNone/>
              <a:defRPr sz="800"/>
            </a:lvl8pPr>
            <a:lvl9pPr marL="274237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29/01/2025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9860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6AB5D66D-00C1-40EA-BFC8-305566F103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706966"/>
            <a:ext cx="6447501" cy="2893484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29/01/2025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5029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29/01/2025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AD4D4CB4-D965-4BB6-B218-086244C13B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625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29/01/2025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3B58C4E-0EF0-466C-9740-EC9F485CBD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487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29/01/2025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2D0B9223-1250-44AA-A6C3-F2013B85A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894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29/01/2025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D49E1C7C-7E53-49A2-B2C9-52307876DB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529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29/01/2025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23082AB0-2BB5-46FE-9A17-15E1ACC069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026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1862E859-E5AF-4D76-9FC9-2355B24FF1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5402469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29/01/2025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5670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91908D0E-7544-4687-965B-72EF64AA4C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934278"/>
            <a:ext cx="978557" cy="3461510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29/01/2025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6687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B5B8CA2-02D4-408C-B548-182D4F5F5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83518"/>
            <a:ext cx="5400600" cy="990600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786855"/>
            <a:ext cx="6447501" cy="27441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29/01/2025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920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EA8DB33B-8BF9-4C99-B31C-55246227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82" y="-6350"/>
            <a:ext cx="9209330" cy="515836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75495" y="1803400"/>
            <a:ext cx="4124707" cy="1234727"/>
          </a:xfrm>
        </p:spPr>
        <p:txBody>
          <a:bodyPr anchor="b">
            <a:noAutofit/>
          </a:bodyPr>
          <a:lstStyle>
            <a:lvl1pPr algn="r">
              <a:defRPr sz="41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75494" y="3038125"/>
            <a:ext cx="4124707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29/01/2025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0491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EA8DB33B-8BF9-4C99-B31C-55246227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81" y="-6350"/>
            <a:ext cx="9209328" cy="515836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493" y="1803400"/>
            <a:ext cx="6134709" cy="1234727"/>
          </a:xfrm>
        </p:spPr>
        <p:txBody>
          <a:bodyPr anchor="b">
            <a:noAutofit/>
          </a:bodyPr>
          <a:lstStyle>
            <a:lvl1pPr algn="ctr">
              <a:defRPr sz="41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492" y="3038125"/>
            <a:ext cx="6134709" cy="822674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29/01/2025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1776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29/01/2025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331EFED-43C1-4CBA-8BE3-308E3AA13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1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29/01/2025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1034EA63-4BE3-4A73-A7E6-4A75BE4C1D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64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204DC1E6-B5F4-4160-90F3-351FB3242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4639034" cy="990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29/01/2025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516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7897C67-3827-4595-8E3A-71E9F2EAB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457200"/>
            <a:ext cx="4624895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29/01/2025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4849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29/01/2025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1825398-026A-4668-BB48-C16AD1C906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17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3AACB-D821-4991-9D88-46EB8D29E619}" type="datetimeFigureOut">
              <a:rPr lang="en-GB" smtClean="0"/>
              <a:pPr/>
              <a:t>29/01/2025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700">
                <a:solidFill>
                  <a:schemeClr val="accent1"/>
                </a:solidFill>
              </a:defRPr>
            </a:lvl1pPr>
          </a:lstStyle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4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Conf:[defaul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PIC16Fxxxx chip Family ( Legacy )</a:t>
            </a:r>
          </a:p>
          <a:p>
            <a:pPr marL="538163" indent="-538163"/>
            <a:r>
              <a:rPr lang="en-GB" dirty="0"/>
              <a:t>Part </a:t>
            </a:r>
            <a:r>
              <a:rPr lang="en-GB" dirty="0" smtClean="0"/>
              <a:t>18 </a:t>
            </a:r>
            <a:r>
              <a:rPr lang="en-GB" dirty="0"/>
              <a:t>- Assembly , alternatives assemblers and MPLAB-X</a:t>
            </a:r>
          </a:p>
          <a:p>
            <a:pPr marL="538163" indent="-538163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9935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7574"/>
            <a:ext cx="6447501" cy="411147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Install the hardware and make the board work </a:t>
            </a:r>
            <a:r>
              <a:rPr lang="en-GB" sz="1100" dirty="0" smtClean="0"/>
              <a:t>– make LEDs work</a:t>
            </a:r>
            <a:endParaRPr lang="en-GB" sz="1100" b="1" dirty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Make  four LEDs flash in a sequence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Set the LEDs to represent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Sequence the LEDs with a delay using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input to set the state of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reset switch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switch, ADC – make the LEDs flash in a sequence with reverse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serial to display values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timer0 overflow, 8bit timer, 16bit timer to flash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</a:t>
            </a:r>
            <a:r>
              <a:rPr lang="en-GB" sz="1100" dirty="0" err="1"/>
              <a:t>EEProm</a:t>
            </a:r>
            <a:r>
              <a:rPr lang="en-GB" sz="1100" dirty="0"/>
              <a:t> – showing values on the serial terminal, and more constants insights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I2C with serial to discover I2C devices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I2C GCLD display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 SPI GCLD display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PWM, </a:t>
            </a:r>
            <a:r>
              <a:rPr lang="en-GB" sz="1100" dirty="0" smtClean="0"/>
              <a:t>many ways</a:t>
            </a:r>
            <a:r>
              <a:rPr lang="en-GB" sz="1100" dirty="0"/>
              <a:t>,  to dim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external interrupt to control an LED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storage within the chip – Progmem, </a:t>
            </a:r>
            <a:r>
              <a:rPr lang="en-GB" sz="1100" dirty="0" smtClean="0"/>
              <a:t>EEPROM </a:t>
            </a:r>
            <a:r>
              <a:rPr lang="en-GB" sz="1100" dirty="0"/>
              <a:t>and DATA blocks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 smtClean="0"/>
              <a:t>The </a:t>
            </a:r>
            <a:r>
              <a:rPr lang="en-GB" sz="1100" dirty="0"/>
              <a:t>GCBASIC tool chain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b="1" dirty="0"/>
              <a:t>Assembly , alternatives assemblers and MPLAB-X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Summary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80000" indent="-478483">
              <a:spcBef>
                <a:spcPts val="300"/>
              </a:spcBef>
              <a:buNone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/>
          </a:p>
        </p:txBody>
      </p:sp>
    </p:spTree>
    <p:extLst>
      <p:ext uri="{BB962C8B-B14F-4D97-AF65-F5344CB8AC3E}">
        <p14:creationId xmlns:p14="http://schemas.microsoft.com/office/powerpoint/2010/main" val="157794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/>
              <a:t>PIC16Fxxxx chip Family ( Legacy )</a:t>
            </a:r>
          </a:p>
          <a:p>
            <a:pPr marL="538163" indent="-538163"/>
            <a:r>
              <a:rPr lang="en-GB" dirty="0"/>
              <a:t>Part </a:t>
            </a:r>
            <a:r>
              <a:rPr lang="en-GB" dirty="0" smtClean="0"/>
              <a:t>18 </a:t>
            </a:r>
            <a:r>
              <a:rPr lang="en-GB" dirty="0"/>
              <a:t>- Assembly , alternatives assemblers and MPLAB-X</a:t>
            </a:r>
          </a:p>
          <a:p>
            <a:pPr marL="538163" indent="-538163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628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2914650"/>
            <a:ext cx="6840759" cy="1925352"/>
          </a:xfrm>
        </p:spPr>
        <p:txBody>
          <a:bodyPr>
            <a:normAutofit/>
          </a:bodyPr>
          <a:lstStyle/>
          <a:p>
            <a:r>
              <a:rPr lang="en-GB" dirty="0" smtClean="0"/>
              <a:t>PIC16Fxxxx chip Family ( Legacy )</a:t>
            </a:r>
            <a:endParaRPr lang="en-GB" dirty="0"/>
          </a:p>
          <a:p>
            <a:pPr marL="538163" indent="-538163"/>
            <a:r>
              <a:rPr lang="en-GB" dirty="0"/>
              <a:t>Part 18 - Assembly , alternatives assemblers and </a:t>
            </a:r>
            <a:r>
              <a:rPr lang="en-GB" dirty="0" smtClean="0"/>
              <a:t>MPLAB-X</a:t>
            </a:r>
            <a:endParaRPr lang="en-GB" dirty="0"/>
          </a:p>
          <a:p>
            <a:r>
              <a:rPr lang="en-GB" sz="1700" dirty="0" smtClean="0"/>
              <a:t>January 2025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911052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379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911052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39552" y="2067694"/>
            <a:ext cx="736788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Like and subscribe</a:t>
            </a:r>
            <a:r>
              <a:rPr lang="en-US" sz="40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!</a:t>
            </a:r>
            <a:endParaRPr lang="en-US" sz="4000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08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PIC16Fxxxx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PIC16Fxxxx </a:t>
            </a:r>
            <a:r>
              <a:rPr lang="en-GB" dirty="0" smtClean="0"/>
              <a:t> is a high performance PIC16</a:t>
            </a:r>
          </a:p>
          <a:p>
            <a:pPr lvl="1"/>
            <a:r>
              <a:rPr lang="en-GB" dirty="0" smtClean="0"/>
              <a:t>Digital and </a:t>
            </a:r>
            <a:r>
              <a:rPr lang="en-GB" dirty="0" err="1" smtClean="0"/>
              <a:t>Analog</a:t>
            </a:r>
            <a:r>
              <a:rPr lang="en-GB" dirty="0" smtClean="0"/>
              <a:t> peripherals </a:t>
            </a:r>
          </a:p>
          <a:p>
            <a:pPr lvl="1"/>
            <a:r>
              <a:rPr lang="en-GB" dirty="0" smtClean="0"/>
              <a:t>8 –bit or 10-bit ADC</a:t>
            </a:r>
          </a:p>
          <a:p>
            <a:pPr lvl="1"/>
            <a:r>
              <a:rPr lang="en-GB" dirty="0" smtClean="0"/>
              <a:t>Multiple communication interfaces</a:t>
            </a:r>
          </a:p>
          <a:p>
            <a:pPr lvl="2"/>
            <a:r>
              <a:rPr lang="en-GB" dirty="0" smtClean="0"/>
              <a:t>Serial, I2C and  SPI </a:t>
            </a:r>
          </a:p>
          <a:p>
            <a:pPr lvl="2"/>
            <a:r>
              <a:rPr lang="en-GB" dirty="0" smtClean="0"/>
              <a:t>PWM – CCP/PWM and 16Bit</a:t>
            </a:r>
          </a:p>
          <a:p>
            <a:endParaRPr lang="en-GB" dirty="0" smtClean="0"/>
          </a:p>
          <a:p>
            <a:r>
              <a:rPr lang="en-GB" dirty="0" smtClean="0"/>
              <a:t>The PIC16 offers 8, 14,18,20, 28, 40 and 48-pin packages to support customers in a wide variety of applications. 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3289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7574"/>
            <a:ext cx="6447501" cy="411147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Install the hardware and make the board work </a:t>
            </a:r>
            <a:r>
              <a:rPr lang="en-GB" sz="1100" dirty="0" smtClean="0"/>
              <a:t>– make LEDs work</a:t>
            </a:r>
            <a:endParaRPr lang="en-GB" sz="1100" b="1" dirty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Make  four LEDs flash in a sequence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Set the LEDs to represent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Sequence the LEDs with a delay using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input to set the state of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reset switch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switch, ADC – make the LEDs flash in a sequence with reverse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serial to display values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timer0 overflow, 8bit timer, 16bit timer to flash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</a:t>
            </a:r>
            <a:r>
              <a:rPr lang="en-GB" sz="1100" dirty="0" err="1"/>
              <a:t>EEProm</a:t>
            </a:r>
            <a:r>
              <a:rPr lang="en-GB" sz="1100" dirty="0"/>
              <a:t> – showing values on the serial terminal, and more constants insights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I2C with serial to discover I2C devices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I2C GCLD display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 SPI GCLD display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PWM, </a:t>
            </a:r>
            <a:r>
              <a:rPr lang="en-GB" sz="1100" dirty="0" smtClean="0"/>
              <a:t>many ways</a:t>
            </a:r>
            <a:r>
              <a:rPr lang="en-GB" sz="1100" dirty="0"/>
              <a:t>,  to dim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external interrupt to control an LED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storage within the chip – Progmem, </a:t>
            </a:r>
            <a:r>
              <a:rPr lang="en-GB" sz="1100" dirty="0" smtClean="0"/>
              <a:t>EEPROM </a:t>
            </a:r>
            <a:r>
              <a:rPr lang="en-GB" sz="1100" dirty="0"/>
              <a:t>and DATA blocks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 smtClean="0"/>
              <a:t>The </a:t>
            </a:r>
            <a:r>
              <a:rPr lang="en-GB" sz="1100" dirty="0"/>
              <a:t>GCBASIC tool chain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b="1" dirty="0"/>
              <a:t>Assembly , alternatives assemblers and MPLAB-X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Summary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80000" indent="-478483">
              <a:spcBef>
                <a:spcPts val="300"/>
              </a:spcBef>
              <a:buNone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/>
          </a:p>
        </p:txBody>
      </p:sp>
    </p:spTree>
    <p:extLst>
      <p:ext uri="{BB962C8B-B14F-4D97-AF65-F5344CB8AC3E}">
        <p14:creationId xmlns:p14="http://schemas.microsoft.com/office/powerpoint/2010/main" val="400644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lowchart: Process 43"/>
          <p:cNvSpPr/>
          <p:nvPr/>
        </p:nvSpPr>
        <p:spPr>
          <a:xfrm>
            <a:off x="2051720" y="2161188"/>
            <a:ext cx="6480720" cy="115212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107504" y="2161187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dirty="0" smtClean="0"/>
              <a:t>GCBASIC </a:t>
            </a:r>
            <a:r>
              <a:rPr lang="en-GB" sz="1600" dirty="0" smtClean="0"/>
              <a:t>Compiler</a:t>
            </a:r>
            <a:endParaRPr lang="en-GB" sz="1200" dirty="0"/>
          </a:p>
        </p:txBody>
      </p:sp>
      <p:sp>
        <p:nvSpPr>
          <p:cNvPr id="15" name="Flowchart: Document 14"/>
          <p:cNvSpPr/>
          <p:nvPr/>
        </p:nvSpPr>
        <p:spPr>
          <a:xfrm>
            <a:off x="2451115" y="1297092"/>
            <a:ext cx="1152128" cy="72008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Source Code</a:t>
            </a:r>
            <a:endParaRPr lang="en-GB" sz="1600" dirty="0"/>
          </a:p>
        </p:txBody>
      </p:sp>
      <p:sp>
        <p:nvSpPr>
          <p:cNvPr id="16" name="Flowchart: Process 15"/>
          <p:cNvSpPr/>
          <p:nvPr/>
        </p:nvSpPr>
        <p:spPr>
          <a:xfrm>
            <a:off x="2271095" y="2449220"/>
            <a:ext cx="1512168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Preprocessor</a:t>
            </a:r>
            <a:endParaRPr lang="en-GB" sz="1600" dirty="0"/>
          </a:p>
        </p:txBody>
      </p:sp>
      <p:sp>
        <p:nvSpPr>
          <p:cNvPr id="17" name="Flowchart: Document 16"/>
          <p:cNvSpPr/>
          <p:nvPr/>
        </p:nvSpPr>
        <p:spPr>
          <a:xfrm>
            <a:off x="2451115" y="3601348"/>
            <a:ext cx="1152128" cy="72008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Libraries</a:t>
            </a:r>
            <a:endParaRPr lang="en-GB" sz="1600" dirty="0"/>
          </a:p>
        </p:txBody>
      </p:sp>
      <p:sp>
        <p:nvSpPr>
          <p:cNvPr id="18" name="Flowchart: Process 17"/>
          <p:cNvSpPr/>
          <p:nvPr/>
        </p:nvSpPr>
        <p:spPr>
          <a:xfrm>
            <a:off x="3995936" y="2449220"/>
            <a:ext cx="1224136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Code Translator</a:t>
            </a:r>
            <a:endParaRPr lang="en-GB" sz="1600" dirty="0"/>
          </a:p>
        </p:txBody>
      </p:sp>
      <p:sp>
        <p:nvSpPr>
          <p:cNvPr id="19" name="Flowchart: Process 18"/>
          <p:cNvSpPr/>
          <p:nvPr/>
        </p:nvSpPr>
        <p:spPr>
          <a:xfrm>
            <a:off x="5436096" y="2449220"/>
            <a:ext cx="1224136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Assembler</a:t>
            </a:r>
            <a:endParaRPr lang="en-GB" sz="1600" dirty="0"/>
          </a:p>
        </p:txBody>
      </p:sp>
      <p:sp>
        <p:nvSpPr>
          <p:cNvPr id="20" name="Flowchart: Process 19"/>
          <p:cNvSpPr/>
          <p:nvPr/>
        </p:nvSpPr>
        <p:spPr>
          <a:xfrm>
            <a:off x="6948264" y="2449220"/>
            <a:ext cx="1224136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Linker</a:t>
            </a:r>
            <a:endParaRPr lang="en-GB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2066182" y="920259"/>
            <a:ext cx="1874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High Level Language</a:t>
            </a:r>
            <a:endParaRPr lang="en-GB" sz="1600" dirty="0"/>
          </a:p>
        </p:txBody>
      </p:sp>
      <p:cxnSp>
        <p:nvCxnSpPr>
          <p:cNvPr id="27" name="Straight Arrow Connector 26"/>
          <p:cNvCxnSpPr>
            <a:stCxn id="18" idx="3"/>
            <a:endCxn id="19" idx="1"/>
          </p:cNvCxnSpPr>
          <p:nvPr/>
        </p:nvCxnSpPr>
        <p:spPr>
          <a:xfrm>
            <a:off x="5220072" y="2737252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9" idx="3"/>
            <a:endCxn id="20" idx="1"/>
          </p:cNvCxnSpPr>
          <p:nvPr/>
        </p:nvCxnSpPr>
        <p:spPr>
          <a:xfrm>
            <a:off x="6660232" y="2737252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027179" y="1969567"/>
            <a:ext cx="0" cy="4796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027179" y="3025284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6" idx="3"/>
            <a:endCxn id="18" idx="1"/>
          </p:cNvCxnSpPr>
          <p:nvPr/>
        </p:nvCxnSpPr>
        <p:spPr>
          <a:xfrm>
            <a:off x="3783263" y="2737252"/>
            <a:ext cx="2126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ocument 36"/>
          <p:cNvSpPr/>
          <p:nvPr/>
        </p:nvSpPr>
        <p:spPr>
          <a:xfrm>
            <a:off x="6156176" y="3457332"/>
            <a:ext cx="1296144" cy="1008112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Assembly Language</a:t>
            </a:r>
          </a:p>
          <a:p>
            <a:pPr algn="ctr"/>
            <a:r>
              <a:rPr lang="en-GB" sz="1600" dirty="0" smtClean="0"/>
              <a:t>ASM file</a:t>
            </a:r>
          </a:p>
          <a:p>
            <a:pPr algn="ctr"/>
            <a:endParaRPr lang="en-GB" sz="1600" dirty="0"/>
          </a:p>
        </p:txBody>
      </p:sp>
      <p:sp>
        <p:nvSpPr>
          <p:cNvPr id="38" name="Flowchart: Document 37"/>
          <p:cNvSpPr/>
          <p:nvPr/>
        </p:nvSpPr>
        <p:spPr>
          <a:xfrm>
            <a:off x="7668344" y="3457332"/>
            <a:ext cx="1296144" cy="1008112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Absolute Machine Code</a:t>
            </a:r>
          </a:p>
          <a:p>
            <a:pPr algn="ctr"/>
            <a:r>
              <a:rPr lang="en-GB" sz="1600" dirty="0" smtClean="0"/>
              <a:t>HEX file</a:t>
            </a:r>
          </a:p>
          <a:p>
            <a:pPr algn="ctr"/>
            <a:endParaRPr lang="en-GB" sz="1600" dirty="0"/>
          </a:p>
        </p:txBody>
      </p:sp>
      <p:cxnSp>
        <p:nvCxnSpPr>
          <p:cNvPr id="40" name="Shape 39"/>
          <p:cNvCxnSpPr>
            <a:stCxn id="19" idx="3"/>
            <a:endCxn id="37" idx="0"/>
          </p:cNvCxnSpPr>
          <p:nvPr/>
        </p:nvCxnSpPr>
        <p:spPr>
          <a:xfrm>
            <a:off x="6660232" y="2737252"/>
            <a:ext cx="144016" cy="7200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hape 41"/>
          <p:cNvCxnSpPr>
            <a:stCxn id="20" idx="3"/>
            <a:endCxn id="38" idx="0"/>
          </p:cNvCxnSpPr>
          <p:nvPr/>
        </p:nvCxnSpPr>
        <p:spPr>
          <a:xfrm>
            <a:off x="8172400" y="2737252"/>
            <a:ext cx="144016" cy="7200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492548" y="4659982"/>
            <a:ext cx="2750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8 bit PIC, AVR, AVR-DX and LGT</a:t>
            </a:r>
            <a:endParaRPr lang="en-GB" sz="1600" dirty="0"/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The core compiler</a:t>
            </a:r>
            <a:endParaRPr lang="en-GB" dirty="0"/>
          </a:p>
        </p:txBody>
      </p:sp>
      <p:sp>
        <p:nvSpPr>
          <p:cNvPr id="48" name="Flowchart: Document 47"/>
          <p:cNvSpPr/>
          <p:nvPr/>
        </p:nvSpPr>
        <p:spPr>
          <a:xfrm>
            <a:off x="5508104" y="843558"/>
            <a:ext cx="1296144" cy="720080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Reports:</a:t>
            </a:r>
          </a:p>
          <a:p>
            <a:pPr algn="ctr"/>
            <a:r>
              <a:rPr lang="en-GB" sz="1600" dirty="0" smtClean="0"/>
              <a:t>TXT and HTML</a:t>
            </a:r>
          </a:p>
          <a:p>
            <a:pPr algn="ctr"/>
            <a:endParaRPr lang="en-GB" sz="1600" dirty="0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6300192" y="1491630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208537" y="1948959"/>
            <a:ext cx="1807995" cy="3539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GCBASIC Compiler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8137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lowchart: Process 43"/>
          <p:cNvSpPr/>
          <p:nvPr/>
        </p:nvSpPr>
        <p:spPr>
          <a:xfrm>
            <a:off x="2051720" y="2161188"/>
            <a:ext cx="4796755" cy="115212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107504" y="2161187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dirty="0" smtClean="0"/>
              <a:t>GCBASIC </a:t>
            </a:r>
            <a:r>
              <a:rPr lang="en-GB" sz="1600" dirty="0" smtClean="0"/>
              <a:t>Compiler</a:t>
            </a:r>
            <a:endParaRPr lang="en-GB" sz="1200" dirty="0"/>
          </a:p>
        </p:txBody>
      </p:sp>
      <p:sp>
        <p:nvSpPr>
          <p:cNvPr id="15" name="Flowchart: Document 14"/>
          <p:cNvSpPr/>
          <p:nvPr/>
        </p:nvSpPr>
        <p:spPr>
          <a:xfrm>
            <a:off x="2451115" y="1297092"/>
            <a:ext cx="1152128" cy="72008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Source Code</a:t>
            </a:r>
            <a:endParaRPr lang="en-GB" sz="1600" dirty="0"/>
          </a:p>
        </p:txBody>
      </p:sp>
      <p:sp>
        <p:nvSpPr>
          <p:cNvPr id="16" name="Flowchart: Process 15"/>
          <p:cNvSpPr/>
          <p:nvPr/>
        </p:nvSpPr>
        <p:spPr>
          <a:xfrm>
            <a:off x="2271095" y="2449220"/>
            <a:ext cx="1512168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Preprocessor</a:t>
            </a:r>
            <a:endParaRPr lang="en-GB" sz="1600" dirty="0"/>
          </a:p>
        </p:txBody>
      </p:sp>
      <p:sp>
        <p:nvSpPr>
          <p:cNvPr id="17" name="Flowchart: Document 16"/>
          <p:cNvSpPr/>
          <p:nvPr/>
        </p:nvSpPr>
        <p:spPr>
          <a:xfrm>
            <a:off x="2451115" y="3601348"/>
            <a:ext cx="1152128" cy="72008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Libraries</a:t>
            </a:r>
            <a:endParaRPr lang="en-GB" sz="1600" dirty="0"/>
          </a:p>
        </p:txBody>
      </p:sp>
      <p:sp>
        <p:nvSpPr>
          <p:cNvPr id="18" name="Flowchart: Process 17"/>
          <p:cNvSpPr/>
          <p:nvPr/>
        </p:nvSpPr>
        <p:spPr>
          <a:xfrm>
            <a:off x="3995936" y="2449220"/>
            <a:ext cx="1224136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Code Translator</a:t>
            </a:r>
            <a:endParaRPr lang="en-GB" sz="1600" dirty="0"/>
          </a:p>
        </p:txBody>
      </p:sp>
      <p:sp>
        <p:nvSpPr>
          <p:cNvPr id="19" name="Flowchart: Process 18"/>
          <p:cNvSpPr/>
          <p:nvPr/>
        </p:nvSpPr>
        <p:spPr>
          <a:xfrm>
            <a:off x="5436096" y="2449220"/>
            <a:ext cx="1224136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Assembler</a:t>
            </a:r>
            <a:endParaRPr lang="en-GB" sz="1600" dirty="0"/>
          </a:p>
        </p:txBody>
      </p:sp>
      <p:sp>
        <p:nvSpPr>
          <p:cNvPr id="20" name="Flowchart: Process 19"/>
          <p:cNvSpPr/>
          <p:nvPr/>
        </p:nvSpPr>
        <p:spPr>
          <a:xfrm>
            <a:off x="6948264" y="2449220"/>
            <a:ext cx="1224136" cy="576064"/>
          </a:xfrm>
          <a:prstGeom prst="flowChartProcess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Linker</a:t>
            </a:r>
            <a:endParaRPr lang="en-GB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2066182" y="920259"/>
            <a:ext cx="1874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High Level Language</a:t>
            </a:r>
            <a:endParaRPr lang="en-GB" sz="1600" dirty="0"/>
          </a:p>
        </p:txBody>
      </p:sp>
      <p:cxnSp>
        <p:nvCxnSpPr>
          <p:cNvPr id="27" name="Straight Arrow Connector 26"/>
          <p:cNvCxnSpPr>
            <a:stCxn id="18" idx="3"/>
            <a:endCxn id="19" idx="1"/>
          </p:cNvCxnSpPr>
          <p:nvPr/>
        </p:nvCxnSpPr>
        <p:spPr>
          <a:xfrm>
            <a:off x="5220072" y="2737252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027179" y="1969567"/>
            <a:ext cx="0" cy="4796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027179" y="3025284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6" idx="3"/>
            <a:endCxn id="18" idx="1"/>
          </p:cNvCxnSpPr>
          <p:nvPr/>
        </p:nvCxnSpPr>
        <p:spPr>
          <a:xfrm>
            <a:off x="3783263" y="2737252"/>
            <a:ext cx="2126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ocument 36"/>
          <p:cNvSpPr/>
          <p:nvPr/>
        </p:nvSpPr>
        <p:spPr>
          <a:xfrm>
            <a:off x="6156176" y="3457332"/>
            <a:ext cx="1296144" cy="1008112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Assembly Language</a:t>
            </a:r>
          </a:p>
          <a:p>
            <a:pPr algn="ctr"/>
            <a:r>
              <a:rPr lang="en-GB" sz="1600" dirty="0" smtClean="0"/>
              <a:t>file</a:t>
            </a:r>
          </a:p>
          <a:p>
            <a:pPr algn="ctr"/>
            <a:endParaRPr lang="en-GB" sz="1600" dirty="0"/>
          </a:p>
        </p:txBody>
      </p:sp>
      <p:sp>
        <p:nvSpPr>
          <p:cNvPr id="38" name="Flowchart: Document 37"/>
          <p:cNvSpPr/>
          <p:nvPr/>
        </p:nvSpPr>
        <p:spPr>
          <a:xfrm>
            <a:off x="7668344" y="3457332"/>
            <a:ext cx="1296144" cy="1008112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Absolute Machine Code</a:t>
            </a:r>
          </a:p>
          <a:p>
            <a:pPr algn="ctr"/>
            <a:r>
              <a:rPr lang="en-GB" sz="1600" dirty="0" smtClean="0"/>
              <a:t>HEX file</a:t>
            </a:r>
          </a:p>
          <a:p>
            <a:pPr algn="ctr"/>
            <a:endParaRPr lang="en-GB" sz="1600" dirty="0"/>
          </a:p>
        </p:txBody>
      </p:sp>
      <p:cxnSp>
        <p:nvCxnSpPr>
          <p:cNvPr id="40" name="Shape 39"/>
          <p:cNvCxnSpPr>
            <a:stCxn id="19" idx="3"/>
            <a:endCxn id="37" idx="0"/>
          </p:cNvCxnSpPr>
          <p:nvPr/>
        </p:nvCxnSpPr>
        <p:spPr>
          <a:xfrm>
            <a:off x="6660232" y="2737252"/>
            <a:ext cx="144016" cy="7200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hape 41"/>
          <p:cNvCxnSpPr>
            <a:stCxn id="20" idx="3"/>
            <a:endCxn id="38" idx="0"/>
          </p:cNvCxnSpPr>
          <p:nvPr/>
        </p:nvCxnSpPr>
        <p:spPr>
          <a:xfrm>
            <a:off x="8172400" y="2737252"/>
            <a:ext cx="144016" cy="7200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Compiler options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6932476" y="1554068"/>
            <a:ext cx="1255712" cy="8309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PIC-AS, MPASM, </a:t>
            </a:r>
          </a:p>
          <a:p>
            <a:pPr algn="ctr"/>
            <a:r>
              <a:rPr lang="en-GB" sz="1200" dirty="0" smtClean="0"/>
              <a:t>MPLAB-IDE,</a:t>
            </a:r>
          </a:p>
          <a:p>
            <a:pPr algn="ctr"/>
            <a:r>
              <a:rPr lang="en-GB" sz="1200" dirty="0" smtClean="0"/>
              <a:t>GPASM, AVRASM2</a:t>
            </a:r>
            <a:endParaRPr lang="en-GB" sz="1200" dirty="0"/>
          </a:p>
        </p:txBody>
      </p:sp>
      <p:cxnSp>
        <p:nvCxnSpPr>
          <p:cNvPr id="28" name="Shape 27"/>
          <p:cNvCxnSpPr>
            <a:stCxn id="37" idx="3"/>
            <a:endCxn id="20" idx="2"/>
          </p:cNvCxnSpPr>
          <p:nvPr/>
        </p:nvCxnSpPr>
        <p:spPr>
          <a:xfrm flipV="1">
            <a:off x="7452320" y="3025284"/>
            <a:ext cx="108012" cy="93610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Document 32"/>
          <p:cNvSpPr/>
          <p:nvPr/>
        </p:nvSpPr>
        <p:spPr>
          <a:xfrm>
            <a:off x="5508104" y="843558"/>
            <a:ext cx="1296144" cy="720080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Reports:</a:t>
            </a:r>
          </a:p>
          <a:p>
            <a:pPr algn="ctr"/>
            <a:r>
              <a:rPr lang="en-GB" sz="1600" dirty="0" smtClean="0"/>
              <a:t>TXT and HTML</a:t>
            </a:r>
          </a:p>
          <a:p>
            <a:pPr algn="ctr"/>
            <a:endParaRPr lang="en-GB" sz="1600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6300192" y="1491630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764310" y="1905000"/>
            <a:ext cx="1807995" cy="3539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GCBASIC Compiler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5492548" y="4659982"/>
            <a:ext cx="2750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8 bit PIC, AVR, AVR-DX and LGT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927530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Lab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491630"/>
            <a:ext cx="6447501" cy="3507854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457200" indent="-457200">
              <a:spcBef>
                <a:spcPts val="0"/>
              </a:spcBef>
              <a:buNone/>
            </a:pPr>
            <a:r>
              <a:rPr lang="en-GB" sz="1200" dirty="0" smtClean="0"/>
              <a:t>We will</a:t>
            </a:r>
          </a:p>
          <a:p>
            <a:pPr marL="266700" indent="-266700">
              <a:spcBef>
                <a:spcPts val="0"/>
              </a:spcBef>
              <a:buFont typeface="+mj-lt"/>
              <a:buAutoNum type="arabicPeriod"/>
            </a:pPr>
            <a:r>
              <a:rPr lang="en-GB" sz="1000" dirty="0" smtClean="0"/>
              <a:t>Review the  simple LED program</a:t>
            </a:r>
          </a:p>
          <a:p>
            <a:pPr marL="539750" lvl="1" indent="-168275">
              <a:spcBef>
                <a:spcPts val="0"/>
              </a:spcBef>
              <a:buFont typeface="+mj-lt"/>
              <a:buAutoNum type="arabicPeriod"/>
            </a:pPr>
            <a:r>
              <a:rPr lang="en-GB" sz="1000" dirty="0"/>
              <a:t>Change to PIC-AS in </a:t>
            </a:r>
            <a:r>
              <a:rPr lang="en-GB" sz="1000" dirty="0" err="1" smtClean="0"/>
              <a:t>Prefs</a:t>
            </a:r>
            <a:r>
              <a:rPr lang="en-GB" sz="1000" dirty="0" smtClean="0"/>
              <a:t> </a:t>
            </a:r>
            <a:r>
              <a:rPr lang="en-GB" sz="1000" dirty="0"/>
              <a:t>Editor</a:t>
            </a:r>
          </a:p>
          <a:p>
            <a:pPr marL="266700" indent="-266700">
              <a:spcBef>
                <a:spcPts val="0"/>
              </a:spcBef>
              <a:buFont typeface="+mj-lt"/>
              <a:buAutoNum type="arabicPeriod"/>
            </a:pPr>
            <a:endParaRPr lang="en-GB" sz="1000" dirty="0" smtClean="0"/>
          </a:p>
          <a:p>
            <a:pPr marL="266700" indent="-266700">
              <a:spcBef>
                <a:spcPts val="0"/>
              </a:spcBef>
              <a:buFont typeface="+mj-lt"/>
              <a:buAutoNum type="arabicPeriod"/>
            </a:pPr>
            <a:r>
              <a:rPr lang="en-GB" sz="1000" dirty="0" smtClean="0"/>
              <a:t>Create a Project in MPLAB-X using the GCBASIC .S as the source</a:t>
            </a:r>
          </a:p>
          <a:p>
            <a:pPr marL="539750" lvl="1" indent="-168275">
              <a:spcBef>
                <a:spcPts val="0"/>
              </a:spcBef>
              <a:buFont typeface="+mj-lt"/>
              <a:buAutoNum type="arabicPeriod"/>
            </a:pPr>
            <a:r>
              <a:rPr lang="en-GB" sz="1000" dirty="0" smtClean="0"/>
              <a:t>Select Standalone project</a:t>
            </a:r>
          </a:p>
          <a:p>
            <a:pPr marL="539750" lvl="1" indent="-168275">
              <a:spcBef>
                <a:spcPts val="0"/>
              </a:spcBef>
              <a:buFont typeface="+mj-lt"/>
              <a:buAutoNum type="arabicPeriod"/>
            </a:pPr>
            <a:r>
              <a:rPr lang="en-GB" sz="1000" dirty="0" smtClean="0"/>
              <a:t>Specify chip, select the Simulator</a:t>
            </a:r>
          </a:p>
          <a:p>
            <a:pPr marL="539750" lvl="1" indent="-168275">
              <a:spcBef>
                <a:spcPts val="0"/>
              </a:spcBef>
              <a:buFont typeface="+mj-lt"/>
              <a:buAutoNum type="arabicPeriod"/>
            </a:pPr>
            <a:r>
              <a:rPr lang="en-GB" sz="1000" dirty="0" smtClean="0"/>
              <a:t>Select PIC-AS, latest version</a:t>
            </a:r>
          </a:p>
          <a:p>
            <a:pPr marL="539750" lvl="1" indent="-168275">
              <a:spcBef>
                <a:spcPts val="0"/>
              </a:spcBef>
              <a:buFont typeface="+mj-lt"/>
              <a:buAutoNum type="arabicPeriod"/>
            </a:pPr>
            <a:r>
              <a:rPr lang="en-GB" sz="1000" dirty="0" smtClean="0"/>
              <a:t>Name project {</a:t>
            </a:r>
            <a:r>
              <a:rPr lang="en-GB" sz="1000" dirty="0" err="1" smtClean="0"/>
              <a:t>chipname</a:t>
            </a:r>
            <a:r>
              <a:rPr lang="en-GB" sz="1000" dirty="0" smtClean="0"/>
              <a:t>}, specify same directory.</a:t>
            </a:r>
          </a:p>
          <a:p>
            <a:pPr marL="539750" lvl="1" indent="-168275">
              <a:spcBef>
                <a:spcPts val="0"/>
              </a:spcBef>
              <a:buFont typeface="+mj-lt"/>
              <a:buAutoNum type="arabicPeriod"/>
            </a:pPr>
            <a:r>
              <a:rPr lang="en-GB" sz="1000" dirty="0" smtClean="0"/>
              <a:t>Finish</a:t>
            </a:r>
          </a:p>
          <a:p>
            <a:pPr marL="539750" lvl="1" indent="-168275">
              <a:spcBef>
                <a:spcPts val="0"/>
              </a:spcBef>
              <a:buFont typeface="+mj-lt"/>
              <a:buAutoNum type="arabicPeriod"/>
            </a:pPr>
            <a:r>
              <a:rPr lang="en-GB" sz="1000" dirty="0" smtClean="0"/>
              <a:t>Now, add the GCBASIC source file</a:t>
            </a:r>
          </a:p>
          <a:p>
            <a:pPr marL="893763" lvl="2" indent="-88900">
              <a:spcBef>
                <a:spcPts val="0"/>
              </a:spcBef>
              <a:buNone/>
            </a:pPr>
            <a:r>
              <a:rPr lang="en-GB" sz="1000" dirty="0" smtClean="0"/>
              <a:t>Add existing item/select source .S file with AUTO</a:t>
            </a:r>
          </a:p>
          <a:p>
            <a:pPr marL="539750" lvl="1" indent="-168275">
              <a:spcBef>
                <a:spcPts val="0"/>
              </a:spcBef>
              <a:buFont typeface="+mj-lt"/>
              <a:buAutoNum type="arabicPeriod"/>
            </a:pPr>
            <a:endParaRPr lang="en-GB" sz="1000" dirty="0" smtClean="0"/>
          </a:p>
          <a:p>
            <a:pPr marL="539750" lvl="1" indent="-168275">
              <a:spcBef>
                <a:spcPts val="0"/>
              </a:spcBef>
              <a:buFont typeface="+mj-lt"/>
              <a:buAutoNum type="arabicPeriod"/>
            </a:pPr>
            <a:r>
              <a:rPr lang="en-GB" sz="1000" dirty="0" smtClean="0"/>
              <a:t>Select File/Project Properties</a:t>
            </a:r>
          </a:p>
          <a:p>
            <a:pPr marL="893763" lvl="2" indent="-88900">
              <a:spcBef>
                <a:spcPts val="0"/>
              </a:spcBef>
              <a:buNone/>
            </a:pPr>
            <a:r>
              <a:rPr lang="en-GB" sz="1000" dirty="0" smtClean="0"/>
              <a:t>Set  </a:t>
            </a:r>
            <a:r>
              <a:rPr lang="en-GB" sz="1000" dirty="0" smtClean="0">
                <a:hlinkClick r:id="rId2"/>
              </a:rPr>
              <a:t>Conf:[default</a:t>
            </a:r>
            <a:r>
              <a:rPr lang="en-GB" sz="1000" dirty="0" smtClean="0"/>
              <a:t>] Simulator  / Instruction Frequency </a:t>
            </a:r>
            <a:r>
              <a:rPr lang="en-GB" sz="1000" smtClean="0"/>
              <a:t>to </a:t>
            </a:r>
            <a:r>
              <a:rPr lang="en-GB" sz="1000" smtClean="0"/>
              <a:t>32</a:t>
            </a:r>
          </a:p>
          <a:p>
            <a:pPr marL="893763" lvl="2" indent="-88900">
              <a:spcBef>
                <a:spcPts val="0"/>
              </a:spcBef>
              <a:buNone/>
            </a:pPr>
            <a:r>
              <a:rPr lang="en-GB" sz="1000" smtClean="0"/>
              <a:t>Set  </a:t>
            </a:r>
            <a:r>
              <a:rPr lang="en-GB" sz="1000" dirty="0" smtClean="0">
                <a:hlinkClick r:id="rId2"/>
              </a:rPr>
              <a:t>Conf:[default</a:t>
            </a:r>
            <a:r>
              <a:rPr lang="en-GB" sz="1000" dirty="0" smtClean="0"/>
              <a:t>] Building / Check Execute this line after build</a:t>
            </a:r>
          </a:p>
          <a:p>
            <a:pPr marL="893763" lvl="3" indent="-88900">
              <a:spcBef>
                <a:spcPts val="0"/>
              </a:spcBef>
              <a:buNone/>
            </a:pPr>
            <a:r>
              <a:rPr lang="en-GB" sz="1000" dirty="0" smtClean="0"/>
              <a:t>C:\GCSTUDIO\PICKitPlus\pickitcommandline.exe -w -p${Device} -f${</a:t>
            </a:r>
            <a:r>
              <a:rPr lang="en-GB" sz="1000" dirty="0" err="1" smtClean="0"/>
              <a:t>ImagePath</a:t>
            </a:r>
            <a:r>
              <a:rPr lang="en-GB" sz="1000" dirty="0" smtClean="0"/>
              <a:t>} -</a:t>
            </a:r>
            <a:r>
              <a:rPr lang="en-GB" sz="1000" dirty="0" err="1" smtClean="0"/>
              <a:t>mpec</a:t>
            </a:r>
            <a:r>
              <a:rPr lang="en-GB" sz="1000" dirty="0" smtClean="0"/>
              <a:t> -</a:t>
            </a:r>
            <a:r>
              <a:rPr lang="en-GB" sz="1000" dirty="0" err="1" smtClean="0"/>
              <a:t>zv</a:t>
            </a:r>
            <a:r>
              <a:rPr lang="en-GB" sz="1000" dirty="0" smtClean="0"/>
              <a:t> -a5</a:t>
            </a:r>
          </a:p>
          <a:p>
            <a:pPr marL="893763" lvl="2" indent="-88900">
              <a:spcBef>
                <a:spcPts val="0"/>
              </a:spcBef>
              <a:buNone/>
            </a:pPr>
            <a:r>
              <a:rPr lang="en-GB" sz="1000" dirty="0" smtClean="0"/>
              <a:t>Press OK to save</a:t>
            </a:r>
          </a:p>
          <a:p>
            <a:pPr marL="539750" lvl="1" indent="-168275">
              <a:spcBef>
                <a:spcPts val="0"/>
              </a:spcBef>
              <a:buFont typeface="+mj-lt"/>
              <a:buAutoNum type="arabicPeriod"/>
            </a:pPr>
            <a:endParaRPr lang="en-GB" sz="1000" dirty="0" smtClean="0"/>
          </a:p>
          <a:p>
            <a:pPr marL="539750" lvl="1" indent="-168275">
              <a:spcBef>
                <a:spcPts val="0"/>
              </a:spcBef>
              <a:buFont typeface="+mj-lt"/>
              <a:buAutoNum type="arabicPeriod"/>
            </a:pPr>
            <a:r>
              <a:rPr lang="en-GB" sz="1000" dirty="0" smtClean="0"/>
              <a:t>Test compile &lt;F11&gt; and program</a:t>
            </a:r>
          </a:p>
          <a:p>
            <a:pPr marL="539750" lvl="1" indent="-168275">
              <a:spcBef>
                <a:spcPts val="0"/>
              </a:spcBef>
              <a:buFont typeface="+mj-lt"/>
              <a:buAutoNum type="arabicPeriod"/>
            </a:pPr>
            <a:endParaRPr lang="en-GB" sz="1000" dirty="0" smtClean="0"/>
          </a:p>
          <a:p>
            <a:pPr marL="539750" lvl="1" indent="-168275">
              <a:spcBef>
                <a:spcPts val="0"/>
              </a:spcBef>
              <a:buFont typeface="+mj-lt"/>
              <a:buAutoNum type="arabicPeriod"/>
            </a:pPr>
            <a:r>
              <a:rPr lang="en-GB" sz="1000" dirty="0" smtClean="0"/>
              <a:t>Use the debugger to walk the code</a:t>
            </a:r>
            <a:endParaRPr lang="en-GB" sz="800" dirty="0" smtClean="0"/>
          </a:p>
          <a:p>
            <a:pPr marL="829354" lvl="1" indent="-457200">
              <a:spcBef>
                <a:spcPts val="0"/>
              </a:spcBef>
              <a:buFont typeface="+mj-lt"/>
              <a:buAutoNum type="arabicPeriod"/>
            </a:pPr>
            <a:endParaRPr lang="en-GB" sz="800" dirty="0" smtClean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228184" y="5452070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3863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CstudioThemeLigh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GC Basic Fonts">
      <a:majorFont>
        <a:latin typeface="Microsoft YaHei"/>
        <a:ea typeface=""/>
        <a:cs typeface=""/>
      </a:majorFont>
      <a:minorFont>
        <a:latin typeface="Corbel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GCstudioThemeLight" id="{4C740F94-33C0-4EEC-9234-F56C348A0987}" vid="{A43F8B96-90D8-489D-B80F-92F9D6F351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15221</TotalTime>
  <Words>656</Words>
  <Application>Microsoft Office PowerPoint</Application>
  <PresentationFormat>On-screen Show (16:9)</PresentationFormat>
  <Paragraphs>131</Paragraphs>
  <Slides>11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GCstudioThemeLight</vt:lpstr>
      <vt:lpstr>GCBASIC</vt:lpstr>
      <vt:lpstr>GCBASIC</vt:lpstr>
      <vt:lpstr>GCBASIC</vt:lpstr>
      <vt:lpstr>PIC16Fxxxx</vt:lpstr>
      <vt:lpstr>Videos...</vt:lpstr>
      <vt:lpstr>The core compiler</vt:lpstr>
      <vt:lpstr>Compiler options</vt:lpstr>
      <vt:lpstr>Lab</vt:lpstr>
      <vt:lpstr>PowerPoint Presentation</vt:lpstr>
      <vt:lpstr>Videos...</vt:lpstr>
      <vt:lpstr>GCBASIC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Cow BASIC</dc:title>
  <dc:creator>admin</dc:creator>
  <cp:lastModifiedBy>admin</cp:lastModifiedBy>
  <cp:revision>788</cp:revision>
  <dcterms:created xsi:type="dcterms:W3CDTF">2019-01-08T20:03:06Z</dcterms:created>
  <dcterms:modified xsi:type="dcterms:W3CDTF">2025-01-29T07:06:59Z</dcterms:modified>
</cp:coreProperties>
</file>