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57" r:id="rId1"/>
  </p:sldMasterIdLst>
  <p:sldIdLst>
    <p:sldId id="26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558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757326-0232-4CDF-81FF-302CA676961B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175" y="-8467"/>
            <a:ext cx="12279104" cy="68778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524000"/>
            <a:ext cx="6534150" cy="381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5526156" y="1874815"/>
            <a:ext cx="4457147" cy="1826581"/>
          </a:xfrm>
        </p:spPr>
        <p:txBody>
          <a:bodyPr anchor="b">
            <a:normAutofit/>
          </a:bodyPr>
          <a:lstStyle>
            <a:lvl1pPr algn="l">
              <a:defRPr sz="54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26156" y="3701396"/>
            <a:ext cx="445714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bg1">
                    <a:lumMod val="6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7166070" y="211894"/>
            <a:ext cx="2236945" cy="431718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31862" y="660400"/>
            <a:ext cx="4513541" cy="538096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65CEB-0076-4E37-B880-BCEA9784DE0A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942622"/>
            <a:ext cx="8596668" cy="385797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49E5E-3896-4118-99A7-7B85668F1C5E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D914D-B099-4142-A885-11F276715148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  <p:hf sldNum="0" hdr="0" ft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7203292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BE609-F3F2-45E6-BD6A-E03A8C86C1AE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1245704"/>
            <a:ext cx="1304743" cy="4615346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24AD68-089C-4467-A8F3-EA2BBCA6B44E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2764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77552"/>
            <a:ext cx="7650914" cy="587152"/>
          </a:xfrm>
          <a:solidFill>
            <a:schemeClr val="bg1"/>
          </a:solidFill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382473"/>
            <a:ext cx="8596668" cy="365888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51FCE-E4BB-4680-8E50-3C0E348D2609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2" descr="PIC18F26Q24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9656" y="5652057"/>
            <a:ext cx="1532041" cy="1103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C:\Users\admin\OneDrive\Desktop\Picture1.jp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992" y="5507162"/>
            <a:ext cx="2775583" cy="1350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3176" y="-8467"/>
            <a:ext cx="12279106" cy="687781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00659" y="2404534"/>
            <a:ext cx="549960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00658" y="4050833"/>
            <a:ext cx="549960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175" y="-8467"/>
            <a:ext cx="12279104" cy="6877819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20657" y="2404534"/>
            <a:ext cx="8179612" cy="1646302"/>
          </a:xfr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20656" y="4050833"/>
            <a:ext cx="8179612" cy="1096899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700B27-DE4C-4B9E-BB11-B9027034A00F}" type="datetimeFigureOut">
              <a:rPr lang="en-US" smtClean="0"/>
              <a:pPr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AA073D-A903-47F8-8D16-77642FB0DF1F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91FA40-626B-4CA1-85D0-7A9016E395BA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185379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25EA-B9DC-48A7-991E-9A82573B1B21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382" y="0"/>
            <a:ext cx="12284764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6166526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CB97F8-6CEB-469B-AFCC-889F2A2B1D5A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9179F-009E-4FA5-B091-7EBB82A185BD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30696" y="0"/>
            <a:ext cx="1225339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D914D-B099-4142-A885-11F276715148}" type="datetimeFigureOut">
              <a:rPr lang="en-US" smtClean="0"/>
              <a:t>11/15/2024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  <p:sldLayoutId id="2147483774" r:id="rId17"/>
    <p:sldLayoutId id="2147483775" r:id="rId18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18FXXQ24 CHIPFAMILY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0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9512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GCBASIC </a:t>
            </a:r>
            <a:r>
              <a:rPr lang="en-GB" dirty="0"/>
              <a:t/>
            </a:r>
            <a:br>
              <a:rPr lang="en-GB" dirty="0"/>
            </a:br>
            <a:r>
              <a:rPr lang="en-GB" sz="3600" dirty="0" smtClean="0"/>
              <a:t>18FxxQ24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November 2024  release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9955213" y="211138"/>
            <a:ext cx="2236787" cy="431800"/>
          </a:xfrm>
        </p:spPr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Rectangle 4"/>
          <p:cNvSpPr/>
          <p:nvPr/>
        </p:nvSpPr>
        <p:spPr>
          <a:xfrm>
            <a:off x="2570802" y="1341517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71464" y="4867491"/>
            <a:ext cx="102951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New chip family – getting the basics operating</a:t>
            </a:r>
          </a:p>
        </p:txBody>
      </p:sp>
    </p:spTree>
    <p:extLst>
      <p:ext uri="{BB962C8B-B14F-4D97-AF65-F5344CB8AC3E}">
        <p14:creationId xmlns:p14="http://schemas.microsoft.com/office/powerpoint/2010/main" val="6705269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55900" y="514350"/>
            <a:ext cx="6678613" cy="5830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320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GCBASIC </a:t>
            </a:r>
            <a:r>
              <a:rPr lang="en-GB" dirty="0"/>
              <a:t/>
            </a:r>
            <a:br>
              <a:rPr lang="en-GB" dirty="0"/>
            </a:br>
            <a:r>
              <a:rPr lang="en-GB" sz="3600" dirty="0" smtClean="0"/>
              <a:t>18FxxQ24</a:t>
            </a:r>
            <a:endParaRPr lang="en-GB" sz="3600" dirty="0"/>
          </a:p>
        </p:txBody>
      </p:sp>
      <p:sp>
        <p:nvSpPr>
          <p:cNvPr id="3" name="Text Placeholder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November 2024  release</a:t>
            </a:r>
            <a:endParaRPr lang="en-GB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4294967295"/>
          </p:nvPr>
        </p:nvSpPr>
        <p:spPr>
          <a:xfrm>
            <a:off x="9955213" y="211138"/>
            <a:ext cx="2236787" cy="431800"/>
          </a:xfrm>
        </p:spPr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6" name="Rectangle 5"/>
          <p:cNvSpPr/>
          <p:nvPr/>
        </p:nvSpPr>
        <p:spPr>
          <a:xfrm>
            <a:off x="1202453" y="4953362"/>
            <a:ext cx="10295102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New chip family – the initial challenges</a:t>
            </a:r>
          </a:p>
        </p:txBody>
      </p:sp>
    </p:spTree>
    <p:extLst>
      <p:ext uri="{BB962C8B-B14F-4D97-AF65-F5344CB8AC3E}">
        <p14:creationId xmlns:p14="http://schemas.microsoft.com/office/powerpoint/2010/main" val="1537108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3352" y="177552"/>
            <a:ext cx="3600400" cy="587152"/>
          </a:xfrm>
        </p:spPr>
        <p:txBody>
          <a:bodyPr>
            <a:normAutofit fontScale="90000"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23391" y="918732"/>
            <a:ext cx="8352929" cy="5606612"/>
          </a:xfrm>
          <a:prstGeom prst="rect">
            <a:avLst/>
          </a:prstGeom>
          <a:solidFill>
            <a:schemeClr val="bg1"/>
          </a:solidFill>
        </p:spPr>
        <p:txBody>
          <a:bodyPr vert="horz" lIns="113416" tIns="56707" rIns="113416" bIns="56707" rtlCol="0">
            <a:noAutofit/>
          </a:bodyPr>
          <a:lstStyle>
            <a:lvl1pPr marL="318988" indent="-318988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91142" indent="-265824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6329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88614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913932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339250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64568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189887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15205" indent="-212659" algn="l" defTabSz="85063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37961" indent="-637961">
              <a:buFont typeface="+mj-lt"/>
              <a:buAutoNum type="arabicPeriod"/>
            </a:pPr>
            <a:r>
              <a:rPr lang="en-GB" sz="1500" dirty="0"/>
              <a:t>Install the hardware and make the board work – three LED programs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/>
              <a:t>Make  four LEDs flash in a sequence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/>
              <a:t>Set the LEDs to represent the value of ADC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/>
              <a:t>Sequence the LEDs with a delay using the value of ADC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/>
              <a:t>Using an input to set the state of the LEDs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/>
              <a:t>Using the reset switch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/>
              <a:t>Using the switch, ADC – make the LEDs flash in a sequence with reverse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/>
              <a:t>Using the serial to display values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/>
              <a:t>Using the timer0 overflow, 8bit timer, 16bit timer to flash the LEDs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/>
              <a:t>Using </a:t>
            </a:r>
            <a:r>
              <a:rPr lang="en-GB" sz="1500" dirty="0" err="1"/>
              <a:t>EEProm</a:t>
            </a:r>
            <a:r>
              <a:rPr lang="en-GB" sz="1500" dirty="0"/>
              <a:t> – showing values on the serial terminal, and more constants insights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/>
              <a:t>Using I2C with serial to discover I2C devices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/>
              <a:t>Using an I2C GCLD display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/>
              <a:t>Using a SPI GCLD display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/>
              <a:t>Using PWM, 7  ways,  to dim the LEDS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/>
              <a:t>Using an external interrupt to control an LED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/>
              <a:t>Using storage within the chip – </a:t>
            </a:r>
            <a:r>
              <a:rPr lang="en-GB" sz="1500" dirty="0" err="1"/>
              <a:t>Progmem</a:t>
            </a:r>
            <a:r>
              <a:rPr lang="en-GB" sz="1500" dirty="0"/>
              <a:t>, SAF memory, EEPROM and DATA blocks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/>
              <a:t>Using CLC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/>
              <a:t>The GCBASIC tool chain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/>
              <a:t>Assembly , alternatives assemblers and MPLAB-X</a:t>
            </a:r>
          </a:p>
          <a:p>
            <a:pPr marL="637961" indent="-637961">
              <a:buFont typeface="+mj-lt"/>
              <a:buAutoNum type="arabicPeriod"/>
            </a:pPr>
            <a:r>
              <a:rPr lang="en-GB" sz="1500" dirty="0"/>
              <a:t>Summary</a:t>
            </a:r>
          </a:p>
          <a:p>
            <a:pPr marL="637961" indent="-637961">
              <a:buFont typeface="+mj-lt"/>
              <a:buAutoNum type="arabicPeriod"/>
            </a:pPr>
            <a:endParaRPr lang="en-GB" sz="1200" dirty="0">
              <a:solidFill>
                <a:schemeClr val="bg1">
                  <a:lumMod val="75000"/>
                </a:schemeClr>
              </a:solidFill>
            </a:endParaRPr>
          </a:p>
          <a:p>
            <a:pPr marL="637961" indent="-637961">
              <a:buNone/>
            </a:pPr>
            <a:endParaRPr lang="en-GB" sz="1500" dirty="0"/>
          </a:p>
          <a:p>
            <a:pPr marL="637961" indent="-637961">
              <a:buFont typeface="+mj-lt"/>
              <a:buAutoNum type="arabicPeriod"/>
            </a:pPr>
            <a:endParaRPr lang="en-GB" sz="15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  <a:p>
            <a:pPr marL="637961" indent="-637961">
              <a:buFont typeface="+mj-lt"/>
              <a:buAutoNum type="arabicPeriod"/>
            </a:pPr>
            <a:endParaRPr lang="en-GB" sz="1300" dirty="0"/>
          </a:p>
        </p:txBody>
      </p:sp>
    </p:spTree>
    <p:extLst>
      <p:ext uri="{BB962C8B-B14F-4D97-AF65-F5344CB8AC3E}">
        <p14:creationId xmlns:p14="http://schemas.microsoft.com/office/powerpoint/2010/main" val="261798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2447600" y="2276877"/>
            <a:ext cx="2140137" cy="1900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500" dirty="0"/>
              <a:t>GCBASIC </a:t>
            </a:r>
            <a:r>
              <a:rPr lang="en-GB" sz="2000" dirty="0"/>
              <a:t>Compiler</a:t>
            </a:r>
            <a:endParaRPr lang="en-GB" sz="15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863752" y="4149080"/>
            <a:ext cx="5280587" cy="2053514"/>
          </a:xfrm>
          <a:prstGeom prst="rect">
            <a:avLst/>
          </a:prstGeom>
          <a:noFill/>
        </p:spPr>
        <p:txBody>
          <a:bodyPr wrap="square" lIns="113416" tIns="56707" rIns="113416" bIns="56707" rtlCol="0">
            <a:spAutoFit/>
          </a:bodyPr>
          <a:lstStyle/>
          <a:p>
            <a:r>
              <a:rPr lang="en-GB" dirty="0" smtClean="0"/>
              <a:t>GCBASIC is an Open Source compiler for PIC, AVR and LGT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18FxxQ24 chip family</a:t>
            </a:r>
          </a:p>
          <a:p>
            <a:endParaRPr lang="en-GB" dirty="0" smtClean="0"/>
          </a:p>
          <a:p>
            <a:r>
              <a:rPr lang="en-GB" dirty="0" smtClean="0"/>
              <a:t>GCBASIC is a cross platform with common code translation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0878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0338" y="1058992"/>
            <a:ext cx="11930318" cy="4962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Process 43"/>
          <p:cNvSpPr/>
          <p:nvPr/>
        </p:nvSpPr>
        <p:spPr>
          <a:xfrm>
            <a:off x="2735627" y="2881584"/>
            <a:ext cx="8640960" cy="153617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43340" y="2881584"/>
            <a:ext cx="2140137" cy="1900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/>
              <a:t>GCBASIC </a:t>
            </a:r>
            <a:r>
              <a:rPr lang="en-GB" sz="2100" dirty="0"/>
              <a:t>Compiler</a:t>
            </a:r>
            <a:endParaRPr lang="en-GB" sz="1600" dirty="0"/>
          </a:p>
        </p:txBody>
      </p:sp>
      <p:sp>
        <p:nvSpPr>
          <p:cNvPr id="15" name="Flowchart: Document 14"/>
          <p:cNvSpPr/>
          <p:nvPr/>
        </p:nvSpPr>
        <p:spPr>
          <a:xfrm>
            <a:off x="3268153" y="1729456"/>
            <a:ext cx="1536171" cy="96010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Source Code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3028127" y="3265627"/>
            <a:ext cx="2016224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 err="1"/>
              <a:t>Preprocessor</a:t>
            </a:r>
            <a:endParaRPr lang="en-GB" sz="2100" dirty="0"/>
          </a:p>
        </p:txBody>
      </p:sp>
      <p:sp>
        <p:nvSpPr>
          <p:cNvPr id="17" name="Flowchart: Document 16"/>
          <p:cNvSpPr/>
          <p:nvPr/>
        </p:nvSpPr>
        <p:spPr>
          <a:xfrm>
            <a:off x="3268153" y="4801797"/>
            <a:ext cx="1536171" cy="96010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Libraries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5327915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Code Translator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7248128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Assembler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9264352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Linker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4909" y="1227012"/>
            <a:ext cx="2582047" cy="44627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/>
              <a:t>High Level Language</a:t>
            </a:r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6960096" y="3649669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8880309" y="3649669"/>
            <a:ext cx="3840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036239" y="2626090"/>
            <a:ext cx="0" cy="63953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036239" y="4033712"/>
            <a:ext cx="0" cy="7680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5044351" y="3649669"/>
            <a:ext cx="2835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8208235" y="4609776"/>
            <a:ext cx="1728192" cy="1344149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Assembly Language</a:t>
            </a:r>
          </a:p>
          <a:p>
            <a:pPr algn="ctr"/>
            <a:r>
              <a:rPr lang="en-GB" sz="2100" dirty="0"/>
              <a:t>ASM file</a:t>
            </a:r>
          </a:p>
          <a:p>
            <a:pPr algn="ctr"/>
            <a:endParaRPr lang="en-GB" sz="2100" dirty="0"/>
          </a:p>
        </p:txBody>
      </p:sp>
      <p:sp>
        <p:nvSpPr>
          <p:cNvPr id="38" name="Flowchart: Document 37"/>
          <p:cNvSpPr/>
          <p:nvPr/>
        </p:nvSpPr>
        <p:spPr>
          <a:xfrm>
            <a:off x="10224459" y="4609776"/>
            <a:ext cx="1728192" cy="1344149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Absolute Machine Code</a:t>
            </a:r>
          </a:p>
          <a:p>
            <a:pPr algn="ctr"/>
            <a:r>
              <a:rPr lang="en-GB" sz="2100" dirty="0"/>
              <a:t>HEX file</a:t>
            </a:r>
          </a:p>
          <a:p>
            <a:pPr algn="ctr"/>
            <a:endParaRPr lang="en-GB" sz="21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8880310" y="3649669"/>
            <a:ext cx="192021" cy="960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10896534" y="3649669"/>
            <a:ext cx="192021" cy="960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23398" y="6213310"/>
            <a:ext cx="3763653" cy="44627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/>
              <a:t>8 bit PIC, AVR, AVR-DX and LGT</a:t>
            </a: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7344139" y="1124744"/>
            <a:ext cx="1728192" cy="960107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Reports:</a:t>
            </a:r>
          </a:p>
          <a:p>
            <a:pPr algn="ctr"/>
            <a:r>
              <a:rPr lang="en-GB" sz="2100" dirty="0"/>
              <a:t>TXT and HTML</a:t>
            </a:r>
          </a:p>
          <a:p>
            <a:pPr algn="ctr"/>
            <a:endParaRPr lang="en-GB" sz="21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8400256" y="198884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11383" y="2598613"/>
            <a:ext cx="2045362" cy="400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6484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70338" y="1058992"/>
            <a:ext cx="11930318" cy="496229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Flowchart: Process 43"/>
          <p:cNvSpPr/>
          <p:nvPr/>
        </p:nvSpPr>
        <p:spPr>
          <a:xfrm>
            <a:off x="2735627" y="2881584"/>
            <a:ext cx="8640960" cy="1536171"/>
          </a:xfrm>
          <a:prstGeom prst="flowChartProcess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endParaRPr lang="en-GB"/>
          </a:p>
        </p:txBody>
      </p:sp>
      <p:sp>
        <p:nvSpPr>
          <p:cNvPr id="4" name="Oval 3"/>
          <p:cNvSpPr/>
          <p:nvPr/>
        </p:nvSpPr>
        <p:spPr>
          <a:xfrm>
            <a:off x="143340" y="2881584"/>
            <a:ext cx="2140137" cy="190028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600" dirty="0"/>
              <a:t>GCBASIC </a:t>
            </a:r>
            <a:r>
              <a:rPr lang="en-GB" sz="2100" dirty="0"/>
              <a:t>Compiler</a:t>
            </a:r>
            <a:endParaRPr lang="en-GB" sz="1600" dirty="0"/>
          </a:p>
        </p:txBody>
      </p:sp>
      <p:sp>
        <p:nvSpPr>
          <p:cNvPr id="15" name="Flowchart: Document 14"/>
          <p:cNvSpPr/>
          <p:nvPr/>
        </p:nvSpPr>
        <p:spPr>
          <a:xfrm>
            <a:off x="3508180" y="1673284"/>
            <a:ext cx="1536171" cy="96010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Source Code</a:t>
            </a:r>
          </a:p>
        </p:txBody>
      </p:sp>
      <p:sp>
        <p:nvSpPr>
          <p:cNvPr id="16" name="Flowchart: Process 15"/>
          <p:cNvSpPr/>
          <p:nvPr/>
        </p:nvSpPr>
        <p:spPr>
          <a:xfrm>
            <a:off x="3028127" y="3265627"/>
            <a:ext cx="2016224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 err="1"/>
              <a:t>Preprocessor</a:t>
            </a:r>
            <a:endParaRPr lang="en-GB" sz="2100" dirty="0"/>
          </a:p>
        </p:txBody>
      </p:sp>
      <p:sp>
        <p:nvSpPr>
          <p:cNvPr id="17" name="Flowchart: Document 16"/>
          <p:cNvSpPr/>
          <p:nvPr/>
        </p:nvSpPr>
        <p:spPr>
          <a:xfrm>
            <a:off x="4127781" y="4801797"/>
            <a:ext cx="1536171" cy="960107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Libraries</a:t>
            </a:r>
          </a:p>
        </p:txBody>
      </p:sp>
      <p:sp>
        <p:nvSpPr>
          <p:cNvPr id="18" name="Flowchart: Process 17"/>
          <p:cNvSpPr/>
          <p:nvPr/>
        </p:nvSpPr>
        <p:spPr>
          <a:xfrm>
            <a:off x="5327915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Code Translator</a:t>
            </a:r>
          </a:p>
        </p:txBody>
      </p:sp>
      <p:sp>
        <p:nvSpPr>
          <p:cNvPr id="19" name="Flowchart: Process 18"/>
          <p:cNvSpPr/>
          <p:nvPr/>
        </p:nvSpPr>
        <p:spPr>
          <a:xfrm>
            <a:off x="7248128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Assembler</a:t>
            </a:r>
          </a:p>
        </p:txBody>
      </p:sp>
      <p:sp>
        <p:nvSpPr>
          <p:cNvPr id="20" name="Flowchart: Process 19"/>
          <p:cNvSpPr/>
          <p:nvPr/>
        </p:nvSpPr>
        <p:spPr>
          <a:xfrm>
            <a:off x="9264352" y="3265627"/>
            <a:ext cx="1632181" cy="768085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Linker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754909" y="1227012"/>
            <a:ext cx="2582047" cy="44627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/>
              <a:t>High Level Language</a:t>
            </a:r>
          </a:p>
        </p:txBody>
      </p:sp>
      <p:cxnSp>
        <p:nvCxnSpPr>
          <p:cNvPr id="27" name="Straight Arrow Connector 26"/>
          <p:cNvCxnSpPr>
            <a:stCxn id="18" idx="3"/>
            <a:endCxn id="19" idx="1"/>
          </p:cNvCxnSpPr>
          <p:nvPr/>
        </p:nvCxnSpPr>
        <p:spPr>
          <a:xfrm>
            <a:off x="6960096" y="3649669"/>
            <a:ext cx="288032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19" idx="3"/>
            <a:endCxn id="20" idx="1"/>
          </p:cNvCxnSpPr>
          <p:nvPr/>
        </p:nvCxnSpPr>
        <p:spPr>
          <a:xfrm>
            <a:off x="8880309" y="3649669"/>
            <a:ext cx="38404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152518" y="2598613"/>
            <a:ext cx="0" cy="697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V="1">
            <a:off x="4036238" y="4033713"/>
            <a:ext cx="1" cy="5760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16" idx="3"/>
            <a:endCxn id="18" idx="1"/>
          </p:cNvCxnSpPr>
          <p:nvPr/>
        </p:nvCxnSpPr>
        <p:spPr>
          <a:xfrm>
            <a:off x="5044351" y="3649669"/>
            <a:ext cx="28356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lowchart: Document 36"/>
          <p:cNvSpPr/>
          <p:nvPr/>
        </p:nvSpPr>
        <p:spPr>
          <a:xfrm>
            <a:off x="8208235" y="4609776"/>
            <a:ext cx="1728192" cy="1344149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Assembly Language</a:t>
            </a:r>
          </a:p>
          <a:p>
            <a:pPr algn="ctr"/>
            <a:r>
              <a:rPr lang="en-GB" sz="2100" dirty="0"/>
              <a:t>ASM file</a:t>
            </a:r>
          </a:p>
          <a:p>
            <a:pPr algn="ctr"/>
            <a:endParaRPr lang="en-GB" sz="2100" dirty="0"/>
          </a:p>
        </p:txBody>
      </p:sp>
      <p:sp>
        <p:nvSpPr>
          <p:cNvPr id="38" name="Flowchart: Document 37"/>
          <p:cNvSpPr/>
          <p:nvPr/>
        </p:nvSpPr>
        <p:spPr>
          <a:xfrm>
            <a:off x="10224459" y="4609776"/>
            <a:ext cx="1728192" cy="1344149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Absolute Machine Code</a:t>
            </a:r>
          </a:p>
          <a:p>
            <a:pPr algn="ctr"/>
            <a:r>
              <a:rPr lang="en-GB" sz="2100" dirty="0"/>
              <a:t>HEX file</a:t>
            </a:r>
          </a:p>
          <a:p>
            <a:pPr algn="ctr"/>
            <a:endParaRPr lang="en-GB" sz="2100" dirty="0"/>
          </a:p>
        </p:txBody>
      </p:sp>
      <p:cxnSp>
        <p:nvCxnSpPr>
          <p:cNvPr id="40" name="Shape 39"/>
          <p:cNvCxnSpPr>
            <a:stCxn id="19" idx="3"/>
            <a:endCxn id="37" idx="0"/>
          </p:cNvCxnSpPr>
          <p:nvPr/>
        </p:nvCxnSpPr>
        <p:spPr>
          <a:xfrm>
            <a:off x="8880310" y="3649669"/>
            <a:ext cx="192021" cy="960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hape 41"/>
          <p:cNvCxnSpPr>
            <a:stCxn id="20" idx="3"/>
            <a:endCxn id="38" idx="0"/>
          </p:cNvCxnSpPr>
          <p:nvPr/>
        </p:nvCxnSpPr>
        <p:spPr>
          <a:xfrm>
            <a:off x="10896534" y="3649669"/>
            <a:ext cx="192021" cy="96010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7323398" y="6213310"/>
            <a:ext cx="3763653" cy="446272"/>
          </a:xfrm>
          <a:prstGeom prst="rect">
            <a:avLst/>
          </a:prstGeom>
          <a:noFill/>
        </p:spPr>
        <p:txBody>
          <a:bodyPr wrap="none" lIns="121917" tIns="60958" rIns="121917" bIns="60958" rtlCol="0">
            <a:spAutoFit/>
          </a:bodyPr>
          <a:lstStyle/>
          <a:p>
            <a:r>
              <a:rPr lang="en-GB" sz="2100" dirty="0"/>
              <a:t>8 bit PIC, AVR, AVR-DX and LGT</a:t>
            </a:r>
          </a:p>
        </p:txBody>
      </p:sp>
      <p:sp>
        <p:nvSpPr>
          <p:cNvPr id="46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GB" dirty="0" smtClean="0"/>
              <a:t>The core compiler</a:t>
            </a:r>
            <a:endParaRPr lang="en-GB" dirty="0"/>
          </a:p>
        </p:txBody>
      </p:sp>
      <p:sp>
        <p:nvSpPr>
          <p:cNvPr id="48" name="Flowchart: Document 47"/>
          <p:cNvSpPr/>
          <p:nvPr/>
        </p:nvSpPr>
        <p:spPr>
          <a:xfrm>
            <a:off x="7344139" y="1124744"/>
            <a:ext cx="1728192" cy="960107"/>
          </a:xfrm>
          <a:prstGeom prst="flowChartDocumen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/>
          <a:lstStyle/>
          <a:p>
            <a:pPr algn="ctr"/>
            <a:r>
              <a:rPr lang="en-GB" sz="2100" dirty="0"/>
              <a:t>Reports:</a:t>
            </a:r>
          </a:p>
          <a:p>
            <a:pPr algn="ctr"/>
            <a:r>
              <a:rPr lang="en-GB" sz="2100" dirty="0"/>
              <a:t>TXT and HTML</a:t>
            </a:r>
          </a:p>
          <a:p>
            <a:pPr algn="ctr"/>
            <a:endParaRPr lang="en-GB" sz="2100" dirty="0"/>
          </a:p>
        </p:txBody>
      </p:sp>
      <p:cxnSp>
        <p:nvCxnSpPr>
          <p:cNvPr id="57" name="Straight Arrow Connector 56"/>
          <p:cNvCxnSpPr/>
          <p:nvPr/>
        </p:nvCxnSpPr>
        <p:spPr>
          <a:xfrm flipV="1">
            <a:off x="8400256" y="1988840"/>
            <a:ext cx="0" cy="864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/>
          <p:cNvSpPr txBox="1"/>
          <p:nvPr/>
        </p:nvSpPr>
        <p:spPr>
          <a:xfrm>
            <a:off x="5611383" y="2598613"/>
            <a:ext cx="2045362" cy="40010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lIns="121917" tIns="60958" rIns="121917" bIns="60958" rtlCol="0">
            <a:spAutoFit/>
          </a:bodyPr>
          <a:lstStyle/>
          <a:p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26" name="Flowchart: Document 25"/>
          <p:cNvSpPr/>
          <p:nvPr/>
        </p:nvSpPr>
        <p:spPr>
          <a:xfrm>
            <a:off x="2203100" y="4801797"/>
            <a:ext cx="1752195" cy="960107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 smtClean="0"/>
              <a:t>Chip Specific DAT file</a:t>
            </a:r>
            <a:endParaRPr lang="en-GB" sz="2100" dirty="0"/>
          </a:p>
        </p:txBody>
      </p:sp>
      <p:cxnSp>
        <p:nvCxnSpPr>
          <p:cNvPr id="7" name="Straight Connector 6"/>
          <p:cNvCxnSpPr>
            <a:stCxn id="26" idx="0"/>
          </p:cNvCxnSpPr>
          <p:nvPr/>
        </p:nvCxnSpPr>
        <p:spPr>
          <a:xfrm flipV="1">
            <a:off x="3079198" y="4609776"/>
            <a:ext cx="957040" cy="19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7" idx="0"/>
          </p:cNvCxnSpPr>
          <p:nvPr/>
        </p:nvCxnSpPr>
        <p:spPr>
          <a:xfrm flipH="1" flipV="1">
            <a:off x="4045932" y="4609776"/>
            <a:ext cx="849935" cy="1920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>
            <a:off x="2711624" y="2084851"/>
            <a:ext cx="799201" cy="185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Flowchart: Document 38"/>
          <p:cNvSpPr/>
          <p:nvPr/>
        </p:nvSpPr>
        <p:spPr>
          <a:xfrm>
            <a:off x="1559496" y="1716079"/>
            <a:ext cx="1752195" cy="960107"/>
          </a:xfrm>
          <a:prstGeom prst="flowChartDocumen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21917" tIns="60958" rIns="121917" bIns="60958" rtlCol="0" anchor="ctr"/>
          <a:lstStyle/>
          <a:p>
            <a:pPr algn="ctr"/>
            <a:r>
              <a:rPr lang="en-GB" sz="2100" dirty="0"/>
              <a:t>Chip Specific Constraints</a:t>
            </a:r>
          </a:p>
        </p:txBody>
      </p:sp>
    </p:spTree>
    <p:extLst>
      <p:ext uri="{BB962C8B-B14F-4D97-AF65-F5344CB8AC3E}">
        <p14:creationId xmlns:p14="http://schemas.microsoft.com/office/powerpoint/2010/main" val="944942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GCBASIC prototype board</a:t>
            </a:r>
          </a:p>
          <a:p>
            <a:pPr lvl="1"/>
            <a:r>
              <a:rPr lang="en-GB" dirty="0" smtClean="0"/>
              <a:t>8, 14, 18, 28 and 40 pin devices</a:t>
            </a:r>
          </a:p>
          <a:p>
            <a:pPr lvl="1"/>
            <a:r>
              <a:rPr lang="en-GB" dirty="0" smtClean="0"/>
              <a:t>LEDs</a:t>
            </a:r>
          </a:p>
          <a:p>
            <a:pPr lvl="1"/>
            <a:r>
              <a:rPr lang="en-GB" dirty="0" smtClean="0"/>
              <a:t>Switches</a:t>
            </a:r>
          </a:p>
          <a:p>
            <a:pPr lvl="1"/>
            <a:r>
              <a:rPr lang="en-GB" dirty="0" smtClean="0"/>
              <a:t>POTs</a:t>
            </a:r>
          </a:p>
          <a:p>
            <a:pPr lvl="1"/>
            <a:r>
              <a:rPr lang="en-GB" dirty="0" smtClean="0"/>
              <a:t>Connections</a:t>
            </a:r>
          </a:p>
          <a:p>
            <a:pPr lvl="2"/>
            <a:r>
              <a:rPr lang="en-GB" dirty="0" smtClean="0"/>
              <a:t>USB, GLCD, LCD</a:t>
            </a:r>
          </a:p>
          <a:p>
            <a:pPr lvl="2"/>
            <a:r>
              <a:rPr lang="en-GB" dirty="0" smtClean="0"/>
              <a:t>Sensors</a:t>
            </a:r>
          </a:p>
          <a:p>
            <a:r>
              <a:rPr lang="en-GB" dirty="0" smtClean="0"/>
              <a:t>PICKit2 using </a:t>
            </a:r>
            <a:r>
              <a:rPr lang="en-GB" dirty="0" err="1" smtClean="0"/>
              <a:t>PICKitPlus</a:t>
            </a:r>
            <a:endParaRPr lang="en-GB" dirty="0" smtClean="0"/>
          </a:p>
          <a:p>
            <a:r>
              <a:rPr lang="en-GB" dirty="0" smtClean="0"/>
              <a:t>External power supply</a:t>
            </a:r>
          </a:p>
          <a:p>
            <a:pPr lvl="1"/>
            <a:endParaRPr lang="en-GB" dirty="0" smtClean="0"/>
          </a:p>
          <a:p>
            <a:pPr lvl="2"/>
            <a:endParaRPr lang="en-GB" dirty="0" smtClean="0"/>
          </a:p>
        </p:txBody>
      </p:sp>
    </p:spTree>
    <p:extLst>
      <p:ext uri="{BB962C8B-B14F-4D97-AF65-F5344CB8AC3E}">
        <p14:creationId xmlns:p14="http://schemas.microsoft.com/office/powerpoint/2010/main" val="3948911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LAB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Try to get an LED to flash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5812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Summary findings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 smtClean="0"/>
              <a:t>DAT </a:t>
            </a:r>
            <a:r>
              <a:rPr lang="en-GB" dirty="0" smtClean="0"/>
              <a:t>memory </a:t>
            </a:r>
            <a:r>
              <a:rPr lang="en-GB" dirty="0"/>
              <a:t>specification section (  </a:t>
            </a:r>
            <a:r>
              <a:rPr lang="en-GB" dirty="0" smtClean="0"/>
              <a:t>‘[</a:t>
            </a:r>
            <a:r>
              <a:rPr lang="en-GB" dirty="0" err="1" smtClean="0"/>
              <a:t>FreeRAM</a:t>
            </a:r>
            <a:r>
              <a:rPr lang="en-GB" dirty="0" smtClean="0"/>
              <a:t>]’ ) was </a:t>
            </a:r>
            <a:r>
              <a:rPr lang="en-GB" dirty="0" smtClean="0"/>
              <a:t>incorrect - </a:t>
            </a:r>
            <a:r>
              <a:rPr lang="en-GB" b="1" dirty="0" smtClean="0"/>
              <a:t>resolved</a:t>
            </a:r>
          </a:p>
          <a:p>
            <a:pPr lvl="1"/>
            <a:r>
              <a:rPr lang="en-GB" dirty="0"/>
              <a:t>[</a:t>
            </a:r>
            <a:r>
              <a:rPr lang="en-GB" dirty="0" err="1"/>
              <a:t>FreeRAM</a:t>
            </a:r>
            <a:r>
              <a:rPr lang="en-GB" dirty="0" smtClean="0"/>
              <a:t>] RAM </a:t>
            </a:r>
            <a:r>
              <a:rPr lang="en-GB" dirty="0" smtClean="0"/>
              <a:t>location </a:t>
            </a:r>
            <a:r>
              <a:rPr lang="en-GB" dirty="0" smtClean="0"/>
              <a:t> –  fixed  </a:t>
            </a:r>
            <a:r>
              <a:rPr lang="en-GB" dirty="0" smtClean="0"/>
              <a:t>within GETCHIPDATA.BAS</a:t>
            </a:r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lvl="1"/>
            <a:endParaRPr lang="en-GB" dirty="0"/>
          </a:p>
          <a:p>
            <a:pPr lvl="1"/>
            <a:endParaRPr lang="en-GB" dirty="0" smtClean="0"/>
          </a:p>
          <a:p>
            <a:pPr marL="457200" lvl="1" indent="0">
              <a:buNone/>
            </a:pPr>
            <a:endParaRPr lang="en-GB" dirty="0"/>
          </a:p>
          <a:p>
            <a:pPr marL="457200" lvl="1" indent="0">
              <a:buNone/>
            </a:pPr>
            <a:r>
              <a:rPr lang="en-GB" dirty="0"/>
              <a:t>	</a:t>
            </a:r>
            <a:endParaRPr lang="en-GB" dirty="0" smtClean="0"/>
          </a:p>
          <a:p>
            <a:r>
              <a:rPr lang="en-GB" smtClean="0"/>
              <a:t>Issue Noted</a:t>
            </a:r>
            <a:endParaRPr lang="en-GB" dirty="0"/>
          </a:p>
          <a:p>
            <a:pPr lvl="1"/>
            <a:r>
              <a:rPr lang="en-GB" dirty="0" smtClean="0"/>
              <a:t>Compiler </a:t>
            </a:r>
            <a:r>
              <a:rPr lang="en-GB" dirty="0" smtClean="0"/>
              <a:t>does not handle undefined </a:t>
            </a:r>
            <a:r>
              <a:rPr lang="en-GB" dirty="0" err="1" smtClean="0"/>
              <a:t>port.bit</a:t>
            </a:r>
            <a:r>
              <a:rPr lang="en-GB" dirty="0" smtClean="0"/>
              <a:t> appropriate portc.7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05027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CstudioThemeLight" id="{4C740F94-33C0-4EEC-9234-F56C348A0987}" vid="{A43F8B96-90D8-489D-B80F-92F9D6F351C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GCstudioThemeLight</Template>
  <TotalTime>2814</TotalTime>
  <Words>385</Words>
  <Application>Microsoft Office PowerPoint</Application>
  <PresentationFormat>Custom</PresentationFormat>
  <Paragraphs>104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GCstudioThemeLight</vt:lpstr>
      <vt:lpstr>GCBASIC</vt:lpstr>
      <vt:lpstr>GCBASIC  18FxxQ24</vt:lpstr>
      <vt:lpstr>Videos...</vt:lpstr>
      <vt:lpstr>GCBASIC Compiler</vt:lpstr>
      <vt:lpstr>The core compiler</vt:lpstr>
      <vt:lpstr>The core compiler</vt:lpstr>
      <vt:lpstr>Hardware</vt:lpstr>
      <vt:lpstr>LAB</vt:lpstr>
      <vt:lpstr>Summary findings</vt:lpstr>
      <vt:lpstr>GCBASIC  18FxxQ24</vt:lpstr>
      <vt:lpstr>PowerPoint Presentation</vt:lpstr>
    </vt:vector>
  </TitlesOfParts>
  <Company>ABA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AVRDx Support</dc:title>
  <dc:creator>admin</dc:creator>
  <cp:lastModifiedBy>admin</cp:lastModifiedBy>
  <cp:revision>25</cp:revision>
  <dcterms:created xsi:type="dcterms:W3CDTF">2024-08-11T08:11:38Z</dcterms:created>
  <dcterms:modified xsi:type="dcterms:W3CDTF">2024-11-16T10:10:01Z</dcterms:modified>
</cp:coreProperties>
</file>