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Override1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5"/>
  </p:notesMasterIdLst>
  <p:handoutMasterIdLst>
    <p:handoutMasterId r:id="rId16"/>
  </p:handoutMasterIdLst>
  <p:sldIdLst>
    <p:sldId id="294" r:id="rId2"/>
    <p:sldId id="256" r:id="rId3"/>
    <p:sldId id="295" r:id="rId4"/>
    <p:sldId id="283" r:id="rId5"/>
    <p:sldId id="296" r:id="rId6"/>
    <p:sldId id="282" r:id="rId7"/>
    <p:sldId id="291" r:id="rId8"/>
    <p:sldId id="285" r:id="rId9"/>
    <p:sldId id="298" r:id="rId10"/>
    <p:sldId id="287" r:id="rId11"/>
    <p:sldId id="288" r:id="rId12"/>
    <p:sldId id="297" r:id="rId13"/>
    <p:sldId id="299" r:id="rId14"/>
  </p:sldIdLst>
  <p:sldSz cx="9144000" cy="5143500" type="screen16x9"/>
  <p:notesSz cx="6858000" cy="9144000"/>
  <p:defaultTextStyle>
    <a:defPPr>
      <a:defRPr lang="en-US"/>
    </a:defPPr>
    <a:lvl1pPr marL="0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D64C3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47" autoAdjust="0"/>
    <p:restoredTop sz="94660"/>
  </p:normalViewPr>
  <p:slideViewPr>
    <p:cSldViewPr>
      <p:cViewPr>
        <p:scale>
          <a:sx n="150" d="100"/>
          <a:sy n="150" d="100"/>
        </p:scale>
        <p:origin x="-510" y="-366"/>
      </p:cViewPr>
      <p:guideLst>
        <p:guide orient="horz" pos="162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97" d="100"/>
          <a:sy n="97" d="100"/>
        </p:scale>
        <p:origin x="-3582" y="-114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handoutMaster" Target="handoutMasters/handoutMaster1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742E545A-AB39-44F0-B5A6-04A90C6C9399}" type="datetimeFigureOut">
              <a:rPr lang="en-GB" smtClean="0"/>
              <a:pPr/>
              <a:t>16/11/2024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94131C5-F37A-4CF6-BFE3-A572240BD623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042848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F100B3C-2E11-428B-8555-A77018253716}" type="datetimeFigureOut">
              <a:rPr lang="en-GB" smtClean="0"/>
              <a:pPr/>
              <a:t>16/11/2024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733471A-AA0F-4CD3-BA89-C1C7FB68C6DB}" type="slidenum">
              <a:rPr lang="en-GB" smtClean="0"/>
              <a:pPr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4186511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1pPr>
    <a:lvl2pPr marL="425318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2pPr>
    <a:lvl3pPr marL="85063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3pPr>
    <a:lvl4pPr marL="1275954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4pPr>
    <a:lvl5pPr marL="1701273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5pPr>
    <a:lvl6pPr marL="2126591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6pPr>
    <a:lvl7pPr marL="2551909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7pPr>
    <a:lvl8pPr marL="2977227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8pPr>
    <a:lvl9pPr marL="3402546" algn="l" defTabSz="850636" rtl="0" eaLnBrk="1" latinLnBrk="0" hangingPunct="1">
      <a:defRPr sz="11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Mai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="" xmlns:a16="http://schemas.microsoft.com/office/drawing/2014/main" id="{9C757326-0232-4CDF-81FF-302CA676961B}"/>
              </a:ext>
            </a:extLst>
          </p:cNvPr>
          <p:cNvSpPr/>
          <p:nvPr/>
        </p:nvSpPr>
        <p:spPr>
          <a:xfrm>
            <a:off x="1" y="0"/>
            <a:ext cx="9143999" cy="5143500"/>
          </a:xfrm>
          <a:prstGeom prst="rect">
            <a:avLst/>
          </a:prstGeom>
          <a:solidFill>
            <a:srgbClr val="0A0E2B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68580" tIns="34290" rIns="68580" bIns="34290" rtlCol="0" anchor="ctr"/>
          <a:lstStyle/>
          <a:p>
            <a:pPr algn="ctr"/>
            <a:endParaRPr lang="en-US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4987E008-68E6-4A43-85BC-1A6ACDF91DE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1F8C892-C868-4DF6-91AB-B18CE632B10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1143000"/>
            <a:ext cx="4900613" cy="2857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4144618" y="1406112"/>
            <a:ext cx="3342860" cy="1369936"/>
          </a:xfrm>
        </p:spPr>
        <p:txBody>
          <a:bodyPr anchor="b">
            <a:normAutofit/>
          </a:bodyPr>
          <a:lstStyle>
            <a:lvl1pPr algn="l">
              <a:defRPr sz="4100" b="0" cap="none">
                <a:solidFill>
                  <a:schemeClr val="bg2"/>
                </a:solidFill>
              </a:defRPr>
            </a:lvl1pPr>
          </a:lstStyle>
          <a:p>
            <a:r>
              <a:rPr lang="en-US" dirty="0"/>
              <a:t>Click To Add App Title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 hasCustomPrompt="1"/>
          </p:nvPr>
        </p:nvSpPr>
        <p:spPr>
          <a:xfrm>
            <a:off x="4144617" y="2776047"/>
            <a:ext cx="334286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bg1">
                    <a:lumMod val="6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subtitle</a:t>
            </a:r>
          </a:p>
        </p:txBody>
      </p:sp>
      <p:sp>
        <p:nvSpPr>
          <p:cNvPr id="12" name="Text Placeholder 2">
            <a:extLst>
              <a:ext uri="{FF2B5EF4-FFF2-40B4-BE49-F238E27FC236}">
                <a16:creationId xmlns="" xmlns:a16="http://schemas.microsoft.com/office/drawing/2014/main" id="{D547E580-E6D6-4D97-BB04-05795A830147}"/>
              </a:ext>
            </a:extLst>
          </p:cNvPr>
          <p:cNvSpPr>
            <a:spLocks noGrp="1"/>
          </p:cNvSpPr>
          <p:nvPr>
            <p:ph type="body" idx="10" hasCustomPrompt="1"/>
          </p:nvPr>
        </p:nvSpPr>
        <p:spPr>
          <a:xfrm>
            <a:off x="5374553" y="158920"/>
            <a:ext cx="1677709" cy="323789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accent1"/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dirty="0"/>
              <a:t>Click To Add web page</a:t>
            </a:r>
          </a:p>
        </p:txBody>
      </p:sp>
    </p:spTree>
    <p:extLst>
      <p:ext uri="{BB962C8B-B14F-4D97-AF65-F5344CB8AC3E}">
        <p14:creationId xmlns:p14="http://schemas.microsoft.com/office/powerpoint/2010/main" val="36566889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7CE2C968-D10A-4226-8FDC-CBC4C7EDD0B7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123953"/>
            <a:ext cx="2890896" cy="958850"/>
          </a:xfrm>
        </p:spPr>
        <p:txBody>
          <a:bodyPr anchor="b">
            <a:normAutofit/>
          </a:bodyPr>
          <a:lstStyle>
            <a:lvl1pPr>
              <a:defRPr sz="15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398897" y="495300"/>
            <a:ext cx="3385156" cy="4035722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2082802"/>
            <a:ext cx="2890896" cy="1938337"/>
          </a:xfrm>
        </p:spPr>
        <p:txBody>
          <a:bodyPr>
            <a:normAutofit/>
          </a:bodyPr>
          <a:lstStyle>
            <a:lvl1pPr marL="0" indent="0">
              <a:buNone/>
              <a:defRPr sz="1100"/>
            </a:lvl1pPr>
            <a:lvl2pPr marL="342797" indent="0">
              <a:buNone/>
              <a:defRPr sz="1100"/>
            </a:lvl2pPr>
            <a:lvl3pPr marL="685595" indent="0">
              <a:buNone/>
              <a:defRPr sz="900"/>
            </a:lvl3pPr>
            <a:lvl4pPr marL="1028392" indent="0">
              <a:buNone/>
              <a:defRPr sz="800"/>
            </a:lvl4pPr>
            <a:lvl5pPr marL="1371188" indent="0">
              <a:buNone/>
              <a:defRPr sz="800"/>
            </a:lvl5pPr>
            <a:lvl6pPr marL="1713986" indent="0">
              <a:buNone/>
              <a:defRPr sz="800"/>
            </a:lvl6pPr>
            <a:lvl7pPr marL="2056783" indent="0">
              <a:buNone/>
              <a:defRPr sz="800"/>
            </a:lvl7pPr>
            <a:lvl8pPr marL="2399580" indent="0">
              <a:buNone/>
              <a:defRPr sz="800"/>
            </a:lvl8pPr>
            <a:lvl9pPr marL="2742377" indent="0">
              <a:buNone/>
              <a:defRPr sz="8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17986009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6AB5D66D-00C1-40EA-BFC8-305566F10369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3600450"/>
            <a:ext cx="6447500" cy="425054"/>
          </a:xfrm>
        </p:spPr>
        <p:txBody>
          <a:bodyPr anchor="b">
            <a:normAutofit/>
          </a:bodyPr>
          <a:lstStyle>
            <a:lvl1pPr algn="l">
              <a:defRPr sz="1800" b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08001" y="706966"/>
            <a:ext cx="6447501" cy="2893484"/>
          </a:xfrm>
        </p:spPr>
        <p:txBody>
          <a:bodyPr anchor="t">
            <a:normAutofit/>
          </a:bodyPr>
          <a:lstStyle>
            <a:lvl1pPr marL="0" indent="0" algn="ctr">
              <a:buNone/>
              <a:defRPr sz="1200"/>
            </a:lvl1pPr>
            <a:lvl2pPr marL="342900" indent="0">
              <a:buNone/>
              <a:defRPr sz="1200"/>
            </a:lvl2pPr>
            <a:lvl3pPr marL="685800" indent="0">
              <a:buNone/>
              <a:defRPr sz="1200"/>
            </a:lvl3pPr>
            <a:lvl4pPr marL="1028700" indent="0">
              <a:buNone/>
              <a:defRPr sz="1200"/>
            </a:lvl4pPr>
            <a:lvl5pPr marL="1371600" indent="0">
              <a:buNone/>
              <a:defRPr sz="1200"/>
            </a:lvl5pPr>
            <a:lvl6pPr marL="1714500" indent="0">
              <a:buNone/>
              <a:defRPr sz="1200"/>
            </a:lvl6pPr>
            <a:lvl7pPr marL="2057400" indent="0">
              <a:buNone/>
              <a:defRPr sz="1200"/>
            </a:lvl7pPr>
            <a:lvl8pPr marL="2400300" indent="0">
              <a:buNone/>
              <a:defRPr sz="1200"/>
            </a:lvl8pPr>
            <a:lvl9pPr marL="2743200" indent="0">
              <a:buNone/>
              <a:defRPr sz="12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508001" y="4025504"/>
            <a:ext cx="6447500" cy="505518"/>
          </a:xfrm>
        </p:spPr>
        <p:txBody>
          <a:bodyPr>
            <a:normAutofit/>
          </a:bodyPr>
          <a:lstStyle>
            <a:lvl1pPr marL="0" indent="0">
              <a:buNone/>
              <a:defRPr sz="900"/>
            </a:lvl1pPr>
            <a:lvl2pPr marL="342900" indent="0">
              <a:buNone/>
              <a:defRPr sz="900"/>
            </a:lvl2pPr>
            <a:lvl3pPr marL="685800" indent="0">
              <a:buNone/>
              <a:defRPr sz="800"/>
            </a:lvl3pPr>
            <a:lvl4pPr marL="1028700" indent="0">
              <a:buNone/>
              <a:defRPr sz="700"/>
            </a:lvl4pPr>
            <a:lvl5pPr marL="1371600" indent="0">
              <a:buNone/>
              <a:defRPr sz="700"/>
            </a:lvl5pPr>
            <a:lvl6pPr marL="1714500" indent="0">
              <a:buNone/>
              <a:defRPr sz="700"/>
            </a:lvl6pPr>
            <a:lvl7pPr marL="2057400" indent="0">
              <a:buNone/>
              <a:defRPr sz="700"/>
            </a:lvl7pPr>
            <a:lvl8pPr marL="2400300" indent="0">
              <a:buNone/>
              <a:defRPr sz="700"/>
            </a:lvl8pPr>
            <a:lvl9pPr marL="2743200" indent="0">
              <a:buNone/>
              <a:defRPr sz="7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0502960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255270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AD4D4CB4-D965-4BB6-B218-086244C13BA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82625839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024604" y="2724150"/>
            <a:ext cx="5418393" cy="28575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52800"/>
            <a:ext cx="6447501" cy="1178222"/>
          </a:xfrm>
        </p:spPr>
        <p:txBody>
          <a:bodyPr anchor="ctr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0" name="TextBox 19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A3B58C4E-0EF0-466C-9740-EC9F485CBD03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8248790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1448991"/>
            <a:ext cx="6447501" cy="1946595"/>
          </a:xfrm>
        </p:spPr>
        <p:txBody>
          <a:bodyPr anchor="b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2D0B9223-1250-44AA-A6C3-F2013B85AE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0894061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98500" y="457200"/>
            <a:ext cx="6070601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sp>
        <p:nvSpPr>
          <p:cNvPr id="24" name="TextBox 23"/>
          <p:cNvSpPr txBox="1"/>
          <p:nvPr/>
        </p:nvSpPr>
        <p:spPr>
          <a:xfrm>
            <a:off x="406403" y="592784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6669758" y="2164917"/>
            <a:ext cx="457200" cy="438582"/>
          </a:xfrm>
          <a:prstGeom prst="rect">
            <a:avLst/>
          </a:prstGeom>
        </p:spPr>
        <p:txBody>
          <a:bodyPr vert="horz" lIns="68580" tIns="34290" rIns="68580" bIns="34290" rtlCol="0" anchor="ctr">
            <a:noAutofit/>
          </a:bodyPr>
          <a:lstStyle/>
          <a:p>
            <a:pPr lvl="0"/>
            <a:r>
              <a:rPr lang="en-US" sz="6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D49E1C7C-7E53-49A2-B2C9-52307876DB7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02529171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14350" y="457200"/>
            <a:ext cx="6441152" cy="2266950"/>
          </a:xfrm>
        </p:spPr>
        <p:txBody>
          <a:bodyPr anchor="ctr">
            <a:normAutofit/>
          </a:bodyPr>
          <a:lstStyle>
            <a:lvl1pPr algn="l">
              <a:defRPr sz="33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507999" y="3009900"/>
            <a:ext cx="6447502" cy="385686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1800">
                <a:solidFill>
                  <a:schemeClr val="accent1"/>
                </a:solidFill>
              </a:defRPr>
            </a:lvl1pPr>
            <a:lvl2pPr marL="342900" indent="0">
              <a:buFontTx/>
              <a:buNone/>
              <a:defRPr/>
            </a:lvl2pPr>
            <a:lvl3pPr marL="685800" indent="0">
              <a:buFontTx/>
              <a:buNone/>
              <a:defRPr/>
            </a:lvl3pPr>
            <a:lvl4pPr marL="1028700" indent="0">
              <a:buFontTx/>
              <a:buNone/>
              <a:defRPr/>
            </a:lvl4pPr>
            <a:lvl5pPr marL="1371600" indent="0"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1135436"/>
          </a:xfrm>
        </p:spPr>
        <p:txBody>
          <a:bodyPr anchor="t">
            <a:normAutofit/>
          </a:bodyPr>
          <a:lstStyle>
            <a:lvl1pPr marL="0" indent="0" algn="l">
              <a:buNone/>
              <a:defRPr sz="14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23082AB0-2BB5-46FE-9A17-15E1ACC06965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602608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1862E859-E5AF-4D76-9FC9-2355B24FF141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5402469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505670318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91908D0E-7544-4687-965B-72EF64AA4C54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5975755" y="934278"/>
            <a:ext cx="978557" cy="3461510"/>
          </a:xfrm>
        </p:spPr>
        <p:txBody>
          <a:bodyPr vert="eaVert" anchor="ctr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508001" y="457200"/>
            <a:ext cx="5295113" cy="3938588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7466874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>
            <a:extLst>
              <a:ext uri="{FF2B5EF4-FFF2-40B4-BE49-F238E27FC236}">
                <a16:creationId xmlns="" xmlns:a16="http://schemas.microsoft.com/office/drawing/2014/main" id="{5B5B8CA2-02D4-408C-B548-182D4F5F54B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512" y="483518"/>
            <a:ext cx="5400600" cy="990600"/>
          </a:xfrm>
        </p:spPr>
        <p:txBody>
          <a:bodyPr>
            <a:normAutofit/>
          </a:bodyPr>
          <a:lstStyle>
            <a:lvl1pPr>
              <a:defRPr sz="270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8001" y="1786855"/>
            <a:ext cx="6447501" cy="2744167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192000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2382" y="-6350"/>
            <a:ext cx="9209330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3075495" y="1803400"/>
            <a:ext cx="4124707" cy="1234727"/>
          </a:xfrm>
        </p:spPr>
        <p:txBody>
          <a:bodyPr anchor="b">
            <a:noAutofit/>
          </a:bodyPr>
          <a:lstStyle>
            <a:lvl1pPr algn="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075494" y="3038125"/>
            <a:ext cx="4124707" cy="822674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39049127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1_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10">
            <a:extLst>
              <a:ext uri="{FF2B5EF4-FFF2-40B4-BE49-F238E27FC236}">
                <a16:creationId xmlns="" xmlns:a16="http://schemas.microsoft.com/office/drawing/2014/main" id="{EA8DB33B-8BF9-4C99-B31C-55246227EFDE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81" y="-6350"/>
            <a:ext cx="9209328" cy="5158364"/>
          </a:xfrm>
          <a:prstGeom prst="rect">
            <a:avLst/>
          </a:prstGeom>
        </p:spPr>
      </p:pic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065493" y="1803400"/>
            <a:ext cx="6134709" cy="1234727"/>
          </a:xfrm>
        </p:spPr>
        <p:txBody>
          <a:bodyPr anchor="b">
            <a:noAutofit/>
          </a:bodyPr>
          <a:lstStyle>
            <a:lvl1pPr algn="ctr">
              <a:defRPr sz="4100">
                <a:solidFill>
                  <a:schemeClr val="accent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65492" y="3038125"/>
            <a:ext cx="6134709" cy="822674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6117767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2025651"/>
            <a:ext cx="6447501" cy="1369936"/>
          </a:xfrm>
        </p:spPr>
        <p:txBody>
          <a:bodyPr anchor="b"/>
          <a:lstStyle>
            <a:lvl1pPr algn="l">
              <a:defRPr sz="3000" b="0" cap="none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3395586"/>
            <a:ext cx="6447501" cy="645300"/>
          </a:xfrm>
        </p:spPr>
        <p:txBody>
          <a:bodyPr anchor="t"/>
          <a:lstStyle>
            <a:lvl1pPr marL="0" indent="0" algn="l">
              <a:buNone/>
              <a:defRPr sz="15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3429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1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7" name="Picture 6">
            <a:extLst>
              <a:ext uri="{FF2B5EF4-FFF2-40B4-BE49-F238E27FC236}">
                <a16:creationId xmlns="" xmlns:a16="http://schemas.microsoft.com/office/drawing/2014/main" id="{6331EFED-43C1-4CBA-8BE3-308E3AA13B9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3143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508001" y="1620442"/>
            <a:ext cx="3138026" cy="2910579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817477" y="1620442"/>
            <a:ext cx="3138026" cy="291058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9" name="Picture 8">
            <a:extLst>
              <a:ext uri="{FF2B5EF4-FFF2-40B4-BE49-F238E27FC236}">
                <a16:creationId xmlns="" xmlns:a16="http://schemas.microsoft.com/office/drawing/2014/main" id="{1034EA63-4BE3-4A73-A7E6-4A75BE4C1D4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43648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Picture 9">
            <a:extLst>
              <a:ext uri="{FF2B5EF4-FFF2-40B4-BE49-F238E27FC236}">
                <a16:creationId xmlns="" xmlns:a16="http://schemas.microsoft.com/office/drawing/2014/main" id="{204DC1E6-B5F4-4160-90F3-351FB3242E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4639034" cy="990600"/>
          </a:xfrm>
        </p:spPr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6809" y="1620737"/>
            <a:ext cx="3139217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6809" y="2052934"/>
            <a:ext cx="3139217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16287" y="1620737"/>
            <a:ext cx="3139214" cy="432197"/>
          </a:xfrm>
        </p:spPr>
        <p:txBody>
          <a:bodyPr anchor="b">
            <a:noAutofit/>
          </a:bodyPr>
          <a:lstStyle>
            <a:lvl1pPr marL="0" indent="0">
              <a:buNone/>
              <a:defRPr sz="1800" b="0"/>
            </a:lvl1pPr>
            <a:lvl2pPr marL="342900" indent="0">
              <a:buNone/>
              <a:defRPr sz="1500" b="1"/>
            </a:lvl2pPr>
            <a:lvl3pPr marL="685800" indent="0">
              <a:buNone/>
              <a:defRPr sz="140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816288" y="2052934"/>
            <a:ext cx="3139213" cy="2478088"/>
          </a:xfrm>
        </p:spPr>
        <p:txBody>
          <a:bodyPr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51651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E7897C67-3827-4595-8E3A-71E9F2EAB3A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-34787" y="0"/>
            <a:ext cx="9213573" cy="5143500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08000" y="457200"/>
            <a:ext cx="4624895" cy="990600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419484930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  <p:pic>
        <p:nvPicPr>
          <p:cNvPr id="6" name="Picture 5">
            <a:extLst>
              <a:ext uri="{FF2B5EF4-FFF2-40B4-BE49-F238E27FC236}">
                <a16:creationId xmlns="" xmlns:a16="http://schemas.microsoft.com/office/drawing/2014/main" id="{F1825398-026A-4668-BB48-C16AD1C9062B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/>
          <a:stretch/>
        </p:blipFill>
        <p:spPr>
          <a:xfrm>
            <a:off x="-23022" y="0"/>
            <a:ext cx="9190044" cy="51435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32617205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6350"/>
            <a:ext cx="9144000" cy="5149850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508001" y="457200"/>
            <a:ext cx="6447501" cy="9906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08001" y="1620442"/>
            <a:ext cx="6447501" cy="2910580"/>
          </a:xfrm>
          <a:prstGeom prst="rect">
            <a:avLst/>
          </a:prstGeom>
        </p:spPr>
        <p:txBody>
          <a:bodyPr vert="horz" lIns="68580" tIns="34290" rIns="68580" bIns="3429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5403850" y="4531022"/>
            <a:ext cx="68395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473AACB-D821-4991-9D88-46EB8D29E619}" type="datetimeFigureOut">
              <a:rPr lang="en-GB" smtClean="0"/>
              <a:pPr/>
              <a:t>16/11/2024</a:t>
            </a:fld>
            <a:endParaRPr lang="en-GB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508001" y="4531022"/>
            <a:ext cx="4723209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l">
              <a:defRPr sz="7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442998" y="4531022"/>
            <a:ext cx="512504" cy="273844"/>
          </a:xfrm>
          <a:prstGeom prst="rect">
            <a:avLst/>
          </a:prstGeom>
        </p:spPr>
        <p:txBody>
          <a:bodyPr vert="horz" lIns="68580" tIns="34290" rIns="68580" bIns="34290" rtlCol="0" anchor="ctr"/>
          <a:lstStyle>
            <a:lvl1pPr algn="r">
              <a:defRPr sz="700">
                <a:solidFill>
                  <a:schemeClr val="accent1"/>
                </a:solidFill>
              </a:defRPr>
            </a:lvl1pPr>
          </a:lstStyle>
          <a:p>
            <a:fld id="{B25064BB-E67B-4C9B-9AC8-E5B521C073FA}" type="slidenum">
              <a:rPr lang="en-GB" smtClean="0"/>
              <a:pPr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944361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  <p:sldLayoutId id="2147483677" r:id="rId17"/>
    <p:sldLayoutId id="2147483678" r:id="rId18"/>
  </p:sldLayoutIdLst>
  <p:txStyles>
    <p:titleStyle>
      <a:lvl1pPr algn="l" defTabSz="342900" rtl="0" eaLnBrk="1" latinLnBrk="0" hangingPunct="1">
        <a:spcBef>
          <a:spcPct val="0"/>
        </a:spcBef>
        <a:buNone/>
        <a:defRPr sz="27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57175" indent="-257175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557213" indent="-214313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8572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1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2001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15430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18859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2288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25717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2914650" indent="-171450" algn="l" defTabSz="342900" rtl="0" eaLnBrk="1" latinLnBrk="0" hangingPunct="1">
        <a:spcBef>
          <a:spcPts val="75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9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3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eg"/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5.xml"/><Relationship Id="rId4" Type="http://schemas.openxmlformats.org/officeDocument/2006/relationships/image" Target="../media/image8.jpe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 smtClean="0"/>
              <a:t>PIC18FxxQ24</a:t>
            </a:r>
          </a:p>
          <a:p>
            <a:r>
              <a:rPr lang="en-GB" dirty="0"/>
              <a:t>Part 2 – sequence the LEDs 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93404372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Workshop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72771" y="1786855"/>
            <a:ext cx="6447501" cy="2744167"/>
          </a:xfrm>
        </p:spPr>
        <p:txBody>
          <a:bodyPr/>
          <a:lstStyle/>
          <a:p>
            <a:r>
              <a:rPr lang="en-GB" dirty="0" smtClean="0"/>
              <a:t>Rotate  </a:t>
            </a:r>
            <a:r>
              <a:rPr lang="en-GB" dirty="0" smtClean="0"/>
              <a:t>the </a:t>
            </a:r>
            <a:r>
              <a:rPr lang="en-GB" dirty="0" smtClean="0"/>
              <a:t>LEDs with a delay</a:t>
            </a:r>
          </a:p>
          <a:p>
            <a:endParaRPr lang="en-GB" dirty="0"/>
          </a:p>
          <a:p>
            <a:r>
              <a:rPr lang="en-GB" dirty="0" smtClean="0"/>
              <a:t>Uses</a:t>
            </a:r>
          </a:p>
          <a:p>
            <a:pPr lvl="1"/>
            <a:r>
              <a:rPr lang="en-GB" dirty="0" smtClean="0"/>
              <a:t>A Byte variable called LEDs</a:t>
            </a:r>
          </a:p>
          <a:p>
            <a:pPr lvl="1"/>
            <a:r>
              <a:rPr lang="en-GB" dirty="0" smtClean="0"/>
              <a:t>Rotate command()</a:t>
            </a:r>
          </a:p>
          <a:p>
            <a:pPr lvl="1"/>
            <a:r>
              <a:rPr lang="en-GB" dirty="0" smtClean="0"/>
              <a:t>Simple logic</a:t>
            </a:r>
          </a:p>
          <a:p>
            <a:pPr lvl="1"/>
            <a:endParaRPr lang="en-GB" dirty="0" smtClean="0"/>
          </a:p>
          <a:p>
            <a:pPr lvl="2"/>
            <a:endParaRPr lang="en-GB" dirty="0" smtClean="0"/>
          </a:p>
          <a:p>
            <a:pPr lvl="2"/>
            <a:endParaRPr lang="en-GB" dirty="0" smtClean="0"/>
          </a:p>
          <a:p>
            <a:pPr lvl="1"/>
            <a:endParaRPr lang="en-GB" dirty="0" smtClean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</a:t>
            </a:r>
            <a:r>
              <a:rPr lang="en-GB" sz="1100" dirty="0" err="1"/>
              <a:t>Progmem</a:t>
            </a:r>
            <a:r>
              <a:rPr lang="en-GB" sz="1100" dirty="0"/>
              <a:t>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288887499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2 – </a:t>
            </a:r>
            <a:r>
              <a:rPr lang="en-GB" dirty="0" smtClean="0"/>
              <a:t>sequence the </a:t>
            </a:r>
            <a:r>
              <a:rPr lang="en-GB" dirty="0" smtClean="0"/>
              <a:t>LEDs 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8949742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8" name="Text Placeholder 4"/>
          <p:cNvSpPr txBox="1">
            <a:spLocks/>
          </p:cNvSpPr>
          <p:nvPr/>
        </p:nvSpPr>
        <p:spPr>
          <a:xfrm>
            <a:off x="3805512" y="2931790"/>
            <a:ext cx="3342861" cy="645300"/>
          </a:xfrm>
          <a:prstGeom prst="rect">
            <a:avLst/>
          </a:prstGeom>
        </p:spPr>
        <p:txBody>
          <a:bodyPr vert="horz" lIns="68580" tIns="34290" rIns="68580" bIns="34290" rtlCol="0" anchor="t">
            <a:normAutofit/>
          </a:bodyPr>
          <a:lstStyle>
            <a:lvl1pPr marL="0" indent="0" algn="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400" kern="1200">
                <a:solidFill>
                  <a:schemeClr val="tx1">
                    <a:lumMod val="50000"/>
                    <a:lumOff val="50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3429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2pPr>
            <a:lvl3pPr marL="6858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11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3pPr>
            <a:lvl4pPr marL="10287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4pPr>
            <a:lvl5pPr marL="13716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5pPr>
            <a:lvl6pPr marL="17145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6pPr>
            <a:lvl7pPr marL="20574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7pPr>
            <a:lvl8pPr marL="24003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8pPr>
            <a:lvl9pPr marL="2743200" indent="0" algn="ctr" defTabSz="342900" rtl="0" eaLnBrk="1" latinLnBrk="0" hangingPunct="1">
              <a:spcBef>
                <a:spcPts val="750"/>
              </a:spcBef>
              <a:spcAft>
                <a:spcPts val="0"/>
              </a:spcAft>
              <a:buClr>
                <a:schemeClr val="accent1"/>
              </a:buClr>
              <a:buSzPct val="80000"/>
              <a:buFont typeface="Wingdings 3" charset="2"/>
              <a:buNone/>
              <a:defRPr sz="9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 smtClean="0"/>
              <a:t>PIC18FxxQ24</a:t>
            </a:r>
          </a:p>
          <a:p>
            <a:r>
              <a:rPr lang="en-GB" dirty="0" smtClean="0"/>
              <a:t>Part 2 – </a:t>
            </a:r>
            <a:r>
              <a:rPr lang="en-GB" dirty="0" smtClean="0"/>
              <a:t>sequence the </a:t>
            </a:r>
            <a:r>
              <a:rPr lang="en-GB" dirty="0" smtClean="0"/>
              <a:t>LEDs </a:t>
            </a:r>
            <a:endParaRPr lang="en-GB" dirty="0"/>
          </a:p>
        </p:txBody>
      </p:sp>
      <p:pic>
        <p:nvPicPr>
          <p:cNvPr id="10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smtClean="0"/>
              <a:t>GCBASIC</a:t>
            </a:r>
            <a:endParaRPr lang="en-GB" dirty="0"/>
          </a:p>
        </p:txBody>
      </p:sp>
      <p:pic>
        <p:nvPicPr>
          <p:cNvPr id="1026" name="Picture 2" descr="D:\Build\AnobiumTransparent.jpg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5292080" y="911052"/>
            <a:ext cx="1828859" cy="771550"/>
          </a:xfrm>
          <a:prstGeom prst="rect">
            <a:avLst/>
          </a:prstGeom>
          <a:noFill/>
        </p:spPr>
      </p:pic>
      <p:sp>
        <p:nvSpPr>
          <p:cNvPr id="4" name="AutoShape 2" descr="ICSP connection"/>
          <p:cNvSpPr>
            <a:spLocks noChangeAspect="1" noChangeArrowheads="1"/>
          </p:cNvSpPr>
          <p:nvPr/>
        </p:nvSpPr>
        <p:spPr bwMode="auto">
          <a:xfrm>
            <a:off x="155575" y="-144462"/>
            <a:ext cx="304800" cy="304801"/>
          </a:xfrm>
          <a:prstGeom prst="rect">
            <a:avLst/>
          </a:prstGeom>
          <a:noFill/>
        </p:spPr>
        <p:txBody>
          <a:bodyPr vert="horz" wrap="square" lIns="85064" tIns="42531" rIns="85064" bIns="42531" numCol="1" anchor="t" anchorCtr="0" compatLnSpc="1">
            <a:prstTxWarp prst="textNoShape">
              <a:avLst/>
            </a:prstTxWarp>
          </a:bodyPr>
          <a:lstStyle/>
          <a:p>
            <a:endParaRPr lang="en-GB" dirty="0"/>
          </a:p>
        </p:txBody>
      </p:sp>
      <p:sp>
        <p:nvSpPr>
          <p:cNvPr id="7" name="Rectangle 6"/>
          <p:cNvSpPr/>
          <p:nvPr/>
        </p:nvSpPr>
        <p:spPr>
          <a:xfrm>
            <a:off x="539552" y="2067694"/>
            <a:ext cx="7367888" cy="707886"/>
          </a:xfrm>
          <a:prstGeom prst="rect">
            <a:avLst/>
          </a:prstGeom>
          <a:noFill/>
        </p:spPr>
        <p:txBody>
          <a:bodyPr wrap="square" lIns="91440" tIns="45720" rIns="91440" bIns="45720">
            <a:spAutoFit/>
          </a:bodyPr>
          <a:lstStyle/>
          <a:p>
            <a:pPr algn="ctr"/>
            <a:r>
              <a:rPr lang="en-US" sz="4000" b="1" dirty="0" smtClean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Like and subscribe</a:t>
            </a:r>
            <a:r>
              <a:rPr lang="en-US" sz="4000" b="1" dirty="0">
                <a:ln w="10541" cmpd="sng">
                  <a:solidFill>
                    <a:srgbClr val="7D7D7D">
                      <a:tint val="100000"/>
                      <a:shade val="100000"/>
                      <a:satMod val="110000"/>
                    </a:srgbClr>
                  </a:solidFill>
                  <a:prstDash val="solid"/>
                </a:ln>
                <a:solidFill>
                  <a:srgbClr val="FF0000"/>
                </a:solidFill>
              </a:rPr>
              <a:t>!</a:t>
            </a:r>
            <a:endParaRPr lang="en-US" sz="4000" b="1" dirty="0" smtClean="0">
              <a:ln w="10541" cmpd="sng">
                <a:solidFill>
                  <a:srgbClr val="7D7D7D">
                    <a:tint val="100000"/>
                    <a:shade val="100000"/>
                    <a:satMod val="110000"/>
                  </a:srgbClr>
                </a:solidFill>
                <a:prstDash val="solid"/>
              </a:ln>
              <a:solidFill>
                <a:srgbClr val="FF0000"/>
              </a:solidFill>
            </a:endParaRPr>
          </a:p>
        </p:txBody>
      </p:sp>
      <p:pic>
        <p:nvPicPr>
          <p:cNvPr id="8" name="Picture 2" descr="PIC18F26Q24"/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907705" y="4116163"/>
            <a:ext cx="1280738" cy="92213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8" descr="C:\Users\admin\OneDrive\Desktop\Picture1.jpg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95936" y="3937587"/>
            <a:ext cx="2320300" cy="112925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Date Placeholder 3"/>
          <p:cNvSpPr>
            <a:spLocks noGrp="1"/>
          </p:cNvSpPr>
          <p:nvPr>
            <p:ph type="dt" sz="half" idx="10"/>
          </p:nvPr>
        </p:nvSpPr>
        <p:spPr>
          <a:xfrm>
            <a:off x="6113182" y="4384422"/>
            <a:ext cx="354882" cy="305233"/>
          </a:xfrm>
        </p:spPr>
        <p:txBody>
          <a:bodyPr/>
          <a:lstStyle/>
          <a:p>
            <a:fld id="{1E700B27-DE4C-4B9E-BB11-B9027034A00F}" type="datetimeFigureOut">
              <a:rPr lang="en-US" smtClean="0"/>
              <a:pPr/>
              <a:t>11/16/2024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5357342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show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PIC18FxxQ24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GB" dirty="0" smtClean="0"/>
              <a:t>PIC18-Q24 is a high performance PIC18 </a:t>
            </a:r>
          </a:p>
          <a:p>
            <a:pPr lvl="1"/>
            <a:r>
              <a:rPr lang="en-GB" dirty="0" smtClean="0"/>
              <a:t>Digital and </a:t>
            </a:r>
            <a:r>
              <a:rPr lang="en-GB" dirty="0" err="1" smtClean="0"/>
              <a:t>Analog</a:t>
            </a:r>
            <a:r>
              <a:rPr lang="en-GB" dirty="0" smtClean="0"/>
              <a:t> peripherals </a:t>
            </a:r>
          </a:p>
          <a:p>
            <a:pPr lvl="1"/>
            <a:r>
              <a:rPr lang="en-GB" dirty="0" smtClean="0"/>
              <a:t>10-bit ADC</a:t>
            </a:r>
          </a:p>
          <a:p>
            <a:pPr lvl="1"/>
            <a:r>
              <a:rPr lang="en-GB" dirty="0" smtClean="0"/>
              <a:t>Multiple communication interfaces</a:t>
            </a:r>
          </a:p>
          <a:p>
            <a:pPr lvl="2"/>
            <a:r>
              <a:rPr lang="en-GB" dirty="0" smtClean="0"/>
              <a:t>Serial, I2C and  SPI </a:t>
            </a:r>
          </a:p>
          <a:p>
            <a:pPr lvl="2"/>
            <a:r>
              <a:rPr lang="en-GB" dirty="0" smtClean="0"/>
              <a:t>PWM – CCP/PWM and 16Bit</a:t>
            </a:r>
          </a:p>
          <a:p>
            <a:pPr lvl="1"/>
            <a:r>
              <a:rPr lang="en-GB" dirty="0" smtClean="0"/>
              <a:t>Configurable Logic Cells</a:t>
            </a:r>
          </a:p>
          <a:p>
            <a:pPr lvl="1"/>
            <a:r>
              <a:rPr lang="en-GB" dirty="0" smtClean="0"/>
              <a:t>Multi voltage domains</a:t>
            </a:r>
          </a:p>
          <a:p>
            <a:endParaRPr lang="en-GB" dirty="0" smtClean="0"/>
          </a:p>
          <a:p>
            <a:r>
              <a:rPr lang="en-GB" dirty="0" smtClean="0"/>
              <a:t>The PIC18xxQ24 offers 28, 40 and 48-pin products in small footprint packages to support customers in a wide variety of applications. </a:t>
            </a:r>
          </a:p>
          <a:p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GB" dirty="0" smtClean="0"/>
              <a:t>Videos...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67544" y="987574"/>
            <a:ext cx="6447501" cy="4111476"/>
          </a:xfrm>
          <a:solidFill>
            <a:schemeClr val="bg1"/>
          </a:solidFill>
        </p:spPr>
        <p:txBody>
          <a:bodyPr>
            <a:noAutofit/>
          </a:bodyPr>
          <a:lstStyle/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Install the hardware and make the board work – three LED programs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b="1" dirty="0"/>
              <a:t>Make  four LEDs flash in a sequence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Set the LEDs to represent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Sequence the LEDs with a delay using the value of ADC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input to set the state of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reset switch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switch, ADC – make the LEDs flash in a sequence with reverse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serial to display values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the timer0 overflow, 8bit timer, 16bit timer to flash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</a:t>
            </a:r>
            <a:r>
              <a:rPr lang="en-GB" sz="1100" dirty="0" err="1"/>
              <a:t>EEProm</a:t>
            </a:r>
            <a:r>
              <a:rPr lang="en-GB" sz="1100" dirty="0"/>
              <a:t> – showing values on the serial terminal, and more constants insights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I2C with serial to discover I2C devices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I2C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 SPI GCLD display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PWM, 7  ways,  to dim the LEDS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an external interrupt to control an LED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storage within the chip – </a:t>
            </a:r>
            <a:r>
              <a:rPr lang="en-GB" sz="1100" dirty="0" err="1"/>
              <a:t>Progmem</a:t>
            </a:r>
            <a:r>
              <a:rPr lang="en-GB" sz="1100" dirty="0"/>
              <a:t>, SAF memory, EEPROM and DATA blocks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Using CLC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The GCBASIC tool chain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Assembly , alternatives assemblers and MPLAB-X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r>
              <a:rPr lang="en-GB" sz="1100" dirty="0"/>
              <a:t>Summary</a:t>
            </a:r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400" dirty="0" smtClean="0">
              <a:solidFill>
                <a:schemeClr val="bg1">
                  <a:lumMod val="75000"/>
                </a:schemeClr>
              </a:solidFill>
            </a:endParaRPr>
          </a:p>
          <a:p>
            <a:pPr marL="180000" indent="-478483">
              <a:spcBef>
                <a:spcPts val="300"/>
              </a:spcBef>
              <a:buNone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7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 smtClean="0"/>
          </a:p>
          <a:p>
            <a:pPr marL="180000" indent="-478483">
              <a:spcBef>
                <a:spcPts val="300"/>
              </a:spcBef>
              <a:buFont typeface="+mj-lt"/>
              <a:buAutoNum type="arabicPeriod"/>
            </a:pPr>
            <a:endParaRPr lang="en-GB" sz="500" dirty="0"/>
          </a:p>
        </p:txBody>
      </p:sp>
    </p:spTree>
    <p:extLst>
      <p:ext uri="{BB962C8B-B14F-4D97-AF65-F5344CB8AC3E}">
        <p14:creationId xmlns:p14="http://schemas.microsoft.com/office/powerpoint/2010/main" val="1947865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val 3"/>
          <p:cNvSpPr/>
          <p:nvPr/>
        </p:nvSpPr>
        <p:spPr>
          <a:xfrm>
            <a:off x="1835697" y="1707656"/>
            <a:ext cx="1605103" cy="1425217"/>
          </a:xfrm>
          <a:prstGeom prst="ellipse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0" rIns="0" bIns="0" rtlCol="0" anchor="ctr"/>
          <a:lstStyle/>
          <a:p>
            <a:pPr algn="ctr"/>
            <a:r>
              <a:rPr lang="en-GB" sz="1100" dirty="0" smtClean="0"/>
              <a:t>GCBASIC </a:t>
            </a:r>
            <a:r>
              <a:rPr lang="en-GB" sz="1500" dirty="0" smtClean="0"/>
              <a:t>Compiler</a:t>
            </a:r>
            <a:endParaRPr lang="en-GB" sz="1100" dirty="0"/>
          </a:p>
        </p:txBody>
      </p:sp>
      <p:sp>
        <p:nvSpPr>
          <p:cNvPr id="1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GCBASIC Compiler</a:t>
            </a:r>
            <a:endParaRPr lang="en-GB" dirty="0"/>
          </a:p>
        </p:txBody>
      </p:sp>
      <p:sp>
        <p:nvSpPr>
          <p:cNvPr id="13" name="TextBox 12"/>
          <p:cNvSpPr txBox="1"/>
          <p:nvPr/>
        </p:nvSpPr>
        <p:spPr>
          <a:xfrm>
            <a:off x="3563888" y="2643758"/>
            <a:ext cx="3528392" cy="1393943"/>
          </a:xfrm>
          <a:prstGeom prst="rect">
            <a:avLst/>
          </a:prstGeom>
          <a:noFill/>
        </p:spPr>
        <p:txBody>
          <a:bodyPr wrap="square" lIns="85064" tIns="42531" rIns="85064" bIns="42531" rtlCol="0">
            <a:spAutoFit/>
          </a:bodyPr>
          <a:lstStyle/>
          <a:p>
            <a:r>
              <a:rPr lang="en-GB" dirty="0" smtClean="0"/>
              <a:t>GCBASIC is an Open Source compiler for PIC and AVR microcontrollers</a:t>
            </a:r>
          </a:p>
          <a:p>
            <a:endParaRPr lang="en-GB" dirty="0" smtClean="0"/>
          </a:p>
          <a:p>
            <a:r>
              <a:rPr lang="en-GB" dirty="0" smtClean="0"/>
              <a:t>GCBASIC now supports the 18FxxQ24 chip family</a:t>
            </a:r>
            <a:endParaRPr lang="en-GB" dirty="0"/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Prerequisites 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Assumes you have </a:t>
            </a:r>
          </a:p>
          <a:p>
            <a:pPr marL="778521" lvl="1" indent="-478483"/>
            <a:r>
              <a:rPr lang="en-GB" dirty="0" smtClean="0"/>
              <a:t>Installed the GCBASIC software</a:t>
            </a:r>
          </a:p>
          <a:p>
            <a:pPr marL="778521" lvl="1" indent="-478483"/>
            <a:r>
              <a:rPr lang="en-GB" dirty="0" smtClean="0"/>
              <a:t>Installed your programmer software</a:t>
            </a:r>
          </a:p>
          <a:p>
            <a:pPr marL="778521" lvl="1" indent="-478483"/>
            <a:r>
              <a:rPr lang="en-GB" dirty="0" smtClean="0"/>
              <a:t>Test that you have the 18FxxQ24 attached</a:t>
            </a:r>
          </a:p>
          <a:p>
            <a:pPr marL="0" indent="0">
              <a:buNone/>
            </a:pPr>
            <a:endParaRPr lang="en-GB" dirty="0" smtClean="0"/>
          </a:p>
          <a:p>
            <a:pPr marL="0" indent="0">
              <a:buNone/>
            </a:pPr>
            <a:endParaRPr lang="en-GB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l"/>
            <a:r>
              <a:rPr lang="en-GB" dirty="0" smtClean="0"/>
              <a:t>Hardware</a:t>
            </a:r>
            <a:endParaRPr lang="en-GB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 smtClean="0"/>
              <a:t>Prototype Board</a:t>
            </a:r>
            <a:endParaRPr lang="en-GB" dirty="0"/>
          </a:p>
          <a:p>
            <a:r>
              <a:rPr lang="en-GB" dirty="0" smtClean="0"/>
              <a:t>Power 5v0</a:t>
            </a:r>
          </a:p>
          <a:p>
            <a:r>
              <a:rPr lang="en-GB" dirty="0" smtClean="0"/>
              <a:t>Programmer</a:t>
            </a:r>
          </a:p>
          <a:p>
            <a:r>
              <a:rPr lang="en-GB" dirty="0" smtClean="0"/>
              <a:t>LEDs &amp; resistors</a:t>
            </a:r>
          </a:p>
          <a:p>
            <a:endParaRPr lang="en-GB" dirty="0"/>
          </a:p>
        </p:txBody>
      </p:sp>
      <p:sp>
        <p:nvSpPr>
          <p:cNvPr id="4" name="TextBox 3"/>
          <p:cNvSpPr txBox="1"/>
          <p:nvPr/>
        </p:nvSpPr>
        <p:spPr>
          <a:xfrm>
            <a:off x="2123728" y="1635646"/>
            <a:ext cx="5328592" cy="34163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Hardware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-------------------PORTA----------------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---------------------------------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-------------------PORTB----------------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-7---6---5---4---3---2---1---0---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----------------LED-LED-LED-LED--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------------------PORTC-----------------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Bit#:  -X---6---5---4---3---2---1---0---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IO:    -^-------------------------------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    -----VDDIO2----------------------------- </a:t>
            </a:r>
            <a:endParaRPr lang="en-GB" sz="1200" b="1" dirty="0" smtClean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GB" sz="1200" b="1" dirty="0" smtClean="0">
                <a:latin typeface="Courier New" panose="02070309020205020404" pitchFamily="49" charset="0"/>
                <a:cs typeface="Courier New" panose="02070309020205020404" pitchFamily="49" charset="0"/>
              </a:rPr>
              <a:t>   You </a:t>
            </a:r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>must apply correct Voltage</a:t>
            </a:r>
          </a:p>
          <a:p>
            <a: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  <a:t/>
            </a:r>
            <a:br>
              <a:rPr lang="en-GB" sz="1200" b="1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GB" sz="1200" b="1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</p:spTree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2000"/>
    </mc:Choice>
    <mc:Fallback xmlns="">
      <p:transition spd="slow"/>
    </mc:Fallback>
  </mc:AlternateContent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3656856" y="911374"/>
            <a:ext cx="1938114" cy="4032448"/>
          </a:xfrm>
          <a:prstGeom prst="rect">
            <a:avLst/>
          </a:prstGeom>
          <a:solidFill>
            <a:schemeClr val="bg1"/>
          </a:solidFill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solidFill>
            <a:schemeClr val="bg1"/>
          </a:solidFill>
        </p:spPr>
        <p:txBody>
          <a:bodyPr vert="horz" lIns="85064" tIns="42531" rIns="85064" bIns="42531" rtlCol="0" anchor="ctr">
            <a:normAutofit/>
          </a:bodyPr>
          <a:lstStyle/>
          <a:p>
            <a:pPr algn="l"/>
            <a:r>
              <a:rPr lang="en-GB" dirty="0" smtClean="0"/>
              <a:t>Make  four LEDs flash in a sequence</a:t>
            </a:r>
          </a:p>
        </p:txBody>
      </p:sp>
      <p:grpSp>
        <p:nvGrpSpPr>
          <p:cNvPr id="4" name="Group 3"/>
          <p:cNvGrpSpPr/>
          <p:nvPr/>
        </p:nvGrpSpPr>
        <p:grpSpPr>
          <a:xfrm>
            <a:off x="3714006" y="987574"/>
            <a:ext cx="1805732" cy="3672408"/>
            <a:chOff x="3714006" y="987574"/>
            <a:chExt cx="1805732" cy="3672408"/>
          </a:xfrm>
        </p:grpSpPr>
        <p:sp>
          <p:nvSpPr>
            <p:cNvPr id="6" name="Flowchart: Alternate Process 5"/>
            <p:cNvSpPr/>
            <p:nvPr/>
          </p:nvSpPr>
          <p:spPr>
            <a:xfrm>
              <a:off x="3714006" y="987574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Initialise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7" name="Flowchart: Alternate Process 6"/>
            <p:cNvSpPr/>
            <p:nvPr/>
          </p:nvSpPr>
          <p:spPr>
            <a:xfrm>
              <a:off x="3714006" y="1635646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Set  1</a:t>
              </a:r>
              <a:r>
                <a:rPr lang="en-GB" sz="1000" baseline="30000" dirty="0" smtClean="0">
                  <a:solidFill>
                    <a:schemeClr val="tx1"/>
                  </a:solidFill>
                </a:rPr>
                <a:t>st</a:t>
              </a:r>
              <a:r>
                <a:rPr lang="en-GB" sz="1000" dirty="0" smtClean="0">
                  <a:solidFill>
                    <a:schemeClr val="tx1"/>
                  </a:solidFill>
                </a:rPr>
                <a:t> LED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8" name="Flowchart: Alternate Process 7"/>
            <p:cNvSpPr/>
            <p:nvPr/>
          </p:nvSpPr>
          <p:spPr>
            <a:xfrm>
              <a:off x="3714006" y="2283718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Delay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sp>
          <p:nvSpPr>
            <p:cNvPr id="9" name="Flowchart: Alternate Process 8"/>
            <p:cNvSpPr/>
            <p:nvPr/>
          </p:nvSpPr>
          <p:spPr>
            <a:xfrm>
              <a:off x="3714006" y="4299942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Reset</a:t>
              </a:r>
              <a:endParaRPr lang="en-GB" sz="1000" dirty="0" smtClean="0">
                <a:solidFill>
                  <a:schemeClr val="tx1"/>
                </a:solidFill>
              </a:endParaRPr>
            </a:p>
          </p:txBody>
        </p:sp>
        <p:sp>
          <p:nvSpPr>
            <p:cNvPr id="10" name="Flowchart: Decision 9"/>
            <p:cNvSpPr/>
            <p:nvPr/>
          </p:nvSpPr>
          <p:spPr>
            <a:xfrm>
              <a:off x="3827162" y="3507854"/>
              <a:ext cx="1357865" cy="576064"/>
            </a:xfrm>
            <a:prstGeom prst="flowChartDecision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Counter  = 4 ?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12" name="Straight Arrow Connector 11"/>
            <p:cNvCxnSpPr/>
            <p:nvPr/>
          </p:nvCxnSpPr>
          <p:spPr>
            <a:xfrm>
              <a:off x="4506094" y="1347614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Arrow Connector 13"/>
            <p:cNvCxnSpPr/>
            <p:nvPr/>
          </p:nvCxnSpPr>
          <p:spPr>
            <a:xfrm>
              <a:off x="4506094" y="1995686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Arrow Connector 17"/>
            <p:cNvCxnSpPr/>
            <p:nvPr/>
          </p:nvCxnSpPr>
          <p:spPr>
            <a:xfrm flipH="1">
              <a:off x="4506094" y="4083918"/>
              <a:ext cx="1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Elbow Connector 23"/>
            <p:cNvCxnSpPr>
              <a:stCxn id="9" idx="2"/>
              <a:endCxn id="8" idx="3"/>
            </p:cNvCxnSpPr>
            <p:nvPr/>
          </p:nvCxnSpPr>
          <p:spPr>
            <a:xfrm rot="5400000" flipH="1" flipV="1">
              <a:off x="3804016" y="3165816"/>
              <a:ext cx="2196244" cy="792088"/>
            </a:xfrm>
            <a:prstGeom prst="bentConnector4">
              <a:avLst>
                <a:gd name="adj1" fmla="val -10409"/>
                <a:gd name="adj2" fmla="val 128860"/>
              </a:avLst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Straight Arrow Connector 28"/>
            <p:cNvCxnSpPr/>
            <p:nvPr/>
          </p:nvCxnSpPr>
          <p:spPr>
            <a:xfrm>
              <a:off x="5195888" y="3787899"/>
              <a:ext cx="323850" cy="1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6" name="Flowchart: Alternate Process 35"/>
            <p:cNvSpPr/>
            <p:nvPr/>
          </p:nvSpPr>
          <p:spPr>
            <a:xfrm>
              <a:off x="3714006" y="2931790"/>
              <a:ext cx="1584176" cy="360040"/>
            </a:xfrm>
            <a:prstGeom prst="flowChartAlternateProcess">
              <a:avLst/>
            </a:prstGeom>
            <a:solidFill>
              <a:schemeClr val="bg1"/>
            </a:solidFill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GB" sz="1000" dirty="0" smtClean="0">
                  <a:solidFill>
                    <a:schemeClr val="tx1"/>
                  </a:solidFill>
                </a:rPr>
                <a:t>Rotate the LEDs</a:t>
              </a:r>
              <a:endParaRPr lang="en-GB" sz="1000" dirty="0">
                <a:solidFill>
                  <a:schemeClr val="tx1"/>
                </a:solidFill>
              </a:endParaRPr>
            </a:p>
          </p:txBody>
        </p:sp>
        <p:cxnSp>
          <p:nvCxnSpPr>
            <p:cNvPr id="38" name="Straight Arrow Connector 37"/>
            <p:cNvCxnSpPr/>
            <p:nvPr/>
          </p:nvCxnSpPr>
          <p:spPr>
            <a:xfrm>
              <a:off x="4506094" y="2643758"/>
              <a:ext cx="0" cy="288032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Straight Arrow Connector 39"/>
            <p:cNvCxnSpPr/>
            <p:nvPr/>
          </p:nvCxnSpPr>
          <p:spPr>
            <a:xfrm>
              <a:off x="4506094" y="3291830"/>
              <a:ext cx="1" cy="216024"/>
            </a:xfrm>
            <a:prstGeom prst="straightConnector1">
              <a:avLst/>
            </a:prstGeom>
            <a:ln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46" name="TextBox 45"/>
            <p:cNvSpPr txBox="1"/>
            <p:nvPr/>
          </p:nvSpPr>
          <p:spPr>
            <a:xfrm>
              <a:off x="5092080" y="3530352"/>
              <a:ext cx="335348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No</a:t>
              </a:r>
              <a:endParaRPr lang="en-GB" sz="1000" dirty="0"/>
            </a:p>
          </p:txBody>
        </p:sp>
        <p:sp>
          <p:nvSpPr>
            <p:cNvPr id="47" name="TextBox 46"/>
            <p:cNvSpPr txBox="1"/>
            <p:nvPr/>
          </p:nvSpPr>
          <p:spPr>
            <a:xfrm>
              <a:off x="4622676" y="4016499"/>
              <a:ext cx="360996" cy="246221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GB" sz="1000" dirty="0" smtClean="0"/>
                <a:t>Yes</a:t>
              </a:r>
              <a:endParaRPr lang="en-GB" sz="1000" dirty="0"/>
            </a:p>
          </p:txBody>
        </p:sp>
      </p:grpSp>
    </p:spTree>
    <p:extLst>
      <p:ext uri="{BB962C8B-B14F-4D97-AF65-F5344CB8AC3E}">
        <p14:creationId xmlns:p14="http://schemas.microsoft.com/office/powerpoint/2010/main" val="844544914"/>
      </p:ext>
    </p:extLst>
  </p:cSld>
  <p:clrMapOvr>
    <a:masterClrMapping/>
  </p:clrMapOvr>
  <mc:AlternateContent xmlns:mc="http://schemas.openxmlformats.org/markup-compatibility/2006">
    <mc:Choice xmlns:p14="http://schemas.microsoft.com/office/powerpoint/2010/main" Requires="p14">
      <p:transition spd="slow" p14:dur="2000" advClick="0"/>
    </mc:Choice>
    <mc:Fallback>
      <p:transition spd="slow" advClick="0"/>
    </mc:Fallback>
  </mc:AlternateContent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GCstudioThemeLight">
  <a:themeElements>
    <a:clrScheme name="Blue">
      <a:dk1>
        <a:sysClr val="windowText" lastClr="000000"/>
      </a:dk1>
      <a:lt1>
        <a:sysClr val="window" lastClr="FFFFFF"/>
      </a:lt1>
      <a:dk2>
        <a:srgbClr val="17406D"/>
      </a:dk2>
      <a:lt2>
        <a:srgbClr val="DBEFF9"/>
      </a:lt2>
      <a:accent1>
        <a:srgbClr val="0F6FC6"/>
      </a:accent1>
      <a:accent2>
        <a:srgbClr val="009DD9"/>
      </a:accent2>
      <a:accent3>
        <a:srgbClr val="0BD0D9"/>
      </a:accent3>
      <a:accent4>
        <a:srgbClr val="10CF9B"/>
      </a:accent4>
      <a:accent5>
        <a:srgbClr val="7CCA62"/>
      </a:accent5>
      <a:accent6>
        <a:srgbClr val="A5C249"/>
      </a:accent6>
      <a:hlink>
        <a:srgbClr val="F49100"/>
      </a:hlink>
      <a:folHlink>
        <a:srgbClr val="85DFD0"/>
      </a:folHlink>
    </a:clrScheme>
    <a:fontScheme name="GC Basic Fonts">
      <a:majorFont>
        <a:latin typeface="Microsoft YaHei"/>
        <a:ea typeface=""/>
        <a:cs typeface=""/>
      </a:majorFont>
      <a:minorFont>
        <a:latin typeface="Corbel"/>
        <a:ea typeface=""/>
        <a:cs typeface="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="" xmlns:thm15="http://schemas.microsoft.com/office/thememl/2012/main" name="GCstudioThemeLight" id="{4C740F94-33C0-4EEC-9234-F56C348A0987}" vid="{A43F8B96-90D8-489D-B80F-92F9D6F351CC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Override1.xml><?xml version="1.0" encoding="utf-8"?>
<a:themeOverride xmlns:a="http://schemas.openxmlformats.org/drawingml/2006/main">
  <a:clrScheme name="Blue">
    <a:dk1>
      <a:sysClr val="windowText" lastClr="000000"/>
    </a:dk1>
    <a:lt1>
      <a:sysClr val="window" lastClr="FFFFFF"/>
    </a:lt1>
    <a:dk2>
      <a:srgbClr val="17406D"/>
    </a:dk2>
    <a:lt2>
      <a:srgbClr val="DBEFF9"/>
    </a:lt2>
    <a:accent1>
      <a:srgbClr val="0F6FC6"/>
    </a:accent1>
    <a:accent2>
      <a:srgbClr val="009DD9"/>
    </a:accent2>
    <a:accent3>
      <a:srgbClr val="0BD0D9"/>
    </a:accent3>
    <a:accent4>
      <a:srgbClr val="10CF9B"/>
    </a:accent4>
    <a:accent5>
      <a:srgbClr val="7CCA62"/>
    </a:accent5>
    <a:accent6>
      <a:srgbClr val="A5C249"/>
    </a:accent6>
    <a:hlink>
      <a:srgbClr val="F49100"/>
    </a:hlink>
    <a:folHlink>
      <a:srgbClr val="85DFD0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11739</TotalTime>
  <Words>511</Words>
  <Application>Microsoft Office PowerPoint</Application>
  <PresentationFormat>On-screen Show (16:9)</PresentationFormat>
  <Paragraphs>124</Paragraphs>
  <Slides>13</Slides>
  <Notes>0</Notes>
  <HiddenSlides>1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13</vt:i4>
      </vt:variant>
    </vt:vector>
  </HeadingPairs>
  <TitlesOfParts>
    <vt:vector size="14" baseType="lpstr">
      <vt:lpstr>GCstudioThemeLight</vt:lpstr>
      <vt:lpstr>GCBASIC</vt:lpstr>
      <vt:lpstr>GCBASIC</vt:lpstr>
      <vt:lpstr>GCBASIC</vt:lpstr>
      <vt:lpstr>PIC18FxxQ24</vt:lpstr>
      <vt:lpstr>Videos...</vt:lpstr>
      <vt:lpstr>GCBASIC Compiler</vt:lpstr>
      <vt:lpstr>Prerequisites </vt:lpstr>
      <vt:lpstr>Hardware</vt:lpstr>
      <vt:lpstr>Make  four LEDs flash in a sequence</vt:lpstr>
      <vt:lpstr>Workshop</vt:lpstr>
      <vt:lpstr>PowerPoint Presentation</vt:lpstr>
      <vt:lpstr>Videos...</vt:lpstr>
      <vt:lpstr>GCBASIC</vt:lpstr>
    </vt:vector>
  </TitlesOfParts>
  <Company>Hewlett-Packard Company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Great Cow BASIC</dc:title>
  <dc:creator>admin</dc:creator>
  <cp:lastModifiedBy>admin</cp:lastModifiedBy>
  <cp:revision>722</cp:revision>
  <dcterms:created xsi:type="dcterms:W3CDTF">2019-01-08T20:03:06Z</dcterms:created>
  <dcterms:modified xsi:type="dcterms:W3CDTF">2024-11-16T14:00:22Z</dcterms:modified>
</cp:coreProperties>
</file>