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56" r:id="rId2"/>
    <p:sldId id="258" r:id="rId3"/>
    <p:sldId id="284" r:id="rId4"/>
    <p:sldId id="286" r:id="rId5"/>
    <p:sldId id="280" r:id="rId6"/>
    <p:sldId id="281" r:id="rId7"/>
    <p:sldId id="278" r:id="rId8"/>
    <p:sldId id="261" r:id="rId9"/>
    <p:sldId id="271" r:id="rId10"/>
    <p:sldId id="272" r:id="rId11"/>
    <p:sldId id="288" r:id="rId12"/>
    <p:sldId id="264" r:id="rId13"/>
    <p:sldId id="289" r:id="rId14"/>
    <p:sldId id="265" r:id="rId15"/>
    <p:sldId id="279" r:id="rId16"/>
    <p:sldId id="290" r:id="rId17"/>
    <p:sldId id="282" r:id="rId18"/>
    <p:sldId id="287" r:id="rId19"/>
    <p:sldId id="268" r:id="rId20"/>
  </p:sldIdLst>
  <p:sldSz cx="9144000" cy="6858000" type="screen4x3"/>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77419" autoAdjust="0"/>
  </p:normalViewPr>
  <p:slideViewPr>
    <p:cSldViewPr>
      <p:cViewPr varScale="1">
        <p:scale>
          <a:sx n="89" d="100"/>
          <a:sy n="89" d="100"/>
        </p:scale>
        <p:origin x="225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DB2796-331A-4BF6-8921-BF948197D1D9}" type="datetimeFigureOut">
              <a:rPr lang="en-AU" smtClean="0"/>
              <a:pPr/>
              <a:t>15/05/2024</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D62E315-5346-49FF-8E72-96ABC65DA2A8}" type="slidenum">
              <a:rPr lang="en-AU" smtClean="0"/>
              <a:pPr/>
              <a:t>‹#›</a:t>
            </a:fld>
            <a:endParaRPr lang="en-AU"/>
          </a:p>
        </p:txBody>
      </p:sp>
    </p:spTree>
    <p:extLst>
      <p:ext uri="{BB962C8B-B14F-4D97-AF65-F5344CB8AC3E}">
        <p14:creationId xmlns:p14="http://schemas.microsoft.com/office/powerpoint/2010/main" val="2978299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Read from slide</a:t>
            </a:r>
            <a:endParaRPr lang="en-AU" dirty="0"/>
          </a:p>
        </p:txBody>
      </p:sp>
      <p:sp>
        <p:nvSpPr>
          <p:cNvPr id="4" name="Slide Number Placeholder 3"/>
          <p:cNvSpPr>
            <a:spLocks noGrp="1"/>
          </p:cNvSpPr>
          <p:nvPr>
            <p:ph type="sldNum" sz="quarter" idx="10"/>
          </p:nvPr>
        </p:nvSpPr>
        <p:spPr/>
        <p:txBody>
          <a:bodyPr/>
          <a:lstStyle/>
          <a:p>
            <a:fld id="{2D62E315-5346-49FF-8E72-96ABC65DA2A8}" type="slidenum">
              <a:rPr lang="en-AU" smtClean="0"/>
              <a:pPr/>
              <a:t>1</a:t>
            </a:fld>
            <a:endParaRPr lang="en-AU"/>
          </a:p>
        </p:txBody>
      </p:sp>
    </p:spTree>
    <p:extLst>
      <p:ext uri="{BB962C8B-B14F-4D97-AF65-F5344CB8AC3E}">
        <p14:creationId xmlns:p14="http://schemas.microsoft.com/office/powerpoint/2010/main" val="24903783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aseline="0" dirty="0" smtClean="0"/>
              <a:t>Sometimes, there is a </a:t>
            </a:r>
            <a:r>
              <a:rPr lang="en-AU" baseline="0" dirty="0" err="1" smtClean="0"/>
              <a:t>banksel</a:t>
            </a:r>
            <a:r>
              <a:rPr lang="en-AU" baseline="0" dirty="0" smtClean="0"/>
              <a:t> but it isn’t in the right place.</a:t>
            </a:r>
          </a:p>
          <a:p>
            <a:endParaRPr lang="en-AU" baseline="0" dirty="0" smtClean="0"/>
          </a:p>
          <a:p>
            <a:r>
              <a:rPr lang="en-AU" baseline="0" dirty="0" smtClean="0"/>
              <a:t>To detect this, a program was created to determine where the commands were missing. It builds a control flow graph for the program, showing which order commands can run in. From this, it knows where </a:t>
            </a:r>
            <a:r>
              <a:rPr lang="en-AU" baseline="0" dirty="0" err="1" smtClean="0"/>
              <a:t>banksel</a:t>
            </a:r>
            <a:r>
              <a:rPr lang="en-AU" baseline="0" dirty="0" smtClean="0"/>
              <a:t> commands are needed.</a:t>
            </a:r>
          </a:p>
          <a:p>
            <a:endParaRPr lang="en-AU" baseline="0" dirty="0" smtClean="0"/>
          </a:p>
          <a:p>
            <a:r>
              <a:rPr lang="en-AU" baseline="0" dirty="0" smtClean="0"/>
              <a:t>If the compiler has left out a bank selection instruction somewhere, an error is generated. Here, it has found 7 errors in 2000+ lines of assembly produced by Great Cow BASIC – which would have been fun to do manually!</a:t>
            </a:r>
          </a:p>
          <a:p>
            <a:endParaRPr lang="en-AU" baseline="0" dirty="0" smtClean="0"/>
          </a:p>
          <a:p>
            <a:r>
              <a:rPr lang="en-AU" baseline="0" dirty="0" smtClean="0"/>
              <a:t>Before this tool, page and bank selection errors were being found every few months. When this tool was first implemented, 3 different ones were found and fixed. In the year since, this tool helped to discover one more bank selection issue far more quickly than it would have been otherwise.</a:t>
            </a:r>
            <a:endParaRPr lang="en-AU" dirty="0"/>
          </a:p>
        </p:txBody>
      </p:sp>
      <p:sp>
        <p:nvSpPr>
          <p:cNvPr id="4" name="Slide Number Placeholder 3"/>
          <p:cNvSpPr>
            <a:spLocks noGrp="1"/>
          </p:cNvSpPr>
          <p:nvPr>
            <p:ph type="sldNum" sz="quarter" idx="10"/>
          </p:nvPr>
        </p:nvSpPr>
        <p:spPr/>
        <p:txBody>
          <a:bodyPr/>
          <a:lstStyle/>
          <a:p>
            <a:fld id="{2D62E315-5346-49FF-8E72-96ABC65DA2A8}" type="slidenum">
              <a:rPr lang="en-AU" smtClean="0"/>
              <a:pPr/>
              <a:t>10</a:t>
            </a:fld>
            <a:endParaRPr lang="en-AU"/>
          </a:p>
        </p:txBody>
      </p:sp>
    </p:spTree>
    <p:extLst>
      <p:ext uri="{BB962C8B-B14F-4D97-AF65-F5344CB8AC3E}">
        <p14:creationId xmlns:p14="http://schemas.microsoft.com/office/powerpoint/2010/main" val="1482241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aseline="0" dirty="0" smtClean="0"/>
              <a:t>Software simulation. In this approach, a known good program is compiled and run in a software simulator. If it doesn’t work, then it wasn’t compiled properly.</a:t>
            </a:r>
            <a:endParaRPr lang="en-AU" dirty="0"/>
          </a:p>
        </p:txBody>
      </p:sp>
      <p:sp>
        <p:nvSpPr>
          <p:cNvPr id="4" name="Slide Number Placeholder 3"/>
          <p:cNvSpPr>
            <a:spLocks noGrp="1"/>
          </p:cNvSpPr>
          <p:nvPr>
            <p:ph type="sldNum" sz="quarter" idx="10"/>
          </p:nvPr>
        </p:nvSpPr>
        <p:spPr/>
        <p:txBody>
          <a:bodyPr/>
          <a:lstStyle/>
          <a:p>
            <a:fld id="{2D62E315-5346-49FF-8E72-96ABC65DA2A8}" type="slidenum">
              <a:rPr lang="en-AU" smtClean="0"/>
              <a:pPr/>
              <a:t>11</a:t>
            </a:fld>
            <a:endParaRPr lang="en-AU"/>
          </a:p>
        </p:txBody>
      </p:sp>
    </p:spTree>
    <p:extLst>
      <p:ext uri="{BB962C8B-B14F-4D97-AF65-F5344CB8AC3E}">
        <p14:creationId xmlns:p14="http://schemas.microsoft.com/office/powerpoint/2010/main" val="26220786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As mentioned before, for software</a:t>
            </a:r>
            <a:r>
              <a:rPr lang="en-AU" baseline="0" dirty="0" smtClean="0"/>
              <a:t> emulation, we take a known good BASIC program. On the left, we have a known good program that should display 9 on the LCD.</a:t>
            </a:r>
          </a:p>
          <a:p>
            <a:endParaRPr lang="en-AU" baseline="0" dirty="0" smtClean="0"/>
          </a:p>
          <a:p>
            <a:r>
              <a:rPr lang="en-AU" baseline="0" dirty="0" smtClean="0"/>
              <a:t>This is put through the compiler under test, and then run in a software simulator.</a:t>
            </a:r>
          </a:p>
          <a:p>
            <a:endParaRPr lang="en-AU" baseline="0" dirty="0" smtClean="0"/>
          </a:p>
          <a:p>
            <a:r>
              <a:rPr lang="en-AU" baseline="0" dirty="0" smtClean="0"/>
              <a:t>When compiled and run in the simulator, the log viewer shows that the LCD text changes to 9 at time 100 </a:t>
            </a:r>
            <a:r>
              <a:rPr lang="en-AU" baseline="0" dirty="0" err="1" smtClean="0"/>
              <a:t>ms.</a:t>
            </a:r>
            <a:r>
              <a:rPr lang="en-AU" baseline="0" dirty="0" smtClean="0"/>
              <a:t> This means all is well! The test log is then saved by the simulator, and an external program analyses it and compares it to the expected results.</a:t>
            </a:r>
          </a:p>
        </p:txBody>
      </p:sp>
      <p:sp>
        <p:nvSpPr>
          <p:cNvPr id="4" name="Slide Number Placeholder 3"/>
          <p:cNvSpPr>
            <a:spLocks noGrp="1"/>
          </p:cNvSpPr>
          <p:nvPr>
            <p:ph type="sldNum" sz="quarter" idx="10"/>
          </p:nvPr>
        </p:nvSpPr>
        <p:spPr/>
        <p:txBody>
          <a:bodyPr/>
          <a:lstStyle/>
          <a:p>
            <a:fld id="{2D62E315-5346-49FF-8E72-96ABC65DA2A8}" type="slidenum">
              <a:rPr lang="en-AU" smtClean="0"/>
              <a:pPr/>
              <a:t>12</a:t>
            </a:fld>
            <a:endParaRPr lang="en-AU"/>
          </a:p>
        </p:txBody>
      </p:sp>
    </p:spTree>
    <p:extLst>
      <p:ext uri="{BB962C8B-B14F-4D97-AF65-F5344CB8AC3E}">
        <p14:creationId xmlns:p14="http://schemas.microsoft.com/office/powerpoint/2010/main" val="35301426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aseline="0" dirty="0" smtClean="0"/>
              <a:t>Hardware simulation. As with software simulation, a known good program is compiled. Then, it is sent to a hardware device that will run it, and the computer will verify that it has run properly.</a:t>
            </a:r>
            <a:endParaRPr lang="en-AU" dirty="0"/>
          </a:p>
        </p:txBody>
      </p:sp>
      <p:sp>
        <p:nvSpPr>
          <p:cNvPr id="4" name="Slide Number Placeholder 3"/>
          <p:cNvSpPr>
            <a:spLocks noGrp="1"/>
          </p:cNvSpPr>
          <p:nvPr>
            <p:ph type="sldNum" sz="quarter" idx="10"/>
          </p:nvPr>
        </p:nvSpPr>
        <p:spPr/>
        <p:txBody>
          <a:bodyPr/>
          <a:lstStyle/>
          <a:p>
            <a:fld id="{2D62E315-5346-49FF-8E72-96ABC65DA2A8}" type="slidenum">
              <a:rPr lang="en-AU" smtClean="0"/>
              <a:pPr/>
              <a:t>13</a:t>
            </a:fld>
            <a:endParaRPr lang="en-AU"/>
          </a:p>
        </p:txBody>
      </p:sp>
    </p:spTree>
    <p:extLst>
      <p:ext uri="{BB962C8B-B14F-4D97-AF65-F5344CB8AC3E}">
        <p14:creationId xmlns:p14="http://schemas.microsoft.com/office/powerpoint/2010/main" val="23069080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Hardware simulation is based on a similar idea. But</a:t>
            </a:r>
            <a:r>
              <a:rPr lang="en-AU" baseline="0" dirty="0" smtClean="0"/>
              <a:t> instead of using the PC simulator to run the machine code under test, it is sent to an appropriate test microcontroller.</a:t>
            </a:r>
            <a:endParaRPr lang="en-AU" dirty="0" smtClean="0"/>
          </a:p>
          <a:p>
            <a:endParaRPr lang="en-AU" baseline="0" dirty="0" smtClean="0"/>
          </a:p>
          <a:p>
            <a:r>
              <a:rPr lang="en-AU" baseline="0" dirty="0" smtClean="0"/>
              <a:t>We also need some way to interact with the test programs and capture their output, so there is a control microcontroller responsible for this.</a:t>
            </a:r>
          </a:p>
          <a:p>
            <a:endParaRPr lang="en-AU" baseline="0" dirty="0" smtClean="0"/>
          </a:p>
          <a:p>
            <a:r>
              <a:rPr lang="en-AU" baseline="0" dirty="0" smtClean="0"/>
              <a:t>In most cases the software simulator provides good testing, but the hardware simulator will help to find any bugs unique to a particular chip model that haven’t been programmed in to the software simulator.</a:t>
            </a:r>
          </a:p>
        </p:txBody>
      </p:sp>
      <p:sp>
        <p:nvSpPr>
          <p:cNvPr id="4" name="Slide Number Placeholder 3"/>
          <p:cNvSpPr>
            <a:spLocks noGrp="1"/>
          </p:cNvSpPr>
          <p:nvPr>
            <p:ph type="sldNum" sz="quarter" idx="10"/>
          </p:nvPr>
        </p:nvSpPr>
        <p:spPr/>
        <p:txBody>
          <a:bodyPr/>
          <a:lstStyle/>
          <a:p>
            <a:fld id="{2D62E315-5346-49FF-8E72-96ABC65DA2A8}" type="slidenum">
              <a:rPr lang="en-AU" smtClean="0"/>
              <a:pPr/>
              <a:t>14</a:t>
            </a:fld>
            <a:endParaRPr lang="en-AU"/>
          </a:p>
        </p:txBody>
      </p:sp>
    </p:spTree>
    <p:extLst>
      <p:ext uri="{BB962C8B-B14F-4D97-AF65-F5344CB8AC3E}">
        <p14:creationId xmlns:p14="http://schemas.microsoft.com/office/powerpoint/2010/main" val="2866568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There are several</a:t>
            </a:r>
            <a:r>
              <a:rPr lang="en-AU" baseline="0" dirty="0" smtClean="0"/>
              <a:t> key components in the hardware simulator.</a:t>
            </a:r>
          </a:p>
          <a:p>
            <a:r>
              <a:rPr lang="en-AU" baseline="0" dirty="0" smtClean="0"/>
              <a:t>First, we have the PC controlling it. This connects through USB to the control microcontroller.</a:t>
            </a:r>
          </a:p>
          <a:p>
            <a:r>
              <a:rPr lang="en-AU" baseline="0" dirty="0" smtClean="0"/>
              <a:t>The control microcontroller is connected to the test microcontrollers through a test bus.</a:t>
            </a:r>
          </a:p>
          <a:p>
            <a:r>
              <a:rPr lang="en-AU" baseline="0" dirty="0" smtClean="0"/>
              <a:t>The test bus has connections for an analogue signal, for several digital signals, and for several specific serial protocols (I2C and RS232).</a:t>
            </a:r>
          </a:p>
          <a:p>
            <a:endParaRPr lang="en-AU" dirty="0" smtClean="0"/>
          </a:p>
          <a:p>
            <a:r>
              <a:rPr lang="en-AU" baseline="0" dirty="0" smtClean="0"/>
              <a:t>And finally, a PICkit 2 programmer is present. This connects to the test microcontrollers through a multiplexor circuit, so that the control microcontroller can select one particular test microcontroller to receive the downloaded program.</a:t>
            </a:r>
          </a:p>
        </p:txBody>
      </p:sp>
      <p:sp>
        <p:nvSpPr>
          <p:cNvPr id="4" name="Slide Number Placeholder 3"/>
          <p:cNvSpPr>
            <a:spLocks noGrp="1"/>
          </p:cNvSpPr>
          <p:nvPr>
            <p:ph type="sldNum" sz="quarter" idx="10"/>
          </p:nvPr>
        </p:nvSpPr>
        <p:spPr/>
        <p:txBody>
          <a:bodyPr/>
          <a:lstStyle/>
          <a:p>
            <a:fld id="{2D62E315-5346-49FF-8E72-96ABC65DA2A8}" type="slidenum">
              <a:rPr lang="en-AU" smtClean="0"/>
              <a:pPr/>
              <a:t>15</a:t>
            </a:fld>
            <a:endParaRPr lang="en-AU"/>
          </a:p>
        </p:txBody>
      </p:sp>
    </p:spTree>
    <p:extLst>
      <p:ext uri="{BB962C8B-B14F-4D97-AF65-F5344CB8AC3E}">
        <p14:creationId xmlns:p14="http://schemas.microsoft.com/office/powerpoint/2010/main" val="884920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The software</a:t>
            </a:r>
            <a:r>
              <a:rPr lang="en-AU" baseline="0" dirty="0" smtClean="0"/>
              <a:t> and hardware simulator can be controlled by a single piece of software.</a:t>
            </a:r>
          </a:p>
          <a:p>
            <a:r>
              <a:rPr lang="en-AU" baseline="0" dirty="0" smtClean="0"/>
              <a:t>The software presents a list of unit tests, and a list of targets that can be used to run these tests.</a:t>
            </a:r>
          </a:p>
          <a:p>
            <a:endParaRPr lang="en-AU" baseline="0" dirty="0" smtClean="0"/>
          </a:p>
          <a:p>
            <a:r>
              <a:rPr lang="en-AU" baseline="0" dirty="0" smtClean="0"/>
              <a:t>The output of the tests is captured and displayed in the log area, and any issues are highlighted.</a:t>
            </a:r>
          </a:p>
        </p:txBody>
      </p:sp>
      <p:sp>
        <p:nvSpPr>
          <p:cNvPr id="4" name="Slide Number Placeholder 3"/>
          <p:cNvSpPr>
            <a:spLocks noGrp="1"/>
          </p:cNvSpPr>
          <p:nvPr>
            <p:ph type="sldNum" sz="quarter" idx="10"/>
          </p:nvPr>
        </p:nvSpPr>
        <p:spPr/>
        <p:txBody>
          <a:bodyPr/>
          <a:lstStyle/>
          <a:p>
            <a:fld id="{2D62E315-5346-49FF-8E72-96ABC65DA2A8}" type="slidenum">
              <a:rPr lang="en-AU" smtClean="0"/>
              <a:pPr/>
              <a:t>16</a:t>
            </a:fld>
            <a:endParaRPr lang="en-AU"/>
          </a:p>
        </p:txBody>
      </p:sp>
    </p:spTree>
    <p:extLst>
      <p:ext uri="{BB962C8B-B14F-4D97-AF65-F5344CB8AC3E}">
        <p14:creationId xmlns:p14="http://schemas.microsoft.com/office/powerpoint/2010/main" val="10955072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This</a:t>
            </a:r>
            <a:r>
              <a:rPr lang="en-AU" baseline="0" dirty="0" smtClean="0"/>
              <a:t> final year project has resulted in less bugs. The static analysis code in particular has fixed a long standing issue, and the software/hardware simulation will become more effective as more test cases are prepared.</a:t>
            </a:r>
            <a:endParaRPr lang="en-AU" dirty="0" smtClean="0"/>
          </a:p>
          <a:p>
            <a:endParaRPr lang="en-AU" dirty="0" smtClean="0"/>
          </a:p>
          <a:p>
            <a:r>
              <a:rPr lang="en-AU" baseline="0" dirty="0" smtClean="0"/>
              <a:t>And a small side effect has been some extra reusable code that can be made available to GCBASIC users. The USB interface code for the hardware simulator, for example, is written in Great Cow and will allow users of Great Cow to develop their own USB products.</a:t>
            </a:r>
          </a:p>
        </p:txBody>
      </p:sp>
      <p:sp>
        <p:nvSpPr>
          <p:cNvPr id="4" name="Slide Number Placeholder 3"/>
          <p:cNvSpPr>
            <a:spLocks noGrp="1"/>
          </p:cNvSpPr>
          <p:nvPr>
            <p:ph type="sldNum" sz="quarter" idx="10"/>
          </p:nvPr>
        </p:nvSpPr>
        <p:spPr/>
        <p:txBody>
          <a:bodyPr/>
          <a:lstStyle/>
          <a:p>
            <a:fld id="{2D62E315-5346-49FF-8E72-96ABC65DA2A8}" type="slidenum">
              <a:rPr lang="en-AU" smtClean="0"/>
              <a:pPr/>
              <a:t>17</a:t>
            </a:fld>
            <a:endParaRPr lang="en-AU"/>
          </a:p>
        </p:txBody>
      </p:sp>
    </p:spTree>
    <p:extLst>
      <p:ext uri="{BB962C8B-B14F-4D97-AF65-F5344CB8AC3E}">
        <p14:creationId xmlns:p14="http://schemas.microsoft.com/office/powerpoint/2010/main" val="1108402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Here’s a download</a:t>
            </a:r>
            <a:r>
              <a:rPr lang="en-AU" baseline="0" dirty="0" smtClean="0"/>
              <a:t> graph for the entire history of the Great Cow project.</a:t>
            </a:r>
          </a:p>
          <a:p>
            <a:endParaRPr lang="en-AU" baseline="0" dirty="0" smtClean="0"/>
          </a:p>
          <a:p>
            <a:r>
              <a:rPr lang="en-AU" dirty="0" smtClean="0"/>
              <a:t>In March 2015, we</a:t>
            </a:r>
            <a:r>
              <a:rPr lang="en-AU" baseline="0" dirty="0" smtClean="0"/>
              <a:t> put out</a:t>
            </a:r>
            <a:r>
              <a:rPr lang="en-AU" dirty="0" smtClean="0"/>
              <a:t> new release</a:t>
            </a:r>
            <a:r>
              <a:rPr lang="en-AU" baseline="0" dirty="0" smtClean="0"/>
              <a:t>, with the improved compiler and many extra useful libraries by other developers. It has attracted some attention! Of these 134,000 total downloads, almost 40,000 are of the graphical BASIC.</a:t>
            </a:r>
            <a:endParaRPr lang="en-AU" dirty="0"/>
          </a:p>
        </p:txBody>
      </p:sp>
      <p:sp>
        <p:nvSpPr>
          <p:cNvPr id="4" name="Slide Number Placeholder 3"/>
          <p:cNvSpPr>
            <a:spLocks noGrp="1"/>
          </p:cNvSpPr>
          <p:nvPr>
            <p:ph type="sldNum" sz="quarter" idx="10"/>
          </p:nvPr>
        </p:nvSpPr>
        <p:spPr/>
        <p:txBody>
          <a:bodyPr/>
          <a:lstStyle/>
          <a:p>
            <a:fld id="{2D62E315-5346-49FF-8E72-96ABC65DA2A8}" type="slidenum">
              <a:rPr lang="en-AU" smtClean="0"/>
              <a:pPr/>
              <a:t>18</a:t>
            </a:fld>
            <a:endParaRPr lang="en-AU"/>
          </a:p>
        </p:txBody>
      </p:sp>
    </p:spTree>
    <p:extLst>
      <p:ext uri="{BB962C8B-B14F-4D97-AF65-F5344CB8AC3E}">
        <p14:creationId xmlns:p14="http://schemas.microsoft.com/office/powerpoint/2010/main" val="27495134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So clearly, improvements</a:t>
            </a:r>
            <a:r>
              <a:rPr lang="en-AU" baseline="0" dirty="0" smtClean="0"/>
              <a:t> to the compiler have made it more delicious! </a:t>
            </a:r>
            <a:r>
              <a:rPr lang="en-AU" dirty="0" smtClean="0"/>
              <a:t>Hopefully you’ve now had a taste of Great Cow,</a:t>
            </a:r>
            <a:r>
              <a:rPr lang="en-AU" baseline="0" dirty="0" smtClean="0"/>
              <a:t> and how my final year project has increased its reliability. I’m happy to answer some questions now, or you can Google “Great Cow” later if you’re hungry for more!</a:t>
            </a:r>
            <a:endParaRPr lang="en-AU" dirty="0"/>
          </a:p>
        </p:txBody>
      </p:sp>
      <p:sp>
        <p:nvSpPr>
          <p:cNvPr id="4" name="Slide Number Placeholder 3"/>
          <p:cNvSpPr>
            <a:spLocks noGrp="1"/>
          </p:cNvSpPr>
          <p:nvPr>
            <p:ph type="sldNum" sz="quarter" idx="10"/>
          </p:nvPr>
        </p:nvSpPr>
        <p:spPr/>
        <p:txBody>
          <a:bodyPr/>
          <a:lstStyle/>
          <a:p>
            <a:fld id="{2D62E315-5346-49FF-8E72-96ABC65DA2A8}" type="slidenum">
              <a:rPr lang="en-AU" smtClean="0"/>
              <a:pPr/>
              <a:t>19</a:t>
            </a:fld>
            <a:endParaRPr lang="en-AU"/>
          </a:p>
        </p:txBody>
      </p:sp>
    </p:spTree>
    <p:extLst>
      <p:ext uri="{BB962C8B-B14F-4D97-AF65-F5344CB8AC3E}">
        <p14:creationId xmlns:p14="http://schemas.microsoft.com/office/powerpoint/2010/main" val="3890093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Three programs I’ve written:</a:t>
            </a:r>
          </a:p>
          <a:p>
            <a:r>
              <a:rPr lang="en-AU" dirty="0" smtClean="0"/>
              <a:t>Great Cow Graphical BASIC, which lets users edit microcontroller</a:t>
            </a:r>
            <a:r>
              <a:rPr lang="en-AU" baseline="0" dirty="0" smtClean="0"/>
              <a:t> programs with icons.</a:t>
            </a:r>
          </a:p>
          <a:p>
            <a:r>
              <a:rPr lang="en-AU" baseline="0" dirty="0" smtClean="0"/>
              <a:t>Icon programs are turned into text code, which can be edited as well.</a:t>
            </a:r>
          </a:p>
          <a:p>
            <a:r>
              <a:rPr lang="en-AU" baseline="0" dirty="0" smtClean="0"/>
              <a:t>This allows inexperienced users to start with the graphical interface and gradually proceed to text as they become comfortable.</a:t>
            </a:r>
          </a:p>
        </p:txBody>
      </p:sp>
      <p:sp>
        <p:nvSpPr>
          <p:cNvPr id="4" name="Slide Number Placeholder 3"/>
          <p:cNvSpPr>
            <a:spLocks noGrp="1"/>
          </p:cNvSpPr>
          <p:nvPr>
            <p:ph type="sldNum" sz="quarter" idx="10"/>
          </p:nvPr>
        </p:nvSpPr>
        <p:spPr/>
        <p:txBody>
          <a:bodyPr/>
          <a:lstStyle/>
          <a:p>
            <a:fld id="{2D62E315-5346-49FF-8E72-96ABC65DA2A8}" type="slidenum">
              <a:rPr lang="en-AU" smtClean="0"/>
              <a:pPr/>
              <a:t>2</a:t>
            </a:fld>
            <a:endParaRPr lang="en-AU"/>
          </a:p>
        </p:txBody>
      </p:sp>
    </p:spTree>
    <p:extLst>
      <p:ext uri="{BB962C8B-B14F-4D97-AF65-F5344CB8AC3E}">
        <p14:creationId xmlns:p14="http://schemas.microsoft.com/office/powerpoint/2010/main" val="27698940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aseline="0" dirty="0" smtClean="0"/>
              <a:t>Great Cow BASIC, a command line compiler which takes text programs or programs from GCGB or other editors, and turns them into machine code for 8 bit PIC and AVR microcontrollers</a:t>
            </a:r>
          </a:p>
        </p:txBody>
      </p:sp>
      <p:sp>
        <p:nvSpPr>
          <p:cNvPr id="4" name="Slide Number Placeholder 3"/>
          <p:cNvSpPr>
            <a:spLocks noGrp="1"/>
          </p:cNvSpPr>
          <p:nvPr>
            <p:ph type="sldNum" sz="quarter" idx="10"/>
          </p:nvPr>
        </p:nvSpPr>
        <p:spPr/>
        <p:txBody>
          <a:bodyPr/>
          <a:lstStyle/>
          <a:p>
            <a:fld id="{2D62E315-5346-49FF-8E72-96ABC65DA2A8}" type="slidenum">
              <a:rPr lang="en-AU" smtClean="0"/>
              <a:pPr/>
              <a:t>3</a:t>
            </a:fld>
            <a:endParaRPr lang="en-AU"/>
          </a:p>
        </p:txBody>
      </p:sp>
    </p:spTree>
    <p:extLst>
      <p:ext uri="{BB962C8B-B14F-4D97-AF65-F5344CB8AC3E}">
        <p14:creationId xmlns:p14="http://schemas.microsoft.com/office/powerpoint/2010/main" val="4186945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baseline="0" dirty="0" smtClean="0"/>
              <a:t>Great Cow Simulator, a work in progress that simulates robots and microcontroller based circuits on the PC.</a:t>
            </a:r>
          </a:p>
          <a:p>
            <a:endParaRPr lang="en-AU" baseline="0" dirty="0" smtClean="0"/>
          </a:p>
          <a:p>
            <a:r>
              <a:rPr lang="en-AU" baseline="0" dirty="0" smtClean="0"/>
              <a:t>These are all programs that I’ve been developing since December 2005 – initially as solo projects, but now with the assistance of a growing team online.</a:t>
            </a:r>
          </a:p>
          <a:p>
            <a:endParaRPr lang="en-AU" baseline="0" dirty="0" smtClean="0"/>
          </a:p>
          <a:p>
            <a:r>
              <a:rPr lang="en-AU" baseline="0" dirty="0" smtClean="0"/>
              <a:t>But, it’s just a couple of free programs. Who cares if they work?</a:t>
            </a:r>
          </a:p>
        </p:txBody>
      </p:sp>
      <p:sp>
        <p:nvSpPr>
          <p:cNvPr id="4" name="Slide Number Placeholder 3"/>
          <p:cNvSpPr>
            <a:spLocks noGrp="1"/>
          </p:cNvSpPr>
          <p:nvPr>
            <p:ph type="sldNum" sz="quarter" idx="10"/>
          </p:nvPr>
        </p:nvSpPr>
        <p:spPr/>
        <p:txBody>
          <a:bodyPr/>
          <a:lstStyle/>
          <a:p>
            <a:fld id="{2D62E315-5346-49FF-8E72-96ABC65DA2A8}" type="slidenum">
              <a:rPr lang="en-AU" smtClean="0"/>
              <a:pPr/>
              <a:t>4</a:t>
            </a:fld>
            <a:endParaRPr lang="en-AU"/>
          </a:p>
        </p:txBody>
      </p:sp>
    </p:spTree>
    <p:extLst>
      <p:ext uri="{BB962C8B-B14F-4D97-AF65-F5344CB8AC3E}">
        <p14:creationId xmlns:p14="http://schemas.microsoft.com/office/powerpoint/2010/main" val="3771920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Great Cow has</a:t>
            </a:r>
            <a:r>
              <a:rPr lang="en-AU" baseline="0" dirty="0" smtClean="0"/>
              <a:t> been used in many places.</a:t>
            </a:r>
          </a:p>
          <a:p>
            <a:endParaRPr lang="en-AU" dirty="0" smtClean="0"/>
          </a:p>
          <a:p>
            <a:r>
              <a:rPr lang="en-AU" dirty="0" smtClean="0"/>
              <a:t>It</a:t>
            </a:r>
            <a:r>
              <a:rPr lang="en-AU" baseline="0" dirty="0" smtClean="0"/>
              <a:t> was used to program the University’s Penguin Pong kit – over 5000 of these have now been given away. Back in 2010, some primary school students used Great Cow to write their own programs for these.</a:t>
            </a:r>
          </a:p>
          <a:p>
            <a:r>
              <a:rPr lang="en-AU" baseline="0" dirty="0" smtClean="0"/>
              <a:t>It’s also been used in a programming course with the Envirocar robot – students used Great Cow to program these to follow lines and jump out of cupboards.</a:t>
            </a:r>
          </a:p>
        </p:txBody>
      </p:sp>
      <p:sp>
        <p:nvSpPr>
          <p:cNvPr id="4" name="Slide Number Placeholder 3"/>
          <p:cNvSpPr>
            <a:spLocks noGrp="1"/>
          </p:cNvSpPr>
          <p:nvPr>
            <p:ph type="sldNum" sz="quarter" idx="10"/>
          </p:nvPr>
        </p:nvSpPr>
        <p:spPr/>
        <p:txBody>
          <a:bodyPr/>
          <a:lstStyle/>
          <a:p>
            <a:fld id="{2D62E315-5346-49FF-8E72-96ABC65DA2A8}" type="slidenum">
              <a:rPr lang="en-AU" smtClean="0"/>
              <a:pPr/>
              <a:t>5</a:t>
            </a:fld>
            <a:endParaRPr lang="en-AU"/>
          </a:p>
        </p:txBody>
      </p:sp>
    </p:spTree>
    <p:extLst>
      <p:ext uri="{BB962C8B-B14F-4D97-AF65-F5344CB8AC3E}">
        <p14:creationId xmlns:p14="http://schemas.microsoft.com/office/powerpoint/2010/main" val="3649253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Great Cow has been used in some useful</a:t>
            </a:r>
            <a:r>
              <a:rPr lang="en-AU" baseline="0" dirty="0" smtClean="0"/>
              <a:t> </a:t>
            </a:r>
            <a:r>
              <a:rPr lang="en-AU" dirty="0" smtClean="0"/>
              <a:t>products, including a few</a:t>
            </a:r>
            <a:r>
              <a:rPr lang="en-AU" baseline="0" dirty="0" smtClean="0"/>
              <a:t> developed by </a:t>
            </a:r>
            <a:r>
              <a:rPr lang="en-AU" baseline="0" dirty="0" err="1" smtClean="0"/>
              <a:t>Tuftec</a:t>
            </a:r>
            <a:r>
              <a:rPr lang="en-AU" baseline="0" dirty="0" smtClean="0"/>
              <a:t> Solutions, a Melbourne company. This particular product is the </a:t>
            </a:r>
            <a:r>
              <a:rPr lang="en-AU" baseline="0" dirty="0" err="1" smtClean="0"/>
              <a:t>DipStik</a:t>
            </a:r>
            <a:r>
              <a:rPr lang="en-AU" baseline="0" dirty="0" smtClean="0"/>
              <a:t>, which detects flooding. </a:t>
            </a:r>
          </a:p>
          <a:p>
            <a:endParaRPr lang="en-AU" baseline="0" dirty="0" smtClean="0"/>
          </a:p>
          <a:p>
            <a:r>
              <a:rPr lang="en-AU" baseline="0" dirty="0" smtClean="0"/>
              <a:t>Here, a low lying road passes under a railway bridge next to a creek. The creek often floods after heavy rain, blocking the road.</a:t>
            </a:r>
          </a:p>
          <a:p>
            <a:endParaRPr lang="en-AU" baseline="0" dirty="0" smtClean="0"/>
          </a:p>
          <a:p>
            <a:r>
              <a:rPr lang="en-AU" baseline="0" dirty="0" smtClean="0"/>
              <a:t>When the </a:t>
            </a:r>
            <a:r>
              <a:rPr lang="en-AU" baseline="0" dirty="0" err="1" smtClean="0"/>
              <a:t>DipStik</a:t>
            </a:r>
            <a:r>
              <a:rPr lang="en-AU" baseline="0" dirty="0" smtClean="0"/>
              <a:t> detects a flood, it warns the local council via text message, and they close the road.</a:t>
            </a:r>
          </a:p>
          <a:p>
            <a:endParaRPr lang="en-AU" baseline="0" dirty="0" smtClean="0"/>
          </a:p>
          <a:p>
            <a:r>
              <a:rPr lang="en-AU" baseline="0" dirty="0" smtClean="0"/>
              <a:t>Now, this is a situation where an error in Great Cow could lead to a dangerous situation for anyone. What if a bug stopped the message sending from working intermittently, the council wasn’t notified, and a driver drove into the flood and wrote off their car or worse?</a:t>
            </a:r>
            <a:endParaRPr lang="en-AU" dirty="0"/>
          </a:p>
        </p:txBody>
      </p:sp>
      <p:sp>
        <p:nvSpPr>
          <p:cNvPr id="4" name="Slide Number Placeholder 3"/>
          <p:cNvSpPr>
            <a:spLocks noGrp="1"/>
          </p:cNvSpPr>
          <p:nvPr>
            <p:ph type="sldNum" sz="quarter" idx="10"/>
          </p:nvPr>
        </p:nvSpPr>
        <p:spPr/>
        <p:txBody>
          <a:bodyPr/>
          <a:lstStyle/>
          <a:p>
            <a:fld id="{2D62E315-5346-49FF-8E72-96ABC65DA2A8}" type="slidenum">
              <a:rPr lang="en-AU" smtClean="0"/>
              <a:pPr/>
              <a:t>6</a:t>
            </a:fld>
            <a:endParaRPr lang="en-AU"/>
          </a:p>
        </p:txBody>
      </p:sp>
    </p:spTree>
    <p:extLst>
      <p:ext uri="{BB962C8B-B14F-4D97-AF65-F5344CB8AC3E}">
        <p14:creationId xmlns:p14="http://schemas.microsoft.com/office/powerpoint/2010/main" val="2368248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In computer science, there is a</a:t>
            </a:r>
            <a:r>
              <a:rPr lang="en-AU" baseline="0" dirty="0" smtClean="0"/>
              <a:t> field of research devoted to testing compilers and ensuring that they work correctly, called compiler correctness. This means making sure that the translated code that comes out does the same thing as the code that goes in. But this is largely a theoretical area, and is often based on extremely simple compilers. It also does not ensure that libraries of code included with the compiler are functioning correctly.</a:t>
            </a:r>
          </a:p>
          <a:p>
            <a:endParaRPr lang="en-AU" baseline="0" dirty="0" smtClean="0"/>
          </a:p>
          <a:p>
            <a:r>
              <a:rPr lang="en-AU" baseline="0" dirty="0" smtClean="0"/>
              <a:t>So, this project instead uses the idea of unit testing. In unit testing, a piece of software is divided into units, and each unit is tested individually.</a:t>
            </a:r>
          </a:p>
          <a:p>
            <a:pPr marL="0" marR="0" indent="0" algn="l" defTabSz="914400" rtl="0" eaLnBrk="1" fontAlgn="auto" latinLnBrk="0" hangingPunct="1">
              <a:lnSpc>
                <a:spcPct val="100000"/>
              </a:lnSpc>
              <a:spcBef>
                <a:spcPts val="0"/>
              </a:spcBef>
              <a:spcAft>
                <a:spcPts val="0"/>
              </a:spcAft>
              <a:buClrTx/>
              <a:buSzTx/>
              <a:buFontTx/>
              <a:buNone/>
              <a:tabLst/>
              <a:defRPr/>
            </a:pPr>
            <a:r>
              <a:rPr lang="en-AU" dirty="0" smtClean="0"/>
              <a:t>For my final year project in 2014,</a:t>
            </a:r>
            <a:r>
              <a:rPr lang="en-AU" baseline="0" dirty="0" smtClean="0"/>
              <a:t> I have applied unit testing concepts to the compiler.</a:t>
            </a:r>
          </a:p>
        </p:txBody>
      </p:sp>
      <p:sp>
        <p:nvSpPr>
          <p:cNvPr id="4" name="Slide Number Placeholder 3"/>
          <p:cNvSpPr>
            <a:spLocks noGrp="1"/>
          </p:cNvSpPr>
          <p:nvPr>
            <p:ph type="sldNum" sz="quarter" idx="10"/>
          </p:nvPr>
        </p:nvSpPr>
        <p:spPr/>
        <p:txBody>
          <a:bodyPr/>
          <a:lstStyle/>
          <a:p>
            <a:fld id="{2D62E315-5346-49FF-8E72-96ABC65DA2A8}" type="slidenum">
              <a:rPr lang="en-AU" smtClean="0"/>
              <a:pPr/>
              <a:t>7</a:t>
            </a:fld>
            <a:endParaRPr lang="en-AU"/>
          </a:p>
        </p:txBody>
      </p:sp>
    </p:spTree>
    <p:extLst>
      <p:ext uri="{BB962C8B-B14F-4D97-AF65-F5344CB8AC3E}">
        <p14:creationId xmlns:p14="http://schemas.microsoft.com/office/powerpoint/2010/main" val="613327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More specifically, the project focuses on 3 approaches:</a:t>
            </a:r>
          </a:p>
          <a:p>
            <a:r>
              <a:rPr lang="en-AU" dirty="0" smtClean="0"/>
              <a:t>The first is static</a:t>
            </a:r>
            <a:r>
              <a:rPr lang="en-AU" baseline="0" dirty="0" smtClean="0"/>
              <a:t> analysis, in which computer programs analyse the compiler’s output for errors.</a:t>
            </a:r>
            <a:endParaRPr lang="en-AU" dirty="0"/>
          </a:p>
        </p:txBody>
      </p:sp>
      <p:sp>
        <p:nvSpPr>
          <p:cNvPr id="4" name="Slide Number Placeholder 3"/>
          <p:cNvSpPr>
            <a:spLocks noGrp="1"/>
          </p:cNvSpPr>
          <p:nvPr>
            <p:ph type="sldNum" sz="quarter" idx="10"/>
          </p:nvPr>
        </p:nvSpPr>
        <p:spPr/>
        <p:txBody>
          <a:bodyPr/>
          <a:lstStyle/>
          <a:p>
            <a:fld id="{2D62E315-5346-49FF-8E72-96ABC65DA2A8}" type="slidenum">
              <a:rPr lang="en-AU" smtClean="0"/>
              <a:pPr/>
              <a:t>8</a:t>
            </a:fld>
            <a:endParaRPr lang="en-AU"/>
          </a:p>
        </p:txBody>
      </p:sp>
    </p:spTree>
    <p:extLst>
      <p:ext uri="{BB962C8B-B14F-4D97-AF65-F5344CB8AC3E}">
        <p14:creationId xmlns:p14="http://schemas.microsoft.com/office/powerpoint/2010/main" val="1092549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smtClean="0"/>
              <a:t>One static analysis tool</a:t>
            </a:r>
            <a:r>
              <a:rPr lang="en-AU" baseline="0" dirty="0" smtClean="0"/>
              <a:t> has already been created. It deals with some bank selection problems.</a:t>
            </a:r>
          </a:p>
          <a:p>
            <a:endParaRPr lang="en-AU" baseline="0" dirty="0" smtClean="0"/>
          </a:p>
          <a:p>
            <a:r>
              <a:rPr lang="en-AU" baseline="0" dirty="0" smtClean="0"/>
              <a:t>On a PIC, memory is divided into banks. Before a variable can be accessed, the correct bank must be selected. If it isn’t, the wrong memory location will be read or written to. But bank selection commands must be added only where needed, or the program will become too big. The compiler is meant to do this automatically, but in some cases wasn’t.</a:t>
            </a:r>
          </a:p>
          <a:p>
            <a:endParaRPr lang="en-AU" baseline="0" dirty="0" smtClean="0"/>
          </a:p>
          <a:p>
            <a:r>
              <a:rPr lang="en-AU" baseline="0" dirty="0" smtClean="0"/>
              <a:t>In this example, the code needs to set two registers, ADCON0 and DACCON1.</a:t>
            </a:r>
          </a:p>
          <a:p>
            <a:endParaRPr lang="en-AU" baseline="0" dirty="0" smtClean="0"/>
          </a:p>
          <a:p>
            <a:r>
              <a:rPr lang="en-AU" baseline="0" dirty="0" smtClean="0"/>
              <a:t>But if the second </a:t>
            </a:r>
            <a:r>
              <a:rPr lang="en-AU" baseline="0" dirty="0" err="1" smtClean="0"/>
              <a:t>banksel</a:t>
            </a:r>
            <a:r>
              <a:rPr lang="en-AU" baseline="0" dirty="0" smtClean="0"/>
              <a:t> is left out, then it will instead set ADCON0 and OSCCON, and instead of changing the DAC output level, it will switch the PIC to run at 4 times the expected clock speed. Very confusing for the user!</a:t>
            </a:r>
          </a:p>
        </p:txBody>
      </p:sp>
      <p:sp>
        <p:nvSpPr>
          <p:cNvPr id="4" name="Slide Number Placeholder 3"/>
          <p:cNvSpPr>
            <a:spLocks noGrp="1"/>
          </p:cNvSpPr>
          <p:nvPr>
            <p:ph type="sldNum" sz="quarter" idx="10"/>
          </p:nvPr>
        </p:nvSpPr>
        <p:spPr/>
        <p:txBody>
          <a:bodyPr/>
          <a:lstStyle/>
          <a:p>
            <a:fld id="{2D62E315-5346-49FF-8E72-96ABC65DA2A8}" type="slidenum">
              <a:rPr lang="en-AU" smtClean="0"/>
              <a:pPr/>
              <a:t>9</a:t>
            </a:fld>
            <a:endParaRPr lang="en-AU"/>
          </a:p>
        </p:txBody>
      </p:sp>
    </p:spTree>
    <p:extLst>
      <p:ext uri="{BB962C8B-B14F-4D97-AF65-F5344CB8AC3E}">
        <p14:creationId xmlns:p14="http://schemas.microsoft.com/office/powerpoint/2010/main" val="38965941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AU"/>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a:p>
        </p:txBody>
      </p:sp>
      <p:sp>
        <p:nvSpPr>
          <p:cNvPr id="4" name="Date Placeholder 3"/>
          <p:cNvSpPr>
            <a:spLocks noGrp="1"/>
          </p:cNvSpPr>
          <p:nvPr>
            <p:ph type="dt" sz="half" idx="10"/>
          </p:nvPr>
        </p:nvSpPr>
        <p:spPr/>
        <p:txBody>
          <a:bodyPr/>
          <a:lstStyle>
            <a:lvl1pPr>
              <a:defRPr/>
            </a:lvl1pPr>
          </a:lstStyle>
          <a:p>
            <a:r>
              <a:rPr lang="en-US" smtClean="0"/>
              <a:t>UniSA</a:t>
            </a:r>
            <a:endParaRPr lang="en-AU" dirty="0"/>
          </a:p>
        </p:txBody>
      </p:sp>
      <p:sp>
        <p:nvSpPr>
          <p:cNvPr id="5" name="Footer Placeholder 4"/>
          <p:cNvSpPr>
            <a:spLocks noGrp="1"/>
          </p:cNvSpPr>
          <p:nvPr>
            <p:ph type="ftr" sz="quarter" idx="11"/>
          </p:nvPr>
        </p:nvSpPr>
        <p:spPr/>
        <p:txBody>
          <a:bodyPr/>
          <a:lstStyle/>
          <a:p>
            <a:r>
              <a:rPr lang="en-AU" dirty="0" smtClean="0"/>
              <a:t>Hugh Considine</a:t>
            </a:r>
            <a:endParaRPr lang="en-AU" dirty="0"/>
          </a:p>
        </p:txBody>
      </p:sp>
      <p:sp>
        <p:nvSpPr>
          <p:cNvPr id="6" name="Slide Number Placeholder 5"/>
          <p:cNvSpPr>
            <a:spLocks noGrp="1"/>
          </p:cNvSpPr>
          <p:nvPr>
            <p:ph type="sldNum" sz="quarter" idx="12"/>
          </p:nvPr>
        </p:nvSpPr>
        <p:spPr/>
        <p:txBody>
          <a:bodyPr/>
          <a:lstStyle/>
          <a:p>
            <a:fld id="{EEB92411-4A69-4C09-A164-E8CC928BD682}" type="slidenum">
              <a:rPr lang="en-AU" smtClean="0"/>
              <a:pPr/>
              <a:t>‹#›</a:t>
            </a:fld>
            <a:endParaRPr lang="en-AU"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r>
              <a:rPr lang="en-US" smtClean="0"/>
              <a:t>UniSA</a:t>
            </a:r>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AU"/>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r>
              <a:rPr lang="en-US" smtClean="0"/>
              <a:t>UniSA</a:t>
            </a:r>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Date Placeholder 3"/>
          <p:cNvSpPr>
            <a:spLocks noGrp="1"/>
          </p:cNvSpPr>
          <p:nvPr>
            <p:ph type="dt" sz="half" idx="10"/>
          </p:nvPr>
        </p:nvSpPr>
        <p:spPr/>
        <p:txBody>
          <a:bodyPr/>
          <a:lstStyle/>
          <a:p>
            <a:r>
              <a:rPr lang="en-US" smtClean="0"/>
              <a:t>UniSA</a:t>
            </a:r>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a:t>
            </a:fld>
            <a:endParaRPr lang="en-AU"/>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AU"/>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UniSA</a:t>
            </a:r>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Date Placeholder 4"/>
          <p:cNvSpPr>
            <a:spLocks noGrp="1"/>
          </p:cNvSpPr>
          <p:nvPr>
            <p:ph type="dt" sz="half" idx="10"/>
          </p:nvPr>
        </p:nvSpPr>
        <p:spPr/>
        <p:txBody>
          <a:bodyPr/>
          <a:lstStyle/>
          <a:p>
            <a:r>
              <a:rPr lang="en-US" smtClean="0"/>
              <a:t>UniSA</a:t>
            </a:r>
            <a:endParaRPr lang="en-AU"/>
          </a:p>
        </p:txBody>
      </p:sp>
      <p:sp>
        <p:nvSpPr>
          <p:cNvPr id="6" name="Footer Placeholder 5"/>
          <p:cNvSpPr>
            <a:spLocks noGrp="1"/>
          </p:cNvSpPr>
          <p:nvPr>
            <p:ph type="ftr" sz="quarter" idx="11"/>
          </p:nvPr>
        </p:nvSpPr>
        <p:spPr/>
        <p:txBody>
          <a:bodyPr/>
          <a:lstStyle/>
          <a:p>
            <a:r>
              <a:rPr lang="en-AU" smtClean="0"/>
              <a:t>Hugh Considine</a:t>
            </a:r>
            <a:endParaRPr lang="en-AU"/>
          </a:p>
        </p:txBody>
      </p:sp>
      <p:sp>
        <p:nvSpPr>
          <p:cNvPr id="7" name="Slide Number Placeholder 6"/>
          <p:cNvSpPr>
            <a:spLocks noGrp="1"/>
          </p:cNvSpPr>
          <p:nvPr>
            <p:ph type="sldNum" sz="quarter" idx="12"/>
          </p:nvPr>
        </p:nvSpPr>
        <p:spPr/>
        <p:txBody>
          <a:bodyPr/>
          <a:lstStyle/>
          <a:p>
            <a:fld id="{EEB92411-4A69-4C09-A164-E8CC928BD682}" type="slidenum">
              <a:rPr lang="en-AU" smtClean="0"/>
              <a:pPr/>
              <a:t>‹#›</a:t>
            </a:fld>
            <a:endParaRPr lang="en-A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AU"/>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7" name="Date Placeholder 6"/>
          <p:cNvSpPr>
            <a:spLocks noGrp="1"/>
          </p:cNvSpPr>
          <p:nvPr>
            <p:ph type="dt" sz="half" idx="10"/>
          </p:nvPr>
        </p:nvSpPr>
        <p:spPr/>
        <p:txBody>
          <a:bodyPr/>
          <a:lstStyle/>
          <a:p>
            <a:r>
              <a:rPr lang="en-US" smtClean="0"/>
              <a:t>UniSA</a:t>
            </a:r>
            <a:endParaRPr lang="en-AU"/>
          </a:p>
        </p:txBody>
      </p:sp>
      <p:sp>
        <p:nvSpPr>
          <p:cNvPr id="8" name="Footer Placeholder 7"/>
          <p:cNvSpPr>
            <a:spLocks noGrp="1"/>
          </p:cNvSpPr>
          <p:nvPr>
            <p:ph type="ftr" sz="quarter" idx="11"/>
          </p:nvPr>
        </p:nvSpPr>
        <p:spPr/>
        <p:txBody>
          <a:bodyPr/>
          <a:lstStyle/>
          <a:p>
            <a:r>
              <a:rPr lang="en-AU" smtClean="0"/>
              <a:t>Hugh Considine</a:t>
            </a:r>
            <a:endParaRPr lang="en-AU"/>
          </a:p>
        </p:txBody>
      </p:sp>
      <p:sp>
        <p:nvSpPr>
          <p:cNvPr id="9" name="Slide Number Placeholder 8"/>
          <p:cNvSpPr>
            <a:spLocks noGrp="1"/>
          </p:cNvSpPr>
          <p:nvPr>
            <p:ph type="sldNum" sz="quarter" idx="12"/>
          </p:nvPr>
        </p:nvSpPr>
        <p:spPr/>
        <p:txBody>
          <a:bodyPr/>
          <a:lstStyle/>
          <a:p>
            <a:fld id="{EEB92411-4A69-4C09-A164-E8CC928BD682}" type="slidenum">
              <a:rPr lang="en-AU" smtClean="0"/>
              <a:pPr/>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Date Placeholder 2"/>
          <p:cNvSpPr>
            <a:spLocks noGrp="1"/>
          </p:cNvSpPr>
          <p:nvPr>
            <p:ph type="dt" sz="half" idx="10"/>
          </p:nvPr>
        </p:nvSpPr>
        <p:spPr/>
        <p:txBody>
          <a:bodyPr/>
          <a:lstStyle/>
          <a:p>
            <a:r>
              <a:rPr lang="en-US" smtClean="0"/>
              <a:t>UniSA</a:t>
            </a:r>
            <a:endParaRPr lang="en-AU"/>
          </a:p>
        </p:txBody>
      </p:sp>
      <p:sp>
        <p:nvSpPr>
          <p:cNvPr id="4" name="Footer Placeholder 3"/>
          <p:cNvSpPr>
            <a:spLocks noGrp="1"/>
          </p:cNvSpPr>
          <p:nvPr>
            <p:ph type="ftr" sz="quarter" idx="11"/>
          </p:nvPr>
        </p:nvSpPr>
        <p:spPr/>
        <p:txBody>
          <a:bodyPr/>
          <a:lstStyle/>
          <a:p>
            <a:r>
              <a:rPr lang="en-AU" smtClean="0"/>
              <a:t>Hugh Considine</a:t>
            </a:r>
            <a:endParaRPr lang="en-AU"/>
          </a:p>
        </p:txBody>
      </p:sp>
      <p:sp>
        <p:nvSpPr>
          <p:cNvPr id="5" name="Slide Number Placeholder 4"/>
          <p:cNvSpPr>
            <a:spLocks noGrp="1"/>
          </p:cNvSpPr>
          <p:nvPr>
            <p:ph type="sldNum" sz="quarter" idx="12"/>
          </p:nvPr>
        </p:nvSpPr>
        <p:spPr/>
        <p:txBody>
          <a:bodyPr/>
          <a:lstStyle/>
          <a:p>
            <a:fld id="{EEB92411-4A69-4C09-A164-E8CC928BD682}" type="slidenum">
              <a:rPr lang="en-AU" smtClean="0"/>
              <a:pPr/>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UniSA</a:t>
            </a:r>
            <a:endParaRPr lang="en-AU"/>
          </a:p>
        </p:txBody>
      </p:sp>
      <p:sp>
        <p:nvSpPr>
          <p:cNvPr id="3" name="Footer Placeholder 2"/>
          <p:cNvSpPr>
            <a:spLocks noGrp="1"/>
          </p:cNvSpPr>
          <p:nvPr>
            <p:ph type="ftr" sz="quarter" idx="11"/>
          </p:nvPr>
        </p:nvSpPr>
        <p:spPr/>
        <p:txBody>
          <a:bodyPr/>
          <a:lstStyle/>
          <a:p>
            <a:r>
              <a:rPr lang="en-AU" smtClean="0"/>
              <a:t>Hugh Considine</a:t>
            </a:r>
            <a:endParaRPr lang="en-AU"/>
          </a:p>
        </p:txBody>
      </p:sp>
      <p:sp>
        <p:nvSpPr>
          <p:cNvPr id="4" name="Slide Number Placeholder 3"/>
          <p:cNvSpPr>
            <a:spLocks noGrp="1"/>
          </p:cNvSpPr>
          <p:nvPr>
            <p:ph type="sldNum" sz="quarter" idx="12"/>
          </p:nvPr>
        </p:nvSpPr>
        <p:spPr/>
        <p:txBody>
          <a:bodyPr/>
          <a:lstStyle/>
          <a:p>
            <a:fld id="{EEB92411-4A69-4C09-A164-E8CC928BD682}" type="slidenum">
              <a:rPr lang="en-AU" smtClean="0"/>
              <a:pPr/>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AU"/>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UniSA</a:t>
            </a:r>
            <a:endParaRPr lang="en-AU"/>
          </a:p>
        </p:txBody>
      </p:sp>
      <p:sp>
        <p:nvSpPr>
          <p:cNvPr id="6" name="Footer Placeholder 5"/>
          <p:cNvSpPr>
            <a:spLocks noGrp="1"/>
          </p:cNvSpPr>
          <p:nvPr>
            <p:ph type="ftr" sz="quarter" idx="11"/>
          </p:nvPr>
        </p:nvSpPr>
        <p:spPr/>
        <p:txBody>
          <a:bodyPr/>
          <a:lstStyle/>
          <a:p>
            <a:r>
              <a:rPr lang="en-AU" smtClean="0"/>
              <a:t>Hugh Considine</a:t>
            </a:r>
            <a:endParaRPr lang="en-AU"/>
          </a:p>
        </p:txBody>
      </p:sp>
      <p:sp>
        <p:nvSpPr>
          <p:cNvPr id="7" name="Slide Number Placeholder 6"/>
          <p:cNvSpPr>
            <a:spLocks noGrp="1"/>
          </p:cNvSpPr>
          <p:nvPr>
            <p:ph type="sldNum" sz="quarter" idx="12"/>
          </p:nvPr>
        </p:nvSpPr>
        <p:spPr/>
        <p:txBody>
          <a:bodyPr/>
          <a:lstStyle/>
          <a:p>
            <a:fld id="{EEB92411-4A69-4C09-A164-E8CC928BD682}" type="slidenum">
              <a:rPr lang="en-AU" smtClean="0"/>
              <a:pPr/>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AU"/>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UniSA</a:t>
            </a:r>
            <a:endParaRPr lang="en-AU"/>
          </a:p>
        </p:txBody>
      </p:sp>
      <p:sp>
        <p:nvSpPr>
          <p:cNvPr id="6" name="Footer Placeholder 5"/>
          <p:cNvSpPr>
            <a:spLocks noGrp="1"/>
          </p:cNvSpPr>
          <p:nvPr>
            <p:ph type="ftr" sz="quarter" idx="11"/>
          </p:nvPr>
        </p:nvSpPr>
        <p:spPr/>
        <p:txBody>
          <a:bodyPr/>
          <a:lstStyle/>
          <a:p>
            <a:r>
              <a:rPr lang="en-AU" smtClean="0"/>
              <a:t>Hugh Considine</a:t>
            </a:r>
            <a:endParaRPr lang="en-AU"/>
          </a:p>
        </p:txBody>
      </p:sp>
      <p:sp>
        <p:nvSpPr>
          <p:cNvPr id="7" name="Slide Number Placeholder 6"/>
          <p:cNvSpPr>
            <a:spLocks noGrp="1"/>
          </p:cNvSpPr>
          <p:nvPr>
            <p:ph type="sldNum" sz="quarter" idx="12"/>
          </p:nvPr>
        </p:nvSpPr>
        <p:spPr/>
        <p:txBody>
          <a:bodyPr/>
          <a:lstStyle/>
          <a:p>
            <a:fld id="{EEB92411-4A69-4C09-A164-E8CC928BD682}" type="slidenum">
              <a:rPr lang="en-AU" smtClean="0"/>
              <a:pPr/>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AU"/>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AU"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UniSA</a:t>
            </a:r>
            <a:endParaRPr lang="en-AU"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AU" dirty="0" smtClean="0"/>
              <a:t>Hugh Considine</a:t>
            </a:r>
            <a:endParaRPr lang="en-AU"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AU" dirty="0" smtClean="0"/>
              <a:t>Slide </a:t>
            </a:r>
            <a:fld id="{D3B49AFC-BE1A-4A2F-BA3D-6ADD7D2BC9A3}" type="slidenum">
              <a:rPr lang="en-AU" smtClean="0"/>
              <a:pPr/>
              <a:t>‹#›</a:t>
            </a:fld>
            <a:endParaRPr lang="en-AU" dirty="0"/>
          </a:p>
        </p:txBody>
      </p:sp>
      <p:pic>
        <p:nvPicPr>
          <p:cNvPr id="8" name="Picture 7" descr="Large Cow.png"/>
          <p:cNvPicPr>
            <a:picLocks noChangeAspect="1"/>
          </p:cNvPicPr>
          <p:nvPr userDrawn="1"/>
        </p:nvPicPr>
        <p:blipFill>
          <a:blip r:embed="rId13" cstate="print"/>
          <a:stretch>
            <a:fillRect/>
          </a:stretch>
        </p:blipFill>
        <p:spPr>
          <a:xfrm>
            <a:off x="8100392" y="188640"/>
            <a:ext cx="855116" cy="529857"/>
          </a:xfrm>
          <a:prstGeom prst="rect">
            <a:avLst/>
          </a:prstGeom>
        </p:spPr>
      </p:pic>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jpe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hyperlink" Target="http://sourceforge.net/projects/gcbasic/files/stats/timeline?dates=2006-06-12+to+2015-03-31"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www.reedyforkfarm.com/502/tongue-trivia-tapping-into-the-terrific-talents-of-the-cows-tongu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AU" sz="4000" dirty="0" smtClean="0"/>
              <a:t>Compiler verification with hardware and software simulation</a:t>
            </a:r>
            <a:endParaRPr lang="en-AU" sz="4000" dirty="0"/>
          </a:p>
        </p:txBody>
      </p:sp>
      <p:sp>
        <p:nvSpPr>
          <p:cNvPr id="3" name="Subtitle 2"/>
          <p:cNvSpPr>
            <a:spLocks noGrp="1"/>
          </p:cNvSpPr>
          <p:nvPr>
            <p:ph type="subTitle" idx="1"/>
          </p:nvPr>
        </p:nvSpPr>
        <p:spPr>
          <a:xfrm>
            <a:off x="1331640" y="4437112"/>
            <a:ext cx="6400800" cy="1752600"/>
          </a:xfrm>
        </p:spPr>
        <p:txBody>
          <a:bodyPr/>
          <a:lstStyle/>
          <a:p>
            <a:r>
              <a:rPr lang="en-AU" dirty="0" smtClean="0"/>
              <a:t>Hugh Considine</a:t>
            </a:r>
          </a:p>
          <a:p>
            <a:endParaRPr lang="en-AU" dirty="0" smtClean="0"/>
          </a:p>
          <a:p>
            <a:r>
              <a:rPr lang="en-AU" dirty="0" smtClean="0"/>
              <a:t>University of South Australia</a:t>
            </a:r>
            <a:endParaRPr lang="en-A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UniSA</a:t>
            </a:r>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10</a:t>
            </a:fld>
            <a:endParaRPr lang="en-AU"/>
          </a:p>
        </p:txBody>
      </p:sp>
      <p:grpSp>
        <p:nvGrpSpPr>
          <p:cNvPr id="41" name="Group 40"/>
          <p:cNvGrpSpPr/>
          <p:nvPr/>
        </p:nvGrpSpPr>
        <p:grpSpPr>
          <a:xfrm>
            <a:off x="179512" y="332656"/>
            <a:ext cx="3168352" cy="5832648"/>
            <a:chOff x="1907704" y="332656"/>
            <a:chExt cx="3168352" cy="5832648"/>
          </a:xfrm>
        </p:grpSpPr>
        <p:sp>
          <p:nvSpPr>
            <p:cNvPr id="22" name="Flowchart: Decision 21"/>
            <p:cNvSpPr/>
            <p:nvPr/>
          </p:nvSpPr>
          <p:spPr>
            <a:xfrm>
              <a:off x="2915816" y="2420888"/>
              <a:ext cx="1296144" cy="720080"/>
            </a:xfrm>
            <a:prstGeom prst="flowChartDecisio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If</a:t>
              </a:r>
              <a:endParaRPr lang="en-AU" b="1" dirty="0"/>
            </a:p>
          </p:txBody>
        </p:sp>
        <p:sp>
          <p:nvSpPr>
            <p:cNvPr id="23" name="Flowchart: Process 22"/>
            <p:cNvSpPr/>
            <p:nvPr/>
          </p:nvSpPr>
          <p:spPr>
            <a:xfrm>
              <a:off x="2915816" y="1412776"/>
              <a:ext cx="1296144" cy="72008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bg1"/>
                  </a:solidFill>
                </a:rPr>
                <a:t>Access 1</a:t>
              </a:r>
              <a:endParaRPr lang="en-AU" b="1" dirty="0">
                <a:solidFill>
                  <a:schemeClr val="bg1"/>
                </a:solidFill>
              </a:endParaRPr>
            </a:p>
          </p:txBody>
        </p:sp>
        <p:sp>
          <p:nvSpPr>
            <p:cNvPr id="24" name="Oval 23"/>
            <p:cNvSpPr/>
            <p:nvPr/>
          </p:nvSpPr>
          <p:spPr>
            <a:xfrm>
              <a:off x="2915816" y="332656"/>
              <a:ext cx="1296144" cy="72008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bg1"/>
                  </a:solidFill>
                </a:rPr>
                <a:t>Select 1</a:t>
              </a:r>
              <a:endParaRPr lang="en-AU" b="1" dirty="0">
                <a:solidFill>
                  <a:schemeClr val="bg1"/>
                </a:solidFill>
              </a:endParaRPr>
            </a:p>
          </p:txBody>
        </p:sp>
        <p:sp>
          <p:nvSpPr>
            <p:cNvPr id="25" name="Flowchart: Process 24"/>
            <p:cNvSpPr/>
            <p:nvPr/>
          </p:nvSpPr>
          <p:spPr>
            <a:xfrm>
              <a:off x="1907704" y="3717032"/>
              <a:ext cx="1296144" cy="72008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bg1"/>
                  </a:solidFill>
                </a:rPr>
                <a:t>Access 1</a:t>
              </a:r>
            </a:p>
          </p:txBody>
        </p:sp>
        <p:sp>
          <p:nvSpPr>
            <p:cNvPr id="27" name="Flowchart: Process 26"/>
            <p:cNvSpPr/>
            <p:nvPr/>
          </p:nvSpPr>
          <p:spPr>
            <a:xfrm>
              <a:off x="3779912" y="4365104"/>
              <a:ext cx="1296144" cy="720080"/>
            </a:xfrm>
            <a:prstGeom prst="flowChartProces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bg1"/>
                  </a:solidFill>
                </a:rPr>
                <a:t>Access 2</a:t>
              </a:r>
            </a:p>
          </p:txBody>
        </p:sp>
        <p:sp>
          <p:nvSpPr>
            <p:cNvPr id="28" name="Oval 27"/>
            <p:cNvSpPr/>
            <p:nvPr/>
          </p:nvSpPr>
          <p:spPr>
            <a:xfrm>
              <a:off x="3779912" y="3212976"/>
              <a:ext cx="1296144" cy="72008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bg1"/>
                  </a:solidFill>
                </a:rPr>
                <a:t>Select 2</a:t>
              </a:r>
            </a:p>
          </p:txBody>
        </p:sp>
        <p:sp>
          <p:nvSpPr>
            <p:cNvPr id="29" name="Flowchart: Process 28"/>
            <p:cNvSpPr/>
            <p:nvPr/>
          </p:nvSpPr>
          <p:spPr>
            <a:xfrm>
              <a:off x="2915816" y="5445224"/>
              <a:ext cx="1296144" cy="720080"/>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solidFill>
                    <a:schemeClr val="bg1"/>
                  </a:solidFill>
                </a:rPr>
                <a:t>Access 1</a:t>
              </a:r>
            </a:p>
          </p:txBody>
        </p:sp>
        <p:sp>
          <p:nvSpPr>
            <p:cNvPr id="30" name="Down Arrow 29"/>
            <p:cNvSpPr/>
            <p:nvPr/>
          </p:nvSpPr>
          <p:spPr>
            <a:xfrm>
              <a:off x="3419872" y="1124744"/>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1" name="Down Arrow 30"/>
            <p:cNvSpPr/>
            <p:nvPr/>
          </p:nvSpPr>
          <p:spPr>
            <a:xfrm>
              <a:off x="3419872" y="2132856"/>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3" name="Down Arrow 32"/>
            <p:cNvSpPr/>
            <p:nvPr/>
          </p:nvSpPr>
          <p:spPr>
            <a:xfrm rot="1800000">
              <a:off x="2575070" y="2833642"/>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5" name="Down Arrow 34"/>
            <p:cNvSpPr/>
            <p:nvPr/>
          </p:nvSpPr>
          <p:spPr>
            <a:xfrm rot="18900000">
              <a:off x="4211960" y="2852936"/>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6" name="Down Arrow 35"/>
            <p:cNvSpPr/>
            <p:nvPr/>
          </p:nvSpPr>
          <p:spPr>
            <a:xfrm>
              <a:off x="2555776" y="3356992"/>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7" name="Down Arrow 36"/>
            <p:cNvSpPr/>
            <p:nvPr/>
          </p:nvSpPr>
          <p:spPr>
            <a:xfrm>
              <a:off x="4283968" y="4005064"/>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8" name="Down Arrow 37"/>
            <p:cNvSpPr/>
            <p:nvPr/>
          </p:nvSpPr>
          <p:spPr>
            <a:xfrm>
              <a:off x="2555776" y="4581128"/>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Down Arrow 38"/>
            <p:cNvSpPr/>
            <p:nvPr/>
          </p:nvSpPr>
          <p:spPr>
            <a:xfrm rot="18900000">
              <a:off x="2615430" y="5097538"/>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Down Arrow 39"/>
            <p:cNvSpPr/>
            <p:nvPr/>
          </p:nvSpPr>
          <p:spPr>
            <a:xfrm rot="2700000">
              <a:off x="4199605" y="5144838"/>
              <a:ext cx="288032" cy="2880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42" name="Picture 2"/>
          <p:cNvPicPr>
            <a:picLocks noChangeAspect="1" noChangeArrowheads="1"/>
          </p:cNvPicPr>
          <p:nvPr/>
        </p:nvPicPr>
        <p:blipFill>
          <a:blip r:embed="rId3" cstate="print"/>
          <a:srcRect/>
          <a:stretch>
            <a:fillRect/>
          </a:stretch>
        </p:blipFill>
        <p:spPr bwMode="auto">
          <a:xfrm>
            <a:off x="3563888" y="1916832"/>
            <a:ext cx="5416602" cy="2736304"/>
          </a:xfrm>
          <a:prstGeom prst="rect">
            <a:avLst/>
          </a:prstGeom>
          <a:noFill/>
          <a:ln w="9525">
            <a:noFill/>
            <a:miter lim="800000"/>
            <a:headEnd/>
            <a:tailEnd/>
          </a:ln>
        </p:spPr>
      </p:pic>
      <p:grpSp>
        <p:nvGrpSpPr>
          <p:cNvPr id="45" name="Group 44"/>
          <p:cNvGrpSpPr/>
          <p:nvPr/>
        </p:nvGrpSpPr>
        <p:grpSpPr>
          <a:xfrm>
            <a:off x="3203848" y="5057889"/>
            <a:ext cx="2797776" cy="1323439"/>
            <a:chOff x="3203848" y="5057889"/>
            <a:chExt cx="2797776" cy="1323439"/>
          </a:xfrm>
        </p:grpSpPr>
        <p:sp>
          <p:nvSpPr>
            <p:cNvPr id="43" name="TextBox 42"/>
            <p:cNvSpPr txBox="1"/>
            <p:nvPr/>
          </p:nvSpPr>
          <p:spPr>
            <a:xfrm>
              <a:off x="4197925" y="5057889"/>
              <a:ext cx="1803699" cy="1323439"/>
            </a:xfrm>
            <a:prstGeom prst="rect">
              <a:avLst/>
            </a:prstGeom>
            <a:noFill/>
          </p:spPr>
          <p:txBody>
            <a:bodyPr wrap="none" rtlCol="0">
              <a:spAutoFit/>
            </a:bodyPr>
            <a:lstStyle/>
            <a:p>
              <a:r>
                <a:rPr lang="en-AU" sz="8000" dirty="0" smtClean="0"/>
                <a:t>!?!?</a:t>
              </a:r>
              <a:endParaRPr lang="en-AU" dirty="0"/>
            </a:p>
          </p:txBody>
        </p:sp>
        <p:sp>
          <p:nvSpPr>
            <p:cNvPr id="44" name="Left Arrow 43"/>
            <p:cNvSpPr/>
            <p:nvPr/>
          </p:nvSpPr>
          <p:spPr>
            <a:xfrm>
              <a:off x="3203848" y="5517232"/>
              <a:ext cx="1008112" cy="360040"/>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additive="base">
                                        <p:cTn id="7" dur="500" fill="hold"/>
                                        <p:tgtEl>
                                          <p:spTgt spid="45"/>
                                        </p:tgtEl>
                                        <p:attrNameLst>
                                          <p:attrName>ppt_x</p:attrName>
                                        </p:attrNameLst>
                                      </p:cBhvr>
                                      <p:tavLst>
                                        <p:tav tm="0">
                                          <p:val>
                                            <p:strVal val="1+#ppt_w/2"/>
                                          </p:val>
                                        </p:tav>
                                        <p:tav tm="100000">
                                          <p:val>
                                            <p:strVal val="#ppt_x"/>
                                          </p:val>
                                        </p:tav>
                                      </p:tavLst>
                                    </p:anim>
                                    <p:anim calcmode="lin" valueType="num">
                                      <p:cBhvr additive="base">
                                        <p:cTn id="8" dur="500" fill="hold"/>
                                        <p:tgtEl>
                                          <p:spTgt spid="4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UniSA</a:t>
            </a:r>
            <a:endParaRPr lang="en-AU"/>
          </a:p>
        </p:txBody>
      </p:sp>
      <p:sp>
        <p:nvSpPr>
          <p:cNvPr id="5" name="Slide Number Placeholder 4"/>
          <p:cNvSpPr>
            <a:spLocks noGrp="1"/>
          </p:cNvSpPr>
          <p:nvPr>
            <p:ph type="sldNum" sz="quarter" idx="12"/>
          </p:nvPr>
        </p:nvSpPr>
        <p:spPr/>
        <p:txBody>
          <a:bodyPr/>
          <a:lstStyle/>
          <a:p>
            <a:fld id="{EEB92411-4A69-4C09-A164-E8CC928BD682}" type="slidenum">
              <a:rPr lang="en-AU" smtClean="0"/>
              <a:pPr/>
              <a:t>11</a:t>
            </a:fld>
            <a:endParaRPr lang="en-AU"/>
          </a:p>
        </p:txBody>
      </p:sp>
      <p:sp>
        <p:nvSpPr>
          <p:cNvPr id="6" name="Footer Placeholder 5"/>
          <p:cNvSpPr>
            <a:spLocks noGrp="1"/>
          </p:cNvSpPr>
          <p:nvPr>
            <p:ph type="ftr" sz="quarter" idx="11"/>
          </p:nvPr>
        </p:nvSpPr>
        <p:spPr/>
        <p:txBody>
          <a:bodyPr/>
          <a:lstStyle/>
          <a:p>
            <a:r>
              <a:rPr lang="en-AU" smtClean="0"/>
              <a:t>Hugh Considine</a:t>
            </a:r>
            <a:endParaRPr lang="en-AU"/>
          </a:p>
        </p:txBody>
      </p:sp>
      <p:sp>
        <p:nvSpPr>
          <p:cNvPr id="7" name="TextBox 6"/>
          <p:cNvSpPr txBox="1"/>
          <p:nvPr/>
        </p:nvSpPr>
        <p:spPr>
          <a:xfrm>
            <a:off x="971600" y="2854677"/>
            <a:ext cx="7200800" cy="923330"/>
          </a:xfrm>
          <a:prstGeom prst="rect">
            <a:avLst/>
          </a:prstGeom>
          <a:noFill/>
        </p:spPr>
        <p:txBody>
          <a:bodyPr wrap="square" rtlCol="0">
            <a:spAutoFit/>
          </a:bodyPr>
          <a:lstStyle/>
          <a:p>
            <a:pPr algn="ctr"/>
            <a:r>
              <a:rPr lang="en-AU" sz="5400" dirty="0" smtClean="0"/>
              <a:t>2. Software Simulation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UniSA</a:t>
            </a:r>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12</a:t>
            </a:fld>
            <a:endParaRPr lang="en-AU"/>
          </a:p>
        </p:txBody>
      </p:sp>
      <p:pic>
        <p:nvPicPr>
          <p:cNvPr id="4098" name="Picture 2"/>
          <p:cNvPicPr>
            <a:picLocks noChangeAspect="1" noChangeArrowheads="1"/>
          </p:cNvPicPr>
          <p:nvPr/>
        </p:nvPicPr>
        <p:blipFill>
          <a:blip r:embed="rId3" cstate="print"/>
          <a:srcRect/>
          <a:stretch>
            <a:fillRect/>
          </a:stretch>
        </p:blipFill>
        <p:spPr bwMode="auto">
          <a:xfrm>
            <a:off x="2188156" y="1196752"/>
            <a:ext cx="6755853" cy="4426248"/>
          </a:xfrm>
          <a:prstGeom prst="rect">
            <a:avLst/>
          </a:prstGeom>
          <a:noFill/>
          <a:ln w="9525">
            <a:noFill/>
            <a:miter lim="800000"/>
            <a:headEnd/>
            <a:tailEnd/>
          </a:ln>
        </p:spPr>
      </p:pic>
      <p:pic>
        <p:nvPicPr>
          <p:cNvPr id="4099" name="Picture 3"/>
          <p:cNvPicPr>
            <a:picLocks noChangeAspect="1" noChangeArrowheads="1"/>
          </p:cNvPicPr>
          <p:nvPr/>
        </p:nvPicPr>
        <p:blipFill>
          <a:blip r:embed="rId4" cstate="print"/>
          <a:srcRect l="6805" r="3883"/>
          <a:stretch>
            <a:fillRect/>
          </a:stretch>
        </p:blipFill>
        <p:spPr bwMode="auto">
          <a:xfrm>
            <a:off x="107504" y="1916832"/>
            <a:ext cx="2007495" cy="2880320"/>
          </a:xfrm>
          <a:prstGeom prst="rect">
            <a:avLst/>
          </a:prstGeom>
          <a:noFill/>
          <a:ln w="9525">
            <a:noFill/>
            <a:miter lim="800000"/>
            <a:headEnd/>
            <a:tailEnd/>
          </a:ln>
        </p:spPr>
      </p:pic>
      <p:grpSp>
        <p:nvGrpSpPr>
          <p:cNvPr id="13" name="Group 12"/>
          <p:cNvGrpSpPr/>
          <p:nvPr/>
        </p:nvGrpSpPr>
        <p:grpSpPr>
          <a:xfrm>
            <a:off x="3203848" y="3861048"/>
            <a:ext cx="3780420" cy="1080120"/>
            <a:chOff x="3203848" y="4221088"/>
            <a:chExt cx="3780420" cy="1080120"/>
          </a:xfrm>
        </p:grpSpPr>
        <p:pic>
          <p:nvPicPr>
            <p:cNvPr id="10" name="Picture 2"/>
            <p:cNvPicPr>
              <a:picLocks noChangeAspect="1" noChangeArrowheads="1"/>
            </p:cNvPicPr>
            <p:nvPr/>
          </p:nvPicPr>
          <p:blipFill>
            <a:blip r:embed="rId3" cstate="print"/>
            <a:srcRect l="7933" t="54087" r="75109" b="42955"/>
            <a:stretch>
              <a:fillRect/>
            </a:stretch>
          </p:blipFill>
          <p:spPr bwMode="auto">
            <a:xfrm>
              <a:off x="3203848" y="4869160"/>
              <a:ext cx="3780420" cy="432048"/>
            </a:xfrm>
            <a:prstGeom prst="rect">
              <a:avLst/>
            </a:prstGeom>
            <a:noFill/>
            <a:ln w="57150">
              <a:solidFill>
                <a:srgbClr val="FF0000"/>
              </a:solidFill>
              <a:miter lim="800000"/>
              <a:headEnd/>
              <a:tailEnd/>
            </a:ln>
          </p:spPr>
        </p:pic>
        <p:cxnSp>
          <p:nvCxnSpPr>
            <p:cNvPr id="12" name="Straight Arrow Connector 11"/>
            <p:cNvCxnSpPr/>
            <p:nvPr/>
          </p:nvCxnSpPr>
          <p:spPr>
            <a:xfrm>
              <a:off x="3563888" y="4221088"/>
              <a:ext cx="504056" cy="50405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UniSA</a:t>
            </a:r>
            <a:endParaRPr lang="en-AU"/>
          </a:p>
        </p:txBody>
      </p:sp>
      <p:sp>
        <p:nvSpPr>
          <p:cNvPr id="5" name="Slide Number Placeholder 4"/>
          <p:cNvSpPr>
            <a:spLocks noGrp="1"/>
          </p:cNvSpPr>
          <p:nvPr>
            <p:ph type="sldNum" sz="quarter" idx="12"/>
          </p:nvPr>
        </p:nvSpPr>
        <p:spPr/>
        <p:txBody>
          <a:bodyPr/>
          <a:lstStyle/>
          <a:p>
            <a:fld id="{EEB92411-4A69-4C09-A164-E8CC928BD682}" type="slidenum">
              <a:rPr lang="en-AU" smtClean="0"/>
              <a:pPr/>
              <a:t>13</a:t>
            </a:fld>
            <a:endParaRPr lang="en-AU"/>
          </a:p>
        </p:txBody>
      </p:sp>
      <p:sp>
        <p:nvSpPr>
          <p:cNvPr id="6" name="Footer Placeholder 5"/>
          <p:cNvSpPr>
            <a:spLocks noGrp="1"/>
          </p:cNvSpPr>
          <p:nvPr>
            <p:ph type="ftr" sz="quarter" idx="11"/>
          </p:nvPr>
        </p:nvSpPr>
        <p:spPr/>
        <p:txBody>
          <a:bodyPr/>
          <a:lstStyle/>
          <a:p>
            <a:r>
              <a:rPr lang="en-AU" smtClean="0"/>
              <a:t>Hugh Considine</a:t>
            </a:r>
            <a:endParaRPr lang="en-AU"/>
          </a:p>
        </p:txBody>
      </p:sp>
      <p:sp>
        <p:nvSpPr>
          <p:cNvPr id="7" name="TextBox 6"/>
          <p:cNvSpPr txBox="1"/>
          <p:nvPr/>
        </p:nvSpPr>
        <p:spPr>
          <a:xfrm>
            <a:off x="1043608" y="2780928"/>
            <a:ext cx="7200800" cy="923330"/>
          </a:xfrm>
          <a:prstGeom prst="rect">
            <a:avLst/>
          </a:prstGeom>
          <a:noFill/>
        </p:spPr>
        <p:txBody>
          <a:bodyPr wrap="square" rtlCol="0">
            <a:spAutoFit/>
          </a:bodyPr>
          <a:lstStyle/>
          <a:p>
            <a:pPr algn="ctr"/>
            <a:r>
              <a:rPr lang="en-AU" sz="5400" dirty="0" smtClean="0"/>
              <a:t>3. Hardware Simulation</a:t>
            </a:r>
            <a:endParaRPr lang="en-AU" sz="5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UniSA</a:t>
            </a:r>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14</a:t>
            </a:fld>
            <a:endParaRPr lang="en-AU"/>
          </a:p>
        </p:txBody>
      </p:sp>
      <p:pic>
        <p:nvPicPr>
          <p:cNvPr id="8" name="Picture 2" descr="C:\Users\Hugh\AppData\Local\Microsoft\Windows\Temporary Internet Files\Content.IE5\OIC7ERM8\MC900431595[1].png"/>
          <p:cNvPicPr>
            <a:picLocks noChangeAspect="1" noChangeArrowheads="1"/>
          </p:cNvPicPr>
          <p:nvPr/>
        </p:nvPicPr>
        <p:blipFill>
          <a:blip r:embed="rId3" cstate="print"/>
          <a:srcRect/>
          <a:stretch>
            <a:fillRect/>
          </a:stretch>
        </p:blipFill>
        <p:spPr bwMode="auto">
          <a:xfrm>
            <a:off x="539552" y="332656"/>
            <a:ext cx="2304256" cy="2304256"/>
          </a:xfrm>
          <a:prstGeom prst="rect">
            <a:avLst/>
          </a:prstGeom>
          <a:noFill/>
        </p:spPr>
      </p:pic>
      <p:grpSp>
        <p:nvGrpSpPr>
          <p:cNvPr id="18" name="Group 17"/>
          <p:cNvGrpSpPr/>
          <p:nvPr/>
        </p:nvGrpSpPr>
        <p:grpSpPr>
          <a:xfrm>
            <a:off x="3297031" y="1196752"/>
            <a:ext cx="4179607" cy="2520280"/>
            <a:chOff x="3297031" y="1196752"/>
            <a:chExt cx="4179607" cy="2520280"/>
          </a:xfrm>
        </p:grpSpPr>
        <p:sp>
          <p:nvSpPr>
            <p:cNvPr id="11" name="Left-Right Arrow 10"/>
            <p:cNvSpPr/>
            <p:nvPr/>
          </p:nvSpPr>
          <p:spPr>
            <a:xfrm rot="521777">
              <a:off x="3297031" y="1778213"/>
              <a:ext cx="1051283"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5"/>
            <p:cNvPicPr>
              <a:picLocks noChangeAspect="1" noChangeArrowheads="1"/>
            </p:cNvPicPr>
            <p:nvPr/>
          </p:nvPicPr>
          <p:blipFill>
            <a:blip r:embed="rId4" cstate="print"/>
            <a:srcRect/>
            <a:stretch>
              <a:fillRect/>
            </a:stretch>
          </p:blipFill>
          <p:spPr bwMode="auto">
            <a:xfrm>
              <a:off x="4860032" y="1772816"/>
              <a:ext cx="1885950" cy="704850"/>
            </a:xfrm>
            <a:prstGeom prst="rect">
              <a:avLst/>
            </a:prstGeom>
            <a:noFill/>
            <a:ln w="9525">
              <a:noFill/>
              <a:miter lim="800000"/>
              <a:headEnd/>
              <a:tailEnd/>
            </a:ln>
          </p:spPr>
        </p:pic>
        <p:sp>
          <p:nvSpPr>
            <p:cNvPr id="13" name="Left-Right Arrow 12"/>
            <p:cNvSpPr/>
            <p:nvPr/>
          </p:nvSpPr>
          <p:spPr>
            <a:xfrm rot="16200000">
              <a:off x="5256076" y="2888940"/>
              <a:ext cx="1080120" cy="5760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TextBox 14"/>
            <p:cNvSpPr txBox="1"/>
            <p:nvPr/>
          </p:nvSpPr>
          <p:spPr>
            <a:xfrm>
              <a:off x="4355976" y="1196752"/>
              <a:ext cx="3120662" cy="461665"/>
            </a:xfrm>
            <a:prstGeom prst="rect">
              <a:avLst/>
            </a:prstGeom>
            <a:noFill/>
          </p:spPr>
          <p:txBody>
            <a:bodyPr wrap="none" rtlCol="0">
              <a:spAutoFit/>
            </a:bodyPr>
            <a:lstStyle/>
            <a:p>
              <a:r>
                <a:rPr lang="en-AU" sz="2400" dirty="0" smtClean="0"/>
                <a:t>Control Microcontroller</a:t>
              </a:r>
              <a:endParaRPr lang="en-AU" sz="2400" dirty="0"/>
            </a:p>
          </p:txBody>
        </p:sp>
      </p:grpSp>
      <p:grpSp>
        <p:nvGrpSpPr>
          <p:cNvPr id="17" name="Group 16"/>
          <p:cNvGrpSpPr/>
          <p:nvPr/>
        </p:nvGrpSpPr>
        <p:grpSpPr>
          <a:xfrm>
            <a:off x="2126107" y="3166313"/>
            <a:ext cx="5844011" cy="2164512"/>
            <a:chOff x="2126107" y="3166313"/>
            <a:chExt cx="5844011" cy="2164512"/>
          </a:xfrm>
        </p:grpSpPr>
        <p:pic>
          <p:nvPicPr>
            <p:cNvPr id="9" name="Picture 5"/>
            <p:cNvPicPr>
              <a:picLocks noChangeAspect="1" noChangeArrowheads="1"/>
            </p:cNvPicPr>
            <p:nvPr/>
          </p:nvPicPr>
          <p:blipFill>
            <a:blip r:embed="rId4" cstate="print"/>
            <a:srcRect/>
            <a:stretch>
              <a:fillRect/>
            </a:stretch>
          </p:blipFill>
          <p:spPr bwMode="auto">
            <a:xfrm>
              <a:off x="6084168" y="4077072"/>
              <a:ext cx="1885950" cy="704850"/>
            </a:xfrm>
            <a:prstGeom prst="rect">
              <a:avLst/>
            </a:prstGeom>
            <a:noFill/>
            <a:ln w="9525">
              <a:noFill/>
              <a:miter lim="800000"/>
              <a:headEnd/>
              <a:tailEnd/>
            </a:ln>
          </p:spPr>
        </p:pic>
        <p:pic>
          <p:nvPicPr>
            <p:cNvPr id="10" name="Picture 6"/>
            <p:cNvPicPr>
              <a:picLocks noChangeAspect="1" noChangeArrowheads="1"/>
            </p:cNvPicPr>
            <p:nvPr/>
          </p:nvPicPr>
          <p:blipFill>
            <a:blip r:embed="rId5" cstate="print"/>
            <a:srcRect/>
            <a:stretch>
              <a:fillRect/>
            </a:stretch>
          </p:blipFill>
          <p:spPr bwMode="auto">
            <a:xfrm>
              <a:off x="4572000" y="4077072"/>
              <a:ext cx="1378471" cy="618326"/>
            </a:xfrm>
            <a:prstGeom prst="rect">
              <a:avLst/>
            </a:prstGeom>
            <a:noFill/>
            <a:ln w="9525">
              <a:noFill/>
              <a:miter lim="800000"/>
              <a:headEnd/>
              <a:tailEnd/>
            </a:ln>
          </p:spPr>
        </p:pic>
        <p:sp>
          <p:nvSpPr>
            <p:cNvPr id="16" name="TextBox 15"/>
            <p:cNvSpPr txBox="1"/>
            <p:nvPr/>
          </p:nvSpPr>
          <p:spPr>
            <a:xfrm>
              <a:off x="4788024" y="4869160"/>
              <a:ext cx="2810256" cy="461665"/>
            </a:xfrm>
            <a:prstGeom prst="rect">
              <a:avLst/>
            </a:prstGeom>
            <a:noFill/>
          </p:spPr>
          <p:txBody>
            <a:bodyPr wrap="none" rtlCol="0">
              <a:spAutoFit/>
            </a:bodyPr>
            <a:lstStyle/>
            <a:p>
              <a:r>
                <a:rPr lang="en-AU" sz="2400" dirty="0" smtClean="0"/>
                <a:t>Test Microcontrollers</a:t>
              </a:r>
              <a:endParaRPr lang="en-AU" sz="2400" dirty="0"/>
            </a:p>
          </p:txBody>
        </p:sp>
        <p:sp>
          <p:nvSpPr>
            <p:cNvPr id="14" name="Left-Right Arrow 13"/>
            <p:cNvSpPr/>
            <p:nvPr/>
          </p:nvSpPr>
          <p:spPr>
            <a:xfrm rot="2022196">
              <a:off x="2126107" y="3166313"/>
              <a:ext cx="2017183"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dirty="0" err="1" smtClean="0"/>
              <a:t>UniSA</a:t>
            </a:r>
            <a:endParaRPr lang="en-AU" dirty="0"/>
          </a:p>
        </p:txBody>
      </p:sp>
      <p:sp>
        <p:nvSpPr>
          <p:cNvPr id="5" name="Footer Placeholder 4"/>
          <p:cNvSpPr>
            <a:spLocks noGrp="1"/>
          </p:cNvSpPr>
          <p:nvPr>
            <p:ph type="ftr" sz="quarter" idx="11"/>
          </p:nvPr>
        </p:nvSpPr>
        <p:spPr/>
        <p:txBody>
          <a:bodyPr/>
          <a:lstStyle/>
          <a:p>
            <a:r>
              <a:rPr lang="en-AU" dirty="0" smtClean="0"/>
              <a:t>Hugh Considine</a:t>
            </a:r>
            <a:endParaRPr lang="en-AU" dirty="0"/>
          </a:p>
        </p:txBody>
      </p:sp>
      <p:sp>
        <p:nvSpPr>
          <p:cNvPr id="6" name="Slide Number Placeholder 5"/>
          <p:cNvSpPr>
            <a:spLocks noGrp="1"/>
          </p:cNvSpPr>
          <p:nvPr>
            <p:ph type="sldNum" sz="quarter" idx="12"/>
          </p:nvPr>
        </p:nvSpPr>
        <p:spPr/>
        <p:txBody>
          <a:bodyPr/>
          <a:lstStyle/>
          <a:p>
            <a:fld id="{EEB92411-4A69-4C09-A164-E8CC928BD682}" type="slidenum">
              <a:rPr lang="en-AU" smtClean="0"/>
              <a:pPr/>
              <a:t>15</a:t>
            </a:fld>
            <a:endParaRPr lang="en-AU"/>
          </a:p>
        </p:txBody>
      </p:sp>
      <p:pic>
        <p:nvPicPr>
          <p:cNvPr id="8" name="Picture 2" descr="C:\Users\Hugh\AppData\Local\Microsoft\Windows\Temporary Internet Files\Content.IE5\OIC7ERM8\MC900431595[1].png"/>
          <p:cNvPicPr>
            <a:picLocks noChangeAspect="1" noChangeArrowheads="1"/>
          </p:cNvPicPr>
          <p:nvPr/>
        </p:nvPicPr>
        <p:blipFill>
          <a:blip r:embed="rId3" cstate="print"/>
          <a:srcRect/>
          <a:stretch>
            <a:fillRect/>
          </a:stretch>
        </p:blipFill>
        <p:spPr bwMode="auto">
          <a:xfrm>
            <a:off x="539552" y="332656"/>
            <a:ext cx="2304256" cy="2304256"/>
          </a:xfrm>
          <a:prstGeom prst="rect">
            <a:avLst/>
          </a:prstGeom>
          <a:noFill/>
        </p:spPr>
      </p:pic>
      <p:sp>
        <p:nvSpPr>
          <p:cNvPr id="11" name="Left-Right Arrow 10"/>
          <p:cNvSpPr/>
          <p:nvPr/>
        </p:nvSpPr>
        <p:spPr>
          <a:xfrm>
            <a:off x="3226490" y="1614927"/>
            <a:ext cx="1106846" cy="3836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Left-Right Arrow 12"/>
          <p:cNvSpPr/>
          <p:nvPr/>
        </p:nvSpPr>
        <p:spPr>
          <a:xfrm rot="16200000">
            <a:off x="4968044" y="3176972"/>
            <a:ext cx="1080120" cy="57606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nvGrpSpPr>
          <p:cNvPr id="14" name="Group 13"/>
          <p:cNvGrpSpPr/>
          <p:nvPr/>
        </p:nvGrpSpPr>
        <p:grpSpPr>
          <a:xfrm>
            <a:off x="4572000" y="1052736"/>
            <a:ext cx="3873797" cy="1440160"/>
            <a:chOff x="4427984" y="1556793"/>
            <a:chExt cx="4305845" cy="1525162"/>
          </a:xfrm>
        </p:grpSpPr>
        <p:pic>
          <p:nvPicPr>
            <p:cNvPr id="1026" name="Picture 2"/>
            <p:cNvPicPr>
              <a:picLocks noChangeAspect="1" noChangeArrowheads="1"/>
            </p:cNvPicPr>
            <p:nvPr/>
          </p:nvPicPr>
          <p:blipFill>
            <a:blip r:embed="rId4" cstate="print"/>
            <a:srcRect/>
            <a:stretch>
              <a:fillRect/>
            </a:stretch>
          </p:blipFill>
          <p:spPr bwMode="auto">
            <a:xfrm rot="5400000">
              <a:off x="5818326" y="166451"/>
              <a:ext cx="1525162" cy="4305845"/>
            </a:xfrm>
            <a:prstGeom prst="rect">
              <a:avLst/>
            </a:prstGeom>
            <a:noFill/>
            <a:ln w="9525">
              <a:noFill/>
              <a:miter lim="800000"/>
              <a:headEnd/>
              <a:tailEnd/>
            </a:ln>
          </p:spPr>
        </p:pic>
        <p:sp>
          <p:nvSpPr>
            <p:cNvPr id="15" name="TextBox 14"/>
            <p:cNvSpPr txBox="1"/>
            <p:nvPr/>
          </p:nvSpPr>
          <p:spPr>
            <a:xfrm>
              <a:off x="4499992" y="1916832"/>
              <a:ext cx="4104456" cy="830997"/>
            </a:xfrm>
            <a:prstGeom prst="rect">
              <a:avLst/>
            </a:prstGeom>
            <a:noFill/>
          </p:spPr>
          <p:txBody>
            <a:bodyPr wrap="square" rtlCol="0">
              <a:spAutoFit/>
            </a:bodyPr>
            <a:lstStyle/>
            <a:p>
              <a:pPr algn="ctr"/>
              <a:r>
                <a:rPr lang="en-AU" sz="2400" dirty="0" smtClean="0">
                  <a:solidFill>
                    <a:schemeClr val="bg1"/>
                  </a:solidFill>
                </a:rPr>
                <a:t>Control Microcontroller</a:t>
              </a:r>
            </a:p>
            <a:p>
              <a:pPr algn="ctr"/>
              <a:r>
                <a:rPr lang="en-AU" sz="2400" dirty="0" smtClean="0">
                  <a:solidFill>
                    <a:schemeClr val="bg1"/>
                  </a:solidFill>
                </a:rPr>
                <a:t>PIC 18F4550</a:t>
              </a:r>
              <a:endParaRPr lang="en-AU" sz="2400" dirty="0">
                <a:solidFill>
                  <a:schemeClr val="bg1"/>
                </a:solidFill>
              </a:endParaRPr>
            </a:p>
          </p:txBody>
        </p:sp>
      </p:grpSp>
      <p:sp>
        <p:nvSpPr>
          <p:cNvPr id="17" name="TextBox 16"/>
          <p:cNvSpPr txBox="1"/>
          <p:nvPr/>
        </p:nvSpPr>
        <p:spPr>
          <a:xfrm>
            <a:off x="5796136" y="3068960"/>
            <a:ext cx="2952328" cy="830997"/>
          </a:xfrm>
          <a:prstGeom prst="rect">
            <a:avLst/>
          </a:prstGeom>
          <a:noFill/>
        </p:spPr>
        <p:txBody>
          <a:bodyPr wrap="square" rtlCol="0">
            <a:spAutoFit/>
          </a:bodyPr>
          <a:lstStyle/>
          <a:p>
            <a:pPr algn="ctr"/>
            <a:r>
              <a:rPr lang="en-AU" sz="2400" dirty="0" smtClean="0"/>
              <a:t>Test bus</a:t>
            </a:r>
          </a:p>
          <a:p>
            <a:pPr algn="ctr"/>
            <a:r>
              <a:rPr lang="en-AU" sz="2400" dirty="0" smtClean="0"/>
              <a:t>(ADC, digital, serial)</a:t>
            </a:r>
            <a:endParaRPr lang="en-AU" sz="2400" dirty="0"/>
          </a:p>
        </p:txBody>
      </p:sp>
      <p:sp>
        <p:nvSpPr>
          <p:cNvPr id="18" name="TextBox 17"/>
          <p:cNvSpPr txBox="1"/>
          <p:nvPr/>
        </p:nvSpPr>
        <p:spPr>
          <a:xfrm>
            <a:off x="3203848" y="1124744"/>
            <a:ext cx="1152128" cy="461665"/>
          </a:xfrm>
          <a:prstGeom prst="rect">
            <a:avLst/>
          </a:prstGeom>
          <a:noFill/>
        </p:spPr>
        <p:txBody>
          <a:bodyPr wrap="square" rtlCol="0">
            <a:spAutoFit/>
          </a:bodyPr>
          <a:lstStyle/>
          <a:p>
            <a:pPr algn="ctr"/>
            <a:r>
              <a:rPr lang="en-AU" sz="2400" dirty="0" smtClean="0"/>
              <a:t>USB</a:t>
            </a:r>
            <a:endParaRPr lang="en-AU" sz="2400" dirty="0"/>
          </a:p>
        </p:txBody>
      </p:sp>
      <p:pic>
        <p:nvPicPr>
          <p:cNvPr id="1030" name="Picture 6" descr="pickit2"/>
          <p:cNvPicPr>
            <a:picLocks noChangeAspect="1" noChangeArrowheads="1"/>
          </p:cNvPicPr>
          <p:nvPr/>
        </p:nvPicPr>
        <p:blipFill>
          <a:blip r:embed="rId5" cstate="print"/>
          <a:srcRect/>
          <a:stretch>
            <a:fillRect/>
          </a:stretch>
        </p:blipFill>
        <p:spPr bwMode="auto">
          <a:xfrm rot="13143995">
            <a:off x="931585" y="4425213"/>
            <a:ext cx="2405529" cy="1089852"/>
          </a:xfrm>
          <a:prstGeom prst="rect">
            <a:avLst/>
          </a:prstGeom>
          <a:noFill/>
        </p:spPr>
      </p:pic>
      <p:sp>
        <p:nvSpPr>
          <p:cNvPr id="20" name="Left-Right Arrow 19"/>
          <p:cNvSpPr/>
          <p:nvPr/>
        </p:nvSpPr>
        <p:spPr>
          <a:xfrm rot="5400000">
            <a:off x="970040" y="2998512"/>
            <a:ext cx="1106846" cy="3836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Box 20"/>
          <p:cNvSpPr txBox="1"/>
          <p:nvPr/>
        </p:nvSpPr>
        <p:spPr>
          <a:xfrm>
            <a:off x="1619672" y="2996952"/>
            <a:ext cx="1152128" cy="461665"/>
          </a:xfrm>
          <a:prstGeom prst="rect">
            <a:avLst/>
          </a:prstGeom>
          <a:noFill/>
        </p:spPr>
        <p:txBody>
          <a:bodyPr wrap="square" rtlCol="0">
            <a:spAutoFit/>
          </a:bodyPr>
          <a:lstStyle/>
          <a:p>
            <a:pPr algn="ctr"/>
            <a:r>
              <a:rPr lang="en-AU" sz="2400" dirty="0" smtClean="0"/>
              <a:t>USB</a:t>
            </a:r>
            <a:endParaRPr lang="en-AU" sz="2400" dirty="0"/>
          </a:p>
        </p:txBody>
      </p:sp>
      <p:sp>
        <p:nvSpPr>
          <p:cNvPr id="22" name="Left-Right Arrow 21"/>
          <p:cNvSpPr/>
          <p:nvPr/>
        </p:nvSpPr>
        <p:spPr>
          <a:xfrm>
            <a:off x="3563888" y="5157192"/>
            <a:ext cx="1106846" cy="3836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Box 22"/>
          <p:cNvSpPr txBox="1"/>
          <p:nvPr/>
        </p:nvSpPr>
        <p:spPr>
          <a:xfrm>
            <a:off x="3347864" y="4581128"/>
            <a:ext cx="1440160" cy="461665"/>
          </a:xfrm>
          <a:prstGeom prst="rect">
            <a:avLst/>
          </a:prstGeom>
          <a:noFill/>
        </p:spPr>
        <p:txBody>
          <a:bodyPr wrap="square" rtlCol="0">
            <a:spAutoFit/>
          </a:bodyPr>
          <a:lstStyle/>
          <a:p>
            <a:pPr algn="ctr"/>
            <a:r>
              <a:rPr lang="en-AU" sz="2400" dirty="0" smtClean="0"/>
              <a:t>ICSP/ISP</a:t>
            </a:r>
            <a:endParaRPr lang="en-AU" sz="2400" dirty="0"/>
          </a:p>
        </p:txBody>
      </p:sp>
      <p:grpSp>
        <p:nvGrpSpPr>
          <p:cNvPr id="25" name="Group 24"/>
          <p:cNvGrpSpPr/>
          <p:nvPr/>
        </p:nvGrpSpPr>
        <p:grpSpPr>
          <a:xfrm>
            <a:off x="4788024" y="4221088"/>
            <a:ext cx="3528392" cy="2160240"/>
            <a:chOff x="4788024" y="4221088"/>
            <a:chExt cx="3528392" cy="2160240"/>
          </a:xfrm>
        </p:grpSpPr>
        <p:sp>
          <p:nvSpPr>
            <p:cNvPr id="16" name="TextBox 15"/>
            <p:cNvSpPr txBox="1"/>
            <p:nvPr/>
          </p:nvSpPr>
          <p:spPr>
            <a:xfrm>
              <a:off x="5148064" y="5517232"/>
              <a:ext cx="2810256" cy="830997"/>
            </a:xfrm>
            <a:prstGeom prst="rect">
              <a:avLst/>
            </a:prstGeom>
            <a:noFill/>
          </p:spPr>
          <p:txBody>
            <a:bodyPr wrap="none" rtlCol="0">
              <a:spAutoFit/>
            </a:bodyPr>
            <a:lstStyle/>
            <a:p>
              <a:pPr algn="ctr"/>
              <a:r>
                <a:rPr lang="en-AU" sz="2400" dirty="0" smtClean="0"/>
                <a:t>Test Microcontrollers</a:t>
              </a:r>
            </a:p>
            <a:p>
              <a:pPr algn="ctr"/>
              <a:r>
                <a:rPr lang="en-AU" sz="2400" dirty="0" smtClean="0"/>
                <a:t>(4 PIC, 2 AVR)</a:t>
              </a:r>
              <a:endParaRPr lang="en-AU" sz="2400" dirty="0"/>
            </a:p>
          </p:txBody>
        </p:sp>
        <p:pic>
          <p:nvPicPr>
            <p:cNvPr id="1027" name="Picture 3"/>
            <p:cNvPicPr>
              <a:picLocks noChangeAspect="1" noChangeArrowheads="1"/>
            </p:cNvPicPr>
            <p:nvPr/>
          </p:nvPicPr>
          <p:blipFill>
            <a:blip r:embed="rId6" cstate="print"/>
            <a:srcRect/>
            <a:stretch>
              <a:fillRect/>
            </a:stretch>
          </p:blipFill>
          <p:spPr bwMode="auto">
            <a:xfrm rot="5400000">
              <a:off x="4957729" y="4555439"/>
              <a:ext cx="792089" cy="843468"/>
            </a:xfrm>
            <a:prstGeom prst="rect">
              <a:avLst/>
            </a:prstGeom>
            <a:noFill/>
            <a:ln w="9525">
              <a:no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rot="5400000">
              <a:off x="6845787" y="4035533"/>
              <a:ext cx="768101" cy="1859292"/>
            </a:xfrm>
            <a:prstGeom prst="rect">
              <a:avLst/>
            </a:prstGeom>
            <a:noFill/>
            <a:ln w="9525">
              <a:noFill/>
              <a:miter lim="800000"/>
              <a:headEnd/>
              <a:tailEnd/>
            </a:ln>
          </p:spPr>
        </p:pic>
        <p:sp>
          <p:nvSpPr>
            <p:cNvPr id="24" name="Rectangle 23"/>
            <p:cNvSpPr/>
            <p:nvPr/>
          </p:nvSpPr>
          <p:spPr>
            <a:xfrm>
              <a:off x="4788024" y="4221088"/>
              <a:ext cx="3528392" cy="21602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7" name="Left-Right Arrow 26"/>
          <p:cNvSpPr/>
          <p:nvPr/>
        </p:nvSpPr>
        <p:spPr>
          <a:xfrm rot="926056">
            <a:off x="3523048" y="5787812"/>
            <a:ext cx="1106846" cy="38364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8" grpId="0"/>
      <p:bldP spid="20" grpId="0" animBg="1"/>
      <p:bldP spid="21" grpId="0"/>
      <p:bldP spid="22" grpId="0" animBg="1"/>
      <p:bldP spid="23" grpId="0"/>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UniSA</a:t>
            </a:r>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16</a:t>
            </a:fld>
            <a:endParaRPr lang="en-AU"/>
          </a:p>
        </p:txBody>
      </p:sp>
      <p:pic>
        <p:nvPicPr>
          <p:cNvPr id="1026" name="Picture 2"/>
          <p:cNvPicPr>
            <a:picLocks noChangeAspect="1" noChangeArrowheads="1"/>
          </p:cNvPicPr>
          <p:nvPr/>
        </p:nvPicPr>
        <p:blipFill>
          <a:blip r:embed="rId3" cstate="print"/>
          <a:srcRect/>
          <a:stretch>
            <a:fillRect/>
          </a:stretch>
        </p:blipFill>
        <p:spPr bwMode="auto">
          <a:xfrm>
            <a:off x="1403648" y="476672"/>
            <a:ext cx="6401891" cy="566762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UniSA</a:t>
            </a:r>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17</a:t>
            </a:fld>
            <a:endParaRPr lang="en-AU"/>
          </a:p>
        </p:txBody>
      </p:sp>
      <p:pic>
        <p:nvPicPr>
          <p:cNvPr id="47106" name="Picture 2" descr="C:\Users\Hugh\AppData\Local\Microsoft\Windows\Temporary Internet Files\Content.IE5\OIC7ERM8\MC900435288[2].wmf"/>
          <p:cNvPicPr>
            <a:picLocks noChangeAspect="1" noChangeArrowheads="1"/>
          </p:cNvPicPr>
          <p:nvPr/>
        </p:nvPicPr>
        <p:blipFill>
          <a:blip r:embed="rId3" cstate="print"/>
          <a:srcRect/>
          <a:stretch>
            <a:fillRect/>
          </a:stretch>
        </p:blipFill>
        <p:spPr bwMode="auto">
          <a:xfrm>
            <a:off x="2267744" y="2060848"/>
            <a:ext cx="4708388" cy="2376264"/>
          </a:xfrm>
          <a:prstGeom prst="rect">
            <a:avLst/>
          </a:prstGeom>
          <a:noFill/>
        </p:spPr>
      </p:pic>
      <p:pic>
        <p:nvPicPr>
          <p:cNvPr id="47108" name="Picture 4" descr="File:USB-Connector-Standard.jpg"/>
          <p:cNvPicPr>
            <a:picLocks noChangeAspect="1" noChangeArrowheads="1"/>
          </p:cNvPicPr>
          <p:nvPr/>
        </p:nvPicPr>
        <p:blipFill>
          <a:blip r:embed="rId4" cstate="print"/>
          <a:srcRect/>
          <a:stretch>
            <a:fillRect/>
          </a:stretch>
        </p:blipFill>
        <p:spPr bwMode="auto">
          <a:xfrm>
            <a:off x="7164287" y="4951338"/>
            <a:ext cx="1801713" cy="128597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UniSA</a:t>
            </a:r>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18</a:t>
            </a:fld>
            <a:endParaRPr lang="en-AU"/>
          </a:p>
        </p:txBody>
      </p:sp>
      <p:pic>
        <p:nvPicPr>
          <p:cNvPr id="2050" name="Picture 2"/>
          <p:cNvPicPr>
            <a:picLocks noChangeAspect="1" noChangeArrowheads="1"/>
          </p:cNvPicPr>
          <p:nvPr/>
        </p:nvPicPr>
        <p:blipFill>
          <a:blip r:embed="rId3" cstate="print"/>
          <a:srcRect r="26729"/>
          <a:stretch>
            <a:fillRect/>
          </a:stretch>
        </p:blipFill>
        <p:spPr bwMode="auto">
          <a:xfrm>
            <a:off x="107504" y="1412776"/>
            <a:ext cx="8865458" cy="3312369"/>
          </a:xfrm>
          <a:prstGeom prst="rect">
            <a:avLst/>
          </a:prstGeom>
          <a:noFill/>
          <a:ln w="9525">
            <a:noFill/>
            <a:miter lim="800000"/>
            <a:headEnd/>
            <a:tailEnd/>
          </a:ln>
        </p:spPr>
      </p:pic>
      <p:sp>
        <p:nvSpPr>
          <p:cNvPr id="8" name="Rectangle 7"/>
          <p:cNvSpPr/>
          <p:nvPr/>
        </p:nvSpPr>
        <p:spPr>
          <a:xfrm>
            <a:off x="1835696" y="4797152"/>
            <a:ext cx="6912768" cy="288032"/>
          </a:xfrm>
          <a:prstGeom prst="rect">
            <a:avLst/>
          </a:prstGeom>
        </p:spPr>
        <p:txBody>
          <a:bodyPr wrap="square">
            <a:spAutoFit/>
          </a:bodyPr>
          <a:lstStyle/>
          <a:p>
            <a:pPr algn="r"/>
            <a:r>
              <a:rPr lang="en-AU" sz="1200" dirty="0" smtClean="0">
                <a:hlinkClick r:id="rId4"/>
              </a:rPr>
              <a:t>http://sourceforge.net/projects/gcbasic/files/stats/timeline?dates=2006-06-12+to+2015-03-31</a:t>
            </a:r>
            <a:r>
              <a:rPr lang="en-AU" sz="1200" dirty="0" smtClean="0"/>
              <a:t> </a:t>
            </a:r>
            <a:endParaRPr lang="en-AU" sz="1200" dirty="0"/>
          </a:p>
        </p:txBody>
      </p:sp>
      <p:sp>
        <p:nvSpPr>
          <p:cNvPr id="9" name="Right Arrow 8"/>
          <p:cNvSpPr/>
          <p:nvPr/>
        </p:nvSpPr>
        <p:spPr>
          <a:xfrm rot="1732613">
            <a:off x="7149837" y="1557790"/>
            <a:ext cx="1512168" cy="12241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2" name="Picture 1"/>
          <p:cNvPicPr>
            <a:picLocks noChangeAspect="1"/>
          </p:cNvPicPr>
          <p:nvPr/>
        </p:nvPicPr>
        <p:blipFill>
          <a:blip r:embed="rId5"/>
          <a:stretch>
            <a:fillRect/>
          </a:stretch>
        </p:blipFill>
        <p:spPr>
          <a:xfrm>
            <a:off x="-31767" y="4221088"/>
            <a:ext cx="9144000" cy="313966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UniSA</a:t>
            </a:r>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19</a:t>
            </a:fld>
            <a:endParaRPr lang="en-AU"/>
          </a:p>
        </p:txBody>
      </p:sp>
      <p:pic>
        <p:nvPicPr>
          <p:cNvPr id="2050" name="Picture 2" descr="http://www.somepets.com/wp-content/uploads/2013/06/most-hilarious-animals.jpg"/>
          <p:cNvPicPr>
            <a:picLocks noChangeAspect="1" noChangeArrowheads="1"/>
          </p:cNvPicPr>
          <p:nvPr/>
        </p:nvPicPr>
        <p:blipFill>
          <a:blip r:embed="rId3" cstate="print"/>
          <a:srcRect t="1892" b="11060"/>
          <a:stretch>
            <a:fillRect/>
          </a:stretch>
        </p:blipFill>
        <p:spPr bwMode="auto">
          <a:xfrm>
            <a:off x="0" y="0"/>
            <a:ext cx="9144000" cy="6858000"/>
          </a:xfrm>
          <a:prstGeom prst="rect">
            <a:avLst/>
          </a:prstGeom>
          <a:noFill/>
        </p:spPr>
      </p:pic>
      <p:sp>
        <p:nvSpPr>
          <p:cNvPr id="9" name="Rectangle 8"/>
          <p:cNvSpPr/>
          <p:nvPr/>
        </p:nvSpPr>
        <p:spPr>
          <a:xfrm>
            <a:off x="1187624" y="6525344"/>
            <a:ext cx="6840760" cy="261610"/>
          </a:xfrm>
          <a:prstGeom prst="rect">
            <a:avLst/>
          </a:prstGeom>
        </p:spPr>
        <p:txBody>
          <a:bodyPr wrap="square">
            <a:spAutoFit/>
          </a:bodyPr>
          <a:lstStyle/>
          <a:p>
            <a:pPr algn="ctr"/>
            <a:r>
              <a:rPr lang="en-AU" sz="1100" dirty="0" smtClean="0">
                <a:hlinkClick r:id="rId4"/>
              </a:rPr>
              <a:t>http://www.reedyforkfarm.com/502/tongue-trivia-tapping-into-the-terrific-talents-of-the-cows-tongue/</a:t>
            </a:r>
            <a:r>
              <a:rPr lang="en-AU" sz="1100" dirty="0" smtClean="0"/>
              <a:t> </a:t>
            </a:r>
            <a:endParaRPr lang="en-AU" sz="11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1115616" y="404664"/>
            <a:ext cx="6912768" cy="5925231"/>
          </a:xfrm>
          <a:prstGeom prst="rect">
            <a:avLst/>
          </a:prstGeom>
          <a:noFill/>
          <a:ln w="9525">
            <a:noFill/>
            <a:miter lim="800000"/>
            <a:headEnd/>
            <a:tailEnd/>
          </a:ln>
        </p:spPr>
      </p:pic>
      <p:sp>
        <p:nvSpPr>
          <p:cNvPr id="13" name="Date Placeholder 12"/>
          <p:cNvSpPr>
            <a:spLocks noGrp="1"/>
          </p:cNvSpPr>
          <p:nvPr>
            <p:ph type="dt" sz="half" idx="10"/>
          </p:nvPr>
        </p:nvSpPr>
        <p:spPr/>
        <p:txBody>
          <a:bodyPr/>
          <a:lstStyle/>
          <a:p>
            <a:r>
              <a:rPr lang="en-US" smtClean="0"/>
              <a:t>UniSA</a:t>
            </a:r>
            <a:endParaRPr lang="en-AU"/>
          </a:p>
        </p:txBody>
      </p:sp>
      <p:sp>
        <p:nvSpPr>
          <p:cNvPr id="14" name="Slide Number Placeholder 13"/>
          <p:cNvSpPr>
            <a:spLocks noGrp="1"/>
          </p:cNvSpPr>
          <p:nvPr>
            <p:ph type="sldNum" sz="quarter" idx="12"/>
          </p:nvPr>
        </p:nvSpPr>
        <p:spPr/>
        <p:txBody>
          <a:bodyPr/>
          <a:lstStyle/>
          <a:p>
            <a:fld id="{EEB92411-4A69-4C09-A164-E8CC928BD682}" type="slidenum">
              <a:rPr lang="en-AU" smtClean="0"/>
              <a:pPr/>
              <a:t>2</a:t>
            </a:fld>
            <a:endParaRPr lang="en-AU" dirty="0"/>
          </a:p>
        </p:txBody>
      </p:sp>
      <p:sp>
        <p:nvSpPr>
          <p:cNvPr id="15" name="Footer Placeholder 14"/>
          <p:cNvSpPr>
            <a:spLocks noGrp="1"/>
          </p:cNvSpPr>
          <p:nvPr>
            <p:ph type="ftr" sz="quarter" idx="11"/>
          </p:nvPr>
        </p:nvSpPr>
        <p:spPr/>
        <p:txBody>
          <a:bodyPr/>
          <a:lstStyle/>
          <a:p>
            <a:r>
              <a:rPr lang="en-AU" dirty="0" smtClean="0"/>
              <a:t>Hugh Considine</a:t>
            </a:r>
            <a:endParaRPr lang="en-AU"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23528" y="188640"/>
            <a:ext cx="1584176" cy="135786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1619672" y="1844824"/>
            <a:ext cx="6129314" cy="3096344"/>
          </a:xfrm>
          <a:prstGeom prst="rect">
            <a:avLst/>
          </a:prstGeom>
          <a:noFill/>
          <a:ln w="9525">
            <a:noFill/>
            <a:miter lim="800000"/>
            <a:headEnd/>
            <a:tailEnd/>
          </a:ln>
        </p:spPr>
      </p:pic>
      <p:sp>
        <p:nvSpPr>
          <p:cNvPr id="13" name="Date Placeholder 12"/>
          <p:cNvSpPr>
            <a:spLocks noGrp="1"/>
          </p:cNvSpPr>
          <p:nvPr>
            <p:ph type="dt" sz="half" idx="10"/>
          </p:nvPr>
        </p:nvSpPr>
        <p:spPr/>
        <p:txBody>
          <a:bodyPr/>
          <a:lstStyle/>
          <a:p>
            <a:r>
              <a:rPr lang="en-US" smtClean="0"/>
              <a:t>UniSA</a:t>
            </a:r>
            <a:endParaRPr lang="en-AU"/>
          </a:p>
        </p:txBody>
      </p:sp>
      <p:sp>
        <p:nvSpPr>
          <p:cNvPr id="14" name="Slide Number Placeholder 13"/>
          <p:cNvSpPr>
            <a:spLocks noGrp="1"/>
          </p:cNvSpPr>
          <p:nvPr>
            <p:ph type="sldNum" sz="quarter" idx="12"/>
          </p:nvPr>
        </p:nvSpPr>
        <p:spPr/>
        <p:txBody>
          <a:bodyPr/>
          <a:lstStyle/>
          <a:p>
            <a:fld id="{EEB92411-4A69-4C09-A164-E8CC928BD682}" type="slidenum">
              <a:rPr lang="en-AU" smtClean="0"/>
              <a:pPr/>
              <a:t>3</a:t>
            </a:fld>
            <a:endParaRPr lang="en-AU" dirty="0"/>
          </a:p>
        </p:txBody>
      </p:sp>
      <p:sp>
        <p:nvSpPr>
          <p:cNvPr id="15" name="Footer Placeholder 14"/>
          <p:cNvSpPr>
            <a:spLocks noGrp="1"/>
          </p:cNvSpPr>
          <p:nvPr>
            <p:ph type="ftr" sz="quarter" idx="11"/>
          </p:nvPr>
        </p:nvSpPr>
        <p:spPr/>
        <p:txBody>
          <a:bodyPr/>
          <a:lstStyle/>
          <a:p>
            <a:r>
              <a:rPr lang="en-AU" dirty="0" smtClean="0"/>
              <a:t>Hugh Considine</a:t>
            </a:r>
            <a:endParaRPr lang="en-AU" dirty="0"/>
          </a:p>
        </p:txBody>
      </p:sp>
      <p:sp>
        <p:nvSpPr>
          <p:cNvPr id="16" name="Bent Arrow 15"/>
          <p:cNvSpPr/>
          <p:nvPr/>
        </p:nvSpPr>
        <p:spPr>
          <a:xfrm rot="5400000">
            <a:off x="2193444" y="163500"/>
            <a:ext cx="1201288" cy="1395584"/>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323528" y="188640"/>
            <a:ext cx="1584176" cy="1357866"/>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3851920" y="504113"/>
            <a:ext cx="1800200" cy="909407"/>
          </a:xfrm>
          <a:prstGeom prst="rect">
            <a:avLst/>
          </a:prstGeom>
          <a:noFill/>
          <a:ln w="9525">
            <a:noFill/>
            <a:miter lim="800000"/>
            <a:headEnd/>
            <a:tailEnd/>
          </a:ln>
        </p:spPr>
      </p:pic>
      <p:sp>
        <p:nvSpPr>
          <p:cNvPr id="13" name="Date Placeholder 12"/>
          <p:cNvSpPr>
            <a:spLocks noGrp="1"/>
          </p:cNvSpPr>
          <p:nvPr>
            <p:ph type="dt" sz="half" idx="10"/>
          </p:nvPr>
        </p:nvSpPr>
        <p:spPr/>
        <p:txBody>
          <a:bodyPr/>
          <a:lstStyle/>
          <a:p>
            <a:r>
              <a:rPr lang="en-US" smtClean="0"/>
              <a:t>UniSA</a:t>
            </a:r>
            <a:endParaRPr lang="en-AU"/>
          </a:p>
        </p:txBody>
      </p:sp>
      <p:sp>
        <p:nvSpPr>
          <p:cNvPr id="14" name="Slide Number Placeholder 13"/>
          <p:cNvSpPr>
            <a:spLocks noGrp="1"/>
          </p:cNvSpPr>
          <p:nvPr>
            <p:ph type="sldNum" sz="quarter" idx="12"/>
          </p:nvPr>
        </p:nvSpPr>
        <p:spPr/>
        <p:txBody>
          <a:bodyPr/>
          <a:lstStyle/>
          <a:p>
            <a:fld id="{EEB92411-4A69-4C09-A164-E8CC928BD682}" type="slidenum">
              <a:rPr lang="en-AU" smtClean="0"/>
              <a:pPr/>
              <a:t>4</a:t>
            </a:fld>
            <a:endParaRPr lang="en-AU" dirty="0"/>
          </a:p>
        </p:txBody>
      </p:sp>
      <p:sp>
        <p:nvSpPr>
          <p:cNvPr id="15" name="Footer Placeholder 14"/>
          <p:cNvSpPr>
            <a:spLocks noGrp="1"/>
          </p:cNvSpPr>
          <p:nvPr>
            <p:ph type="ftr" sz="quarter" idx="11"/>
          </p:nvPr>
        </p:nvSpPr>
        <p:spPr/>
        <p:txBody>
          <a:bodyPr/>
          <a:lstStyle/>
          <a:p>
            <a:r>
              <a:rPr lang="en-AU" dirty="0" smtClean="0"/>
              <a:t>Hugh Considine</a:t>
            </a:r>
            <a:endParaRPr lang="en-AU" dirty="0"/>
          </a:p>
        </p:txBody>
      </p:sp>
      <p:sp>
        <p:nvSpPr>
          <p:cNvPr id="16" name="Bent Arrow 15"/>
          <p:cNvSpPr/>
          <p:nvPr/>
        </p:nvSpPr>
        <p:spPr>
          <a:xfrm rot="5400000">
            <a:off x="6192180" y="584684"/>
            <a:ext cx="1080120" cy="1440160"/>
          </a:xfrm>
          <a:prstGeom prst="ben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solidFill>
                <a:schemeClr val="tx1"/>
              </a:solidFill>
            </a:endParaRPr>
          </a:p>
        </p:txBody>
      </p:sp>
      <p:pic>
        <p:nvPicPr>
          <p:cNvPr id="8" name="Picture 4"/>
          <p:cNvPicPr>
            <a:picLocks noChangeAspect="1" noChangeArrowheads="1"/>
          </p:cNvPicPr>
          <p:nvPr/>
        </p:nvPicPr>
        <p:blipFill>
          <a:blip r:embed="rId5" cstate="print"/>
          <a:srcRect/>
          <a:stretch>
            <a:fillRect/>
          </a:stretch>
        </p:blipFill>
        <p:spPr bwMode="auto">
          <a:xfrm>
            <a:off x="1187624" y="1988840"/>
            <a:ext cx="6887151" cy="4176464"/>
          </a:xfrm>
          <a:prstGeom prst="rect">
            <a:avLst/>
          </a:prstGeom>
          <a:noFill/>
          <a:ln w="9525">
            <a:noFill/>
            <a:miter lim="800000"/>
            <a:headEnd/>
            <a:tailEnd/>
          </a:ln>
        </p:spPr>
      </p:pic>
      <p:sp>
        <p:nvSpPr>
          <p:cNvPr id="9" name="Right Arrow 8"/>
          <p:cNvSpPr/>
          <p:nvPr/>
        </p:nvSpPr>
        <p:spPr>
          <a:xfrm>
            <a:off x="2339752" y="620688"/>
            <a:ext cx="1152128" cy="576064"/>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smtClean="0"/>
              <a:t>UniSA</a:t>
            </a:r>
            <a:endParaRPr lang="en-AU"/>
          </a:p>
        </p:txBody>
      </p:sp>
      <p:sp>
        <p:nvSpPr>
          <p:cNvPr id="4" name="Slide Number Placeholder 3"/>
          <p:cNvSpPr>
            <a:spLocks noGrp="1"/>
          </p:cNvSpPr>
          <p:nvPr>
            <p:ph type="sldNum" sz="quarter" idx="12"/>
          </p:nvPr>
        </p:nvSpPr>
        <p:spPr/>
        <p:txBody>
          <a:bodyPr/>
          <a:lstStyle/>
          <a:p>
            <a:fld id="{EEB92411-4A69-4C09-A164-E8CC928BD682}" type="slidenum">
              <a:rPr lang="en-AU" smtClean="0"/>
              <a:pPr/>
              <a:t>5</a:t>
            </a:fld>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pic>
        <p:nvPicPr>
          <p:cNvPr id="9" name="Picture 8" descr="new cover photo.jpg"/>
          <p:cNvPicPr>
            <a:picLocks noChangeAspect="1"/>
          </p:cNvPicPr>
          <p:nvPr/>
        </p:nvPicPr>
        <p:blipFill>
          <a:blip r:embed="rId3" cstate="print"/>
          <a:stretch>
            <a:fillRect/>
          </a:stretch>
        </p:blipFill>
        <p:spPr>
          <a:xfrm>
            <a:off x="3635896" y="2924944"/>
            <a:ext cx="5119093" cy="3404197"/>
          </a:xfrm>
          <a:prstGeom prst="rect">
            <a:avLst/>
          </a:prstGeom>
        </p:spPr>
      </p:pic>
      <p:pic>
        <p:nvPicPr>
          <p:cNvPr id="10" name="Picture 9" descr="Smaller Pong.jpg"/>
          <p:cNvPicPr>
            <a:picLocks noChangeAspect="1"/>
          </p:cNvPicPr>
          <p:nvPr/>
        </p:nvPicPr>
        <p:blipFill>
          <a:blip r:embed="rId4" cstate="print"/>
          <a:stretch>
            <a:fillRect/>
          </a:stretch>
        </p:blipFill>
        <p:spPr>
          <a:xfrm>
            <a:off x="251520" y="260647"/>
            <a:ext cx="5184576" cy="23952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UniSA</a:t>
            </a:r>
            <a:endParaRPr lang="en-AU" dirty="0"/>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6</a:t>
            </a:fld>
            <a:endParaRPr lang="en-AU"/>
          </a:p>
        </p:txBody>
      </p:sp>
      <p:pic>
        <p:nvPicPr>
          <p:cNvPr id="7" name="Picture 6" descr="SAM_2084.JPG"/>
          <p:cNvPicPr>
            <a:picLocks noChangeAspect="1"/>
          </p:cNvPicPr>
          <p:nvPr/>
        </p:nvPicPr>
        <p:blipFill>
          <a:blip r:embed="rId3" cstate="print"/>
          <a:stretch>
            <a:fillRect/>
          </a:stretch>
        </p:blipFill>
        <p:spPr>
          <a:xfrm>
            <a:off x="0" y="0"/>
            <a:ext cx="9143999" cy="6858000"/>
          </a:xfrm>
          <a:prstGeom prst="rect">
            <a:avLst/>
          </a:prstGeom>
        </p:spPr>
      </p:pic>
      <p:pic>
        <p:nvPicPr>
          <p:cNvPr id="8" name="Picture 7" descr="sms-messages blanked.JPG"/>
          <p:cNvPicPr>
            <a:picLocks noChangeAspect="1"/>
          </p:cNvPicPr>
          <p:nvPr/>
        </p:nvPicPr>
        <p:blipFill>
          <a:blip r:embed="rId4" cstate="print"/>
          <a:stretch>
            <a:fillRect/>
          </a:stretch>
        </p:blipFill>
        <p:spPr>
          <a:xfrm>
            <a:off x="6513756" y="3351008"/>
            <a:ext cx="2630244" cy="3506992"/>
          </a:xfrm>
          <a:prstGeom prst="rect">
            <a:avLst/>
          </a:prstGeom>
        </p:spPr>
      </p:pic>
      <p:sp>
        <p:nvSpPr>
          <p:cNvPr id="9" name="Rectangle 8"/>
          <p:cNvSpPr/>
          <p:nvPr/>
        </p:nvSpPr>
        <p:spPr>
          <a:xfrm>
            <a:off x="6915826" y="0"/>
            <a:ext cx="2228174" cy="461665"/>
          </a:xfrm>
          <a:prstGeom prst="rect">
            <a:avLst/>
          </a:prstGeom>
        </p:spPr>
        <p:txBody>
          <a:bodyPr wrap="none">
            <a:spAutoFit/>
          </a:bodyPr>
          <a:lstStyle/>
          <a:p>
            <a:r>
              <a:rPr lang="en-AU" sz="2400" b="1" dirty="0" err="1" smtClean="0">
                <a:solidFill>
                  <a:schemeClr val="bg1"/>
                </a:solidFill>
              </a:rPr>
              <a:t>Tuftec</a:t>
            </a:r>
            <a:r>
              <a:rPr lang="en-AU" sz="2400" b="1" dirty="0" smtClean="0">
                <a:solidFill>
                  <a:schemeClr val="bg1"/>
                </a:solidFill>
              </a:rPr>
              <a:t> Solutions</a:t>
            </a:r>
            <a:endParaRPr lang="en-AU" sz="2400"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UniSA</a:t>
            </a:r>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7</a:t>
            </a:fld>
            <a:endParaRPr lang="en-AU"/>
          </a:p>
        </p:txBody>
      </p:sp>
      <p:sp>
        <p:nvSpPr>
          <p:cNvPr id="7" name="TextBox 6"/>
          <p:cNvSpPr txBox="1"/>
          <p:nvPr/>
        </p:nvSpPr>
        <p:spPr>
          <a:xfrm>
            <a:off x="1115616" y="1484784"/>
            <a:ext cx="7056784" cy="923330"/>
          </a:xfrm>
          <a:prstGeom prst="rect">
            <a:avLst/>
          </a:prstGeom>
          <a:noFill/>
        </p:spPr>
        <p:txBody>
          <a:bodyPr wrap="square" rtlCol="0">
            <a:spAutoFit/>
          </a:bodyPr>
          <a:lstStyle/>
          <a:p>
            <a:pPr algn="ctr"/>
            <a:r>
              <a:rPr lang="en-AU" sz="5400" dirty="0" smtClean="0"/>
              <a:t>Compiler Correctness</a:t>
            </a:r>
            <a:endParaRPr lang="en-AU" sz="5400" dirty="0"/>
          </a:p>
        </p:txBody>
      </p:sp>
      <p:sp>
        <p:nvSpPr>
          <p:cNvPr id="8" name="TextBox 7"/>
          <p:cNvSpPr txBox="1"/>
          <p:nvPr/>
        </p:nvSpPr>
        <p:spPr>
          <a:xfrm>
            <a:off x="1187624" y="3861048"/>
            <a:ext cx="7056784" cy="923330"/>
          </a:xfrm>
          <a:prstGeom prst="rect">
            <a:avLst/>
          </a:prstGeom>
          <a:noFill/>
        </p:spPr>
        <p:txBody>
          <a:bodyPr wrap="square" rtlCol="0">
            <a:spAutoFit/>
          </a:bodyPr>
          <a:lstStyle/>
          <a:p>
            <a:pPr algn="ctr"/>
            <a:r>
              <a:rPr lang="en-AU" sz="5400" dirty="0" smtClean="0"/>
              <a:t>Unit Testing</a:t>
            </a:r>
            <a:endParaRPr lang="en-AU" sz="5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UniSA</a:t>
            </a:r>
            <a:endParaRPr lang="en-AU"/>
          </a:p>
        </p:txBody>
      </p:sp>
      <p:sp>
        <p:nvSpPr>
          <p:cNvPr id="5" name="Slide Number Placeholder 4"/>
          <p:cNvSpPr>
            <a:spLocks noGrp="1"/>
          </p:cNvSpPr>
          <p:nvPr>
            <p:ph type="sldNum" sz="quarter" idx="12"/>
          </p:nvPr>
        </p:nvSpPr>
        <p:spPr/>
        <p:txBody>
          <a:bodyPr/>
          <a:lstStyle/>
          <a:p>
            <a:fld id="{EEB92411-4A69-4C09-A164-E8CC928BD682}" type="slidenum">
              <a:rPr lang="en-AU" smtClean="0"/>
              <a:pPr/>
              <a:t>8</a:t>
            </a:fld>
            <a:endParaRPr lang="en-AU"/>
          </a:p>
        </p:txBody>
      </p:sp>
      <p:sp>
        <p:nvSpPr>
          <p:cNvPr id="6" name="Footer Placeholder 5"/>
          <p:cNvSpPr>
            <a:spLocks noGrp="1"/>
          </p:cNvSpPr>
          <p:nvPr>
            <p:ph type="ftr" sz="quarter" idx="11"/>
          </p:nvPr>
        </p:nvSpPr>
        <p:spPr/>
        <p:txBody>
          <a:bodyPr/>
          <a:lstStyle/>
          <a:p>
            <a:r>
              <a:rPr lang="en-AU" smtClean="0"/>
              <a:t>Hugh Considine</a:t>
            </a:r>
            <a:endParaRPr lang="en-AU"/>
          </a:p>
        </p:txBody>
      </p:sp>
      <p:sp>
        <p:nvSpPr>
          <p:cNvPr id="7" name="TextBox 6"/>
          <p:cNvSpPr txBox="1"/>
          <p:nvPr/>
        </p:nvSpPr>
        <p:spPr>
          <a:xfrm>
            <a:off x="971600" y="2924944"/>
            <a:ext cx="7200800" cy="923330"/>
          </a:xfrm>
          <a:prstGeom prst="rect">
            <a:avLst/>
          </a:prstGeom>
          <a:noFill/>
        </p:spPr>
        <p:txBody>
          <a:bodyPr wrap="square" rtlCol="0">
            <a:spAutoFit/>
          </a:bodyPr>
          <a:lstStyle/>
          <a:p>
            <a:pPr algn="ctr"/>
            <a:r>
              <a:rPr lang="en-AU" sz="5400" dirty="0" smtClean="0"/>
              <a:t>1. Static Analysis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UniSA</a:t>
            </a:r>
            <a:endParaRPr lang="en-AU"/>
          </a:p>
        </p:txBody>
      </p:sp>
      <p:sp>
        <p:nvSpPr>
          <p:cNvPr id="5" name="Footer Placeholder 4"/>
          <p:cNvSpPr>
            <a:spLocks noGrp="1"/>
          </p:cNvSpPr>
          <p:nvPr>
            <p:ph type="ftr" sz="quarter" idx="11"/>
          </p:nvPr>
        </p:nvSpPr>
        <p:spPr/>
        <p:txBody>
          <a:bodyPr/>
          <a:lstStyle/>
          <a:p>
            <a:r>
              <a:rPr lang="en-AU" smtClean="0"/>
              <a:t>Hugh Considine</a:t>
            </a:r>
            <a:endParaRPr lang="en-AU"/>
          </a:p>
        </p:txBody>
      </p:sp>
      <p:sp>
        <p:nvSpPr>
          <p:cNvPr id="6" name="Slide Number Placeholder 5"/>
          <p:cNvSpPr>
            <a:spLocks noGrp="1"/>
          </p:cNvSpPr>
          <p:nvPr>
            <p:ph type="sldNum" sz="quarter" idx="12"/>
          </p:nvPr>
        </p:nvSpPr>
        <p:spPr/>
        <p:txBody>
          <a:bodyPr/>
          <a:lstStyle/>
          <a:p>
            <a:fld id="{EEB92411-4A69-4C09-A164-E8CC928BD682}" type="slidenum">
              <a:rPr lang="en-AU" smtClean="0"/>
              <a:pPr/>
              <a:t>9</a:t>
            </a:fld>
            <a:endParaRPr lang="en-AU"/>
          </a:p>
        </p:txBody>
      </p:sp>
      <p:sp>
        <p:nvSpPr>
          <p:cNvPr id="24" name="TextBox 23"/>
          <p:cNvSpPr txBox="1"/>
          <p:nvPr/>
        </p:nvSpPr>
        <p:spPr>
          <a:xfrm>
            <a:off x="4644008" y="1196752"/>
            <a:ext cx="4248472" cy="1815882"/>
          </a:xfrm>
          <a:prstGeom prst="rect">
            <a:avLst/>
          </a:prstGeom>
          <a:noFill/>
        </p:spPr>
        <p:txBody>
          <a:bodyPr wrap="square" rtlCol="0">
            <a:spAutoFit/>
          </a:bodyPr>
          <a:lstStyle/>
          <a:p>
            <a:r>
              <a:rPr lang="en-AU" sz="2800" dirty="0" err="1" smtClean="0">
                <a:solidFill>
                  <a:srgbClr val="92D050"/>
                </a:solidFill>
              </a:rPr>
              <a:t>banksel</a:t>
            </a:r>
            <a:r>
              <a:rPr lang="en-AU" sz="2800" dirty="0" smtClean="0">
                <a:solidFill>
                  <a:srgbClr val="92D050"/>
                </a:solidFill>
              </a:rPr>
              <a:t> ADCON0</a:t>
            </a:r>
          </a:p>
          <a:p>
            <a:r>
              <a:rPr lang="en-AU" sz="2800" dirty="0" err="1" smtClean="0">
                <a:solidFill>
                  <a:srgbClr val="92D050"/>
                </a:solidFill>
              </a:rPr>
              <a:t>bsf</a:t>
            </a:r>
            <a:r>
              <a:rPr lang="en-AU" sz="2800" dirty="0" smtClean="0">
                <a:solidFill>
                  <a:srgbClr val="92D050"/>
                </a:solidFill>
              </a:rPr>
              <a:t> ADCON0, ADON</a:t>
            </a:r>
          </a:p>
          <a:p>
            <a:r>
              <a:rPr lang="en-AU" sz="2800" dirty="0" err="1" smtClean="0">
                <a:solidFill>
                  <a:srgbClr val="92D050"/>
                </a:solidFill>
              </a:rPr>
              <a:t>banksel</a:t>
            </a:r>
            <a:r>
              <a:rPr lang="en-AU" sz="2800" dirty="0" smtClean="0">
                <a:solidFill>
                  <a:srgbClr val="92D050"/>
                </a:solidFill>
              </a:rPr>
              <a:t> DACCON1</a:t>
            </a:r>
          </a:p>
          <a:p>
            <a:r>
              <a:rPr lang="en-AU" sz="2800" dirty="0" err="1" smtClean="0">
                <a:solidFill>
                  <a:srgbClr val="92D050"/>
                </a:solidFill>
              </a:rPr>
              <a:t>clrf</a:t>
            </a:r>
            <a:r>
              <a:rPr lang="en-AU" sz="2800" dirty="0" smtClean="0">
                <a:solidFill>
                  <a:srgbClr val="92D050"/>
                </a:solidFill>
              </a:rPr>
              <a:t> DACCON1</a:t>
            </a:r>
            <a:endParaRPr lang="en-AU" sz="2800" dirty="0">
              <a:solidFill>
                <a:srgbClr val="92D050"/>
              </a:solidFill>
            </a:endParaRPr>
          </a:p>
        </p:txBody>
      </p:sp>
      <p:pic>
        <p:nvPicPr>
          <p:cNvPr id="1026" name="Picture 2"/>
          <p:cNvPicPr>
            <a:picLocks noChangeAspect="1" noChangeArrowheads="1"/>
          </p:cNvPicPr>
          <p:nvPr/>
        </p:nvPicPr>
        <p:blipFill>
          <a:blip r:embed="rId3" cstate="print"/>
          <a:srcRect/>
          <a:stretch>
            <a:fillRect/>
          </a:stretch>
        </p:blipFill>
        <p:spPr bwMode="auto">
          <a:xfrm>
            <a:off x="395536" y="1052736"/>
            <a:ext cx="3657632" cy="4896544"/>
          </a:xfrm>
          <a:prstGeom prst="rect">
            <a:avLst/>
          </a:prstGeom>
          <a:noFill/>
          <a:ln w="9525">
            <a:noFill/>
            <a:miter lim="800000"/>
            <a:headEnd/>
            <a:tailEnd/>
          </a:ln>
        </p:spPr>
      </p:pic>
      <p:sp>
        <p:nvSpPr>
          <p:cNvPr id="25" name="Rectangle 24"/>
          <p:cNvSpPr/>
          <p:nvPr/>
        </p:nvSpPr>
        <p:spPr>
          <a:xfrm>
            <a:off x="1828683" y="3947336"/>
            <a:ext cx="1011633" cy="22992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p:cNvSpPr/>
          <p:nvPr/>
        </p:nvSpPr>
        <p:spPr>
          <a:xfrm>
            <a:off x="3056311" y="3403250"/>
            <a:ext cx="1011633" cy="229921"/>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p:cNvSpPr/>
          <p:nvPr/>
        </p:nvSpPr>
        <p:spPr>
          <a:xfrm>
            <a:off x="1828683" y="3405169"/>
            <a:ext cx="1011633" cy="229921"/>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TextBox 28"/>
          <p:cNvSpPr txBox="1"/>
          <p:nvPr/>
        </p:nvSpPr>
        <p:spPr>
          <a:xfrm>
            <a:off x="4644008" y="3789040"/>
            <a:ext cx="4176464" cy="1384995"/>
          </a:xfrm>
          <a:prstGeom prst="rect">
            <a:avLst/>
          </a:prstGeom>
          <a:noFill/>
        </p:spPr>
        <p:txBody>
          <a:bodyPr wrap="square" rtlCol="0">
            <a:spAutoFit/>
          </a:bodyPr>
          <a:lstStyle/>
          <a:p>
            <a:r>
              <a:rPr lang="en-AU" sz="2800" dirty="0" err="1" smtClean="0">
                <a:solidFill>
                  <a:srgbClr val="FFFF00"/>
                </a:solidFill>
              </a:rPr>
              <a:t>banksel</a:t>
            </a:r>
            <a:r>
              <a:rPr lang="en-AU" sz="2800" dirty="0" smtClean="0">
                <a:solidFill>
                  <a:srgbClr val="FFFF00"/>
                </a:solidFill>
              </a:rPr>
              <a:t> ADCON0</a:t>
            </a:r>
          </a:p>
          <a:p>
            <a:r>
              <a:rPr lang="en-AU" sz="2800" dirty="0" err="1" smtClean="0">
                <a:solidFill>
                  <a:srgbClr val="FFFF00"/>
                </a:solidFill>
              </a:rPr>
              <a:t>bsf</a:t>
            </a:r>
            <a:r>
              <a:rPr lang="en-AU" sz="2800" dirty="0" smtClean="0">
                <a:solidFill>
                  <a:srgbClr val="FFFF00"/>
                </a:solidFill>
              </a:rPr>
              <a:t> ADCON0, ADON</a:t>
            </a:r>
          </a:p>
          <a:p>
            <a:r>
              <a:rPr lang="en-AU" sz="2800" dirty="0" err="1" smtClean="0">
                <a:solidFill>
                  <a:srgbClr val="FFFF00"/>
                </a:solidFill>
              </a:rPr>
              <a:t>clrf</a:t>
            </a:r>
            <a:r>
              <a:rPr lang="en-AU" sz="2800" dirty="0" smtClean="0">
                <a:solidFill>
                  <a:srgbClr val="FFFF00"/>
                </a:solidFill>
              </a:rPr>
              <a:t> DACCON1</a:t>
            </a:r>
            <a:endParaRPr lang="en-AU" sz="2800" dirty="0">
              <a:solidFill>
                <a:srgbClr val="FFFF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animBg="1"/>
      <p:bldP spid="27" grpId="0" animBg="1"/>
      <p:bldP spid="28" grpId="0" animBg="1"/>
      <p:bldP spid="29"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a5ec462aa2df2f5568e16a16ec87b511f3f3a181"/>
</p:tagLst>
</file>

<file path=ppt/theme/theme1.xml><?xml version="1.0" encoding="utf-8"?>
<a:theme xmlns:a="http://schemas.openxmlformats.org/drawingml/2006/main" name="Office Them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B0F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TotalTime>
  <Words>1667</Words>
  <Application>Microsoft Office PowerPoint</Application>
  <PresentationFormat>On-screen Show (4:3)</PresentationFormat>
  <Paragraphs>182</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Office Theme</vt:lpstr>
      <vt:lpstr>Compiler verification with hardware and software 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verification with hardware and software simulation</dc:title>
  <dc:creator>Hugh</dc:creator>
  <cp:lastModifiedBy>Evan</cp:lastModifiedBy>
  <cp:revision>93</cp:revision>
  <dcterms:created xsi:type="dcterms:W3CDTF">2014-06-01T13:22:24Z</dcterms:created>
  <dcterms:modified xsi:type="dcterms:W3CDTF">2024-05-15T10:25:37Z</dcterms:modified>
</cp:coreProperties>
</file>