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5" r:id="rId2"/>
    <p:sldId id="306" r:id="rId3"/>
    <p:sldId id="307" r:id="rId4"/>
    <p:sldId id="308" r:id="rId5"/>
    <p:sldId id="304" r:id="rId6"/>
    <p:sldId id="313" r:id="rId7"/>
    <p:sldId id="309" r:id="rId8"/>
    <p:sldId id="302" r:id="rId9"/>
    <p:sldId id="310" r:id="rId10"/>
    <p:sldId id="293" r:id="rId11"/>
    <p:sldId id="295" r:id="rId12"/>
    <p:sldId id="312" r:id="rId13"/>
    <p:sldId id="311" r:id="rId14"/>
    <p:sldId id="297" r:id="rId15"/>
    <p:sldId id="298" r:id="rId16"/>
    <p:sldId id="296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0000"/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510" y="-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30/10/2024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2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30/10/2024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2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30/10/2024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drain" TargetMode="External"/><Relationship Id="rId2" Type="http://schemas.openxmlformats.org/officeDocument/2006/relationships/hyperlink" Target="https://en.wikipedia.org/wiki/Open_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sistor" TargetMode="External"/><Relationship Id="rId4" Type="http://schemas.openxmlformats.org/officeDocument/2006/relationships/hyperlink" Target="https://en.wikipedia.org/wiki/Pull-up_resisto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October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11478" y="3304024"/>
            <a:ext cx="3151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I2C discovery!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8051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Using PPS select the I</a:t>
            </a:r>
            <a:r>
              <a:rPr lang="en-GB" baseline="30000" dirty="0" smtClean="0"/>
              <a:t>2</a:t>
            </a:r>
            <a:r>
              <a:rPr lang="en-GB" dirty="0" smtClean="0"/>
              <a:t>C ports</a:t>
            </a:r>
          </a:p>
          <a:p>
            <a:pPr lvl="1"/>
            <a:r>
              <a:rPr lang="en-GB" dirty="0" smtClean="0"/>
              <a:t>Using PPS select the serial USART port</a:t>
            </a:r>
          </a:p>
          <a:p>
            <a:pPr lvl="1"/>
            <a:r>
              <a:rPr lang="en-GB" dirty="0" smtClean="0"/>
              <a:t>Set up the I</a:t>
            </a:r>
            <a:r>
              <a:rPr lang="en-GB" baseline="30000" dirty="0" smtClean="0"/>
              <a:t>2</a:t>
            </a:r>
            <a:r>
              <a:rPr lang="en-GB" dirty="0" smtClean="0"/>
              <a:t>C </a:t>
            </a:r>
          </a:p>
          <a:p>
            <a:pPr lvl="1"/>
            <a:r>
              <a:rPr lang="en-GB" dirty="0" smtClean="0"/>
              <a:t>Review the code</a:t>
            </a:r>
          </a:p>
          <a:p>
            <a:pPr lvl="1"/>
            <a:r>
              <a:rPr lang="en-GB" dirty="0" smtClean="0"/>
              <a:t>See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three </a:t>
            </a:r>
            <a:r>
              <a:rPr lang="en-GB" sz="1100" b="1" dirty="0" smtClean="0"/>
              <a:t>LED</a:t>
            </a:r>
            <a:r>
              <a:rPr lang="en-GB" sz="1100" dirty="0" smtClean="0"/>
              <a:t>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</a:t>
            </a:r>
            <a:r>
              <a:rPr lang="en-GB" sz="1100" dirty="0" smtClean="0"/>
              <a:t>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</a:t>
            </a:r>
            <a:r>
              <a:rPr lang="en-GB" sz="1100" dirty="0" smtClean="0"/>
              <a:t> – make the </a:t>
            </a:r>
            <a:r>
              <a:rPr lang="en-GB" sz="1100" b="1" dirty="0" smtClean="0"/>
              <a:t>LEDs</a:t>
            </a:r>
            <a:r>
              <a:rPr lang="en-GB" sz="1100" dirty="0" smtClean="0"/>
              <a:t> flash in a </a:t>
            </a:r>
            <a:r>
              <a:rPr lang="en-GB" sz="1100" b="1" dirty="0" smtClean="0"/>
              <a:t>sequence</a:t>
            </a:r>
            <a:r>
              <a:rPr lang="en-GB" sz="1100" dirty="0" smtClean="0"/>
              <a:t>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b="1" dirty="0" err="1"/>
              <a:t>EEProm</a:t>
            </a:r>
            <a:r>
              <a:rPr lang="en-GB" sz="1100" dirty="0"/>
              <a:t> – showing values on the serial </a:t>
            </a:r>
            <a:r>
              <a:rPr lang="en-GB" sz="1100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</a:t>
            </a:r>
            <a:r>
              <a:rPr lang="en-GB" sz="1100" b="1" dirty="0" smtClean="0"/>
              <a:t>I2C</a:t>
            </a:r>
            <a:r>
              <a:rPr lang="en-GB" sz="1100" dirty="0" smtClean="0"/>
              <a:t>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386422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October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7455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23478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</a:t>
            </a:r>
            <a:r>
              <a:rPr lang="en-GB" sz="1100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871203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</a:t>
            </a:r>
            <a:r>
              <a:rPr lang="en-GB" b="1" dirty="0" smtClean="0"/>
              <a:t>I2C</a:t>
            </a:r>
            <a:r>
              <a:rPr lang="en-GB" dirty="0" smtClean="0"/>
              <a:t>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00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960440" cy="191716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/>
          </a:p>
          <a:p>
            <a:r>
              <a:rPr lang="en-GB" dirty="0" smtClean="0"/>
              <a:t>GCBASIC simplifies the use of </a:t>
            </a:r>
            <a:r>
              <a:rPr lang="en-GB" dirty="0" smtClean="0"/>
              <a:t>I2C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1013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 uses two bidirectional </a:t>
            </a:r>
            <a:r>
              <a:rPr lang="en-GB" dirty="0" smtClean="0">
                <a:hlinkClick r:id="rId2" tooltip="Open collector"/>
              </a:rPr>
              <a:t>open collector</a:t>
            </a:r>
            <a:r>
              <a:rPr lang="en-GB" dirty="0" smtClean="0"/>
              <a:t> or </a:t>
            </a:r>
            <a:r>
              <a:rPr lang="en-GB" dirty="0" smtClean="0">
                <a:hlinkClick r:id="rId3" tooltip="Open drain"/>
              </a:rPr>
              <a:t>open drain</a:t>
            </a:r>
            <a:r>
              <a:rPr lang="en-GB" dirty="0" smtClean="0"/>
              <a:t> lines </a:t>
            </a:r>
            <a:r>
              <a:rPr lang="en-GB" dirty="0" smtClean="0">
                <a:hlinkClick r:id="rId4" tooltip="Pull-up resistor"/>
              </a:rPr>
              <a:t>pulled up</a:t>
            </a:r>
            <a:r>
              <a:rPr lang="en-GB" dirty="0" smtClean="0"/>
              <a:t> with </a:t>
            </a:r>
            <a:r>
              <a:rPr lang="en-GB" dirty="0" smtClean="0">
                <a:hlinkClick r:id="rId5" tooltip="Resistor"/>
              </a:rPr>
              <a:t>resistors</a:t>
            </a:r>
            <a:endParaRPr lang="en-GB" dirty="0" smtClean="0"/>
          </a:p>
          <a:p>
            <a:pPr lvl="1"/>
            <a:r>
              <a:rPr lang="en-GB" dirty="0" smtClean="0"/>
              <a:t>Serial Data Line (SDA) </a:t>
            </a:r>
          </a:p>
          <a:p>
            <a:pPr lvl="1"/>
            <a:r>
              <a:rPr lang="en-GB" dirty="0" smtClean="0"/>
              <a:t>Serial Clock Line (SCL)</a:t>
            </a:r>
          </a:p>
          <a:p>
            <a:endParaRPr lang="en-GB" dirty="0" smtClean="0"/>
          </a:p>
          <a:p>
            <a:r>
              <a:rPr lang="en-GB" dirty="0" smtClean="0"/>
              <a:t>Typical voltages used are +5 V or +3.3 V, although systems with other voltages are permitted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27784" y="1084114"/>
            <a:ext cx="682250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Hardware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-------------------PORTA----------------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-----------------SW---------ADC--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-------------------PORTB----------------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TX--SCK-SDA--^-------------------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------------------VDDIO3----------------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------------------PORTC-----------------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LED-LED-LED-LED------^-----------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--------------------------VDDIO2--------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Serial Port</a:t>
            </a:r>
          </a:p>
          <a:p>
            <a:endParaRPr lang="en-GB" dirty="0" smtClean="0"/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6136" y="1416968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407668" y="307414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824028" y="1419622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3167484" y="2216274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92516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27784" y="1084114"/>
            <a:ext cx="682250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Hardware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-------------------PORTA----------------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-----------------SW---------ADC--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-------------------PORTB----------------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TX--SCK-SDA--^-------------------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------------------VDDIO3----------------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------------------PORTC-----------------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IO:    LED-LED-LED-LED------^-----------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>    --------------------------VDDIO2-------- You must apply correct Voltage</a:t>
            </a:r>
          </a:p>
          <a:p>
            <a:r>
              <a:rPr lang="en-GB" sz="1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100" dirty="0">
                <a:latin typeface="Courier New" pitchFamily="49" charset="0"/>
                <a:cs typeface="Courier New" pitchFamily="49" charset="0"/>
              </a:rPr>
            </a:br>
            <a:endParaRPr lang="en-GB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Serial Port</a:t>
            </a:r>
          </a:p>
          <a:p>
            <a:endParaRPr lang="en-GB" dirty="0" smtClean="0"/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796136" y="1416968"/>
            <a:ext cx="720080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407668" y="3074144"/>
            <a:ext cx="1800200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824028" y="1419622"/>
            <a:ext cx="720080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167484" y="2216274"/>
            <a:ext cx="756444" cy="576064"/>
          </a:xfrm>
          <a:prstGeom prst="ellipse">
            <a:avLst/>
          </a:prstGeom>
          <a:noFill/>
          <a:ln>
            <a:solidFill>
              <a:srgbClr val="1C1C1C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779192" y="2188840"/>
            <a:ext cx="93682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757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0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518160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8848" y="106680"/>
            <a:ext cx="12652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446520" y="114300"/>
            <a:ext cx="52144" cy="32495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30352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228184" y="339502"/>
            <a:ext cx="35476" cy="2979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92080" y="339502"/>
            <a:ext cx="936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16216" y="1347614"/>
            <a:ext cx="7633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5542776" y="2018546"/>
            <a:ext cx="641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827584" y="1707654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402080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pic>
        <p:nvPicPr>
          <p:cNvPr id="15" name="Picture 2" descr="PIC18F16Q20-G6X-Regul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579862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123478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183321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16194</TotalTime>
  <Words>504</Words>
  <Application>Microsoft Office PowerPoint</Application>
  <PresentationFormat>On-screen Show (16:9)</PresentationFormat>
  <Paragraphs>150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GCBASIC Part 11</vt:lpstr>
      <vt:lpstr>Videos...</vt:lpstr>
      <vt:lpstr>PIC18FxxQ20</vt:lpstr>
      <vt:lpstr>GCBASIC Toolchain</vt:lpstr>
      <vt:lpstr>I2C</vt:lpstr>
      <vt:lpstr>Hardware</vt:lpstr>
      <vt:lpstr>Hardware</vt:lpstr>
      <vt:lpstr>Setup</vt:lpstr>
      <vt:lpstr>I2C</vt:lpstr>
      <vt:lpstr>Lab</vt:lpstr>
      <vt:lpstr>PowerPoint Presentation</vt:lpstr>
      <vt:lpstr>Videos...</vt:lpstr>
      <vt:lpstr>GCBASIC Part 10</vt:lpstr>
      <vt:lpstr>PowerPoint Presentation</vt:lpstr>
      <vt:lpstr>Backup Slides</vt:lpstr>
      <vt:lpstr>I2C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797</cp:revision>
  <dcterms:created xsi:type="dcterms:W3CDTF">2019-01-08T20:03:06Z</dcterms:created>
  <dcterms:modified xsi:type="dcterms:W3CDTF">2024-10-30T18:16:22Z</dcterms:modified>
</cp:coreProperties>
</file>