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14" y="-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Write Modify Solution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Before &amp; After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58179"/>
              </p:ext>
            </p:extLst>
          </p:nvPr>
        </p:nvGraphicFramePr>
        <p:xfrm>
          <a:off x="551384" y="2132856"/>
          <a:ext cx="8596312" cy="1310640"/>
        </p:xfrm>
        <a:graphic>
          <a:graphicData uri="http://schemas.openxmlformats.org/drawingml/2006/table">
            <a:tbl>
              <a:tblPr/>
              <a:tblGrid>
                <a:gridCol w="4298156"/>
                <a:gridCol w="4298156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Original ASM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Rewritten ASM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bcf GPIO,1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bcf</a:t>
                      </a:r>
                      <a:r>
                        <a:rPr lang="en-GB" dirty="0"/>
                        <a:t> </a:t>
                      </a:r>
                      <a:r>
                        <a:rPr lang="en-GB" dirty="0" smtClean="0"/>
                        <a:t>LATA,</a:t>
                      </a:r>
                      <a:r>
                        <a:rPr lang="en-GB" sz="2000" dirty="0" smtClean="0"/>
                        <a:t>1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movf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LATA,w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movwf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/>
                        <a:t>GPIO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15480" y="3212976"/>
            <a:ext cx="5668539" cy="280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✅ Benefits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Eliminates RMW hazards without manual intervention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Ensures interrupt-safe port manipulation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Produces maintainable, syntactically correct ASM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3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2564904"/>
            <a:ext cx="8596668" cy="3658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#option </a:t>
            </a:r>
            <a:r>
              <a:rPr lang="en-GB" sz="3200" dirty="0" err="1"/>
              <a:t>shadowregister</a:t>
            </a:r>
            <a:r>
              <a:rPr lang="en-GB" sz="3200" dirty="0"/>
              <a:t> GPIO</a:t>
            </a:r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#option </a:t>
            </a:r>
            <a:r>
              <a:rPr lang="en-GB" sz="3200" dirty="0" err="1"/>
              <a:t>shadowregister</a:t>
            </a:r>
            <a:r>
              <a:rPr lang="en-GB" sz="3200" dirty="0"/>
              <a:t> </a:t>
            </a:r>
            <a:r>
              <a:rPr lang="en-GB" sz="3200" dirty="0" smtClean="0"/>
              <a:t>PORTA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#option </a:t>
            </a:r>
            <a:r>
              <a:rPr lang="en-GB" sz="3200" dirty="0" err="1"/>
              <a:t>shadowregister</a:t>
            </a:r>
            <a:r>
              <a:rPr lang="en-GB" sz="3200" dirty="0"/>
              <a:t> </a:t>
            </a:r>
            <a:r>
              <a:rPr lang="en-GB" sz="3200" dirty="0" smtClean="0"/>
              <a:t>PORTB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419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Read Write Modify Solution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2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Read-Write-Modify General Rule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On PIC microcontrollers that use </a:t>
            </a:r>
            <a:r>
              <a:rPr lang="en-GB" sz="2800" dirty="0"/>
              <a:t>GPIO</a:t>
            </a:r>
            <a:r>
              <a:rPr lang="en-GB" sz="2800" b="1" dirty="0"/>
              <a:t> or </a:t>
            </a:r>
            <a:r>
              <a:rPr lang="en-GB" sz="2800" dirty="0" err="1"/>
              <a:t>PORTx</a:t>
            </a:r>
            <a:r>
              <a:rPr lang="en-GB" sz="2800" b="1" dirty="0"/>
              <a:t> registers without a corresponding </a:t>
            </a:r>
            <a:r>
              <a:rPr lang="en-GB" sz="2800" dirty="0" err="1"/>
              <a:t>LATx</a:t>
            </a:r>
            <a:r>
              <a:rPr lang="en-GB" sz="2800" b="1" dirty="0"/>
              <a:t> latch, any bitwise write (e.g., </a:t>
            </a:r>
            <a:r>
              <a:rPr lang="en-GB" sz="2800" dirty="0"/>
              <a:t>PORTB |= 0x01</a:t>
            </a:r>
            <a:r>
              <a:rPr lang="en-GB" sz="2800" b="1" dirty="0"/>
              <a:t> or </a:t>
            </a:r>
            <a:r>
              <a:rPr lang="en-GB" sz="2800" dirty="0"/>
              <a:t>GPIO |= 0x01</a:t>
            </a:r>
            <a:r>
              <a:rPr lang="en-GB" sz="2800" b="1" dirty="0"/>
              <a:t>) performs a Read-Modify-Write cycle. </a:t>
            </a:r>
            <a:endParaRPr lang="en-GB" sz="2800" b="1" dirty="0" smtClean="0"/>
          </a:p>
          <a:p>
            <a:r>
              <a:rPr lang="en-GB" sz="2800" b="1" dirty="0" smtClean="0"/>
              <a:t>This </a:t>
            </a:r>
            <a:r>
              <a:rPr lang="en-GB" sz="2800" b="1" dirty="0"/>
              <a:t>means the microcontroller reads the actual pin state, modifies the bits, and writes back—potentially causing unintended changes if pins are inputs or externally influenced.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035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Risky examples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PORTB |= 0x01;  // RMW: reads pin state, not internal latch</a:t>
            </a:r>
          </a:p>
          <a:p>
            <a:pPr marL="457200" lvl="1" indent="0">
              <a:buNone/>
            </a:pPr>
            <a:r>
              <a:rPr lang="en-GB" dirty="0"/>
              <a:t>GPIO  |= 0x02;  // Same issue on baseline PICs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90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table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11826"/>
              </p:ext>
            </p:extLst>
          </p:nvPr>
        </p:nvGraphicFramePr>
        <p:xfrm>
          <a:off x="839220" y="2636912"/>
          <a:ext cx="8596311" cy="2286000"/>
        </p:xfrm>
        <a:graphic>
          <a:graphicData uri="http://schemas.openxmlformats.org/drawingml/2006/table">
            <a:tbl>
              <a:tblPr/>
              <a:tblGrid>
                <a:gridCol w="2865437"/>
                <a:gridCol w="2865437"/>
                <a:gridCol w="2865437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Register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RMW 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GPIO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⚠️ 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Common in baseline PICs (e.g., 10F, 12F)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PORTx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⚠️ 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Mid-range PICs without LATx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LATx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present on affected devices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0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9289032" cy="587152"/>
          </a:xfrm>
        </p:spPr>
        <p:txBody>
          <a:bodyPr>
            <a:normAutofit fontScale="90000"/>
          </a:bodyPr>
          <a:lstStyle/>
          <a:p>
            <a:r>
              <a:rPr lang="en-GB" dirty="0"/>
              <a:t>Is the Read in RMW Internal or ASM-Level?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The read operation in a Read-Modify-Write cycle is internal to the PIC hardware architecture.</a:t>
            </a:r>
            <a:r>
              <a:rPr lang="en-GB" sz="2800" dirty="0"/>
              <a:t> It’s not something explicitly coded in your assembly instructions — it’s a side effect of how the PIC executes certain instructions at the silicon level.</a:t>
            </a:r>
          </a:p>
        </p:txBody>
      </p:sp>
    </p:spTree>
    <p:extLst>
      <p:ext uri="{BB962C8B-B14F-4D97-AF65-F5344CB8AC3E}">
        <p14:creationId xmlns:p14="http://schemas.microsoft.com/office/powerpoint/2010/main" val="226700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dirty="0"/>
              <a:t>What Actually Happens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</a:t>
            </a:r>
            <a:r>
              <a:rPr lang="en-GB" dirty="0"/>
              <a:t>you write something like:</a:t>
            </a:r>
          </a:p>
          <a:p>
            <a:pPr lvl="1"/>
            <a:r>
              <a:rPr lang="en-GB" dirty="0" err="1" smtClean="0"/>
              <a:t>bsf</a:t>
            </a:r>
            <a:r>
              <a:rPr lang="en-GB" dirty="0" smtClean="0"/>
              <a:t> </a:t>
            </a:r>
            <a:r>
              <a:rPr lang="en-GB" dirty="0"/>
              <a:t>GPIO, </a:t>
            </a:r>
            <a:r>
              <a:rPr lang="en-GB" sz="2400" dirty="0"/>
              <a:t>0</a:t>
            </a:r>
            <a:r>
              <a:rPr lang="en-GB" dirty="0"/>
              <a:t> </a:t>
            </a:r>
            <a:r>
              <a:rPr lang="en-GB" dirty="0" smtClean="0"/>
              <a:t>			; </a:t>
            </a:r>
            <a:r>
              <a:rPr lang="en-GB" dirty="0"/>
              <a:t>Set bit </a:t>
            </a:r>
            <a:r>
              <a:rPr lang="en-GB" sz="2400" dirty="0"/>
              <a:t>0</a:t>
            </a:r>
            <a:r>
              <a:rPr lang="en-GB" dirty="0" smtClean="0"/>
              <a:t> </a:t>
            </a:r>
            <a:r>
              <a:rPr lang="en-GB" dirty="0"/>
              <a:t>of GPIO </a:t>
            </a:r>
          </a:p>
          <a:p>
            <a:r>
              <a:rPr lang="en-GB" dirty="0"/>
              <a:t>The PIC internally performs:</a:t>
            </a:r>
          </a:p>
          <a:p>
            <a:pPr lvl="1"/>
            <a:r>
              <a:rPr lang="en-GB" b="1" dirty="0"/>
              <a:t>Read</a:t>
            </a:r>
            <a:r>
              <a:rPr lang="en-GB" dirty="0"/>
              <a:t> the entire GPIO register (which reflects the current pin states).</a:t>
            </a:r>
          </a:p>
          <a:p>
            <a:pPr lvl="1"/>
            <a:r>
              <a:rPr lang="en-GB" b="1" dirty="0"/>
              <a:t>Modify</a:t>
            </a:r>
            <a:r>
              <a:rPr lang="en-GB" dirty="0"/>
              <a:t> bit 0 to set it.</a:t>
            </a:r>
          </a:p>
          <a:p>
            <a:pPr lvl="1"/>
            <a:r>
              <a:rPr lang="en-GB" b="1" dirty="0"/>
              <a:t>Write</a:t>
            </a:r>
            <a:r>
              <a:rPr lang="en-GB" dirty="0"/>
              <a:t> the result back to GPIO.</a:t>
            </a:r>
          </a:p>
          <a:p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happens </a:t>
            </a:r>
            <a:r>
              <a:rPr lang="en-GB" b="1" dirty="0"/>
              <a:t>even though the instruction itself only says “set bit </a:t>
            </a:r>
            <a:r>
              <a:rPr lang="en-GB" sz="2400" b="1" dirty="0" smtClean="0"/>
              <a:t>0</a:t>
            </a:r>
            <a:r>
              <a:rPr lang="en-GB" b="1" dirty="0" smtClean="0"/>
              <a:t>.”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microcontroller’s internal logic handles the read and write automatically as part of executing the </a:t>
            </a:r>
            <a:r>
              <a:rPr lang="en-GB" dirty="0" err="1"/>
              <a:t>bsf</a:t>
            </a:r>
            <a:r>
              <a:rPr lang="en-GB" dirty="0"/>
              <a:t> (bit set f) instruction.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85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Instructions </a:t>
            </a:r>
            <a:r>
              <a:rPr lang="en-GB" dirty="0"/>
              <a:t>That Trigger RMW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562443"/>
              </p:ext>
            </p:extLst>
          </p:nvPr>
        </p:nvGraphicFramePr>
        <p:xfrm>
          <a:off x="1055440" y="1340768"/>
          <a:ext cx="8424936" cy="3932324"/>
        </p:xfrm>
        <a:graphic>
          <a:graphicData uri="http://schemas.openxmlformats.org/drawingml/2006/table">
            <a:tbl>
              <a:tblPr/>
              <a:tblGrid>
                <a:gridCol w="2106234"/>
                <a:gridCol w="2106234"/>
                <a:gridCol w="2106234"/>
                <a:gridCol w="2106234"/>
              </a:tblGrid>
              <a:tr h="332653">
                <a:tc>
                  <a:txBody>
                    <a:bodyPr/>
                    <a:lstStyle/>
                    <a:p>
                      <a:r>
                        <a:rPr lang="en-GB" sz="1800" b="1" dirty="0"/>
                        <a:t>Instruction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Description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RMW Risk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Example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GB" sz="1800"/>
                        <a:t>BSF f, b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Bit Set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✅ High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BSF GPIO, 0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GB" sz="1800"/>
                        <a:t>BCF f, b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Bit Clear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✅ High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BCF PORTB, 1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GB" sz="1800"/>
                        <a:t>INCF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Increment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✅ High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INCF GPIO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GB" sz="1800"/>
                        <a:t>DECF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Decrement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✅ High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DECF PORTB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GB" sz="1800"/>
                        <a:t>IORWF f, d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Inclusive OR with W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✅ High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IORWF GPIO, 1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GB" sz="1800"/>
                        <a:t>ANDWF f, d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AND W with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✅ High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ANDWF PORTB, 1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GB" sz="1800"/>
                        <a:t>XORWF f, d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XOR W with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✅ High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XORWF GPIO, 1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GB" sz="1800"/>
                        <a:t>COMF f, d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Complement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✅ High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COMF PORTB, 1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GB" sz="1800"/>
                        <a:t>RLF f, d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Rotate Left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✅ High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RLF GPIO, 1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32653">
                <a:tc>
                  <a:txBody>
                    <a:bodyPr/>
                    <a:lstStyle/>
                    <a:p>
                      <a:r>
                        <a:rPr lang="en-GB" sz="1800" dirty="0"/>
                        <a:t>RRF f, d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Rotate Right f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✅ High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RRF PORTB, 1</a:t>
                      </a:r>
                    </a:p>
                  </a:txBody>
                  <a:tcPr marL="83163" marR="83163" marT="41582" marB="415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0812" y="5512916"/>
            <a:ext cx="77768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These instructions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read the entire register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modify specific bits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write back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— which can cause unintended effects if the register reflects live pin states.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9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Instructions That Avoid RMW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29491"/>
              </p:ext>
            </p:extLst>
          </p:nvPr>
        </p:nvGraphicFramePr>
        <p:xfrm>
          <a:off x="839416" y="2852936"/>
          <a:ext cx="8596312" cy="1097280"/>
        </p:xfrm>
        <a:graphic>
          <a:graphicData uri="http://schemas.openxmlformats.org/drawingml/2006/table">
            <a:tbl>
              <a:tblPr/>
              <a:tblGrid>
                <a:gridCol w="2149078"/>
                <a:gridCol w="2149078"/>
                <a:gridCol w="2149078"/>
                <a:gridCol w="2149078"/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Instruction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RMW 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MOVWF 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Move W to 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MOVWF GPIO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CLRF 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Clear 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CLRF PORTB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08237" y="5494675"/>
            <a:ext cx="9520555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charset="0"/>
                <a:cs typeface="Arial" charset="0"/>
              </a:rPr>
              <a:t>These instructions do not read the register before writing, so they’re safer for output control: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3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compiler capability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2996952"/>
            <a:ext cx="8596668" cy="3658889"/>
          </a:xfrm>
        </p:spPr>
        <p:txBody>
          <a:bodyPr/>
          <a:lstStyle/>
          <a:p>
            <a:r>
              <a:rPr lang="en-GB" dirty="0"/>
              <a:t>Scans ASM output for unsafe bit-level operations (</a:t>
            </a:r>
            <a:r>
              <a:rPr lang="en-GB" dirty="0" err="1"/>
              <a:t>bcf</a:t>
            </a:r>
            <a:r>
              <a:rPr lang="en-GB" dirty="0"/>
              <a:t>, </a:t>
            </a:r>
            <a:r>
              <a:rPr lang="en-GB" dirty="0" err="1"/>
              <a:t>bsf</a:t>
            </a:r>
            <a:r>
              <a:rPr lang="en-GB" dirty="0"/>
              <a:t>, etc.) on volatile ports like GPIO, PORTA, PORTB</a:t>
            </a:r>
          </a:p>
          <a:p>
            <a:r>
              <a:rPr lang="en-GB" dirty="0"/>
              <a:t>Redirects operations to shadow registers (</a:t>
            </a:r>
            <a:r>
              <a:rPr lang="en-GB" dirty="0" err="1"/>
              <a:t>LATx</a:t>
            </a:r>
            <a:r>
              <a:rPr lang="en-GB" dirty="0"/>
              <a:t>) to isolate logic from hardware state</a:t>
            </a:r>
          </a:p>
          <a:p>
            <a:r>
              <a:rPr lang="en-GB" dirty="0"/>
              <a:t>Tracks pending shadow writes and inserts </a:t>
            </a:r>
            <a:r>
              <a:rPr lang="en-GB" dirty="0" err="1"/>
              <a:t>movwf</a:t>
            </a:r>
            <a:r>
              <a:rPr lang="en-GB" dirty="0"/>
              <a:t> flushes only when safe and necessary</a:t>
            </a:r>
          </a:p>
          <a:p>
            <a:r>
              <a:rPr lang="en-GB" dirty="0"/>
              <a:t>Handles conditional logic and toggling (e.g., GPIO.1 = !GPIO.1) with multi-step rewrites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97124" y="2226196"/>
            <a:ext cx="3777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Read Write Modify Adapter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470028581"/>
      </p:ext>
    </p:extLst>
  </p:cSld>
  <p:clrMapOvr>
    <a:masterClrMapping/>
  </p:clrMapOvr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6661</TotalTime>
  <Words>525</Words>
  <Application>Microsoft Office PowerPoint</Application>
  <PresentationFormat>Custom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GCstudioThemeLight</vt:lpstr>
      <vt:lpstr>GCBASIC</vt:lpstr>
      <vt:lpstr>Read-Write-Modify General Rule</vt:lpstr>
      <vt:lpstr>Example</vt:lpstr>
      <vt:lpstr>Summary table</vt:lpstr>
      <vt:lpstr>Is the Read in RMW Internal or ASM-Level?</vt:lpstr>
      <vt:lpstr>What Actually Happens</vt:lpstr>
      <vt:lpstr>Instructions That Trigger RMW</vt:lpstr>
      <vt:lpstr>Instructions That Avoid RMW</vt:lpstr>
      <vt:lpstr>New compiler capability</vt:lpstr>
      <vt:lpstr>Example Before &amp; After </vt:lpstr>
      <vt:lpstr>Live demo</vt:lpstr>
      <vt:lpstr>GCBASIC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39</cp:revision>
  <dcterms:created xsi:type="dcterms:W3CDTF">2024-08-11T08:11:38Z</dcterms:created>
  <dcterms:modified xsi:type="dcterms:W3CDTF">2025-09-05T10:29:02Z</dcterms:modified>
</cp:coreProperties>
</file>