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5" r:id="rId4"/>
    <p:sldId id="271" r:id="rId5"/>
    <p:sldId id="277" r:id="rId6"/>
    <p:sldId id="273" r:id="rId7"/>
    <p:sldId id="278" r:id="rId8"/>
    <p:sldId id="276" r:id="rId9"/>
    <p:sldId id="279" r:id="rId10"/>
    <p:sldId id="280" r:id="rId1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67" autoAdjust="0"/>
  </p:normalViewPr>
  <p:slideViewPr>
    <p:cSldViewPr snapToGrid="0" showGuides="1">
      <p:cViewPr varScale="1">
        <p:scale>
          <a:sx n="97" d="100"/>
          <a:sy n="97" d="100"/>
        </p:scale>
        <p:origin x="-1302" y="-90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699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endParaRPr lang="en-GB" dirty="0" smtClean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HighPerformanceComput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scala" TargetMode="External"/><Relationship Id="rId2" Type="http://schemas.openxmlformats.org/officeDocument/2006/relationships/hyperlink" Target="https://www.coursera.org/learn/progfun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1304611"/>
          </a:xfrm>
        </p:spPr>
        <p:txBody>
          <a:bodyPr/>
          <a:lstStyle/>
          <a:p>
            <a:r>
              <a:rPr lang="en-GB" dirty="0"/>
              <a:t>An introduction to </a:t>
            </a:r>
            <a:r>
              <a:rPr lang="en-GB" dirty="0" smtClean="0"/>
              <a:t>parallel </a:t>
            </a:r>
            <a:r>
              <a:rPr lang="en-GB" dirty="0"/>
              <a:t>programming with R</a:t>
            </a:r>
          </a:p>
        </p:txBody>
      </p:sp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478633" y="2033786"/>
            <a:ext cx="8447087" cy="371475"/>
          </a:xfrm>
        </p:spPr>
        <p:txBody>
          <a:bodyPr/>
          <a:lstStyle/>
          <a:p>
            <a:r>
              <a:rPr lang="en-GB" dirty="0" smtClean="0"/>
              <a:t>Benjamin Brede, 2017-05-17</a:t>
            </a:r>
            <a:endParaRPr lang="en-GB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7" r="31927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-55715" r="1315" b="-55715"/>
          <a:stretch/>
        </p:blipFill>
        <p:spPr>
          <a:xfrm>
            <a:off x="3096001" y="3307560"/>
            <a:ext cx="2664045" cy="2664000"/>
          </a:xfr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7" t="1360" r="51491" b="-1360"/>
          <a:stretch/>
        </p:blipFill>
        <p:spPr>
          <a:xfrm>
            <a:off x="468000" y="3307559"/>
            <a:ext cx="2647950" cy="2647950"/>
          </a:xfrm>
        </p:spPr>
      </p:pic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smtClean="0"/>
              <a:t>Tips – PP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650587"/>
            <a:ext cx="8521188" cy="4089600"/>
          </a:xfrm>
        </p:spPr>
        <p:txBody>
          <a:bodyPr/>
          <a:lstStyle/>
          <a:p>
            <a:r>
              <a:rPr lang="en-GB" dirty="0"/>
              <a:t>bottleneck </a:t>
            </a:r>
            <a:r>
              <a:rPr lang="en-GB" dirty="0" smtClean="0"/>
              <a:t>I/O</a:t>
            </a:r>
            <a:endParaRPr lang="en-GB" dirty="0"/>
          </a:p>
          <a:p>
            <a:r>
              <a:rPr lang="en-GB" dirty="0"/>
              <a:t>more cores not always better</a:t>
            </a:r>
          </a:p>
          <a:p>
            <a:pPr lvl="1"/>
            <a:r>
              <a:rPr lang="en-GB" dirty="0" smtClean="0"/>
              <a:t>overhead</a:t>
            </a:r>
            <a:r>
              <a:rPr lang="en-GB" dirty="0"/>
              <a:t> management </a:t>
            </a:r>
            <a:endParaRPr lang="en-GB" dirty="0" smtClean="0"/>
          </a:p>
          <a:p>
            <a:pPr lvl="1"/>
            <a:r>
              <a:rPr lang="en-GB" dirty="0" smtClean="0"/>
              <a:t>unbalanced tasks</a:t>
            </a:r>
          </a:p>
          <a:p>
            <a:pPr lvl="1"/>
            <a:r>
              <a:rPr lang="en-GB" dirty="0" smtClean="0"/>
              <a:t>I/O</a:t>
            </a:r>
            <a:endParaRPr lang="en-GB" dirty="0"/>
          </a:p>
          <a:p>
            <a:r>
              <a:rPr lang="en-GB" dirty="0"/>
              <a:t>test single cases for loops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9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Functional </a:t>
            </a:r>
            <a:r>
              <a:rPr lang="en-GB" dirty="0" smtClean="0"/>
              <a:t>programming</a:t>
            </a:r>
          </a:p>
          <a:p>
            <a:endParaRPr lang="en-GB" dirty="0" smtClean="0"/>
          </a:p>
          <a:p>
            <a:r>
              <a:rPr lang="en-GB" dirty="0" smtClean="0"/>
              <a:t>Implementation PP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5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Parallel computation – Requirements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092299"/>
            <a:ext cx="8521188" cy="4089600"/>
          </a:xfrm>
        </p:spPr>
        <p:txBody>
          <a:bodyPr/>
          <a:lstStyle/>
          <a:p>
            <a:r>
              <a:rPr lang="en-GB" dirty="0" smtClean="0"/>
              <a:t>computer with multiple cores</a:t>
            </a:r>
          </a:p>
          <a:p>
            <a:pPr lvl="1"/>
            <a:r>
              <a:rPr lang="en-GB" dirty="0" smtClean="0"/>
              <a:t>mostly the case today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software that can make use of the cores</a:t>
            </a:r>
          </a:p>
          <a:p>
            <a:pPr lvl="1"/>
            <a:r>
              <a:rPr lang="en-GB" dirty="0" smtClean="0"/>
              <a:t>R parallel </a:t>
            </a:r>
            <a:r>
              <a:rPr lang="en-GB" dirty="0" smtClean="0"/>
              <a:t>packages</a:t>
            </a:r>
          </a:p>
          <a:p>
            <a:pPr marL="696913" lvl="1" indent="0">
              <a:buNone/>
            </a:pPr>
            <a:endParaRPr lang="en-GB" dirty="0" smtClean="0"/>
          </a:p>
          <a:p>
            <a:r>
              <a:rPr lang="en-GB" dirty="0"/>
              <a:t>task that benefits from </a:t>
            </a:r>
            <a:r>
              <a:rPr lang="en-GB" dirty="0" err="1"/>
              <a:t>parallising</a:t>
            </a:r>
            <a:endParaRPr lang="en-GB" dirty="0"/>
          </a:p>
          <a:p>
            <a:pPr lvl="1"/>
            <a:r>
              <a:rPr lang="en-GB" dirty="0" smtClean="0"/>
              <a:t>repeated tasks (e.g. cross-validation)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programmer </a:t>
            </a:r>
            <a:r>
              <a:rPr lang="en-GB" dirty="0" smtClean="0"/>
              <a:t>that can make use of infrastructure</a:t>
            </a:r>
          </a:p>
          <a:p>
            <a:pPr lvl="1"/>
            <a:r>
              <a:rPr lang="en-GB" dirty="0" smtClean="0"/>
              <a:t>development efficiency!!!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3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smtClean="0"/>
              <a:t>FP – why bother?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3655500" cy="4089600"/>
          </a:xfrm>
        </p:spPr>
        <p:txBody>
          <a:bodyPr/>
          <a:lstStyle/>
          <a:p>
            <a:pPr marL="0" lvl="1" indent="0">
              <a:buNone/>
            </a:pPr>
            <a:r>
              <a:rPr lang="en-GB" sz="2000" dirty="0" smtClean="0">
                <a:latin typeface="Courier" pitchFamily="49" charset="0"/>
              </a:rPr>
              <a:t>x &lt;- 1:10</a:t>
            </a:r>
          </a:p>
          <a:p>
            <a:pPr marL="0" lvl="1" indent="0">
              <a:buNone/>
            </a:pPr>
            <a:r>
              <a:rPr lang="en-GB" sz="2000" dirty="0" smtClean="0">
                <a:latin typeface="Courier" pitchFamily="49" charset="0"/>
              </a:rPr>
              <a:t>y &lt;- numeric()</a:t>
            </a:r>
          </a:p>
          <a:p>
            <a:pPr marL="0" lvl="1" indent="0">
              <a:buNone/>
            </a:pPr>
            <a:endParaRPr lang="en-GB" sz="2000" dirty="0">
              <a:latin typeface="Courier" pitchFamily="49" charset="0"/>
            </a:endParaRPr>
          </a:p>
          <a:p>
            <a:pPr marL="0" lvl="1" indent="0">
              <a:buNone/>
            </a:pPr>
            <a:r>
              <a:rPr lang="en-GB" sz="2000" dirty="0" smtClean="0">
                <a:latin typeface="Courier" pitchFamily="49" charset="0"/>
              </a:rPr>
              <a:t>for (</a:t>
            </a:r>
            <a:r>
              <a:rPr lang="en-GB" sz="2000" dirty="0" err="1" smtClean="0">
                <a:latin typeface="Courier" pitchFamily="49" charset="0"/>
              </a:rPr>
              <a:t>i</a:t>
            </a:r>
            <a:r>
              <a:rPr lang="en-GB" sz="2000" dirty="0" smtClean="0">
                <a:latin typeface="Courier" pitchFamily="49" charset="0"/>
              </a:rPr>
              <a:t> in 1:10)</a:t>
            </a:r>
          </a:p>
          <a:p>
            <a:pPr marL="0" lvl="1" indent="0">
              <a:buNone/>
            </a:pPr>
            <a:r>
              <a:rPr lang="en-GB" sz="2000" dirty="0" smtClean="0">
                <a:latin typeface="Courier" pitchFamily="49" charset="0"/>
              </a:rPr>
              <a:t>  y &lt;- c(y, x[</a:t>
            </a:r>
            <a:r>
              <a:rPr lang="en-GB" sz="2000" dirty="0" err="1" smtClean="0">
                <a:latin typeface="Courier" pitchFamily="49" charset="0"/>
              </a:rPr>
              <a:t>i</a:t>
            </a:r>
            <a:r>
              <a:rPr lang="en-GB" sz="2000" dirty="0" smtClean="0">
                <a:latin typeface="Courier" pitchFamily="49" charset="0"/>
              </a:rPr>
              <a:t>] + 1)</a:t>
            </a:r>
          </a:p>
          <a:p>
            <a:pPr marL="0" lvl="1" indent="0">
              <a:buNone/>
            </a:pPr>
            <a:endParaRPr lang="en-GB" sz="2000" dirty="0">
              <a:latin typeface="Courier" pitchFamily="49" charset="0"/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sp>
        <p:nvSpPr>
          <p:cNvPr id="6" name="Tijdelijke aanduiding voor tekst 4"/>
          <p:cNvSpPr txBox="1">
            <a:spLocks/>
          </p:cNvSpPr>
          <p:nvPr/>
        </p:nvSpPr>
        <p:spPr bwMode="auto">
          <a:xfrm>
            <a:off x="4897949" y="1835249"/>
            <a:ext cx="3741225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413" indent="-252413" algn="l" rtl="0" fontAlgn="base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40000"/>
              <a:buFont typeface="Wingdings" pitchFamily="2" charset="2"/>
              <a:buChar char="§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982663" indent="-285750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2pPr>
            <a:lvl3pPr marL="1879600" indent="-319088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3pPr>
            <a:lvl4pPr marL="2692400" indent="-360363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 baseline="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4pPr>
            <a:lvl5pPr marL="3405188" indent="-352425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Verdana" pitchFamily="34" charset="0"/>
              <a:buNone/>
            </a:pPr>
            <a:r>
              <a:rPr lang="en-GB" dirty="0" smtClean="0">
                <a:latin typeface="Courier" pitchFamily="49" charset="0"/>
              </a:rPr>
              <a:t>x &lt;- 1:10</a:t>
            </a:r>
          </a:p>
          <a:p>
            <a:pPr marL="0" lvl="1" indent="0">
              <a:buFont typeface="Verdana" pitchFamily="34" charset="0"/>
              <a:buNone/>
            </a:pPr>
            <a:endParaRPr lang="en-GB" dirty="0" smtClean="0">
              <a:latin typeface="Courier" pitchFamily="49" charset="0"/>
            </a:endParaRPr>
          </a:p>
          <a:p>
            <a:pPr marL="0" lvl="1" indent="0">
              <a:buFont typeface="Verdana" pitchFamily="34" charset="0"/>
              <a:buNone/>
            </a:pPr>
            <a:r>
              <a:rPr lang="en-GB" dirty="0" smtClean="0">
                <a:latin typeface="Courier" pitchFamily="49" charset="0"/>
              </a:rPr>
              <a:t>foo &lt;- function(x) {</a:t>
            </a:r>
          </a:p>
          <a:p>
            <a:pPr marL="0" lvl="1" indent="0">
              <a:buFont typeface="Verdana" pitchFamily="34" charset="0"/>
              <a:buNone/>
            </a:pPr>
            <a:r>
              <a:rPr lang="en-GB" dirty="0" smtClean="0">
                <a:latin typeface="Courier" pitchFamily="49" charset="0"/>
              </a:rPr>
              <a:t>  x + 1</a:t>
            </a:r>
          </a:p>
          <a:p>
            <a:pPr marL="0" lvl="1" indent="0">
              <a:buFont typeface="Verdana" pitchFamily="34" charset="0"/>
              <a:buNone/>
            </a:pPr>
            <a:r>
              <a:rPr lang="en-GB" dirty="0">
                <a:latin typeface="Courier" pitchFamily="49" charset="0"/>
              </a:rPr>
              <a:t>}</a:t>
            </a:r>
            <a:endParaRPr lang="en-GB" dirty="0" smtClean="0">
              <a:latin typeface="Courier" pitchFamily="49" charset="0"/>
            </a:endParaRPr>
          </a:p>
          <a:p>
            <a:pPr marL="0" lvl="1" indent="0">
              <a:buFont typeface="Verdana" pitchFamily="34" charset="0"/>
              <a:buNone/>
            </a:pPr>
            <a:endParaRPr lang="en-GB" dirty="0" smtClean="0">
              <a:latin typeface="Courier" pitchFamily="49" charset="0"/>
            </a:endParaRPr>
          </a:p>
          <a:p>
            <a:pPr marL="0" lvl="1" indent="0">
              <a:buFont typeface="Verdana" pitchFamily="34" charset="0"/>
              <a:buNone/>
            </a:pPr>
            <a:r>
              <a:rPr lang="en-GB" dirty="0" smtClean="0">
                <a:latin typeface="Courier" pitchFamily="49" charset="0"/>
              </a:rPr>
              <a:t>y &lt;- </a:t>
            </a:r>
            <a:r>
              <a:rPr lang="en-GB" dirty="0" err="1" smtClean="0">
                <a:latin typeface="Courier" pitchFamily="49" charset="0"/>
              </a:rPr>
              <a:t>sapply</a:t>
            </a:r>
            <a:r>
              <a:rPr lang="en-GB" dirty="0" smtClean="0">
                <a:latin typeface="Courier" pitchFamily="49" charset="0"/>
              </a:rPr>
              <a:t>(x, foo)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2806" y="5381967"/>
            <a:ext cx="40363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Processes do not access global variables </a:t>
            </a:r>
            <a:r>
              <a:rPr lang="en-GB" sz="1400" dirty="0" smtClean="0">
                <a:latin typeface="Verdana" pitchFamily="34" charset="0"/>
              </a:rPr>
              <a:t>+</a:t>
            </a: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no side-effects</a:t>
            </a:r>
            <a:endParaRPr lang="en-GB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&gt; prevent conflicts</a:t>
            </a:r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FP – The basics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604805"/>
            <a:ext cx="8521188" cy="4089600"/>
          </a:xfrm>
        </p:spPr>
        <p:txBody>
          <a:bodyPr/>
          <a:lstStyle/>
          <a:p>
            <a:r>
              <a:rPr lang="en-GB" dirty="0" smtClean="0"/>
              <a:t>Functions as objects (with name, class, value)</a:t>
            </a:r>
          </a:p>
          <a:p>
            <a:r>
              <a:rPr lang="en-GB" dirty="0" smtClean="0"/>
              <a:t>Lambda = unnamed functions</a:t>
            </a:r>
          </a:p>
          <a:p>
            <a:r>
              <a:rPr lang="en-GB" dirty="0" smtClean="0"/>
              <a:t>Immutable state (not strictly implemented in R)</a:t>
            </a:r>
          </a:p>
          <a:p>
            <a:r>
              <a:rPr lang="en-GB" dirty="0" smtClean="0"/>
              <a:t>Higher order functions = functions that accept functions as arguments</a:t>
            </a:r>
          </a:p>
          <a:p>
            <a:r>
              <a:rPr lang="en-GB" dirty="0" smtClean="0"/>
              <a:t>Basic FP operations</a:t>
            </a:r>
          </a:p>
          <a:p>
            <a:pPr lvl="1"/>
            <a:r>
              <a:rPr lang="en-GB" dirty="0" smtClean="0"/>
              <a:t>Map ~ apply family</a:t>
            </a:r>
          </a:p>
          <a:p>
            <a:pPr lvl="1"/>
            <a:r>
              <a:rPr lang="en-GB" dirty="0" smtClean="0"/>
              <a:t>Reduce (special case: filter ~ subset)</a:t>
            </a:r>
          </a:p>
          <a:p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48500" y="6276974"/>
            <a:ext cx="1069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Demo: FP</a:t>
            </a:r>
          </a:p>
        </p:txBody>
      </p:sp>
    </p:spTree>
    <p:extLst>
      <p:ext uri="{BB962C8B-B14F-4D97-AF65-F5344CB8AC3E}">
        <p14:creationId xmlns:p14="http://schemas.microsoft.com/office/powerpoint/2010/main" val="29894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smtClean="0"/>
              <a:t>FP – Divide </a:t>
            </a:r>
            <a:r>
              <a:rPr lang="en-GB" dirty="0"/>
              <a:t>et </a:t>
            </a:r>
            <a:r>
              <a:rPr lang="en-GB" dirty="0" err="1" smtClean="0"/>
              <a:t>impera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352350"/>
            <a:ext cx="8521188" cy="4089600"/>
          </a:xfrm>
        </p:spPr>
        <p:txBody>
          <a:bodyPr/>
          <a:lstStyle/>
          <a:p>
            <a:r>
              <a:rPr lang="en-GB" dirty="0"/>
              <a:t>Parallel programming requires to split work over workers.</a:t>
            </a:r>
          </a:p>
          <a:p>
            <a:pPr lvl="1"/>
            <a:r>
              <a:rPr lang="en-GB" dirty="0" smtClean="0"/>
              <a:t>Define atomic operations in workflow</a:t>
            </a:r>
          </a:p>
          <a:p>
            <a:pPr lvl="1"/>
            <a:r>
              <a:rPr lang="en-GB" dirty="0" smtClean="0"/>
              <a:t>Balancing tasks?</a:t>
            </a:r>
          </a:p>
          <a:p>
            <a:r>
              <a:rPr lang="en-GB" dirty="0" smtClean="0"/>
              <a:t>Summarize results into 1 output object</a:t>
            </a:r>
          </a:p>
          <a:p>
            <a:pPr lvl="1"/>
            <a:r>
              <a:rPr lang="en-GB" dirty="0" smtClean="0"/>
              <a:t>know what </a:t>
            </a:r>
            <a:r>
              <a:rPr lang="en-GB" dirty="0"/>
              <a:t>(type) </a:t>
            </a:r>
            <a:r>
              <a:rPr lang="en-GB" dirty="0" smtClean="0"/>
              <a:t>you aim at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27325" y="5181600"/>
            <a:ext cx="260350" cy="260350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7325" y="5441950"/>
            <a:ext cx="260350" cy="260350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7325" y="5702300"/>
            <a:ext cx="260350" cy="260350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7000" y="5041900"/>
            <a:ext cx="260350" cy="260350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37000" y="5434806"/>
            <a:ext cx="260350" cy="260350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37000" y="5827712"/>
            <a:ext cx="260350" cy="260350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18100" y="5181600"/>
            <a:ext cx="260350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18100" y="5441950"/>
            <a:ext cx="260350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8100" y="5702300"/>
            <a:ext cx="260350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14" idx="1"/>
          </p:cNvCxnSpPr>
          <p:nvPr/>
        </p:nvCxnSpPr>
        <p:spPr>
          <a:xfrm flipV="1">
            <a:off x="2987675" y="5564981"/>
            <a:ext cx="949325" cy="7144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3" idx="1"/>
          </p:cNvCxnSpPr>
          <p:nvPr/>
        </p:nvCxnSpPr>
        <p:spPr>
          <a:xfrm flipV="1">
            <a:off x="2987675" y="5172075"/>
            <a:ext cx="949325" cy="139700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5" idx="1"/>
          </p:cNvCxnSpPr>
          <p:nvPr/>
        </p:nvCxnSpPr>
        <p:spPr>
          <a:xfrm>
            <a:off x="2987675" y="5832475"/>
            <a:ext cx="949325" cy="125412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8" idx="1"/>
          </p:cNvCxnSpPr>
          <p:nvPr/>
        </p:nvCxnSpPr>
        <p:spPr>
          <a:xfrm>
            <a:off x="4197350" y="5172075"/>
            <a:ext cx="920750" cy="139700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9" idx="1"/>
          </p:cNvCxnSpPr>
          <p:nvPr/>
        </p:nvCxnSpPr>
        <p:spPr>
          <a:xfrm>
            <a:off x="4197350" y="5564981"/>
            <a:ext cx="920750" cy="7144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20" idx="1"/>
          </p:cNvCxnSpPr>
          <p:nvPr/>
        </p:nvCxnSpPr>
        <p:spPr>
          <a:xfrm flipV="1">
            <a:off x="4197350" y="5832475"/>
            <a:ext cx="920750" cy="125412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6925" y="4333875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initial </a:t>
            </a:r>
          </a:p>
          <a:p>
            <a:pPr algn="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collection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84750" y="4314825"/>
            <a:ext cx="1914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modified (mapped)</a:t>
            </a: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collection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95662" y="4313781"/>
            <a:ext cx="1367682" cy="533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independent </a:t>
            </a:r>
          </a:p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5090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263749"/>
            <a:ext cx="8521188" cy="4089600"/>
          </a:xfrm>
        </p:spPr>
        <p:txBody>
          <a:bodyPr/>
          <a:lstStyle/>
          <a:p>
            <a:r>
              <a:rPr lang="en-GB" dirty="0" smtClean="0"/>
              <a:t>explicit parallelism</a:t>
            </a:r>
          </a:p>
          <a:p>
            <a:pPr lvl="1"/>
            <a:r>
              <a:rPr lang="en-GB" dirty="0" smtClean="0"/>
              <a:t>snow </a:t>
            </a:r>
            <a:r>
              <a:rPr lang="en-GB" dirty="0" smtClean="0"/>
              <a:t>&amp; snowfall</a:t>
            </a:r>
          </a:p>
          <a:p>
            <a:pPr lvl="1"/>
            <a:r>
              <a:rPr lang="en-GB" dirty="0" err="1" smtClean="0"/>
              <a:t>foreach</a:t>
            </a:r>
            <a:endParaRPr lang="en-GB" dirty="0" smtClean="0"/>
          </a:p>
          <a:p>
            <a:pPr lvl="1"/>
            <a:r>
              <a:rPr lang="en-GB" dirty="0" smtClean="0"/>
              <a:t>parallel</a:t>
            </a:r>
          </a:p>
          <a:p>
            <a:r>
              <a:rPr lang="en-GB" dirty="0" smtClean="0"/>
              <a:t>“implicit” parallelism</a:t>
            </a:r>
          </a:p>
          <a:p>
            <a:pPr lvl="1"/>
            <a:r>
              <a:rPr lang="en-GB" dirty="0" smtClean="0"/>
              <a:t>caret</a:t>
            </a:r>
            <a:endParaRPr lang="en-GB" dirty="0" smtClean="0"/>
          </a:p>
          <a:p>
            <a:r>
              <a:rPr lang="en-GB" dirty="0"/>
              <a:t>CRAN Task View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High-Performance </a:t>
            </a:r>
            <a:r>
              <a:rPr lang="en-GB" dirty="0"/>
              <a:t>and Parallel Computing with </a:t>
            </a:r>
            <a:r>
              <a:rPr lang="en-GB" dirty="0" smtClean="0"/>
              <a:t>R: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>
                <a:hlinkClick r:id="rId2"/>
              </a:rPr>
              <a:t>https://cran.r-project.org/web/views/HighPerformanceComputing.html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48500" y="6276974"/>
            <a:ext cx="1069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Demo: PP</a:t>
            </a:r>
          </a:p>
        </p:txBody>
      </p:sp>
    </p:spTree>
    <p:extLst>
      <p:ext uri="{BB962C8B-B14F-4D97-AF65-F5344CB8AC3E}">
        <p14:creationId xmlns:p14="http://schemas.microsoft.com/office/powerpoint/2010/main" val="41226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Tips – FP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088612"/>
            <a:ext cx="8521188" cy="4089600"/>
          </a:xfrm>
        </p:spPr>
        <p:txBody>
          <a:bodyPr/>
          <a:lstStyle/>
          <a:p>
            <a:r>
              <a:rPr lang="en-GB" dirty="0" smtClean="0"/>
              <a:t>write down function types (types in/out)</a:t>
            </a:r>
          </a:p>
          <a:p>
            <a:r>
              <a:rPr lang="en-GB" dirty="0" smtClean="0"/>
              <a:t>know variable types (and the differences)</a:t>
            </a:r>
          </a:p>
          <a:p>
            <a:r>
              <a:rPr lang="en-GB" dirty="0" smtClean="0"/>
              <a:t>know possible target type for collections</a:t>
            </a:r>
          </a:p>
          <a:p>
            <a:pPr lvl="1"/>
            <a:r>
              <a:rPr lang="en-GB" dirty="0" smtClean="0"/>
              <a:t>vector = same type elements</a:t>
            </a:r>
          </a:p>
          <a:p>
            <a:pPr lvl="1"/>
            <a:r>
              <a:rPr lang="en-GB" dirty="0" smtClean="0"/>
              <a:t>list = most generic collection</a:t>
            </a:r>
          </a:p>
          <a:p>
            <a:pPr lvl="1"/>
            <a:r>
              <a:rPr lang="en-GB" dirty="0" err="1" smtClean="0"/>
              <a:t>data.frame</a:t>
            </a:r>
            <a:r>
              <a:rPr lang="en-GB" dirty="0" smtClean="0"/>
              <a:t> = handy for analysis </a:t>
            </a:r>
            <a:br>
              <a:rPr lang="en-GB" dirty="0" smtClean="0"/>
            </a:br>
            <a:r>
              <a:rPr lang="en-GB" dirty="0" smtClean="0"/>
              <a:t>(statistics, plotting</a:t>
            </a:r>
            <a:r>
              <a:rPr lang="en-GB" dirty="0" smtClean="0"/>
              <a:t>)</a:t>
            </a:r>
          </a:p>
          <a:p>
            <a:r>
              <a:rPr lang="en-GB" dirty="0" smtClean="0"/>
              <a:t>FP MOOC</a:t>
            </a:r>
          </a:p>
          <a:p>
            <a:pPr lvl="1"/>
            <a:r>
              <a:rPr lang="en-GB" dirty="0"/>
              <a:t>Functional Programming Principles in Scala:</a:t>
            </a:r>
            <a:br>
              <a:rPr lang="en-GB" dirty="0"/>
            </a:b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www.coursera.org/learn/progfun1</a:t>
            </a:r>
            <a:endParaRPr lang="en-GB" dirty="0" smtClean="0"/>
          </a:p>
          <a:p>
            <a:pPr lvl="1"/>
            <a:r>
              <a:rPr lang="en-GB" dirty="0" smtClean="0"/>
              <a:t>Specialisation (Scala, FP, PP, Big Data)</a:t>
            </a:r>
            <a:r>
              <a:rPr lang="en-GB" dirty="0" smtClean="0"/>
              <a:t>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www.coursera.org/specializations/scala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Tips – PP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564862"/>
            <a:ext cx="8521188" cy="4089600"/>
          </a:xfrm>
        </p:spPr>
        <p:txBody>
          <a:bodyPr/>
          <a:lstStyle/>
          <a:p>
            <a:r>
              <a:rPr lang="en-GB" dirty="0"/>
              <a:t>learn package specific behaviour</a:t>
            </a:r>
          </a:p>
          <a:p>
            <a:pPr lvl="1"/>
            <a:r>
              <a:rPr lang="en-GB" dirty="0"/>
              <a:t>how do workers share variables?</a:t>
            </a:r>
          </a:p>
          <a:p>
            <a:pPr lvl="1"/>
            <a:r>
              <a:rPr lang="en-GB" dirty="0"/>
              <a:t>package for Linux/Windows?</a:t>
            </a:r>
          </a:p>
          <a:p>
            <a:r>
              <a:rPr lang="en-GB" dirty="0"/>
              <a:t>monitor </a:t>
            </a:r>
            <a:r>
              <a:rPr lang="en-GB" dirty="0"/>
              <a:t>the </a:t>
            </a:r>
            <a:r>
              <a:rPr lang="en-GB" dirty="0"/>
              <a:t>process</a:t>
            </a:r>
          </a:p>
          <a:p>
            <a:pPr lvl="1"/>
            <a:r>
              <a:rPr lang="en-GB" dirty="0"/>
              <a:t>CPU and RAM</a:t>
            </a:r>
          </a:p>
          <a:p>
            <a:r>
              <a:rPr lang="en-GB" dirty="0"/>
              <a:t>killing processes/keeping </a:t>
            </a:r>
            <a:r>
              <a:rPr lang="en-GB" dirty="0"/>
              <a:t>control</a:t>
            </a:r>
          </a:p>
          <a:p>
            <a:pPr lvl="1"/>
            <a:r>
              <a:rPr lang="en-GB" dirty="0"/>
              <a:t>Windows: Task Manager</a:t>
            </a:r>
          </a:p>
          <a:p>
            <a:pPr lvl="1"/>
            <a:r>
              <a:rPr lang="en-GB" dirty="0"/>
              <a:t>Linux: </a:t>
            </a:r>
            <a:r>
              <a:rPr lang="en-GB" dirty="0" smtClean="0"/>
              <a:t>top/</a:t>
            </a:r>
            <a:r>
              <a:rPr lang="en-GB" dirty="0" err="1" smtClean="0"/>
              <a:t>htop</a:t>
            </a:r>
            <a:endParaRPr lang="en-GB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345</Words>
  <Application>Microsoft Office PowerPoint</Application>
  <PresentationFormat>On-screen Show (4:3)</PresentationFormat>
  <Paragraphs>102</Paragraphs>
  <Slides>10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Wageningen UR</vt:lpstr>
      <vt:lpstr>An introduction to parallel programming with R</vt:lpstr>
      <vt:lpstr>Overview</vt:lpstr>
      <vt:lpstr>Parallel computation – Requirements </vt:lpstr>
      <vt:lpstr>FP – why bother?</vt:lpstr>
      <vt:lpstr>FP – The basics</vt:lpstr>
      <vt:lpstr>FP – Divide et impera</vt:lpstr>
      <vt:lpstr>Implementation</vt:lpstr>
      <vt:lpstr>Tips – FP </vt:lpstr>
      <vt:lpstr>Tips – PP </vt:lpstr>
      <vt:lpstr>Tips – PP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Brede, Benjamin</cp:lastModifiedBy>
  <cp:revision>315</cp:revision>
  <dcterms:created xsi:type="dcterms:W3CDTF">2011-09-29T08:30:03Z</dcterms:created>
  <dcterms:modified xsi:type="dcterms:W3CDTF">2017-05-17T13:42:55Z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