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9" r:id="rId3"/>
    <p:sldId id="262" r:id="rId4"/>
    <p:sldId id="263" r:id="rId5"/>
    <p:sldId id="268" r:id="rId6"/>
    <p:sldId id="266" r:id="rId7"/>
    <p:sldId id="267" r:id="rId8"/>
    <p:sldId id="269" r:id="rId9"/>
    <p:sldId id="270" r:id="rId10"/>
    <p:sldId id="274" r:id="rId11"/>
  </p:sldIdLst>
  <p:sldSz cx="9144000" cy="5143500" type="screen16x9"/>
  <p:notesSz cx="6858000" cy="9144000"/>
  <p:embeddedFontLst>
    <p:embeddedFont>
      <p:font typeface="Bebas Neue" panose="020B0606020202050201" pitchFamily="34" charset="0"/>
      <p:regular r:id="rId13"/>
    </p:embeddedFont>
    <p:embeddedFont>
      <p:font typeface="Chakra Petch Medium" panose="020B0604020202020204" charset="-34"/>
      <p:regular r:id="rId14"/>
      <p:bold r:id="rId15"/>
      <p:italic r:id="rId16"/>
      <p:boldItalic r:id="rId17"/>
    </p:embeddedFont>
    <p:embeddedFont>
      <p:font typeface="Fira Code" panose="020B0809050000020004" pitchFamily="49" charset="0"/>
      <p:regular r:id="rId18"/>
      <p:bold r:id="rId19"/>
    </p:embeddedFont>
    <p:embeddedFont>
      <p:font typeface="Poppi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8CCB09-FEB7-4344-AD0B-C13BF2D9E5DD}">
  <a:tblStyle styleId="{448CCB09-FEB7-4344-AD0B-C13BF2D9E5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7030f7ab2_0_2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7030f7ab2_0_2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161526d799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161526d799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17030f7ab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17030f7a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17030f7ab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17030f7ab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17030f7ab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17030f7ab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2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2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52" name="Google Shape;452;p2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2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2" name="Google Shape;462;p23"/>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3" name="Google Shape;463;p23"/>
          <p:cNvSpPr txBox="1">
            <a:spLocks noGrp="1"/>
          </p:cNvSpPr>
          <p:nvPr>
            <p:ph type="title" idx="2" hasCustomPrompt="1"/>
          </p:nvPr>
        </p:nvSpPr>
        <p:spPr>
          <a:xfrm>
            <a:off x="5278000" y="1294388"/>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64" name="Google Shape;464;p23"/>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74" name="Google Shape;74;p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 name="Google Shape;78;p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5"/>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5"/>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 name="Google Shape;86;p5"/>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5"/>
          <p:cNvSpPr txBox="1">
            <a:spLocks noGrp="1"/>
          </p:cNvSpPr>
          <p:nvPr>
            <p:ph type="subTitle" idx="4"/>
          </p:nvPr>
        </p:nvSpPr>
        <p:spPr>
          <a:xfrm>
            <a:off x="48560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9"/>
        <p:cNvGrpSpPr/>
        <p:nvPr/>
      </p:nvGrpSpPr>
      <p:grpSpPr>
        <a:xfrm>
          <a:off x="0" y="0"/>
          <a:ext cx="0" cy="0"/>
          <a:chOff x="0" y="0"/>
          <a:chExt cx="0" cy="0"/>
        </a:xfrm>
      </p:grpSpPr>
      <p:grpSp>
        <p:nvGrpSpPr>
          <p:cNvPr id="320" name="Google Shape;320;p18"/>
          <p:cNvGrpSpPr/>
          <p:nvPr/>
        </p:nvGrpSpPr>
        <p:grpSpPr>
          <a:xfrm>
            <a:off x="69150" y="137187"/>
            <a:ext cx="9031450" cy="282372"/>
            <a:chOff x="69150" y="137187"/>
            <a:chExt cx="9031450" cy="282372"/>
          </a:xfrm>
        </p:grpSpPr>
        <p:cxnSp>
          <p:nvCxnSpPr>
            <p:cNvPr id="321" name="Google Shape;321;p1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2" name="Google Shape;322;p1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1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1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1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26" name="Google Shape;326;p1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8"/>
          <p:cNvGrpSpPr/>
          <p:nvPr/>
        </p:nvGrpSpPr>
        <p:grpSpPr>
          <a:xfrm>
            <a:off x="234375" y="117804"/>
            <a:ext cx="256800" cy="256800"/>
            <a:chOff x="234375" y="110636"/>
            <a:chExt cx="256800" cy="256800"/>
          </a:xfrm>
        </p:grpSpPr>
        <p:sp>
          <p:nvSpPr>
            <p:cNvPr id="328" name="Google Shape;328;p1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0" name="Google Shape;330;p1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31" name="Google Shape;331;p18"/>
          <p:cNvGrpSpPr/>
          <p:nvPr/>
        </p:nvGrpSpPr>
        <p:grpSpPr>
          <a:xfrm>
            <a:off x="6760300" y="117804"/>
            <a:ext cx="2161200" cy="256800"/>
            <a:chOff x="6760300" y="96350"/>
            <a:chExt cx="2161200" cy="256800"/>
          </a:xfrm>
        </p:grpSpPr>
        <p:sp>
          <p:nvSpPr>
            <p:cNvPr id="332" name="Google Shape;332;p1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8"/>
            <p:cNvGrpSpPr/>
            <p:nvPr/>
          </p:nvGrpSpPr>
          <p:grpSpPr>
            <a:xfrm>
              <a:off x="8683881" y="115948"/>
              <a:ext cx="159362" cy="217605"/>
              <a:chOff x="2025348" y="3145361"/>
              <a:chExt cx="406327" cy="554831"/>
            </a:xfrm>
          </p:grpSpPr>
          <p:sp>
            <p:nvSpPr>
              <p:cNvPr id="334" name="Google Shape;334;p1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18"/>
          <p:cNvSpPr txBox="1">
            <a:spLocks noGrp="1"/>
          </p:cNvSpPr>
          <p:nvPr>
            <p:ph type="title"/>
          </p:nvPr>
        </p:nvSpPr>
        <p:spPr>
          <a:xfrm>
            <a:off x="7200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18"/>
          <p:cNvSpPr txBox="1">
            <a:spLocks noGrp="1"/>
          </p:cNvSpPr>
          <p:nvPr>
            <p:ph type="subTitle" idx="1"/>
          </p:nvPr>
        </p:nvSpPr>
        <p:spPr>
          <a:xfrm>
            <a:off x="7200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8"/>
          <p:cNvSpPr txBox="1">
            <a:spLocks noGrp="1"/>
          </p:cNvSpPr>
          <p:nvPr>
            <p:ph type="title" idx="2"/>
          </p:nvPr>
        </p:nvSpPr>
        <p:spPr>
          <a:xfrm>
            <a:off x="48219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18"/>
          <p:cNvSpPr txBox="1">
            <a:spLocks noGrp="1"/>
          </p:cNvSpPr>
          <p:nvPr>
            <p:ph type="subTitle" idx="3"/>
          </p:nvPr>
        </p:nvSpPr>
        <p:spPr>
          <a:xfrm>
            <a:off x="48219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8"/>
          <p:cNvSpPr txBox="1">
            <a:spLocks noGrp="1"/>
          </p:cNvSpPr>
          <p:nvPr>
            <p:ph type="title" idx="4"/>
          </p:nvPr>
        </p:nvSpPr>
        <p:spPr>
          <a:xfrm>
            <a:off x="7200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18"/>
          <p:cNvSpPr txBox="1">
            <a:spLocks noGrp="1"/>
          </p:cNvSpPr>
          <p:nvPr>
            <p:ph type="subTitle" idx="5"/>
          </p:nvPr>
        </p:nvSpPr>
        <p:spPr>
          <a:xfrm>
            <a:off x="7200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18"/>
          <p:cNvSpPr txBox="1">
            <a:spLocks noGrp="1"/>
          </p:cNvSpPr>
          <p:nvPr>
            <p:ph type="title" idx="6"/>
          </p:nvPr>
        </p:nvSpPr>
        <p:spPr>
          <a:xfrm>
            <a:off x="48219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18"/>
          <p:cNvSpPr txBox="1">
            <a:spLocks noGrp="1"/>
          </p:cNvSpPr>
          <p:nvPr>
            <p:ph type="subTitle" idx="7"/>
          </p:nvPr>
        </p:nvSpPr>
        <p:spPr>
          <a:xfrm>
            <a:off x="48219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8" r:id="rId6"/>
    <p:sldLayoutId id="2147483662" r:id="rId7"/>
    <p:sldLayoutId id="2147483664" r:id="rId8"/>
    <p:sldLayoutId id="2147483668" r:id="rId9"/>
    <p:sldLayoutId id="2147483669"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lvl="0"/>
            <a:r>
              <a:rPr lang="fr-FR" sz="7200" dirty="0"/>
              <a:t>SCAR</a:t>
            </a:r>
            <a:r>
              <a:rPr lang="fr-FR" sz="4800" dirty="0"/>
              <a:t> </a:t>
            </a:r>
            <a:br>
              <a:rPr lang="fr-FR" sz="4800" dirty="0"/>
            </a:br>
            <a:r>
              <a:rPr lang="fr-FR" sz="3200" dirty="0"/>
              <a:t>Surveillance, Control, Automation Robot</a:t>
            </a:r>
            <a:endParaRPr sz="3100" dirty="0">
              <a:solidFill>
                <a:schemeClr val="accent1"/>
              </a:solidFill>
            </a:endParaRPr>
          </a:p>
        </p:txBody>
      </p:sp>
      <p:sp>
        <p:nvSpPr>
          <p:cNvPr id="666" name="Google Shape;666;p36"/>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highlight>
                  <a:schemeClr val="dk1"/>
                </a:highlight>
              </a:rPr>
              <a:t>Presentor – Akshat Jain</a:t>
            </a:r>
          </a:p>
          <a:p>
            <a:pPr marL="0" lvl="0" indent="0" algn="l" rtl="0">
              <a:spcBef>
                <a:spcPts val="0"/>
              </a:spcBef>
              <a:spcAft>
                <a:spcPts val="0"/>
              </a:spcAft>
              <a:buNone/>
            </a:pPr>
            <a:r>
              <a:rPr lang="en" dirty="0">
                <a:solidFill>
                  <a:schemeClr val="lt1"/>
                </a:solidFill>
                <a:highlight>
                  <a:schemeClr val="dk1"/>
                </a:highlight>
              </a:rPr>
              <a:t>School – Vivek High School</a:t>
            </a:r>
          </a:p>
          <a:p>
            <a:pPr marL="0" lvl="0" indent="0" algn="l" rtl="0">
              <a:spcBef>
                <a:spcPts val="0"/>
              </a:spcBef>
              <a:spcAft>
                <a:spcPts val="0"/>
              </a:spcAft>
              <a:buNone/>
            </a:pPr>
            <a:r>
              <a:rPr lang="en" dirty="0">
                <a:solidFill>
                  <a:schemeClr val="lt1"/>
                </a:solidFill>
                <a:highlight>
                  <a:schemeClr val="dk1"/>
                </a:highlight>
              </a:rPr>
              <a:t>Participant ID – 1014A</a:t>
            </a:r>
          </a:p>
          <a:p>
            <a:pPr marL="0" lvl="0" indent="0" algn="l" rtl="0">
              <a:spcBef>
                <a:spcPts val="0"/>
              </a:spcBef>
              <a:spcAft>
                <a:spcPts val="0"/>
              </a:spcAft>
              <a:buNone/>
            </a:pPr>
            <a:endParaRPr dirty="0">
              <a:solidFill>
                <a:schemeClr val="lt1"/>
              </a:solidFill>
              <a:highlight>
                <a:schemeClr val="dk1"/>
              </a:highlight>
            </a:endParaRP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54"/>
          <p:cNvSpPr txBox="1">
            <a:spLocks noGrp="1"/>
          </p:cNvSpPr>
          <p:nvPr>
            <p:ph type="title"/>
          </p:nvPr>
        </p:nvSpPr>
        <p:spPr>
          <a:xfrm>
            <a:off x="2263453" y="1873405"/>
            <a:ext cx="6656100" cy="2632314"/>
          </a:xfrm>
          <a:prstGeom prst="rect">
            <a:avLst/>
          </a:prstGeom>
        </p:spPr>
        <p:txBody>
          <a:bodyPr spcFirstLastPara="1" wrap="square" lIns="91425" tIns="91425" rIns="91425" bIns="91425" anchor="ctr" anchorCtr="0">
            <a:noAutofit/>
          </a:bodyPr>
          <a:lstStyle/>
          <a:p>
            <a:r>
              <a:rPr lang="en-GB" sz="2000" dirty="0"/>
              <a:t>SCAR is a useful robot that can watch, control, and help with tasks.</a:t>
            </a:r>
            <a:br>
              <a:rPr lang="en-GB" sz="2000" dirty="0"/>
            </a:br>
            <a:r>
              <a:rPr lang="en-GB" sz="2000" dirty="0"/>
              <a:t>It fits well with the theme of being automated, connected, smart with resources, and easy to use.</a:t>
            </a:r>
            <a:br>
              <a:rPr lang="en-GB" sz="2000" dirty="0"/>
            </a:br>
            <a:r>
              <a:rPr lang="en-GB" sz="2000" dirty="0"/>
              <a:t>It can be improved in the future to help people and communities even more.</a:t>
            </a:r>
          </a:p>
        </p:txBody>
      </p:sp>
      <p:sp>
        <p:nvSpPr>
          <p:cNvPr id="1317" name="Google Shape;1317;p54"/>
          <p:cNvSpPr txBox="1">
            <a:spLocks noGrp="1"/>
          </p:cNvSpPr>
          <p:nvPr>
            <p:ph type="title" idx="2"/>
          </p:nvPr>
        </p:nvSpPr>
        <p:spPr>
          <a:xfrm>
            <a:off x="4059043" y="884054"/>
            <a:ext cx="4674656" cy="841800"/>
          </a:xfrm>
          <a:prstGeom prst="rect">
            <a:avLst/>
          </a:prstGeom>
        </p:spPr>
        <p:txBody>
          <a:bodyPr spcFirstLastPara="1" wrap="square" lIns="91425" tIns="91425" rIns="91425" bIns="91425" anchor="ctr" anchorCtr="0">
            <a:noAutofit/>
          </a:bodyPr>
          <a:lstStyle/>
          <a:p>
            <a:pPr lvl="0"/>
            <a:r>
              <a:rPr lang="en-IN" dirty="0"/>
              <a:t>Conclusion</a:t>
            </a:r>
            <a:endParaRPr dirty="0"/>
          </a:p>
        </p:txBody>
      </p:sp>
      <p:grpSp>
        <p:nvGrpSpPr>
          <p:cNvPr id="1319" name="Google Shape;1319;p54"/>
          <p:cNvGrpSpPr/>
          <p:nvPr/>
        </p:nvGrpSpPr>
        <p:grpSpPr>
          <a:xfrm>
            <a:off x="856875" y="796263"/>
            <a:ext cx="841800" cy="841800"/>
            <a:chOff x="856875" y="796263"/>
            <a:chExt cx="841800" cy="841800"/>
          </a:xfrm>
        </p:grpSpPr>
        <p:grpSp>
          <p:nvGrpSpPr>
            <p:cNvPr id="1320" name="Google Shape;1320;p54"/>
            <p:cNvGrpSpPr/>
            <p:nvPr/>
          </p:nvGrpSpPr>
          <p:grpSpPr>
            <a:xfrm rot="2533261">
              <a:off x="1105339" y="934288"/>
              <a:ext cx="344867" cy="565741"/>
              <a:chOff x="4113132" y="2072643"/>
              <a:chExt cx="406290" cy="666503"/>
            </a:xfrm>
          </p:grpSpPr>
          <p:sp>
            <p:nvSpPr>
              <p:cNvPr id="1321" name="Google Shape;1321;p54"/>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4"/>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4"/>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4"/>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4"/>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4"/>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4"/>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4"/>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4"/>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4"/>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4"/>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4"/>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54"/>
            <p:cNvSpPr/>
            <p:nvPr/>
          </p:nvSpPr>
          <p:spPr>
            <a:xfrm>
              <a:off x="856875" y="796263"/>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9"/>
          <p:cNvSpPr txBox="1">
            <a:spLocks noGrp="1"/>
          </p:cNvSpPr>
          <p:nvPr>
            <p:ph type="title"/>
          </p:nvPr>
        </p:nvSpPr>
        <p:spPr>
          <a:xfrm>
            <a:off x="652605" y="811594"/>
            <a:ext cx="4661100" cy="6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45" name="Google Shape;745;p39"/>
          <p:cNvSpPr txBox="1">
            <a:spLocks noGrp="1"/>
          </p:cNvSpPr>
          <p:nvPr>
            <p:ph type="subTitle" idx="1"/>
          </p:nvPr>
        </p:nvSpPr>
        <p:spPr>
          <a:xfrm>
            <a:off x="707687" y="2176922"/>
            <a:ext cx="6548040" cy="1290000"/>
          </a:xfrm>
          <a:prstGeom prst="rect">
            <a:avLst/>
          </a:prstGeom>
        </p:spPr>
        <p:txBody>
          <a:bodyPr spcFirstLastPara="1" wrap="square" lIns="91425" tIns="91425" rIns="91425" bIns="91425" anchor="ctr" anchorCtr="0">
            <a:noAutofit/>
          </a:bodyPr>
          <a:lstStyle/>
          <a:p>
            <a:r>
              <a:rPr lang="en-GB" dirty="0"/>
              <a:t>This project is called SCAR</a:t>
            </a:r>
            <a:br>
              <a:rPr lang="en-GB" dirty="0"/>
            </a:br>
            <a:r>
              <a:rPr lang="en-GB" dirty="0"/>
              <a:t>It is a robot that can move around, watch its surroundings, check air and temperature, and pick up objects.</a:t>
            </a:r>
            <a:br>
              <a:rPr lang="en-GB" dirty="0"/>
            </a:br>
            <a:r>
              <a:rPr lang="en-GB" dirty="0"/>
              <a:t>We built it using Arduino boards and some sensors.</a:t>
            </a:r>
            <a:br>
              <a:rPr lang="en-GB" dirty="0"/>
            </a:br>
            <a:r>
              <a:rPr lang="en-GB" dirty="0"/>
              <a:t>This robot is made to be easy to use and helpful for safety and small deliveries.</a:t>
            </a:r>
          </a:p>
        </p:txBody>
      </p:sp>
      <p:grpSp>
        <p:nvGrpSpPr>
          <p:cNvPr id="746" name="Google Shape;746;p39"/>
          <p:cNvGrpSpPr/>
          <p:nvPr/>
        </p:nvGrpSpPr>
        <p:grpSpPr>
          <a:xfrm>
            <a:off x="7705847" y="4010466"/>
            <a:ext cx="723042" cy="598023"/>
            <a:chOff x="1654675" y="4256126"/>
            <a:chExt cx="851841" cy="704551"/>
          </a:xfrm>
        </p:grpSpPr>
        <p:grpSp>
          <p:nvGrpSpPr>
            <p:cNvPr id="747" name="Google Shape;747;p39"/>
            <p:cNvGrpSpPr/>
            <p:nvPr/>
          </p:nvGrpSpPr>
          <p:grpSpPr>
            <a:xfrm>
              <a:off x="1654675" y="4256126"/>
              <a:ext cx="445587" cy="704551"/>
              <a:chOff x="1654675" y="4256126"/>
              <a:chExt cx="445587" cy="704551"/>
            </a:xfrm>
          </p:grpSpPr>
          <p:sp>
            <p:nvSpPr>
              <p:cNvPr id="748" name="Google Shape;748;p39"/>
              <p:cNvSpPr/>
              <p:nvPr/>
            </p:nvSpPr>
            <p:spPr>
              <a:xfrm>
                <a:off x="1655926" y="4257377"/>
                <a:ext cx="440657" cy="703300"/>
              </a:xfrm>
              <a:custGeom>
                <a:avLst/>
                <a:gdLst/>
                <a:ahLst/>
                <a:cxnLst/>
                <a:rect l="l" t="t" r="r" b="b"/>
                <a:pathLst>
                  <a:path w="11976" h="19114" extrusionOk="0">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654675" y="4256126"/>
                <a:ext cx="36869" cy="628459"/>
              </a:xfrm>
              <a:custGeom>
                <a:avLst/>
                <a:gdLst/>
                <a:ahLst/>
                <a:cxnLst/>
                <a:rect l="l" t="t" r="r" b="b"/>
                <a:pathLst>
                  <a:path w="1002" h="17080" extrusionOk="0">
                    <a:moveTo>
                      <a:pt x="1" y="1"/>
                    </a:moveTo>
                    <a:lnTo>
                      <a:pt x="1" y="17080"/>
                    </a:lnTo>
                    <a:lnTo>
                      <a:pt x="1002" y="17080"/>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692758" y="4292958"/>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729553" y="4329790"/>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765170" y="436662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1803216" y="4403416"/>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1841262" y="4440248"/>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1878057" y="4477080"/>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1914889" y="45151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1951721" y="4551920"/>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1988553" y="458875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2025348" y="4625584"/>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062179" y="4662415"/>
                <a:ext cx="36869" cy="36832"/>
              </a:xfrm>
              <a:custGeom>
                <a:avLst/>
                <a:gdLst/>
                <a:ahLst/>
                <a:cxnLst/>
                <a:rect l="l" t="t" r="r" b="b"/>
                <a:pathLst>
                  <a:path w="1002" h="1001" extrusionOk="0">
                    <a:moveTo>
                      <a:pt x="1" y="0"/>
                    </a:moveTo>
                    <a:lnTo>
                      <a:pt x="1" y="1001"/>
                    </a:lnTo>
                    <a:lnTo>
                      <a:pt x="1001" y="1001"/>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914889" y="469921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1914889" y="473604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1803216" y="473604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1841262" y="4772874"/>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1878057" y="4847751"/>
                <a:ext cx="36869" cy="73664"/>
              </a:xfrm>
              <a:custGeom>
                <a:avLst/>
                <a:gdLst/>
                <a:ahLst/>
                <a:cxnLst/>
                <a:rect l="l" t="t" r="r" b="b"/>
                <a:pathLst>
                  <a:path w="1002" h="2002" extrusionOk="0">
                    <a:moveTo>
                      <a:pt x="1" y="0"/>
                    </a:moveTo>
                    <a:lnTo>
                      <a:pt x="1" y="2001"/>
                    </a:lnTo>
                    <a:lnTo>
                      <a:pt x="1002" y="2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1914889" y="4921378"/>
                <a:ext cx="73700" cy="36869"/>
              </a:xfrm>
              <a:custGeom>
                <a:avLst/>
                <a:gdLst/>
                <a:ahLst/>
                <a:cxnLst/>
                <a:rect l="l" t="t" r="r" b="b"/>
                <a:pathLst>
                  <a:path w="2003" h="1002"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1951721" y="4772874"/>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1988553" y="4847751"/>
                <a:ext cx="36832" cy="73664"/>
              </a:xfrm>
              <a:custGeom>
                <a:avLst/>
                <a:gdLst/>
                <a:ahLst/>
                <a:cxnLst/>
                <a:rect l="l" t="t" r="r" b="b"/>
                <a:pathLst>
                  <a:path w="1001" h="2002" extrusionOk="0">
                    <a:moveTo>
                      <a:pt x="0" y="0"/>
                    </a:moveTo>
                    <a:lnTo>
                      <a:pt x="0" y="2001"/>
                    </a:lnTo>
                    <a:lnTo>
                      <a:pt x="1001" y="2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765170" y="47728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729553" y="4810920"/>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1692758" y="484775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p:cNvGrpSpPr/>
            <p:nvPr/>
          </p:nvGrpSpPr>
          <p:grpSpPr>
            <a:xfrm>
              <a:off x="2099011" y="4329790"/>
              <a:ext cx="407505" cy="517999"/>
              <a:chOff x="2099011" y="4329790"/>
              <a:chExt cx="407505" cy="517999"/>
            </a:xfrm>
          </p:grpSpPr>
          <p:sp>
            <p:nvSpPr>
              <p:cNvPr id="773" name="Google Shape;773;p39"/>
              <p:cNvSpPr/>
              <p:nvPr/>
            </p:nvSpPr>
            <p:spPr>
              <a:xfrm>
                <a:off x="2100225" y="4331004"/>
                <a:ext cx="405076" cy="515535"/>
              </a:xfrm>
              <a:custGeom>
                <a:avLst/>
                <a:gdLst/>
                <a:ahLst/>
                <a:cxnLst/>
                <a:rect l="l" t="t" r="r" b="b"/>
                <a:pathLst>
                  <a:path w="11009" h="14011" extrusionOk="0">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2173889" y="4477080"/>
                <a:ext cx="73664" cy="74878"/>
              </a:xfrm>
              <a:custGeom>
                <a:avLst/>
                <a:gdLst/>
                <a:ahLst/>
                <a:cxnLst/>
                <a:rect l="l" t="t" r="r" b="b"/>
                <a:pathLst>
                  <a:path w="2002" h="2035" extrusionOk="0">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284348" y="4477080"/>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247516" y="4440248"/>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2321143" y="4440248"/>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2247516" y="4551920"/>
                <a:ext cx="36869" cy="73700"/>
              </a:xfrm>
              <a:custGeom>
                <a:avLst/>
                <a:gdLst/>
                <a:ahLst/>
                <a:cxnLst/>
                <a:rect l="l" t="t" r="r" b="b"/>
                <a:pathLst>
                  <a:path w="1002" h="2003" extrusionOk="0">
                    <a:moveTo>
                      <a:pt x="0" y="1"/>
                    </a:moveTo>
                    <a:lnTo>
                      <a:pt x="0" y="1002"/>
                    </a:lnTo>
                    <a:lnTo>
                      <a:pt x="0" y="2002"/>
                    </a:lnTo>
                    <a:lnTo>
                      <a:pt x="1001" y="2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221068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173889" y="4662415"/>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321143" y="4736042"/>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247516" y="4736042"/>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284348" y="4699210"/>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099011" y="4329790"/>
                <a:ext cx="407505" cy="147327"/>
              </a:xfrm>
              <a:custGeom>
                <a:avLst/>
                <a:gdLst/>
                <a:ahLst/>
                <a:cxnLst/>
                <a:rect l="l" t="t" r="r" b="b"/>
                <a:pathLst>
                  <a:path w="11075" h="4004" extrusionOk="0">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2357974" y="4477080"/>
                <a:ext cx="73700" cy="74878"/>
              </a:xfrm>
              <a:custGeom>
                <a:avLst/>
                <a:gdLst/>
                <a:ahLst/>
                <a:cxnLst/>
                <a:rect l="l" t="t" r="r" b="b"/>
                <a:pathLst>
                  <a:path w="2003" h="2035" extrusionOk="0">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2321143" y="4551920"/>
                <a:ext cx="36869" cy="73700"/>
              </a:xfrm>
              <a:custGeom>
                <a:avLst/>
                <a:gdLst/>
                <a:ahLst/>
                <a:cxnLst/>
                <a:rect l="l" t="t" r="r" b="b"/>
                <a:pathLst>
                  <a:path w="1002" h="2003" extrusionOk="0">
                    <a:moveTo>
                      <a:pt x="1" y="1"/>
                    </a:moveTo>
                    <a:lnTo>
                      <a:pt x="1" y="1002"/>
                    </a:lnTo>
                    <a:lnTo>
                      <a:pt x="1" y="2002"/>
                    </a:lnTo>
                    <a:lnTo>
                      <a:pt x="1002" y="2002"/>
                    </a:lnTo>
                    <a:lnTo>
                      <a:pt x="1002" y="1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235797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2394806" y="4662415"/>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2099011" y="4699210"/>
                <a:ext cx="407505" cy="148578"/>
              </a:xfrm>
              <a:custGeom>
                <a:avLst/>
                <a:gdLst/>
                <a:ahLst/>
                <a:cxnLst/>
                <a:rect l="l" t="t" r="r" b="b"/>
                <a:pathLst>
                  <a:path w="11075" h="4038" extrusionOk="0">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68681" y="1316356"/>
            <a:ext cx="7704000" cy="572700"/>
          </a:xfrm>
          <a:prstGeom prst="rect">
            <a:avLst/>
          </a:prstGeom>
        </p:spPr>
        <p:txBody>
          <a:bodyPr spcFirstLastPara="1" wrap="square" lIns="91425" tIns="91425" rIns="91425" bIns="91425" anchor="ctr" anchorCtr="0">
            <a:noAutofit/>
          </a:bodyPr>
          <a:lstStyle/>
          <a:p>
            <a:pPr lvl="0"/>
            <a:r>
              <a:rPr lang="en-IN" sz="4400" dirty="0"/>
              <a:t>Problem Statement</a:t>
            </a:r>
            <a:endParaRPr sz="4400" dirty="0"/>
          </a:p>
        </p:txBody>
      </p:sp>
      <p:grpSp>
        <p:nvGrpSpPr>
          <p:cNvPr id="858" name="Google Shape;858;p42"/>
          <p:cNvGrpSpPr/>
          <p:nvPr/>
        </p:nvGrpSpPr>
        <p:grpSpPr>
          <a:xfrm>
            <a:off x="7915879" y="4112583"/>
            <a:ext cx="1016242" cy="639649"/>
            <a:chOff x="6724425" y="3889875"/>
            <a:chExt cx="1575325" cy="991550"/>
          </a:xfrm>
        </p:grpSpPr>
        <p:sp>
          <p:nvSpPr>
            <p:cNvPr id="859" name="Google Shape;859;p42"/>
            <p:cNvSpPr/>
            <p:nvPr/>
          </p:nvSpPr>
          <p:spPr>
            <a:xfrm>
              <a:off x="7424925" y="4131700"/>
              <a:ext cx="70075" cy="70075"/>
            </a:xfrm>
            <a:custGeom>
              <a:avLst/>
              <a:gdLst/>
              <a:ahLst/>
              <a:cxnLst/>
              <a:rect l="l" t="t" r="r" b="b"/>
              <a:pathLst>
                <a:path w="2803" h="2803" extrusionOk="0">
                  <a:moveTo>
                    <a:pt x="2569" y="1"/>
                  </a:moveTo>
                  <a:lnTo>
                    <a:pt x="0" y="268"/>
                  </a:lnTo>
                  <a:lnTo>
                    <a:pt x="267" y="2803"/>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7361550" y="4138375"/>
              <a:ext cx="70075" cy="68400"/>
            </a:xfrm>
            <a:custGeom>
              <a:avLst/>
              <a:gdLst/>
              <a:ahLst/>
              <a:cxnLst/>
              <a:rect l="l" t="t" r="r" b="b"/>
              <a:pathLst>
                <a:path w="2803" h="2736" extrusionOk="0">
                  <a:moveTo>
                    <a:pt x="2535" y="1"/>
                  </a:moveTo>
                  <a:lnTo>
                    <a:pt x="0" y="234"/>
                  </a:lnTo>
                  <a:lnTo>
                    <a:pt x="267"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7291500" y="4080825"/>
              <a:ext cx="70075" cy="68425"/>
            </a:xfrm>
            <a:custGeom>
              <a:avLst/>
              <a:gdLst/>
              <a:ahLst/>
              <a:cxnLst/>
              <a:rect l="l" t="t" r="r" b="b"/>
              <a:pathLst>
                <a:path w="2803" h="2737" extrusionOk="0">
                  <a:moveTo>
                    <a:pt x="2569" y="1"/>
                  </a:moveTo>
                  <a:lnTo>
                    <a:pt x="0" y="201"/>
                  </a:lnTo>
                  <a:lnTo>
                    <a:pt x="267" y="2736"/>
                  </a:lnTo>
                  <a:lnTo>
                    <a:pt x="2802"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7223100" y="4023300"/>
              <a:ext cx="68425" cy="69225"/>
            </a:xfrm>
            <a:custGeom>
              <a:avLst/>
              <a:gdLst/>
              <a:ahLst/>
              <a:cxnLst/>
              <a:rect l="l" t="t" r="r" b="b"/>
              <a:pathLst>
                <a:path w="2737"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7153050" y="3965750"/>
              <a:ext cx="70075" cy="69250"/>
            </a:xfrm>
            <a:custGeom>
              <a:avLst/>
              <a:gdLst/>
              <a:ahLst/>
              <a:cxnLst/>
              <a:rect l="l" t="t" r="r" b="b"/>
              <a:pathLst>
                <a:path w="2803" h="2770" extrusionOk="0">
                  <a:moveTo>
                    <a:pt x="2536" y="1"/>
                  </a:moveTo>
                  <a:lnTo>
                    <a:pt x="1" y="234"/>
                  </a:lnTo>
                  <a:lnTo>
                    <a:pt x="268" y="2769"/>
                  </a:lnTo>
                  <a:lnTo>
                    <a:pt x="2803"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7089675" y="3971600"/>
              <a:ext cx="70075" cy="69225"/>
            </a:xfrm>
            <a:custGeom>
              <a:avLst/>
              <a:gdLst/>
              <a:ahLst/>
              <a:cxnLst/>
              <a:rect l="l" t="t" r="r" b="b"/>
              <a:pathLst>
                <a:path w="2803" h="2769" extrusionOk="0">
                  <a:moveTo>
                    <a:pt x="2536" y="0"/>
                  </a:moveTo>
                  <a:lnTo>
                    <a:pt x="1" y="234"/>
                  </a:lnTo>
                  <a:lnTo>
                    <a:pt x="201" y="2769"/>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7026300" y="3977425"/>
              <a:ext cx="68400" cy="69250"/>
            </a:xfrm>
            <a:custGeom>
              <a:avLst/>
              <a:gdLst/>
              <a:ahLst/>
              <a:cxnLst/>
              <a:rect l="l" t="t" r="r" b="b"/>
              <a:pathLst>
                <a:path w="2736" h="2770" extrusionOk="0">
                  <a:moveTo>
                    <a:pt x="2536" y="1"/>
                  </a:moveTo>
                  <a:lnTo>
                    <a:pt x="1" y="267"/>
                  </a:lnTo>
                  <a:lnTo>
                    <a:pt x="201" y="2769"/>
                  </a:lnTo>
                  <a:lnTo>
                    <a:pt x="2736"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6962100" y="3984100"/>
              <a:ext cx="69225" cy="68400"/>
            </a:xfrm>
            <a:custGeom>
              <a:avLst/>
              <a:gdLst/>
              <a:ahLst/>
              <a:cxnLst/>
              <a:rect l="l" t="t" r="r" b="b"/>
              <a:pathLst>
                <a:path w="2769" h="2736" extrusionOk="0">
                  <a:moveTo>
                    <a:pt x="2569" y="0"/>
                  </a:moveTo>
                  <a:lnTo>
                    <a:pt x="0" y="201"/>
                  </a:lnTo>
                  <a:lnTo>
                    <a:pt x="234" y="2736"/>
                  </a:lnTo>
                  <a:lnTo>
                    <a:pt x="2769"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6898725" y="3989100"/>
              <a:ext cx="69225" cy="68400"/>
            </a:xfrm>
            <a:custGeom>
              <a:avLst/>
              <a:gdLst/>
              <a:ahLst/>
              <a:cxnLst/>
              <a:rect l="l" t="t" r="r" b="b"/>
              <a:pathLst>
                <a:path w="2769" h="2736"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6840350" y="4057475"/>
              <a:ext cx="70075" cy="70075"/>
            </a:xfrm>
            <a:custGeom>
              <a:avLst/>
              <a:gdLst/>
              <a:ahLst/>
              <a:cxnLst/>
              <a:rect l="l" t="t" r="r" b="b"/>
              <a:pathLst>
                <a:path w="2803" h="2803" extrusionOk="0">
                  <a:moveTo>
                    <a:pt x="2535" y="1"/>
                  </a:moveTo>
                  <a:lnTo>
                    <a:pt x="0" y="268"/>
                  </a:lnTo>
                  <a:lnTo>
                    <a:pt x="267" y="2803"/>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6782800" y="4127525"/>
              <a:ext cx="70075" cy="69250"/>
            </a:xfrm>
            <a:custGeom>
              <a:avLst/>
              <a:gdLst/>
              <a:ahLst/>
              <a:cxnLst/>
              <a:rect l="l" t="t" r="r" b="b"/>
              <a:pathLst>
                <a:path w="2803" h="2770" extrusionOk="0">
                  <a:moveTo>
                    <a:pt x="2569" y="1"/>
                  </a:moveTo>
                  <a:lnTo>
                    <a:pt x="0" y="201"/>
                  </a:lnTo>
                  <a:lnTo>
                    <a:pt x="267" y="2770"/>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6724425" y="4196750"/>
              <a:ext cx="70075" cy="68400"/>
            </a:xfrm>
            <a:custGeom>
              <a:avLst/>
              <a:gdLst/>
              <a:ahLst/>
              <a:cxnLst/>
              <a:rect l="l" t="t" r="r" b="b"/>
              <a:pathLst>
                <a:path w="2803" h="2736" extrusionOk="0">
                  <a:moveTo>
                    <a:pt x="2602" y="1"/>
                  </a:moveTo>
                  <a:lnTo>
                    <a:pt x="0" y="234"/>
                  </a:lnTo>
                  <a:lnTo>
                    <a:pt x="267" y="2736"/>
                  </a:lnTo>
                  <a:lnTo>
                    <a:pt x="2802" y="2536"/>
                  </a:lnTo>
                  <a:lnTo>
                    <a:pt x="2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6731100" y="4260125"/>
              <a:ext cx="70075" cy="68400"/>
            </a:xfrm>
            <a:custGeom>
              <a:avLst/>
              <a:gdLst/>
              <a:ahLst/>
              <a:cxnLst/>
              <a:rect l="l" t="t" r="r" b="b"/>
              <a:pathLst>
                <a:path w="2803" h="2736" extrusionOk="0">
                  <a:moveTo>
                    <a:pt x="2535" y="1"/>
                  </a:moveTo>
                  <a:lnTo>
                    <a:pt x="0" y="201"/>
                  </a:lnTo>
                  <a:lnTo>
                    <a:pt x="234" y="2736"/>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6736925" y="4323500"/>
              <a:ext cx="69250" cy="68425"/>
            </a:xfrm>
            <a:custGeom>
              <a:avLst/>
              <a:gdLst/>
              <a:ahLst/>
              <a:cxnLst/>
              <a:rect l="l" t="t" r="r" b="b"/>
              <a:pathLst>
                <a:path w="2770" h="2737" extrusionOk="0">
                  <a:moveTo>
                    <a:pt x="2569" y="1"/>
                  </a:moveTo>
                  <a:lnTo>
                    <a:pt x="1"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6742775" y="4386050"/>
              <a:ext cx="69225" cy="70075"/>
            </a:xfrm>
            <a:custGeom>
              <a:avLst/>
              <a:gdLst/>
              <a:ahLst/>
              <a:cxnLst/>
              <a:rect l="l" t="t" r="r" b="b"/>
              <a:pathLst>
                <a:path w="2769" h="2803" extrusionOk="0">
                  <a:moveTo>
                    <a:pt x="2535" y="1"/>
                  </a:moveTo>
                  <a:lnTo>
                    <a:pt x="0" y="234"/>
                  </a:lnTo>
                  <a:lnTo>
                    <a:pt x="234" y="2803"/>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6748600" y="4449425"/>
              <a:ext cx="70075" cy="69250"/>
            </a:xfrm>
            <a:custGeom>
              <a:avLst/>
              <a:gdLst/>
              <a:ahLst/>
              <a:cxnLst/>
              <a:rect l="l" t="t" r="r" b="b"/>
              <a:pathLst>
                <a:path w="2803" h="2770" extrusionOk="0">
                  <a:moveTo>
                    <a:pt x="2536" y="1"/>
                  </a:moveTo>
                  <a:lnTo>
                    <a:pt x="1" y="268"/>
                  </a:lnTo>
                  <a:lnTo>
                    <a:pt x="268" y="2769"/>
                  </a:lnTo>
                  <a:lnTo>
                    <a:pt x="2803"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6755275" y="4513650"/>
              <a:ext cx="68400" cy="68400"/>
            </a:xfrm>
            <a:custGeom>
              <a:avLst/>
              <a:gdLst/>
              <a:ahLst/>
              <a:cxnLst/>
              <a:rect l="l" t="t" r="r" b="b"/>
              <a:pathLst>
                <a:path w="2736" h="2736" extrusionOk="0">
                  <a:moveTo>
                    <a:pt x="2536" y="0"/>
                  </a:moveTo>
                  <a:lnTo>
                    <a:pt x="1" y="200"/>
                  </a:lnTo>
                  <a:lnTo>
                    <a:pt x="201" y="2736"/>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6760275" y="4576200"/>
              <a:ext cx="69250" cy="69225"/>
            </a:xfrm>
            <a:custGeom>
              <a:avLst/>
              <a:gdLst/>
              <a:ahLst/>
              <a:cxnLst/>
              <a:rect l="l" t="t" r="r" b="b"/>
              <a:pathLst>
                <a:path w="2770" h="2769" extrusionOk="0">
                  <a:moveTo>
                    <a:pt x="2536" y="0"/>
                  </a:moveTo>
                  <a:lnTo>
                    <a:pt x="1" y="234"/>
                  </a:lnTo>
                  <a:lnTo>
                    <a:pt x="234" y="2769"/>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766125" y="4639575"/>
              <a:ext cx="70075" cy="68400"/>
            </a:xfrm>
            <a:custGeom>
              <a:avLst/>
              <a:gdLst/>
              <a:ahLst/>
              <a:cxnLst/>
              <a:rect l="l" t="t" r="r" b="b"/>
              <a:pathLst>
                <a:path w="2803" h="2736" extrusionOk="0">
                  <a:moveTo>
                    <a:pt x="2535" y="0"/>
                  </a:moveTo>
                  <a:lnTo>
                    <a:pt x="0" y="234"/>
                  </a:lnTo>
                  <a:lnTo>
                    <a:pt x="267" y="2736"/>
                  </a:lnTo>
                  <a:lnTo>
                    <a:pt x="2802" y="2535"/>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6836175" y="4697100"/>
              <a:ext cx="69225" cy="68425"/>
            </a:xfrm>
            <a:custGeom>
              <a:avLst/>
              <a:gdLst/>
              <a:ahLst/>
              <a:cxnLst/>
              <a:rect l="l" t="t" r="r" b="b"/>
              <a:pathLst>
                <a:path w="2769" h="2737" extrusionOk="0">
                  <a:moveTo>
                    <a:pt x="2535" y="1"/>
                  </a:moveTo>
                  <a:lnTo>
                    <a:pt x="0" y="234"/>
                  </a:lnTo>
                  <a:lnTo>
                    <a:pt x="200" y="2736"/>
                  </a:lnTo>
                  <a:lnTo>
                    <a:pt x="2769"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6905375" y="4753825"/>
              <a:ext cx="69250" cy="69225"/>
            </a:xfrm>
            <a:custGeom>
              <a:avLst/>
              <a:gdLst/>
              <a:ahLst/>
              <a:cxnLst/>
              <a:rect l="l" t="t" r="r" b="b"/>
              <a:pathLst>
                <a:path w="2770" h="2769" extrusionOk="0">
                  <a:moveTo>
                    <a:pt x="2536" y="0"/>
                  </a:moveTo>
                  <a:lnTo>
                    <a:pt x="1" y="267"/>
                  </a:lnTo>
                  <a:lnTo>
                    <a:pt x="234"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6974600" y="4811350"/>
              <a:ext cx="70075" cy="70075"/>
            </a:xfrm>
            <a:custGeom>
              <a:avLst/>
              <a:gdLst/>
              <a:ahLst/>
              <a:cxnLst/>
              <a:rect l="l" t="t" r="r" b="b"/>
              <a:pathLst>
                <a:path w="2803" h="2803" extrusionOk="0">
                  <a:moveTo>
                    <a:pt x="2536" y="1"/>
                  </a:moveTo>
                  <a:lnTo>
                    <a:pt x="1" y="268"/>
                  </a:lnTo>
                  <a:lnTo>
                    <a:pt x="267" y="2803"/>
                  </a:lnTo>
                  <a:lnTo>
                    <a:pt x="2803"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037975" y="4806350"/>
              <a:ext cx="70075" cy="68400"/>
            </a:xfrm>
            <a:custGeom>
              <a:avLst/>
              <a:gdLst/>
              <a:ahLst/>
              <a:cxnLst/>
              <a:rect l="l" t="t" r="r" b="b"/>
              <a:pathLst>
                <a:path w="2803" h="2736" extrusionOk="0">
                  <a:moveTo>
                    <a:pt x="2569" y="1"/>
                  </a:moveTo>
                  <a:lnTo>
                    <a:pt x="1" y="201"/>
                  </a:lnTo>
                  <a:lnTo>
                    <a:pt x="268" y="2736"/>
                  </a:lnTo>
                  <a:lnTo>
                    <a:pt x="2803"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097200" y="4736300"/>
              <a:ext cx="68400" cy="70075"/>
            </a:xfrm>
            <a:custGeom>
              <a:avLst/>
              <a:gdLst/>
              <a:ahLst/>
              <a:cxnLst/>
              <a:rect l="l" t="t" r="r" b="b"/>
              <a:pathLst>
                <a:path w="2736" h="2803" extrusionOk="0">
                  <a:moveTo>
                    <a:pt x="2535" y="1"/>
                  </a:moveTo>
                  <a:lnTo>
                    <a:pt x="0" y="268"/>
                  </a:lnTo>
                  <a:lnTo>
                    <a:pt x="200" y="2803"/>
                  </a:lnTo>
                  <a:lnTo>
                    <a:pt x="2735"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160575" y="4731300"/>
              <a:ext cx="68400" cy="68400"/>
            </a:xfrm>
            <a:custGeom>
              <a:avLst/>
              <a:gdLst/>
              <a:ahLst/>
              <a:cxnLst/>
              <a:rect l="l" t="t" r="r" b="b"/>
              <a:pathLst>
                <a:path w="2736" h="2736" extrusionOk="0">
                  <a:moveTo>
                    <a:pt x="2535" y="1"/>
                  </a:moveTo>
                  <a:lnTo>
                    <a:pt x="0" y="201"/>
                  </a:lnTo>
                  <a:lnTo>
                    <a:pt x="200" y="2736"/>
                  </a:lnTo>
                  <a:lnTo>
                    <a:pt x="2735" y="2502"/>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218100" y="4661250"/>
              <a:ext cx="69250" cy="70075"/>
            </a:xfrm>
            <a:custGeom>
              <a:avLst/>
              <a:gdLst/>
              <a:ahLst/>
              <a:cxnLst/>
              <a:rect l="l" t="t" r="r" b="b"/>
              <a:pathLst>
                <a:path w="2770" h="2803" extrusionOk="0">
                  <a:moveTo>
                    <a:pt x="2536" y="1"/>
                  </a:moveTo>
                  <a:lnTo>
                    <a:pt x="1" y="267"/>
                  </a:lnTo>
                  <a:lnTo>
                    <a:pt x="234" y="2803"/>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274825" y="4592875"/>
              <a:ext cx="70075" cy="68400"/>
            </a:xfrm>
            <a:custGeom>
              <a:avLst/>
              <a:gdLst/>
              <a:ahLst/>
              <a:cxnLst/>
              <a:rect l="l" t="t" r="r" b="b"/>
              <a:pathLst>
                <a:path w="2803" h="2736" extrusionOk="0">
                  <a:moveTo>
                    <a:pt x="2569" y="0"/>
                  </a:moveTo>
                  <a:lnTo>
                    <a:pt x="0" y="234"/>
                  </a:lnTo>
                  <a:lnTo>
                    <a:pt x="267" y="2736"/>
                  </a:lnTo>
                  <a:lnTo>
                    <a:pt x="2802" y="2535"/>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7333200" y="4523650"/>
              <a:ext cx="70075" cy="69250"/>
            </a:xfrm>
            <a:custGeom>
              <a:avLst/>
              <a:gdLst/>
              <a:ahLst/>
              <a:cxnLst/>
              <a:rect l="l" t="t" r="r" b="b"/>
              <a:pathLst>
                <a:path w="2803" h="2770" extrusionOk="0">
                  <a:moveTo>
                    <a:pt x="2569" y="1"/>
                  </a:moveTo>
                  <a:lnTo>
                    <a:pt x="0" y="201"/>
                  </a:lnTo>
                  <a:lnTo>
                    <a:pt x="234" y="2769"/>
                  </a:lnTo>
                  <a:lnTo>
                    <a:pt x="2802" y="2502"/>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397400" y="4516975"/>
              <a:ext cx="69250" cy="69250"/>
            </a:xfrm>
            <a:custGeom>
              <a:avLst/>
              <a:gdLst/>
              <a:ahLst/>
              <a:cxnLst/>
              <a:rect l="l" t="t" r="r" b="b"/>
              <a:pathLst>
                <a:path w="2770" h="2770" extrusionOk="0">
                  <a:moveTo>
                    <a:pt x="2536" y="1"/>
                  </a:moveTo>
                  <a:lnTo>
                    <a:pt x="1" y="268"/>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7460775" y="4511150"/>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7489125" y="4126700"/>
              <a:ext cx="69250" cy="68400"/>
            </a:xfrm>
            <a:custGeom>
              <a:avLst/>
              <a:gdLst/>
              <a:ahLst/>
              <a:cxnLst/>
              <a:rect l="l" t="t" r="r" b="b"/>
              <a:pathLst>
                <a:path w="2770" h="2736" extrusionOk="0">
                  <a:moveTo>
                    <a:pt x="2536" y="1"/>
                  </a:moveTo>
                  <a:lnTo>
                    <a:pt x="1" y="201"/>
                  </a:lnTo>
                  <a:lnTo>
                    <a:pt x="234" y="2736"/>
                  </a:lnTo>
                  <a:lnTo>
                    <a:pt x="2770" y="2502"/>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7552525" y="4120025"/>
              <a:ext cx="70075" cy="69250"/>
            </a:xfrm>
            <a:custGeom>
              <a:avLst/>
              <a:gdLst/>
              <a:ahLst/>
              <a:cxnLst/>
              <a:rect l="l" t="t" r="r" b="b"/>
              <a:pathLst>
                <a:path w="2803" h="2770" extrusionOk="0">
                  <a:moveTo>
                    <a:pt x="2535" y="1"/>
                  </a:moveTo>
                  <a:lnTo>
                    <a:pt x="0" y="268"/>
                  </a:lnTo>
                  <a:lnTo>
                    <a:pt x="234" y="2769"/>
                  </a:lnTo>
                  <a:lnTo>
                    <a:pt x="2802" y="2536"/>
                  </a:lnTo>
                  <a:lnTo>
                    <a:pt x="2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7610900" y="4051650"/>
              <a:ext cx="68400" cy="68400"/>
            </a:xfrm>
            <a:custGeom>
              <a:avLst/>
              <a:gdLst/>
              <a:ahLst/>
              <a:cxnLst/>
              <a:rect l="l" t="t" r="r" b="b"/>
              <a:pathLst>
                <a:path w="2736" h="2736" extrusionOk="0">
                  <a:moveTo>
                    <a:pt x="2535" y="0"/>
                  </a:moveTo>
                  <a:lnTo>
                    <a:pt x="0" y="201"/>
                  </a:lnTo>
                  <a:lnTo>
                    <a:pt x="200" y="2736"/>
                  </a:lnTo>
                  <a:lnTo>
                    <a:pt x="2735"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7668425" y="3981600"/>
              <a:ext cx="69250" cy="70075"/>
            </a:xfrm>
            <a:custGeom>
              <a:avLst/>
              <a:gdLst/>
              <a:ahLst/>
              <a:cxnLst/>
              <a:rect l="l" t="t" r="r" b="b"/>
              <a:pathLst>
                <a:path w="2770" h="2803" extrusionOk="0">
                  <a:moveTo>
                    <a:pt x="2536" y="0"/>
                  </a:moveTo>
                  <a:lnTo>
                    <a:pt x="1" y="267"/>
                  </a:lnTo>
                  <a:lnTo>
                    <a:pt x="234" y="2802"/>
                  </a:lnTo>
                  <a:lnTo>
                    <a:pt x="2769" y="2536"/>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7725125" y="3912375"/>
              <a:ext cx="70075" cy="69250"/>
            </a:xfrm>
            <a:custGeom>
              <a:avLst/>
              <a:gdLst/>
              <a:ahLst/>
              <a:cxnLst/>
              <a:rect l="l" t="t" r="r" b="b"/>
              <a:pathLst>
                <a:path w="2803" h="2770" extrusionOk="0">
                  <a:moveTo>
                    <a:pt x="2569" y="1"/>
                  </a:moveTo>
                  <a:lnTo>
                    <a:pt x="1" y="268"/>
                  </a:lnTo>
                  <a:lnTo>
                    <a:pt x="268" y="2769"/>
                  </a:lnTo>
                  <a:lnTo>
                    <a:pt x="2803" y="2569"/>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7789350" y="3906550"/>
              <a:ext cx="69250" cy="70075"/>
            </a:xfrm>
            <a:custGeom>
              <a:avLst/>
              <a:gdLst/>
              <a:ahLst/>
              <a:cxnLst/>
              <a:rect l="l" t="t" r="r" b="b"/>
              <a:pathLst>
                <a:path w="2770" h="2803" extrusionOk="0">
                  <a:moveTo>
                    <a:pt x="2536" y="0"/>
                  </a:moveTo>
                  <a:lnTo>
                    <a:pt x="0" y="234"/>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7852725" y="3901550"/>
              <a:ext cx="70075" cy="68400"/>
            </a:xfrm>
            <a:custGeom>
              <a:avLst/>
              <a:gdLst/>
              <a:ahLst/>
              <a:cxnLst/>
              <a:rect l="l" t="t" r="r" b="b"/>
              <a:pathLst>
                <a:path w="2803" h="2736" extrusionOk="0">
                  <a:moveTo>
                    <a:pt x="2536" y="0"/>
                  </a:moveTo>
                  <a:lnTo>
                    <a:pt x="1" y="200"/>
                  </a:lnTo>
                  <a:lnTo>
                    <a:pt x="234"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7916100" y="3894875"/>
              <a:ext cx="70075" cy="70075"/>
            </a:xfrm>
            <a:custGeom>
              <a:avLst/>
              <a:gdLst/>
              <a:ahLst/>
              <a:cxnLst/>
              <a:rect l="l" t="t" r="r" b="b"/>
              <a:pathLst>
                <a:path w="2803" h="2803" extrusionOk="0">
                  <a:moveTo>
                    <a:pt x="2603" y="0"/>
                  </a:moveTo>
                  <a:lnTo>
                    <a:pt x="1" y="267"/>
                  </a:lnTo>
                  <a:lnTo>
                    <a:pt x="268" y="2802"/>
                  </a:lnTo>
                  <a:lnTo>
                    <a:pt x="2803" y="2569"/>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7981150" y="3889875"/>
              <a:ext cx="68400" cy="69225"/>
            </a:xfrm>
            <a:custGeom>
              <a:avLst/>
              <a:gdLst/>
              <a:ahLst/>
              <a:cxnLst/>
              <a:rect l="l" t="t" r="r" b="b"/>
              <a:pathLst>
                <a:path w="2736" h="2769" extrusionOk="0">
                  <a:moveTo>
                    <a:pt x="2536" y="0"/>
                  </a:moveTo>
                  <a:lnTo>
                    <a:pt x="1" y="200"/>
                  </a:lnTo>
                  <a:lnTo>
                    <a:pt x="201" y="2769"/>
                  </a:lnTo>
                  <a:lnTo>
                    <a:pt x="2736"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8049525" y="3947400"/>
              <a:ext cx="70075" cy="68425"/>
            </a:xfrm>
            <a:custGeom>
              <a:avLst/>
              <a:gdLst/>
              <a:ahLst/>
              <a:cxnLst/>
              <a:rect l="l" t="t" r="r" b="b"/>
              <a:pathLst>
                <a:path w="2803" h="2737" extrusionOk="0">
                  <a:moveTo>
                    <a:pt x="2536" y="1"/>
                  </a:moveTo>
                  <a:lnTo>
                    <a:pt x="1" y="201"/>
                  </a:lnTo>
                  <a:lnTo>
                    <a:pt x="268" y="2736"/>
                  </a:lnTo>
                  <a:lnTo>
                    <a:pt x="2803" y="2503"/>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8119575" y="4004950"/>
              <a:ext cx="70075" cy="68400"/>
            </a:xfrm>
            <a:custGeom>
              <a:avLst/>
              <a:gdLst/>
              <a:ahLst/>
              <a:cxnLst/>
              <a:rect l="l" t="t" r="r" b="b"/>
              <a:pathLst>
                <a:path w="2803" h="2736" extrusionOk="0">
                  <a:moveTo>
                    <a:pt x="2536" y="0"/>
                  </a:moveTo>
                  <a:lnTo>
                    <a:pt x="1" y="201"/>
                  </a:lnTo>
                  <a:lnTo>
                    <a:pt x="234" y="2736"/>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8189625" y="4061650"/>
              <a:ext cx="68425" cy="69250"/>
            </a:xfrm>
            <a:custGeom>
              <a:avLst/>
              <a:gdLst/>
              <a:ahLst/>
              <a:cxnLst/>
              <a:rect l="l" t="t" r="r" b="b"/>
              <a:pathLst>
                <a:path w="2737" h="2770" extrusionOk="0">
                  <a:moveTo>
                    <a:pt x="2536" y="1"/>
                  </a:moveTo>
                  <a:lnTo>
                    <a:pt x="1" y="234"/>
                  </a:lnTo>
                  <a:lnTo>
                    <a:pt x="201" y="2769"/>
                  </a:lnTo>
                  <a:lnTo>
                    <a:pt x="2736"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8194650" y="4125875"/>
              <a:ext cx="70075" cy="68400"/>
            </a:xfrm>
            <a:custGeom>
              <a:avLst/>
              <a:gdLst/>
              <a:ahLst/>
              <a:cxnLst/>
              <a:rect l="l" t="t" r="r" b="b"/>
              <a:pathLst>
                <a:path w="2803" h="2736" extrusionOk="0">
                  <a:moveTo>
                    <a:pt x="2535" y="0"/>
                  </a:moveTo>
                  <a:lnTo>
                    <a:pt x="0" y="200"/>
                  </a:lnTo>
                  <a:lnTo>
                    <a:pt x="234" y="2735"/>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8200475" y="4188400"/>
              <a:ext cx="70075" cy="69250"/>
            </a:xfrm>
            <a:custGeom>
              <a:avLst/>
              <a:gdLst/>
              <a:ahLst/>
              <a:cxnLst/>
              <a:rect l="l" t="t" r="r" b="b"/>
              <a:pathLst>
                <a:path w="2803" h="2770" extrusionOk="0">
                  <a:moveTo>
                    <a:pt x="2569" y="1"/>
                  </a:moveTo>
                  <a:lnTo>
                    <a:pt x="1" y="234"/>
                  </a:lnTo>
                  <a:lnTo>
                    <a:pt x="267" y="2770"/>
                  </a:lnTo>
                  <a:lnTo>
                    <a:pt x="2803" y="2536"/>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8207150" y="4251800"/>
              <a:ext cx="68400" cy="68400"/>
            </a:xfrm>
            <a:custGeom>
              <a:avLst/>
              <a:gdLst/>
              <a:ahLst/>
              <a:cxnLst/>
              <a:rect l="l" t="t" r="r" b="b"/>
              <a:pathLst>
                <a:path w="2736" h="2736" extrusionOk="0">
                  <a:moveTo>
                    <a:pt x="2536" y="0"/>
                  </a:moveTo>
                  <a:lnTo>
                    <a:pt x="0" y="234"/>
                  </a:lnTo>
                  <a:lnTo>
                    <a:pt x="201" y="2735"/>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8212150" y="4315175"/>
              <a:ext cx="70075" cy="69225"/>
            </a:xfrm>
            <a:custGeom>
              <a:avLst/>
              <a:gdLst/>
              <a:ahLst/>
              <a:cxnLst/>
              <a:rect l="l" t="t" r="r" b="b"/>
              <a:pathLst>
                <a:path w="2803" h="2769" extrusionOk="0">
                  <a:moveTo>
                    <a:pt x="2536" y="0"/>
                  </a:moveTo>
                  <a:lnTo>
                    <a:pt x="1" y="200"/>
                  </a:lnTo>
                  <a:lnTo>
                    <a:pt x="267" y="2769"/>
                  </a:lnTo>
                  <a:lnTo>
                    <a:pt x="2803"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8218825" y="4377725"/>
              <a:ext cx="69250" cy="70075"/>
            </a:xfrm>
            <a:custGeom>
              <a:avLst/>
              <a:gdLst/>
              <a:ahLst/>
              <a:cxnLst/>
              <a:rect l="l" t="t" r="r" b="b"/>
              <a:pathLst>
                <a:path w="2770" h="2803" extrusionOk="0">
                  <a:moveTo>
                    <a:pt x="2536" y="0"/>
                  </a:moveTo>
                  <a:lnTo>
                    <a:pt x="0" y="267"/>
                  </a:lnTo>
                  <a:lnTo>
                    <a:pt x="234" y="2802"/>
                  </a:lnTo>
                  <a:lnTo>
                    <a:pt x="2769"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8224650" y="4441100"/>
              <a:ext cx="69250" cy="69225"/>
            </a:xfrm>
            <a:custGeom>
              <a:avLst/>
              <a:gdLst/>
              <a:ahLst/>
              <a:cxnLst/>
              <a:rect l="l" t="t" r="r" b="b"/>
              <a:pathLst>
                <a:path w="2770" h="2769" extrusionOk="0">
                  <a:moveTo>
                    <a:pt x="2536" y="0"/>
                  </a:moveTo>
                  <a:lnTo>
                    <a:pt x="1" y="267"/>
                  </a:lnTo>
                  <a:lnTo>
                    <a:pt x="201" y="2769"/>
                  </a:lnTo>
                  <a:lnTo>
                    <a:pt x="2770" y="2569"/>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8229675" y="4505300"/>
              <a:ext cx="70075" cy="68400"/>
            </a:xfrm>
            <a:custGeom>
              <a:avLst/>
              <a:gdLst/>
              <a:ahLst/>
              <a:cxnLst/>
              <a:rect l="l" t="t" r="r" b="b"/>
              <a:pathLst>
                <a:path w="2803" h="2736" extrusionOk="0">
                  <a:moveTo>
                    <a:pt x="2569" y="1"/>
                  </a:moveTo>
                  <a:lnTo>
                    <a:pt x="0" y="201"/>
                  </a:lnTo>
                  <a:lnTo>
                    <a:pt x="267" y="2736"/>
                  </a:lnTo>
                  <a:lnTo>
                    <a:pt x="2802"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8172950" y="4573700"/>
              <a:ext cx="68425" cy="69225"/>
            </a:xfrm>
            <a:custGeom>
              <a:avLst/>
              <a:gdLst/>
              <a:ahLst/>
              <a:cxnLst/>
              <a:rect l="l" t="t" r="r" b="b"/>
              <a:pathLst>
                <a:path w="2737" h="2769" extrusionOk="0">
                  <a:moveTo>
                    <a:pt x="2536" y="0"/>
                  </a:moveTo>
                  <a:lnTo>
                    <a:pt x="1" y="267"/>
                  </a:lnTo>
                  <a:lnTo>
                    <a:pt x="201" y="2769"/>
                  </a:lnTo>
                  <a:lnTo>
                    <a:pt x="2736"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8114575" y="4642900"/>
              <a:ext cx="69250" cy="69250"/>
            </a:xfrm>
            <a:custGeom>
              <a:avLst/>
              <a:gdLst/>
              <a:ahLst/>
              <a:cxnLst/>
              <a:rect l="l" t="t" r="r" b="b"/>
              <a:pathLst>
                <a:path w="2770" h="2770" extrusionOk="0">
                  <a:moveTo>
                    <a:pt x="2536" y="1"/>
                  </a:moveTo>
                  <a:lnTo>
                    <a:pt x="1" y="234"/>
                  </a:lnTo>
                  <a:lnTo>
                    <a:pt x="234" y="2769"/>
                  </a:lnTo>
                  <a:lnTo>
                    <a:pt x="2769"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8057050" y="4712125"/>
              <a:ext cx="70075" cy="69225"/>
            </a:xfrm>
            <a:custGeom>
              <a:avLst/>
              <a:gdLst/>
              <a:ahLst/>
              <a:cxnLst/>
              <a:rect l="l" t="t" r="r" b="b"/>
              <a:pathLst>
                <a:path w="2803" h="2769" extrusionOk="0">
                  <a:moveTo>
                    <a:pt x="2535" y="0"/>
                  </a:moveTo>
                  <a:lnTo>
                    <a:pt x="0" y="234"/>
                  </a:lnTo>
                  <a:lnTo>
                    <a:pt x="234" y="2769"/>
                  </a:lnTo>
                  <a:lnTo>
                    <a:pt x="2802" y="2502"/>
                  </a:lnTo>
                  <a:lnTo>
                    <a:pt x="25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7993650" y="4717950"/>
              <a:ext cx="69250" cy="69250"/>
            </a:xfrm>
            <a:custGeom>
              <a:avLst/>
              <a:gdLst/>
              <a:ahLst/>
              <a:cxnLst/>
              <a:rect l="l" t="t" r="r" b="b"/>
              <a:pathLst>
                <a:path w="2770" h="2770" extrusionOk="0">
                  <a:moveTo>
                    <a:pt x="2536" y="1"/>
                  </a:moveTo>
                  <a:lnTo>
                    <a:pt x="1" y="234"/>
                  </a:lnTo>
                  <a:lnTo>
                    <a:pt x="234" y="2769"/>
                  </a:lnTo>
                  <a:lnTo>
                    <a:pt x="2770" y="2536"/>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7923600" y="4660425"/>
              <a:ext cx="70075" cy="70075"/>
            </a:xfrm>
            <a:custGeom>
              <a:avLst/>
              <a:gdLst/>
              <a:ahLst/>
              <a:cxnLst/>
              <a:rect l="l" t="t" r="r" b="b"/>
              <a:pathLst>
                <a:path w="2803" h="2803" extrusionOk="0">
                  <a:moveTo>
                    <a:pt x="2536" y="0"/>
                  </a:moveTo>
                  <a:lnTo>
                    <a:pt x="1" y="234"/>
                  </a:lnTo>
                  <a:lnTo>
                    <a:pt x="234" y="2802"/>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7860225" y="4666250"/>
              <a:ext cx="69250" cy="69250"/>
            </a:xfrm>
            <a:custGeom>
              <a:avLst/>
              <a:gdLst/>
              <a:ahLst/>
              <a:cxnLst/>
              <a:rect l="l" t="t" r="r" b="b"/>
              <a:pathLst>
                <a:path w="2770" h="2770" extrusionOk="0">
                  <a:moveTo>
                    <a:pt x="2536" y="1"/>
                  </a:moveTo>
                  <a:lnTo>
                    <a:pt x="1" y="234"/>
                  </a:lnTo>
                  <a:lnTo>
                    <a:pt x="234" y="2769"/>
                  </a:lnTo>
                  <a:lnTo>
                    <a:pt x="2769" y="2569"/>
                  </a:lnTo>
                  <a:lnTo>
                    <a:pt x="2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7790175" y="4609550"/>
              <a:ext cx="70075" cy="68400"/>
            </a:xfrm>
            <a:custGeom>
              <a:avLst/>
              <a:gdLst/>
              <a:ahLst/>
              <a:cxnLst/>
              <a:rect l="l" t="t" r="r" b="b"/>
              <a:pathLst>
                <a:path w="2803" h="2736" extrusionOk="0">
                  <a:moveTo>
                    <a:pt x="2569" y="0"/>
                  </a:moveTo>
                  <a:lnTo>
                    <a:pt x="1" y="201"/>
                  </a:lnTo>
                  <a:lnTo>
                    <a:pt x="234" y="2736"/>
                  </a:lnTo>
                  <a:lnTo>
                    <a:pt x="2803" y="2502"/>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7720975" y="4552000"/>
              <a:ext cx="69225" cy="68400"/>
            </a:xfrm>
            <a:custGeom>
              <a:avLst/>
              <a:gdLst/>
              <a:ahLst/>
              <a:cxnLst/>
              <a:rect l="l" t="t" r="r" b="b"/>
              <a:pathLst>
                <a:path w="2769" h="2736" extrusionOk="0">
                  <a:moveTo>
                    <a:pt x="2569" y="1"/>
                  </a:moveTo>
                  <a:lnTo>
                    <a:pt x="0" y="201"/>
                  </a:lnTo>
                  <a:lnTo>
                    <a:pt x="234" y="2736"/>
                  </a:lnTo>
                  <a:lnTo>
                    <a:pt x="2769" y="2503"/>
                  </a:lnTo>
                  <a:lnTo>
                    <a:pt x="2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7651750" y="4494475"/>
              <a:ext cx="69250" cy="69225"/>
            </a:xfrm>
            <a:custGeom>
              <a:avLst/>
              <a:gdLst/>
              <a:ahLst/>
              <a:cxnLst/>
              <a:rect l="l" t="t" r="r" b="b"/>
              <a:pathLst>
                <a:path w="2770" h="2769" extrusionOk="0">
                  <a:moveTo>
                    <a:pt x="2536" y="0"/>
                  </a:moveTo>
                  <a:lnTo>
                    <a:pt x="1" y="200"/>
                  </a:lnTo>
                  <a:lnTo>
                    <a:pt x="234" y="2769"/>
                  </a:lnTo>
                  <a:lnTo>
                    <a:pt x="2769" y="2502"/>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7587550" y="4499475"/>
              <a:ext cx="70075" cy="70075"/>
            </a:xfrm>
            <a:custGeom>
              <a:avLst/>
              <a:gdLst/>
              <a:ahLst/>
              <a:cxnLst/>
              <a:rect l="l" t="t" r="r" b="b"/>
              <a:pathLst>
                <a:path w="2803" h="2803" extrusionOk="0">
                  <a:moveTo>
                    <a:pt x="2569" y="0"/>
                  </a:moveTo>
                  <a:lnTo>
                    <a:pt x="0" y="267"/>
                  </a:lnTo>
                  <a:lnTo>
                    <a:pt x="267" y="2802"/>
                  </a:lnTo>
                  <a:lnTo>
                    <a:pt x="2802" y="256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7524150" y="4506150"/>
              <a:ext cx="70075" cy="68400"/>
            </a:xfrm>
            <a:custGeom>
              <a:avLst/>
              <a:gdLst/>
              <a:ahLst/>
              <a:cxnLst/>
              <a:rect l="l" t="t" r="r" b="b"/>
              <a:pathLst>
                <a:path w="2803" h="2736" extrusionOk="0">
                  <a:moveTo>
                    <a:pt x="2536" y="0"/>
                  </a:moveTo>
                  <a:lnTo>
                    <a:pt x="1" y="200"/>
                  </a:lnTo>
                  <a:lnTo>
                    <a:pt x="268" y="2735"/>
                  </a:lnTo>
                  <a:lnTo>
                    <a:pt x="2803" y="2535"/>
                  </a:lnTo>
                  <a:lnTo>
                    <a:pt x="2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7761000" y="4155050"/>
              <a:ext cx="324425" cy="321925"/>
            </a:xfrm>
            <a:custGeom>
              <a:avLst/>
              <a:gdLst/>
              <a:ahLst/>
              <a:cxnLst/>
              <a:rect l="l" t="t" r="r" b="b"/>
              <a:pathLst>
                <a:path w="12977" h="12877" fill="none" extrusionOk="0">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933750" y="4230950"/>
              <a:ext cx="323575" cy="321925"/>
            </a:xfrm>
            <a:custGeom>
              <a:avLst/>
              <a:gdLst/>
              <a:ahLst/>
              <a:cxnLst/>
              <a:rect l="l" t="t" r="r" b="b"/>
              <a:pathLst>
                <a:path w="12943" h="12877" fill="none" extrusionOk="0">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DD76D906-A1A6-5D82-70C3-FC218520A26D}"/>
              </a:ext>
            </a:extLst>
          </p:cNvPr>
          <p:cNvSpPr>
            <a:spLocks noGrp="1" noChangeArrowheads="1"/>
          </p:cNvSpPr>
          <p:nvPr>
            <p:ph type="body" idx="1"/>
          </p:nvPr>
        </p:nvSpPr>
        <p:spPr bwMode="auto">
          <a:xfrm>
            <a:off x="585231" y="2400005"/>
            <a:ext cx="6117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There is a need for a robot that can move and watch places, check for gases and temperature, and pick things up from a distance.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Most robots like this are expensive or hard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Many delivery and monitoring jobs are done by people, which can be slow or unsafe, especially in dangerous places.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3"/>
          <p:cNvSpPr/>
          <p:nvPr/>
        </p:nvSpPr>
        <p:spPr>
          <a:xfrm>
            <a:off x="512138" y="1053570"/>
            <a:ext cx="4187647" cy="378464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IN" dirty="0"/>
              <a:t>Project Description</a:t>
            </a:r>
            <a:endParaRPr dirty="0"/>
          </a:p>
        </p:txBody>
      </p:sp>
      <p:sp>
        <p:nvSpPr>
          <p:cNvPr id="928" name="Google Shape;928;p43"/>
          <p:cNvSpPr txBox="1">
            <a:spLocks noGrp="1"/>
          </p:cNvSpPr>
          <p:nvPr>
            <p:ph type="subTitle" idx="1"/>
          </p:nvPr>
        </p:nvSpPr>
        <p:spPr>
          <a:xfrm>
            <a:off x="910660" y="1449447"/>
            <a:ext cx="3390600" cy="444900"/>
          </a:xfrm>
          <a:prstGeom prst="rect">
            <a:avLst/>
          </a:prstGeom>
        </p:spPr>
        <p:txBody>
          <a:bodyPr spcFirstLastPara="1" wrap="square" lIns="91425" tIns="91425" rIns="91425" bIns="91425" anchor="ctr" anchorCtr="0">
            <a:noAutofit/>
          </a:bodyPr>
          <a:lstStyle/>
          <a:p>
            <a:pPr marL="0" lvl="0" indent="0"/>
            <a:r>
              <a:rPr lang="en-GB" dirty="0"/>
              <a:t>SCAR </a:t>
            </a:r>
          </a:p>
          <a:p>
            <a:pPr marL="0" lvl="0" indent="0"/>
            <a:r>
              <a:rPr lang="en-GB" dirty="0"/>
              <a:t>is made of three parts:</a:t>
            </a:r>
            <a:endParaRPr dirty="0"/>
          </a:p>
        </p:txBody>
      </p:sp>
      <p:sp>
        <p:nvSpPr>
          <p:cNvPr id="929" name="Google Shape;929;p43"/>
          <p:cNvSpPr txBox="1">
            <a:spLocks noGrp="1"/>
          </p:cNvSpPr>
          <p:nvPr>
            <p:ph type="subTitle" idx="2"/>
          </p:nvPr>
        </p:nvSpPr>
        <p:spPr>
          <a:xfrm>
            <a:off x="5098307" y="1415986"/>
            <a:ext cx="3896334" cy="444900"/>
          </a:xfrm>
          <a:prstGeom prst="rect">
            <a:avLst/>
          </a:prstGeom>
        </p:spPr>
        <p:txBody>
          <a:bodyPr spcFirstLastPara="1" wrap="square" lIns="91425" tIns="91425" rIns="91425" bIns="91425" anchor="ctr" anchorCtr="0">
            <a:noAutofit/>
          </a:bodyPr>
          <a:lstStyle/>
          <a:p>
            <a:pPr marL="0" lvl="0" indent="0"/>
            <a:r>
              <a:rPr lang="en-GB" dirty="0"/>
              <a:t>We use two Arduino boards to:</a:t>
            </a:r>
            <a:endParaRPr dirty="0"/>
          </a:p>
        </p:txBody>
      </p:sp>
      <p:sp>
        <p:nvSpPr>
          <p:cNvPr id="930" name="Google Shape;930;p43"/>
          <p:cNvSpPr txBox="1">
            <a:spLocks noGrp="1"/>
          </p:cNvSpPr>
          <p:nvPr>
            <p:ph type="subTitle" idx="4"/>
          </p:nvPr>
        </p:nvSpPr>
        <p:spPr>
          <a:xfrm>
            <a:off x="5281364" y="1986421"/>
            <a:ext cx="3642843" cy="2254897"/>
          </a:xfrm>
          <a:prstGeom prst="rect">
            <a:avLst/>
          </a:prstGeom>
        </p:spPr>
        <p:txBody>
          <a:bodyPr spcFirstLastPara="1" wrap="square" lIns="91425" tIns="91425" rIns="91425" bIns="91425" anchor="ctr" anchorCtr="0">
            <a:noAutofit/>
          </a:bodyPr>
          <a:lstStyle/>
          <a:p>
            <a:r>
              <a:rPr lang="en-GB" dirty="0"/>
              <a:t>control the parts and read sensor data.</a:t>
            </a:r>
          </a:p>
          <a:p>
            <a:r>
              <a:rPr lang="en-GB" dirty="0"/>
              <a:t>Right now, we control everything manually with commands.</a:t>
            </a:r>
          </a:p>
          <a:p>
            <a:r>
              <a:rPr lang="en-GB" dirty="0"/>
              <a:t>In the future, we want to add automatic controls and more sensors.</a:t>
            </a:r>
          </a:p>
        </p:txBody>
      </p:sp>
      <p:grpSp>
        <p:nvGrpSpPr>
          <p:cNvPr id="931" name="Google Shape;931;p43"/>
          <p:cNvGrpSpPr/>
          <p:nvPr/>
        </p:nvGrpSpPr>
        <p:grpSpPr>
          <a:xfrm>
            <a:off x="5124034" y="4524651"/>
            <a:ext cx="502174" cy="502171"/>
            <a:chOff x="2913982" y="4329790"/>
            <a:chExt cx="591628" cy="591625"/>
          </a:xfrm>
        </p:grpSpPr>
        <p:sp>
          <p:nvSpPr>
            <p:cNvPr id="932" name="Google Shape;932;p43"/>
            <p:cNvSpPr/>
            <p:nvPr/>
          </p:nvSpPr>
          <p:spPr>
            <a:xfrm>
              <a:off x="2913982" y="4329792"/>
              <a:ext cx="591627" cy="589163"/>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43"/>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4B06042-A21C-801D-2788-C1EF24DA1F80}"/>
              </a:ext>
            </a:extLst>
          </p:cNvPr>
          <p:cNvSpPr>
            <a:spLocks noGrp="1" noChangeArrowheads="1"/>
          </p:cNvSpPr>
          <p:nvPr>
            <p:ph type="subTitle" idx="3"/>
          </p:nvPr>
        </p:nvSpPr>
        <p:spPr bwMode="auto">
          <a:xfrm>
            <a:off x="793680" y="2212119"/>
            <a:ext cx="362456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car base with four wheels, motors, and sensors for gas and temperature.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camera that can move up and down or side to side to show live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robotic arm with four small motors that can pick things 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GB" dirty="0"/>
              <a:t>How It Fits the AURA Theme</a:t>
            </a:r>
            <a:endParaRPr dirty="0"/>
          </a:p>
        </p:txBody>
      </p:sp>
      <p:sp>
        <p:nvSpPr>
          <p:cNvPr id="1039" name="Google Shape;1039;p48"/>
          <p:cNvSpPr txBox="1">
            <a:spLocks noGrp="1"/>
          </p:cNvSpPr>
          <p:nvPr>
            <p:ph type="title" idx="4"/>
          </p:nvPr>
        </p:nvSpPr>
        <p:spPr>
          <a:xfrm>
            <a:off x="720000" y="3613375"/>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Resourceful</a:t>
            </a:r>
            <a:endParaRPr dirty="0"/>
          </a:p>
        </p:txBody>
      </p:sp>
      <p:sp>
        <p:nvSpPr>
          <p:cNvPr id="1040" name="Google Shape;1040;p48"/>
          <p:cNvSpPr txBox="1">
            <a:spLocks noGrp="1"/>
          </p:cNvSpPr>
          <p:nvPr>
            <p:ph type="subTitle" idx="5"/>
          </p:nvPr>
        </p:nvSpPr>
        <p:spPr>
          <a:xfrm>
            <a:off x="720000" y="4123700"/>
            <a:ext cx="3602100" cy="484800"/>
          </a:xfrm>
          <a:prstGeom prst="rect">
            <a:avLst/>
          </a:prstGeom>
        </p:spPr>
        <p:txBody>
          <a:bodyPr spcFirstLastPara="1" wrap="square" lIns="91425" tIns="91425" rIns="91425" bIns="91425" anchor="ctr" anchorCtr="0">
            <a:noAutofit/>
          </a:bodyPr>
          <a:lstStyle/>
          <a:p>
            <a:pPr marL="0" lvl="0" indent="0"/>
            <a:r>
              <a:rPr lang="en-GB" dirty="0"/>
              <a:t>It uses resources well by combining many functions.</a:t>
            </a:r>
          </a:p>
        </p:txBody>
      </p:sp>
      <p:sp>
        <p:nvSpPr>
          <p:cNvPr id="1041" name="Google Shape;1041;p48"/>
          <p:cNvSpPr txBox="1">
            <a:spLocks noGrp="1"/>
          </p:cNvSpPr>
          <p:nvPr>
            <p:ph type="title"/>
          </p:nvPr>
        </p:nvSpPr>
        <p:spPr>
          <a:xfrm>
            <a:off x="720000" y="1913963"/>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Automation</a:t>
            </a:r>
            <a:endParaRPr dirty="0"/>
          </a:p>
        </p:txBody>
      </p:sp>
      <p:sp>
        <p:nvSpPr>
          <p:cNvPr id="1042" name="Google Shape;1042;p48"/>
          <p:cNvSpPr txBox="1">
            <a:spLocks noGrp="1"/>
          </p:cNvSpPr>
          <p:nvPr>
            <p:ph type="subTitle" idx="1"/>
          </p:nvPr>
        </p:nvSpPr>
        <p:spPr>
          <a:xfrm>
            <a:off x="720000" y="2424288"/>
            <a:ext cx="3602100" cy="484800"/>
          </a:xfrm>
          <a:prstGeom prst="rect">
            <a:avLst/>
          </a:prstGeom>
        </p:spPr>
        <p:txBody>
          <a:bodyPr spcFirstLastPara="1" wrap="square" lIns="91425" tIns="91425" rIns="91425" bIns="91425" anchor="ctr" anchorCtr="0">
            <a:noAutofit/>
          </a:bodyPr>
          <a:lstStyle/>
          <a:p>
            <a:pPr marL="0" lvl="0" indent="0"/>
            <a:r>
              <a:rPr lang="en-GB" dirty="0"/>
              <a:t>The robot can be made to work on its own later.</a:t>
            </a:r>
            <a:endParaRPr dirty="0"/>
          </a:p>
        </p:txBody>
      </p:sp>
      <p:sp>
        <p:nvSpPr>
          <p:cNvPr id="1043" name="Google Shape;1043;p48"/>
          <p:cNvSpPr txBox="1">
            <a:spLocks noGrp="1"/>
          </p:cNvSpPr>
          <p:nvPr>
            <p:ph type="title" idx="2"/>
          </p:nvPr>
        </p:nvSpPr>
        <p:spPr>
          <a:xfrm>
            <a:off x="4821900" y="1913963"/>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Systems engineer</a:t>
            </a:r>
            <a:endParaRPr dirty="0"/>
          </a:p>
        </p:txBody>
      </p:sp>
      <p:sp>
        <p:nvSpPr>
          <p:cNvPr id="1044" name="Google Shape;1044;p48"/>
          <p:cNvSpPr txBox="1">
            <a:spLocks noGrp="1"/>
          </p:cNvSpPr>
          <p:nvPr>
            <p:ph type="subTitle" idx="3"/>
          </p:nvPr>
        </p:nvSpPr>
        <p:spPr>
          <a:xfrm>
            <a:off x="4821900" y="2424288"/>
            <a:ext cx="3602100" cy="484800"/>
          </a:xfrm>
          <a:prstGeom prst="rect">
            <a:avLst/>
          </a:prstGeom>
        </p:spPr>
        <p:txBody>
          <a:bodyPr spcFirstLastPara="1" wrap="square" lIns="91425" tIns="91425" rIns="91425" bIns="91425" anchor="ctr" anchorCtr="0">
            <a:noAutofit/>
          </a:bodyPr>
          <a:lstStyle/>
          <a:p>
            <a:pPr marL="0" lvl="0" indent="0"/>
            <a:r>
              <a:rPr lang="en-GB" dirty="0"/>
              <a:t>All parts work together as one system.</a:t>
            </a:r>
            <a:endParaRPr dirty="0"/>
          </a:p>
        </p:txBody>
      </p:sp>
      <p:sp>
        <p:nvSpPr>
          <p:cNvPr id="1045" name="Google Shape;1045;p48"/>
          <p:cNvSpPr txBox="1">
            <a:spLocks noGrp="1"/>
          </p:cNvSpPr>
          <p:nvPr>
            <p:ph type="title" idx="6"/>
          </p:nvPr>
        </p:nvSpPr>
        <p:spPr>
          <a:xfrm>
            <a:off x="4821900" y="3613375"/>
            <a:ext cx="360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Accessible</a:t>
            </a:r>
            <a:endParaRPr dirty="0"/>
          </a:p>
        </p:txBody>
      </p:sp>
      <p:sp>
        <p:nvSpPr>
          <p:cNvPr id="1046" name="Google Shape;1046;p48"/>
          <p:cNvSpPr txBox="1">
            <a:spLocks noGrp="1"/>
          </p:cNvSpPr>
          <p:nvPr>
            <p:ph type="subTitle" idx="7"/>
          </p:nvPr>
        </p:nvSpPr>
        <p:spPr>
          <a:xfrm>
            <a:off x="4821900" y="4123700"/>
            <a:ext cx="3602100" cy="484800"/>
          </a:xfrm>
          <a:prstGeom prst="rect">
            <a:avLst/>
          </a:prstGeom>
        </p:spPr>
        <p:txBody>
          <a:bodyPr spcFirstLastPara="1" wrap="square" lIns="91425" tIns="91425" rIns="91425" bIns="91425" anchor="ctr" anchorCtr="0">
            <a:noAutofit/>
          </a:bodyPr>
          <a:lstStyle/>
          <a:p>
            <a:pPr marL="0" lvl="0" indent="0"/>
            <a:r>
              <a:rPr lang="en-GB" dirty="0"/>
              <a:t>It is easy to use with simple controls and video feedback.</a:t>
            </a:r>
            <a:endParaRPr dirty="0"/>
          </a:p>
        </p:txBody>
      </p:sp>
      <p:sp>
        <p:nvSpPr>
          <p:cNvPr id="1047" name="Google Shape;1047;p48"/>
          <p:cNvSpPr/>
          <p:nvPr/>
        </p:nvSpPr>
        <p:spPr>
          <a:xfrm>
            <a:off x="6452206" y="1550514"/>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048" name="Google Shape;1048;p48"/>
          <p:cNvGrpSpPr/>
          <p:nvPr/>
        </p:nvGrpSpPr>
        <p:grpSpPr>
          <a:xfrm>
            <a:off x="2350960" y="3273199"/>
            <a:ext cx="340168" cy="340168"/>
            <a:chOff x="2676100" y="832575"/>
            <a:chExt cx="483125" cy="483125"/>
          </a:xfrm>
        </p:grpSpPr>
        <p:sp>
          <p:nvSpPr>
            <p:cNvPr id="1049" name="Google Shape;1049;p48"/>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0" name="Google Shape;1050;p48"/>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1" name="Google Shape;1051;p48"/>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52" name="Google Shape;1052;p48"/>
          <p:cNvGrpSpPr/>
          <p:nvPr/>
        </p:nvGrpSpPr>
        <p:grpSpPr>
          <a:xfrm>
            <a:off x="2401453" y="1562360"/>
            <a:ext cx="239183" cy="340186"/>
            <a:chOff x="3342275" y="2615925"/>
            <a:chExt cx="339700" cy="483150"/>
          </a:xfrm>
        </p:grpSpPr>
        <p:sp>
          <p:nvSpPr>
            <p:cNvPr id="1053" name="Google Shape;1053;p48"/>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4" name="Google Shape;1054;p48"/>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55" name="Google Shape;1055;p48"/>
          <p:cNvSpPr/>
          <p:nvPr/>
        </p:nvSpPr>
        <p:spPr>
          <a:xfrm>
            <a:off x="6452864" y="3271985"/>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IN" dirty="0"/>
              <a:t>Related Areas</a:t>
            </a:r>
            <a:endParaRPr dirty="0"/>
          </a:p>
        </p:txBody>
      </p:sp>
      <p:sp>
        <p:nvSpPr>
          <p:cNvPr id="984" name="Google Shape;984;p46"/>
          <p:cNvSpPr txBox="1">
            <a:spLocks noGrp="1"/>
          </p:cNvSpPr>
          <p:nvPr>
            <p:ph type="subTitle" idx="1"/>
          </p:nvPr>
        </p:nvSpPr>
        <p:spPr>
          <a:xfrm>
            <a:off x="372601" y="1942779"/>
            <a:ext cx="2683800" cy="1257942"/>
          </a:xfrm>
          <a:prstGeom prst="rect">
            <a:avLst/>
          </a:prstGeom>
        </p:spPr>
        <p:txBody>
          <a:bodyPr spcFirstLastPara="1" wrap="square" lIns="91425" tIns="91425" rIns="91425" bIns="91425" anchor="ctr" anchorCtr="0">
            <a:noAutofit/>
          </a:bodyPr>
          <a:lstStyle/>
          <a:p>
            <a:pPr marL="0" lvl="0" indent="0"/>
            <a:r>
              <a:rPr lang="en-GB" sz="2000" dirty="0"/>
              <a:t>It can help make communities safer by watching and sensing hazards.</a:t>
            </a:r>
            <a:endParaRPr sz="2000" dirty="0"/>
          </a:p>
        </p:txBody>
      </p:sp>
      <p:sp>
        <p:nvSpPr>
          <p:cNvPr id="986" name="Google Shape;986;p4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p>
            <a:pPr marL="0" lvl="0" indent="0"/>
            <a:r>
              <a:rPr lang="en-GB" sz="2000" dirty="0"/>
              <a:t>It can help people by picking up and delivering small items.</a:t>
            </a:r>
            <a:endParaRPr sz="2000" dirty="0"/>
          </a:p>
        </p:txBody>
      </p:sp>
      <p:sp>
        <p:nvSpPr>
          <p:cNvPr id="988" name="Google Shape;988;p46"/>
          <p:cNvSpPr txBox="1">
            <a:spLocks noGrp="1"/>
          </p:cNvSpPr>
          <p:nvPr>
            <p:ph type="subTitle" idx="5"/>
          </p:nvPr>
        </p:nvSpPr>
        <p:spPr>
          <a:xfrm>
            <a:off x="6087599" y="1481422"/>
            <a:ext cx="2781337" cy="2180656"/>
          </a:xfrm>
          <a:prstGeom prst="rect">
            <a:avLst/>
          </a:prstGeom>
        </p:spPr>
        <p:txBody>
          <a:bodyPr spcFirstLastPara="1" wrap="square" lIns="91425" tIns="91425" rIns="91425" bIns="91425" anchor="ctr" anchorCtr="0">
            <a:noAutofit/>
          </a:bodyPr>
          <a:lstStyle/>
          <a:p>
            <a:pPr marL="0" lvl="0" indent="0"/>
            <a:r>
              <a:rPr lang="en-GB" sz="2000" dirty="0"/>
              <a:t>It mixes hardware (motors, sensors) and software (Arduino code) to work smartly.</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798148"/>
            <a:ext cx="5326500" cy="841800"/>
          </a:xfrm>
          <a:prstGeom prst="rect">
            <a:avLst/>
          </a:prstGeom>
        </p:spPr>
        <p:txBody>
          <a:bodyPr spcFirstLastPara="1" wrap="square" lIns="91425" tIns="91425" rIns="91425" bIns="91425" anchor="ctr" anchorCtr="0">
            <a:noAutofit/>
          </a:bodyPr>
          <a:lstStyle/>
          <a:p>
            <a:pPr lvl="0"/>
            <a:r>
              <a:rPr lang="en-IN" dirty="0"/>
              <a:t>Parts and Materials:</a:t>
            </a:r>
            <a:endParaRPr dirty="0"/>
          </a:p>
        </p:txBody>
      </p:sp>
      <p:grpSp>
        <p:nvGrpSpPr>
          <p:cNvPr id="999" name="Google Shape;999;p47"/>
          <p:cNvGrpSpPr/>
          <p:nvPr/>
        </p:nvGrpSpPr>
        <p:grpSpPr>
          <a:xfrm>
            <a:off x="7246870" y="798148"/>
            <a:ext cx="1747042" cy="1056990"/>
            <a:chOff x="6168919" y="1028962"/>
            <a:chExt cx="1747042" cy="1056990"/>
          </a:xfrm>
        </p:grpSpPr>
        <p:grpSp>
          <p:nvGrpSpPr>
            <p:cNvPr id="1000" name="Google Shape;1000;p47"/>
            <p:cNvGrpSpPr/>
            <p:nvPr/>
          </p:nvGrpSpPr>
          <p:grpSpPr>
            <a:xfrm flipH="1">
              <a:off x="6168919" y="1028962"/>
              <a:ext cx="1747042" cy="1056990"/>
              <a:chOff x="5321775" y="2961603"/>
              <a:chExt cx="922847" cy="558338"/>
            </a:xfrm>
          </p:grpSpPr>
          <p:sp>
            <p:nvSpPr>
              <p:cNvPr id="1001" name="Google Shape;1001;p47"/>
              <p:cNvSpPr/>
              <p:nvPr/>
            </p:nvSpPr>
            <p:spPr>
              <a:xfrm>
                <a:off x="5434347" y="2961603"/>
                <a:ext cx="699987" cy="22062"/>
              </a:xfrm>
              <a:custGeom>
                <a:avLst/>
                <a:gdLst/>
                <a:ahLst/>
                <a:cxnLst/>
                <a:rect l="l" t="t" r="r" b="b"/>
                <a:pathLst>
                  <a:path w="20116" h="634" extrusionOk="0">
                    <a:moveTo>
                      <a:pt x="1" y="0"/>
                    </a:moveTo>
                    <a:lnTo>
                      <a:pt x="1" y="634"/>
                    </a:lnTo>
                    <a:lnTo>
                      <a:pt x="20115" y="634"/>
                    </a:lnTo>
                    <a:lnTo>
                      <a:pt x="201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81096" y="3386420"/>
                <a:ext cx="20913" cy="112640"/>
              </a:xfrm>
              <a:custGeom>
                <a:avLst/>
                <a:gdLst/>
                <a:ahLst/>
                <a:cxnLst/>
                <a:rect l="l" t="t" r="r" b="b"/>
                <a:pathLst>
                  <a:path w="601" h="3237" extrusionOk="0">
                    <a:moveTo>
                      <a:pt x="0" y="1"/>
                    </a:moveTo>
                    <a:lnTo>
                      <a:pt x="0" y="3236"/>
                    </a:lnTo>
                    <a:lnTo>
                      <a:pt x="600" y="3236"/>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5957851" y="349902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5935824" y="3476965"/>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12579" y="3453755"/>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5890551" y="3431693"/>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5869638" y="3408482"/>
                <a:ext cx="20948" cy="22096"/>
              </a:xfrm>
              <a:custGeom>
                <a:avLst/>
                <a:gdLst/>
                <a:ahLst/>
                <a:cxnLst/>
                <a:rect l="l" t="t" r="r" b="b"/>
                <a:pathLst>
                  <a:path w="602" h="635" extrusionOk="0">
                    <a:moveTo>
                      <a:pt x="1" y="1"/>
                    </a:moveTo>
                    <a:lnTo>
                      <a:pt x="1"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5846427" y="3386420"/>
                <a:ext cx="20948" cy="22096"/>
              </a:xfrm>
              <a:custGeom>
                <a:avLst/>
                <a:gdLst/>
                <a:ahLst/>
                <a:cxnLst/>
                <a:rect l="l" t="t" r="r" b="b"/>
                <a:pathLst>
                  <a:path w="602" h="635" extrusionOk="0">
                    <a:moveTo>
                      <a:pt x="1" y="1"/>
                    </a:moveTo>
                    <a:lnTo>
                      <a:pt x="1" y="635"/>
                    </a:lnTo>
                    <a:lnTo>
                      <a:pt x="601" y="635"/>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5321775" y="3073027"/>
                <a:ext cx="22062" cy="224061"/>
              </a:xfrm>
              <a:custGeom>
                <a:avLst/>
                <a:gdLst/>
                <a:ahLst/>
                <a:cxnLst/>
                <a:rect l="l" t="t" r="r" b="b"/>
                <a:pathLst>
                  <a:path w="634" h="6439" extrusionOk="0">
                    <a:moveTo>
                      <a:pt x="0" y="0"/>
                    </a:moveTo>
                    <a:lnTo>
                      <a:pt x="0" y="6438"/>
                    </a:lnTo>
                    <a:lnTo>
                      <a:pt x="634" y="6438"/>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5321775" y="3073027"/>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34380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5367047" y="3028902"/>
                <a:ext cx="22062" cy="20948"/>
              </a:xfrm>
              <a:custGeom>
                <a:avLst/>
                <a:gdLst/>
                <a:ahLst/>
                <a:cxnLst/>
                <a:rect l="l" t="t" r="r" b="b"/>
                <a:pathLst>
                  <a:path w="634" h="602" extrusionOk="0">
                    <a:moveTo>
                      <a:pt x="0" y="1"/>
                    </a:moveTo>
                    <a:lnTo>
                      <a:pt x="0" y="601"/>
                    </a:lnTo>
                    <a:lnTo>
                      <a:pt x="634" y="601"/>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389075"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5412320"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223674" y="3073027"/>
                <a:ext cx="20948" cy="224061"/>
              </a:xfrm>
              <a:custGeom>
                <a:avLst/>
                <a:gdLst/>
                <a:ahLst/>
                <a:cxnLst/>
                <a:rect l="l" t="t" r="r" b="b"/>
                <a:pathLst>
                  <a:path w="602" h="6439" extrusionOk="0">
                    <a:moveTo>
                      <a:pt x="1" y="0"/>
                    </a:moveTo>
                    <a:lnTo>
                      <a:pt x="1" y="6438"/>
                    </a:lnTo>
                    <a:lnTo>
                      <a:pt x="601" y="6438"/>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6223674" y="3073027"/>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620161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6178402" y="3028902"/>
                <a:ext cx="20948" cy="20948"/>
              </a:xfrm>
              <a:custGeom>
                <a:avLst/>
                <a:gdLst/>
                <a:ahLst/>
                <a:cxnLst/>
                <a:rect l="l" t="t" r="r" b="b"/>
                <a:pathLst>
                  <a:path w="602" h="602" extrusionOk="0">
                    <a:moveTo>
                      <a:pt x="1" y="1"/>
                    </a:moveTo>
                    <a:lnTo>
                      <a:pt x="1" y="601"/>
                    </a:lnTo>
                    <a:lnTo>
                      <a:pt x="601" y="601"/>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156340"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6134313"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434347" y="3386420"/>
                <a:ext cx="435317" cy="22096"/>
              </a:xfrm>
              <a:custGeom>
                <a:avLst/>
                <a:gdLst/>
                <a:ahLst/>
                <a:cxnLst/>
                <a:rect l="l" t="t" r="r" b="b"/>
                <a:pathLst>
                  <a:path w="12510" h="635" extrusionOk="0">
                    <a:moveTo>
                      <a:pt x="1" y="1"/>
                    </a:moveTo>
                    <a:lnTo>
                      <a:pt x="1" y="635"/>
                    </a:lnTo>
                    <a:lnTo>
                      <a:pt x="12510" y="635"/>
                    </a:lnTo>
                    <a:lnTo>
                      <a:pt x="125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47"/>
              <p:cNvSpPr/>
              <p:nvPr/>
            </p:nvSpPr>
            <p:spPr>
              <a:xfrm>
                <a:off x="5981096" y="3386420"/>
                <a:ext cx="153248" cy="22096"/>
              </a:xfrm>
              <a:custGeom>
                <a:avLst/>
                <a:gdLst/>
                <a:ahLst/>
                <a:cxnLst/>
                <a:rect l="l" t="t" r="r" b="b"/>
                <a:pathLst>
                  <a:path w="4404" h="635" extrusionOk="0">
                    <a:moveTo>
                      <a:pt x="0" y="1"/>
                    </a:moveTo>
                    <a:lnTo>
                      <a:pt x="0" y="635"/>
                    </a:lnTo>
                    <a:lnTo>
                      <a:pt x="4403" y="635"/>
                    </a:ln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223674" y="3274996"/>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20161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178402" y="3320269"/>
                <a:ext cx="20948" cy="20913"/>
              </a:xfrm>
              <a:custGeom>
                <a:avLst/>
                <a:gdLst/>
                <a:ahLst/>
                <a:cxnLst/>
                <a:rect l="l" t="t" r="r" b="b"/>
                <a:pathLst>
                  <a:path w="602" h="601" extrusionOk="0">
                    <a:moveTo>
                      <a:pt x="1" y="0"/>
                    </a:moveTo>
                    <a:lnTo>
                      <a:pt x="1" y="601"/>
                    </a:lnTo>
                    <a:lnTo>
                      <a:pt x="601" y="601"/>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6156340"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6134313"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5321775" y="3274996"/>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534380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5367047" y="3320269"/>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5389075"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5412320"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7"/>
            <p:cNvSpPr txBox="1"/>
            <p:nvPr/>
          </p:nvSpPr>
          <p:spPr>
            <a:xfrm>
              <a:off x="6206775" y="1242125"/>
              <a:ext cx="16713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Fira Code"/>
                  <a:ea typeface="Fira Code"/>
                  <a:cs typeface="Fira Code"/>
                  <a:sym typeface="Fira Code"/>
                </a:rPr>
                <a:t>404 NOT FOUND</a:t>
              </a:r>
              <a:endParaRPr sz="1500">
                <a:latin typeface="Fira Code"/>
                <a:ea typeface="Fira Code"/>
                <a:cs typeface="Fira Code"/>
                <a:sym typeface="Fira Code"/>
              </a:endParaRPr>
            </a:p>
          </p:txBody>
        </p:sp>
      </p:grpSp>
      <p:sp>
        <p:nvSpPr>
          <p:cNvPr id="5" name="Rectangle 2">
            <a:extLst>
              <a:ext uri="{FF2B5EF4-FFF2-40B4-BE49-F238E27FC236}">
                <a16:creationId xmlns:a16="http://schemas.microsoft.com/office/drawing/2014/main" id="{C870EE58-1B85-78CE-938D-5F66C37A7E07}"/>
              </a:ext>
            </a:extLst>
          </p:cNvPr>
          <p:cNvSpPr>
            <a:spLocks noGrp="1" noChangeArrowheads="1"/>
          </p:cNvSpPr>
          <p:nvPr>
            <p:ph type="subTitle" idx="1"/>
          </p:nvPr>
        </p:nvSpPr>
        <p:spPr bwMode="auto">
          <a:xfrm>
            <a:off x="531360" y="2706851"/>
            <a:ext cx="70301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Arduino UNO Mega and Arduino R4 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Motor driver to control four motors and six small servo motors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Gas sensor (MQ-2) and temperature/humidity sensor (DHT11)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Camera module (ESP32-CAM) with moving servos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Four-wheel chassis and robotic arm 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Solar panel to help power the robot longer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9"/>
          <p:cNvSpPr txBox="1">
            <a:spLocks noGrp="1"/>
          </p:cNvSpPr>
          <p:nvPr>
            <p:ph type="title"/>
          </p:nvPr>
        </p:nvSpPr>
        <p:spPr>
          <a:xfrm>
            <a:off x="720000" y="659259"/>
            <a:ext cx="7704000" cy="572700"/>
          </a:xfrm>
          <a:prstGeom prst="rect">
            <a:avLst/>
          </a:prstGeom>
        </p:spPr>
        <p:txBody>
          <a:bodyPr spcFirstLastPara="1" wrap="square" lIns="91425" tIns="91425" rIns="91425" bIns="91425" anchor="ctr" anchorCtr="0">
            <a:noAutofit/>
          </a:bodyPr>
          <a:lstStyle/>
          <a:p>
            <a:pPr lvl="0"/>
            <a:r>
              <a:rPr lang="en-GB" dirty="0"/>
              <a:t>What We Hope to Do and </a:t>
            </a:r>
            <a:br>
              <a:rPr lang="en-GB" dirty="0"/>
            </a:br>
            <a:r>
              <a:rPr lang="en-GB" dirty="0"/>
              <a:t>Future Plans</a:t>
            </a:r>
            <a:endParaRPr dirty="0"/>
          </a:p>
        </p:txBody>
      </p:sp>
      <p:graphicFrame>
        <p:nvGraphicFramePr>
          <p:cNvPr id="1061" name="Google Shape;1061;p49"/>
          <p:cNvGraphicFramePr/>
          <p:nvPr>
            <p:extLst>
              <p:ext uri="{D42A27DB-BD31-4B8C-83A1-F6EECF244321}">
                <p14:modId xmlns:p14="http://schemas.microsoft.com/office/powerpoint/2010/main" val="1718628992"/>
              </p:ext>
            </p:extLst>
          </p:nvPr>
        </p:nvGraphicFramePr>
        <p:xfrm>
          <a:off x="720000" y="2183966"/>
          <a:ext cx="7896176" cy="2391163"/>
        </p:xfrm>
        <a:graphic>
          <a:graphicData uri="http://schemas.openxmlformats.org/drawingml/2006/table">
            <a:tbl>
              <a:tblPr>
                <a:noFill/>
                <a:tableStyleId>{448CCB09-FEB7-4344-AD0B-C13BF2D9E5DD}</a:tableStyleId>
              </a:tblPr>
              <a:tblGrid>
                <a:gridCol w="7896176">
                  <a:extLst>
                    <a:ext uri="{9D8B030D-6E8A-4147-A177-3AD203B41FA5}">
                      <a16:colId xmlns:a16="http://schemas.microsoft.com/office/drawing/2014/main" val="20000"/>
                    </a:ext>
                  </a:extLst>
                </a:gridCol>
              </a:tblGrid>
              <a:tr h="396200">
                <a:tc>
                  <a:txBody>
                    <a:bodyPr/>
                    <a:lstStyle/>
                    <a:p>
                      <a:pPr marL="0" lvl="0" indent="0" algn="l" rtl="0">
                        <a:lnSpc>
                          <a:spcPct val="127500"/>
                        </a:lnSpc>
                        <a:spcBef>
                          <a:spcPts val="300"/>
                        </a:spcBef>
                        <a:spcAft>
                          <a:spcPts val="3300"/>
                        </a:spcAft>
                        <a:buNone/>
                      </a:pPr>
                      <a:r>
                        <a:rPr lang="en-GB" sz="1800" dirty="0"/>
                        <a:t>Make a low-cost robot that can watch, pick things up, and deliver small items safely.</a:t>
                      </a:r>
                      <a:endParaRPr sz="1600"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lnSpc>
                          <a:spcPct val="127500"/>
                        </a:lnSpc>
                        <a:spcBef>
                          <a:spcPts val="300"/>
                        </a:spcBef>
                        <a:spcAft>
                          <a:spcPts val="3300"/>
                        </a:spcAft>
                        <a:buNone/>
                      </a:pPr>
                      <a:r>
                        <a:rPr lang="en-GB" sz="1800" dirty="0"/>
                        <a:t>Save the live footage for later review and sensor’s data records.</a:t>
                      </a:r>
                      <a:endParaRPr sz="1600"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lnSpc>
                          <a:spcPct val="127500"/>
                        </a:lnSpc>
                        <a:spcBef>
                          <a:spcPts val="300"/>
                        </a:spcBef>
                        <a:spcAft>
                          <a:spcPts val="3300"/>
                        </a:spcAft>
                        <a:buNone/>
                      </a:pPr>
                      <a:r>
                        <a:rPr lang="en-GB" sz="1800" dirty="0"/>
                        <a:t>Add wireless control(Bluetooth/ESP) and more sensors soon.</a:t>
                      </a:r>
                      <a:endParaRPr sz="1600"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lnSpc>
                          <a:spcPct val="127500"/>
                        </a:lnSpc>
                        <a:spcBef>
                          <a:spcPts val="300"/>
                        </a:spcBef>
                        <a:spcAft>
                          <a:spcPts val="3300"/>
                        </a:spcAft>
                        <a:buNone/>
                      </a:pPr>
                      <a:r>
                        <a:rPr lang="en-GB" sz="1800" dirty="0"/>
                        <a:t>Work on making the robot move and work on its own. (integration)</a:t>
                      </a:r>
                      <a:endParaRPr sz="1600" dirty="0">
                        <a:solidFill>
                          <a:schemeClr val="lt1"/>
                        </a:solidFill>
                        <a:highlight>
                          <a:schemeClr val="dk1"/>
                        </a:highlight>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1077" name="Google Shape;1077;p49"/>
          <p:cNvGrpSpPr/>
          <p:nvPr/>
        </p:nvGrpSpPr>
        <p:grpSpPr>
          <a:xfrm>
            <a:off x="1126591" y="1328039"/>
            <a:ext cx="595509" cy="500596"/>
            <a:chOff x="5800150" y="2362975"/>
            <a:chExt cx="209325" cy="175975"/>
          </a:xfrm>
        </p:grpSpPr>
        <p:sp>
          <p:nvSpPr>
            <p:cNvPr id="1078" name="Google Shape;1078;p49"/>
            <p:cNvSpPr/>
            <p:nvPr/>
          </p:nvSpPr>
          <p:spPr>
            <a:xfrm>
              <a:off x="5847675" y="2475550"/>
              <a:ext cx="32550" cy="31700"/>
            </a:xfrm>
            <a:custGeom>
              <a:avLst/>
              <a:gdLst/>
              <a:ahLst/>
              <a:cxnLst/>
              <a:rect l="l" t="t" r="r" b="b"/>
              <a:pathLst>
                <a:path w="1302" h="1268" extrusionOk="0">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5816825" y="2443025"/>
              <a:ext cx="30875" cy="32550"/>
            </a:xfrm>
            <a:custGeom>
              <a:avLst/>
              <a:gdLst/>
              <a:ahLst/>
              <a:cxnLst/>
              <a:rect l="l" t="t" r="r" b="b"/>
              <a:pathLst>
                <a:path w="1235" h="1302" extrusionOk="0">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5800150" y="2377975"/>
              <a:ext cx="31700" cy="65075"/>
            </a:xfrm>
            <a:custGeom>
              <a:avLst/>
              <a:gdLst/>
              <a:ahLst/>
              <a:cxnLst/>
              <a:rect l="l" t="t" r="r" b="b"/>
              <a:pathLst>
                <a:path w="1268" h="2603" extrusionOk="0">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5831825" y="2362975"/>
              <a:ext cx="48400" cy="15025"/>
            </a:xfrm>
            <a:custGeom>
              <a:avLst/>
              <a:gdLst/>
              <a:ahLst/>
              <a:cxnLst/>
              <a:rect l="l" t="t" r="r" b="b"/>
              <a:pathLst>
                <a:path w="1936" h="601" extrusionOk="0">
                  <a:moveTo>
                    <a:pt x="1" y="0"/>
                  </a:moveTo>
                  <a:lnTo>
                    <a:pt x="1" y="601"/>
                  </a:lnTo>
                  <a:lnTo>
                    <a:pt x="1936" y="601"/>
                  </a:lnTo>
                  <a:lnTo>
                    <a:pt x="1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80200" y="2377975"/>
              <a:ext cx="32550" cy="32550"/>
            </a:xfrm>
            <a:custGeom>
              <a:avLst/>
              <a:gdLst/>
              <a:ahLst/>
              <a:cxnLst/>
              <a:rect l="l" t="t" r="r" b="b"/>
              <a:pathLst>
                <a:path w="1302" h="1302" extrusionOk="0">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0200" y="2507225"/>
              <a:ext cx="15050" cy="15875"/>
            </a:xfrm>
            <a:custGeom>
              <a:avLst/>
              <a:gdLst/>
              <a:ahLst/>
              <a:cxnLst/>
              <a:rect l="l" t="t" r="r" b="b"/>
              <a:pathLst>
                <a:path w="602" h="635" extrusionOk="0">
                  <a:moveTo>
                    <a:pt x="1" y="1"/>
                  </a:moveTo>
                  <a:lnTo>
                    <a:pt x="1" y="635"/>
                  </a:lnTo>
                  <a:lnTo>
                    <a:pt x="601" y="635"/>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5929400" y="2475550"/>
              <a:ext cx="30875" cy="31700"/>
            </a:xfrm>
            <a:custGeom>
              <a:avLst/>
              <a:gdLst/>
              <a:ahLst/>
              <a:cxnLst/>
              <a:rect l="l" t="t" r="r" b="b"/>
              <a:pathLst>
                <a:path w="1235" h="1268" extrusionOk="0">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5976950" y="2377975"/>
              <a:ext cx="32525" cy="65075"/>
            </a:xfrm>
            <a:custGeom>
              <a:avLst/>
              <a:gdLst/>
              <a:ahLst/>
              <a:cxnLst/>
              <a:rect l="l" t="t" r="r" b="b"/>
              <a:pathLst>
                <a:path w="1301" h="2603" extrusionOk="0">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5960250" y="2443025"/>
              <a:ext cx="32550" cy="32550"/>
            </a:xfrm>
            <a:custGeom>
              <a:avLst/>
              <a:gdLst/>
              <a:ahLst/>
              <a:cxnLst/>
              <a:rect l="l" t="t" r="r" b="b"/>
              <a:pathLst>
                <a:path w="1302" h="1302" extrusionOk="0">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5929400" y="2362975"/>
              <a:ext cx="47575" cy="15025"/>
            </a:xfrm>
            <a:custGeom>
              <a:avLst/>
              <a:gdLst/>
              <a:ahLst/>
              <a:cxnLst/>
              <a:rect l="l" t="t" r="r" b="b"/>
              <a:pathLst>
                <a:path w="1903" h="601" extrusionOk="0">
                  <a:moveTo>
                    <a:pt x="1" y="0"/>
                  </a:moveTo>
                  <a:lnTo>
                    <a:pt x="1" y="601"/>
                  </a:lnTo>
                  <a:lnTo>
                    <a:pt x="1902" y="601"/>
                  </a:lnTo>
                  <a:lnTo>
                    <a:pt x="1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5912725" y="2377975"/>
              <a:ext cx="15025" cy="15875"/>
            </a:xfrm>
            <a:custGeom>
              <a:avLst/>
              <a:gdLst/>
              <a:ahLst/>
              <a:cxnLst/>
              <a:rect l="l" t="t" r="r" b="b"/>
              <a:pathLst>
                <a:path w="601" h="635" extrusionOk="0">
                  <a:moveTo>
                    <a:pt x="1" y="1"/>
                  </a:moveTo>
                  <a:lnTo>
                    <a:pt x="1" y="634"/>
                  </a:lnTo>
                  <a:lnTo>
                    <a:pt x="601" y="634"/>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5912725" y="2507225"/>
              <a:ext cx="15025" cy="15875"/>
            </a:xfrm>
            <a:custGeom>
              <a:avLst/>
              <a:gdLst/>
              <a:ahLst/>
              <a:cxnLst/>
              <a:rect l="l" t="t" r="r" b="b"/>
              <a:pathLst>
                <a:path w="601" h="635" extrusionOk="0">
                  <a:moveTo>
                    <a:pt x="1" y="1"/>
                  </a:moveTo>
                  <a:lnTo>
                    <a:pt x="1" y="635"/>
                  </a:lnTo>
                  <a:lnTo>
                    <a:pt x="601" y="635"/>
                  </a:lnTo>
                  <a:lnTo>
                    <a:pt x="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5896875" y="2523075"/>
              <a:ext cx="15875" cy="15875"/>
            </a:xfrm>
            <a:custGeom>
              <a:avLst/>
              <a:gdLst/>
              <a:ahLst/>
              <a:cxnLst/>
              <a:rect l="l" t="t" r="r" b="b"/>
              <a:pathLst>
                <a:path w="635" h="635" extrusionOk="0">
                  <a:moveTo>
                    <a:pt x="1" y="1"/>
                  </a:moveTo>
                  <a:lnTo>
                    <a:pt x="1" y="635"/>
                  </a:lnTo>
                  <a:lnTo>
                    <a:pt x="635" y="635"/>
                  </a:lnTo>
                  <a:lnTo>
                    <a:pt x="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GB" dirty="0"/>
              <a:t>What We Can’t Do Yet</a:t>
            </a:r>
            <a:endParaRPr dirty="0"/>
          </a:p>
        </p:txBody>
      </p:sp>
      <p:sp>
        <p:nvSpPr>
          <p:cNvPr id="1096" name="Google Shape;1096;p50"/>
          <p:cNvSpPr txBox="1"/>
          <p:nvPr/>
        </p:nvSpPr>
        <p:spPr>
          <a:xfrm>
            <a:off x="5371235" y="4109870"/>
            <a:ext cx="3052765" cy="498600"/>
          </a:xfrm>
          <a:prstGeom prst="rect">
            <a:avLst/>
          </a:prstGeom>
          <a:noFill/>
          <a:ln>
            <a:noFill/>
          </a:ln>
        </p:spPr>
        <p:txBody>
          <a:bodyPr spcFirstLastPara="1" wrap="square" lIns="91425" tIns="91425" rIns="91425" bIns="91425" anchor="ctr" anchorCtr="0">
            <a:noAutofit/>
          </a:bodyPr>
          <a:lstStyle/>
          <a:p>
            <a:pPr lvl="0" algn="ctr">
              <a:buClr>
                <a:schemeClr val="dk1"/>
              </a:buClr>
              <a:buSzPts val="1100"/>
            </a:pPr>
            <a:r>
              <a:rPr lang="en-IN" sz="1500" dirty="0">
                <a:solidFill>
                  <a:schemeClr val="tx1"/>
                </a:solidFill>
                <a:latin typeface="Fira Code"/>
                <a:ea typeface="Fira Code"/>
                <a:cs typeface="Fira Code"/>
                <a:sym typeface="Fira Code"/>
              </a:rPr>
              <a:t>A better power supply. The power bank is charged by a solar panel but has voltage limits</a:t>
            </a:r>
            <a:endParaRPr sz="1500" dirty="0">
              <a:solidFill>
                <a:schemeClr val="tx1"/>
              </a:solidFill>
              <a:latin typeface="Fira Code"/>
              <a:ea typeface="Fira Code"/>
              <a:cs typeface="Fira Code"/>
              <a:sym typeface="Fira Code"/>
            </a:endParaRPr>
          </a:p>
        </p:txBody>
      </p:sp>
      <p:sp>
        <p:nvSpPr>
          <p:cNvPr id="1099" name="Google Shape;1099;p50"/>
          <p:cNvSpPr txBox="1"/>
          <p:nvPr/>
        </p:nvSpPr>
        <p:spPr>
          <a:xfrm>
            <a:off x="1040418" y="4109900"/>
            <a:ext cx="2486700" cy="498600"/>
          </a:xfrm>
          <a:prstGeom prst="rect">
            <a:avLst/>
          </a:prstGeom>
          <a:noFill/>
          <a:ln>
            <a:noFill/>
          </a:ln>
        </p:spPr>
        <p:txBody>
          <a:bodyPr spcFirstLastPara="1" wrap="square" lIns="91425" tIns="91425" rIns="91425" bIns="91425" anchor="ctr" anchorCtr="0">
            <a:noAutofit/>
          </a:bodyPr>
          <a:lstStyle/>
          <a:p>
            <a:pPr lvl="0" algn="ctr"/>
            <a:r>
              <a:rPr lang="en-GB" sz="1600" dirty="0"/>
              <a:t>Video can be slow or low quality if Wi-Fi is weak. A constant high latency.</a:t>
            </a:r>
            <a:endParaRPr sz="1500" dirty="0">
              <a:solidFill>
                <a:schemeClr val="dk1"/>
              </a:solidFill>
              <a:latin typeface="Fira Code"/>
              <a:ea typeface="Fira Code"/>
              <a:cs typeface="Fira Code"/>
              <a:sym typeface="Fira Code"/>
            </a:endParaRPr>
          </a:p>
        </p:txBody>
      </p:sp>
      <p:sp>
        <p:nvSpPr>
          <p:cNvPr id="1102" name="Google Shape;1102;p50"/>
          <p:cNvSpPr txBox="1"/>
          <p:nvPr/>
        </p:nvSpPr>
        <p:spPr>
          <a:xfrm>
            <a:off x="5616573" y="2914688"/>
            <a:ext cx="2486700" cy="498600"/>
          </a:xfrm>
          <a:prstGeom prst="rect">
            <a:avLst/>
          </a:prstGeom>
          <a:noFill/>
          <a:ln>
            <a:noFill/>
          </a:ln>
        </p:spPr>
        <p:txBody>
          <a:bodyPr spcFirstLastPara="1" wrap="square" lIns="91425" tIns="91425" rIns="91425" bIns="91425" anchor="ctr" anchorCtr="0">
            <a:noAutofit/>
          </a:bodyPr>
          <a:lstStyle/>
          <a:p>
            <a:pPr lvl="0" algn="ctr">
              <a:buClr>
                <a:schemeClr val="dk1"/>
              </a:buClr>
              <a:buSzPts val="1100"/>
            </a:pPr>
            <a:r>
              <a:rPr lang="en-GB" sz="1600" dirty="0"/>
              <a:t>It uses wires for control now, no wireless.</a:t>
            </a:r>
            <a:endParaRPr sz="1500" dirty="0">
              <a:solidFill>
                <a:schemeClr val="dk1"/>
              </a:solidFill>
              <a:latin typeface="Fira Code"/>
              <a:ea typeface="Fira Code"/>
              <a:cs typeface="Fira Code"/>
              <a:sym typeface="Fira Code"/>
            </a:endParaRPr>
          </a:p>
        </p:txBody>
      </p:sp>
      <p:sp>
        <p:nvSpPr>
          <p:cNvPr id="1103" name="Google Shape;1103;p50"/>
          <p:cNvSpPr txBox="1"/>
          <p:nvPr/>
        </p:nvSpPr>
        <p:spPr>
          <a:xfrm>
            <a:off x="5616548" y="1719506"/>
            <a:ext cx="2486700" cy="498600"/>
          </a:xfrm>
          <a:prstGeom prst="rect">
            <a:avLst/>
          </a:prstGeom>
          <a:noFill/>
          <a:ln>
            <a:noFill/>
          </a:ln>
        </p:spPr>
        <p:txBody>
          <a:bodyPr spcFirstLastPara="1" wrap="square" lIns="91425" tIns="91425" rIns="91425" bIns="91425" anchor="ctr" anchorCtr="0">
            <a:noAutofit/>
          </a:bodyPr>
          <a:lstStyle/>
          <a:p>
            <a:pPr lvl="0" algn="ctr"/>
            <a:r>
              <a:rPr lang="en-GB" sz="1600" dirty="0"/>
              <a:t>It only has two sensors now, so it can’t detect everything.</a:t>
            </a:r>
            <a:endParaRPr sz="1500" dirty="0">
              <a:solidFill>
                <a:schemeClr val="dk1"/>
              </a:solidFill>
              <a:latin typeface="Fira Code"/>
              <a:ea typeface="Fira Code"/>
              <a:cs typeface="Fira Code"/>
              <a:sym typeface="Fira Code"/>
            </a:endParaRPr>
          </a:p>
        </p:txBody>
      </p:sp>
      <p:sp>
        <p:nvSpPr>
          <p:cNvPr id="1104" name="Google Shape;1104;p50"/>
          <p:cNvSpPr txBox="1"/>
          <p:nvPr/>
        </p:nvSpPr>
        <p:spPr>
          <a:xfrm>
            <a:off x="1040251" y="1719506"/>
            <a:ext cx="2486700" cy="498600"/>
          </a:xfrm>
          <a:prstGeom prst="rect">
            <a:avLst/>
          </a:prstGeom>
          <a:noFill/>
          <a:ln>
            <a:noFill/>
          </a:ln>
        </p:spPr>
        <p:txBody>
          <a:bodyPr spcFirstLastPara="1" wrap="square" lIns="91425" tIns="91425" rIns="91425" bIns="91425" anchor="ctr" anchorCtr="0">
            <a:noAutofit/>
          </a:bodyPr>
          <a:lstStyle/>
          <a:p>
            <a:endParaRPr lang="en-GB" sz="1600" dirty="0">
              <a:highlight>
                <a:schemeClr val="dk1"/>
              </a:highlight>
            </a:endParaRPr>
          </a:p>
          <a:p>
            <a:r>
              <a:rPr lang="en-GB" sz="1600" dirty="0"/>
              <a:t>The robot is not automatic yet; we control it manually.</a:t>
            </a:r>
          </a:p>
        </p:txBody>
      </p:sp>
      <p:sp>
        <p:nvSpPr>
          <p:cNvPr id="1107" name="Google Shape;1107;p50"/>
          <p:cNvSpPr txBox="1"/>
          <p:nvPr/>
        </p:nvSpPr>
        <p:spPr>
          <a:xfrm>
            <a:off x="1040418" y="2910863"/>
            <a:ext cx="2486700" cy="498600"/>
          </a:xfrm>
          <a:prstGeom prst="rect">
            <a:avLst/>
          </a:prstGeom>
          <a:noFill/>
          <a:ln>
            <a:noFill/>
          </a:ln>
        </p:spPr>
        <p:txBody>
          <a:bodyPr spcFirstLastPara="1" wrap="square" lIns="91425" tIns="91425" rIns="91425" bIns="91425" anchor="ctr" anchorCtr="0">
            <a:noAutofit/>
          </a:bodyPr>
          <a:lstStyle/>
          <a:p>
            <a:pPr lvl="0" algn="ctr"/>
            <a:r>
              <a:rPr lang="en-GB" dirty="0"/>
              <a:t>The robotic arm can only access a small perimeter and carry light things.</a:t>
            </a:r>
            <a:endParaRPr dirty="0">
              <a:solidFill>
                <a:schemeClr val="dk1"/>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604</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Chakra Petch Medium</vt:lpstr>
      <vt:lpstr>Poppins</vt:lpstr>
      <vt:lpstr>Fira Code</vt:lpstr>
      <vt:lpstr>Bebas Neue</vt:lpstr>
      <vt:lpstr>Computer Science &amp; Mathematics Major for College: Software &amp; Media Applications by Slidesgo</vt:lpstr>
      <vt:lpstr>SCAR  Surveillance, Control, Automation Robot</vt:lpstr>
      <vt:lpstr>Introduction</vt:lpstr>
      <vt:lpstr>Problem Statement</vt:lpstr>
      <vt:lpstr>Project Description</vt:lpstr>
      <vt:lpstr>How It Fits the AURA Theme</vt:lpstr>
      <vt:lpstr>Related Areas</vt:lpstr>
      <vt:lpstr>Parts and Materials:</vt:lpstr>
      <vt:lpstr>What We Hope to Do and  Future Plans</vt:lpstr>
      <vt:lpstr>What We Can’t Do Yet</vt:lpstr>
      <vt:lpstr>SCAR is a useful robot that can watch, control, and help with tasks. It fits well with the theme of being automated, connected, smart with resources, and easy to use. It can be improved in the future to help people and communities even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Akshat Jain 1769</cp:lastModifiedBy>
  <cp:revision>1</cp:revision>
  <dcterms:modified xsi:type="dcterms:W3CDTF">2025-08-09T17:28:15Z</dcterms:modified>
</cp:coreProperties>
</file>