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409369"/>
            <a:ext cx="10464800" cy="1223037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The Network Architecture</a:t>
            </a:r>
          </a:p>
        </p:txBody>
      </p:sp>
      <p:sp>
        <p:nvSpPr>
          <p:cNvPr id="120" name="Shape 120"/>
          <p:cNvSpPr/>
          <p:nvPr/>
        </p:nvSpPr>
        <p:spPr>
          <a:xfrm>
            <a:off x="1422400" y="3193950"/>
            <a:ext cx="10464800" cy="405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635000" indent="-63500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发起网络请求的方式（离散型/集约型）</a:t>
            </a:r>
          </a:p>
          <a:p>
            <a:pPr marL="635000" indent="-63500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635000" indent="-63500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与业务层的对接方式</a:t>
            </a:r>
          </a:p>
          <a:p>
            <a:pPr marL="635000" indent="-63500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635000" indent="-63500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以怎样的数据返回给业务层</a:t>
            </a:r>
          </a:p>
          <a:p>
            <a:pPr marL="635000" indent="-63500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635000" indent="-63500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网络数据的本地化、安全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670321" y="838200"/>
            <a:ext cx="116641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场景回顾：</a:t>
            </a:r>
          </a:p>
        </p:txBody>
      </p:sp>
      <p:sp>
        <p:nvSpPr>
          <p:cNvPr id="123" name="Shape 123"/>
          <p:cNvSpPr/>
          <p:nvPr/>
        </p:nvSpPr>
        <p:spPr>
          <a:xfrm>
            <a:off x="670322" y="3471333"/>
            <a:ext cx="11664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2、多个界面使用同一个接口，但使用的数据的形式不一样。</a:t>
            </a:r>
          </a:p>
        </p:txBody>
      </p:sp>
      <p:sp>
        <p:nvSpPr>
          <p:cNvPr id="124" name="Shape 124"/>
          <p:cNvSpPr/>
          <p:nvPr/>
        </p:nvSpPr>
        <p:spPr>
          <a:xfrm>
            <a:off x="670322" y="4766733"/>
            <a:ext cx="11664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3、一个控制器多个网络请求时，难以准确定位回调位置</a:t>
            </a:r>
          </a:p>
        </p:txBody>
      </p:sp>
      <p:sp>
        <p:nvSpPr>
          <p:cNvPr id="125" name="Shape 125"/>
          <p:cNvSpPr/>
          <p:nvPr/>
        </p:nvSpPr>
        <p:spPr>
          <a:xfrm>
            <a:off x="670321" y="6062133"/>
            <a:ext cx="116641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4、同时发起多个网络请求，当网络请求全部请求成功后做事情。</a:t>
            </a:r>
          </a:p>
        </p:txBody>
      </p:sp>
      <p:sp>
        <p:nvSpPr>
          <p:cNvPr id="126" name="Shape 126"/>
          <p:cNvSpPr/>
          <p:nvPr/>
        </p:nvSpPr>
        <p:spPr>
          <a:xfrm>
            <a:off x="670322" y="7357533"/>
            <a:ext cx="11664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5、某个网络请求依赖于另一个网络请求。</a:t>
            </a:r>
          </a:p>
        </p:txBody>
      </p:sp>
      <p:sp>
        <p:nvSpPr>
          <p:cNvPr id="127" name="Shape 127"/>
          <p:cNvSpPr/>
          <p:nvPr/>
        </p:nvSpPr>
        <p:spPr>
          <a:xfrm>
            <a:off x="670321" y="2048933"/>
            <a:ext cx="1166415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1、网络回调的block需要大量代码处理才能交给业务层，控制器太多与业务层无关代码。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4"/>
      <p:bldP build="whole" bldLvl="1" animBg="1" rev="0" advAuto="0" spid="126" grpId="6"/>
      <p:bldP build="whole" bldLvl="1" animBg="1" rev="0" advAuto="0" spid="122" grpId="1"/>
      <p:bldP build="whole" bldLvl="1" animBg="1" rev="0" advAuto="0" spid="127" grpId="2"/>
      <p:bldP build="whole" bldLvl="1" animBg="1" rev="0" advAuto="0" spid="123" grpId="3"/>
      <p:bldP build="whole" bldLvl="1" animBg="1" rev="0" advAuto="0" spid="125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43466" y="819017"/>
            <a:ext cx="10464801" cy="163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网络请求的方式（集约型/离散型）</a:t>
            </a:r>
          </a:p>
        </p:txBody>
      </p:sp>
      <p:sp>
        <p:nvSpPr>
          <p:cNvPr id="130" name="Shape 130"/>
          <p:cNvSpPr/>
          <p:nvPr/>
        </p:nvSpPr>
        <p:spPr>
          <a:xfrm>
            <a:off x="670321" y="2152650"/>
            <a:ext cx="11664158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集约型：AFNetworking、Alamofire，发起网络请求都集中在一个类上，请求回调通过Block、闭包实现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[_manager GET:url parameters:param success:^(AFHTTPRequestOperation *operation, </a:t>
            </a:r>
            <a:r>
              <a:rPr>
                <a:solidFill>
                  <a:srgbClr val="C2349B"/>
                </a:solidFill>
              </a:rPr>
              <a:t>id</a:t>
            </a:r>
            <a:r>
              <a:t> responseObject) {</a:t>
            </a:r>
          </a:p>
          <a:p>
            <a:pPr algn="l">
              <a:tabLst>
                <a:tab pos="330200" algn="l"/>
              </a:tabLst>
              <a:defRPr sz="2500">
                <a:solidFill>
                  <a:srgbClr val="4CBF5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t>//The data processing, Rendering interface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} failure:^(AFHTTPRequestOperation *operation, NSError *error) {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}];</a:t>
            </a:r>
          </a:p>
        </p:txBody>
      </p:sp>
      <p:sp>
        <p:nvSpPr>
          <p:cNvPr id="131" name="Shape 131"/>
          <p:cNvSpPr/>
          <p:nvPr/>
        </p:nvSpPr>
        <p:spPr>
          <a:xfrm>
            <a:off x="670322" y="6877049"/>
            <a:ext cx="11664157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好处：灵活性好，方便在任何位置调用。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隐患：网络请求回调散落在各处，不便于维护。与业务层交互不够灵活、暴露过多与业务层无关的代码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1" grpId="3"/>
      <p:bldP build="whole" bldLvl="1" animBg="1" rev="0" advAuto="0" spid="13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70322" y="772583"/>
            <a:ext cx="11664157" cy="76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离散型：一个网络请求对应一个单独的类，在这个类内部封装请求地址、方式、参数、校验和处理请求回来的数据，回调可通过block、闭包、代理均可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AFCA"/>
                </a:solidFill>
              </a:rPr>
              <a:t>NSString</a:t>
            </a:r>
            <a:r>
              <a:t> *userId = </a:t>
            </a:r>
            <a:r>
              <a:rPr>
                <a:solidFill>
                  <a:srgbClr val="E44448"/>
                </a:solidFill>
              </a:rPr>
              <a:t>@"1"</a:t>
            </a:r>
            <a:r>
              <a:t>;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GetUserInfoApi *api = [[GetUserInfoApi alloc] initWithUserId:userId];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[api start];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api.delegate = </a:t>
            </a:r>
            <a:r>
              <a:rPr>
                <a:solidFill>
                  <a:srgbClr val="C2349B"/>
                </a:solidFill>
              </a:rPr>
              <a:t>self</a:t>
            </a:r>
            <a:r>
              <a:t>;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或者</a:t>
            </a:r>
          </a:p>
          <a:p>
            <a:pPr algn="l">
              <a:tabLst>
                <a:tab pos="330200" algn="l"/>
              </a:tabLst>
              <a:defRPr sz="2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[api </a:t>
            </a:r>
            <a:r>
              <a:t>startWithCompletionBlockWithSuccess</a:t>
            </a:r>
            <a:r>
              <a:rPr>
                <a:solidFill>
                  <a:srgbClr val="FFFFFF"/>
                </a:solidFill>
              </a:rPr>
              <a:t>:^(</a:t>
            </a:r>
            <a:r>
              <a:t>XLBaseRequest</a:t>
            </a:r>
            <a:r>
              <a:rPr>
                <a:solidFill>
                  <a:srgbClr val="FFFFFF"/>
                </a:solidFill>
              </a:rPr>
              <a:t> *request) {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>
              <a:tabLst>
                <a:tab pos="330200" algn="l"/>
              </a:tabLst>
              <a:defRPr sz="2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} </a:t>
            </a:r>
            <a:r>
              <a:t>failure</a:t>
            </a:r>
            <a:r>
              <a:rPr>
                <a:solidFill>
                  <a:srgbClr val="FFFFFF"/>
                </a:solidFill>
              </a:rPr>
              <a:t>:^(</a:t>
            </a:r>
            <a:r>
              <a:t>XLBaseRequest</a:t>
            </a:r>
            <a:r>
              <a:rPr>
                <a:solidFill>
                  <a:srgbClr val="FFFFFF"/>
                </a:solidFill>
              </a:rPr>
              <a:t> *request) {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}];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好处：从控制器剥离大量与业务无关的数据处理代码，与业务层的对接方式更加灵活，同一回调方便管理。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670322" y="1145116"/>
            <a:ext cx="11664157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与业务层的对接方式：block、闭包、代理、tagart/action、通知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返回业务层的数据形式：JSON/XML原始数据，model化的数据、根据不同界面灵活处理</a:t>
            </a:r>
          </a:p>
        </p:txBody>
      </p:sp>
      <p:pic>
        <p:nvPicPr>
          <p:cNvPr id="13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133" y="5113866"/>
            <a:ext cx="2033787" cy="997811"/>
          </a:xfrm>
          <a:prstGeom prst="rect">
            <a:avLst/>
          </a:prstGeom>
        </p:spPr>
      </p:pic>
      <p:sp>
        <p:nvSpPr>
          <p:cNvPr id="138" name="Shape 138"/>
          <p:cNvSpPr/>
          <p:nvPr/>
        </p:nvSpPr>
        <p:spPr>
          <a:xfrm>
            <a:off x="1523570" y="5333371"/>
            <a:ext cx="95091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JSON</a:t>
            </a:r>
          </a:p>
        </p:txBody>
      </p:sp>
      <p:pic>
        <p:nvPicPr>
          <p:cNvPr id="13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4922" y="4067207"/>
            <a:ext cx="3217731" cy="1059129"/>
          </a:xfrm>
          <a:prstGeom prst="rect">
            <a:avLst/>
          </a:prstGeom>
        </p:spPr>
      </p:pic>
      <p:sp>
        <p:nvSpPr>
          <p:cNvPr id="141" name="Shape 141"/>
          <p:cNvSpPr/>
          <p:nvPr/>
        </p:nvSpPr>
        <p:spPr>
          <a:xfrm>
            <a:off x="9201308" y="4317371"/>
            <a:ext cx="156495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Controller</a:t>
            </a:r>
          </a:p>
        </p:txBody>
      </p:sp>
      <p:pic>
        <p:nvPicPr>
          <p:cNvPr id="14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4922" y="5836741"/>
            <a:ext cx="3217731" cy="1059128"/>
          </a:xfrm>
          <a:prstGeom prst="rect">
            <a:avLst/>
          </a:prstGeom>
        </p:spPr>
      </p:pic>
      <p:sp>
        <p:nvSpPr>
          <p:cNvPr id="144" name="Shape 144"/>
          <p:cNvSpPr/>
          <p:nvPr/>
        </p:nvSpPr>
        <p:spPr>
          <a:xfrm>
            <a:off x="9576593" y="6086905"/>
            <a:ext cx="8143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View</a:t>
            </a:r>
          </a:p>
        </p:txBody>
      </p:sp>
      <p:pic>
        <p:nvPicPr>
          <p:cNvPr id="14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8527" y="3081866"/>
            <a:ext cx="2033787" cy="5322888"/>
          </a:xfrm>
          <a:prstGeom prst="rect">
            <a:avLst/>
          </a:prstGeom>
        </p:spPr>
      </p:pic>
      <p:sp>
        <p:nvSpPr>
          <p:cNvPr id="147" name="Shape 147"/>
          <p:cNvSpPr/>
          <p:nvPr/>
        </p:nvSpPr>
        <p:spPr>
          <a:xfrm>
            <a:off x="4974537" y="3504571"/>
            <a:ext cx="144176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The filter</a:t>
            </a:r>
          </a:p>
        </p:txBody>
      </p:sp>
      <p:pic>
        <p:nvPicPr>
          <p:cNvPr id="14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00657" y="4377895"/>
            <a:ext cx="1441769" cy="702139"/>
          </a:xfrm>
          <a:prstGeom prst="rect">
            <a:avLst/>
          </a:prstGeom>
        </p:spPr>
      </p:pic>
      <p:sp>
        <p:nvSpPr>
          <p:cNvPr id="150" name="Shape 150"/>
          <p:cNvSpPr/>
          <p:nvPr/>
        </p:nvSpPr>
        <p:spPr>
          <a:xfrm>
            <a:off x="5212906" y="4449564"/>
            <a:ext cx="10172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Model</a:t>
            </a:r>
          </a:p>
        </p:txBody>
      </p:sp>
      <p:pic>
        <p:nvPicPr>
          <p:cNvPr id="15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00657" y="5392241"/>
            <a:ext cx="1441769" cy="702139"/>
          </a:xfrm>
          <a:prstGeom prst="rect">
            <a:avLst/>
          </a:prstGeom>
        </p:spPr>
      </p:pic>
      <p:sp>
        <p:nvSpPr>
          <p:cNvPr id="153" name="Shape 153"/>
          <p:cNvSpPr/>
          <p:nvPr/>
        </p:nvSpPr>
        <p:spPr>
          <a:xfrm>
            <a:off x="5246085" y="5463910"/>
            <a:ext cx="95091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JSON</a:t>
            </a:r>
          </a:p>
        </p:txBody>
      </p:sp>
      <p:pic>
        <p:nvPicPr>
          <p:cNvPr id="15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74537" y="6406587"/>
            <a:ext cx="1441768" cy="702139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>
            <a:off x="5479520" y="6478256"/>
            <a:ext cx="431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157" name="Shape 157"/>
          <p:cNvSpPr/>
          <p:nvPr/>
        </p:nvSpPr>
        <p:spPr>
          <a:xfrm>
            <a:off x="3109305" y="5647895"/>
            <a:ext cx="1475837" cy="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58" name="Shape 158"/>
          <p:cNvSpPr/>
          <p:nvPr/>
        </p:nvSpPr>
        <p:spPr>
          <a:xfrm flipV="1">
            <a:off x="6820297" y="4608947"/>
            <a:ext cx="1454553" cy="84908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6822104" y="5652292"/>
            <a:ext cx="1450865" cy="81311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6828284" y="4449564"/>
            <a:ext cx="11607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Render</a:t>
            </a:r>
          </a:p>
        </p:txBody>
      </p:sp>
      <p:sp>
        <p:nvSpPr>
          <p:cNvPr id="161" name="Shape 161"/>
          <p:cNvSpPr/>
          <p:nvPr/>
        </p:nvSpPr>
        <p:spPr>
          <a:xfrm>
            <a:off x="6962381" y="6086905"/>
            <a:ext cx="11607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Render</a:t>
            </a:r>
          </a:p>
        </p:txBody>
      </p:sp>
      <p:sp>
        <p:nvSpPr>
          <p:cNvPr id="162" name="Shape 162"/>
          <p:cNvSpPr/>
          <p:nvPr/>
        </p:nvSpPr>
        <p:spPr>
          <a:xfrm>
            <a:off x="5068517" y="7492602"/>
            <a:ext cx="12538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Custom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008286" y="2193528"/>
            <a:ext cx="2041030" cy="9433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2" sz="1600"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1996033" y="2178050"/>
            <a:ext cx="2065537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自定义网络请求类</a:t>
            </a:r>
            <a:r>
              <a:rPr sz="1400"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rPr>
              <a:t>XXApi</a:t>
            </a:r>
          </a:p>
        </p:txBody>
      </p:sp>
      <p:sp>
        <p:nvSpPr>
          <p:cNvPr id="166" name="Shape 166"/>
          <p:cNvSpPr/>
          <p:nvPr/>
        </p:nvSpPr>
        <p:spPr>
          <a:xfrm>
            <a:off x="1983779" y="2436022"/>
            <a:ext cx="2065537" cy="753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重写父类方法，封装请求参数、地址...</a:t>
            </a:r>
          </a:p>
          <a:p>
            <a: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处理数据等</a:t>
            </a:r>
          </a:p>
        </p:txBody>
      </p:sp>
      <p:sp>
        <p:nvSpPr>
          <p:cNvPr id="167" name="Shape 167"/>
          <p:cNvSpPr/>
          <p:nvPr/>
        </p:nvSpPr>
        <p:spPr>
          <a:xfrm>
            <a:off x="8320186" y="2193528"/>
            <a:ext cx="2041030" cy="9433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2" sz="1600"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68" name="Shape 168"/>
          <p:cNvSpPr/>
          <p:nvPr/>
        </p:nvSpPr>
        <p:spPr>
          <a:xfrm flipH="1">
            <a:off x="7173255" y="2704703"/>
            <a:ext cx="11217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cap="all" spc="32" sz="1600">
                <a:solidFill>
                  <a:srgbClr val="5B5854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4134792" y="2325489"/>
            <a:ext cx="88681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父类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4074455" y="2704703"/>
            <a:ext cx="10074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cap="all" spc="32" sz="1600">
                <a:solidFill>
                  <a:srgbClr val="5B5854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5107086" y="2193528"/>
            <a:ext cx="2041030" cy="9433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2" sz="1600"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5094516" y="2254250"/>
            <a:ext cx="2065537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400"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XLRequest</a:t>
            </a:r>
          </a:p>
        </p:txBody>
      </p:sp>
      <p:sp>
        <p:nvSpPr>
          <p:cNvPr id="173" name="Shape 173"/>
          <p:cNvSpPr/>
          <p:nvPr/>
        </p:nvSpPr>
        <p:spPr>
          <a:xfrm>
            <a:off x="5082579" y="2545953"/>
            <a:ext cx="206553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主要针对缓存操作</a:t>
            </a:r>
          </a:p>
          <a:p>
            <a: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读取、写入</a:t>
            </a:r>
          </a:p>
        </p:txBody>
      </p:sp>
      <p:sp>
        <p:nvSpPr>
          <p:cNvPr id="174" name="Shape 174"/>
          <p:cNvSpPr/>
          <p:nvPr/>
        </p:nvSpPr>
        <p:spPr>
          <a:xfrm>
            <a:off x="8307933" y="2254250"/>
            <a:ext cx="2065537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400"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XLBaseRequest</a:t>
            </a:r>
          </a:p>
        </p:txBody>
      </p:sp>
      <p:sp>
        <p:nvSpPr>
          <p:cNvPr id="175" name="Shape 175"/>
          <p:cNvSpPr/>
          <p:nvPr/>
        </p:nvSpPr>
        <p:spPr>
          <a:xfrm>
            <a:off x="7290742" y="2325489"/>
            <a:ext cx="88681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父类</a:t>
            </a:r>
          </a:p>
        </p:txBody>
      </p:sp>
      <p:sp>
        <p:nvSpPr>
          <p:cNvPr id="176" name="Shape 176"/>
          <p:cNvSpPr/>
          <p:nvPr/>
        </p:nvSpPr>
        <p:spPr>
          <a:xfrm flipV="1">
            <a:off x="9340701" y="3161903"/>
            <a:ext cx="1" cy="94337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cap="all" spc="32" sz="1600">
                <a:solidFill>
                  <a:srgbClr val="5B5854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8320186" y="4130278"/>
            <a:ext cx="2041030" cy="9433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2" sz="1600"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9335442" y="3472858"/>
            <a:ext cx="1387476" cy="32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调用addRequest</a:t>
            </a:r>
          </a:p>
        </p:txBody>
      </p:sp>
      <p:sp>
        <p:nvSpPr>
          <p:cNvPr id="179" name="Shape 179"/>
          <p:cNvSpPr/>
          <p:nvPr/>
        </p:nvSpPr>
        <p:spPr>
          <a:xfrm>
            <a:off x="8307933" y="4130278"/>
            <a:ext cx="20655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400"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XLNetworkAgent</a:t>
            </a:r>
          </a:p>
        </p:txBody>
      </p:sp>
      <p:sp>
        <p:nvSpPr>
          <p:cNvPr id="180" name="Shape 180"/>
          <p:cNvSpPr/>
          <p:nvPr/>
        </p:nvSpPr>
        <p:spPr>
          <a:xfrm>
            <a:off x="8307933" y="4449564"/>
            <a:ext cx="2065537" cy="53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根据Request调用AFN发起网络请求</a:t>
            </a:r>
          </a:p>
        </p:txBody>
      </p:sp>
      <p:sp>
        <p:nvSpPr>
          <p:cNvPr id="181" name="Shape 181"/>
          <p:cNvSpPr/>
          <p:nvPr/>
        </p:nvSpPr>
        <p:spPr>
          <a:xfrm>
            <a:off x="5107086" y="4130278"/>
            <a:ext cx="2041030" cy="9433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2" sz="1600"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H="1">
            <a:off x="7173255" y="4601964"/>
            <a:ext cx="112179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cap="all" spc="32" sz="1600">
                <a:solidFill>
                  <a:srgbClr val="5B5854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8320186" y="6067028"/>
            <a:ext cx="2041030" cy="9433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2" sz="1600"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9340701" y="5098653"/>
            <a:ext cx="1" cy="94337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cap="all" spc="32" sz="1600">
                <a:solidFill>
                  <a:srgbClr val="5B5854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8320186" y="2507853"/>
            <a:ext cx="206553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对外接口默认的实现，以及公共逻辑</a:t>
            </a:r>
          </a:p>
        </p:txBody>
      </p:sp>
      <p:sp>
        <p:nvSpPr>
          <p:cNvPr id="186" name="Shape 186"/>
          <p:cNvSpPr/>
          <p:nvPr/>
        </p:nvSpPr>
        <p:spPr>
          <a:xfrm>
            <a:off x="9335442" y="5409608"/>
            <a:ext cx="112179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提供工具方法</a:t>
            </a:r>
          </a:p>
        </p:txBody>
      </p:sp>
      <p:sp>
        <p:nvSpPr>
          <p:cNvPr id="187" name="Shape 187"/>
          <p:cNvSpPr/>
          <p:nvPr/>
        </p:nvSpPr>
        <p:spPr>
          <a:xfrm>
            <a:off x="7040413" y="4273550"/>
            <a:ext cx="138747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配置</a:t>
            </a:r>
          </a:p>
        </p:txBody>
      </p:sp>
      <p:sp>
        <p:nvSpPr>
          <p:cNvPr id="188" name="Shape 188"/>
          <p:cNvSpPr/>
          <p:nvPr/>
        </p:nvSpPr>
        <p:spPr>
          <a:xfrm>
            <a:off x="5094833" y="4430514"/>
            <a:ext cx="20655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400"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XLNetworkConfig</a:t>
            </a:r>
          </a:p>
        </p:txBody>
      </p:sp>
      <p:sp>
        <p:nvSpPr>
          <p:cNvPr id="189" name="Shape 189"/>
          <p:cNvSpPr/>
          <p:nvPr/>
        </p:nvSpPr>
        <p:spPr>
          <a:xfrm>
            <a:off x="8320186" y="6367264"/>
            <a:ext cx="20655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400"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XLNetworkPrivate</a:t>
            </a:r>
          </a:p>
        </p:txBody>
      </p:sp>
      <p:sp>
        <p:nvSpPr>
          <p:cNvPr id="190" name="Shape 190"/>
          <p:cNvSpPr/>
          <p:nvPr/>
        </p:nvSpPr>
        <p:spPr>
          <a:xfrm>
            <a:off x="4134792" y="2782777"/>
            <a:ext cx="88681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SuperClass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7294246" y="2782777"/>
            <a:ext cx="88681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SuperClass</a:t>
            </a:r>
          </a:p>
        </p:txBody>
      </p:sp>
      <p:sp>
        <p:nvSpPr>
          <p:cNvPr id="192" name="Shape 192"/>
          <p:cNvSpPr/>
          <p:nvPr/>
        </p:nvSpPr>
        <p:spPr>
          <a:xfrm>
            <a:off x="7290742" y="4699699"/>
            <a:ext cx="88681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Config</a:t>
            </a:r>
          </a:p>
        </p:txBody>
      </p:sp>
      <p:sp>
        <p:nvSpPr>
          <p:cNvPr id="193" name="Shape 193"/>
          <p:cNvSpPr/>
          <p:nvPr/>
        </p:nvSpPr>
        <p:spPr>
          <a:xfrm>
            <a:off x="8506014" y="5422308"/>
            <a:ext cx="8868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194" name="Shape 194"/>
          <p:cNvSpPr/>
          <p:nvPr/>
        </p:nvSpPr>
        <p:spPr>
          <a:xfrm>
            <a:off x="2008286" y="4140996"/>
            <a:ext cx="2041030" cy="94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cap="all" spc="32" sz="1600"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95" name="Shape 195"/>
          <p:cNvSpPr/>
          <p:nvPr/>
        </p:nvSpPr>
        <p:spPr>
          <a:xfrm flipV="1">
            <a:off x="3028801" y="3161903"/>
            <a:ext cx="1" cy="943372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cap="all" spc="32" sz="1600">
                <a:solidFill>
                  <a:srgbClr val="5B5854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2979388" y="3474839"/>
            <a:ext cx="73555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回调</a:t>
            </a:r>
          </a:p>
        </p:txBody>
      </p:sp>
      <p:sp>
        <p:nvSpPr>
          <p:cNvPr id="197" name="Shape 197"/>
          <p:cNvSpPr/>
          <p:nvPr/>
        </p:nvSpPr>
        <p:spPr>
          <a:xfrm>
            <a:off x="2247226" y="3506390"/>
            <a:ext cx="73555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Call back</a:t>
            </a:r>
          </a:p>
        </p:txBody>
      </p:sp>
      <p:sp>
        <p:nvSpPr>
          <p:cNvPr id="198" name="Shape 198"/>
          <p:cNvSpPr/>
          <p:nvPr/>
        </p:nvSpPr>
        <p:spPr>
          <a:xfrm>
            <a:off x="1996033" y="4148937"/>
            <a:ext cx="20655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400">
                <a:solidFill>
                  <a:srgbClr val="FF260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ViewController</a:t>
            </a:r>
          </a:p>
        </p:txBody>
      </p:sp>
      <p:sp>
        <p:nvSpPr>
          <p:cNvPr id="199" name="Shape 199"/>
          <p:cNvSpPr/>
          <p:nvPr/>
        </p:nvSpPr>
        <p:spPr>
          <a:xfrm>
            <a:off x="1996033" y="4535501"/>
            <a:ext cx="2065537" cy="32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200">
                <a:solidFill>
                  <a:srgbClr val="5B5854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渲染UI、处理业务逻辑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670321" y="772583"/>
            <a:ext cx="11664158" cy="641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功能：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1、提供离散型网络请求，设置请求方式、参数、是否动画、高度灵活的数据交互…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1、加密缓存网络数据、设置缓存有效时间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2、网络加载过程中的提供插件机制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3、批量网络请求、链式网络请求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最后：</a:t>
            </a: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2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源码浅析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xfrm>
            <a:off x="1270000" y="2969881"/>
            <a:ext cx="10464800" cy="2737843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Thank you!</a:t>
            </a:r>
          </a:p>
          <a:p>
            <a:pPr>
              <a:defRPr sz="6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