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489449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6256723" y="9194800"/>
            <a:ext cx="409839" cy="454169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97011" y="9194800"/>
            <a:ext cx="409839" cy="4541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GreatGate/Runloop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806549" y="1785144"/>
            <a:ext cx="11391702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What is the runloop？</a:t>
            </a: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Runloop and Thread</a:t>
            </a: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RunloopMode</a:t>
            </a: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RunloopTimer</a:t>
            </a: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RunloopSource</a:t>
            </a: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RunloopObserver</a:t>
            </a: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Runloop and AutoreleasePool</a:t>
            </a: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The runloop used to do?</a:t>
            </a: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How to use would be more bigger?</a:t>
            </a:r>
          </a:p>
        </p:txBody>
      </p:sp>
      <p:sp>
        <p:nvSpPr>
          <p:cNvPr id="120" name="Shape 120"/>
          <p:cNvSpPr/>
          <p:nvPr/>
        </p:nvSpPr>
        <p:spPr>
          <a:xfrm>
            <a:off x="812800" y="424421"/>
            <a:ext cx="4408551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5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Contents：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751681" y="3759200"/>
            <a:ext cx="361245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RunloopMode</a:t>
            </a:r>
          </a:p>
          <a:p>
            <a:pPr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RunloopTimer</a:t>
            </a:r>
          </a:p>
          <a:p>
            <a:pPr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RunloopSource</a:t>
            </a:r>
          </a:p>
          <a:p>
            <a:pPr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RunloopObserver</a:t>
            </a:r>
          </a:p>
        </p:txBody>
      </p:sp>
      <p:pic>
        <p:nvPicPr>
          <p:cNvPr id="200" name="606982-3c4b1eeedb79e3d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2586" y="2568568"/>
            <a:ext cx="6104555" cy="4616464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593935" y="1478624"/>
            <a:ext cx="12161682" cy="645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struct</a:t>
            </a:r>
            <a:r>
              <a:t> __CFRunLoopMode {</a:t>
            </a:r>
          </a:p>
          <a:p>
            <a:pPr algn="l">
              <a:tabLst>
                <a:tab pos="330200" algn="l"/>
              </a:tabLst>
              <a:defRPr sz="2500">
                <a:solidFill>
                  <a:srgbClr val="4CBF5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00AFCA"/>
                </a:solidFill>
              </a:rPr>
              <a:t>CFStringRef</a:t>
            </a:r>
            <a:r>
              <a:rPr>
                <a:solidFill>
                  <a:srgbClr val="FFFFFF"/>
                </a:solidFill>
              </a:rPr>
              <a:t> _name;            </a:t>
            </a:r>
            <a:r>
              <a:t>// Mode Name, </a:t>
            </a:r>
            <a:r>
              <a:rPr>
                <a:latin typeface="PingFang SC Regular"/>
                <a:ea typeface="PingFang SC Regular"/>
                <a:cs typeface="PingFang SC Regular"/>
                <a:sym typeface="PingFang SC Regular"/>
              </a:rPr>
              <a:t>例如</a:t>
            </a:r>
            <a:r>
              <a:t> @"kCFRunLoopDefaultMode"</a:t>
            </a:r>
            <a:endParaRPr>
              <a:solidFill>
                <a:srgbClr val="FFFFFF"/>
              </a:solidFill>
            </a:endParaRPr>
          </a:p>
          <a:p>
            <a:pPr algn="l">
              <a:tabLst>
                <a:tab pos="330200" algn="l"/>
              </a:tabLst>
              <a:def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CFMutableSetRef</a:t>
            </a:r>
            <a:r>
              <a:rPr>
                <a:solidFill>
                  <a:srgbClr val="FFFFFF"/>
                </a:solidFill>
              </a:rPr>
              <a:t> _sources0;    </a:t>
            </a:r>
            <a:r>
              <a:rPr>
                <a:solidFill>
                  <a:srgbClr val="4CBF57"/>
                </a:solidFill>
              </a:rPr>
              <a:t>// Set</a:t>
            </a:r>
            <a:endParaRPr>
              <a:solidFill>
                <a:srgbClr val="FFFFFF"/>
              </a:solidFill>
            </a:endParaRPr>
          </a:p>
          <a:p>
            <a:pPr algn="l">
              <a:tabLst>
                <a:tab pos="330200" algn="l"/>
              </a:tabLst>
              <a:def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CFMutableSetRef</a:t>
            </a:r>
            <a:r>
              <a:rPr>
                <a:solidFill>
                  <a:srgbClr val="FFFFFF"/>
                </a:solidFill>
              </a:rPr>
              <a:t> _sources1;    </a:t>
            </a:r>
            <a:r>
              <a:rPr>
                <a:solidFill>
                  <a:srgbClr val="4CBF57"/>
                </a:solidFill>
              </a:rPr>
              <a:t>// Set</a:t>
            </a:r>
            <a:endParaRPr>
              <a:solidFill>
                <a:srgbClr val="FFFFFF"/>
              </a:solidFill>
            </a:endParaRPr>
          </a:p>
          <a:p>
            <a:pPr algn="l">
              <a:tabLst>
                <a:tab pos="330200" algn="l"/>
              </a:tabLst>
              <a:def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CFMutableArrayRef</a:t>
            </a:r>
            <a:r>
              <a:rPr>
                <a:solidFill>
                  <a:srgbClr val="FFFFFF"/>
                </a:solidFill>
              </a:rPr>
              <a:t> _observers; </a:t>
            </a:r>
            <a:r>
              <a:rPr>
                <a:solidFill>
                  <a:srgbClr val="4CBF57"/>
                </a:solidFill>
              </a:rPr>
              <a:t>// Array</a:t>
            </a:r>
            <a:endParaRPr>
              <a:solidFill>
                <a:srgbClr val="FFFFFF"/>
              </a:solidFill>
            </a:endParaRPr>
          </a:p>
          <a:p>
            <a:pPr algn="l">
              <a:tabLst>
                <a:tab pos="330200" algn="l"/>
              </a:tabLst>
              <a:defRPr sz="2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CFMutableArrayRef</a:t>
            </a:r>
            <a:r>
              <a:rPr>
                <a:solidFill>
                  <a:srgbClr val="FFFFFF"/>
                </a:solidFill>
              </a:rPr>
              <a:t> _timers;    </a:t>
            </a:r>
            <a:r>
              <a:rPr>
                <a:solidFill>
                  <a:srgbClr val="4CBF57"/>
                </a:solidFill>
              </a:rPr>
              <a:t>// Array</a:t>
            </a:r>
            <a:endParaRPr>
              <a:solidFill>
                <a:srgbClr val="FFFFFF"/>
              </a:solidFill>
            </a:endParaRP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...</a:t>
            </a: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};</a:t>
            </a: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struct</a:t>
            </a:r>
            <a:r>
              <a:t> __CFRunLoop {</a:t>
            </a: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00AFCA"/>
                </a:solidFill>
              </a:rPr>
              <a:t>CFMutableSetRef</a:t>
            </a:r>
            <a:r>
              <a:t> _commonModes;     </a:t>
            </a:r>
            <a:r>
              <a:rPr>
                <a:solidFill>
                  <a:srgbClr val="4CBF57"/>
                </a:solidFill>
              </a:rPr>
              <a:t>// Set</a:t>
            </a: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00AFCA"/>
                </a:solidFill>
              </a:rPr>
              <a:t>CFMutableSetRef</a:t>
            </a:r>
            <a:r>
              <a:t> _commonModeItems; </a:t>
            </a:r>
            <a:r>
              <a:rPr>
                <a:solidFill>
                  <a:srgbClr val="4CBF57"/>
                </a:solidFill>
              </a:rPr>
              <a:t>// Set</a:t>
            </a: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CFRunLoopModeRef _currentMode;    </a:t>
            </a:r>
            <a:r>
              <a:rPr>
                <a:solidFill>
                  <a:srgbClr val="4CBF57"/>
                </a:solidFill>
              </a:rPr>
              <a:t>// Current Runloop Mode</a:t>
            </a: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00AFCA"/>
                </a:solidFill>
              </a:rPr>
              <a:t>CFMutableSetRef</a:t>
            </a:r>
            <a:r>
              <a:t> _modes;           </a:t>
            </a:r>
            <a:r>
              <a:rPr>
                <a:solidFill>
                  <a:srgbClr val="4CBF57"/>
                </a:solidFill>
              </a:rPr>
              <a:t>// Set</a:t>
            </a: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    ...</a:t>
            </a:r>
          </a:p>
          <a:p>
            <a:pPr algn="l">
              <a:tabLst>
                <a:tab pos="330200" algn="l"/>
              </a:tabLst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ctrTitle"/>
          </p:nvPr>
        </p:nvSpPr>
        <p:spPr>
          <a:xfrm>
            <a:off x="1538140" y="-339852"/>
            <a:ext cx="10464801" cy="7828513"/>
          </a:xfrm>
          <a:prstGeom prst="rect">
            <a:avLst/>
          </a:prstGeom>
        </p:spPr>
        <p:txBody>
          <a:bodyPr/>
          <a:lstStyle/>
          <a:p>
            <a:pPr>
              <a:defRPr sz="6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>
              <a:defRPr sz="6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RunloopMode</a:t>
            </a:r>
          </a:p>
          <a:p>
            <a:pPr>
              <a:defRPr sz="47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kCFRunLoopDefaultMode</a:t>
            </a:r>
          </a:p>
          <a:p>
            <a:pPr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UITrackingRunLoopMode</a:t>
            </a:r>
          </a:p>
          <a:p>
            <a:pPr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kCFRunLoopCommonMode</a:t>
            </a:r>
          </a:p>
          <a:p>
            <a:pPr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UIInitializationRunLoopMode</a:t>
            </a:r>
          </a:p>
          <a:p>
            <a:pPr>
              <a:tabLst>
                <a:tab pos="393700" algn="l"/>
              </a:tabLst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GSEventReceiveRunLoopMode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768772" y="292100"/>
            <a:ext cx="11709945" cy="916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tabLst>
                <a:tab pos="393700" algn="l"/>
              </a:tabLst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- Runloop同一时间只能在一个Mode下运行</a:t>
            </a:r>
          </a:p>
          <a:p>
            <a:pPr marL="476250" indent="-476250" algn="l">
              <a:buSzPct val="100000"/>
              <a:buChar char="-"/>
              <a:tabLst>
                <a:tab pos="393700" algn="l"/>
              </a:tabLst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476250" indent="-476250" algn="l">
              <a:buSzPct val="100000"/>
              <a:buChar char="-"/>
              <a:tabLst>
                <a:tab pos="393700" algn="l"/>
              </a:tabLst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切换Mode时先退出当前Runloop，再进入指定的mode下的新Runloop</a:t>
            </a:r>
          </a:p>
          <a:p>
            <a:pPr algn="l">
              <a:tabLst>
                <a:tab pos="393700" algn="l"/>
              </a:tabLst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476250" indent="-476250" algn="l">
              <a:buSzPct val="100000"/>
              <a:buChar char="-"/>
              <a:tabLst>
                <a:tab pos="393700" algn="l"/>
              </a:tabLst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kCFRunLoopDefaultMode：默认模式</a:t>
            </a:r>
          </a:p>
          <a:p>
            <a:pPr algn="l">
              <a:tabLst>
                <a:tab pos="393700" algn="l"/>
              </a:tabLst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476250" indent="-476250" algn="l">
              <a:buSzPct val="100000"/>
              <a:buChar char="-"/>
              <a:tabLst>
                <a:tab pos="393700" algn="l"/>
              </a:tabLst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UITrackingRunLoopMode：滚动控件正在滚动时切换到该模式</a:t>
            </a:r>
          </a:p>
          <a:p>
            <a:pPr algn="l">
              <a:tabLst>
                <a:tab pos="393700" algn="l"/>
              </a:tabLst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476250" indent="-476250" algn="l">
              <a:buSzPct val="100000"/>
              <a:buChar char="-"/>
              <a:tabLst>
                <a:tab pos="393700" algn="l"/>
              </a:tabLst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kCFRunLoopCommonMode：Runloop Mode的集合，可将其他模式标记为CommonMode</a:t>
            </a:r>
          </a:p>
          <a:p>
            <a:pPr algn="l">
              <a:tabLst>
                <a:tab pos="393700" algn="l"/>
              </a:tabLst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476250" indent="-476250" algn="l">
              <a:buSzPct val="100000"/>
              <a:buChar char="-"/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UIInitializationRunLoopMode：启动程序过渡阶段使用的mode，启动完成不再使用，私有的mode</a:t>
            </a: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- GSEventReceiveRunLoopMode：Graphic相关事件的mode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667246" y="2279650"/>
            <a:ext cx="11670309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RunloopTimer</a:t>
            </a:r>
          </a:p>
          <a:p>
            <a:pPr>
              <a:defRPr sz="6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>
              <a:defRPr sz="4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NSTimer and CADisplayLink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647428" y="825499"/>
            <a:ext cx="11709944" cy="810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76250" indent="-476250" algn="l">
              <a:buSzPct val="100000"/>
              <a:buChar char="-"/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(void)performSelector:(SEL)aSelector withObject:(nullable id)anArgument afterDelay:(NSTimeInterval)delay inModes:(NSArray *)modes;</a:t>
            </a: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476250" indent="-476250" algn="l">
              <a:buSzPct val="100000"/>
              <a:buChar char="+"/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(NSTimer *)timerWithTimeInterval:(NSTimeInterval)ti target:(id)aTarget selector:(SEL)aSelector userInfo:(id)userInfo repeats:(BOOL)yesOrNo;</a:t>
            </a: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NSTimer：Runloop为了性能，定时器精确度不高（Tolerance）</a:t>
            </a: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CADisplayLink：与屏幕刷新率一致的定时器</a:t>
            </a: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1、异步使用定时器需要注意什么问题？</a:t>
            </a: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2、为什么有的定时器在滑动过程中会失效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1767681" y="2254249"/>
            <a:ext cx="9469438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RunloopSource</a:t>
            </a:r>
          </a:p>
        </p:txBody>
      </p:sp>
      <p:sp>
        <p:nvSpPr>
          <p:cNvPr id="213" name="Shape 213"/>
          <p:cNvSpPr/>
          <p:nvPr/>
        </p:nvSpPr>
        <p:spPr>
          <a:xfrm>
            <a:off x="704887" y="3880906"/>
            <a:ext cx="12015193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tabLst>
                <a:tab pos="393700" algn="l"/>
              </a:tabLst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Source0：处理app内部事件，自己负责管理，UIEvent、Touch事件、CFSocket</a:t>
            </a:r>
          </a:p>
          <a:p>
            <a:pPr algn="l">
              <a:tabLst>
                <a:tab pos="393700" algn="l"/>
              </a:tabLst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tabLst>
                <a:tab pos="393700" algn="l"/>
              </a:tabLst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Source1：由Runloop和内核管理，Mach port驱动（轻量级进程间通信），CFMachPort、CFMessagePort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1767681" y="1162049"/>
            <a:ext cx="9469438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RunloopObserver</a:t>
            </a:r>
          </a:p>
        </p:txBody>
      </p:sp>
      <p:pic>
        <p:nvPicPr>
          <p:cNvPr id="216" name="51e6e1a28e88edf3165abfa9f445e5a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6416" y="3328884"/>
            <a:ext cx="6851968" cy="5432632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860976" y="459724"/>
            <a:ext cx="11665906" cy="810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经历一次Runloop的几种状态：</a:t>
            </a:r>
          </a:p>
          <a:p>
            <a:pPr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tabLst>
                <a:tab pos="330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typedef</a:t>
            </a:r>
            <a:r>
              <a:t> </a:t>
            </a:r>
            <a:r>
              <a:rPr>
                <a:solidFill>
                  <a:srgbClr val="C2349B"/>
                </a:solidFill>
              </a:rPr>
              <a:t>CF_OPTIONS</a:t>
            </a:r>
            <a:r>
              <a:t>(CFOptionFlags, CFRunLoopActivity) {</a:t>
            </a:r>
          </a:p>
          <a:p>
            <a:pPr algn="l">
              <a:tabLst>
                <a:tab pos="330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    kCFRunLoopEntry         = (</a:t>
            </a:r>
            <a:r>
              <a:rPr>
                <a:solidFill>
                  <a:srgbClr val="8B84CF"/>
                </a:solidFill>
              </a:rPr>
              <a:t>1</a:t>
            </a:r>
            <a:r>
              <a:t>UL &lt;&lt; </a:t>
            </a:r>
            <a:r>
              <a:rPr>
                <a:solidFill>
                  <a:srgbClr val="8B84CF"/>
                </a:solidFill>
              </a:rPr>
              <a:t>0</a:t>
            </a:r>
            <a:r>
              <a:t>),</a:t>
            </a:r>
          </a:p>
          <a:p>
            <a:pPr algn="l">
              <a:tabLst>
                <a:tab pos="330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    kCFRunLoopBeforeTimers  = (</a:t>
            </a:r>
            <a:r>
              <a:rPr>
                <a:solidFill>
                  <a:srgbClr val="8B84CF"/>
                </a:solidFill>
              </a:rPr>
              <a:t>1</a:t>
            </a:r>
            <a:r>
              <a:t>UL &lt;&lt; </a:t>
            </a:r>
            <a:r>
              <a:rPr>
                <a:solidFill>
                  <a:srgbClr val="8B84CF"/>
                </a:solidFill>
              </a:rPr>
              <a:t>1</a:t>
            </a:r>
            <a:r>
              <a:t>), </a:t>
            </a:r>
          </a:p>
          <a:p>
            <a:pPr algn="l">
              <a:tabLst>
                <a:tab pos="330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    kCFRunLoopBeforeSources = (</a:t>
            </a:r>
            <a:r>
              <a:rPr>
                <a:solidFill>
                  <a:srgbClr val="8B84CF"/>
                </a:solidFill>
              </a:rPr>
              <a:t>1</a:t>
            </a:r>
            <a:r>
              <a:t>UL &lt;&lt; </a:t>
            </a:r>
            <a:r>
              <a:rPr>
                <a:solidFill>
                  <a:srgbClr val="8B84CF"/>
                </a:solidFill>
              </a:rPr>
              <a:t>2</a:t>
            </a:r>
            <a:r>
              <a:t>), </a:t>
            </a:r>
          </a:p>
          <a:p>
            <a:pPr algn="l">
              <a:tabLst>
                <a:tab pos="330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    kCFRunLoopBeforeWaiting = (</a:t>
            </a:r>
            <a:r>
              <a:rPr>
                <a:solidFill>
                  <a:srgbClr val="8B84CF"/>
                </a:solidFill>
              </a:rPr>
              <a:t>1</a:t>
            </a:r>
            <a:r>
              <a:t>UL &lt;&lt; </a:t>
            </a:r>
            <a:r>
              <a:rPr>
                <a:solidFill>
                  <a:srgbClr val="8B84CF"/>
                </a:solidFill>
              </a:rPr>
              <a:t>5</a:t>
            </a:r>
            <a:r>
              <a:t>), </a:t>
            </a:r>
          </a:p>
          <a:p>
            <a:pPr algn="l">
              <a:tabLst>
                <a:tab pos="330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    kCFRunLoopAfterWaiting  = (</a:t>
            </a:r>
            <a:r>
              <a:rPr>
                <a:solidFill>
                  <a:srgbClr val="8B84CF"/>
                </a:solidFill>
              </a:rPr>
              <a:t>1</a:t>
            </a:r>
            <a:r>
              <a:t>UL &lt;&lt; </a:t>
            </a:r>
            <a:r>
              <a:rPr>
                <a:solidFill>
                  <a:srgbClr val="8B84CF"/>
                </a:solidFill>
              </a:rPr>
              <a:t>6</a:t>
            </a:r>
            <a:r>
              <a:t>), </a:t>
            </a:r>
          </a:p>
          <a:p>
            <a:pPr algn="l">
              <a:tabLst>
                <a:tab pos="330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    kCFRunLoopExit          = (</a:t>
            </a:r>
            <a:r>
              <a:rPr>
                <a:solidFill>
                  <a:srgbClr val="8B84CF"/>
                </a:solidFill>
              </a:rPr>
              <a:t>1</a:t>
            </a:r>
            <a:r>
              <a:t>UL &lt;&lt; </a:t>
            </a:r>
            <a:r>
              <a:rPr>
                <a:solidFill>
                  <a:srgbClr val="8B84CF"/>
                </a:solidFill>
              </a:rPr>
              <a:t>7</a:t>
            </a:r>
            <a:r>
              <a:t>), </a:t>
            </a:r>
          </a:p>
          <a:p>
            <a:pPr algn="l">
              <a:tabLst>
                <a:tab pos="330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    kCFRunLoopAllActivities = </a:t>
            </a:r>
            <a:r>
              <a:rPr>
                <a:solidFill>
                  <a:srgbClr val="8B84CF"/>
                </a:solidFill>
              </a:rPr>
              <a:t>0x0FFFFFF</a:t>
            </a:r>
            <a:r>
              <a:t>U, </a:t>
            </a:r>
          </a:p>
          <a:p>
            <a:pPr algn="l">
              <a:tabLst>
                <a:tab pos="330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algn="l">
              <a:tabLst>
                <a:tab pos="330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};</a:t>
            </a:r>
          </a:p>
          <a:p>
            <a:pPr algn="l">
              <a:tabLst>
                <a:tab pos="330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tabLst>
                <a:tab pos="330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Cocoa中很多是由RunloopObserver触发的：</a:t>
            </a:r>
          </a:p>
          <a:p>
            <a:pPr algn="l">
              <a:tabLst>
                <a:tab pos="330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自动释放池的管理、CAAnimation、UI的绘制、保证滑动控件的顺滑……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980281" y="3670300"/>
            <a:ext cx="11737182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5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Runloop and AutoreleasePool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1767681" y="2254249"/>
            <a:ext cx="9469438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What is the runloop</a:t>
            </a:r>
          </a:p>
        </p:txBody>
      </p:sp>
      <p:pic>
        <p:nvPicPr>
          <p:cNvPr id="123" name="1599332-07f248f605df78f3.pn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1250" y="3735657"/>
            <a:ext cx="3162301" cy="2818105"/>
          </a:xfrm>
          <a:prstGeom prst="rect">
            <a:avLst/>
          </a:prstGeom>
          <a:ln w="889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4921249" y="7007702"/>
            <a:ext cx="3162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运行循环机制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647428" y="1168399"/>
            <a:ext cx="11709944" cy="54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tabLst>
                <a:tab pos="393700" algn="l"/>
              </a:tabLst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主线程在Main Runloop注册两个Observer，都是回调_wrapRunLoopWithAutoreleasePoolHandler()：</a:t>
            </a:r>
          </a:p>
          <a:p>
            <a:pPr algn="l">
              <a:tabLst>
                <a:tab pos="393700" algn="l"/>
              </a:tabLst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476250" indent="-476250" algn="l">
              <a:buSzPct val="100000"/>
              <a:buChar char="-"/>
              <a:tabLst>
                <a:tab pos="393700" algn="l"/>
              </a:tabLst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第一个Observer：监视的事件是 RunloopEntry，其回调内会调用_objc_autoreleasePoolPush() 创建自动释放池</a:t>
            </a:r>
          </a:p>
          <a:p>
            <a:pPr algn="l">
              <a:tabLst>
                <a:tab pos="393700" algn="l"/>
              </a:tabLst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marL="476250" indent="-476250" algn="l">
              <a:buSzPct val="100000"/>
              <a:buChar char="-"/>
              <a:tabLst>
                <a:tab pos="393700" algn="l"/>
              </a:tabLst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第二个Observer：监听两个事件，RunloopBeforeWaiting时执行              _objc_autoreleasePoolPop()和_objc_autoreleasePoolPush()操作，释放旧的释放池以及创建新的释放池。RunloopExit时执行_objc_autoreleasePoolPop()释放当前释放池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1652763" y="1150734"/>
            <a:ext cx="10470102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5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The runloop used to do?</a:t>
            </a:r>
          </a:p>
        </p:txBody>
      </p:sp>
      <p:pic>
        <p:nvPicPr>
          <p:cNvPr id="225" name="a_38120358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6450" y="2880711"/>
            <a:ext cx="6311900" cy="4775201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944107" y="1131534"/>
            <a:ext cx="9469439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应用：</a:t>
            </a: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1、让一个定时器在默认和滚动时均有效</a:t>
            </a: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2、将任务分发到每个Runloop进行性能优化</a:t>
            </a: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3、实现一个应用卡顿的监听器</a:t>
            </a: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4、在后台实现一个常驻线程来处理事件</a:t>
            </a: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5、利用Runloop空闲时间处理事件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1767681" y="2679700"/>
            <a:ext cx="9469438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How to use would be more bigger?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1767681" y="4248149"/>
            <a:ext cx="9469438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The next time…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1767681" y="3403600"/>
            <a:ext cx="9469438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Thank you!</a:t>
            </a:r>
          </a:p>
          <a:p>
            <a:pPr>
              <a:defRPr sz="6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Q&amp;A</a:t>
            </a:r>
          </a:p>
          <a:p>
            <a:pPr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https://github.com/GreatGate/Runloop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1438954320_500x50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9469" y="1239363"/>
            <a:ext cx="6703057" cy="6703057"/>
          </a:xfrm>
          <a:prstGeom prst="rect">
            <a:avLst/>
          </a:prstGeom>
          <a:ln w="889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4204438" y="2107732"/>
            <a:ext cx="493311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FF492D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听起来bigger好高的样子?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1179760" y="455198"/>
            <a:ext cx="10645280" cy="774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运行循环机制：</a:t>
            </a: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1、iOS和OSX系统中保证程序持续运行</a:t>
            </a: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2、保证随时能够处理事件的机制</a:t>
            </a: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3、节省CPU资源，提高性能</a:t>
            </a: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tabLst>
                <a:tab pos="330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int</a:t>
            </a:r>
            <a:r>
              <a:t> main(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argc, </a:t>
            </a:r>
            <a:r>
              <a:rPr>
                <a:solidFill>
                  <a:srgbClr val="C2349B"/>
                </a:solidFill>
              </a:rPr>
              <a:t>char</a:t>
            </a:r>
            <a:r>
              <a:t> * argv[]) {</a:t>
            </a:r>
          </a:p>
          <a:p>
            <a:pPr algn="l">
              <a:tabLst>
                <a:tab pos="330200" algn="l"/>
              </a:tabLst>
              <a:defRPr sz="30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@autoreleasepool</a:t>
            </a:r>
            <a:r>
              <a:rPr>
                <a:solidFill>
                  <a:srgbClr val="FFFFFF"/>
                </a:solidFill>
              </a:rPr>
              <a:t> {</a:t>
            </a:r>
            <a:endParaRPr>
              <a:solidFill>
                <a:srgbClr val="FFFFFF"/>
              </a:solidFill>
            </a:endParaRPr>
          </a:p>
          <a:p>
            <a:pPr algn="l">
              <a:tabLst>
                <a:tab pos="330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2349B"/>
                </a:solidFill>
              </a:rPr>
              <a:t>BOOL</a:t>
            </a:r>
            <a:r>
              <a:t> isRunning;</a:t>
            </a:r>
          </a:p>
          <a:p>
            <a:pPr algn="l">
              <a:tabLst>
                <a:tab pos="330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2349B"/>
                </a:solidFill>
              </a:rPr>
              <a:t>do</a:t>
            </a:r>
            <a:r>
              <a:t> {</a:t>
            </a:r>
          </a:p>
          <a:p>
            <a:pPr algn="l">
              <a:tabLst>
                <a:tab pos="330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            handleEvent();  </a:t>
            </a:r>
            <a:r>
              <a:rPr>
                <a:solidFill>
                  <a:srgbClr val="4CBF57"/>
                </a:solidFill>
              </a:rPr>
              <a:t>//</a:t>
            </a:r>
            <a:r>
              <a:rPr>
                <a:solidFill>
                  <a:srgbClr val="4CBF57"/>
                </a:solidFill>
                <a:latin typeface="PingFang SC Regular"/>
                <a:ea typeface="PingFang SC Regular"/>
                <a:cs typeface="PingFang SC Regular"/>
                <a:sym typeface="PingFang SC Regular"/>
              </a:rPr>
              <a:t>处理事件</a:t>
            </a:r>
          </a:p>
          <a:p>
            <a:pPr algn="l">
              <a:tabLst>
                <a:tab pos="330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</a:p>
          <a:p>
            <a:pPr algn="l">
              <a:tabLst>
                <a:tab pos="330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        } </a:t>
            </a:r>
            <a:r>
              <a:rPr>
                <a:solidFill>
                  <a:srgbClr val="C2349B"/>
                </a:solidFill>
              </a:rPr>
              <a:t>while</a:t>
            </a:r>
            <a:r>
              <a:t> (isRunning);</a:t>
            </a:r>
          </a:p>
          <a:p>
            <a:pPr algn="l">
              <a:tabLst>
                <a:tab pos="330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>
              <a:tabLst>
                <a:tab pos="330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algn="l">
              <a:tabLst>
                <a:tab pos="330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</a:p>
          <a:p>
            <a:pPr algn="just">
              <a:defRPr sz="3000">
                <a:solidFill>
                  <a:srgbClr val="4094C7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http://opensource.apple.com/source/CF/CF-1151.16/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2658913" y="876300"/>
            <a:ext cx="7686974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Runloop in Cocoa</a:t>
            </a:r>
          </a:p>
        </p:txBody>
      </p:sp>
      <p:pic>
        <p:nvPicPr>
          <p:cNvPr id="132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0953" y="1956361"/>
            <a:ext cx="9183878" cy="1367411"/>
          </a:xfrm>
          <a:prstGeom prst="rect">
            <a:avLst/>
          </a:prstGeom>
        </p:spPr>
      </p:pic>
      <p:pic>
        <p:nvPicPr>
          <p:cNvPr id="134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0953" y="4630693"/>
            <a:ext cx="9183878" cy="1463924"/>
          </a:xfrm>
          <a:prstGeom prst="rect">
            <a:avLst/>
          </a:prstGeom>
        </p:spPr>
      </p:pic>
      <p:sp>
        <p:nvSpPr>
          <p:cNvPr id="136" name="Shape 136"/>
          <p:cNvSpPr/>
          <p:nvPr/>
        </p:nvSpPr>
        <p:spPr>
          <a:xfrm>
            <a:off x="6502400" y="3286255"/>
            <a:ext cx="0" cy="136741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1603981" y="2005590"/>
            <a:ext cx="4086214" cy="617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Foundation</a:t>
            </a:r>
          </a:p>
        </p:txBody>
      </p:sp>
      <p:sp>
        <p:nvSpPr>
          <p:cNvPr id="138" name="Shape 138"/>
          <p:cNvSpPr/>
          <p:nvPr/>
        </p:nvSpPr>
        <p:spPr>
          <a:xfrm>
            <a:off x="1948733" y="4756534"/>
            <a:ext cx="4086214" cy="61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CoreFoundation</a:t>
            </a:r>
          </a:p>
        </p:txBody>
      </p:sp>
      <p:pic>
        <p:nvPicPr>
          <p:cNvPr id="139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42000" y="2205348"/>
            <a:ext cx="3384223" cy="745990"/>
          </a:xfrm>
          <a:prstGeom prst="rect">
            <a:avLst/>
          </a:prstGeom>
        </p:spPr>
      </p:pic>
      <p:pic>
        <p:nvPicPr>
          <p:cNvPr id="141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42000" y="4989659"/>
            <a:ext cx="3384223" cy="745991"/>
          </a:xfrm>
          <a:prstGeom prst="rect">
            <a:avLst/>
          </a:prstGeom>
        </p:spPr>
      </p:pic>
      <p:sp>
        <p:nvSpPr>
          <p:cNvPr id="143" name="Shape 143"/>
          <p:cNvSpPr/>
          <p:nvPr/>
        </p:nvSpPr>
        <p:spPr>
          <a:xfrm>
            <a:off x="5899761" y="2269466"/>
            <a:ext cx="3268700" cy="61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NSRunloop</a:t>
            </a:r>
          </a:p>
        </p:txBody>
      </p:sp>
      <p:sp>
        <p:nvSpPr>
          <p:cNvPr id="144" name="Shape 144"/>
          <p:cNvSpPr/>
          <p:nvPr/>
        </p:nvSpPr>
        <p:spPr>
          <a:xfrm>
            <a:off x="5899761" y="4989660"/>
            <a:ext cx="3268700" cy="61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CFRunloop</a:t>
            </a:r>
          </a:p>
        </p:txBody>
      </p:sp>
      <p:sp>
        <p:nvSpPr>
          <p:cNvPr id="145" name="Shape 145"/>
          <p:cNvSpPr/>
          <p:nvPr/>
        </p:nvSpPr>
        <p:spPr>
          <a:xfrm>
            <a:off x="6502400" y="6071643"/>
            <a:ext cx="0" cy="13674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pic>
        <p:nvPicPr>
          <p:cNvPr id="146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10461" y="7401538"/>
            <a:ext cx="9183878" cy="1463924"/>
          </a:xfrm>
          <a:prstGeom prst="rect">
            <a:avLst/>
          </a:prstGeom>
        </p:spPr>
      </p:pic>
      <p:pic>
        <p:nvPicPr>
          <p:cNvPr id="148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99728" y="7760504"/>
            <a:ext cx="2694720" cy="745990"/>
          </a:xfrm>
          <a:prstGeom prst="rect">
            <a:avLst/>
          </a:prstGeom>
        </p:spPr>
      </p:pic>
      <p:pic>
        <p:nvPicPr>
          <p:cNvPr id="150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29652" y="7762899"/>
            <a:ext cx="2446481" cy="745991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2299728" y="7773971"/>
            <a:ext cx="2694720" cy="61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mach kernel</a:t>
            </a:r>
          </a:p>
        </p:txBody>
      </p:sp>
      <p:sp>
        <p:nvSpPr>
          <p:cNvPr id="153" name="Shape 153"/>
          <p:cNvSpPr/>
          <p:nvPr/>
        </p:nvSpPr>
        <p:spPr>
          <a:xfrm>
            <a:off x="5305532" y="7762899"/>
            <a:ext cx="2694720" cy="61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block</a:t>
            </a:r>
          </a:p>
        </p:txBody>
      </p:sp>
      <p:pic>
        <p:nvPicPr>
          <p:cNvPr id="154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311336" y="7773971"/>
            <a:ext cx="2446481" cy="745990"/>
          </a:xfrm>
          <a:prstGeom prst="rect">
            <a:avLst/>
          </a:prstGeom>
        </p:spPr>
      </p:pic>
      <p:sp>
        <p:nvSpPr>
          <p:cNvPr id="156" name="Shape 156"/>
          <p:cNvSpPr/>
          <p:nvPr/>
        </p:nvSpPr>
        <p:spPr>
          <a:xfrm>
            <a:off x="8187217" y="7773971"/>
            <a:ext cx="2694720" cy="61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pthread</a:t>
            </a:r>
          </a:p>
        </p:txBody>
      </p:sp>
      <p:sp>
        <p:nvSpPr>
          <p:cNvPr id="157" name="Shape 157"/>
          <p:cNvSpPr/>
          <p:nvPr/>
        </p:nvSpPr>
        <p:spPr>
          <a:xfrm>
            <a:off x="1909601" y="6807050"/>
            <a:ext cx="2694720" cy="61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system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902398" y="1177658"/>
            <a:ext cx="11788432" cy="685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Runloop and Thread</a:t>
            </a:r>
          </a:p>
          <a:p>
            <a:pPr>
              <a:defRPr sz="65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tabLst>
                <a:tab pos="330200" algn="l"/>
              </a:tabLst>
              <a:defRPr sz="3000">
                <a:solidFill>
                  <a:srgbClr val="E4444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28F5A"/>
                </a:solidFill>
              </a:rPr>
              <a:t>#import </a:t>
            </a:r>
            <a:r>
              <a:t>&lt;UIKit/UIKit.h&gt;</a:t>
            </a:r>
            <a:endParaRPr>
              <a:solidFill>
                <a:srgbClr val="D28F5A"/>
              </a:solidFill>
            </a:endParaRPr>
          </a:p>
          <a:p>
            <a:pPr algn="l">
              <a:tabLst>
                <a:tab pos="330200" algn="l"/>
              </a:tabLst>
              <a:defRPr sz="3000">
                <a:solidFill>
                  <a:srgbClr val="E4444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28F5A"/>
                </a:solidFill>
              </a:rPr>
              <a:t>#import </a:t>
            </a:r>
            <a:r>
              <a:t>"AppDelegate.h"</a:t>
            </a:r>
            <a:endParaRPr>
              <a:solidFill>
                <a:srgbClr val="D28F5A"/>
              </a:solidFill>
            </a:endParaRPr>
          </a:p>
          <a:p>
            <a:pPr algn="l">
              <a:tabLst>
                <a:tab pos="330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tabLst>
                <a:tab pos="330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int</a:t>
            </a:r>
            <a:r>
              <a:t> main(</a:t>
            </a:r>
            <a:r>
              <a:rPr>
                <a:solidFill>
                  <a:srgbClr val="C2349B"/>
                </a:solidFill>
              </a:rPr>
              <a:t>int</a:t>
            </a:r>
            <a:r>
              <a:t> argc, </a:t>
            </a:r>
            <a:r>
              <a:rPr>
                <a:solidFill>
                  <a:srgbClr val="C2349B"/>
                </a:solidFill>
              </a:rPr>
              <a:t>char</a:t>
            </a:r>
            <a:r>
              <a:t> * argv[]) {</a:t>
            </a:r>
          </a:p>
          <a:p>
            <a:pPr algn="l">
              <a:tabLst>
                <a:tab pos="330200" algn="l"/>
              </a:tabLst>
              <a:defRPr sz="3000">
                <a:solidFill>
                  <a:srgbClr val="C2349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@autoreleasepool</a:t>
            </a:r>
            <a:r>
              <a:rPr>
                <a:solidFill>
                  <a:srgbClr val="FFFFFF"/>
                </a:solidFill>
              </a:rPr>
              <a:t> {</a:t>
            </a:r>
            <a:endParaRPr>
              <a:solidFill>
                <a:srgbClr val="FFFFFF"/>
              </a:solidFill>
            </a:endParaRPr>
          </a:p>
          <a:p>
            <a:pPr algn="l">
              <a:tabLst>
                <a:tab pos="330200" algn="l"/>
              </a:tabLst>
              <a:defRPr sz="30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</a:t>
            </a:r>
            <a:r>
              <a:rPr>
                <a:solidFill>
                  <a:srgbClr val="C2349B"/>
                </a:solidFill>
              </a:rPr>
              <a:t>return</a:t>
            </a:r>
            <a:r>
              <a:rPr>
                <a:solidFill>
                  <a:srgbClr val="FFFFFF"/>
                </a:solidFill>
              </a:rPr>
              <a:t> </a:t>
            </a:r>
            <a:r>
              <a:t>UIApplicationMain</a:t>
            </a:r>
            <a:r>
              <a:rPr>
                <a:solidFill>
                  <a:srgbClr val="FFFFFF"/>
                </a:solidFill>
              </a:rPr>
              <a:t>(argc, argv, </a:t>
            </a:r>
            <a:r>
              <a:rPr>
                <a:solidFill>
                  <a:srgbClr val="C2349B"/>
                </a:solidFill>
              </a:rPr>
              <a:t>nil</a:t>
            </a:r>
            <a:r>
              <a:rPr>
                <a:solidFill>
                  <a:srgbClr val="FFFFFF"/>
                </a:solidFill>
              </a:rPr>
              <a:t>, </a:t>
            </a:r>
            <a:r>
              <a:t>NSStringFromClass</a:t>
            </a:r>
            <a:r>
              <a:rPr>
                <a:solidFill>
                  <a:srgbClr val="FFFFFF"/>
                </a:solidFill>
              </a:rPr>
              <a:t>([</a:t>
            </a:r>
            <a:r>
              <a:rPr>
                <a:solidFill>
                  <a:srgbClr val="93C86A"/>
                </a:solidFill>
              </a:rPr>
              <a:t>AppDelegate</a:t>
            </a:r>
            <a:r>
              <a:rPr>
                <a:solidFill>
                  <a:srgbClr val="FFFFFF"/>
                </a:solidFill>
              </a:rPr>
              <a:t> </a:t>
            </a:r>
            <a:r>
              <a:t>class</a:t>
            </a:r>
            <a:r>
              <a:rPr>
                <a:solidFill>
                  <a:srgbClr val="FFFFFF"/>
                </a:solidFill>
              </a:rPr>
              <a:t>]));</a:t>
            </a:r>
            <a:endParaRPr>
              <a:solidFill>
                <a:srgbClr val="FFFFFF"/>
              </a:solidFill>
            </a:endParaRPr>
          </a:p>
          <a:p>
            <a:pPr algn="l">
              <a:tabLst>
                <a:tab pos="330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>
              <a:tabLst>
                <a:tab pos="330200" algn="l"/>
              </a:tabLst>
              <a:defRPr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725686" y="1974616"/>
            <a:ext cx="11553429" cy="335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1、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Runloop</a:t>
            </a:r>
            <a:r>
              <a:t>和线程是一一对应的，存放在一个全局的字典里面</a:t>
            </a: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2、</a:t>
            </a:r>
            <a:r>
              <a:t>非主线程创建时是没有r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unloop</a:t>
            </a:r>
            <a:r>
              <a:t>的，需要主动到字典取</a:t>
            </a: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defRPr sz="3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3、主线程默认已经配置好Main Runloop</a:t>
            </a:r>
          </a:p>
          <a:p>
            <a:pPr algn="l">
              <a:defRPr sz="20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ubTitle" idx="1"/>
          </p:nvPr>
        </p:nvSpPr>
        <p:spPr>
          <a:xfrm>
            <a:off x="604063" y="921273"/>
            <a:ext cx="11796673" cy="7911054"/>
          </a:xfrm>
          <a:prstGeom prst="rect">
            <a:avLst/>
          </a:prstGeom>
        </p:spPr>
        <p:txBody>
          <a:bodyPr/>
          <a:lstStyle/>
          <a:p>
            <a:pPr algn="l" defTabSz="434340">
              <a:tabLst>
                <a:tab pos="317500" algn="l"/>
              </a:tabLst>
              <a:defRPr sz="2375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static</a:t>
            </a:r>
            <a:r>
              <a:rPr>
                <a:solidFill>
                  <a:srgbClr val="FFFFFF"/>
                </a:solidFill>
              </a:rPr>
              <a:t> </a:t>
            </a:r>
            <a:r>
              <a:t>CFMutableDictionaryRef</a:t>
            </a:r>
            <a:r>
              <a:rPr>
                <a:solidFill>
                  <a:srgbClr val="FFFFFF"/>
                </a:solidFill>
              </a:rPr>
              <a:t> loopsDic;</a:t>
            </a:r>
            <a:endParaRPr>
              <a:solidFill>
                <a:srgbClr val="FFFFFF"/>
              </a:solidFill>
            </a:endParaRPr>
          </a:p>
          <a:p>
            <a:pPr algn="l" defTabSz="434340">
              <a:tabLst>
                <a:tab pos="317500" algn="l"/>
              </a:tabLst>
              <a:defRPr sz="2375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static</a:t>
            </a:r>
            <a:r>
              <a:t> CFSpinLock_t loopsLock;</a:t>
            </a:r>
          </a:p>
          <a:p>
            <a:pPr algn="l" defTabSz="434340">
              <a:tabLst>
                <a:tab pos="317500" algn="l"/>
              </a:tabLst>
              <a:defRPr sz="2375"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34340">
              <a:tabLst>
                <a:tab pos="317500" algn="l"/>
              </a:tabLst>
              <a:defRPr sz="2375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AFCA"/>
                </a:solidFill>
              </a:rPr>
              <a:t>CFRunLoopRef</a:t>
            </a:r>
            <a:r>
              <a:t> _CFRunLoopGet(</a:t>
            </a:r>
            <a:r>
              <a:rPr>
                <a:solidFill>
                  <a:srgbClr val="00AFCA"/>
                </a:solidFill>
              </a:rPr>
              <a:t>pthread_t</a:t>
            </a:r>
            <a:r>
              <a:t> thread) {</a:t>
            </a:r>
          </a:p>
          <a:p>
            <a:pPr algn="l" defTabSz="434340">
              <a:tabLst>
                <a:tab pos="317500" algn="l"/>
              </a:tabLst>
              <a:defRPr sz="2375">
                <a:latin typeface="Menlo"/>
                <a:ea typeface="Menlo"/>
                <a:cs typeface="Menlo"/>
                <a:sym typeface="Menlo"/>
              </a:defRPr>
            </a:pPr>
            <a:r>
              <a:t>    OSSpinLockLock(&amp;loopsLock);</a:t>
            </a:r>
          </a:p>
          <a:p>
            <a:pPr algn="l" defTabSz="434340">
              <a:tabLst>
                <a:tab pos="317500" algn="l"/>
              </a:tabLst>
              <a:defRPr sz="2375">
                <a:solidFill>
                  <a:srgbClr val="93C86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rPr>
                <a:solidFill>
                  <a:srgbClr val="FFFFFF"/>
                </a:solidFill>
              </a:rPr>
              <a:t> (!</a:t>
            </a:r>
            <a:r>
              <a:t>loopsDic</a:t>
            </a:r>
            <a:r>
              <a:rPr>
                <a:solidFill>
                  <a:srgbClr val="FFFFFF"/>
                </a:solidFill>
              </a:rPr>
              <a:t>) {</a:t>
            </a:r>
            <a:endParaRPr>
              <a:solidFill>
                <a:srgbClr val="FFFFFF"/>
              </a:solidFill>
            </a:endParaRPr>
          </a:p>
          <a:p>
            <a:pPr algn="l" defTabSz="434340">
              <a:tabLst>
                <a:tab pos="317500" algn="l"/>
              </a:tabLst>
              <a:defRPr sz="2375">
                <a:latin typeface="Menlo"/>
                <a:ea typeface="Menlo"/>
                <a:cs typeface="Menlo"/>
                <a:sym typeface="Menlo"/>
              </a:defRPr>
            </a:pPr>
            <a:r>
              <a:t>        loopsDic = CFDictionaryCreateMutable();</a:t>
            </a:r>
          </a:p>
          <a:p>
            <a:pPr algn="l" defTabSz="434340">
              <a:tabLst>
                <a:tab pos="317500" algn="l"/>
              </a:tabLst>
              <a:defRPr sz="2375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00AFCA"/>
                </a:solidFill>
              </a:rPr>
              <a:t>CFRunLoopRef</a:t>
            </a:r>
            <a:r>
              <a:t> mainLoop = _CFRunLoopCreate();</a:t>
            </a:r>
          </a:p>
          <a:p>
            <a:pPr algn="l" defTabSz="434340">
              <a:tabLst>
                <a:tab pos="317500" algn="l"/>
              </a:tabLst>
              <a:defRPr sz="2375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00AFCA"/>
                </a:solidFill>
              </a:rPr>
              <a:t>CFDictionarySetValue</a:t>
            </a:r>
            <a:r>
              <a:t>(</a:t>
            </a:r>
            <a:r>
              <a:rPr>
                <a:solidFill>
                  <a:srgbClr val="93C86A"/>
                </a:solidFill>
              </a:rPr>
              <a:t>loopsDic</a:t>
            </a:r>
            <a:r>
              <a:t>, pthread_main_thread_np(), mainLoop);</a:t>
            </a:r>
          </a:p>
          <a:p>
            <a:pPr algn="l" defTabSz="434340">
              <a:tabLst>
                <a:tab pos="317500" algn="l"/>
              </a:tabLst>
              <a:defRPr sz="2375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434340">
              <a:tabLst>
                <a:tab pos="317500" algn="l"/>
              </a:tabLst>
              <a:defRPr sz="2375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</a:t>
            </a:r>
            <a:r>
              <a:t>CFRunLoopRef</a:t>
            </a:r>
            <a:r>
              <a:rPr>
                <a:solidFill>
                  <a:srgbClr val="FFFFFF"/>
                </a:solidFill>
              </a:rPr>
              <a:t> loop = </a:t>
            </a:r>
            <a:r>
              <a:t>CFDictionaryGetValue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93C86A"/>
                </a:solidFill>
              </a:rPr>
              <a:t>loopsDic</a:t>
            </a:r>
            <a:r>
              <a:rPr>
                <a:solidFill>
                  <a:srgbClr val="FFFFFF"/>
                </a:solidFill>
              </a:rPr>
              <a:t>, thread));</a:t>
            </a:r>
            <a:endParaRPr>
              <a:solidFill>
                <a:srgbClr val="FFFFFF"/>
              </a:solidFill>
            </a:endParaRPr>
          </a:p>
          <a:p>
            <a:pPr algn="l" defTabSz="434340">
              <a:tabLst>
                <a:tab pos="317500" algn="l"/>
              </a:tabLst>
              <a:defRPr sz="2375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algn="l" defTabSz="434340">
              <a:tabLst>
                <a:tab pos="317500" algn="l"/>
              </a:tabLst>
              <a:defRPr sz="2375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if</a:t>
            </a:r>
            <a:r>
              <a:t> (!loop) {</a:t>
            </a:r>
          </a:p>
          <a:p>
            <a:pPr algn="l" defTabSz="434340">
              <a:tabLst>
                <a:tab pos="317500" algn="l"/>
              </a:tabLst>
              <a:defRPr sz="2375">
                <a:latin typeface="Menlo"/>
                <a:ea typeface="Menlo"/>
                <a:cs typeface="Menlo"/>
                <a:sym typeface="Menlo"/>
              </a:defRPr>
            </a:pPr>
            <a:r>
              <a:t>        loop = _CFRunLoopCreate();</a:t>
            </a:r>
          </a:p>
          <a:p>
            <a:pPr algn="l" defTabSz="434340">
              <a:tabLst>
                <a:tab pos="317500" algn="l"/>
              </a:tabLst>
              <a:defRPr sz="2375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</a:t>
            </a:r>
            <a:r>
              <a:t>CFDictionarySetValue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93C86A"/>
                </a:solidFill>
              </a:rPr>
              <a:t>loopsDic</a:t>
            </a:r>
            <a:r>
              <a:rPr>
                <a:solidFill>
                  <a:srgbClr val="FFFFFF"/>
                </a:solidFill>
              </a:rPr>
              <a:t>, thread, loop);</a:t>
            </a:r>
            <a:endParaRPr>
              <a:solidFill>
                <a:srgbClr val="FFFFFF"/>
              </a:solidFill>
            </a:endParaRPr>
          </a:p>
          <a:p>
            <a:pPr algn="l" defTabSz="434340">
              <a:tabLst>
                <a:tab pos="317500" algn="l"/>
              </a:tabLst>
              <a:defRPr sz="2375">
                <a:latin typeface="Menlo"/>
                <a:ea typeface="Menlo"/>
                <a:cs typeface="Menlo"/>
                <a:sym typeface="Menlo"/>
              </a:defRPr>
            </a:pPr>
            <a:r>
              <a:t>        _CFSetTSD(..., thread, loop, __CFFinalizeRunLoop);</a:t>
            </a:r>
          </a:p>
          <a:p>
            <a:pPr algn="l" defTabSz="434340">
              <a:tabLst>
                <a:tab pos="317500" algn="l"/>
              </a:tabLst>
              <a:defRPr sz="2375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algn="l" defTabSz="434340">
              <a:tabLst>
                <a:tab pos="317500" algn="l"/>
              </a:tabLst>
              <a:defRPr sz="2375">
                <a:latin typeface="Menlo"/>
                <a:ea typeface="Menlo"/>
                <a:cs typeface="Menlo"/>
                <a:sym typeface="Menlo"/>
              </a:defRPr>
            </a:pPr>
            <a:r>
              <a:t>    OSSpinLockUnLock(&amp;loopsLock);</a:t>
            </a:r>
          </a:p>
          <a:p>
            <a:pPr algn="l" defTabSz="434340">
              <a:tabLst>
                <a:tab pos="317500" algn="l"/>
              </a:tabLst>
              <a:defRPr sz="2375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2349B"/>
                </a:solidFill>
              </a:rPr>
              <a:t>return</a:t>
            </a:r>
            <a:r>
              <a:t> loop;</a:t>
            </a:r>
          </a:p>
          <a:p>
            <a:pPr algn="l" defTabSz="434340">
              <a:tabLst>
                <a:tab pos="317500" algn="l"/>
              </a:tabLst>
              <a:defRPr sz="2375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0733" y="1116310"/>
            <a:ext cx="2993828" cy="1106191"/>
          </a:xfrm>
          <a:prstGeom prst="rect">
            <a:avLst/>
          </a:prstGeom>
        </p:spPr>
      </p:pic>
      <p:sp>
        <p:nvSpPr>
          <p:cNvPr id="167" name="Shape 167"/>
          <p:cNvSpPr/>
          <p:nvPr/>
        </p:nvSpPr>
        <p:spPr>
          <a:xfrm>
            <a:off x="4501388" y="1360528"/>
            <a:ext cx="2275518" cy="61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CFRunloop</a:t>
            </a:r>
          </a:p>
        </p:txBody>
      </p:sp>
      <p:pic>
        <p:nvPicPr>
          <p:cNvPr id="168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1133" y="3884910"/>
            <a:ext cx="3616028" cy="1106191"/>
          </a:xfrm>
          <a:prstGeom prst="rect">
            <a:avLst/>
          </a:prstGeom>
        </p:spPr>
      </p:pic>
      <p:pic>
        <p:nvPicPr>
          <p:cNvPr id="170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1133" y="1116310"/>
            <a:ext cx="3616028" cy="1106191"/>
          </a:xfrm>
          <a:prstGeom prst="rect">
            <a:avLst/>
          </a:prstGeom>
        </p:spPr>
      </p:pic>
      <p:sp>
        <p:nvSpPr>
          <p:cNvPr id="172" name="Shape 172"/>
          <p:cNvSpPr/>
          <p:nvPr/>
        </p:nvSpPr>
        <p:spPr>
          <a:xfrm>
            <a:off x="10283221" y="1360528"/>
            <a:ext cx="1468851" cy="61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Thread</a:t>
            </a:r>
          </a:p>
        </p:txBody>
      </p:sp>
      <p:sp>
        <p:nvSpPr>
          <p:cNvPr id="173" name="Shape 173"/>
          <p:cNvSpPr/>
          <p:nvPr/>
        </p:nvSpPr>
        <p:spPr>
          <a:xfrm>
            <a:off x="3980597" y="4129128"/>
            <a:ext cx="3317101" cy="61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CFRunloopMode</a:t>
            </a:r>
          </a:p>
        </p:txBody>
      </p:sp>
      <p:sp>
        <p:nvSpPr>
          <p:cNvPr id="174" name="Shape 174"/>
          <p:cNvSpPr/>
          <p:nvPr/>
        </p:nvSpPr>
        <p:spPr>
          <a:xfrm flipV="1">
            <a:off x="5639147" y="2296595"/>
            <a:ext cx="1" cy="1514220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75" name="Shape 175"/>
          <p:cNvSpPr/>
          <p:nvPr/>
        </p:nvSpPr>
        <p:spPr>
          <a:xfrm flipH="1" flipV="1">
            <a:off x="7414394" y="1669405"/>
            <a:ext cx="2139106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76" name="Shape 176"/>
          <p:cNvSpPr/>
          <p:nvPr/>
        </p:nvSpPr>
        <p:spPr>
          <a:xfrm flipV="1">
            <a:off x="1721990" y="5065196"/>
            <a:ext cx="2697957" cy="1960009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77" name="Shape 177"/>
          <p:cNvSpPr/>
          <p:nvPr/>
        </p:nvSpPr>
        <p:spPr>
          <a:xfrm flipH="1" flipV="1">
            <a:off x="6998228" y="5080608"/>
            <a:ext cx="2971439" cy="1929184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sp>
        <p:nvSpPr>
          <p:cNvPr id="178" name="Shape 178"/>
          <p:cNvSpPr/>
          <p:nvPr/>
        </p:nvSpPr>
        <p:spPr>
          <a:xfrm flipV="1">
            <a:off x="5639147" y="5064630"/>
            <a:ext cx="1" cy="1961140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63500" dist="25400" dir="2700000">
                    <a:srgbClr val="000000">
                      <a:alpha val="70000"/>
                    </a:srgbClr>
                  </a:outerShdw>
                </a:effectLst>
              </a:defRPr>
            </a:pPr>
          </a:p>
        </p:txBody>
      </p:sp>
      <p:pic>
        <p:nvPicPr>
          <p:cNvPr id="179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533" y="7099300"/>
            <a:ext cx="3616028" cy="1106190"/>
          </a:xfrm>
          <a:prstGeom prst="rect">
            <a:avLst/>
          </a:prstGeom>
        </p:spPr>
      </p:pic>
      <p:pic>
        <p:nvPicPr>
          <p:cNvPr id="181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88333" y="7099300"/>
            <a:ext cx="3616028" cy="1106190"/>
          </a:xfrm>
          <a:prstGeom prst="rect">
            <a:avLst/>
          </a:prstGeom>
        </p:spPr>
      </p:pic>
      <p:pic>
        <p:nvPicPr>
          <p:cNvPr id="183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03133" y="7099300"/>
            <a:ext cx="3992266" cy="1106190"/>
          </a:xfrm>
          <a:prstGeom prst="rect">
            <a:avLst/>
          </a:prstGeom>
        </p:spPr>
      </p:pic>
      <p:sp>
        <p:nvSpPr>
          <p:cNvPr id="185" name="Shape 185"/>
          <p:cNvSpPr/>
          <p:nvPr/>
        </p:nvSpPr>
        <p:spPr>
          <a:xfrm>
            <a:off x="322997" y="7343518"/>
            <a:ext cx="3317101" cy="61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CFRunloopSource</a:t>
            </a:r>
          </a:p>
        </p:txBody>
      </p:sp>
      <p:sp>
        <p:nvSpPr>
          <p:cNvPr id="186" name="Shape 186"/>
          <p:cNvSpPr/>
          <p:nvPr/>
        </p:nvSpPr>
        <p:spPr>
          <a:xfrm>
            <a:off x="4437797" y="7343518"/>
            <a:ext cx="3317101" cy="61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CFRunloopTimer</a:t>
            </a:r>
          </a:p>
        </p:txBody>
      </p:sp>
      <p:sp>
        <p:nvSpPr>
          <p:cNvPr id="187" name="Shape 187"/>
          <p:cNvSpPr/>
          <p:nvPr/>
        </p:nvSpPr>
        <p:spPr>
          <a:xfrm>
            <a:off x="8552597" y="7343518"/>
            <a:ext cx="3797022" cy="61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CFRunloopObserver</a:t>
            </a:r>
          </a:p>
        </p:txBody>
      </p:sp>
      <p:sp>
        <p:nvSpPr>
          <p:cNvPr id="188" name="Shape 188"/>
          <p:cNvSpPr/>
          <p:nvPr/>
        </p:nvSpPr>
        <p:spPr>
          <a:xfrm>
            <a:off x="7414394" y="780626"/>
            <a:ext cx="588681" cy="61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1</a:t>
            </a:r>
          </a:p>
        </p:txBody>
      </p:sp>
      <p:sp>
        <p:nvSpPr>
          <p:cNvPr id="189" name="Shape 189"/>
          <p:cNvSpPr/>
          <p:nvPr/>
        </p:nvSpPr>
        <p:spPr>
          <a:xfrm>
            <a:off x="8848808" y="780626"/>
            <a:ext cx="588681" cy="61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1</a:t>
            </a:r>
          </a:p>
        </p:txBody>
      </p:sp>
      <p:sp>
        <p:nvSpPr>
          <p:cNvPr id="190" name="Shape 190"/>
          <p:cNvSpPr/>
          <p:nvPr/>
        </p:nvSpPr>
        <p:spPr>
          <a:xfrm>
            <a:off x="5065407" y="3193061"/>
            <a:ext cx="588681" cy="61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1</a:t>
            </a:r>
          </a:p>
        </p:txBody>
      </p:sp>
      <p:sp>
        <p:nvSpPr>
          <p:cNvPr id="191" name="Shape 191"/>
          <p:cNvSpPr/>
          <p:nvPr/>
        </p:nvSpPr>
        <p:spPr>
          <a:xfrm>
            <a:off x="1153807" y="6422862"/>
            <a:ext cx="588681" cy="617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n</a:t>
            </a:r>
          </a:p>
        </p:txBody>
      </p:sp>
      <p:sp>
        <p:nvSpPr>
          <p:cNvPr id="192" name="Shape 192"/>
          <p:cNvSpPr/>
          <p:nvPr/>
        </p:nvSpPr>
        <p:spPr>
          <a:xfrm>
            <a:off x="5065407" y="6407450"/>
            <a:ext cx="588681" cy="61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n</a:t>
            </a:r>
          </a:p>
        </p:txBody>
      </p:sp>
      <p:sp>
        <p:nvSpPr>
          <p:cNvPr id="193" name="Shape 193"/>
          <p:cNvSpPr/>
          <p:nvPr/>
        </p:nvSpPr>
        <p:spPr>
          <a:xfrm>
            <a:off x="10323207" y="6407450"/>
            <a:ext cx="588681" cy="61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n</a:t>
            </a:r>
          </a:p>
        </p:txBody>
      </p:sp>
      <p:sp>
        <p:nvSpPr>
          <p:cNvPr id="194" name="Shape 194"/>
          <p:cNvSpPr/>
          <p:nvPr/>
        </p:nvSpPr>
        <p:spPr>
          <a:xfrm>
            <a:off x="5065407" y="2256993"/>
            <a:ext cx="588681" cy="61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1</a:t>
            </a:r>
          </a:p>
        </p:txBody>
      </p:sp>
      <p:sp>
        <p:nvSpPr>
          <p:cNvPr id="195" name="Shape 195"/>
          <p:cNvSpPr/>
          <p:nvPr/>
        </p:nvSpPr>
        <p:spPr>
          <a:xfrm>
            <a:off x="5065407" y="5027865"/>
            <a:ext cx="588681" cy="61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1</a:t>
            </a:r>
          </a:p>
        </p:txBody>
      </p:sp>
      <p:sp>
        <p:nvSpPr>
          <p:cNvPr id="196" name="Shape 196"/>
          <p:cNvSpPr/>
          <p:nvPr/>
        </p:nvSpPr>
        <p:spPr>
          <a:xfrm>
            <a:off x="3142959" y="4824665"/>
            <a:ext cx="588681" cy="61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1</a:t>
            </a:r>
          </a:p>
        </p:txBody>
      </p:sp>
      <p:sp>
        <p:nvSpPr>
          <p:cNvPr id="197" name="Shape 197"/>
          <p:cNvSpPr/>
          <p:nvPr/>
        </p:nvSpPr>
        <p:spPr>
          <a:xfrm>
            <a:off x="7414394" y="4824665"/>
            <a:ext cx="588681" cy="617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