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lvl1pPr>
    <a:lvl2pPr marL="0" marR="0" indent="228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lvl2pPr>
    <a:lvl3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lvl3pPr>
    <a:lvl4pPr marL="0" marR="0" indent="685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lvl4pPr>
    <a:lvl5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lvl5pPr>
    <a:lvl6pPr marL="0" marR="0" indent="11430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lvl6pPr>
    <a:lvl7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lvl7pPr>
    <a:lvl8pPr marL="0" marR="0" indent="1600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lvl8pPr>
    <a:lvl9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aj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aj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aj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aj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aj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aj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aj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aj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aj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aj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aj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aj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aj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aj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aj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aj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aj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aj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aj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2616200"/>
            <a:ext cx="10464800" cy="2540000"/>
          </a:xfrm>
          <a:prstGeom prst="rect">
            <a:avLst/>
          </a:prstGeom>
        </p:spPr>
        <p:txBody>
          <a:bodyPr anchor="b"/>
          <a:lstStyle/>
          <a:p>
            <a:pPr/>
            <a:r>
              <a:t>标题文本</a:t>
            </a:r>
          </a:p>
        </p:txBody>
      </p:sp>
      <p:sp>
        <p:nvSpPr>
          <p:cNvPr id="12" name="Shape 12"/>
          <p:cNvSpPr/>
          <p:nvPr>
            <p:ph type="body" sz="quarter" idx="1"/>
          </p:nvPr>
        </p:nvSpPr>
        <p:spPr>
          <a:xfrm>
            <a:off x="1270000" y="5207000"/>
            <a:ext cx="10464800" cy="1663700"/>
          </a:xfrm>
          <a:prstGeom prst="rect">
            <a:avLst/>
          </a:prstGeom>
        </p:spPr>
        <p:txBody>
          <a:bodyPr anchor="t"/>
          <a:lstStyle>
            <a:lvl1pPr marL="0" indent="0" algn="ctr">
              <a:spcBef>
                <a:spcPts val="0"/>
              </a:spcBef>
              <a:buSzTx/>
              <a:buNone/>
              <a:defRPr>
                <a:latin typeface="+mj-lt"/>
                <a:ea typeface="+mj-ea"/>
                <a:cs typeface="+mj-cs"/>
                <a:sym typeface="Chalkduster"/>
              </a:defRPr>
            </a:lvl1pPr>
            <a:lvl2pPr marL="0" indent="228600" algn="ctr">
              <a:spcBef>
                <a:spcPts val="0"/>
              </a:spcBef>
              <a:buSzTx/>
              <a:buNone/>
              <a:defRPr>
                <a:latin typeface="+mj-lt"/>
                <a:ea typeface="+mj-ea"/>
                <a:cs typeface="+mj-cs"/>
                <a:sym typeface="Chalkduster"/>
              </a:defRPr>
            </a:lvl2pPr>
            <a:lvl3pPr marL="0" indent="457200" algn="ctr">
              <a:spcBef>
                <a:spcPts val="0"/>
              </a:spcBef>
              <a:buSzTx/>
              <a:buNone/>
              <a:defRPr>
                <a:latin typeface="+mj-lt"/>
                <a:ea typeface="+mj-ea"/>
                <a:cs typeface="+mj-cs"/>
                <a:sym typeface="Chalkduster"/>
              </a:defRPr>
            </a:lvl3pPr>
            <a:lvl4pPr marL="0" indent="685800" algn="ctr">
              <a:spcBef>
                <a:spcPts val="0"/>
              </a:spcBef>
              <a:buSzTx/>
              <a:buNone/>
              <a:defRPr>
                <a:latin typeface="+mj-lt"/>
                <a:ea typeface="+mj-ea"/>
                <a:cs typeface="+mj-cs"/>
                <a:sym typeface="Chalkduster"/>
              </a:defRPr>
            </a:lvl4pPr>
            <a:lvl5pPr marL="0" indent="914400" algn="ctr">
              <a:spcBef>
                <a:spcPts val="0"/>
              </a:spcBef>
              <a:buSzTx/>
              <a:buNone/>
              <a:defRPr>
                <a:latin typeface="+mj-lt"/>
                <a:ea typeface="+mj-ea"/>
                <a:cs typeface="+mj-cs"/>
                <a:sym typeface="Chalkduster"/>
              </a:defRPr>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71500"/>
          </a:xfrm>
          <a:prstGeom prst="rect">
            <a:avLst/>
          </a:prstGeom>
        </p:spPr>
        <p:txBody>
          <a:bodyPr anchor="t">
            <a:spAutoFit/>
          </a:bodyPr>
          <a:lstStyle>
            <a:lvl1pPr marL="0" indent="0" algn="ctr">
              <a:spcBef>
                <a:spcPts val="0"/>
              </a:spcBef>
              <a:buSzTx/>
              <a:buNone/>
              <a:defRPr sz="2400">
                <a:latin typeface="+mj-lt"/>
                <a:ea typeface="+mj-ea"/>
                <a:cs typeface="+mj-cs"/>
                <a:sym typeface="Chalkduster"/>
              </a:defRPr>
            </a:lvl1pPr>
          </a:lstStyle>
          <a:p>
            <a:pPr/>
            <a:r>
              <a:t>–Johnny Appleseed</a:t>
            </a:r>
          </a:p>
        </p:txBody>
      </p:sp>
      <p:sp>
        <p:nvSpPr>
          <p:cNvPr id="94" name="Shape 94"/>
          <p:cNvSpPr/>
          <p:nvPr>
            <p:ph type="body" sz="quarter" idx="14"/>
          </p:nvPr>
        </p:nvSpPr>
        <p:spPr>
          <a:xfrm>
            <a:off x="1270000" y="4489449"/>
            <a:ext cx="10464800" cy="774701"/>
          </a:xfrm>
          <a:prstGeom prst="rect">
            <a:avLst/>
          </a:prstGeom>
        </p:spPr>
        <p:txBody>
          <a:bodyPr>
            <a:spAutoFit/>
          </a:bodyPr>
          <a:lstStyle>
            <a:lvl1pPr marL="0" indent="0" algn="ctr">
              <a:spcBef>
                <a:spcPts val="2400"/>
              </a:spcBef>
              <a:buSzTx/>
              <a:buNone/>
              <a:defRPr sz="3800">
                <a:latin typeface="+mj-lt"/>
                <a:ea typeface="+mj-ea"/>
                <a:cs typeface="+mj-cs"/>
                <a:sym typeface="Chalkduster"/>
              </a:defRPr>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a:ln w="88900"/>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181100" y="1160942"/>
            <a:ext cx="10642600" cy="5511801"/>
          </a:xfrm>
          <a:prstGeom prst="rect">
            <a:avLst/>
          </a:prstGeom>
          <a:ln w="9525">
            <a:round/>
          </a:ln>
        </p:spPr>
        <p:txBody>
          <a:bodyPr lIns="91439" tIns="45719" rIns="91439" bIns="45719" anchor="t">
            <a:noAutofit/>
          </a:bodyPr>
          <a:lstStyle/>
          <a:p>
            <a:pPr/>
          </a:p>
        </p:txBody>
      </p:sp>
      <p:sp>
        <p:nvSpPr>
          <p:cNvPr id="21" name="Shape 21"/>
          <p:cNvSpPr/>
          <p:nvPr>
            <p:ph type="title"/>
          </p:nvPr>
        </p:nvSpPr>
        <p:spPr>
          <a:xfrm>
            <a:off x="1181100" y="6794500"/>
            <a:ext cx="10642600" cy="1511300"/>
          </a:xfrm>
          <a:prstGeom prst="rect">
            <a:avLst/>
          </a:prstGeom>
        </p:spPr>
        <p:txBody>
          <a:bodyPr/>
          <a:lstStyle/>
          <a:p>
            <a:pPr/>
            <a:r>
              <a:t>标题文本</a:t>
            </a:r>
          </a:p>
        </p:txBody>
      </p:sp>
      <p:sp>
        <p:nvSpPr>
          <p:cNvPr id="22" name="Shape 22"/>
          <p:cNvSpPr/>
          <p:nvPr>
            <p:ph type="body" sz="quarter" idx="1"/>
          </p:nvPr>
        </p:nvSpPr>
        <p:spPr>
          <a:xfrm>
            <a:off x="1181100" y="8382000"/>
            <a:ext cx="10642600" cy="939800"/>
          </a:xfrm>
          <a:prstGeom prst="rect">
            <a:avLst/>
          </a:prstGeom>
        </p:spPr>
        <p:txBody>
          <a:bodyPr anchor="t"/>
          <a:lstStyle>
            <a:lvl1pPr marL="0" indent="0" algn="ctr">
              <a:spcBef>
                <a:spcPts val="0"/>
              </a:spcBef>
              <a:buSzTx/>
              <a:buNone/>
              <a:defRPr>
                <a:latin typeface="+mj-lt"/>
                <a:ea typeface="+mj-ea"/>
                <a:cs typeface="+mj-cs"/>
                <a:sym typeface="Chalkduster"/>
              </a:defRPr>
            </a:lvl1pPr>
            <a:lvl2pPr marL="0" indent="228600" algn="ctr">
              <a:spcBef>
                <a:spcPts val="0"/>
              </a:spcBef>
              <a:buSzTx/>
              <a:buNone/>
              <a:defRPr>
                <a:latin typeface="+mj-lt"/>
                <a:ea typeface="+mj-ea"/>
                <a:cs typeface="+mj-cs"/>
                <a:sym typeface="Chalkduster"/>
              </a:defRPr>
            </a:lvl2pPr>
            <a:lvl3pPr marL="0" indent="457200" algn="ctr">
              <a:spcBef>
                <a:spcPts val="0"/>
              </a:spcBef>
              <a:buSzTx/>
              <a:buNone/>
              <a:defRPr>
                <a:latin typeface="+mj-lt"/>
                <a:ea typeface="+mj-ea"/>
                <a:cs typeface="+mj-cs"/>
                <a:sym typeface="Chalkduster"/>
              </a:defRPr>
            </a:lvl3pPr>
            <a:lvl4pPr marL="0" indent="685800" algn="ctr">
              <a:spcBef>
                <a:spcPts val="0"/>
              </a:spcBef>
              <a:buSzTx/>
              <a:buNone/>
              <a:defRPr>
                <a:latin typeface="+mj-lt"/>
                <a:ea typeface="+mj-ea"/>
                <a:cs typeface="+mj-cs"/>
                <a:sym typeface="Chalkduster"/>
              </a:defRPr>
            </a:lvl4pPr>
            <a:lvl5pPr marL="0" indent="914400" algn="ctr">
              <a:spcBef>
                <a:spcPts val="0"/>
              </a:spcBef>
              <a:buSzTx/>
              <a:buNone/>
              <a:defRPr>
                <a:latin typeface="+mj-lt"/>
                <a:ea typeface="+mj-ea"/>
                <a:cs typeface="+mj-cs"/>
                <a:sym typeface="Chalkduster"/>
              </a:defRPr>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606800"/>
            <a:ext cx="10464800" cy="2540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pPr/>
          </a:p>
        </p:txBody>
      </p:sp>
      <p:sp>
        <p:nvSpPr>
          <p:cNvPr id="39" name="Shape 39"/>
          <p:cNvSpPr/>
          <p:nvPr>
            <p:ph type="title"/>
          </p:nvPr>
        </p:nvSpPr>
        <p:spPr>
          <a:xfrm>
            <a:off x="609600" y="1155700"/>
            <a:ext cx="5994400" cy="3568700"/>
          </a:xfrm>
          <a:prstGeom prst="rect">
            <a:avLst/>
          </a:prstGeom>
        </p:spPr>
        <p:txBody>
          <a:bodyPr anchor="b"/>
          <a:lstStyle>
            <a:lvl1pPr>
              <a:defRPr sz="5800">
                <a:latin typeface="+mn-lt"/>
                <a:ea typeface="+mn-ea"/>
                <a:cs typeface="+mn-cs"/>
                <a:sym typeface="Hannotate SC Regular"/>
              </a:defRPr>
            </a:lvl1pPr>
          </a:lstStyle>
          <a:p>
            <a:pPr/>
            <a:r>
              <a:t>标题文本</a:t>
            </a:r>
          </a:p>
        </p:txBody>
      </p:sp>
      <p:sp>
        <p:nvSpPr>
          <p:cNvPr id="40" name="Shape 40"/>
          <p:cNvSpPr/>
          <p:nvPr>
            <p:ph type="body" sz="quarter" idx="1"/>
          </p:nvPr>
        </p:nvSpPr>
        <p:spPr>
          <a:xfrm>
            <a:off x="609600" y="4762500"/>
            <a:ext cx="5994400" cy="3568700"/>
          </a:xfrm>
          <a:prstGeom prst="rect">
            <a:avLst/>
          </a:prstGeom>
        </p:spPr>
        <p:txBody>
          <a:bodyPr anchor="t"/>
          <a:lstStyle>
            <a:lvl1pPr marL="0" indent="0" algn="ctr">
              <a:spcBef>
                <a:spcPts val="0"/>
              </a:spcBef>
              <a:buSzTx/>
              <a:buNone/>
              <a:defRPr>
                <a:latin typeface="+mj-lt"/>
                <a:ea typeface="+mj-ea"/>
                <a:cs typeface="+mj-cs"/>
                <a:sym typeface="Chalkduster"/>
              </a:defRPr>
            </a:lvl1pPr>
            <a:lvl2pPr marL="0" indent="228600" algn="ctr">
              <a:spcBef>
                <a:spcPts val="0"/>
              </a:spcBef>
              <a:buSzTx/>
              <a:buNone/>
              <a:defRPr>
                <a:latin typeface="+mj-lt"/>
                <a:ea typeface="+mj-ea"/>
                <a:cs typeface="+mj-cs"/>
                <a:sym typeface="Chalkduster"/>
              </a:defRPr>
            </a:lvl2pPr>
            <a:lvl3pPr marL="0" indent="457200" algn="ctr">
              <a:spcBef>
                <a:spcPts val="0"/>
              </a:spcBef>
              <a:buSzTx/>
              <a:buNone/>
              <a:defRPr>
                <a:latin typeface="+mj-lt"/>
                <a:ea typeface="+mj-ea"/>
                <a:cs typeface="+mj-cs"/>
                <a:sym typeface="Chalkduster"/>
              </a:defRPr>
            </a:lvl3pPr>
            <a:lvl4pPr marL="0" indent="685800" algn="ctr">
              <a:spcBef>
                <a:spcPts val="0"/>
              </a:spcBef>
              <a:buSzTx/>
              <a:buNone/>
              <a:defRPr>
                <a:latin typeface="+mj-lt"/>
                <a:ea typeface="+mj-ea"/>
                <a:cs typeface="+mj-cs"/>
                <a:sym typeface="Chalkduster"/>
              </a:defRPr>
            </a:lvl4pPr>
            <a:lvl5pPr marL="0" indent="914400" algn="ctr">
              <a:spcBef>
                <a:spcPts val="0"/>
              </a:spcBef>
              <a:buSzTx/>
              <a:buNone/>
              <a:defRPr>
                <a:latin typeface="+mj-lt"/>
                <a:ea typeface="+mj-ea"/>
                <a:cs typeface="+mj-cs"/>
                <a:sym typeface="Chalkduster"/>
              </a:defRPr>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atin typeface="+mj-lt"/>
                <a:ea typeface="+mj-ea"/>
                <a:cs typeface="+mj-cs"/>
                <a:sym typeface="Chalkduster"/>
              </a:defRPr>
            </a:lvl1pPr>
            <a:lvl2pPr marL="965200" indent="-482600">
              <a:spcBef>
                <a:spcPts val="3200"/>
              </a:spcBef>
              <a:buBlip>
                <a:blip r:embed="rId2"/>
              </a:buBlip>
              <a:defRPr sz="3200">
                <a:latin typeface="+mj-lt"/>
                <a:ea typeface="+mj-ea"/>
                <a:cs typeface="+mj-cs"/>
                <a:sym typeface="Chalkduster"/>
              </a:defRPr>
            </a:lvl2pPr>
            <a:lvl3pPr marL="1447800" indent="-482600">
              <a:spcBef>
                <a:spcPts val="3200"/>
              </a:spcBef>
              <a:buBlip>
                <a:blip r:embed="rId2"/>
              </a:buBlip>
              <a:defRPr sz="3200">
                <a:latin typeface="+mj-lt"/>
                <a:ea typeface="+mj-ea"/>
                <a:cs typeface="+mj-cs"/>
                <a:sym typeface="Chalkduster"/>
              </a:defRPr>
            </a:lvl3pPr>
            <a:lvl4pPr marL="1930400" indent="-482600">
              <a:spcBef>
                <a:spcPts val="3200"/>
              </a:spcBef>
              <a:buBlip>
                <a:blip r:embed="rId2"/>
              </a:buBlip>
              <a:defRPr sz="3200">
                <a:latin typeface="+mj-lt"/>
                <a:ea typeface="+mj-ea"/>
                <a:cs typeface="+mj-cs"/>
                <a:sym typeface="Chalkduster"/>
              </a:defRPr>
            </a:lvl4pPr>
            <a:lvl5pPr marL="2413000" indent="-482600">
              <a:spcBef>
                <a:spcPts val="3200"/>
              </a:spcBef>
              <a:buBlip>
                <a:blip r:embed="rId2"/>
              </a:buBlip>
              <a:defRPr sz="3200">
                <a:latin typeface="+mj-lt"/>
                <a:ea typeface="+mj-ea"/>
                <a:cs typeface="+mj-cs"/>
                <a:sym typeface="Chalkduster"/>
              </a:defRPr>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xfrm>
            <a:off x="6256723" y="9194800"/>
            <a:ext cx="409839" cy="454169"/>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pPr/>
          </a:p>
        </p:txBody>
      </p:sp>
      <p:sp>
        <p:nvSpPr>
          <p:cNvPr id="84" name="Shape 84"/>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pPr/>
          </a:p>
        </p:txBody>
      </p:sp>
      <p:sp>
        <p:nvSpPr>
          <p:cNvPr id="85" name="Shape 85"/>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正文级别 1</a:t>
            </a:r>
          </a:p>
          <a:p>
            <a:pPr lvl="1"/>
            <a:r>
              <a:t>正文级别 2</a:t>
            </a:r>
          </a:p>
          <a:p>
            <a:pPr lvl="2"/>
            <a:r>
              <a:t>正文级别 3</a:t>
            </a:r>
          </a:p>
          <a:p>
            <a:pPr lvl="3"/>
            <a:r>
              <a:t>正文级别 4</a:t>
            </a:r>
          </a:p>
          <a:p>
            <a:pPr lvl="4"/>
            <a:r>
              <a:t>正文级别 5</a:t>
            </a:r>
          </a:p>
        </p:txBody>
      </p:sp>
      <p:sp>
        <p:nvSpPr>
          <p:cNvPr id="3" name="Shape 3"/>
          <p:cNvSpPr/>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Shape 4"/>
          <p:cNvSpPr/>
          <p:nvPr>
            <p:ph type="sldNum" sz="quarter" idx="2"/>
          </p:nvPr>
        </p:nvSpPr>
        <p:spPr>
          <a:xfrm>
            <a:off x="6297011" y="9194800"/>
            <a:ext cx="409839" cy="454169"/>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j-lt"/>
          <a:ea typeface="+mj-ea"/>
          <a:cs typeface="+mj-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j-lt"/>
          <a:ea typeface="+mj-ea"/>
          <a:cs typeface="+mj-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j-lt"/>
          <a:ea typeface="+mj-ea"/>
          <a:cs typeface="+mj-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j-lt"/>
          <a:ea typeface="+mj-ea"/>
          <a:cs typeface="+mj-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j-lt"/>
          <a:ea typeface="+mj-ea"/>
          <a:cs typeface="+mj-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j-lt"/>
          <a:ea typeface="+mj-ea"/>
          <a:cs typeface="+mj-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j-lt"/>
          <a:ea typeface="+mj-ea"/>
          <a:cs typeface="+mj-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j-lt"/>
          <a:ea typeface="+mj-ea"/>
          <a:cs typeface="+mj-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j-lt"/>
          <a:ea typeface="+mj-ea"/>
          <a:cs typeface="+mj-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Hannotate SC Regular"/>
        </a:defRPr>
      </a:lvl1pPr>
      <a:lvl2pPr marL="1143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Hannotate SC Regular"/>
        </a:defRPr>
      </a:lvl2pPr>
      <a:lvl3pPr marL="1714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Hannotate SC Regular"/>
        </a:defRPr>
      </a:lvl3pPr>
      <a:lvl4pPr marL="2286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Hannotate SC Regular"/>
        </a:defRPr>
      </a:lvl4pPr>
      <a:lvl5pPr marL="2857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Hannotate SC Regular"/>
        </a:defRPr>
      </a:lvl5pPr>
      <a:lvl6pPr marL="3429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Hannotate SC Regular"/>
        </a:defRPr>
      </a:lvl6pPr>
      <a:lvl7pPr marL="4000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Hannotate SC Regular"/>
        </a:defRPr>
      </a:lvl7pPr>
      <a:lvl8pPr marL="4572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Hannotate SC Regular"/>
        </a:defRPr>
      </a:lvl8pPr>
      <a:lvl9pPr marL="5143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Hannotate SC Regular"/>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a:latin typeface="+mn-lt"/>
                <a:ea typeface="+mn-ea"/>
                <a:cs typeface="+mn-cs"/>
                <a:sym typeface="Hannotate SC Regular"/>
              </a:defRPr>
            </a:lvl1pPr>
          </a:lstStyle>
          <a:p>
            <a:pPr/>
            <a:r>
              <a:t>iOS性能优化</a:t>
            </a:r>
          </a:p>
        </p:txBody>
      </p:sp>
      <p:sp>
        <p:nvSpPr>
          <p:cNvPr id="120" name="Shape 120"/>
          <p:cNvSpPr/>
          <p:nvPr>
            <p:ph type="subTitle" sz="quarter" idx="1"/>
          </p:nvPr>
        </p:nvSpPr>
        <p:spPr>
          <a:prstGeom prst="rect">
            <a:avLst/>
          </a:prstGeom>
        </p:spPr>
        <p:txBody>
          <a:bodyPr/>
          <a:lstStyle>
            <a:lvl1pPr>
              <a:defRPr sz="5700">
                <a:latin typeface="Hannotate SC Bold"/>
                <a:ea typeface="Hannotate SC Bold"/>
                <a:cs typeface="Hannotate SC Bold"/>
                <a:sym typeface="Hannotate SC Bold"/>
              </a:defRPr>
            </a:lvl1pPr>
          </a:lstStyle>
          <a:p>
            <a:pPr/>
            <a:r>
              <a:t>(一)</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body" idx="1"/>
          </p:nvPr>
        </p:nvSpPr>
        <p:spPr>
          <a:xfrm>
            <a:off x="148891" y="2366544"/>
            <a:ext cx="13628714" cy="6420074"/>
          </a:xfrm>
          <a:prstGeom prst="rect">
            <a:avLst/>
          </a:prstGeom>
        </p:spPr>
        <p:txBody>
          <a:bodyPr lIns="101600" tIns="101600" rIns="101600" bIns="101600"/>
          <a:lstStyle/>
          <a:p>
            <a:pPr marL="0" indent="0" defTabSz="374904">
              <a:lnSpc>
                <a:spcPts val="3200"/>
              </a:lnSpc>
              <a:spcBef>
                <a:spcPts val="0"/>
              </a:spcBef>
              <a:buSzTx/>
              <a:buNone/>
              <a:defRPr sz="1558">
                <a:solidFill>
                  <a:srgbClr val="F8F8F2"/>
                </a:solidFill>
                <a:latin typeface="Menlo"/>
                <a:ea typeface="Menlo"/>
                <a:cs typeface="Menlo"/>
                <a:sym typeface="Menlo"/>
              </a:defRPr>
            </a:pPr>
            <a:r>
              <a:t>    dispatch_async(dispatch_get_global_queue(DISPATCH_QUEUE_PRIORITY_LOW, 0), ^{</a:t>
            </a:r>
          </a:p>
          <a:p>
            <a:pPr marL="0" indent="0" defTabSz="374904">
              <a:lnSpc>
                <a:spcPts val="3200"/>
              </a:lnSpc>
              <a:spcBef>
                <a:spcPts val="0"/>
              </a:spcBef>
              <a:buSzTx/>
              <a:buNone/>
              <a:defRPr sz="1558">
                <a:solidFill>
                  <a:srgbClr val="F8F8F2"/>
                </a:solidFill>
                <a:latin typeface="Menlo"/>
                <a:ea typeface="Menlo"/>
                <a:cs typeface="Menlo"/>
                <a:sym typeface="Menlo"/>
              </a:defRPr>
            </a:pPr>
            <a:r>
              <a:t>        //load image</a:t>
            </a:r>
          </a:p>
          <a:p>
            <a:pPr marL="0" indent="0" defTabSz="374904">
              <a:lnSpc>
                <a:spcPts val="3200"/>
              </a:lnSpc>
              <a:spcBef>
                <a:spcPts val="0"/>
              </a:spcBef>
              <a:buSzTx/>
              <a:buNone/>
              <a:defRPr sz="1558">
                <a:solidFill>
                  <a:srgbClr val="F8F8F2"/>
                </a:solidFill>
                <a:latin typeface="Menlo"/>
                <a:ea typeface="Menlo"/>
                <a:cs typeface="Menlo"/>
                <a:sym typeface="Menlo"/>
              </a:defRPr>
            </a:pPr>
            <a:r>
              <a:t>       UIImage *image = [UIImage imageWithContentsOfFile:imagePath];</a:t>
            </a:r>
          </a:p>
          <a:p>
            <a:pPr marL="0" indent="0" defTabSz="374904">
              <a:lnSpc>
                <a:spcPts val="3200"/>
              </a:lnSpc>
              <a:spcBef>
                <a:spcPts val="0"/>
              </a:spcBef>
              <a:buSzTx/>
              <a:buNone/>
              <a:defRPr sz="1558">
                <a:solidFill>
                  <a:srgbClr val="75715E"/>
                </a:solidFill>
                <a:latin typeface="Menlo"/>
                <a:ea typeface="Menlo"/>
                <a:cs typeface="Menlo"/>
                <a:sym typeface="Menlo"/>
              </a:defRPr>
            </a:pPr>
            <a:r>
              <a:t>      //图片重采样，在子线程中进行</a:t>
            </a:r>
            <a:endParaRPr>
              <a:solidFill>
                <a:srgbClr val="F8F8F2"/>
              </a:solidFill>
            </a:endParaRPr>
          </a:p>
          <a:p>
            <a:pPr marL="0" indent="0" defTabSz="374904">
              <a:lnSpc>
                <a:spcPts val="3200"/>
              </a:lnSpc>
              <a:spcBef>
                <a:spcPts val="0"/>
              </a:spcBef>
              <a:buSzTx/>
              <a:buNone/>
              <a:defRPr sz="1558">
                <a:solidFill>
                  <a:srgbClr val="F8F8F2"/>
                </a:solidFill>
                <a:latin typeface="Menlo"/>
                <a:ea typeface="Menlo"/>
                <a:cs typeface="Menlo"/>
                <a:sym typeface="Menlo"/>
              </a:defRPr>
            </a:pPr>
            <a:r>
              <a:t>       //</a:t>
            </a:r>
            <a:r>
              <a:rPr>
                <a:solidFill>
                  <a:srgbClr val="E6DB74"/>
                </a:solidFill>
              </a:rPr>
              <a:t>CGSize</a:t>
            </a:r>
            <a:r>
              <a:t> itemSize = </a:t>
            </a:r>
            <a:r>
              <a:rPr>
                <a:solidFill>
                  <a:srgbClr val="E6DB74"/>
                </a:solidFill>
              </a:rPr>
              <a:t>CGSizeMake</a:t>
            </a:r>
            <a:r>
              <a:t>(width, height);</a:t>
            </a:r>
            <a:r>
              <a:rPr>
                <a:solidFill>
                  <a:srgbClr val="75715E"/>
                </a:solidFill>
              </a:rPr>
              <a:t>//实际要缩放的大小</a:t>
            </a:r>
          </a:p>
          <a:p>
            <a:pPr marL="0" indent="0" defTabSz="374904">
              <a:lnSpc>
                <a:spcPts val="3200"/>
              </a:lnSpc>
              <a:spcBef>
                <a:spcPts val="0"/>
              </a:spcBef>
              <a:buSzTx/>
              <a:buNone/>
              <a:defRPr sz="1558">
                <a:solidFill>
                  <a:srgbClr val="E6DB74"/>
                </a:solidFill>
                <a:latin typeface="Menlo"/>
                <a:ea typeface="Menlo"/>
                <a:cs typeface="Menlo"/>
                <a:sym typeface="Menlo"/>
              </a:defRPr>
            </a:pPr>
            <a:r>
              <a:t>       UIGraphicsBeginImageContext</a:t>
            </a:r>
            <a:r>
              <a:rPr>
                <a:solidFill>
                  <a:srgbClr val="F8F8F2"/>
                </a:solidFill>
              </a:rPr>
              <a:t>(itemSize);</a:t>
            </a:r>
            <a:endParaRPr>
              <a:solidFill>
                <a:srgbClr val="F8F8F2"/>
              </a:solidFill>
            </a:endParaRPr>
          </a:p>
          <a:p>
            <a:pPr marL="0" indent="0" defTabSz="374904">
              <a:lnSpc>
                <a:spcPts val="3200"/>
              </a:lnSpc>
              <a:spcBef>
                <a:spcPts val="0"/>
              </a:spcBef>
              <a:buSzTx/>
              <a:buNone/>
              <a:defRPr sz="1558">
                <a:solidFill>
                  <a:srgbClr val="F8F8F2"/>
                </a:solidFill>
                <a:latin typeface="Menlo"/>
                <a:ea typeface="Menlo"/>
                <a:cs typeface="Menlo"/>
                <a:sym typeface="Menlo"/>
              </a:defRPr>
            </a:pPr>
            <a:r>
              <a:t>       </a:t>
            </a:r>
            <a:r>
              <a:rPr>
                <a:solidFill>
                  <a:srgbClr val="E6DB74"/>
                </a:solidFill>
              </a:rPr>
              <a:t>CGRect</a:t>
            </a:r>
            <a:r>
              <a:t> imageRect = </a:t>
            </a:r>
            <a:r>
              <a:rPr>
                <a:solidFill>
                  <a:srgbClr val="E6DB74"/>
                </a:solidFill>
              </a:rPr>
              <a:t>CGRectMake</a:t>
            </a:r>
            <a:r>
              <a:t>(</a:t>
            </a:r>
            <a:r>
              <a:rPr>
                <a:solidFill>
                  <a:srgbClr val="AE81FF"/>
                </a:solidFill>
              </a:rPr>
              <a:t>0.0</a:t>
            </a:r>
            <a:r>
              <a:t>, </a:t>
            </a:r>
            <a:r>
              <a:rPr>
                <a:solidFill>
                  <a:srgbClr val="AE81FF"/>
                </a:solidFill>
              </a:rPr>
              <a:t>0.0</a:t>
            </a:r>
            <a:r>
              <a:t>, itemSize.width, itemSize.height);</a:t>
            </a:r>
          </a:p>
          <a:p>
            <a:pPr marL="0" indent="0" defTabSz="374904">
              <a:lnSpc>
                <a:spcPts val="3200"/>
              </a:lnSpc>
              <a:spcBef>
                <a:spcPts val="0"/>
              </a:spcBef>
              <a:buSzTx/>
              <a:buNone/>
              <a:defRPr sz="1558">
                <a:solidFill>
                  <a:srgbClr val="F8F8F2"/>
                </a:solidFill>
                <a:latin typeface="Menlo"/>
                <a:ea typeface="Menlo"/>
                <a:cs typeface="Menlo"/>
                <a:sym typeface="Menlo"/>
              </a:defRPr>
            </a:pPr>
            <a:r>
              <a:t>       [image drawInRect:imageRect];</a:t>
            </a:r>
          </a:p>
          <a:p>
            <a:pPr marL="0" indent="0" defTabSz="374904">
              <a:lnSpc>
                <a:spcPts val="3200"/>
              </a:lnSpc>
              <a:spcBef>
                <a:spcPts val="0"/>
              </a:spcBef>
              <a:buSzTx/>
              <a:buNone/>
              <a:defRPr sz="1558">
                <a:solidFill>
                  <a:srgbClr val="E6DB74"/>
                </a:solidFill>
                <a:latin typeface="Menlo"/>
                <a:ea typeface="Menlo"/>
                <a:cs typeface="Menlo"/>
                <a:sym typeface="Menlo"/>
              </a:defRPr>
            </a:pPr>
            <a:r>
              <a:t>        UIImage</a:t>
            </a:r>
            <a:r>
              <a:rPr>
                <a:solidFill>
                  <a:srgbClr val="F8F8F2"/>
                </a:solidFill>
              </a:rPr>
              <a:t> newImage = </a:t>
            </a:r>
            <a:r>
              <a:t>UIGraphicsGetImageFromCurrentImageContext</a:t>
            </a:r>
            <a:r>
              <a:rPr>
                <a:solidFill>
                  <a:srgbClr val="F8F8F2"/>
                </a:solidFill>
              </a:rPr>
              <a:t>(); </a:t>
            </a:r>
            <a:r>
              <a:rPr>
                <a:solidFill>
                  <a:srgbClr val="75715E"/>
                </a:solidFill>
              </a:rPr>
              <a:t>//重采样后的图片</a:t>
            </a:r>
            <a:endParaRPr>
              <a:solidFill>
                <a:srgbClr val="F8F8F2"/>
              </a:solidFill>
            </a:endParaRPr>
          </a:p>
          <a:p>
            <a:pPr marL="0" indent="0" defTabSz="374904">
              <a:lnSpc>
                <a:spcPts val="3200"/>
              </a:lnSpc>
              <a:spcBef>
                <a:spcPts val="0"/>
              </a:spcBef>
              <a:buSzTx/>
              <a:buNone/>
              <a:defRPr sz="1558">
                <a:solidFill>
                  <a:srgbClr val="E6DB74"/>
                </a:solidFill>
                <a:latin typeface="Menlo"/>
                <a:ea typeface="Menlo"/>
                <a:cs typeface="Menlo"/>
                <a:sym typeface="Menlo"/>
              </a:defRPr>
            </a:pPr>
            <a:r>
              <a:rPr>
                <a:solidFill>
                  <a:srgbClr val="F8F8F2"/>
                </a:solidFill>
              </a:rPr>
              <a:t>        </a:t>
            </a:r>
            <a:r>
              <a:t>UIGraphicsEndImageContext</a:t>
            </a:r>
            <a:r>
              <a:rPr>
                <a:solidFill>
                  <a:srgbClr val="F8F8F2"/>
                </a:solidFill>
              </a:rPr>
              <a:t>();</a:t>
            </a:r>
          </a:p>
          <a:p>
            <a:pPr marL="0" indent="0" defTabSz="374904">
              <a:lnSpc>
                <a:spcPct val="120000"/>
              </a:lnSpc>
              <a:spcBef>
                <a:spcPts val="0"/>
              </a:spcBef>
              <a:buSzTx/>
              <a:buNone/>
              <a:tabLst>
                <a:tab pos="292100" algn="l"/>
              </a:tabLst>
              <a:defRPr sz="1558">
                <a:latin typeface="Menlo"/>
                <a:ea typeface="Menlo"/>
                <a:cs typeface="Menlo"/>
                <a:sym typeface="Menlo"/>
              </a:defRPr>
            </a:pPr>
            <a:r>
              <a:rPr>
                <a:solidFill>
                  <a:srgbClr val="F8F8F2"/>
                </a:solidFill>
              </a:rPr>
              <a:t>        //set image on main thread, but only if index still matches up</a:t>
            </a:r>
            <a:endParaRPr>
              <a:solidFill>
                <a:srgbClr val="F8F8F2"/>
              </a:solidFill>
            </a:endParaRPr>
          </a:p>
          <a:p>
            <a:pPr marL="0" indent="0" defTabSz="374904">
              <a:lnSpc>
                <a:spcPct val="120000"/>
              </a:lnSpc>
              <a:spcBef>
                <a:spcPts val="0"/>
              </a:spcBef>
              <a:buSzTx/>
              <a:buNone/>
              <a:tabLst>
                <a:tab pos="292100" algn="l"/>
              </a:tabLst>
              <a:defRPr sz="1558">
                <a:solidFill>
                  <a:srgbClr val="F8F8F2"/>
                </a:solidFill>
                <a:latin typeface="Menlo"/>
                <a:ea typeface="Menlo"/>
                <a:cs typeface="Menlo"/>
                <a:sym typeface="Menlo"/>
              </a:defRPr>
            </a:pPr>
            <a:r>
              <a:t>        dispatch_async(dispatch_get_main_queue(), ^{</a:t>
            </a:r>
          </a:p>
          <a:p>
            <a:pPr marL="0" indent="0" defTabSz="374904">
              <a:lnSpc>
                <a:spcPct val="120000"/>
              </a:lnSpc>
              <a:spcBef>
                <a:spcPts val="0"/>
              </a:spcBef>
              <a:buSzTx/>
              <a:buNone/>
              <a:tabLst>
                <a:tab pos="292100" algn="l"/>
              </a:tabLst>
              <a:defRPr sz="1558">
                <a:solidFill>
                  <a:srgbClr val="F8F8F2"/>
                </a:solidFill>
                <a:latin typeface="Menlo"/>
                <a:ea typeface="Menlo"/>
                <a:cs typeface="Menlo"/>
                <a:sym typeface="Menlo"/>
              </a:defRPr>
            </a:pPr>
            <a:r>
              <a:t>                imageView.image = image; </a:t>
            </a:r>
          </a:p>
          <a:p>
            <a:pPr marL="0" indent="0" defTabSz="374904">
              <a:lnSpc>
                <a:spcPct val="120000"/>
              </a:lnSpc>
              <a:spcBef>
                <a:spcPts val="0"/>
              </a:spcBef>
              <a:buSzTx/>
              <a:buNone/>
              <a:tabLst>
                <a:tab pos="292100" algn="l"/>
              </a:tabLst>
              <a:defRPr sz="1558">
                <a:latin typeface="Menlo"/>
                <a:ea typeface="Menlo"/>
                <a:cs typeface="Menlo"/>
                <a:sym typeface="Menlo"/>
              </a:defRPr>
            </a:pPr>
            <a:r>
              <a:t>               //view.layer.contents = (__bridge id)image.CGImage; </a:t>
            </a:r>
          </a:p>
          <a:p>
            <a:pPr marL="0" indent="0" defTabSz="374904">
              <a:lnSpc>
                <a:spcPct val="120000"/>
              </a:lnSpc>
              <a:spcBef>
                <a:spcPts val="0"/>
              </a:spcBef>
              <a:buSzTx/>
              <a:buNone/>
              <a:tabLst>
                <a:tab pos="292100" algn="l"/>
              </a:tabLst>
              <a:defRPr sz="1558">
                <a:solidFill>
                  <a:srgbClr val="F8F8F2"/>
                </a:solidFill>
                <a:latin typeface="Menlo"/>
                <a:ea typeface="Menlo"/>
                <a:cs typeface="Menlo"/>
                <a:sym typeface="Menlo"/>
              </a:defRPr>
            </a:pPr>
            <a:r>
              <a:t>        });</a:t>
            </a:r>
          </a:p>
          <a:p>
            <a:pPr marL="0" indent="0" defTabSz="374904">
              <a:lnSpc>
                <a:spcPct val="120000"/>
              </a:lnSpc>
              <a:spcBef>
                <a:spcPts val="0"/>
              </a:spcBef>
              <a:buSzTx/>
              <a:buNone/>
              <a:tabLst>
                <a:tab pos="292100" algn="l"/>
              </a:tabLst>
              <a:defRPr sz="1558">
                <a:solidFill>
                  <a:srgbClr val="F8F8F2"/>
                </a:solidFill>
                <a:latin typeface="Menlo"/>
                <a:ea typeface="Menlo"/>
                <a:cs typeface="Menlo"/>
                <a:sym typeface="Menlo"/>
              </a:defRPr>
            </a:pPr>
            <a:r>
              <a:t>    });</a:t>
            </a:r>
          </a:p>
          <a:p>
            <a:pPr marL="0" indent="0" defTabSz="374904">
              <a:spcBef>
                <a:spcPts val="0"/>
              </a:spcBef>
              <a:buSzTx/>
              <a:buNone/>
              <a:tabLst>
                <a:tab pos="292100" algn="l"/>
              </a:tabLst>
              <a:defRPr sz="1558">
                <a:solidFill>
                  <a:srgbClr val="000000"/>
                </a:solidFill>
                <a:latin typeface="Menlo"/>
                <a:ea typeface="Menlo"/>
                <a:cs typeface="Menlo"/>
                <a:sym typeface="Menlo"/>
              </a:defRPr>
            </a:pPr>
          </a:p>
          <a:p>
            <a:pPr marL="0" indent="0" defTabSz="374904">
              <a:spcBef>
                <a:spcPts val="0"/>
              </a:spcBef>
              <a:buSzTx/>
              <a:buNone/>
              <a:tabLst>
                <a:tab pos="292100" algn="l"/>
              </a:tabLst>
              <a:defRPr sz="1558">
                <a:solidFill>
                  <a:srgbClr val="000000"/>
                </a:solidFill>
                <a:latin typeface="Menlo"/>
                <a:ea typeface="Menlo"/>
                <a:cs typeface="Menlo"/>
                <a:sym typeface="Menlo"/>
              </a:defRPr>
            </a:pPr>
          </a:p>
          <a:p>
            <a:pPr marL="390525" indent="-390525" defTabSz="374904">
              <a:spcBef>
                <a:spcPts val="2900"/>
              </a:spcBef>
              <a:buBlip>
                <a:blip r:embed="rId2"/>
              </a:buBlip>
              <a:defRPr sz="2460"/>
            </a:pPr>
            <a:r>
              <a:t>在后台线程重新绘制到正确的尺寸会比每次显示的时候都做缩放更有效</a:t>
            </a:r>
          </a:p>
          <a:p>
            <a:pPr marL="390525" indent="-390525" defTabSz="374904">
              <a:spcBef>
                <a:spcPts val="2900"/>
              </a:spcBef>
              <a:buBlip>
                <a:blip r:embed="rId2"/>
              </a:buBlip>
              <a:defRPr sz="2460"/>
            </a:pPr>
            <a:r>
              <a:t>其它UI控件也可以用这种方式实现异步绘制</a:t>
            </a:r>
          </a:p>
        </p:txBody>
      </p:sp>
      <p:sp>
        <p:nvSpPr>
          <p:cNvPr id="152" name="Shape 152"/>
          <p:cNvSpPr/>
          <p:nvPr>
            <p:ph type="title" idx="4294967295"/>
          </p:nvPr>
        </p:nvSpPr>
        <p:spPr>
          <a:prstGeom prst="rect">
            <a:avLst/>
          </a:prstGeom>
        </p:spPr>
        <p:txBody>
          <a:bodyPr/>
          <a:lstStyle>
            <a:lvl1pPr>
              <a:defRPr sz="5800">
                <a:latin typeface="+mn-lt"/>
                <a:ea typeface="+mn-ea"/>
                <a:cs typeface="+mn-cs"/>
                <a:sym typeface="Hannotate SC Regular"/>
              </a:defRPr>
            </a:lvl1pPr>
          </a:lstStyle>
          <a:p>
            <a:pPr/>
            <a:r>
              <a:t>图片</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lvl1pPr>
              <a:defRPr sz="5800">
                <a:latin typeface="+mn-lt"/>
                <a:ea typeface="+mn-ea"/>
                <a:cs typeface="+mn-cs"/>
                <a:sym typeface="Hannotate SC Regular"/>
              </a:defRPr>
            </a:lvl1pPr>
          </a:lstStyle>
          <a:p>
            <a:pPr/>
            <a:r>
              <a:t>离屏渲染</a:t>
            </a:r>
          </a:p>
        </p:txBody>
      </p:sp>
      <p:sp>
        <p:nvSpPr>
          <p:cNvPr id="155" name="Shape 155"/>
          <p:cNvSpPr/>
          <p:nvPr>
            <p:ph type="body" idx="1"/>
          </p:nvPr>
        </p:nvSpPr>
        <p:spPr>
          <a:prstGeom prst="rect">
            <a:avLst/>
          </a:prstGeom>
        </p:spPr>
        <p:txBody>
          <a:bodyPr/>
          <a:lstStyle/>
          <a:p>
            <a:pPr marL="0" indent="0">
              <a:buSzTx/>
              <a:buNone/>
            </a:pPr>
            <a:r>
              <a:t>	•	圆角（当和maskToBounds一起使用时）</a:t>
            </a:r>
          </a:p>
          <a:p>
            <a:pPr marL="0" indent="0">
              <a:buSzTx/>
              <a:buNone/>
            </a:pPr>
            <a:r>
              <a:t>	•	图层蒙板</a:t>
            </a:r>
          </a:p>
          <a:p>
            <a:pPr marL="0" indent="0">
              <a:buSzTx/>
              <a:buNone/>
            </a:pPr>
            <a:r>
              <a:t>	•	阴影</a:t>
            </a:r>
          </a:p>
          <a:p>
            <a:pPr marL="0" indent="0">
              <a:buSzTx/>
              <a:buNone/>
            </a:pPr>
          </a:p>
          <a:p>
            <a:pPr marL="0" indent="0">
              <a:buSzTx/>
              <a:buNone/>
            </a:pPr>
            <a:r>
              <a:t>当图层属性的混合体被指定为在未预合成之前不能直接在屏幕中绘制时，屏幕外渲染就被唤起了。</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lvl1pPr>
              <a:defRPr sz="5800">
                <a:latin typeface="+mn-lt"/>
                <a:ea typeface="+mn-ea"/>
                <a:cs typeface="+mn-cs"/>
                <a:sym typeface="Hannotate SC Regular"/>
              </a:defRPr>
            </a:lvl1pPr>
          </a:lstStyle>
          <a:p>
            <a:pPr/>
            <a:r>
              <a:t>混合和过度绘制</a:t>
            </a:r>
          </a:p>
        </p:txBody>
      </p:sp>
      <p:sp>
        <p:nvSpPr>
          <p:cNvPr id="158" name="Shape 158"/>
          <p:cNvSpPr/>
          <p:nvPr>
            <p:ph type="body" idx="1"/>
          </p:nvPr>
        </p:nvSpPr>
        <p:spPr>
          <a:xfrm>
            <a:off x="894626" y="2768600"/>
            <a:ext cx="11215548" cy="5740400"/>
          </a:xfrm>
          <a:prstGeom prst="rect">
            <a:avLst/>
          </a:prstGeom>
        </p:spPr>
        <p:txBody>
          <a:bodyPr/>
          <a:lstStyle/>
          <a:p>
            <a:pPr marL="531494" indent="-531494" defTabSz="425195">
              <a:spcBef>
                <a:spcPts val="3300"/>
              </a:spcBef>
              <a:buBlip>
                <a:blip r:embed="rId2"/>
              </a:buBlip>
              <a:defRPr sz="3348"/>
            </a:pPr>
            <a:r>
              <a:t>应该怎么做</a:t>
            </a:r>
          </a:p>
          <a:p>
            <a:pPr marL="531494" indent="-531494" defTabSz="425195">
              <a:spcBef>
                <a:spcPts val="3300"/>
              </a:spcBef>
              <a:buBlip>
                <a:blip r:embed="rId2"/>
              </a:buBlip>
              <a:defRPr sz="3348"/>
            </a:pPr>
            <a:r>
              <a:t>给视图的backgroundColor属性设置一个固定的，不透明</a:t>
            </a:r>
          </a:p>
          <a:p>
            <a:pPr marL="531494" indent="-531494" defTabSz="425195">
              <a:spcBef>
                <a:spcPts val="3300"/>
              </a:spcBef>
              <a:buBlip>
                <a:blip r:embed="rId2"/>
              </a:buBlip>
              <a:defRPr sz="3348"/>
            </a:pPr>
            <a:r>
              <a:t>设置opaque属性为YES</a:t>
            </a:r>
          </a:p>
          <a:p>
            <a:pPr marL="531494" indent="-531494" defTabSz="425195">
              <a:spcBef>
                <a:spcPts val="3300"/>
              </a:spcBef>
              <a:buBlip>
                <a:blip r:embed="rId2"/>
              </a:buBlip>
              <a:defRPr sz="3348"/>
            </a:pPr>
            <a:r>
              <a:t>图像，尽量避免透明</a:t>
            </a:r>
          </a:p>
          <a:p>
            <a:pPr marL="531494" indent="-531494" defTabSz="425195">
              <a:spcBef>
                <a:spcPts val="3300"/>
              </a:spcBef>
              <a:buBlip>
                <a:blip r:embed="rId2"/>
              </a:buBlip>
              <a:defRPr sz="3348"/>
            </a:pPr>
            <a:r>
              <a:t>文本的话，白色背景</a:t>
            </a:r>
          </a:p>
          <a:p>
            <a:pPr marL="531494" indent="-531494" defTabSz="425195">
              <a:spcBef>
                <a:spcPts val="3300"/>
              </a:spcBef>
              <a:buBlip>
                <a:blip r:embed="rId2"/>
              </a:buBlip>
              <a:defRPr sz="3348"/>
            </a:pPr>
            <a:r>
              <a:t>使用shouldRasterize属性</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lvl1pPr>
              <a:defRPr sz="5800">
                <a:latin typeface="+mn-lt"/>
                <a:ea typeface="+mn-ea"/>
                <a:cs typeface="+mn-cs"/>
                <a:sym typeface="Hannotate SC Regular"/>
              </a:defRPr>
            </a:lvl1pPr>
          </a:lstStyle>
          <a:p>
            <a:pPr/>
            <a:r>
              <a:t>减少图层数量</a:t>
            </a:r>
          </a:p>
        </p:txBody>
      </p:sp>
      <p:sp>
        <p:nvSpPr>
          <p:cNvPr id="161" name="Shape 161"/>
          <p:cNvSpPr/>
          <p:nvPr>
            <p:ph type="body" idx="1"/>
          </p:nvPr>
        </p:nvSpPr>
        <p:spPr>
          <a:xfrm>
            <a:off x="1056105" y="2557880"/>
            <a:ext cx="10464801" cy="6258594"/>
          </a:xfrm>
          <a:prstGeom prst="rect">
            <a:avLst/>
          </a:prstGeom>
        </p:spPr>
        <p:txBody>
          <a:bodyPr/>
          <a:lstStyle/>
          <a:p>
            <a:pPr lvl="1" marL="0" indent="160019" defTabSz="320039">
              <a:lnSpc>
                <a:spcPct val="60000"/>
              </a:lnSpc>
              <a:spcBef>
                <a:spcPts val="2500"/>
              </a:spcBef>
              <a:buSzTx/>
              <a:buNone/>
              <a:defRPr sz="2940">
                <a:latin typeface="Hannotate SC Bold"/>
                <a:ea typeface="Hannotate SC Bold"/>
                <a:cs typeface="Hannotate SC Bold"/>
                <a:sym typeface="Hannotate SC Bold"/>
              </a:defRPr>
            </a:pPr>
            <a:r>
              <a:t>减少不可见的图层绘制</a:t>
            </a:r>
          </a:p>
          <a:p>
            <a:pPr marL="400050" indent="-400050" defTabSz="320039">
              <a:lnSpc>
                <a:spcPct val="60000"/>
              </a:lnSpc>
              <a:spcBef>
                <a:spcPts val="2500"/>
              </a:spcBef>
              <a:buBlip>
                <a:blip r:embed="rId2"/>
              </a:buBlip>
              <a:defRPr sz="2590"/>
            </a:pPr>
            <a:r>
              <a:t>	图层在屏幕边界之外，或是在父图层边界之外。</a:t>
            </a:r>
          </a:p>
          <a:p>
            <a:pPr marL="400050" indent="-400050" defTabSz="320039">
              <a:lnSpc>
                <a:spcPct val="60000"/>
              </a:lnSpc>
              <a:spcBef>
                <a:spcPts val="2500"/>
              </a:spcBef>
              <a:buBlip>
                <a:blip r:embed="rId2"/>
              </a:buBlip>
              <a:defRPr sz="2590"/>
            </a:pPr>
            <a:r>
              <a:t>	完全在一个不透明图层之后。</a:t>
            </a:r>
          </a:p>
          <a:p>
            <a:pPr marL="400050" indent="-400050" defTabSz="320039">
              <a:lnSpc>
                <a:spcPct val="60000"/>
              </a:lnSpc>
              <a:spcBef>
                <a:spcPts val="2500"/>
              </a:spcBef>
              <a:buBlip>
                <a:blip r:embed="rId2"/>
              </a:buBlip>
              <a:defRPr sz="2590"/>
            </a:pPr>
            <a:r>
              <a:t>	完全透明。</a:t>
            </a:r>
          </a:p>
          <a:p>
            <a:pPr lvl="1" marL="0" indent="160019" defTabSz="320039">
              <a:lnSpc>
                <a:spcPct val="50000"/>
              </a:lnSpc>
              <a:spcBef>
                <a:spcPts val="2500"/>
              </a:spcBef>
              <a:buSzTx/>
              <a:buNone/>
              <a:defRPr sz="2940">
                <a:latin typeface="Hannotate SC Bold"/>
                <a:ea typeface="Hannotate SC Bold"/>
                <a:cs typeface="Hannotate SC Bold"/>
                <a:sym typeface="Hannotate SC Bold"/>
              </a:defRPr>
            </a:pPr>
            <a:r>
              <a:t>对象回收</a:t>
            </a:r>
          </a:p>
          <a:p>
            <a:pPr marL="400050" indent="-400050" defTabSz="320039">
              <a:lnSpc>
                <a:spcPct val="60000"/>
              </a:lnSpc>
              <a:spcBef>
                <a:spcPts val="2500"/>
              </a:spcBef>
              <a:buBlip>
                <a:blip r:embed="rId2"/>
              </a:buBlip>
              <a:defRPr sz="2520"/>
            </a:pPr>
            <a:r>
              <a:t>UITableView和UICollectionView都有用到</a:t>
            </a:r>
            <a:endParaRPr sz="1120">
              <a:latin typeface="Helvetica Neue"/>
              <a:ea typeface="Helvetica Neue"/>
              <a:cs typeface="Helvetica Neue"/>
              <a:sym typeface="Helvetica Neue"/>
            </a:endParaRPr>
          </a:p>
          <a:p>
            <a:pPr lvl="1" marL="0" indent="160019" defTabSz="320039">
              <a:lnSpc>
                <a:spcPct val="40000"/>
              </a:lnSpc>
              <a:spcBef>
                <a:spcPts val="2500"/>
              </a:spcBef>
              <a:buSzTx/>
              <a:buNone/>
              <a:defRPr sz="2940">
                <a:latin typeface="Hannotate SC Bold"/>
                <a:ea typeface="Hannotate SC Bold"/>
                <a:cs typeface="Hannotate SC Bold"/>
                <a:sym typeface="Hannotate SC Bold"/>
              </a:defRPr>
            </a:pPr>
            <a:r>
              <a:t>Core Graphics绘制</a:t>
            </a:r>
          </a:p>
          <a:p>
            <a:pPr marL="400050" indent="-400050" defTabSz="320039">
              <a:lnSpc>
                <a:spcPct val="90000"/>
              </a:lnSpc>
              <a:spcBef>
                <a:spcPts val="2500"/>
              </a:spcBef>
              <a:buBlip>
                <a:blip r:embed="rId2"/>
              </a:buBlip>
              <a:defRPr sz="2520"/>
            </a:pPr>
            <a:r>
              <a:t>如果你正在使用多个UILabel或者UIImageView实例去显示固定内容，你可以把他们全部替换成一个单独的视图，然后用-drawRect:方法绘制出那些复杂的视图层级。</a:t>
            </a:r>
          </a:p>
          <a:p>
            <a:pPr marL="400050" indent="-400050" defTabSz="320039">
              <a:spcBef>
                <a:spcPts val="2500"/>
              </a:spcBef>
              <a:buBlip>
                <a:blip r:embed="rId2"/>
              </a:buBlip>
              <a:defRPr sz="2520"/>
            </a:pPr>
            <a:r>
              <a:t>使用layer</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xfrm>
            <a:off x="609600" y="388788"/>
            <a:ext cx="11785600" cy="2030017"/>
          </a:xfrm>
          <a:prstGeom prst="rect">
            <a:avLst/>
          </a:prstGeom>
        </p:spPr>
        <p:txBody>
          <a:bodyPr/>
          <a:lstStyle/>
          <a:p>
            <a:pPr/>
            <a:r>
              <a:t>优化目的</a:t>
            </a:r>
          </a:p>
        </p:txBody>
      </p:sp>
      <p:sp>
        <p:nvSpPr>
          <p:cNvPr id="123" name="Shape 123"/>
          <p:cNvSpPr/>
          <p:nvPr>
            <p:ph type="body" sz="half" idx="1"/>
          </p:nvPr>
        </p:nvSpPr>
        <p:spPr>
          <a:xfrm>
            <a:off x="1278383" y="4025255"/>
            <a:ext cx="10448034" cy="4305945"/>
          </a:xfrm>
          <a:prstGeom prst="rect">
            <a:avLst/>
          </a:prstGeom>
        </p:spPr>
        <p:txBody>
          <a:bodyPr/>
          <a:lstStyle/>
          <a:p>
            <a:pPr algn="l">
              <a:lnSpc>
                <a:spcPts val="6100"/>
              </a:lnSpc>
              <a:defRPr sz="3700">
                <a:latin typeface="+mn-lt"/>
                <a:ea typeface="+mn-ea"/>
                <a:cs typeface="+mn-cs"/>
                <a:sym typeface="Hannotate SC Regular"/>
              </a:defRPr>
            </a:pPr>
            <a:r>
              <a:t>高效地载入、渲染和显示图像，通过视图来避免可能引起</a:t>
            </a:r>
            <a:r>
              <a:rPr u="sng">
                <a:latin typeface="Hannotate SC Bold"/>
                <a:ea typeface="Hannotate SC Bold"/>
                <a:cs typeface="Hannotate SC Bold"/>
                <a:sym typeface="Hannotate SC Bold"/>
              </a:rPr>
              <a:t>动画帧率</a:t>
            </a:r>
            <a:r>
              <a:t>下降的性能问题。</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sz="5800">
                <a:latin typeface="+mn-lt"/>
                <a:ea typeface="+mn-ea"/>
                <a:cs typeface="+mn-cs"/>
                <a:sym typeface="Hannotate SC Regular"/>
              </a:defRPr>
            </a:lvl1pPr>
          </a:lstStyle>
          <a:p>
            <a:pPr/>
            <a:r>
              <a:t>动画过程</a:t>
            </a:r>
          </a:p>
        </p:txBody>
      </p:sp>
      <p:sp>
        <p:nvSpPr>
          <p:cNvPr id="126" name="Shape 126"/>
          <p:cNvSpPr/>
          <p:nvPr>
            <p:ph type="body" sz="quarter" idx="1"/>
          </p:nvPr>
        </p:nvSpPr>
        <p:spPr>
          <a:xfrm>
            <a:off x="1540933" y="2811378"/>
            <a:ext cx="4584757" cy="3271143"/>
          </a:xfrm>
          <a:prstGeom prst="rect">
            <a:avLst/>
          </a:prstGeom>
        </p:spPr>
        <p:txBody>
          <a:bodyPr/>
          <a:lstStyle/>
          <a:p>
            <a:pPr>
              <a:buBlip>
                <a:blip r:embed="rId2"/>
              </a:buBlip>
              <a:defRPr>
                <a:latin typeface="Hannotate SC Bold"/>
                <a:ea typeface="Hannotate SC Bold"/>
                <a:cs typeface="Hannotate SC Bold"/>
                <a:sym typeface="Hannotate SC Bold"/>
              </a:defRPr>
            </a:pPr>
            <a:r>
              <a:t>布局</a:t>
            </a:r>
          </a:p>
          <a:p>
            <a:pPr>
              <a:buBlip>
                <a:blip r:embed="rId2"/>
              </a:buBlip>
              <a:defRPr>
                <a:latin typeface="Hannotate SC Bold"/>
                <a:ea typeface="Hannotate SC Bold"/>
                <a:cs typeface="Hannotate SC Bold"/>
                <a:sym typeface="Hannotate SC Bold"/>
              </a:defRPr>
            </a:pPr>
            <a:r>
              <a:t>显示</a:t>
            </a:r>
          </a:p>
        </p:txBody>
      </p:sp>
      <p:sp>
        <p:nvSpPr>
          <p:cNvPr id="127" name="Shape 127"/>
          <p:cNvSpPr/>
          <p:nvPr/>
        </p:nvSpPr>
        <p:spPr>
          <a:xfrm>
            <a:off x="6297277" y="3100805"/>
            <a:ext cx="5800393" cy="464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71500" indent="-571500" algn="l">
              <a:spcBef>
                <a:spcPts val="3600"/>
              </a:spcBef>
              <a:buSzPct val="43000"/>
              <a:buBlip>
                <a:blip r:embed="rId2"/>
              </a:buBlip>
              <a:defRPr sz="3600">
                <a:latin typeface="+mn-lt"/>
                <a:ea typeface="+mn-ea"/>
                <a:cs typeface="+mn-cs"/>
                <a:sym typeface="Hannotate SC Regular"/>
              </a:defRPr>
            </a:pPr>
            <a:r>
              <a:t>准备</a:t>
            </a:r>
          </a:p>
          <a:p>
            <a:pPr marL="571500" indent="-571500" algn="l">
              <a:spcBef>
                <a:spcPts val="3600"/>
              </a:spcBef>
              <a:buSzPct val="43000"/>
              <a:buBlip>
                <a:blip r:embed="rId2"/>
              </a:buBlip>
              <a:defRPr sz="3600">
                <a:latin typeface="+mn-lt"/>
                <a:ea typeface="+mn-ea"/>
                <a:cs typeface="+mn-cs"/>
                <a:sym typeface="Hannotate SC Regular"/>
              </a:defRPr>
            </a:pPr>
            <a:r>
              <a:t>提交</a:t>
            </a:r>
          </a:p>
          <a:p>
            <a:pPr marL="571500" indent="-571500" algn="l">
              <a:spcBef>
                <a:spcPts val="3600"/>
              </a:spcBef>
              <a:buSzPct val="43000"/>
              <a:buBlip>
                <a:blip r:embed="rId2"/>
              </a:buBlip>
              <a:defRPr sz="3600">
                <a:latin typeface="+mn-lt"/>
                <a:ea typeface="+mn-ea"/>
                <a:cs typeface="+mn-cs"/>
                <a:sym typeface="Hannotate SC Regular"/>
              </a:defRPr>
            </a:pPr>
            <a:r>
              <a:t>计算中间值、设置OpenGL几何形状</a:t>
            </a:r>
          </a:p>
          <a:p>
            <a:pPr marL="571500" indent="-571500" algn="l">
              <a:spcBef>
                <a:spcPts val="3600"/>
              </a:spcBef>
              <a:buSzPct val="43000"/>
              <a:buBlip>
                <a:blip r:embed="rId2"/>
              </a:buBlip>
              <a:defRPr sz="3600">
                <a:latin typeface="+mn-lt"/>
                <a:ea typeface="+mn-ea"/>
                <a:cs typeface="+mn-cs"/>
                <a:sym typeface="Hannotate SC Regular"/>
              </a:defRPr>
            </a:pPr>
            <a:r>
              <a:t>渲染</a:t>
            </a:r>
          </a:p>
        </p:txBody>
      </p:sp>
      <p:pic>
        <p:nvPicPr>
          <p:cNvPr id="128" name=""/>
          <p:cNvPicPr>
            <a:picLocks noChangeAspect="0"/>
          </p:cNvPicPr>
          <p:nvPr/>
        </p:nvPicPr>
        <p:blipFill>
          <a:blip r:embed="rId3">
            <a:extLst/>
          </a:blip>
          <a:stretch>
            <a:fillRect/>
          </a:stretch>
        </p:blipFill>
        <p:spPr>
          <a:xfrm rot="16200000">
            <a:off x="3092672" y="5736946"/>
            <a:ext cx="5116876" cy="88901"/>
          </a:xfrm>
          <a:prstGeom prst="rect">
            <a:avLst/>
          </a:prstGeom>
        </p:spPr>
      </p:pic>
      <p:sp>
        <p:nvSpPr>
          <p:cNvPr id="130" name="Shape 130"/>
          <p:cNvSpPr/>
          <p:nvPr/>
        </p:nvSpPr>
        <p:spPr>
          <a:xfrm>
            <a:off x="1120607" y="6500840"/>
            <a:ext cx="2988623" cy="160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我们可操作控制的部分</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lvl1pPr>
              <a:defRPr sz="5800">
                <a:latin typeface="+mn-lt"/>
                <a:ea typeface="+mn-ea"/>
                <a:cs typeface="+mn-cs"/>
                <a:sym typeface="Hannotate SC Regular"/>
              </a:defRPr>
            </a:lvl1pPr>
          </a:lstStyle>
          <a:p>
            <a:pPr/>
            <a:r>
              <a:t>CPU</a:t>
            </a:r>
          </a:p>
        </p:txBody>
      </p:sp>
      <p:sp>
        <p:nvSpPr>
          <p:cNvPr id="133" name="Shape 133"/>
          <p:cNvSpPr/>
          <p:nvPr>
            <p:ph type="body" sz="half" idx="1"/>
          </p:nvPr>
        </p:nvSpPr>
        <p:spPr>
          <a:xfrm>
            <a:off x="1270000" y="2126915"/>
            <a:ext cx="10464800" cy="4810884"/>
          </a:xfrm>
          <a:prstGeom prst="rect">
            <a:avLst/>
          </a:prstGeom>
        </p:spPr>
        <p:txBody>
          <a:bodyPr/>
          <a:lstStyle/>
          <a:p>
            <a:pPr>
              <a:lnSpc>
                <a:spcPct val="50000"/>
              </a:lnSpc>
              <a:buBlip>
                <a:blip r:embed="rId2"/>
              </a:buBlip>
            </a:pPr>
            <a:r>
              <a:t>布局计算</a:t>
            </a:r>
          </a:p>
          <a:p>
            <a:pPr>
              <a:lnSpc>
                <a:spcPct val="50000"/>
              </a:lnSpc>
              <a:buBlip>
                <a:blip r:embed="rId2"/>
              </a:buBlip>
            </a:pPr>
            <a:r>
              <a:t>对象创建和调整</a:t>
            </a:r>
          </a:p>
          <a:p>
            <a:pPr>
              <a:lnSpc>
                <a:spcPct val="50000"/>
              </a:lnSpc>
              <a:buBlip>
                <a:blip r:embed="rId2"/>
              </a:buBlip>
            </a:pPr>
            <a:r>
              <a:t>CoreGraphics绘制</a:t>
            </a:r>
          </a:p>
          <a:p>
            <a:pPr>
              <a:lnSpc>
                <a:spcPct val="50000"/>
              </a:lnSpc>
              <a:buBlip>
                <a:blip r:embed="rId2"/>
              </a:buBlip>
            </a:pPr>
            <a:r>
              <a:t>图片解压</a:t>
            </a:r>
          </a:p>
        </p:txBody>
      </p:sp>
      <p:sp>
        <p:nvSpPr>
          <p:cNvPr id="134" name="Shape 134"/>
          <p:cNvSpPr/>
          <p:nvPr/>
        </p:nvSpPr>
        <p:spPr>
          <a:xfrm>
            <a:off x="1344851" y="6983662"/>
            <a:ext cx="10315098"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3600"/>
              </a:spcBef>
              <a:defRPr sz="3600">
                <a:latin typeface="+mn-lt"/>
                <a:ea typeface="+mn-ea"/>
                <a:cs typeface="+mn-cs"/>
                <a:sym typeface="Hannotate SC Regular"/>
              </a:defRPr>
            </a:lvl1pPr>
          </a:lstStyle>
          <a:p>
            <a:pPr/>
            <a:r>
              <a:t>CPU工作基本都发生在动画开始之前，所以不会影响帧频，但是会延迟动画开始的时间。主线程会占用资源。</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lvl1pPr>
              <a:defRPr sz="5800">
                <a:latin typeface="+mn-lt"/>
                <a:ea typeface="+mn-ea"/>
                <a:cs typeface="+mn-cs"/>
                <a:sym typeface="Hannotate SC Regular"/>
              </a:defRPr>
            </a:lvl1pPr>
          </a:lstStyle>
          <a:p>
            <a:pPr/>
            <a:r>
              <a:t>GPU</a:t>
            </a:r>
          </a:p>
        </p:txBody>
      </p:sp>
      <p:sp>
        <p:nvSpPr>
          <p:cNvPr id="137" name="Shape 137"/>
          <p:cNvSpPr/>
          <p:nvPr>
            <p:ph type="body" idx="1"/>
          </p:nvPr>
        </p:nvSpPr>
        <p:spPr>
          <a:xfrm>
            <a:off x="825500" y="2279501"/>
            <a:ext cx="12462719" cy="4816996"/>
          </a:xfrm>
          <a:prstGeom prst="rect">
            <a:avLst/>
          </a:prstGeom>
        </p:spPr>
        <p:txBody>
          <a:bodyPr/>
          <a:lstStyle/>
          <a:p>
            <a:pPr marL="468630" indent="-468630" defTabSz="374904">
              <a:lnSpc>
                <a:spcPct val="60000"/>
              </a:lnSpc>
              <a:spcBef>
                <a:spcPts val="2900"/>
              </a:spcBef>
              <a:buBlip>
                <a:blip r:embed="rId2"/>
              </a:buBlip>
              <a:defRPr sz="2952"/>
            </a:pPr>
            <a:r>
              <a:t>宽泛的说，大多数CALayer的属性都是用GPU来绘制的。</a:t>
            </a:r>
          </a:p>
          <a:p>
            <a:pPr marL="468630" indent="-468630" defTabSz="374904">
              <a:lnSpc>
                <a:spcPct val="60000"/>
              </a:lnSpc>
              <a:spcBef>
                <a:spcPts val="2900"/>
              </a:spcBef>
              <a:buBlip>
                <a:blip r:embed="rId2"/>
              </a:buBlip>
              <a:defRPr sz="2952"/>
            </a:pPr>
          </a:p>
          <a:p>
            <a:pPr marL="0" indent="0" defTabSz="374904">
              <a:lnSpc>
                <a:spcPct val="60000"/>
              </a:lnSpc>
              <a:spcBef>
                <a:spcPts val="2900"/>
              </a:spcBef>
              <a:buSzTx/>
              <a:buNone/>
              <a:defRPr sz="2952"/>
            </a:pPr>
            <a:r>
              <a:t>影响性能的地方</a:t>
            </a:r>
          </a:p>
          <a:p>
            <a:pPr marL="468630" indent="-468630" defTabSz="374904">
              <a:lnSpc>
                <a:spcPct val="60000"/>
              </a:lnSpc>
              <a:spcBef>
                <a:spcPts val="2900"/>
              </a:spcBef>
              <a:buBlip>
                <a:blip r:embed="rId2"/>
              </a:buBlip>
              <a:defRPr sz="2952"/>
            </a:pPr>
            <a:r>
              <a:t>太多的几何结构需要变换</a:t>
            </a:r>
          </a:p>
          <a:p>
            <a:pPr marL="468630" indent="-468630" defTabSz="374904">
              <a:lnSpc>
                <a:spcPct val="60000"/>
              </a:lnSpc>
              <a:spcBef>
                <a:spcPts val="2900"/>
              </a:spcBef>
              <a:buBlip>
                <a:blip r:embed="rId2"/>
              </a:buBlip>
              <a:defRPr sz="2952"/>
            </a:pPr>
            <a:r>
              <a:t>半透明图层重绘</a:t>
            </a:r>
          </a:p>
          <a:p>
            <a:pPr marL="468630" indent="-468630" defTabSz="374904">
              <a:lnSpc>
                <a:spcPct val="60000"/>
              </a:lnSpc>
              <a:spcBef>
                <a:spcPts val="2900"/>
              </a:spcBef>
              <a:buBlip>
                <a:blip r:embed="rId2"/>
              </a:buBlip>
              <a:defRPr sz="2952"/>
            </a:pPr>
            <a:r>
              <a:t>离屏绘制</a:t>
            </a:r>
          </a:p>
          <a:p>
            <a:pPr marL="468630" indent="-468630" defTabSz="374904">
              <a:lnSpc>
                <a:spcPct val="60000"/>
              </a:lnSpc>
              <a:spcBef>
                <a:spcPts val="2900"/>
              </a:spcBef>
              <a:buBlip>
                <a:blip r:embed="rId2"/>
              </a:buBlip>
              <a:defRPr sz="2952"/>
            </a:pPr>
            <a:r>
              <a:t>过大的图片</a:t>
            </a:r>
          </a:p>
        </p:txBody>
      </p:sp>
      <p:sp>
        <p:nvSpPr>
          <p:cNvPr id="138" name="Shape 138"/>
          <p:cNvSpPr/>
          <p:nvPr/>
        </p:nvSpPr>
        <p:spPr>
          <a:xfrm>
            <a:off x="1270000" y="7276208"/>
            <a:ext cx="10464800"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3600"/>
              </a:spcBef>
              <a:defRPr sz="3500">
                <a:latin typeface="+mn-lt"/>
                <a:ea typeface="+mn-ea"/>
                <a:cs typeface="+mn-cs"/>
                <a:sym typeface="Hannotate SC Regular"/>
              </a:defRPr>
            </a:lvl1pPr>
          </a:lstStyle>
          <a:p>
            <a:pPr/>
            <a:r>
              <a:t>采集图片和形状，运行变换，应用纹理和混合然后把它们输送到屏幕上。</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a:defRPr sz="5800">
                <a:latin typeface="+mn-lt"/>
                <a:ea typeface="+mn-ea"/>
                <a:cs typeface="+mn-cs"/>
                <a:sym typeface="Hannotate SC Regular"/>
              </a:defRPr>
            </a:lvl1pPr>
          </a:lstStyle>
          <a:p>
            <a:pPr/>
            <a:r>
              <a:t>IO读取</a:t>
            </a:r>
          </a:p>
        </p:txBody>
      </p:sp>
      <p:sp>
        <p:nvSpPr>
          <p:cNvPr id="141" name="Shape 141"/>
          <p:cNvSpPr/>
          <p:nvPr>
            <p:ph type="body" sz="half" idx="1"/>
          </p:nvPr>
        </p:nvSpPr>
        <p:spPr>
          <a:xfrm>
            <a:off x="1270000" y="2768600"/>
            <a:ext cx="10464800" cy="4216400"/>
          </a:xfrm>
          <a:prstGeom prst="rect">
            <a:avLst/>
          </a:prstGeom>
        </p:spPr>
        <p:txBody>
          <a:bodyPr/>
          <a:lstStyle/>
          <a:p>
            <a:pPr>
              <a:buBlip>
                <a:blip r:embed="rId2"/>
              </a:buBlip>
            </a:pPr>
            <a:r>
              <a:t>闪存文件读取：xib，图片资源等</a:t>
            </a:r>
          </a:p>
          <a:p>
            <a:pPr>
              <a:buBlip>
                <a:blip r:embed="rId2"/>
              </a:buBlip>
            </a:pPr>
            <a:r>
              <a:t>网络文件读取</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sz="5800">
                <a:latin typeface="+mn-lt"/>
                <a:ea typeface="+mn-ea"/>
                <a:cs typeface="+mn-cs"/>
                <a:sym typeface="Hannotate SC Regular"/>
              </a:defRPr>
            </a:lvl1pPr>
          </a:lstStyle>
          <a:p>
            <a:pPr/>
            <a:r>
              <a:t>图片</a:t>
            </a:r>
          </a:p>
        </p:txBody>
      </p:sp>
      <p:sp>
        <p:nvSpPr>
          <p:cNvPr id="144" name="Shape 144"/>
          <p:cNvSpPr/>
          <p:nvPr>
            <p:ph type="body" idx="1"/>
          </p:nvPr>
        </p:nvSpPr>
        <p:spPr>
          <a:prstGeom prst="rect">
            <a:avLst/>
          </a:prstGeom>
        </p:spPr>
        <p:txBody>
          <a:bodyPr/>
          <a:lstStyle/>
          <a:p>
            <a:pPr marL="0" indent="0" defTabSz="365760">
              <a:spcBef>
                <a:spcPts val="2800"/>
              </a:spcBef>
              <a:buSzTx/>
              <a:buNone/>
              <a:defRPr sz="2880"/>
            </a:pPr>
            <a:r>
              <a:t>避免延迟解压：当加载图片的时候，iOS通常会延迟解压图片的时间，直到加载到内存。这就会在准备绘制图片的时候影响性能，因为需要在绘制之前进行解压。</a:t>
            </a:r>
          </a:p>
          <a:p>
            <a:pPr marL="457200" indent="-457200" defTabSz="365760">
              <a:spcBef>
                <a:spcPts val="2800"/>
              </a:spcBef>
              <a:buBlip>
                <a:blip r:embed="rId2"/>
              </a:buBlip>
              <a:defRPr sz="2880"/>
            </a:pPr>
            <a:r>
              <a:t>使用UIImage的+imageNamed:方法避免延时加载：加载图片之后立刻进行解压</a:t>
            </a:r>
          </a:p>
          <a:p>
            <a:pPr marL="457200" indent="-457200" defTabSz="365760">
              <a:spcBef>
                <a:spcPts val="2800"/>
              </a:spcBef>
              <a:buBlip>
                <a:blip r:embed="rId2"/>
              </a:buBlip>
              <a:defRPr sz="2880"/>
            </a:pPr>
            <a:r>
              <a:t>设置成图层内容，或者是UIImageView的image属性。</a:t>
            </a:r>
          </a:p>
          <a:p>
            <a:pPr marL="457200" indent="-457200" defTabSz="365760">
              <a:spcBef>
                <a:spcPts val="2800"/>
              </a:spcBef>
              <a:buBlip>
                <a:blip r:embed="rId2"/>
              </a:buBlip>
              <a:defRPr sz="2880"/>
            </a:pPr>
            <a:r>
              <a:t>绕过UIKit，比如使用ImageIO框架，强制图片立刻解压</a:t>
            </a:r>
          </a:p>
          <a:p>
            <a:pPr marL="457200" indent="-457200" defTabSz="365760">
              <a:spcBef>
                <a:spcPts val="2800"/>
              </a:spcBef>
              <a:buBlip>
                <a:blip r:embed="rId2"/>
              </a:buBlip>
              <a:defRPr sz="2880"/>
            </a:pPr>
            <a:r>
              <a:t>CATiledLayer可以用来异步加载和显示大型图片</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p>
        </p:txBody>
      </p:sp>
      <p:pic>
        <p:nvPicPr>
          <p:cNvPr id="147" name="性能.jpg"/>
          <p:cNvPicPr>
            <a:picLocks noChangeAspect="1"/>
          </p:cNvPicPr>
          <p:nvPr/>
        </p:nvPicPr>
        <p:blipFill>
          <a:blip r:embed="rId2">
            <a:extLst/>
          </a:blip>
          <a:stretch>
            <a:fillRect/>
          </a:stretch>
        </p:blipFill>
        <p:spPr>
          <a:xfrm>
            <a:off x="-287933" y="-282450"/>
            <a:ext cx="13004801" cy="9662962"/>
          </a:xfrm>
          <a:prstGeom prst="rect">
            <a:avLst/>
          </a:prstGeom>
          <a:ln w="889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990600" y="2679700"/>
            <a:ext cx="10464800" cy="2540000"/>
          </a:xfrm>
          <a:prstGeom prst="rect">
            <a:avLst/>
          </a:prstGeom>
        </p:spPr>
        <p:txBody>
          <a:bodyPr/>
          <a:lstStyle/>
          <a:p>
            <a:pPr algn="l" defTabSz="256031">
              <a:defRPr sz="1792">
                <a:latin typeface="Adobe Caslon Pro"/>
                <a:ea typeface="Adobe Caslon Pro"/>
                <a:cs typeface="Adobe Caslon Pro"/>
                <a:sym typeface="Adobe Caslon Pro"/>
              </a:defRPr>
            </a:pPr>
            <a:r>
              <a:t>NSInteger index = indexPath.row;</a:t>
            </a:r>
          </a:p>
          <a:p>
            <a:pPr algn="l" defTabSz="256031">
              <a:defRPr sz="1792">
                <a:latin typeface="Adobe Caslon Pro"/>
                <a:ea typeface="Adobe Caslon Pro"/>
                <a:cs typeface="Adobe Caslon Pro"/>
                <a:sym typeface="Adobe Caslon Pro"/>
              </a:defRPr>
            </a:pPr>
            <a:r>
              <a:t>NSURL *imageURL = [NSURL fileURLWithPath:self.imagePaths[index]];</a:t>
            </a:r>
          </a:p>
          <a:p>
            <a:pPr algn="l" defTabSz="256031">
              <a:defRPr sz="1792">
                <a:latin typeface="Adobe Caslon Pro"/>
                <a:ea typeface="Adobe Caslon Pro"/>
                <a:cs typeface="Adobe Caslon Pro"/>
                <a:sym typeface="Adobe Caslon Pro"/>
              </a:defRPr>
            </a:pPr>
            <a:r>
              <a:t>NSDictionary *options = @{(__bridge id)kCGImageSourceShouldCache: @YES}; </a:t>
            </a:r>
          </a:p>
          <a:p>
            <a:pPr algn="l" defTabSz="256031">
              <a:defRPr sz="1792">
                <a:latin typeface="Adobe Caslon Pro"/>
                <a:ea typeface="Adobe Caslon Pro"/>
                <a:cs typeface="Adobe Caslon Pro"/>
                <a:sym typeface="Adobe Caslon Pro"/>
              </a:defRPr>
            </a:pPr>
            <a:r>
              <a:t>CGImageSourceRef source = CGImageSourceCreateWithURL((__bridge CFURLRef)imageURL, NULL);</a:t>
            </a:r>
          </a:p>
          <a:p>
            <a:pPr algn="l" defTabSz="256031">
              <a:defRPr sz="1792">
                <a:latin typeface="Adobe Caslon Pro"/>
                <a:ea typeface="Adobe Caslon Pro"/>
                <a:cs typeface="Adobe Caslon Pro"/>
                <a:sym typeface="Adobe Caslon Pro"/>
              </a:defRPr>
            </a:pPr>
            <a:r>
              <a:t>CGImageRef imageRef = CGImageSourceCreateImageAtIndex(source, 0,(__bridge CFDictionaryRef)options);</a:t>
            </a:r>
          </a:p>
          <a:p>
            <a:pPr algn="l" defTabSz="256031">
              <a:defRPr sz="1792">
                <a:latin typeface="Adobe Caslon Pro"/>
                <a:ea typeface="Adobe Caslon Pro"/>
                <a:cs typeface="Adobe Caslon Pro"/>
                <a:sym typeface="Adobe Caslon Pro"/>
              </a:defRPr>
            </a:pPr>
            <a:r>
              <a:t>UIImage *image = [UIImage imageWithCGImage:imageRef]; </a:t>
            </a:r>
          </a:p>
          <a:p>
            <a:pPr algn="l" defTabSz="256031">
              <a:defRPr sz="1792">
                <a:latin typeface="Adobe Caslon Pro"/>
                <a:ea typeface="Adobe Caslon Pro"/>
                <a:cs typeface="Adobe Caslon Pro"/>
                <a:sym typeface="Adobe Caslon Pro"/>
              </a:defRPr>
            </a:pPr>
            <a:r>
              <a:t>CGImageRelease(imageRef);</a:t>
            </a:r>
          </a:p>
          <a:p>
            <a:pPr algn="l" defTabSz="256031">
              <a:defRPr sz="1792">
                <a:latin typeface="Adobe Caslon Pro"/>
                <a:ea typeface="Adobe Caslon Pro"/>
                <a:cs typeface="Adobe Caslon Pro"/>
                <a:sym typeface="Adobe Caslon Pro"/>
              </a:defRPr>
            </a:pPr>
            <a:r>
              <a:t>CFRelease(source);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jpeg"/></Relationships>

</file>

<file path=ppt/theme/_rels/theme2.xml.rels><?xml version="1.0" encoding="UTF-8" standalone="yes"?><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Hannotate SC Regular"/>
        <a:ea typeface="Hannotate SC Regular"/>
        <a:cs typeface="Hannotate SC Regula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j-lt"/>
            <a:ea typeface="+mj-ea"/>
            <a:cs typeface="+mj-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Hannotate SC Regular"/>
        <a:ea typeface="Hannotate SC Regular"/>
        <a:cs typeface="Hannotate SC Regula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j-lt"/>
            <a:ea typeface="+mj-ea"/>
            <a:cs typeface="+mj-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j-lt"/>
            <a:ea typeface="+mj-ea"/>
            <a:cs typeface="+mj-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