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11440" r:id="rId3"/>
    <p:sldId id="11407" r:id="rId4"/>
    <p:sldId id="11425" r:id="rId5"/>
    <p:sldId id="11435" r:id="rId6"/>
    <p:sldId id="11443" r:id="rId7"/>
    <p:sldId id="11445" r:id="rId8"/>
    <p:sldId id="11446" r:id="rId9"/>
    <p:sldId id="11444" r:id="rId10"/>
    <p:sldId id="11442" r:id="rId11"/>
    <p:sldId id="11447" r:id="rId12"/>
    <p:sldId id="11437" r:id="rId13"/>
    <p:sldId id="11448" r:id="rId14"/>
    <p:sldId id="11449" r:id="rId15"/>
    <p:sldId id="11441" r:id="rId16"/>
    <p:sldId id="1145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92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2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0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2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3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2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4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15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7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3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4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40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2019/10/24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CrowdSimulationICRA2008\Presentation\MR%20-%2024%20robots.wmv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0" y="666618"/>
            <a:ext cx="4048232" cy="5140401"/>
            <a:chOff x="-1" y="0"/>
            <a:chExt cx="5172501" cy="6567985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317048" y="893596"/>
            <a:ext cx="678887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en-US" altLang="zh-CN" sz="4800" dirty="0"/>
              <a:t>Reciprocal n-body Collision Avoidance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5502E2-A3CB-4839-BBC9-AA75166F3865}"/>
              </a:ext>
            </a:extLst>
          </p:cNvPr>
          <p:cNvSpPr/>
          <p:nvPr/>
        </p:nvSpPr>
        <p:spPr>
          <a:xfrm>
            <a:off x="4663487" y="3692699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 err="1"/>
              <a:t>Jur</a:t>
            </a:r>
            <a:r>
              <a:rPr lang="en-US" altLang="zh-CN" sz="3200" dirty="0"/>
              <a:t> van den Berg</a:t>
            </a:r>
            <a:br>
              <a:rPr lang="en-US" altLang="zh-CN" sz="3200" dirty="0"/>
            </a:br>
            <a:r>
              <a:rPr lang="en-US" altLang="zh-CN" sz="3200" dirty="0"/>
              <a:t>Stephen J. Guy</a:t>
            </a:r>
          </a:p>
          <a:p>
            <a:r>
              <a:rPr lang="en-US" altLang="zh-CN" sz="3200" dirty="0"/>
              <a:t>Ming Lin</a:t>
            </a:r>
            <a:br>
              <a:rPr lang="en-US" altLang="zh-CN" sz="3200" dirty="0"/>
            </a:br>
            <a:endParaRPr lang="nl-NL" altLang="zh-CN" sz="3200" dirty="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A7DFD5-861A-4D8A-84BF-F7B89DAB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95" y="5892085"/>
            <a:ext cx="6579112" cy="4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811492" y="403466"/>
            <a:ext cx="806029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ORCA to multi-agents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E5C29C-BDBD-48E8-A48F-C1AD6634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65" y="1707155"/>
            <a:ext cx="6935269" cy="41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811490" y="323545"/>
            <a:ext cx="806029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ORCA to multi-agents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144C47-9E15-4034-AFD7-00FC4FEA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47" y="877543"/>
            <a:ext cx="5256783" cy="43143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EB9A0F-D8AE-47FD-AFE9-7AE63CD7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671" y="5191875"/>
            <a:ext cx="3552825" cy="1057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5DF64D-5A8D-44BA-9817-EBBC941F9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533" y="6130684"/>
            <a:ext cx="2705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46583" y="570239"/>
            <a:ext cx="10515600" cy="498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Efficiency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754E6B-E8A9-485C-9959-9E13806039FF}"/>
              </a:ext>
            </a:extLst>
          </p:cNvPr>
          <p:cNvSpPr txBox="1">
            <a:spLocks noChangeArrowheads="1"/>
          </p:cNvSpPr>
          <p:nvPr/>
        </p:nvSpPr>
        <p:spPr>
          <a:xfrm>
            <a:off x="1951653" y="1727718"/>
            <a:ext cx="73914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Selecting velocities by not including the constraints of all other robots</a:t>
            </a:r>
          </a:p>
          <a:p>
            <a:endParaRPr lang="en-US" altLang="zh-CN" dirty="0"/>
          </a:p>
          <a:p>
            <a:r>
              <a:rPr lang="en-US" altLang="zh-CN" dirty="0"/>
              <a:t>Only of those that are close will be included and calculated</a:t>
            </a:r>
          </a:p>
          <a:p>
            <a:endParaRPr lang="en-US" altLang="zh-CN" dirty="0"/>
          </a:p>
          <a:p>
            <a:r>
              <a:rPr lang="en-US" altLang="zh-CN" dirty="0"/>
              <a:t>I.e. Robots B that are farther away from robot A than (VA +VB )t will never collide with Robot A in t time.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392205" y="342206"/>
            <a:ext cx="806029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Configuration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2D8F96-80A4-4913-8EEA-3C903564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80" y="1011588"/>
            <a:ext cx="7658489" cy="33722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437029-B0EA-4497-A82C-9E8D1AA731D2}"/>
              </a:ext>
            </a:extLst>
          </p:cNvPr>
          <p:cNvSpPr txBox="1"/>
          <p:nvPr/>
        </p:nvSpPr>
        <p:spPr>
          <a:xfrm>
            <a:off x="1718777" y="4383844"/>
            <a:ext cx="8289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altLang="zh-CN" sz="2800" dirty="0"/>
              <a:t>A dense configuration with three robots moving towards robot A.</a:t>
            </a:r>
          </a:p>
          <a:p>
            <a:pPr marL="514350" indent="-514350">
              <a:buAutoNum type="alphaLcParenBoth"/>
            </a:pPr>
            <a:r>
              <a:rPr lang="en-US" altLang="zh-CN" sz="2800" dirty="0"/>
              <a:t>No region of ORCA, avoiding collisions within τ time cannot be guaranteed. V</a:t>
            </a:r>
            <a:r>
              <a:rPr lang="zh-CN" altLang="en-US" sz="2800" dirty="0"/>
              <a:t>*</a:t>
            </a:r>
            <a:r>
              <a:rPr lang="en-US" altLang="zh-CN" sz="2800" dirty="0"/>
              <a:t>opt = V*</a:t>
            </a:r>
          </a:p>
          <a:p>
            <a:pPr marL="514350" indent="-514350">
              <a:buAutoNum type="alphaLcParenBoth"/>
            </a:pPr>
            <a:r>
              <a:rPr lang="en-US" altLang="zh-CN" sz="2800" dirty="0"/>
              <a:t>V*opt = 0, then the region of ORCA will always exist.</a:t>
            </a:r>
          </a:p>
          <a:p>
            <a:pPr marL="514350" indent="-514350">
              <a:buAutoNum type="alphaLcParenBoth"/>
            </a:pPr>
            <a:endParaRPr lang="en-US" altLang="zh-CN" sz="2800" dirty="0"/>
          </a:p>
          <a:p>
            <a:pPr marL="514350" indent="-514350">
              <a:buAutoNum type="alphaLcParenBoth"/>
            </a:pPr>
            <a:endParaRPr lang="en-US" altLang="zh-CN" sz="2800" dirty="0"/>
          </a:p>
          <a:p>
            <a:pPr marL="514350" indent="-514350">
              <a:buAutoNum type="alphaLcParenBoth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366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718777" y="370198"/>
            <a:ext cx="806029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Velocity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32A86C-294F-44F8-8E61-1A90BFD77740}"/>
              </a:ext>
            </a:extLst>
          </p:cNvPr>
          <p:cNvSpPr txBox="1"/>
          <p:nvPr/>
        </p:nvSpPr>
        <p:spPr>
          <a:xfrm>
            <a:off x="1820585" y="1220768"/>
            <a:ext cx="8289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the ‘safest possible’ velocity for the robot.</a:t>
            </a:r>
          </a:p>
          <a:p>
            <a:r>
              <a:rPr lang="en-US" altLang="zh-CN" sz="2800" dirty="0"/>
              <a:t>Use 3-d linear program to find the new velocity.</a:t>
            </a:r>
          </a:p>
          <a:p>
            <a:pPr marL="514350" indent="-514350">
              <a:buAutoNum type="alphaLcParenBoth"/>
            </a:pPr>
            <a:endParaRPr lang="en-US" altLang="zh-CN" sz="2800" dirty="0"/>
          </a:p>
          <a:p>
            <a:pPr marL="514350" indent="-514350">
              <a:buAutoNum type="alphaLcParenBoth"/>
            </a:pPr>
            <a:endParaRPr lang="en-US" altLang="zh-CN" sz="2800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026A00C-F2A4-4822-A255-1D56107BF84A}"/>
              </a:ext>
            </a:extLst>
          </p:cNvPr>
          <p:cNvSpPr txBox="1"/>
          <p:nvPr/>
        </p:nvSpPr>
        <p:spPr>
          <a:xfrm>
            <a:off x="1553936" y="2177904"/>
            <a:ext cx="806029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Obstacles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CFB5F1-5438-423E-AB16-F8D4FD20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298" y="2880188"/>
            <a:ext cx="5657948" cy="25902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35C57D4-3019-4F32-9D0F-5DE7CFC87224}"/>
              </a:ext>
            </a:extLst>
          </p:cNvPr>
          <p:cNvSpPr txBox="1"/>
          <p:nvPr/>
        </p:nvSpPr>
        <p:spPr>
          <a:xfrm>
            <a:off x="2336878" y="5470399"/>
            <a:ext cx="8289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Consider their shapes and use the similar method.</a:t>
            </a:r>
          </a:p>
          <a:p>
            <a:r>
              <a:rPr lang="en-US" altLang="zh-CN" sz="2800" dirty="0"/>
              <a:t>The velocity of static obstacles is 0.</a:t>
            </a:r>
          </a:p>
          <a:p>
            <a:pPr marL="514350" indent="-514350">
              <a:buAutoNum type="alphaLcParenBoth"/>
            </a:pPr>
            <a:endParaRPr lang="en-US" altLang="zh-CN" sz="2800" dirty="0"/>
          </a:p>
          <a:p>
            <a:pPr marL="514350" indent="-514350">
              <a:buAutoNum type="alphaLcParenBoth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8064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2258" y="532916"/>
            <a:ext cx="10515600" cy="498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24EE81-1D7A-4118-B1D7-C7BEB4E0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712" y="1480496"/>
            <a:ext cx="7348223" cy="47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8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118" y="504924"/>
            <a:ext cx="10515600" cy="498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670E0-FCE4-4BAC-B51E-F7970936CE02}"/>
              </a:ext>
            </a:extLst>
          </p:cNvPr>
          <p:cNvSpPr txBox="1">
            <a:spLocks noChangeArrowheads="1"/>
          </p:cNvSpPr>
          <p:nvPr/>
        </p:nvSpPr>
        <p:spPr>
          <a:xfrm>
            <a:off x="1578429" y="1436136"/>
            <a:ext cx="9319726" cy="41715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Most of multi-agents navigation methods focus on the local planner.</a:t>
            </a:r>
          </a:p>
          <a:p>
            <a:endParaRPr lang="en-US" altLang="zh-CN" dirty="0"/>
          </a:p>
          <a:p>
            <a:r>
              <a:rPr lang="en-US" altLang="zh-CN" dirty="0"/>
              <a:t>The combination of local and global planner can be improved. i.e. If we get the map of a scene, then the global planner can be more detailed.</a:t>
            </a:r>
          </a:p>
          <a:p>
            <a:endParaRPr lang="en-US" altLang="zh-CN" dirty="0"/>
          </a:p>
          <a:p>
            <a:r>
              <a:rPr lang="en-US" altLang="zh-CN" dirty="0">
                <a:ea typeface="宋体" panose="02010600030101010101" pitchFamily="2" charset="-122"/>
              </a:rPr>
              <a:t>The static obstacles avoiding methods can be improved.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06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3006411" y="243983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CF4F36C-A46F-443F-9509-F2F9563D2CC6}"/>
              </a:ext>
            </a:extLst>
          </p:cNvPr>
          <p:cNvSpPr txBox="1">
            <a:spLocks noChangeArrowheads="1"/>
          </p:cNvSpPr>
          <p:nvPr/>
        </p:nvSpPr>
        <p:spPr>
          <a:xfrm>
            <a:off x="1353136" y="1027923"/>
            <a:ext cx="10416476" cy="3133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1998:</a:t>
            </a:r>
            <a:r>
              <a:rPr lang="zh-CN" altLang="en-US" sz="2400" dirty="0"/>
              <a:t> </a:t>
            </a:r>
            <a:r>
              <a:rPr lang="en-US" altLang="zh-CN" sz="2400" dirty="0"/>
              <a:t>Motion planning in dynamic environments using velocity obstacles(VO)</a:t>
            </a:r>
          </a:p>
          <a:p>
            <a:endParaRPr lang="en-US" altLang="zh-CN" sz="2400" dirty="0"/>
          </a:p>
          <a:p>
            <a:r>
              <a:rPr lang="en-US" altLang="zh-CN" sz="2400" dirty="0">
                <a:ea typeface="宋体" panose="02010600030101010101" pitchFamily="2" charset="-122"/>
              </a:rPr>
              <a:t>2008: Reciprocal velocity obstacles for real-time multi-agent navigation(RVO)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2012: Reciprocal n-body Collision Avoidance(ORCA)</a:t>
            </a:r>
          </a:p>
          <a:p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2015:Generalized Reciprocal Collision Avoidance(GRCA)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2018: </a:t>
            </a:r>
            <a:r>
              <a:rPr lang="en-US" altLang="zh-CN" sz="2400" dirty="0"/>
              <a:t>Adaptive learning for multi-agent navigation(ALAN)</a:t>
            </a:r>
            <a:endParaRPr lang="nl-NL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7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886737" y="635869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Navigation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8" name="MR - 24 robots.wmv">
            <a:hlinkClick r:id="" action="ppaction://media"/>
            <a:extLst>
              <a:ext uri="{FF2B5EF4-FFF2-40B4-BE49-F238E27FC236}">
                <a16:creationId xmlns:a16="http://schemas.microsoft.com/office/drawing/2014/main" id="{F9144A2A-F190-49CD-BA0A-9BB2F253E8AD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9077" y="1594912"/>
            <a:ext cx="5178893" cy="414341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FCF4F36C-A46F-443F-9509-F2F9563D2CC6}"/>
              </a:ext>
            </a:extLst>
          </p:cNvPr>
          <p:cNvSpPr txBox="1">
            <a:spLocks noChangeArrowheads="1"/>
          </p:cNvSpPr>
          <p:nvPr/>
        </p:nvSpPr>
        <p:spPr>
          <a:xfrm>
            <a:off x="1498714" y="1823201"/>
            <a:ext cx="4164967" cy="40759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/>
              <a:t>N</a:t>
            </a:r>
            <a:r>
              <a:rPr lang="en-US" altLang="zh-CN" dirty="0"/>
              <a:t> agents share an environment</a:t>
            </a:r>
          </a:p>
          <a:p>
            <a:r>
              <a:rPr lang="en-US" altLang="zh-CN" dirty="0"/>
              <a:t>Move to goal without collisions (including collisions with obstacles &amp; other agents )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4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895468" y="518257"/>
            <a:ext cx="63428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 Velocity Obstacle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4" descr="rvo">
            <a:extLst>
              <a:ext uri="{FF2B5EF4-FFF2-40B4-BE49-F238E27FC236}">
                <a16:creationId xmlns:a16="http://schemas.microsoft.com/office/drawing/2014/main" id="{FA2F0892-AE2A-42A3-A872-C1D7D1B1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52" y="1260232"/>
            <a:ext cx="5882352" cy="36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884864D-F4A6-4403-B6EE-891421FA95F4}"/>
              </a:ext>
            </a:extLst>
          </p:cNvPr>
          <p:cNvSpPr txBox="1">
            <a:spLocks noChangeArrowheads="1"/>
          </p:cNvSpPr>
          <p:nvPr/>
        </p:nvSpPr>
        <p:spPr>
          <a:xfrm>
            <a:off x="2156724" y="5114819"/>
            <a:ext cx="8229600" cy="56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RVO</a:t>
            </a:r>
            <a:r>
              <a:rPr lang="en-US" altLang="zh-CN" baseline="30000" dirty="0"/>
              <a:t>A</a:t>
            </a:r>
            <a:r>
              <a:rPr lang="en-US" altLang="zh-CN" baseline="-25000" dirty="0"/>
              <a:t>B</a:t>
            </a:r>
            <a:r>
              <a:rPr lang="en-US" altLang="zh-CN" dirty="0"/>
              <a:t>(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B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</a:t>
            </a:r>
            <a:r>
              <a:rPr lang="en-US" altLang="zh-CN" dirty="0"/>
              <a:t>) = {</a:t>
            </a:r>
            <a:r>
              <a:rPr lang="en-US" altLang="zh-CN" dirty="0" err="1"/>
              <a:t>v'</a:t>
            </a:r>
            <a:r>
              <a:rPr lang="en-US" altLang="zh-CN" baseline="-25000" dirty="0" err="1"/>
              <a:t>A</a:t>
            </a:r>
            <a:r>
              <a:rPr lang="en-US" altLang="zh-CN" dirty="0"/>
              <a:t> | 2v'</a:t>
            </a:r>
            <a:r>
              <a:rPr lang="en-US" altLang="zh-CN" baseline="-25000" dirty="0"/>
              <a:t>A</a:t>
            </a:r>
            <a:r>
              <a:rPr lang="en-US" altLang="zh-CN" dirty="0"/>
              <a:t> –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VO</a:t>
            </a:r>
            <a:r>
              <a:rPr lang="en-US" altLang="zh-CN" baseline="30000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)}</a:t>
            </a:r>
          </a:p>
          <a:p>
            <a:r>
              <a:rPr lang="en-US" altLang="zh-CN" sz="3200" baseline="-25000" dirty="0">
                <a:sym typeface="Symbol" panose="05050102010706020507" pitchFamily="18" charset="2"/>
              </a:rPr>
              <a:t>The points in ROV is the midpoints of </a:t>
            </a:r>
            <a:r>
              <a:rPr lang="en-US" altLang="zh-CN" sz="3200" dirty="0" err="1"/>
              <a:t>v</a:t>
            </a:r>
            <a:r>
              <a:rPr lang="en-US" altLang="zh-CN" sz="3200" baseline="-25000" dirty="0" err="1"/>
              <a:t>A</a:t>
            </a:r>
            <a:r>
              <a:rPr lang="en-US" altLang="zh-CN" sz="3200" baseline="-25000" dirty="0"/>
              <a:t> and the points in the original VO.</a:t>
            </a:r>
            <a:endParaRPr lang="en-US" altLang="zh-CN" sz="3200" baseline="-25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2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20013" y="495594"/>
            <a:ext cx="10515600" cy="498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Navigation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E9AE97-FA65-4651-ADCF-7866291611FD}"/>
              </a:ext>
            </a:extLst>
          </p:cNvPr>
          <p:cNvSpPr txBox="1">
            <a:spLocks noChangeArrowheads="1"/>
          </p:cNvSpPr>
          <p:nvPr/>
        </p:nvSpPr>
        <p:spPr>
          <a:xfrm>
            <a:off x="2023187" y="1167883"/>
            <a:ext cx="77724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N agents 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baseline="-25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positions 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velocities v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v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preferred speeds v</a:t>
            </a:r>
            <a:r>
              <a:rPr lang="en-US" altLang="zh-CN" baseline="30000" dirty="0">
                <a:ea typeface="宋体" panose="02010600030101010101" pitchFamily="2" charset="-122"/>
              </a:rPr>
              <a:t>pref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v</a:t>
            </a:r>
            <a:r>
              <a:rPr lang="en-US" altLang="zh-CN" baseline="30000" dirty="0" err="1">
                <a:ea typeface="宋体" panose="02010600030101010101" pitchFamily="2" charset="-122"/>
              </a:rPr>
              <a:t>pref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goals g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g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endParaRPr lang="en-US" altLang="zh-CN" baseline="-25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Time step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t</a:t>
            </a: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Each time step: for each agent: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Compute preferred velocity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Select new velocity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Update position of agent according to new velocity</a:t>
            </a:r>
          </a:p>
        </p:txBody>
      </p:sp>
    </p:spTree>
    <p:extLst>
      <p:ext uri="{BB962C8B-B14F-4D97-AF65-F5344CB8AC3E}">
        <p14:creationId xmlns:p14="http://schemas.microsoft.com/office/powerpoint/2010/main" val="24819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vo">
            <a:extLst>
              <a:ext uri="{FF2B5EF4-FFF2-40B4-BE49-F238E27FC236}">
                <a16:creationId xmlns:a16="http://schemas.microsoft.com/office/drawing/2014/main" id="{FA2F0892-AE2A-42A3-A872-C1D7D1B1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07" y="1179618"/>
            <a:ext cx="4921897" cy="306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AC8694F8-F006-4445-9DB9-66B86F187910}"/>
              </a:ext>
            </a:extLst>
          </p:cNvPr>
          <p:cNvSpPr txBox="1"/>
          <p:nvPr/>
        </p:nvSpPr>
        <p:spPr>
          <a:xfrm>
            <a:off x="1755508" y="518257"/>
            <a:ext cx="806029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Reciprocal Collision Avoidance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8BC3B2-8A2A-4BD3-872D-95818480F2DF}"/>
              </a:ext>
            </a:extLst>
          </p:cNvPr>
          <p:cNvSpPr txBox="1"/>
          <p:nvPr/>
        </p:nvSpPr>
        <p:spPr>
          <a:xfrm>
            <a:off x="2086067" y="4724275"/>
            <a:ext cx="8289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the pair that maximizes the amount of</a:t>
            </a:r>
          </a:p>
          <a:p>
            <a:r>
              <a:rPr lang="en-US" altLang="zh-CN" sz="2800" dirty="0"/>
              <a:t>permitted velocities “close” to optimization velocities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3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>
            <a:extLst>
              <a:ext uri="{FF2B5EF4-FFF2-40B4-BE49-F238E27FC236}">
                <a16:creationId xmlns:a16="http://schemas.microsoft.com/office/drawing/2014/main" id="{AC8694F8-F006-4445-9DB9-66B86F187910}"/>
              </a:ext>
            </a:extLst>
          </p:cNvPr>
          <p:cNvSpPr txBox="1"/>
          <p:nvPr/>
        </p:nvSpPr>
        <p:spPr>
          <a:xfrm>
            <a:off x="1960781" y="452943"/>
            <a:ext cx="806029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Reciprocal Collision Avoidance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8BC3B2-8A2A-4BD3-872D-95818480F2DF}"/>
              </a:ext>
            </a:extLst>
          </p:cNvPr>
          <p:cNvSpPr txBox="1"/>
          <p:nvPr/>
        </p:nvSpPr>
        <p:spPr>
          <a:xfrm>
            <a:off x="2048744" y="5054449"/>
            <a:ext cx="8289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(a) Position of A and B</a:t>
            </a:r>
          </a:p>
          <a:p>
            <a:r>
              <a:rPr lang="en-US" altLang="zh-CN" sz="2800" dirty="0"/>
              <a:t>(b) If </a:t>
            </a:r>
            <a:r>
              <a:rPr lang="en-US" altLang="zh-CN" sz="2800" dirty="0" err="1"/>
              <a:t>Va</a:t>
            </a:r>
            <a:r>
              <a:rPr lang="zh-CN" altLang="en-US" sz="2800" dirty="0"/>
              <a:t>∈</a:t>
            </a:r>
            <a:r>
              <a:rPr lang="en-US" altLang="zh-CN" sz="2800" dirty="0" err="1"/>
              <a:t>VO</a:t>
            </a:r>
            <a:r>
              <a:rPr lang="en-US" altLang="zh-CN" sz="2800" baseline="30000" dirty="0" err="1"/>
              <a:t>At</a:t>
            </a:r>
            <a:r>
              <a:rPr lang="en-US" altLang="zh-CN" sz="2800" baseline="-25000" dirty="0" err="1"/>
              <a:t>B</a:t>
            </a:r>
            <a:r>
              <a:rPr lang="en-US" altLang="zh-CN" sz="2800" dirty="0"/>
              <a:t> ,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 will have collision in t time.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BC4849-C4CC-47A8-94E2-A2B1083CD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122"/>
          <a:stretch/>
        </p:blipFill>
        <p:spPr>
          <a:xfrm>
            <a:off x="3662071" y="1149199"/>
            <a:ext cx="4867858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>
            <a:extLst>
              <a:ext uri="{FF2B5EF4-FFF2-40B4-BE49-F238E27FC236}">
                <a16:creationId xmlns:a16="http://schemas.microsoft.com/office/drawing/2014/main" id="{AC8694F8-F006-4445-9DB9-66B86F187910}"/>
              </a:ext>
            </a:extLst>
          </p:cNvPr>
          <p:cNvSpPr txBox="1"/>
          <p:nvPr/>
        </p:nvSpPr>
        <p:spPr>
          <a:xfrm>
            <a:off x="2283314" y="481847"/>
            <a:ext cx="806029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Reciprocal Collision Avoidance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4DA5D-CFB3-4EA4-912A-C294A18E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87" y="1035845"/>
            <a:ext cx="3571875" cy="3781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5E05EC-CD42-46F8-A525-A96EB083387F}"/>
              </a:ext>
            </a:extLst>
          </p:cNvPr>
          <p:cNvSpPr txBox="1"/>
          <p:nvPr/>
        </p:nvSpPr>
        <p:spPr>
          <a:xfrm>
            <a:off x="1016156" y="4774596"/>
            <a:ext cx="8289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set of collision-avoiding velocities                 for robot A given that robot B selects its velocity from some set      (dark gray) is the complement of the </a:t>
            </a:r>
            <a:r>
              <a:rPr lang="en-US" altLang="zh-CN" sz="2800" dirty="0" err="1"/>
              <a:t>Minkowski</a:t>
            </a:r>
            <a:r>
              <a:rPr lang="en-US" altLang="zh-CN" sz="2800" dirty="0"/>
              <a:t> sum (light gray) of           and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98758E-8AE1-4C4F-BBEE-B776C9815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389"/>
          <a:stretch/>
        </p:blipFill>
        <p:spPr>
          <a:xfrm>
            <a:off x="6577299" y="4889292"/>
            <a:ext cx="1190625" cy="3265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CC764C-A172-4CB6-8472-7B63F2685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015" y="6069154"/>
            <a:ext cx="752475" cy="466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B9F104-16AD-4F8B-A225-F38BF56B5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524" y="6069153"/>
            <a:ext cx="333375" cy="466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3F343E-EE7B-46F1-B244-9D7E870CA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738" y="5215812"/>
            <a:ext cx="333375" cy="466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E317D9-76B7-41F2-BE8F-8C53D9EE9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583" y="2785859"/>
            <a:ext cx="3962400" cy="600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715648-70E0-499E-8D7D-477DF00683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48" b="20533"/>
          <a:stretch/>
        </p:blipFill>
        <p:spPr>
          <a:xfrm>
            <a:off x="7172612" y="2354168"/>
            <a:ext cx="3996372" cy="3330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9759B8-E988-4FED-A494-DD3EBB2B8E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8305" y="3655373"/>
            <a:ext cx="4514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2296684" y="291971"/>
            <a:ext cx="793899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Reciprocal Collision Avoidance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A242F6-B727-4F20-8EEA-207B77C8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80" y="845969"/>
            <a:ext cx="5671263" cy="42715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E9F478E-DBC0-4E11-A0D2-71C922AF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230" y="5227238"/>
            <a:ext cx="8955056" cy="11271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8D9C01-B3B3-4FA2-B14F-2F7AAB0E9818}"/>
              </a:ext>
            </a:extLst>
          </p:cNvPr>
          <p:cNvSpPr txBox="1"/>
          <p:nvPr/>
        </p:nvSpPr>
        <p:spPr>
          <a:xfrm>
            <a:off x="6965979" y="1828800"/>
            <a:ext cx="5107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Nominally, the optimization velocities are equal to the current velocities, such that the robots have to deviate as little as possible from their current trajectories to avoid collisions.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526</Words>
  <Application>Microsoft Office PowerPoint</Application>
  <PresentationFormat>宽屏</PresentationFormat>
  <Paragraphs>80</Paragraphs>
  <Slides>16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庞门正道标题体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Multi-Agent Navigation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Increase the Efficiency</vt:lpstr>
      <vt:lpstr>PowerPoint 演示文稿</vt:lpstr>
      <vt:lpstr>PowerPoint 演示文稿</vt:lpstr>
      <vt:lpstr>Experiments</vt:lpstr>
      <vt:lpstr>Future Works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三角形</dc:title>
  <dc:creator>第一PPT</dc:creator>
  <cp:keywords>三角形</cp:keywords>
  <cp:lastModifiedBy>姜 思聪</cp:lastModifiedBy>
  <cp:revision>65</cp:revision>
  <dcterms:created xsi:type="dcterms:W3CDTF">2019-05-07T15:53:17Z</dcterms:created>
  <dcterms:modified xsi:type="dcterms:W3CDTF">2019-10-24T21:04:29Z</dcterms:modified>
</cp:coreProperties>
</file>