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11440" r:id="rId3"/>
    <p:sldId id="11407" r:id="rId4"/>
    <p:sldId id="11418" r:id="rId5"/>
    <p:sldId id="11419" r:id="rId6"/>
    <p:sldId id="11430" r:id="rId7"/>
    <p:sldId id="11420" r:id="rId8"/>
    <p:sldId id="11421" r:id="rId9"/>
    <p:sldId id="11422" r:id="rId10"/>
    <p:sldId id="11423" r:id="rId11"/>
    <p:sldId id="11424" r:id="rId12"/>
    <p:sldId id="11425" r:id="rId13"/>
    <p:sldId id="11426" r:id="rId14"/>
    <p:sldId id="11428" r:id="rId15"/>
    <p:sldId id="11427" r:id="rId16"/>
    <p:sldId id="11429" r:id="rId17"/>
    <p:sldId id="11439" r:id="rId18"/>
    <p:sldId id="11431" r:id="rId19"/>
    <p:sldId id="285" r:id="rId20"/>
    <p:sldId id="11432" r:id="rId21"/>
    <p:sldId id="11433" r:id="rId22"/>
    <p:sldId id="11434" r:id="rId23"/>
    <p:sldId id="11435" r:id="rId24"/>
    <p:sldId id="11436" r:id="rId25"/>
    <p:sldId id="11437" r:id="rId26"/>
    <p:sldId id="11441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17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26FED-0DD7-4A82-A311-86EEE75CA699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61829-E50B-4091-AE21-893680968D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2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87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515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799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823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046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282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71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221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074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605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923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433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605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332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54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458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16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8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E0202-CF07-4CE3-9B06-248522A7C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1C83BA-9D58-4A7C-8329-9DD78222C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88012-6D33-4B13-BF33-61CABE17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8EA67-3AD3-4EA0-B09F-2B49D6B0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D85C0-27DB-4AA7-A58B-CF404A79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5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3FEB4-74F6-4998-93D0-6F46AC51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B0E14-CE5B-4473-865D-61C19510C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42D53-0A5D-415A-9AED-9E175F52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E2EFD-5572-48A5-B370-5BB55975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84E88-69BF-4D63-BE90-989870C3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36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3A8ADB-1A29-4FB9-AE7A-ED9AF09B2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4D3196-A0D2-4014-A87E-87164CE83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00BF8-9590-4A89-BAA5-C37B7ACD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93537-7FB2-4EBC-81F5-1C496001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45934-5EED-4B0C-9DDD-A7818DE9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44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26860EA-C313-45B3-979D-76F40048CC74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561CA3BB-F80E-418F-ADB5-E0110BF4BEFB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D701EBF0-30B9-4D3E-8154-93EA2F6F010F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64B10D3D-3983-46DD-9928-42C885C3929A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3DD3A87-A987-4CB6-A729-CF8671512F78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F4E330F3-050F-45AC-886E-396F469BC8DD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150118B7-AB8C-4A02-A326-0E65F009324A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8848993-8791-4510-A3B8-5E1793B19A68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09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43C9-0F47-4B94-B6C9-8EF4B539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A4B20-E8FA-493C-9ECF-4D385ADD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FCD60-3A2D-4CE2-9F1E-7C54442D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B85B8-5EF1-40A6-A1F5-970C24CA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B532B-1BC7-4D4D-B315-FB54F8C5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9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A521E-9303-4AD5-8714-D5E01FA57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65FF87-28E5-4FF1-ADA1-59F9E2DC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895E3-FCB4-4965-A894-8656E821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907B2-8365-49B2-A4B5-E7F78F38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4B052-6411-4F2C-B862-ABBEF1EB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7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60C44-5783-4A8A-819F-23018CE1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CAEE4-EACE-4B37-8ABB-734DB1D2D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858DB-734C-44F9-8A26-9C3631DD8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28712-35AD-4B92-8F03-91669A03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AE8FB0-AA9F-4A49-B7FC-E74AF682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A90B71-5238-4122-AF8F-EC0C21C5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1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80EBE-7DDB-440A-9FC5-B284AE29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43B3B-BE6B-40F5-B2A7-A0FC93606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4E1D89-B208-45B7-8987-1C2724FD8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58DDA5-EE23-46DA-8B94-32EB93695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02C7D1-07AA-4808-8802-E4057218F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601063-2FED-4EB0-A244-CDC63535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9FDE82-7C61-4DC1-A615-CEB214D8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E117CD-D124-4916-9902-E4F53490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82440" y="643112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0112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F8CC5-F2E6-48E9-BBA6-82A4CB23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2B39D5-0F7D-465A-AC6C-86AC0840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B8BD78-3074-4FA5-9585-05A01D8F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409CC1-7E3E-4CED-80CC-FD31ECEF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0A40A54-7759-48E3-9027-7DAA4245BCFF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ADE71E8F-DBB9-4E63-96D2-29702E94F8A4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5B7C0AEC-305B-4823-9CB8-EF1FA727F63A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87EEA515-FEF5-4413-BEDB-3D0E584E32F5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60DE99E-FB03-4E3F-AB8B-31E7A44015CD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1A7272AD-E9A4-4ADF-B33F-9E8D6D4D7FAB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E71FF05A-4864-4225-9A3C-FEA621A87E5C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B27376B2-49BB-4874-AEBA-22A1DB5A22CE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15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56BEE7-7634-441F-896F-EF441C96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80F31E-F510-4C14-A310-A97DD82E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E3198-4FB5-4326-B839-6505267F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7334FD2-F57D-49CE-B063-C204315F5086}"/>
              </a:ext>
            </a:extLst>
          </p:cNvPr>
          <p:cNvGrpSpPr/>
          <p:nvPr userDrawn="1"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041FD824-AADB-4063-AA0B-405E86BF9FDF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41C80097-3A17-4789-AF59-B874842B861D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F5407FAF-DF22-426E-B695-9C9013B8DA4C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C9DEEE4-7BFA-4787-A487-1B2410500DAF}"/>
              </a:ext>
            </a:extLst>
          </p:cNvPr>
          <p:cNvGrpSpPr/>
          <p:nvPr userDrawn="1"/>
        </p:nvGrpSpPr>
        <p:grpSpPr>
          <a:xfrm rot="667963">
            <a:off x="108807" y="165330"/>
            <a:ext cx="1804027" cy="1603342"/>
            <a:chOff x="176073" y="436443"/>
            <a:chExt cx="3814267" cy="3954252"/>
          </a:xfrm>
        </p:grpSpPr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07D21F86-2E3D-479B-AC90-FB601C93D0AD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B571B9A1-FD93-41C9-9240-FCD5CE5DDE1E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CD4C9D14-279A-4424-9F80-CCD3C1660E89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146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2CF95-EF21-487D-9841-BDB4FC91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D49F7-31D0-48A2-B4E4-4CDD731F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FE60A1-843D-4323-8A4F-49F8D70D1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0634A0-21DA-4C0B-AAAF-52B67CAF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1F795-6798-4472-A1E7-31EDCC1D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4C359D-8EAB-434E-AB0E-610A199B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76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DCECE-E21C-41CC-862F-A0DFC8D6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650FD0-5E6E-4FE9-BB92-BE2354A86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C2E2EE-6D18-4E5C-8944-A99C7CA4E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5F6A8-A963-4D03-B2DE-C8AE1467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42E8E-2CF7-4DDB-BE1B-492FF9ED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DACCEE-F6B6-4FC5-B22E-EA0AC455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34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6D0321-6142-4F18-8D63-DACD2D96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9BA9D-EA54-45EF-A230-E16A320FA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0BBBA-5296-4AC5-9411-BA77AA40B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76664BA-FAEB-42F3-A8BE-09D6F18B1435}" type="datetimeFigureOut">
              <a:rPr lang="zh-CN" altLang="en-US" smtClean="0"/>
              <a:pPr/>
              <a:t>2019/10/10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31AC9-1796-4915-8C48-861E6CDF9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46FCD6-1171-451F-B699-B1CDEB3CC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08AC1F-CD8D-497D-9859-AB6A0353CDB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27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CrowdSimulationICRA2008\Presentation\VO.wmv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CrowdSimulationICRA2008\Presentation\RVO-50-50.wmv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D:\CrowdSimulationICRA2008\Presentation\RVO-0-100.wmv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D:\CrowdSimulationICRA2008\Presentation\RVO-25-75.wmv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D:\CrowdSimulationICRA2008\Presentation\RVO-75-25.wmv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D:\CrowdSimulationICRA2008\Presentation\RVO-100-0.wmv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D:\CrowdSimulationICRA2008\Presentation\c12.wm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CrowdSimulationICRA2008\Presentation\MR%20-%2024%20robots.wmv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E4AF0435-B980-4FA0-9BEA-80603292B76E}"/>
              </a:ext>
            </a:extLst>
          </p:cNvPr>
          <p:cNvGrpSpPr/>
          <p:nvPr/>
        </p:nvGrpSpPr>
        <p:grpSpPr>
          <a:xfrm>
            <a:off x="0" y="666618"/>
            <a:ext cx="4048232" cy="5140401"/>
            <a:chOff x="-1" y="0"/>
            <a:chExt cx="5172501" cy="6567985"/>
          </a:xfrm>
        </p:grpSpPr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A214EF5-DDA2-47E1-BF40-778D414BF404}"/>
                </a:ext>
              </a:extLst>
            </p:cNvPr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69312BFF-0E95-4402-A15E-EFAD7C8B956C}"/>
                </a:ext>
              </a:extLst>
            </p:cNvPr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FCF50CD9-BECD-44F1-8C98-03683D4FD366}"/>
                </a:ext>
              </a:extLst>
            </p:cNvPr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/>
            </a:prstGeom>
            <a:solidFill>
              <a:srgbClr val="DD79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D593E7D-CB98-4D46-A3CC-D9E7189A9A66}"/>
                </a:ext>
              </a:extLst>
            </p:cNvPr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40FD8C3-0F36-48AB-A6E4-768EFF2C6679}"/>
                </a:ext>
              </a:extLst>
            </p:cNvPr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7FC8566B-A901-4DB1-9E23-611FE3EBE7E3}"/>
              </a:ext>
            </a:extLst>
          </p:cNvPr>
          <p:cNvSpPr txBox="1"/>
          <p:nvPr/>
        </p:nvSpPr>
        <p:spPr>
          <a:xfrm>
            <a:off x="4317048" y="893596"/>
            <a:ext cx="6788878" cy="230832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01073">
              <a:defRPr/>
            </a:pPr>
            <a:r>
              <a:rPr lang="en-US" altLang="zh-CN" sz="4800" dirty="0"/>
              <a:t>Reciprocal Velocity Obstacles for Real-Time Multi-Agent Navigation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95502E2-A3CB-4839-BBC9-AA75166F3865}"/>
              </a:ext>
            </a:extLst>
          </p:cNvPr>
          <p:cNvSpPr/>
          <p:nvPr/>
        </p:nvSpPr>
        <p:spPr>
          <a:xfrm>
            <a:off x="5482352" y="380143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 err="1"/>
              <a:t>Jur</a:t>
            </a:r>
            <a:r>
              <a:rPr lang="en-US" altLang="zh-CN" sz="3200" dirty="0"/>
              <a:t> van den Berg</a:t>
            </a:r>
            <a:br>
              <a:rPr lang="en-US" altLang="zh-CN" sz="3200" dirty="0"/>
            </a:br>
            <a:r>
              <a:rPr lang="en-US" altLang="zh-CN" sz="3200" dirty="0"/>
              <a:t>Ming Lin</a:t>
            </a:r>
            <a:br>
              <a:rPr lang="en-US" altLang="zh-CN" sz="3200" dirty="0"/>
            </a:br>
            <a:r>
              <a:rPr lang="en-US" altLang="zh-CN" sz="3200" dirty="0"/>
              <a:t>Dinesh </a:t>
            </a:r>
            <a:r>
              <a:rPr lang="en-US" altLang="zh-CN" sz="3200" dirty="0" err="1"/>
              <a:t>Manocha</a:t>
            </a:r>
            <a:endParaRPr lang="nl-NL" altLang="zh-CN" sz="3200" dirty="0"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A7DFD5-861A-4D8A-84BF-F7B89DAB2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595" y="5892085"/>
            <a:ext cx="6579112" cy="4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8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953676" y="561224"/>
            <a:ext cx="540047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Oscillations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5" name="VO.wmv">
            <a:hlinkClick r:id="" action="ppaction://media"/>
            <a:extLst>
              <a:ext uri="{FF2B5EF4-FFF2-40B4-BE49-F238E27FC236}">
                <a16:creationId xmlns:a16="http://schemas.microsoft.com/office/drawing/2014/main" id="{B514A12F-0446-4BB9-849C-F4D9B916D269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764" y="1293845"/>
            <a:ext cx="5400471" cy="40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92E7976-9752-4820-8630-5FCC2CF8FDC1}"/>
              </a:ext>
            </a:extLst>
          </p:cNvPr>
          <p:cNvSpPr/>
          <p:nvPr/>
        </p:nvSpPr>
        <p:spPr>
          <a:xfrm>
            <a:off x="3395764" y="4666560"/>
            <a:ext cx="5439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Oscillations happen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221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1196271" y="477249"/>
            <a:ext cx="540047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of RVO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FCF4F36C-A46F-443F-9509-F2F9563D2CC6}"/>
              </a:ext>
            </a:extLst>
          </p:cNvPr>
          <p:cNvSpPr txBox="1">
            <a:spLocks noChangeArrowheads="1"/>
          </p:cNvSpPr>
          <p:nvPr/>
        </p:nvSpPr>
        <p:spPr>
          <a:xfrm>
            <a:off x="1662203" y="1316393"/>
            <a:ext cx="8401064" cy="31055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Prevent oscillations</a:t>
            </a:r>
          </a:p>
          <a:p>
            <a:endParaRPr lang="en-US" altLang="zh-CN" dirty="0"/>
          </a:p>
          <a:p>
            <a:r>
              <a:rPr lang="en-US" altLang="zh-CN" dirty="0"/>
              <a:t>No communication among agents or global coordination</a:t>
            </a:r>
          </a:p>
          <a:p>
            <a:endParaRPr lang="en-US" altLang="zh-CN" dirty="0"/>
          </a:p>
          <a:p>
            <a:r>
              <a:rPr lang="en-US" altLang="zh-CN" dirty="0"/>
              <a:t>Simple idea: instead of choosing a new velocity outside the velocity obstacle, take the </a:t>
            </a:r>
            <a:r>
              <a:rPr lang="en-US" altLang="zh-CN" i="1" dirty="0"/>
              <a:t>average</a:t>
            </a:r>
            <a:r>
              <a:rPr lang="en-US" altLang="zh-CN" dirty="0"/>
              <a:t> of a velocity outside the velocity obstacle and the current velocity</a:t>
            </a:r>
          </a:p>
          <a:p>
            <a:endParaRPr lang="en-US" altLang="zh-CN" dirty="0"/>
          </a:p>
          <a:p>
            <a:r>
              <a:rPr lang="en-US" altLang="zh-CN" dirty="0"/>
              <a:t>Formalized into Reciprocal Velocity Obstacle</a:t>
            </a:r>
            <a:endParaRPr lang="nl-NL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94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1895468" y="518257"/>
            <a:ext cx="634286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Reciprocal Velocity Obstacle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5" name="Picture 4" descr="rvo">
            <a:extLst>
              <a:ext uri="{FF2B5EF4-FFF2-40B4-BE49-F238E27FC236}">
                <a16:creationId xmlns:a16="http://schemas.microsoft.com/office/drawing/2014/main" id="{FA2F0892-AE2A-42A3-A872-C1D7D1B13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552" y="1260232"/>
            <a:ext cx="5882352" cy="366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884864D-F4A6-4403-B6EE-891421FA95F4}"/>
              </a:ext>
            </a:extLst>
          </p:cNvPr>
          <p:cNvSpPr txBox="1">
            <a:spLocks noChangeArrowheads="1"/>
          </p:cNvSpPr>
          <p:nvPr/>
        </p:nvSpPr>
        <p:spPr>
          <a:xfrm>
            <a:off x="2156724" y="5114819"/>
            <a:ext cx="8229600" cy="5635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RVO</a:t>
            </a:r>
            <a:r>
              <a:rPr lang="en-US" altLang="zh-CN" baseline="30000" dirty="0"/>
              <a:t>A</a:t>
            </a:r>
            <a:r>
              <a:rPr lang="en-US" altLang="zh-CN" baseline="-25000" dirty="0"/>
              <a:t>B</a:t>
            </a:r>
            <a:r>
              <a:rPr lang="en-US" altLang="zh-CN" dirty="0"/>
              <a:t>(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B</a:t>
            </a:r>
            <a:r>
              <a:rPr lang="en-US" altLang="zh-CN" dirty="0"/>
              <a:t>,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A</a:t>
            </a:r>
            <a:r>
              <a:rPr lang="en-US" altLang="zh-CN" dirty="0"/>
              <a:t>) = {</a:t>
            </a:r>
            <a:r>
              <a:rPr lang="en-US" altLang="zh-CN" dirty="0" err="1"/>
              <a:t>v'</a:t>
            </a:r>
            <a:r>
              <a:rPr lang="en-US" altLang="zh-CN" baseline="-25000" dirty="0" err="1"/>
              <a:t>A</a:t>
            </a:r>
            <a:r>
              <a:rPr lang="en-US" altLang="zh-CN" dirty="0"/>
              <a:t> | 2v'</a:t>
            </a:r>
            <a:r>
              <a:rPr lang="en-US" altLang="zh-CN" baseline="-25000" dirty="0"/>
              <a:t>A</a:t>
            </a:r>
            <a:r>
              <a:rPr lang="en-US" altLang="zh-CN" dirty="0"/>
              <a:t> – 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 VO</a:t>
            </a:r>
            <a:r>
              <a:rPr lang="en-US" altLang="zh-CN" baseline="30000" dirty="0"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ym typeface="Symbol" panose="05050102010706020507" pitchFamily="18" charset="2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v</a:t>
            </a:r>
            <a:r>
              <a:rPr lang="en-US" altLang="zh-CN" baseline="-25000" dirty="0" err="1">
                <a:sym typeface="Symbol" panose="05050102010706020507" pitchFamily="18" charset="2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)}</a:t>
            </a:r>
          </a:p>
          <a:p>
            <a:r>
              <a:rPr lang="en-US" altLang="zh-CN" sz="3200" baseline="-25000" dirty="0">
                <a:sym typeface="Symbol" panose="05050102010706020507" pitchFamily="18" charset="2"/>
              </a:rPr>
              <a:t>The points in ROV is the midpoints of </a:t>
            </a:r>
            <a:r>
              <a:rPr lang="en-US" altLang="zh-CN" sz="3200" dirty="0" err="1"/>
              <a:t>v</a:t>
            </a:r>
            <a:r>
              <a:rPr lang="en-US" altLang="zh-CN" sz="3200" baseline="-25000" dirty="0" err="1"/>
              <a:t>A</a:t>
            </a:r>
            <a:r>
              <a:rPr lang="en-US" altLang="zh-CN" sz="3200" baseline="-25000" dirty="0"/>
              <a:t> and the points in the original VO.</a:t>
            </a:r>
            <a:endParaRPr lang="en-US" altLang="zh-CN" sz="3200" baseline="-25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128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953676" y="561224"/>
            <a:ext cx="540047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Oscillations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8" name="Picture 5" descr="noosc2">
            <a:extLst>
              <a:ext uri="{FF2B5EF4-FFF2-40B4-BE49-F238E27FC236}">
                <a16:creationId xmlns:a16="http://schemas.microsoft.com/office/drawing/2014/main" id="{23A63981-E369-40A3-A718-89B3A91DE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148" y="1579698"/>
            <a:ext cx="4943701" cy="401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noosc3">
            <a:extLst>
              <a:ext uri="{FF2B5EF4-FFF2-40B4-BE49-F238E27FC236}">
                <a16:creationId xmlns:a16="http://schemas.microsoft.com/office/drawing/2014/main" id="{13AC648B-328E-4F3F-A2D2-B3CA58E0D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295" y="1579697"/>
            <a:ext cx="4943701" cy="401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49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953676" y="561224"/>
            <a:ext cx="540047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Oscillations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5" name="Picture 5" descr="noosc4">
            <a:extLst>
              <a:ext uri="{FF2B5EF4-FFF2-40B4-BE49-F238E27FC236}">
                <a16:creationId xmlns:a16="http://schemas.microsoft.com/office/drawing/2014/main" id="{E113910D-8ABD-4216-9898-F07052B2A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417" y="1367098"/>
            <a:ext cx="5335588" cy="43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953676" y="561224"/>
            <a:ext cx="540047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Oscillations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6" name="Picture 5" descr="noosc5">
            <a:extLst>
              <a:ext uri="{FF2B5EF4-FFF2-40B4-BE49-F238E27FC236}">
                <a16:creationId xmlns:a16="http://schemas.microsoft.com/office/drawing/2014/main" id="{6741A603-EBA3-4A38-B4DB-DED7EE422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45" y="1238458"/>
            <a:ext cx="5170715" cy="420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noosc6">
            <a:extLst>
              <a:ext uri="{FF2B5EF4-FFF2-40B4-BE49-F238E27FC236}">
                <a16:creationId xmlns:a16="http://schemas.microsoft.com/office/drawing/2014/main" id="{231B3AB8-8711-4CBA-9100-2DCE91E95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065" y="1238458"/>
            <a:ext cx="5170715" cy="420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36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953676" y="561224"/>
            <a:ext cx="540047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Oscillations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5" name="Picture 4" descr="noosc4">
            <a:extLst>
              <a:ext uri="{FF2B5EF4-FFF2-40B4-BE49-F238E27FC236}">
                <a16:creationId xmlns:a16="http://schemas.microsoft.com/office/drawing/2014/main" id="{2916F6D3-A5DD-4790-9A7E-4481C3518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751" y="1662098"/>
            <a:ext cx="4169261" cy="3387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1F81D4EB-1484-403B-9093-5C483B098825}"/>
              </a:ext>
            </a:extLst>
          </p:cNvPr>
          <p:cNvSpPr txBox="1"/>
          <p:nvPr/>
        </p:nvSpPr>
        <p:spPr>
          <a:xfrm>
            <a:off x="3170853" y="5596731"/>
            <a:ext cx="540047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oscillations</a:t>
            </a:r>
            <a:endParaRPr lang="zh-CN" altLang="en-US" sz="44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9" name="RVO-50-50.wmv">
            <a:hlinkClick r:id="" action="ppaction://media"/>
            <a:extLst>
              <a:ext uri="{FF2B5EF4-FFF2-40B4-BE49-F238E27FC236}">
                <a16:creationId xmlns:a16="http://schemas.microsoft.com/office/drawing/2014/main" id="{479B2175-179C-442E-9006-EBA7A45C87B7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62098"/>
            <a:ext cx="4261957" cy="319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43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953676" y="561224"/>
            <a:ext cx="540047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Oscillations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F81D4EB-1484-403B-9093-5C483B098825}"/>
              </a:ext>
            </a:extLst>
          </p:cNvPr>
          <p:cNvSpPr txBox="1"/>
          <p:nvPr/>
        </p:nvSpPr>
        <p:spPr>
          <a:xfrm>
            <a:off x="5522167" y="4199736"/>
            <a:ext cx="540047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RVO: No oscillations</a:t>
            </a:r>
            <a:endParaRPr lang="zh-CN" altLang="en-US" sz="44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BEE8602-7421-42B1-A11B-966061568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742286"/>
            <a:ext cx="8763000" cy="2457450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69094AAD-DCDC-40BD-BEA4-E64716019D95}"/>
              </a:ext>
            </a:extLst>
          </p:cNvPr>
          <p:cNvSpPr txBox="1"/>
          <p:nvPr/>
        </p:nvSpPr>
        <p:spPr>
          <a:xfrm>
            <a:off x="1149219" y="4199736"/>
            <a:ext cx="540047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VO: Oscillations</a:t>
            </a:r>
            <a:endParaRPr lang="zh-CN" altLang="en-US" sz="44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459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1280247" y="557663"/>
            <a:ext cx="540047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RVOs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F81D4EB-1484-403B-9093-5C483B098825}"/>
              </a:ext>
            </a:extLst>
          </p:cNvPr>
          <p:cNvSpPr txBox="1"/>
          <p:nvPr/>
        </p:nvSpPr>
        <p:spPr>
          <a:xfrm>
            <a:off x="3030894" y="5489511"/>
            <a:ext cx="6896878" cy="89749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3600" dirty="0">
                <a:ea typeface="宋体" panose="02010600030101010101" pitchFamily="2" charset="-122"/>
              </a:rPr>
              <a:t>Different distribution of effort in avoiding each other than 50%-50%</a:t>
            </a:r>
          </a:p>
        </p:txBody>
      </p:sp>
      <p:pic>
        <p:nvPicPr>
          <p:cNvPr id="6" name="Picture 5" descr="grvo">
            <a:extLst>
              <a:ext uri="{FF2B5EF4-FFF2-40B4-BE49-F238E27FC236}">
                <a16:creationId xmlns:a16="http://schemas.microsoft.com/office/drawing/2014/main" id="{4FA1C1CF-93E4-41F6-964C-80E7FACB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842" y="1368489"/>
            <a:ext cx="5860315" cy="3791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11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8C12B639-90DA-45E3-BFA8-91708CEE36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248539" y="5228562"/>
            <a:ext cx="7391400" cy="5334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0%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-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100%</a:t>
            </a:r>
            <a:endParaRPr lang="nl-NL" altLang="zh-CN" dirty="0">
              <a:solidFill>
                <a:srgbClr val="0000FF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44038" name="RVO-0-100.wmv">
            <a:hlinkClick r:id="" action="ppaction://media"/>
            <a:extLst>
              <a:ext uri="{FF2B5EF4-FFF2-40B4-BE49-F238E27FC236}">
                <a16:creationId xmlns:a16="http://schemas.microsoft.com/office/drawing/2014/main" id="{82296C3D-258E-4E98-8EE4-80F6C46A19EF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902" y="679889"/>
            <a:ext cx="5791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B4DE4B8E-EC08-417A-AF86-B9226A1CA4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09261" y="175418"/>
            <a:ext cx="10515600" cy="13255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RVOs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47" fill="hold"/>
                                        <p:tgtEl>
                                          <p:spTgt spid="440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403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4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40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03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2959758" y="439926"/>
            <a:ext cx="540047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FCF4F36C-A46F-443F-9509-F2F9563D2CC6}"/>
              </a:ext>
            </a:extLst>
          </p:cNvPr>
          <p:cNvSpPr txBox="1">
            <a:spLocks noChangeArrowheads="1"/>
          </p:cNvSpPr>
          <p:nvPr/>
        </p:nvSpPr>
        <p:spPr>
          <a:xfrm>
            <a:off x="1306483" y="1279849"/>
            <a:ext cx="10416476" cy="31335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1998:</a:t>
            </a:r>
            <a:r>
              <a:rPr lang="zh-CN" altLang="en-US" dirty="0"/>
              <a:t> </a:t>
            </a:r>
            <a:r>
              <a:rPr lang="en-US" altLang="zh-CN" dirty="0"/>
              <a:t>Motion planning in dynamic environments using velocity obstacles(VO)</a:t>
            </a:r>
          </a:p>
          <a:p>
            <a:endParaRPr lang="en-US" altLang="zh-CN" dirty="0"/>
          </a:p>
          <a:p>
            <a:r>
              <a:rPr lang="en-US" altLang="zh-CN" dirty="0">
                <a:ea typeface="宋体" panose="02010600030101010101" pitchFamily="2" charset="-122"/>
              </a:rPr>
              <a:t>2008: Reciprocal velocity obstacles for real-time multi-agent navigation(RVO)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2011: Reciprocal n-body Collision Avoidance(ORCA)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2018: </a:t>
            </a:r>
            <a:r>
              <a:rPr lang="en-US" altLang="zh-CN" dirty="0"/>
              <a:t>Adaptive learning for multi-agent navigation(ALAN)</a:t>
            </a:r>
            <a:endParaRPr lang="nl-NL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476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B4DE4B8E-EC08-417A-AF86-B9226A1CA4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09261" y="175418"/>
            <a:ext cx="10515600" cy="13255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RVOs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5" name="RVO-25-75.wmv">
            <a:hlinkClick r:id="" action="ppaction://media"/>
            <a:extLst>
              <a:ext uri="{FF2B5EF4-FFF2-40B4-BE49-F238E27FC236}">
                <a16:creationId xmlns:a16="http://schemas.microsoft.com/office/drawing/2014/main" id="{3A594EA0-D39D-4499-A37D-2B3EEE1F30BF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661" y="1094712"/>
            <a:ext cx="58674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3F99B438-2F63-44A5-AB89-0493FAC00A85}"/>
              </a:ext>
            </a:extLst>
          </p:cNvPr>
          <p:cNvSpPr txBox="1">
            <a:spLocks noChangeArrowheads="1"/>
          </p:cNvSpPr>
          <p:nvPr/>
        </p:nvSpPr>
        <p:spPr>
          <a:xfrm>
            <a:off x="4248539" y="5374433"/>
            <a:ext cx="7391400" cy="53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25%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- 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75%</a:t>
            </a:r>
            <a:endParaRPr lang="nl-NL" altLang="zh-CN">
              <a:solidFill>
                <a:srgbClr val="0000FF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6967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0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B4DE4B8E-EC08-417A-AF86-B9226A1CA4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09261" y="175418"/>
            <a:ext cx="10515600" cy="13255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RVOs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7" name="RVO-75-25.wmv">
            <a:hlinkClick r:id="" action="ppaction://media"/>
            <a:extLst>
              <a:ext uri="{FF2B5EF4-FFF2-40B4-BE49-F238E27FC236}">
                <a16:creationId xmlns:a16="http://schemas.microsoft.com/office/drawing/2014/main" id="{5505B04B-2A07-4626-996F-8480E3765ADC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661" y="1006540"/>
            <a:ext cx="58674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D7472E5-7AC3-4C67-889A-715D83F70D43}"/>
              </a:ext>
            </a:extLst>
          </p:cNvPr>
          <p:cNvSpPr txBox="1">
            <a:spLocks noChangeArrowheads="1"/>
          </p:cNvSpPr>
          <p:nvPr/>
        </p:nvSpPr>
        <p:spPr>
          <a:xfrm>
            <a:off x="4248539" y="5318060"/>
            <a:ext cx="7391400" cy="53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75%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- </a:t>
            </a:r>
            <a:r>
              <a:rPr lang="en-US" altLang="zh-CN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25%</a:t>
            </a:r>
            <a:endParaRPr lang="nl-NL" altLang="zh-CN" dirty="0">
              <a:solidFill>
                <a:srgbClr val="0000FF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9130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0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B4DE4B8E-EC08-417A-AF86-B9226A1CA4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09261" y="175418"/>
            <a:ext cx="10515600" cy="132556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RVOs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5" name="RVO-100-0.wmv">
            <a:hlinkClick r:id="" action="ppaction://media"/>
            <a:extLst>
              <a:ext uri="{FF2B5EF4-FFF2-40B4-BE49-F238E27FC236}">
                <a16:creationId xmlns:a16="http://schemas.microsoft.com/office/drawing/2014/main" id="{1DD6B851-6BAC-4F4B-B008-132683D9F0C0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1006540"/>
            <a:ext cx="58674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95BC1F7-89FB-4AEC-9B0D-60F8B717AEA6}"/>
              </a:ext>
            </a:extLst>
          </p:cNvPr>
          <p:cNvSpPr txBox="1">
            <a:spLocks noChangeArrowheads="1"/>
          </p:cNvSpPr>
          <p:nvPr/>
        </p:nvSpPr>
        <p:spPr>
          <a:xfrm>
            <a:off x="4638870" y="4665306"/>
            <a:ext cx="7391400" cy="53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100%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-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0%</a:t>
            </a:r>
            <a:endParaRPr lang="nl-NL" altLang="zh-CN" dirty="0">
              <a:solidFill>
                <a:srgbClr val="0000FF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720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5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B4DE4B8E-EC08-417A-AF86-B9226A1CA4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720013" y="495594"/>
            <a:ext cx="10515600" cy="4985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Multi-Agent Navigation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6E9AE97-FA65-4651-ADCF-7866291611FD}"/>
              </a:ext>
            </a:extLst>
          </p:cNvPr>
          <p:cNvSpPr txBox="1">
            <a:spLocks noChangeArrowheads="1"/>
          </p:cNvSpPr>
          <p:nvPr/>
        </p:nvSpPr>
        <p:spPr>
          <a:xfrm>
            <a:off x="2023187" y="1167883"/>
            <a:ext cx="7772400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N agents A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…, A</a:t>
            </a:r>
            <a:r>
              <a:rPr lang="en-US" altLang="zh-CN" baseline="-25000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positions p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…, </a:t>
            </a:r>
            <a:r>
              <a:rPr lang="en-US" altLang="zh-CN" dirty="0" err="1">
                <a:ea typeface="宋体" panose="02010600030101010101" pitchFamily="2" charset="-122"/>
              </a:rPr>
              <a:t>p</a:t>
            </a:r>
            <a:r>
              <a:rPr lang="en-US" altLang="zh-CN" baseline="-25000" dirty="0" err="1">
                <a:ea typeface="宋体" panose="02010600030101010101" pitchFamily="2" charset="-122"/>
              </a:rPr>
              <a:t>N</a:t>
            </a:r>
            <a:endParaRPr lang="en-US" altLang="zh-CN" baseline="-250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velocities v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…, </a:t>
            </a:r>
            <a:r>
              <a:rPr lang="en-US" altLang="zh-CN" dirty="0" err="1">
                <a:ea typeface="宋体" panose="02010600030101010101" pitchFamily="2" charset="-122"/>
              </a:rPr>
              <a:t>v</a:t>
            </a:r>
            <a:r>
              <a:rPr lang="en-US" altLang="zh-CN" baseline="-25000" dirty="0" err="1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preferred speeds v</a:t>
            </a:r>
            <a:r>
              <a:rPr lang="en-US" altLang="zh-CN" baseline="30000" dirty="0">
                <a:ea typeface="宋体" panose="02010600030101010101" pitchFamily="2" charset="-122"/>
              </a:rPr>
              <a:t>pref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…, </a:t>
            </a:r>
            <a:r>
              <a:rPr lang="en-US" altLang="zh-CN" dirty="0" err="1">
                <a:ea typeface="宋体" panose="02010600030101010101" pitchFamily="2" charset="-122"/>
              </a:rPr>
              <a:t>v</a:t>
            </a:r>
            <a:r>
              <a:rPr lang="en-US" altLang="zh-CN" baseline="30000" dirty="0" err="1">
                <a:ea typeface="宋体" panose="02010600030101010101" pitchFamily="2" charset="-122"/>
              </a:rPr>
              <a:t>pref</a:t>
            </a:r>
            <a:r>
              <a:rPr lang="en-US" altLang="zh-CN" baseline="-25000" dirty="0" err="1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goals g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…, </a:t>
            </a:r>
            <a:r>
              <a:rPr lang="en-US" altLang="zh-CN" dirty="0" err="1">
                <a:ea typeface="宋体" panose="02010600030101010101" pitchFamily="2" charset="-122"/>
              </a:rPr>
              <a:t>g</a:t>
            </a:r>
            <a:r>
              <a:rPr lang="en-US" altLang="zh-CN" baseline="-25000" dirty="0" err="1">
                <a:ea typeface="宋体" panose="02010600030101010101" pitchFamily="2" charset="-122"/>
              </a:rPr>
              <a:t>N</a:t>
            </a:r>
            <a:endParaRPr lang="en-US" altLang="zh-CN" baseline="-25000" dirty="0">
              <a:ea typeface="宋体" panose="02010600030101010101" pitchFamily="2" charset="-122"/>
            </a:endParaRPr>
          </a:p>
          <a:p>
            <a:endParaRPr lang="en-US" altLang="zh-CN" baseline="-25000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Time step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t</a:t>
            </a:r>
          </a:p>
          <a:p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Each time step: for each agent: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Compute preferred velocity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Select new velocity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Update position of agent according to new velocity</a:t>
            </a:r>
          </a:p>
        </p:txBody>
      </p:sp>
    </p:spTree>
    <p:extLst>
      <p:ext uri="{BB962C8B-B14F-4D97-AF65-F5344CB8AC3E}">
        <p14:creationId xmlns:p14="http://schemas.microsoft.com/office/powerpoint/2010/main" val="248190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B4DE4B8E-EC08-417A-AF86-B9226A1CA4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46583" y="570239"/>
            <a:ext cx="10515600" cy="4985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New Velocity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7" name="Picture 4" descr="multiple">
            <a:extLst>
              <a:ext uri="{FF2B5EF4-FFF2-40B4-BE49-F238E27FC236}">
                <a16:creationId xmlns:a16="http://schemas.microsoft.com/office/drawing/2014/main" id="{DB2521F9-36BB-47CE-B7F0-772022AF5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478" y="1394357"/>
            <a:ext cx="5908675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3EA8059C-0451-472F-BA77-84B9CB939295}"/>
              </a:ext>
            </a:extLst>
          </p:cNvPr>
          <p:cNvSpPr txBox="1">
            <a:spLocks noChangeArrowheads="1"/>
          </p:cNvSpPr>
          <p:nvPr/>
        </p:nvSpPr>
        <p:spPr>
          <a:xfrm>
            <a:off x="2427515" y="5533053"/>
            <a:ext cx="7772400" cy="83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Outside of RVO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Close to the preferred velocity</a:t>
            </a:r>
            <a:endParaRPr lang="nl-NL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98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B4DE4B8E-EC08-417A-AF86-B9226A1CA4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46583" y="570239"/>
            <a:ext cx="10515600" cy="4985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New Velocity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B754E6B-E8A9-485C-9959-9E13806039FF}"/>
              </a:ext>
            </a:extLst>
          </p:cNvPr>
          <p:cNvSpPr txBox="1">
            <a:spLocks noChangeArrowheads="1"/>
          </p:cNvSpPr>
          <p:nvPr/>
        </p:nvSpPr>
        <p:spPr>
          <a:xfrm>
            <a:off x="1942323" y="1587759"/>
            <a:ext cx="7391400" cy="4191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Environment may become crowded: no valid velocity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Solution: select velocity inside RVO but penalize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Expected time to collision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Distance to preferred velocity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Select velocity with minimal penalty</a:t>
            </a:r>
            <a:endParaRPr lang="nl-NL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1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B4DE4B8E-EC08-417A-AF86-B9226A1CA4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46583" y="570239"/>
            <a:ext cx="10515600" cy="4985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c12.wmv">
            <a:hlinkClick r:id="" action="ppaction://media"/>
            <a:extLst>
              <a:ext uri="{FF2B5EF4-FFF2-40B4-BE49-F238E27FC236}">
                <a16:creationId xmlns:a16="http://schemas.microsoft.com/office/drawing/2014/main" id="{07152B00-65CD-44B3-A989-E7093B708DAC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77" y="1466785"/>
            <a:ext cx="5410200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58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1886737" y="635869"/>
            <a:ext cx="540047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Multi-Agent Navigation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28" name="MR - 24 robots.wmv">
            <a:hlinkClick r:id="" action="ppaction://media"/>
            <a:extLst>
              <a:ext uri="{FF2B5EF4-FFF2-40B4-BE49-F238E27FC236}">
                <a16:creationId xmlns:a16="http://schemas.microsoft.com/office/drawing/2014/main" id="{F9144A2A-F190-49CD-BA0A-9BB2F253E8AD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49077" y="1594912"/>
            <a:ext cx="5178893" cy="4143414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FCF4F36C-A46F-443F-9509-F2F9563D2CC6}"/>
              </a:ext>
            </a:extLst>
          </p:cNvPr>
          <p:cNvSpPr txBox="1">
            <a:spLocks noChangeArrowheads="1"/>
          </p:cNvSpPr>
          <p:nvPr/>
        </p:nvSpPr>
        <p:spPr>
          <a:xfrm>
            <a:off x="1498714" y="1823201"/>
            <a:ext cx="4164967" cy="40759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i="1" dirty="0"/>
              <a:t>N</a:t>
            </a:r>
            <a:r>
              <a:rPr lang="en-US" altLang="zh-CN" dirty="0"/>
              <a:t> agents share an environment</a:t>
            </a:r>
          </a:p>
          <a:p>
            <a:r>
              <a:rPr lang="en-US" altLang="zh-CN" dirty="0"/>
              <a:t>Move to goal without collisions (including collisions with obstacles &amp; other agents )</a:t>
            </a:r>
            <a:endParaRPr lang="nl-NL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14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1886737" y="635869"/>
            <a:ext cx="540047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Multi-Agent Navigation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FDA1108-CDB5-4E9D-A5AD-2A6D533F3AA0}"/>
              </a:ext>
            </a:extLst>
          </p:cNvPr>
          <p:cNvSpPr txBox="1">
            <a:spLocks noChangeArrowheads="1"/>
          </p:cNvSpPr>
          <p:nvPr/>
        </p:nvSpPr>
        <p:spPr>
          <a:xfrm>
            <a:off x="1096347" y="1816360"/>
            <a:ext cx="5181600" cy="46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Decoupled</a:t>
            </a:r>
          </a:p>
          <a:p>
            <a:pPr lvl="1"/>
            <a:r>
              <a:rPr lang="en-US" altLang="zh-CN" sz="2000" dirty="0"/>
              <a:t>Simultaneous independent navigation for each agent</a:t>
            </a:r>
          </a:p>
          <a:p>
            <a:pPr lvl="1"/>
            <a:r>
              <a:rPr lang="en-US" altLang="zh-CN" sz="2000" dirty="0"/>
              <a:t>Global path planning and local collision avoidance decoupled</a:t>
            </a:r>
          </a:p>
          <a:p>
            <a:endParaRPr lang="en-US" altLang="zh-CN" dirty="0"/>
          </a:p>
          <a:p>
            <a:r>
              <a:rPr lang="en-US" altLang="zh-CN" dirty="0"/>
              <a:t>Centralized</a:t>
            </a:r>
          </a:p>
          <a:p>
            <a:pPr lvl="1"/>
            <a:r>
              <a:rPr lang="en-US" altLang="zh-CN" sz="2000" dirty="0"/>
              <a:t>Path planned in composite configuration space</a:t>
            </a:r>
            <a:endParaRPr lang="nl-NL" altLang="zh-CN" sz="2000" dirty="0">
              <a:ea typeface="宋体" panose="02010600030101010101" pitchFamily="2" charset="-122"/>
            </a:endParaRPr>
          </a:p>
        </p:txBody>
      </p:sp>
      <p:pic>
        <p:nvPicPr>
          <p:cNvPr id="6" name="Picture 5" descr="CALScreenshot00800">
            <a:extLst>
              <a:ext uri="{FF2B5EF4-FFF2-40B4-BE49-F238E27FC236}">
                <a16:creationId xmlns:a16="http://schemas.microsoft.com/office/drawing/2014/main" id="{6E15787E-3848-443A-8748-2C031C7B4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37" y="1695062"/>
            <a:ext cx="3799114" cy="379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7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1868076" y="565676"/>
            <a:ext cx="896476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Problems in Multi-agents navigation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FCF4F36C-A46F-443F-9509-F2F9563D2CC6}"/>
              </a:ext>
            </a:extLst>
          </p:cNvPr>
          <p:cNvSpPr txBox="1">
            <a:spLocks noChangeArrowheads="1"/>
          </p:cNvSpPr>
          <p:nvPr/>
        </p:nvSpPr>
        <p:spPr>
          <a:xfrm>
            <a:off x="1868076" y="1530998"/>
            <a:ext cx="9390109" cy="37960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Independent Navigation</a:t>
            </a:r>
          </a:p>
          <a:p>
            <a:endParaRPr lang="en-US" altLang="zh-CN" dirty="0"/>
          </a:p>
          <a:p>
            <a:r>
              <a:rPr lang="en-US" altLang="zh-CN" dirty="0"/>
              <a:t>Continuous cycle of sensing and acting</a:t>
            </a:r>
          </a:p>
          <a:p>
            <a:endParaRPr lang="en-US" altLang="zh-CN" dirty="0"/>
          </a:p>
          <a:p>
            <a:r>
              <a:rPr lang="en-US" altLang="zh-CN" dirty="0"/>
              <a:t>Global path planning vs. local navigation</a:t>
            </a:r>
          </a:p>
          <a:p>
            <a:endParaRPr lang="en-US" altLang="zh-CN" dirty="0"/>
          </a:p>
          <a:p>
            <a:r>
              <a:rPr lang="en-US" altLang="zh-CN" dirty="0"/>
              <a:t>Each cycle: each agent observes other agents (position, velocity)</a:t>
            </a:r>
          </a:p>
          <a:p>
            <a:endParaRPr lang="en-US" altLang="zh-CN" dirty="0"/>
          </a:p>
          <a:p>
            <a:r>
              <a:rPr lang="en-US" altLang="zh-CN" dirty="0"/>
              <a:t>How should one agent act to others?</a:t>
            </a:r>
            <a:endParaRPr lang="nl-NL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2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1354893" y="466018"/>
            <a:ext cx="540047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Obstacle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10" name="Picture 4" descr="vo">
            <a:extLst>
              <a:ext uri="{FF2B5EF4-FFF2-40B4-BE49-F238E27FC236}">
                <a16:creationId xmlns:a16="http://schemas.microsoft.com/office/drawing/2014/main" id="{73F68A3A-4B90-405F-A9AD-2C5379C05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760" y="1152331"/>
            <a:ext cx="5181600" cy="381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AA030B35-489D-48B4-876D-F14227DC9191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5570375"/>
            <a:ext cx="8229600" cy="11731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VO</a:t>
            </a:r>
            <a:r>
              <a:rPr lang="en-US" altLang="zh-CN" baseline="30000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ea typeface="宋体" panose="02010600030101010101" pitchFamily="2" charset="-122"/>
              </a:rPr>
              <a:t>v</a:t>
            </a:r>
            <a:r>
              <a:rPr lang="en-US" altLang="zh-CN" baseline="-25000" dirty="0" err="1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) = {</a:t>
            </a:r>
            <a:r>
              <a:rPr lang="en-US" altLang="zh-CN" dirty="0" err="1">
                <a:ea typeface="宋体" panose="02010600030101010101" pitchFamily="2" charset="-122"/>
              </a:rPr>
              <a:t>v</a:t>
            </a:r>
            <a:r>
              <a:rPr lang="en-US" altLang="zh-CN" baseline="-25000" dirty="0" err="1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|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(</a:t>
            </a:r>
            <a:r>
              <a:rPr lang="en-US" altLang="zh-CN" dirty="0" err="1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aseline="-25000" dirty="0" err="1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baseline="-25000" dirty="0" err="1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– </a:t>
            </a:r>
            <a:r>
              <a:rPr lang="en-US" altLang="zh-CN" dirty="0" err="1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baseline="-25000" dirty="0" err="1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  B  –A  }</a:t>
            </a:r>
          </a:p>
        </p:txBody>
      </p:sp>
    </p:spTree>
    <p:extLst>
      <p:ext uri="{BB962C8B-B14F-4D97-AF65-F5344CB8AC3E}">
        <p14:creationId xmlns:p14="http://schemas.microsoft.com/office/powerpoint/2010/main" val="414294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1886737" y="635869"/>
            <a:ext cx="540047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Velocity Obstacles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FCF4F36C-A46F-443F-9509-F2F9563D2CC6}"/>
              </a:ext>
            </a:extLst>
          </p:cNvPr>
          <p:cNvSpPr txBox="1">
            <a:spLocks noChangeArrowheads="1"/>
          </p:cNvSpPr>
          <p:nvPr/>
        </p:nvSpPr>
        <p:spPr>
          <a:xfrm>
            <a:off x="1924059" y="1577650"/>
            <a:ext cx="8401064" cy="31055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 each cycle, select velocity outside velocity obstacle of any moving obstacle</a:t>
            </a:r>
          </a:p>
          <a:p>
            <a:endParaRPr lang="en-US" altLang="zh-CN" dirty="0"/>
          </a:p>
          <a:p>
            <a:r>
              <a:rPr lang="en-US" altLang="zh-CN" dirty="0"/>
              <a:t>For multi-agent navigation? </a:t>
            </a:r>
          </a:p>
          <a:p>
            <a:endParaRPr lang="en-US" altLang="zh-CN" dirty="0"/>
          </a:p>
          <a:p>
            <a:r>
              <a:rPr lang="en-US" altLang="zh-CN" dirty="0"/>
              <a:t>Agents are not passively moving, but react on each other</a:t>
            </a:r>
          </a:p>
          <a:p>
            <a:endParaRPr lang="en-US" altLang="zh-CN" dirty="0"/>
          </a:p>
          <a:p>
            <a:r>
              <a:rPr lang="en-US" altLang="zh-CN" dirty="0"/>
              <a:t>Result: oscillations</a:t>
            </a:r>
            <a:endParaRPr lang="nl-NL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806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953676" y="561224"/>
            <a:ext cx="540047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Oscillations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911B1A-0A05-4672-81D9-268E5E832FED}"/>
              </a:ext>
            </a:extLst>
          </p:cNvPr>
          <p:cNvSpPr/>
          <p:nvPr/>
        </p:nvSpPr>
        <p:spPr>
          <a:xfrm>
            <a:off x="3820913" y="3705506"/>
            <a:ext cx="5439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Two agents with opposite directions</a:t>
            </a:r>
            <a:endParaRPr lang="zh-CN" altLang="en-US" sz="2400" dirty="0"/>
          </a:p>
        </p:txBody>
      </p:sp>
      <p:pic>
        <p:nvPicPr>
          <p:cNvPr id="6" name="Picture 7" descr="osc1">
            <a:extLst>
              <a:ext uri="{FF2B5EF4-FFF2-40B4-BE49-F238E27FC236}">
                <a16:creationId xmlns:a16="http://schemas.microsoft.com/office/drawing/2014/main" id="{16DE6609-7BEA-4C28-95D0-709CDC3F8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61" y="1254168"/>
            <a:ext cx="3103969" cy="252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osc2">
            <a:extLst>
              <a:ext uri="{FF2B5EF4-FFF2-40B4-BE49-F238E27FC236}">
                <a16:creationId xmlns:a16="http://schemas.microsoft.com/office/drawing/2014/main" id="{71C3EAF9-140B-4AD0-9BAF-240E97807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480" y="1254168"/>
            <a:ext cx="3103969" cy="252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osc3">
            <a:extLst>
              <a:ext uri="{FF2B5EF4-FFF2-40B4-BE49-F238E27FC236}">
                <a16:creationId xmlns:a16="http://schemas.microsoft.com/office/drawing/2014/main" id="{C62FBFE2-7BD5-4F94-A88F-039C0745A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59" y="4132652"/>
            <a:ext cx="3103970" cy="252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osc4">
            <a:extLst>
              <a:ext uri="{FF2B5EF4-FFF2-40B4-BE49-F238E27FC236}">
                <a16:creationId xmlns:a16="http://schemas.microsoft.com/office/drawing/2014/main" id="{74A20F82-8649-4AF4-9A23-4E93FD8A0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390" y="4132874"/>
            <a:ext cx="3105891" cy="252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48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8">
            <a:extLst>
              <a:ext uri="{FF2B5EF4-FFF2-40B4-BE49-F238E27FC236}">
                <a16:creationId xmlns:a16="http://schemas.microsoft.com/office/drawing/2014/main" id="{6647FCAF-8771-4904-AC4D-5AAECDB369B4}"/>
              </a:ext>
            </a:extLst>
          </p:cNvPr>
          <p:cNvSpPr txBox="1"/>
          <p:nvPr/>
        </p:nvSpPr>
        <p:spPr>
          <a:xfrm>
            <a:off x="695529" y="551893"/>
            <a:ext cx="540047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Oscillations</a:t>
            </a:r>
            <a:endParaRPr lang="zh-CN" altLang="en-US" sz="4400" b="1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10" name="Picture 5" descr="osc5">
            <a:extLst>
              <a:ext uri="{FF2B5EF4-FFF2-40B4-BE49-F238E27FC236}">
                <a16:creationId xmlns:a16="http://schemas.microsoft.com/office/drawing/2014/main" id="{07682049-0D47-4BF2-8B08-EE9D02542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344" y="1824206"/>
            <a:ext cx="3949991" cy="32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osc6">
            <a:extLst>
              <a:ext uri="{FF2B5EF4-FFF2-40B4-BE49-F238E27FC236}">
                <a16:creationId xmlns:a16="http://schemas.microsoft.com/office/drawing/2014/main" id="{200ED772-5FA1-443A-B6C8-EBF054AFD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24206"/>
            <a:ext cx="3949991" cy="32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1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164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37979"/>
      </a:accent1>
      <a:accent2>
        <a:srgbClr val="44546A"/>
      </a:accent2>
      <a:accent3>
        <a:srgbClr val="D37979"/>
      </a:accent3>
      <a:accent4>
        <a:srgbClr val="44546A"/>
      </a:accent4>
      <a:accent5>
        <a:srgbClr val="D37979"/>
      </a:accent5>
      <a:accent6>
        <a:srgbClr val="44645E"/>
      </a:accent6>
      <a:hlink>
        <a:srgbClr val="0563C1"/>
      </a:hlink>
      <a:folHlink>
        <a:srgbClr val="954F72"/>
      </a:folHlink>
    </a:clrScheme>
    <a:fontScheme name="m42sp2mc">
      <a:majorFont>
        <a:latin typeface="庞门正道标题体" panose="020F0302020204030204"/>
        <a:ea typeface="庞门正道标题体"/>
        <a:cs typeface=""/>
      </a:majorFont>
      <a:minorFont>
        <a:latin typeface="庞门正道标题体" panose="020F0502020204030204"/>
        <a:ea typeface="庞门正道标题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477</Words>
  <Application>Microsoft Office PowerPoint</Application>
  <PresentationFormat>宽屏</PresentationFormat>
  <Paragraphs>115</Paragraphs>
  <Slides>26</Slides>
  <Notes>18</Notes>
  <HiddenSlides>0</HiddenSlides>
  <MMClips>8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庞门正道标题体</vt:lpstr>
      <vt:lpstr>微软雅黑</vt:lpstr>
      <vt:lpstr>Arial</vt:lpstr>
      <vt:lpstr>Calibri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Generalized RVOs</vt:lpstr>
      <vt:lpstr>Generalized RVOs</vt:lpstr>
      <vt:lpstr>Generalized RVOs</vt:lpstr>
      <vt:lpstr>Generalized RVOs</vt:lpstr>
      <vt:lpstr>Multi-Agent Navigation</vt:lpstr>
      <vt:lpstr>Select New Velocity</vt:lpstr>
      <vt:lpstr>Select New Velocity</vt:lpstr>
      <vt:lpstr>Experiments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三角形</dc:title>
  <dc:creator>第一PPT</dc:creator>
  <cp:keywords>三角形</cp:keywords>
  <cp:lastModifiedBy>姜 思聪</cp:lastModifiedBy>
  <cp:revision>40</cp:revision>
  <dcterms:created xsi:type="dcterms:W3CDTF">2019-05-07T15:53:17Z</dcterms:created>
  <dcterms:modified xsi:type="dcterms:W3CDTF">2019-10-10T20:54:35Z</dcterms:modified>
</cp:coreProperties>
</file>