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328" r:id="rId2"/>
    <p:sldId id="329" r:id="rId3"/>
    <p:sldId id="330" r:id="rId4"/>
    <p:sldId id="332" r:id="rId5"/>
    <p:sldId id="333" r:id="rId6"/>
    <p:sldId id="334" r:id="rId7"/>
    <p:sldId id="335" r:id="rId8"/>
    <p:sldId id="336" r:id="rId9"/>
    <p:sldId id="337" r:id="rId10"/>
    <p:sldId id="331"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E036FBB-7503-40C1-A023-A33449E2ECA7}">
          <p14:sldIdLst>
            <p14:sldId id="328"/>
            <p14:sldId id="329"/>
            <p14:sldId id="330"/>
            <p14:sldId id="332"/>
            <p14:sldId id="333"/>
            <p14:sldId id="334"/>
            <p14:sldId id="335"/>
            <p14:sldId id="336"/>
            <p14:sldId id="337"/>
            <p14:sldId id="331"/>
            <p14:sldId id="2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CC"/>
    <a:srgbClr val="66FF99"/>
    <a:srgbClr val="84FF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0194A2-66BE-4319-B74C-8FE1FF58F5F7}" v="640" dt="2021-04-28T17:51:59.789"/>
    <p1510:client id="{33D76CDC-6A34-4039-8B1E-DA730ECF0325}" v="15" dt="2021-04-28T18:00:36.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yiq Ahmed K" userId="e235772aea451f09" providerId="LiveId" clId="{33D76CDC-6A34-4039-8B1E-DA730ECF0325}"/>
    <pc:docChg chg="undo custSel modSld">
      <pc:chgData name="Fayiq Ahmed K" userId="e235772aea451f09" providerId="LiveId" clId="{33D76CDC-6A34-4039-8B1E-DA730ECF0325}" dt="2021-04-28T18:00:36.729" v="38" actId="20577"/>
      <pc:docMkLst>
        <pc:docMk/>
      </pc:docMkLst>
      <pc:sldChg chg="addSp modSp mod">
        <pc:chgData name="Fayiq Ahmed K" userId="e235772aea451f09" providerId="LiveId" clId="{33D76CDC-6A34-4039-8B1E-DA730ECF0325}" dt="2021-04-28T17:57:53.363" v="24" actId="5793"/>
        <pc:sldMkLst>
          <pc:docMk/>
          <pc:sldMk cId="3761210359" sldId="329"/>
        </pc:sldMkLst>
        <pc:spChg chg="add mod">
          <ac:chgData name="Fayiq Ahmed K" userId="e235772aea451f09" providerId="LiveId" clId="{33D76CDC-6A34-4039-8B1E-DA730ECF0325}" dt="2021-04-28T17:57:53.363" v="24" actId="5793"/>
          <ac:spMkLst>
            <pc:docMk/>
            <pc:sldMk cId="3761210359" sldId="329"/>
            <ac:spMk id="2" creationId="{1F8BB49D-2BDD-4CC5-881C-FAEC56E273C8}"/>
          </ac:spMkLst>
        </pc:spChg>
      </pc:sldChg>
      <pc:sldChg chg="modSp modAnim">
        <pc:chgData name="Fayiq Ahmed K" userId="e235772aea451f09" providerId="LiveId" clId="{33D76CDC-6A34-4039-8B1E-DA730ECF0325}" dt="2021-04-28T18:00:36.729" v="38" actId="20577"/>
        <pc:sldMkLst>
          <pc:docMk/>
          <pc:sldMk cId="1152539440" sldId="330"/>
        </pc:sldMkLst>
        <pc:spChg chg="mod">
          <ac:chgData name="Fayiq Ahmed K" userId="e235772aea451f09" providerId="LiveId" clId="{33D76CDC-6A34-4039-8B1E-DA730ECF0325}" dt="2021-04-28T18:00:36.729" v="38" actId="20577"/>
          <ac:spMkLst>
            <pc:docMk/>
            <pc:sldMk cId="1152539440" sldId="330"/>
            <ac:spMk id="30" creationId="{00000000-0000-0000-0000-000000000000}"/>
          </ac:spMkLst>
        </pc:spChg>
      </pc:sldChg>
      <pc:sldChg chg="modAnim">
        <pc:chgData name="Fayiq Ahmed K" userId="e235772aea451f09" providerId="LiveId" clId="{33D76CDC-6A34-4039-8B1E-DA730ECF0325}" dt="2021-04-28T18:00:22.271" v="33"/>
        <pc:sldMkLst>
          <pc:docMk/>
          <pc:sldMk cId="2389067596" sldId="33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38C360-1451-4FAC-96AE-AED9435A5117}" type="datetimeFigureOut">
              <a:rPr lang="en-US" smtClean="0"/>
              <a:t>4/28/2021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9F04D0-699D-4D6B-A94F-1A7A83CC3965}" type="slidenum">
              <a:rPr lang="en-US" smtClean="0"/>
              <a:t>‹#›</a:t>
            </a:fld>
            <a:endParaRPr lang="en-US"/>
          </a:p>
        </p:txBody>
      </p:sp>
    </p:spTree>
    <p:extLst>
      <p:ext uri="{BB962C8B-B14F-4D97-AF65-F5344CB8AC3E}">
        <p14:creationId xmlns:p14="http://schemas.microsoft.com/office/powerpoint/2010/main" val="408508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2D47140-E761-4776-BB05-B90A68E34D64}"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83495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62174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373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D47140-E761-4776-BB05-B90A68E34D64}"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99773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D47140-E761-4776-BB05-B90A68E34D64}" type="datetimeFigureOut">
              <a:rPr lang="en-US" smtClean="0"/>
              <a:t>4/28/2021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26104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D47140-E761-4776-BB05-B90A68E34D64}"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165904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D47140-E761-4776-BB05-B90A68E34D64}" type="datetimeFigureOut">
              <a:rPr lang="en-US" smtClean="0"/>
              <a:t>4/28/2021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3046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D47140-E761-4776-BB05-B90A68E34D64}" type="datetimeFigureOut">
              <a:rPr lang="en-US" smtClean="0"/>
              <a:t>4/28/2021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237181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D47140-E761-4776-BB05-B90A68E34D64}" type="datetimeFigureOut">
              <a:rPr lang="en-US" smtClean="0"/>
              <a:t>4/28/2021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108877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361490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D47140-E761-4776-BB05-B90A68E34D64}" type="datetimeFigureOut">
              <a:rPr lang="en-US" smtClean="0"/>
              <a:t>4/28/2021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8DF75C-1349-4428-A080-E4DEDA9691AA}" type="slidenum">
              <a:rPr lang="en-US" smtClean="0"/>
              <a:t>‹#›</a:t>
            </a:fld>
            <a:endParaRPr lang="en-US"/>
          </a:p>
        </p:txBody>
      </p:sp>
    </p:spTree>
    <p:extLst>
      <p:ext uri="{BB962C8B-B14F-4D97-AF65-F5344CB8AC3E}">
        <p14:creationId xmlns:p14="http://schemas.microsoft.com/office/powerpoint/2010/main" val="4186394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619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D47140-E761-4776-BB05-B90A68E34D64}" type="datetimeFigureOut">
              <a:rPr lang="en-US" smtClean="0"/>
              <a:t>4/28/2021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DF75C-1349-4428-A080-E4DEDA9691AA}" type="slidenum">
              <a:rPr lang="en-US" smtClean="0"/>
              <a:t>‹#›</a:t>
            </a:fld>
            <a:endParaRPr lang="en-US"/>
          </a:p>
        </p:txBody>
      </p:sp>
      <p:pic>
        <p:nvPicPr>
          <p:cNvPr id="7" name="Picture 2" descr="D:\1.PGPBA\01. Marketing\GL High Res Logos\Greatlearning Logo_160915.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553200" y="-25898"/>
            <a:ext cx="2362200" cy="327947"/>
          </a:xfrm>
          <a:prstGeom prst="rect">
            <a:avLst/>
          </a:prstGeom>
          <a:noFill/>
          <a:extLst>
            <a:ext uri="{909E8E84-426E-40DD-AFC4-6F175D3DCCD1}">
              <a14:hiddenFill xmlns:a14="http://schemas.microsoft.com/office/drawing/2010/main">
                <a:solidFill>
                  <a:srgbClr val="FFFFFF"/>
                </a:solidFill>
              </a14:hiddenFill>
            </a:ext>
          </a:extLst>
        </p:spPr>
      </p:pic>
      <p:sp>
        <p:nvSpPr>
          <p:cNvPr id="8" name="Round Diagonal Corner Rectangle 7"/>
          <p:cNvSpPr/>
          <p:nvPr userDrawn="1"/>
        </p:nvSpPr>
        <p:spPr>
          <a:xfrm>
            <a:off x="45026" y="842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ound Diagonal Corner Rectangle 8"/>
          <p:cNvSpPr/>
          <p:nvPr userDrawn="1"/>
        </p:nvSpPr>
        <p:spPr>
          <a:xfrm>
            <a:off x="45026" y="2373076"/>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8106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CF1B1374-6C99-4642-9617-4426B07B7CEA}"/>
              </a:ext>
            </a:extLst>
          </p:cNvPr>
          <p:cNvSpPr txBox="1"/>
          <p:nvPr/>
        </p:nvSpPr>
        <p:spPr>
          <a:xfrm>
            <a:off x="791570" y="493455"/>
            <a:ext cx="8077200" cy="1323439"/>
          </a:xfrm>
          <a:prstGeom prst="rect">
            <a:avLst/>
          </a:prstGeom>
          <a:noFill/>
        </p:spPr>
        <p:txBody>
          <a:bodyPr wrap="square" rtlCol="0">
            <a:spAutoFit/>
          </a:bodyPr>
          <a:lstStyle/>
          <a:p>
            <a:pPr algn="ctr"/>
            <a:r>
              <a:rPr lang="en-US" sz="4000" u="sng" dirty="0" err="1"/>
              <a:t>DataCo</a:t>
            </a:r>
            <a:r>
              <a:rPr lang="en-US" sz="4000" u="sng" dirty="0"/>
              <a:t> Smart Supply Chain Data Analysis.</a:t>
            </a:r>
            <a:endParaRPr lang="en-US" sz="4000" u="sng" dirty="0">
              <a:latin typeface="+mj-lt"/>
            </a:endParaRPr>
          </a:p>
        </p:txBody>
      </p:sp>
      <p:pic>
        <p:nvPicPr>
          <p:cNvPr id="1026" name="Picture 2" descr="Starting Your Ecommerce Business From Scratch, Step by Step | Disruptive  Advertising">
            <a:extLst>
              <a:ext uri="{FF2B5EF4-FFF2-40B4-BE49-F238E27FC236}">
                <a16:creationId xmlns:a16="http://schemas.microsoft.com/office/drawing/2014/main" id="{4B961491-30AC-485F-8037-E7D191E0EC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70" y="1816894"/>
            <a:ext cx="8077200" cy="3059905"/>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3DF23CE3-C2CD-439C-BFBC-A9D9474E5C21}"/>
              </a:ext>
            </a:extLst>
          </p:cNvPr>
          <p:cNvSpPr>
            <a:spLocks noGrp="1"/>
          </p:cNvSpPr>
          <p:nvPr>
            <p:ph type="body" sz="half" idx="2"/>
          </p:nvPr>
        </p:nvSpPr>
        <p:spPr>
          <a:xfrm>
            <a:off x="791570" y="4876799"/>
            <a:ext cx="8077200" cy="1898071"/>
          </a:xfrm>
        </p:spPr>
        <p:txBody>
          <a:bodyPr>
            <a:normAutofit/>
          </a:bodyPr>
          <a:lstStyle/>
          <a:p>
            <a:r>
              <a:rPr lang="en-IN" sz="1600" u="sng" dirty="0"/>
              <a:t>Team Members:</a:t>
            </a:r>
          </a:p>
          <a:p>
            <a:pPr marL="342900" indent="-342900">
              <a:buFont typeface="+mj-lt"/>
              <a:buAutoNum type="arabicPeriod"/>
            </a:pPr>
            <a:r>
              <a:rPr lang="en-IN" sz="1600" dirty="0"/>
              <a:t>Fayiq Ahmed K</a:t>
            </a:r>
          </a:p>
          <a:p>
            <a:pPr marL="342900" indent="-342900">
              <a:buFont typeface="+mj-lt"/>
              <a:buAutoNum type="arabicPeriod"/>
            </a:pPr>
            <a:r>
              <a:rPr lang="en-US" sz="1600" dirty="0" err="1"/>
              <a:t>Supriyo</a:t>
            </a:r>
            <a:r>
              <a:rPr lang="en-US" sz="1600" dirty="0"/>
              <a:t> Dey </a:t>
            </a:r>
          </a:p>
          <a:p>
            <a:pPr marL="342900" indent="-342900">
              <a:buFont typeface="+mj-lt"/>
              <a:buAutoNum type="arabicPeriod"/>
            </a:pPr>
            <a:r>
              <a:rPr lang="en-US" sz="1600" dirty="0"/>
              <a:t>Sai </a:t>
            </a:r>
            <a:r>
              <a:rPr lang="en-US" sz="1600" dirty="0" err="1"/>
              <a:t>Charan</a:t>
            </a:r>
            <a:r>
              <a:rPr lang="en-US" sz="1600" dirty="0"/>
              <a:t> </a:t>
            </a:r>
          </a:p>
          <a:p>
            <a:pPr marL="342900" indent="-342900">
              <a:buFont typeface="+mj-lt"/>
              <a:buAutoNum type="arabicPeriod"/>
            </a:pPr>
            <a:r>
              <a:rPr lang="en-US" sz="1600" dirty="0"/>
              <a:t>Akhil Raj </a:t>
            </a:r>
          </a:p>
          <a:p>
            <a:pPr marL="342900" indent="-342900">
              <a:buFont typeface="+mj-lt"/>
              <a:buAutoNum type="arabicPeriod"/>
            </a:pPr>
            <a:r>
              <a:rPr lang="en-US" sz="1600" dirty="0"/>
              <a:t>Bharath </a:t>
            </a:r>
            <a:endParaRPr lang="en-IN" sz="1600" dirty="0"/>
          </a:p>
        </p:txBody>
      </p:sp>
    </p:spTree>
    <p:extLst>
      <p:ext uri="{BB962C8B-B14F-4D97-AF65-F5344CB8AC3E}">
        <p14:creationId xmlns:p14="http://schemas.microsoft.com/office/powerpoint/2010/main" val="1765348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13816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IN" sz="1400" dirty="0">
                <a:solidFill>
                  <a:schemeClr val="tx1"/>
                </a:solidFill>
              </a:rPr>
              <a:t>Assumptions:</a:t>
            </a:r>
          </a:p>
          <a:p>
            <a:pPr marL="742950" lvl="1" indent="-285750" algn="l">
              <a:buFont typeface="Arial" panose="020B0604020202020204" pitchFamily="34" charset="0"/>
              <a:buChar char="•"/>
            </a:pPr>
            <a:r>
              <a:rPr lang="en-US" sz="1400" dirty="0">
                <a:solidFill>
                  <a:schemeClr val="tx1"/>
                </a:solidFill>
              </a:rPr>
              <a:t>Target variable should be numeric – Passed. </a:t>
            </a:r>
          </a:p>
          <a:p>
            <a:pPr marL="742950" lvl="1" indent="-285750" algn="l">
              <a:buFont typeface="Arial" panose="020B0604020202020204" pitchFamily="34" charset="0"/>
              <a:buChar char="•"/>
            </a:pPr>
            <a:r>
              <a:rPr lang="en-US" sz="1400" dirty="0">
                <a:solidFill>
                  <a:schemeClr val="tx1"/>
                </a:solidFill>
              </a:rPr>
              <a:t>There should be less multi – collinearity of the features ---- Passed</a:t>
            </a:r>
          </a:p>
          <a:p>
            <a:pPr marL="742950" lvl="1" indent="-285750" algn="l">
              <a:buFont typeface="Arial" panose="020B0604020202020204" pitchFamily="34" charset="0"/>
              <a:buChar char="•"/>
            </a:pPr>
            <a:r>
              <a:rPr lang="en-US" sz="1400" dirty="0">
                <a:solidFill>
                  <a:schemeClr val="tx1"/>
                </a:solidFill>
              </a:rPr>
              <a:t>Ascertain through statistical test that train &amp; test data represent the overall data </a:t>
            </a:r>
          </a:p>
          <a:p>
            <a:pPr lvl="1" algn="l"/>
            <a:r>
              <a:rPr lang="en-US" sz="1400" dirty="0">
                <a:solidFill>
                  <a:schemeClr val="tx1"/>
                </a:solidFill>
              </a:rPr>
              <a:t>       </a:t>
            </a:r>
            <a:r>
              <a:rPr lang="en-US" sz="1400" dirty="0" err="1">
                <a:solidFill>
                  <a:schemeClr val="tx1"/>
                </a:solidFill>
              </a:rPr>
              <a:t>Ttest_indResult</a:t>
            </a:r>
            <a:r>
              <a:rPr lang="en-US" sz="1400" dirty="0">
                <a:solidFill>
                  <a:schemeClr val="tx1"/>
                </a:solidFill>
              </a:rPr>
              <a:t> (statistic=0.2980565264343673, </a:t>
            </a:r>
            <a:r>
              <a:rPr lang="en-US" sz="1400" dirty="0" err="1">
                <a:solidFill>
                  <a:schemeClr val="tx1"/>
                </a:solidFill>
              </a:rPr>
              <a:t>pvalue</a:t>
            </a:r>
            <a:r>
              <a:rPr lang="en-US" sz="1400" dirty="0">
                <a:solidFill>
                  <a:schemeClr val="tx1"/>
                </a:solidFill>
              </a:rPr>
              <a:t>=0.7656603642388153)</a:t>
            </a:r>
          </a:p>
          <a:p>
            <a:pPr lvl="1" algn="l"/>
            <a:endParaRPr lang="en-US" sz="1400" dirty="0">
              <a:solidFill>
                <a:schemeClr val="tx1"/>
              </a:solidFill>
            </a:endParaRPr>
          </a:p>
        </p:txBody>
      </p:sp>
      <p:sp>
        <p:nvSpPr>
          <p:cNvPr id="6" name="TextBox 5"/>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Algorithms, Solution and Conclusions</a:t>
            </a:r>
            <a:endParaRPr lang="en-US" sz="4000" b="1" dirty="0"/>
          </a:p>
        </p:txBody>
      </p:sp>
      <p:sp>
        <p:nvSpPr>
          <p:cNvPr id="2" name="TextBox 1">
            <a:extLst>
              <a:ext uri="{FF2B5EF4-FFF2-40B4-BE49-F238E27FC236}">
                <a16:creationId xmlns:a16="http://schemas.microsoft.com/office/drawing/2014/main" id="{ADB8257D-5E95-40EF-A132-E4ACF2FDFC56}"/>
              </a:ext>
            </a:extLst>
          </p:cNvPr>
          <p:cNvSpPr txBox="1"/>
          <p:nvPr/>
        </p:nvSpPr>
        <p:spPr>
          <a:xfrm flipH="1">
            <a:off x="579119" y="2545081"/>
            <a:ext cx="6355081" cy="369332"/>
          </a:xfrm>
          <a:prstGeom prst="rect">
            <a:avLst/>
          </a:prstGeom>
          <a:noFill/>
        </p:spPr>
        <p:txBody>
          <a:bodyPr wrap="square" rtlCol="0">
            <a:spAutoFit/>
          </a:bodyPr>
          <a:lstStyle/>
          <a:p>
            <a:r>
              <a:rPr lang="en-IN" dirty="0"/>
              <a:t>Base Model Performance</a:t>
            </a:r>
          </a:p>
        </p:txBody>
      </p:sp>
      <p:sp>
        <p:nvSpPr>
          <p:cNvPr id="3" name="TextBox 2">
            <a:extLst>
              <a:ext uri="{FF2B5EF4-FFF2-40B4-BE49-F238E27FC236}">
                <a16:creationId xmlns:a16="http://schemas.microsoft.com/office/drawing/2014/main" id="{35364CEC-FFE5-46C4-833F-AC7770667371}"/>
              </a:ext>
            </a:extLst>
          </p:cNvPr>
          <p:cNvSpPr txBox="1"/>
          <p:nvPr/>
        </p:nvSpPr>
        <p:spPr>
          <a:xfrm>
            <a:off x="609600" y="3078480"/>
            <a:ext cx="7879081"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Accuracy of the train data: 0.9774301021659821 </a:t>
            </a:r>
          </a:p>
          <a:p>
            <a:r>
              <a:rPr lang="en-US" sz="1400" dirty="0"/>
              <a:t>      Area under the curve AUC on the train: 0.9461652960415097 </a:t>
            </a:r>
          </a:p>
          <a:p>
            <a:pPr marL="285750" indent="-285750">
              <a:buFont typeface="Arial" panose="020B0604020202020204" pitchFamily="34" charset="0"/>
              <a:buChar char="•"/>
            </a:pPr>
            <a:r>
              <a:rPr lang="en-US" sz="1400" dirty="0"/>
              <a:t>Accuracy of the test data: 0.9776571386365315 </a:t>
            </a:r>
          </a:p>
          <a:p>
            <a:r>
              <a:rPr lang="en-US" sz="1400" dirty="0"/>
              <a:t>      Area under the curve AUC on the test: 0.946080647271054 </a:t>
            </a:r>
          </a:p>
          <a:p>
            <a:endParaRPr lang="en-US" sz="1400" dirty="0"/>
          </a:p>
          <a:p>
            <a:r>
              <a:rPr lang="en-US" sz="1400" dirty="0"/>
              <a:t>In this stage of Base model, our model seems to be overfitting. Improvements going further with SMOTE analysis and application of advanced classification algorithms</a:t>
            </a:r>
            <a:endParaRPr lang="en-IN" sz="1400" dirty="0"/>
          </a:p>
        </p:txBody>
      </p:sp>
    </p:spTree>
    <p:extLst>
      <p:ext uri="{BB962C8B-B14F-4D97-AF65-F5344CB8AC3E}">
        <p14:creationId xmlns:p14="http://schemas.microsoft.com/office/powerpoint/2010/main" val="2389067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Content Placeholder 2"/>
          <p:cNvSpPr txBox="1">
            <a:spLocks/>
          </p:cNvSpPr>
          <p:nvPr/>
        </p:nvSpPr>
        <p:spPr>
          <a:xfrm>
            <a:off x="3042062" y="1958439"/>
            <a:ext cx="4730338" cy="154676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lvl="1" algn="l"/>
            <a:endParaRPr lang="en-IN" sz="4000" dirty="0">
              <a:solidFill>
                <a:srgbClr val="0055A0"/>
              </a:solidFill>
            </a:endParaRPr>
          </a:p>
          <a:p>
            <a:pPr lvl="1" algn="l"/>
            <a:r>
              <a:rPr lang="en-IN" sz="4000" dirty="0">
                <a:solidFill>
                  <a:srgbClr val="0055A0"/>
                </a:solidFill>
              </a:rPr>
              <a:t>Thanks!</a:t>
            </a:r>
          </a:p>
        </p:txBody>
      </p:sp>
    </p:spTree>
    <p:extLst>
      <p:ext uri="{BB962C8B-B14F-4D97-AF65-F5344CB8AC3E}">
        <p14:creationId xmlns:p14="http://schemas.microsoft.com/office/powerpoint/2010/main" val="3724216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endParaRPr lang="en-IN" sz="2400" dirty="0">
              <a:solidFill>
                <a:srgbClr val="0055A0"/>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Problem Definition</a:t>
            </a:r>
            <a:endParaRPr lang="en-US" sz="4000" b="1" dirty="0"/>
          </a:p>
        </p:txBody>
      </p:sp>
      <p:sp>
        <p:nvSpPr>
          <p:cNvPr id="2" name="TextBox 1">
            <a:extLst>
              <a:ext uri="{FF2B5EF4-FFF2-40B4-BE49-F238E27FC236}">
                <a16:creationId xmlns:a16="http://schemas.microsoft.com/office/drawing/2014/main" id="{1F8BB49D-2BDD-4CC5-881C-FAEC56E273C8}"/>
              </a:ext>
            </a:extLst>
          </p:cNvPr>
          <p:cNvSpPr txBox="1"/>
          <p:nvPr/>
        </p:nvSpPr>
        <p:spPr>
          <a:xfrm>
            <a:off x="609600" y="1066800"/>
            <a:ext cx="810474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Mapping out a supply chain is one of the critical steps in performing an external analysis in a strategic planning process. The importance of clearly laying out the supply chain is that it helps a company define its own market and decide where it wants to be in the future.</a:t>
            </a:r>
          </a:p>
          <a:p>
            <a:pPr marL="285750" indent="-285750">
              <a:buFont typeface="Arial" panose="020B0604020202020204" pitchFamily="34" charset="0"/>
              <a:buChar char="•"/>
            </a:pPr>
            <a:r>
              <a:rPr lang="en-US" dirty="0"/>
              <a:t>Detection of high risk (fraudulent) product category, products along with demographic characteristics and personal attributes of customer who are susceptible / contributing towards fraudulent activities. </a:t>
            </a:r>
          </a:p>
          <a:p>
            <a:pPr marL="285750" indent="-285750">
              <a:buFont typeface="Arial" panose="020B0604020202020204" pitchFamily="34" charset="0"/>
              <a:buChar char="•"/>
            </a:pPr>
            <a:r>
              <a:rPr lang="en-US" dirty="0"/>
              <a:t>High-risk payment modes (transactions) of </a:t>
            </a:r>
            <a:r>
              <a:rPr lang="en-US" dirty="0" err="1"/>
              <a:t>DataCo</a:t>
            </a:r>
            <a:r>
              <a:rPr lang="en-US" dirty="0"/>
              <a:t> Company. </a:t>
            </a:r>
          </a:p>
          <a:p>
            <a:pPr marL="285750" indent="-285750">
              <a:buFont typeface="Arial" panose="020B0604020202020204" pitchFamily="34" charset="0"/>
              <a:buChar char="•"/>
            </a:pPr>
            <a:r>
              <a:rPr lang="en-US" dirty="0"/>
              <a:t>Customer Segment through RFM Analysis.</a:t>
            </a:r>
            <a:endParaRPr lang="en-IN" dirty="0"/>
          </a:p>
        </p:txBody>
      </p:sp>
    </p:spTree>
    <p:extLst>
      <p:ext uri="{BB962C8B-B14F-4D97-AF65-F5344CB8AC3E}">
        <p14:creationId xmlns:p14="http://schemas.microsoft.com/office/powerpoint/2010/main" val="376121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429658" y="980501"/>
            <a:ext cx="8485742" cy="564889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Wingdings" panose="05000000000000000000" pitchFamily="2" charset="2"/>
              <a:buChar char="Ø"/>
            </a:pPr>
            <a:r>
              <a:rPr lang="en-US" sz="2000" dirty="0">
                <a:solidFill>
                  <a:schemeClr val="tx1"/>
                </a:solidFill>
              </a:rPr>
              <a:t>Detection of high risk (fraudulent) product category, products along with demographic characteristics and personal attributes of customer who are susceptible / contributing towards fraudulent activities. </a:t>
            </a:r>
          </a:p>
          <a:p>
            <a:pPr marL="342900" indent="-342900" algn="l">
              <a:buFont typeface="Wingdings" panose="05000000000000000000" pitchFamily="2" charset="2"/>
              <a:buChar char="Ø"/>
            </a:pPr>
            <a:r>
              <a:rPr lang="en-US" sz="2000" dirty="0">
                <a:solidFill>
                  <a:schemeClr val="tx1"/>
                </a:solidFill>
              </a:rPr>
              <a:t>High-risk payment modes (transactions) of </a:t>
            </a:r>
            <a:r>
              <a:rPr lang="en-US" sz="2000" dirty="0" err="1">
                <a:solidFill>
                  <a:schemeClr val="tx1"/>
                </a:solidFill>
              </a:rPr>
              <a:t>DataCo</a:t>
            </a:r>
            <a:r>
              <a:rPr lang="en-US" sz="2000" dirty="0">
                <a:solidFill>
                  <a:schemeClr val="tx1"/>
                </a:solidFill>
              </a:rPr>
              <a:t> Company.</a:t>
            </a:r>
          </a:p>
          <a:p>
            <a:pPr marL="342900" indent="-342900" algn="l">
              <a:buFont typeface="Wingdings" panose="05000000000000000000" pitchFamily="2" charset="2"/>
              <a:buChar char="Ø"/>
            </a:pPr>
            <a:r>
              <a:rPr lang="en-US" sz="2000" dirty="0">
                <a:solidFill>
                  <a:schemeClr val="tx1"/>
                </a:solidFill>
              </a:rPr>
              <a:t> Customer Segment through RFM Analysis</a:t>
            </a:r>
          </a:p>
          <a:p>
            <a:pPr algn="l"/>
            <a:endParaRPr lang="en-US" sz="2000" dirty="0">
              <a:solidFill>
                <a:schemeClr val="tx1"/>
              </a:solidFill>
            </a:endParaRPr>
          </a:p>
          <a:p>
            <a:pPr algn="l"/>
            <a:endParaRPr lang="en-US" sz="2000" dirty="0">
              <a:solidFill>
                <a:schemeClr val="tx1"/>
              </a:solidFill>
            </a:endParaRPr>
          </a:p>
          <a:p>
            <a:pPr marL="342900" indent="-342900" algn="l">
              <a:buFont typeface="Wingdings" panose="05000000000000000000" pitchFamily="2" charset="2"/>
              <a:buChar char="Ø"/>
            </a:pPr>
            <a:r>
              <a:rPr lang="en-US" sz="1800" dirty="0">
                <a:solidFill>
                  <a:schemeClr val="tx1"/>
                </a:solidFill>
              </a:rPr>
              <a:t>Variable categorization (count of numeric and categorical) </a:t>
            </a:r>
          </a:p>
          <a:p>
            <a:pPr marL="800100" lvl="1" indent="-342900" algn="l">
              <a:buFont typeface="Wingdings" panose="05000000000000000000" pitchFamily="2" charset="2"/>
              <a:buChar char="Ø"/>
            </a:pPr>
            <a:r>
              <a:rPr lang="en-US" sz="1400" dirty="0" err="1">
                <a:solidFill>
                  <a:schemeClr val="tx1"/>
                </a:solidFill>
              </a:rPr>
              <a:t>No.of</a:t>
            </a:r>
            <a:r>
              <a:rPr lang="en-US" sz="1400" dirty="0">
                <a:solidFill>
                  <a:schemeClr val="tx1"/>
                </a:solidFill>
              </a:rPr>
              <a:t> Numerical Columns: 29 </a:t>
            </a:r>
          </a:p>
          <a:p>
            <a:pPr marL="800100" lvl="1" indent="-342900" algn="l">
              <a:buFont typeface="Wingdings" panose="05000000000000000000" pitchFamily="2" charset="2"/>
              <a:buChar char="Ø"/>
            </a:pPr>
            <a:r>
              <a:rPr lang="en-US" sz="1400" dirty="0" err="1">
                <a:solidFill>
                  <a:schemeClr val="tx1"/>
                </a:solidFill>
              </a:rPr>
              <a:t>No.of</a:t>
            </a:r>
            <a:r>
              <a:rPr lang="en-US" sz="1400" dirty="0">
                <a:solidFill>
                  <a:schemeClr val="tx1"/>
                </a:solidFill>
              </a:rPr>
              <a:t> Categorical Columns: 24 </a:t>
            </a:r>
          </a:p>
          <a:p>
            <a:pPr marL="342900" indent="-342900" algn="l">
              <a:buFont typeface="Wingdings" panose="05000000000000000000" pitchFamily="2" charset="2"/>
              <a:buChar char="Ø"/>
            </a:pPr>
            <a:r>
              <a:rPr lang="en-US" sz="1800" dirty="0">
                <a:solidFill>
                  <a:schemeClr val="tx1"/>
                </a:solidFill>
              </a:rPr>
              <a:t>Pre-Processing Data Analysis (count of missing/ null values, redundant columns, etc.)</a:t>
            </a:r>
          </a:p>
          <a:p>
            <a:pPr marL="800100" lvl="1" indent="-342900" algn="l">
              <a:buFont typeface="Wingdings" panose="05000000000000000000" pitchFamily="2" charset="2"/>
              <a:buChar char="Ø"/>
            </a:pPr>
            <a:r>
              <a:rPr lang="en-US" sz="1400" dirty="0">
                <a:solidFill>
                  <a:schemeClr val="tx1"/>
                </a:solidFill>
              </a:rPr>
              <a:t>We have dropped all the columns that were containing null values as those were not important for our targeted analysis. </a:t>
            </a:r>
          </a:p>
          <a:p>
            <a:pPr marL="800100" lvl="1" indent="-342900" algn="l">
              <a:buFont typeface="Wingdings" panose="05000000000000000000" pitchFamily="2" charset="2"/>
              <a:buChar char="Ø"/>
            </a:pPr>
            <a:r>
              <a:rPr lang="en-US" sz="1400" dirty="0">
                <a:solidFill>
                  <a:schemeClr val="tx1"/>
                </a:solidFill>
              </a:rPr>
              <a:t>Customer Email and Customer Password was having encoded characters. </a:t>
            </a:r>
          </a:p>
          <a:p>
            <a:pPr marL="800100" lvl="1" indent="-342900" algn="l">
              <a:buFont typeface="Wingdings" panose="05000000000000000000" pitchFamily="2" charset="2"/>
              <a:buChar char="Ø"/>
            </a:pPr>
            <a:r>
              <a:rPr lang="en-US" sz="1400" dirty="0">
                <a:solidFill>
                  <a:schemeClr val="tx1"/>
                </a:solidFill>
              </a:rPr>
              <a:t>Order Zip code and Product Description were blank columns </a:t>
            </a:r>
          </a:p>
          <a:p>
            <a:pPr marL="800100" lvl="1" indent="-342900" algn="l">
              <a:buFont typeface="Wingdings" panose="05000000000000000000" pitchFamily="2" charset="2"/>
              <a:buChar char="Ø"/>
            </a:pPr>
            <a:r>
              <a:rPr lang="en-US" sz="1400" dirty="0">
                <a:solidFill>
                  <a:schemeClr val="tx1"/>
                </a:solidFill>
              </a:rPr>
              <a:t>Product Image was having hyperlink. </a:t>
            </a:r>
          </a:p>
          <a:p>
            <a:pPr marL="800100" lvl="1" indent="-342900" algn="l">
              <a:buFont typeface="Wingdings" panose="05000000000000000000" pitchFamily="2" charset="2"/>
              <a:buChar char="Ø"/>
            </a:pPr>
            <a:r>
              <a:rPr lang="en-US" sz="1400" dirty="0">
                <a:solidFill>
                  <a:schemeClr val="tx1"/>
                </a:solidFill>
              </a:rPr>
              <a:t>Order Profit Per Order was same as Benefit per order. </a:t>
            </a:r>
          </a:p>
          <a:p>
            <a:pPr marL="800100" lvl="1" indent="-342900" algn="l">
              <a:buFont typeface="Wingdings" panose="05000000000000000000" pitchFamily="2" charset="2"/>
              <a:buChar char="Ø"/>
            </a:pPr>
            <a:r>
              <a:rPr lang="en-US" sz="1400" dirty="0">
                <a:solidFill>
                  <a:schemeClr val="tx1"/>
                </a:solidFill>
              </a:rPr>
              <a:t>Customer Street, Customer Names were not needed for analysis as we are having customer Ids</a:t>
            </a:r>
          </a:p>
          <a:p>
            <a:pPr marL="800100" lvl="1" indent="-342900" algn="l">
              <a:buFont typeface="Wingdings" panose="05000000000000000000" pitchFamily="2" charset="2"/>
              <a:buChar char="Ø"/>
            </a:pPr>
            <a:r>
              <a:rPr lang="en-US" sz="1400" dirty="0">
                <a:solidFill>
                  <a:schemeClr val="tx1"/>
                </a:solidFill>
              </a:rPr>
              <a:t> Latitude and Longitude were also not needed for analysis.</a:t>
            </a:r>
            <a:endParaRPr lang="en-US" sz="1800" dirty="0">
              <a:solidFill>
                <a:schemeClr val="tx1"/>
              </a:solidFill>
            </a:endParaRPr>
          </a:p>
          <a:p>
            <a:pPr marL="342900" indent="-342900" algn="l">
              <a:buFont typeface="Wingdings" panose="05000000000000000000" pitchFamily="2" charset="2"/>
              <a:buChar char="Ø"/>
            </a:pPr>
            <a:endParaRPr lang="en-US" sz="2000" dirty="0">
              <a:solidFill>
                <a:schemeClr val="tx1"/>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Suggested Solution and EDA</a:t>
            </a:r>
            <a:endParaRPr lang="en-US" sz="4000" b="1" dirty="0"/>
          </a:p>
        </p:txBody>
      </p:sp>
    </p:spTree>
    <p:extLst>
      <p:ext uri="{BB962C8B-B14F-4D97-AF65-F5344CB8AC3E}">
        <p14:creationId xmlns:p14="http://schemas.microsoft.com/office/powerpoint/2010/main" val="115253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45026" y="58880"/>
            <a:ext cx="206087" cy="2209800"/>
          </a:xfrm>
          <a:prstGeom prst="round2DiagRect">
            <a:avLst/>
          </a:prstGeom>
          <a:solidFill>
            <a:srgbClr val="0070C0"/>
          </a:solidFill>
          <a:ln>
            <a:solidFill>
              <a:srgbClr val="0070C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5" name="Round Diagonal Corner Rectangle 4"/>
          <p:cNvSpPr/>
          <p:nvPr/>
        </p:nvSpPr>
        <p:spPr>
          <a:xfrm>
            <a:off x="45026" y="2313700"/>
            <a:ext cx="206087" cy="4461170"/>
          </a:xfrm>
          <a:prstGeom prst="round2DiagRect">
            <a:avLst/>
          </a:prstGeom>
          <a:solidFill>
            <a:srgbClr val="00B0F0"/>
          </a:solid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0" name="Content Placeholder 2"/>
          <p:cNvSpPr txBox="1">
            <a:spLocks/>
          </p:cNvSpPr>
          <p:nvPr/>
        </p:nvSpPr>
        <p:spPr>
          <a:xfrm>
            <a:off x="307097" y="961840"/>
            <a:ext cx="8537369" cy="551516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2400" dirty="0">
              <a:solidFill>
                <a:schemeClr val="tx1"/>
              </a:solidFill>
            </a:endParaRPr>
          </a:p>
        </p:txBody>
      </p:sp>
      <p:sp>
        <p:nvSpPr>
          <p:cNvPr id="31" name="TextBox 30"/>
          <p:cNvSpPr txBox="1"/>
          <p:nvPr/>
        </p:nvSpPr>
        <p:spPr>
          <a:xfrm>
            <a:off x="454231" y="54114"/>
            <a:ext cx="8537369" cy="707886"/>
          </a:xfrm>
          <a:prstGeom prst="rect">
            <a:avLst/>
          </a:prstGeom>
          <a:noFill/>
        </p:spPr>
        <p:txBody>
          <a:bodyPr wrap="square" rtlCol="0">
            <a:spAutoFit/>
          </a:bodyPr>
          <a:lstStyle/>
          <a:p>
            <a:r>
              <a:rPr lang="en-US" sz="4000">
                <a:ea typeface="굴림" panose="020B0600000101010101" pitchFamily="34" charset="-127"/>
              </a:rPr>
              <a:t>Suggested Solution and EDA</a:t>
            </a:r>
            <a:endParaRPr lang="en-US" sz="4000" b="1" dirty="0"/>
          </a:p>
        </p:txBody>
      </p:sp>
      <p:pic>
        <p:nvPicPr>
          <p:cNvPr id="2056" name="Picture 8">
            <a:extLst>
              <a:ext uri="{FF2B5EF4-FFF2-40B4-BE49-F238E27FC236}">
                <a16:creationId xmlns:a16="http://schemas.microsoft.com/office/drawing/2014/main" id="{56362808-0308-4223-9102-FDCD6A9A5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731" y="1106514"/>
            <a:ext cx="5316538" cy="522581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ED6623F-E512-4ADB-848E-4A257B139351}"/>
              </a:ext>
            </a:extLst>
          </p:cNvPr>
          <p:cNvSpPr txBox="1"/>
          <p:nvPr/>
        </p:nvSpPr>
        <p:spPr>
          <a:xfrm>
            <a:off x="454231" y="956846"/>
            <a:ext cx="8382671" cy="369332"/>
          </a:xfrm>
          <a:prstGeom prst="rect">
            <a:avLst/>
          </a:prstGeom>
          <a:noFill/>
        </p:spPr>
        <p:txBody>
          <a:bodyPr wrap="square" rtlCol="0">
            <a:spAutoFit/>
          </a:bodyPr>
          <a:lstStyle/>
          <a:p>
            <a:r>
              <a:rPr lang="en-IN" dirty="0"/>
              <a:t>Univariate Analysis of target variable: </a:t>
            </a:r>
          </a:p>
        </p:txBody>
      </p:sp>
    </p:spTree>
    <p:extLst>
      <p:ext uri="{BB962C8B-B14F-4D97-AF65-F5344CB8AC3E}">
        <p14:creationId xmlns:p14="http://schemas.microsoft.com/office/powerpoint/2010/main" val="119960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34B523E-5E92-49C8-9212-2C0F9F0CB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45" y="1148060"/>
            <a:ext cx="8729709" cy="4561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113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EA0C856-D6A2-4233-85A0-B6207B34E758}"/>
              </a:ext>
            </a:extLst>
          </p:cNvPr>
          <p:cNvSpPr>
            <a:spLocks noGrp="1"/>
          </p:cNvSpPr>
          <p:nvPr>
            <p:ph type="title"/>
          </p:nvPr>
        </p:nvSpPr>
        <p:spPr>
          <a:xfrm>
            <a:off x="457200" y="261938"/>
            <a:ext cx="8229600" cy="1143000"/>
          </a:xfrm>
        </p:spPr>
        <p:txBody>
          <a:bodyPr>
            <a:normAutofit/>
          </a:bodyPr>
          <a:lstStyle/>
          <a:p>
            <a:pPr algn="l"/>
            <a:r>
              <a:rPr lang="en-US" sz="1400" dirty="0">
                <a:latin typeface="+mn-lt"/>
              </a:rPr>
              <a:t>Markets with Highest Fraud</a:t>
            </a:r>
          </a:p>
        </p:txBody>
      </p:sp>
      <p:pic>
        <p:nvPicPr>
          <p:cNvPr id="4098" name="Picture 2">
            <a:extLst>
              <a:ext uri="{FF2B5EF4-FFF2-40B4-BE49-F238E27FC236}">
                <a16:creationId xmlns:a16="http://schemas.microsoft.com/office/drawing/2014/main" id="{B1E5C521-03CB-41C4-B214-BB69D3533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546524"/>
            <a:ext cx="5295900" cy="5311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405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ABBCB0E7-2F55-4AFA-AC4D-0FF8D7A29F70}"/>
              </a:ext>
            </a:extLst>
          </p:cNvPr>
          <p:cNvSpPr>
            <a:spLocks noGrp="1"/>
          </p:cNvSpPr>
          <p:nvPr>
            <p:ph type="title"/>
          </p:nvPr>
        </p:nvSpPr>
        <p:spPr>
          <a:xfrm>
            <a:off x="457200" y="261938"/>
            <a:ext cx="7391400" cy="469899"/>
          </a:xfrm>
        </p:spPr>
        <p:txBody>
          <a:bodyPr>
            <a:normAutofit/>
          </a:bodyPr>
          <a:lstStyle/>
          <a:p>
            <a:pPr algn="l"/>
            <a:r>
              <a:rPr lang="en-US" sz="1800" dirty="0">
                <a:latin typeface="+mn-lt"/>
              </a:rPr>
              <a:t>Checking Multicollinearity. </a:t>
            </a:r>
          </a:p>
        </p:txBody>
      </p:sp>
      <p:sp>
        <p:nvSpPr>
          <p:cNvPr id="73" name="Content Placeholder 3">
            <a:extLst>
              <a:ext uri="{FF2B5EF4-FFF2-40B4-BE49-F238E27FC236}">
                <a16:creationId xmlns:a16="http://schemas.microsoft.com/office/drawing/2014/main" id="{9922FF5C-D161-4EE8-A53C-B0D0674A6EA1}"/>
              </a:ext>
            </a:extLst>
          </p:cNvPr>
          <p:cNvSpPr>
            <a:spLocks noGrp="1"/>
          </p:cNvSpPr>
          <p:nvPr>
            <p:ph sz="half" idx="2"/>
          </p:nvPr>
        </p:nvSpPr>
        <p:spPr>
          <a:xfrm>
            <a:off x="5335555" y="838200"/>
            <a:ext cx="3808445" cy="4525963"/>
          </a:xfrm>
        </p:spPr>
        <p:txBody>
          <a:bodyPr>
            <a:normAutofit fontScale="62500" lnSpcReduction="20000"/>
          </a:bodyPr>
          <a:lstStyle/>
          <a:p>
            <a:r>
              <a:rPr lang="en-US" dirty="0"/>
              <a:t>There is a presence of Multicollinearity in the Dataset.</a:t>
            </a:r>
          </a:p>
          <a:p>
            <a:r>
              <a:rPr lang="en-US" dirty="0"/>
              <a:t>Product Status was the column with zeroes only</a:t>
            </a:r>
          </a:p>
          <a:p>
            <a:r>
              <a:rPr lang="en-US" dirty="0"/>
              <a:t>Late delivery risk was an encoded categorical column stored as numerical column.</a:t>
            </a:r>
          </a:p>
          <a:p>
            <a:r>
              <a:rPr lang="en-US" dirty="0"/>
              <a:t>Order Customer Id was dropped as it was same as Customer Id After further analysis, we were left with 20 numerical &amp; 18 categorical columns.</a:t>
            </a:r>
          </a:p>
          <a:p>
            <a:r>
              <a:rPr lang="en-US" dirty="0"/>
              <a:t>This is the final dimension that went for creating base model.</a:t>
            </a:r>
          </a:p>
          <a:p>
            <a:r>
              <a:rPr lang="en-US" dirty="0"/>
              <a:t> Label Encoding to be used instead of dummy encoding to reduce the model complexity by keeping the training dimension intact.</a:t>
            </a:r>
          </a:p>
        </p:txBody>
      </p:sp>
      <p:pic>
        <p:nvPicPr>
          <p:cNvPr id="5124" name="Picture 4">
            <a:extLst>
              <a:ext uri="{FF2B5EF4-FFF2-40B4-BE49-F238E27FC236}">
                <a16:creationId xmlns:a16="http://schemas.microsoft.com/office/drawing/2014/main" id="{CF1194FE-C924-442F-A534-FDDCFE7C0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35" y="838199"/>
            <a:ext cx="4875895"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541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6631E4-D261-4185-836C-F03646885706}"/>
              </a:ext>
            </a:extLst>
          </p:cNvPr>
          <p:cNvSpPr txBox="1"/>
          <p:nvPr/>
        </p:nvSpPr>
        <p:spPr>
          <a:xfrm>
            <a:off x="457200" y="261938"/>
            <a:ext cx="8229600" cy="1143000"/>
          </a:xfrm>
          <a:prstGeom prst="rect">
            <a:avLst/>
          </a:prstGeom>
        </p:spPr>
        <p:txBody>
          <a:bodyPr vert="horz" lIns="91440" tIns="45720" rIns="91440" bIns="45720" rtlCol="0" anchor="ctr">
            <a:normAutofit/>
          </a:bodyPr>
          <a:lstStyle/>
          <a:p>
            <a:pPr algn="ctr">
              <a:spcBef>
                <a:spcPct val="0"/>
              </a:spcBef>
              <a:spcAft>
                <a:spcPts val="600"/>
              </a:spcAft>
            </a:pPr>
            <a:r>
              <a:rPr lang="en-US" sz="4400" kern="1200">
                <a:latin typeface="+mj-lt"/>
                <a:ea typeface="+mj-ea"/>
                <a:cs typeface="+mj-cs"/>
              </a:rPr>
              <a:t>Distribution of Variables:</a:t>
            </a:r>
          </a:p>
        </p:txBody>
      </p:sp>
      <p:pic>
        <p:nvPicPr>
          <p:cNvPr id="6146" name="Picture 2">
            <a:extLst>
              <a:ext uri="{FF2B5EF4-FFF2-40B4-BE49-F238E27FC236}">
                <a16:creationId xmlns:a16="http://schemas.microsoft.com/office/drawing/2014/main" id="{3EE2CA24-CF65-413E-A707-D9D74D7CB7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88068" y="1600200"/>
            <a:ext cx="3767864" cy="4525963"/>
          </a:xfrm>
          <a:prstGeom prst="rect">
            <a:avLst/>
          </a:prstGeom>
          <a:solidFill>
            <a:srgbClr val="FFFFFF"/>
          </a:solidFill>
        </p:spPr>
      </p:pic>
    </p:spTree>
    <p:extLst>
      <p:ext uri="{BB962C8B-B14F-4D97-AF65-F5344CB8AC3E}">
        <p14:creationId xmlns:p14="http://schemas.microsoft.com/office/powerpoint/2010/main" val="386234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BCFFA2-81BD-47E2-A0EE-93B8D1E52959}"/>
              </a:ext>
            </a:extLst>
          </p:cNvPr>
          <p:cNvSpPr>
            <a:spLocks noGrp="1"/>
          </p:cNvSpPr>
          <p:nvPr>
            <p:ph type="ctrTitle"/>
          </p:nvPr>
        </p:nvSpPr>
        <p:spPr>
          <a:xfrm>
            <a:off x="685800" y="381001"/>
            <a:ext cx="3581400" cy="457200"/>
          </a:xfrm>
        </p:spPr>
        <p:txBody>
          <a:bodyPr>
            <a:normAutofit/>
          </a:bodyPr>
          <a:lstStyle/>
          <a:p>
            <a:pPr algn="l"/>
            <a:r>
              <a:rPr lang="en-IN" sz="1800" dirty="0">
                <a:latin typeface="+mn-lt"/>
              </a:rPr>
              <a:t>Presence of outliers and its loss:</a:t>
            </a:r>
          </a:p>
        </p:txBody>
      </p:sp>
      <p:sp>
        <p:nvSpPr>
          <p:cNvPr id="5" name="Subtitle 4">
            <a:extLst>
              <a:ext uri="{FF2B5EF4-FFF2-40B4-BE49-F238E27FC236}">
                <a16:creationId xmlns:a16="http://schemas.microsoft.com/office/drawing/2014/main" id="{1C2F7FFE-33D4-4532-8E1A-C1F560B67313}"/>
              </a:ext>
            </a:extLst>
          </p:cNvPr>
          <p:cNvSpPr>
            <a:spLocks noGrp="1"/>
          </p:cNvSpPr>
          <p:nvPr>
            <p:ph type="subTitle" idx="1"/>
          </p:nvPr>
        </p:nvSpPr>
        <p:spPr>
          <a:xfrm>
            <a:off x="685800" y="838201"/>
            <a:ext cx="6400800" cy="1359931"/>
          </a:xfrm>
        </p:spPr>
        <p:txBody>
          <a:bodyPr>
            <a:normAutofit/>
          </a:bodyPr>
          <a:lstStyle/>
          <a:p>
            <a:pPr marL="285750" indent="-285750" algn="l">
              <a:buFont typeface="Arial" panose="020B0604020202020204" pitchFamily="34" charset="0"/>
              <a:buChar char="•"/>
            </a:pPr>
            <a:r>
              <a:rPr lang="en-US" sz="1400" dirty="0">
                <a:solidFill>
                  <a:schemeClr val="tx1"/>
                </a:solidFill>
              </a:rPr>
              <a:t>Benefit per order, Sales per Customer, Customer Id, Order Customer Id, Order Item Discount, Order Item Product Price, Order Item Profit Ratio, Sales, Order Item Total, Product Price are having outliers.</a:t>
            </a:r>
          </a:p>
          <a:p>
            <a:pPr marL="285750" indent="-285750" algn="l">
              <a:buFont typeface="Arial" panose="020B0604020202020204" pitchFamily="34" charset="0"/>
              <a:buChar char="•"/>
            </a:pPr>
            <a:r>
              <a:rPr lang="en-US" sz="1400" dirty="0">
                <a:solidFill>
                  <a:schemeClr val="tx1"/>
                </a:solidFill>
              </a:rPr>
              <a:t>After performing IQR analysis, we incurred information loss. So, didn’t prefer to do treatment. More than 70% data loss was there. </a:t>
            </a:r>
          </a:p>
          <a:p>
            <a:pPr marL="285750" indent="-285750" algn="l">
              <a:buFont typeface="Arial" panose="020B0604020202020204" pitchFamily="34" charset="0"/>
              <a:buChar char="•"/>
            </a:pPr>
            <a:endParaRPr lang="en-US" sz="1400" dirty="0">
              <a:solidFill>
                <a:schemeClr val="tx1"/>
              </a:solidFill>
            </a:endParaRPr>
          </a:p>
          <a:p>
            <a:pPr algn="l"/>
            <a:endParaRPr lang="en-IN" sz="1400" dirty="0">
              <a:solidFill>
                <a:schemeClr val="tx1"/>
              </a:solidFill>
            </a:endParaRPr>
          </a:p>
        </p:txBody>
      </p:sp>
      <p:sp>
        <p:nvSpPr>
          <p:cNvPr id="6" name="TextBox 5">
            <a:extLst>
              <a:ext uri="{FF2B5EF4-FFF2-40B4-BE49-F238E27FC236}">
                <a16:creationId xmlns:a16="http://schemas.microsoft.com/office/drawing/2014/main" id="{3015C94B-E636-440D-826A-AFEBCB09E1AB}"/>
              </a:ext>
            </a:extLst>
          </p:cNvPr>
          <p:cNvSpPr txBox="1"/>
          <p:nvPr/>
        </p:nvSpPr>
        <p:spPr>
          <a:xfrm>
            <a:off x="762000" y="2198132"/>
            <a:ext cx="4800600" cy="369332"/>
          </a:xfrm>
          <a:prstGeom prst="rect">
            <a:avLst/>
          </a:prstGeom>
          <a:noFill/>
        </p:spPr>
        <p:txBody>
          <a:bodyPr wrap="square" rtlCol="0">
            <a:spAutoFit/>
          </a:bodyPr>
          <a:lstStyle/>
          <a:p>
            <a:r>
              <a:rPr lang="en-IN" dirty="0"/>
              <a:t>Statistical Significance of Variables:</a:t>
            </a:r>
          </a:p>
        </p:txBody>
      </p:sp>
      <p:sp>
        <p:nvSpPr>
          <p:cNvPr id="7" name="TextBox 6">
            <a:extLst>
              <a:ext uri="{FF2B5EF4-FFF2-40B4-BE49-F238E27FC236}">
                <a16:creationId xmlns:a16="http://schemas.microsoft.com/office/drawing/2014/main" id="{BAA03D5B-9678-4D67-8297-3EA733C251C6}"/>
              </a:ext>
            </a:extLst>
          </p:cNvPr>
          <p:cNvSpPr txBox="1"/>
          <p:nvPr/>
        </p:nvSpPr>
        <p:spPr>
          <a:xfrm>
            <a:off x="685800" y="2655332"/>
            <a:ext cx="8001000" cy="954107"/>
          </a:xfrm>
          <a:prstGeom prst="rect">
            <a:avLst/>
          </a:prstGeom>
          <a:noFill/>
        </p:spPr>
        <p:txBody>
          <a:bodyPr wrap="square" rtlCol="0">
            <a:spAutoFit/>
          </a:bodyPr>
          <a:lstStyle/>
          <a:p>
            <a:pPr marL="285750" indent="-285750">
              <a:buFont typeface="Arial" panose="020B0604020202020204" pitchFamily="34" charset="0"/>
              <a:buChar char="•"/>
            </a:pPr>
            <a:r>
              <a:rPr lang="en-IN" sz="1400" dirty="0"/>
              <a:t>Calculated the P-Values for both the Numerical and Categorical Columns.</a:t>
            </a:r>
          </a:p>
          <a:p>
            <a:pPr marL="285750" indent="-285750">
              <a:buFont typeface="Arial" panose="020B0604020202020204" pitchFamily="34" charset="0"/>
              <a:buChar char="•"/>
            </a:pPr>
            <a:r>
              <a:rPr lang="en-US" sz="1400" dirty="0"/>
              <a:t>Customer City, Customer State, Order Country, Order Region, Customer Id,. </a:t>
            </a:r>
          </a:p>
          <a:p>
            <a:pPr marL="285750" indent="-285750">
              <a:buFont typeface="Arial" panose="020B0604020202020204" pitchFamily="34" charset="0"/>
              <a:buChar char="•"/>
            </a:pPr>
            <a:r>
              <a:rPr lang="en-US" sz="1400" dirty="0"/>
              <a:t>These columns had to be dropped for further process as it was seen that the p-values are exponential which stands out and shows its insignificance. </a:t>
            </a:r>
            <a:endParaRPr lang="en-IN" sz="1400" dirty="0"/>
          </a:p>
        </p:txBody>
      </p:sp>
    </p:spTree>
    <p:extLst>
      <p:ext uri="{BB962C8B-B14F-4D97-AF65-F5344CB8AC3E}">
        <p14:creationId xmlns:p14="http://schemas.microsoft.com/office/powerpoint/2010/main" val="246521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7444</TotalTime>
  <Words>656</Words>
  <Application>Microsoft Office PowerPoint</Application>
  <PresentationFormat>On-screen Show (4:3)</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Markets with Highest Fraud</vt:lpstr>
      <vt:lpstr>Checking Multicollinearity. </vt:lpstr>
      <vt:lpstr>PowerPoint Presentation</vt:lpstr>
      <vt:lpstr>Presence of outliers and its loss: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Fayiq Ahmed K</cp:lastModifiedBy>
  <cp:revision>292</cp:revision>
  <dcterms:created xsi:type="dcterms:W3CDTF">2017-03-30T12:09:41Z</dcterms:created>
  <dcterms:modified xsi:type="dcterms:W3CDTF">2021-04-28T18:01:02Z</dcterms:modified>
</cp:coreProperties>
</file>