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8" r:id="rId2"/>
    <p:sldId id="286" r:id="rId3"/>
    <p:sldId id="287" r:id="rId4"/>
    <p:sldId id="288" r:id="rId5"/>
    <p:sldId id="294" r:id="rId6"/>
    <p:sldId id="289" r:id="rId7"/>
    <p:sldId id="290" r:id="rId8"/>
    <p:sldId id="291" r:id="rId9"/>
    <p:sldId id="292" r:id="rId10"/>
    <p:sldId id="29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  <a:srgbClr val="017277"/>
    <a:srgbClr val="007452"/>
    <a:srgbClr val="658D1B"/>
    <a:srgbClr val="EE7422"/>
    <a:srgbClr val="843380"/>
    <a:srgbClr val="6C1035"/>
    <a:srgbClr val="01B4E3"/>
    <a:srgbClr val="00833C"/>
    <a:srgbClr val="C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2"/>
    <p:restoredTop sz="94676"/>
  </p:normalViewPr>
  <p:slideViewPr>
    <p:cSldViewPr snapToGrid="0" snapToObjects="1">
      <p:cViewPr varScale="1">
        <p:scale>
          <a:sx n="214" d="100"/>
          <a:sy n="214" d="100"/>
        </p:scale>
        <p:origin x="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0040264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1.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Gozes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O.,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-Adar M.,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Sagie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N., Zhang H., Ji W., Greenspan H. (2020) Coronavirus detection and analysis on chest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deep learning. arXiv: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200402640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 L., Qin L., Xu Z., Yin Y., Wang X., Kong B., Bai J., Lu Y., Fang Z., Song Q., et al. (2020b) Artificial intelligence distinguishes covid-19 from community acquired pneumonia on chest ct. Radiology p 200905</a:t>
            </a:r>
          </a:p>
          <a:p>
            <a:pPr lvl="0"/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Apostolopoulos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I.D.,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Mpesiana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T.A. (2020) Covid-19: automatic detection from x-ray images utilizing transfer learning with convolutional neural networks. Physical and Engineering Sciences in Medicine 1</a:t>
            </a:r>
          </a:p>
          <a:p>
            <a:pPr lvl="0"/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W. (2020) Chest x-ray findings in 636 ambulatory patients with covid-19 presenting to an urgent care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normal chest x-ray is no guarantee. The Journal of Urgent Care Medicine (2):1–9</a:t>
            </a:r>
          </a:p>
          <a:p>
            <a:pPr lvl="0"/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Souza, T. (2020, April 27). COVID-19 machine learning-based rapid diagnosis from common laboratory tests. Retrieved August 27, 2020, from Towards Data Science website: https://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towardsdatascience.com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/covid-19-machine-learning-based-rapid-diagnosis-from-common-laboratory-tests-afafa9178372</a:t>
            </a:r>
          </a:p>
          <a:p>
            <a:pPr lvl="0"/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gif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gif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015 IEEE Bra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/>
            </a:pPr>
            <a:r>
              <a:rPr lang="en-US" dirty="0">
                <a:effectLst/>
              </a:rPr>
              <a:t>Subtitle here — Delete this slide and use the next slide shown if you would like to edit the cover slide imagery.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00" y="4298205"/>
            <a:ext cx="912799" cy="509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AA3442-5AAB-894D-BA10-E7DE73A9D8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16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A19985-6475-7240-B96E-4A3CA9EDCD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0" y="4631822"/>
            <a:ext cx="9144000" cy="511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DB783D-56F4-5242-A436-0DBA45C57EA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63651"/>
            <a:ext cx="18288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A45CC-A5C7-4246-B734-5CD42C633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28800" y="663651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DA18A-5C2E-7F4B-A891-355878F688E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57600" y="663651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85BEA-3D09-9C40-A8F1-1428D01D4A7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86400" y="663651"/>
            <a:ext cx="1828800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D0B35E-6D81-7146-8F96-8F2788EE207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5200" y="6636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ditable Imagery 3015 IEEE Bra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/>
          <a:stretch/>
        </p:blipFill>
        <p:spPr>
          <a:xfrm>
            <a:off x="0" y="6530"/>
            <a:ext cx="9144000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00" y="4298205"/>
            <a:ext cx="912799" cy="509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AA3442-5AAB-894D-BA10-E7DE73A9D8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16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A19985-6475-7240-B96E-4A3CA9EDCD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0" y="4631822"/>
            <a:ext cx="9144000" cy="511678"/>
          </a:xfrm>
          <a:prstGeom prst="rect">
            <a:avLst/>
          </a:prstGeom>
        </p:spPr>
      </p:pic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E103D69E-D14E-5A42-8516-13719FEF8A1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657779"/>
            <a:ext cx="1828800" cy="18288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B43BCD62-12E2-2B44-A659-67926F6098C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28800" y="660596"/>
            <a:ext cx="1828800" cy="18288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2E3D47AA-83F2-E847-A4F2-A80B2038FE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57600" y="663259"/>
            <a:ext cx="1828800" cy="18288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3D73F337-9CF8-9D4E-980C-9A956486648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86400" y="657779"/>
            <a:ext cx="1828800" cy="1828800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E127B5C8-E8AE-A44A-8EE3-8F55ECC11EC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15200" y="657779"/>
            <a:ext cx="1828800" cy="1828800"/>
          </a:xfr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3015 IEEE Bra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0C4D4A-ACDB-B74C-BCB3-C138E7832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BA2620-05E1-B341-AB9A-0BDD1E06D3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554213"/>
            <a:ext cx="904875" cy="2642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A07D19-CC0D-8846-B975-A56AB0E561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1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BABA45-7969-E44F-8A05-C6E8220BEA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0" y="4638352"/>
            <a:ext cx="9144000" cy="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3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385321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554213"/>
            <a:ext cx="904875" cy="264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DF7189-490A-D543-B059-0D3A42C35C8E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-1"/>
            <a:ext cx="9144000" cy="511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9D5F0-7758-A743-B10C-7520B4C0BD1E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flipH="1" flipV="1">
            <a:off x="0" y="4638352"/>
            <a:ext cx="9144000" cy="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63" r:id="rId3"/>
    <p:sldLayoutId id="2147483662" r:id="rId4"/>
    <p:sldLayoutId id="2147483675" r:id="rId5"/>
    <p:sldLayoutId id="2147483664" r:id="rId6"/>
    <p:sldLayoutId id="2147483674" r:id="rId7"/>
    <p:sldLayoutId id="214748366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80" r:id="rId14"/>
    <p:sldLayoutId id="2147483682" r:id="rId15"/>
    <p:sldLayoutId id="2147483681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B30C3-C847-6847-AA61-25FBEB4D54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25883C7-C6E2-BE46-98A7-C23AD78B4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138060"/>
            <a:ext cx="7772400" cy="522983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Model to predict COVID-19 infection using Diagnostic Data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D440080-9C3B-A74F-8BF0-1A010C988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200" dirty="0"/>
              <a:t>Dr., Narayana 			Nilesh Ranjan			Mahantesh </a:t>
            </a:r>
            <a:br>
              <a:rPr lang="en-US" sz="3200" dirty="0"/>
            </a:br>
            <a:r>
              <a:rPr lang="en-US" sz="3200" dirty="0"/>
              <a:t>AIML Prof. Great Learning		AIML Student, Great Learning		AIML Student, Great Learning</a:t>
            </a:r>
            <a:br>
              <a:rPr lang="en-US" sz="3200" dirty="0"/>
            </a:br>
            <a:r>
              <a:rPr lang="en-US" sz="3200" dirty="0"/>
              <a:t>Bangalore			Bangalore			Bangalore</a:t>
            </a:r>
            <a:endParaRPr lang="en-IN" sz="3200" dirty="0"/>
          </a:p>
          <a:p>
            <a:br>
              <a:rPr lang="en-US" sz="3200" dirty="0"/>
            </a:br>
            <a:r>
              <a:rPr lang="en-US" sz="3200" dirty="0"/>
              <a:t>Puneethraj  D			 Pavan Kulkarni			Pradeep S</a:t>
            </a:r>
            <a:br>
              <a:rPr lang="en-US" sz="3200" dirty="0"/>
            </a:br>
            <a:r>
              <a:rPr lang="en-US" sz="3200" dirty="0"/>
              <a:t>AIML Student, Great Learning		AIML Student, Great Learning		AIML Student, Great Learning</a:t>
            </a:r>
            <a:br>
              <a:rPr lang="en-US" sz="3200" dirty="0"/>
            </a:br>
            <a:r>
              <a:rPr lang="en-US" sz="3200" dirty="0"/>
              <a:t>Bangalore			Bangalore			Bangalore</a:t>
            </a:r>
            <a:br>
              <a:rPr lang="en-US" sz="3200" dirty="0"/>
            </a:br>
            <a:br>
              <a:rPr lang="en-US" sz="3200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52EEA-AB9A-834E-9C80-B61BC2081D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F102C2-4CCE-0E40-BCFF-D4332531DE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697102-C07D-FA43-A69C-1F29A770F6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3410EF-0EB2-DA44-AA44-E0D65075BB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AC1661-94B0-4F40-BD12-6E021219074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3511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EB485-A32F-2647-A9F9-6F12BE4F9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737617"/>
            <a:ext cx="7886700" cy="35891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0" lvl="8" indent="0">
              <a:buNone/>
            </a:pPr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4384-7D4C-1F4E-82D5-FB74FE0F91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C0E843-8086-624F-82AB-F68A93A2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508CBA-9910-C14C-B775-8990455BE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914401"/>
            <a:ext cx="7886700" cy="3412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World Health Organization (WHO) declared COVID-19 as a pandemic on March 11, 2020</a:t>
            </a:r>
            <a:r>
              <a:rPr lang="en-IN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Medical practitioners &amp; researchers across the world are looking for ways to tackle this pandemic, to detect the disease at the earliest and mitigate the spread</a:t>
            </a:r>
          </a:p>
          <a:p>
            <a:endParaRPr lang="en-US" dirty="0"/>
          </a:p>
          <a:p>
            <a:r>
              <a:rPr lang="en-US" dirty="0"/>
              <a:t>Building an effective ML model to detect Covid Patients using minimal Diagnostic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Provides an alternate method (currently </a:t>
            </a:r>
            <a:r>
              <a:rPr lang="en-US" dirty="0" err="1"/>
              <a:t>Rt</a:t>
            </a:r>
            <a:r>
              <a:rPr lang="en-US" dirty="0"/>
              <a:t>-PCR kits are used)to detect Covid 19 patients rapidly.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446-579D-E24E-97C5-94E423CAA35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F118-A9BA-764E-BCC1-977A6A59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EE26-A9E1-3C46-AE04-3F9DAB1AC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883299"/>
            <a:ext cx="7886700" cy="3443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  Machine learning techniques 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Employed to detect COVID-19 from lung CT-scans with 90% sensitivity, and high AUROC (0.95) . This can hardly be employed for screening tasks, for the radiation doses, the relative low number of devices available, and the related operation costs.</a:t>
            </a:r>
            <a:r>
              <a:rPr lang="en-IN" dirty="0"/>
              <a:t> [1]</a:t>
            </a:r>
          </a:p>
          <a:p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Employed to detect COVID-19 from chest x-rays  with 97% sensitivity. 60% of chest x-rays taken in patients with confirmed and symptomatic COVID-19 have been found to be normal</a:t>
            </a:r>
            <a:r>
              <a:rPr lang="en-IN" dirty="0"/>
              <a:t> [2]</a:t>
            </a:r>
          </a:p>
          <a:p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Using diagnostic data of  44 clinical parameters  performance with 92% AUC (Area Under Curve) and sensitivity levels greater than 85% with reasonable specificity levels of over 85% has been achieved. [3]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75EA1-749B-3E49-9415-A2A471B622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1EDF-2E1A-9345-BF06-3C27918E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3A6F0-A800-9144-9A89-C02F1FD01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957943"/>
            <a:ext cx="7886700" cy="3368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Diagnostic data available from Israelite Albert Einstein Hospital in Sao Paulo Brazil</a:t>
            </a:r>
          </a:p>
          <a:p>
            <a:endParaRPr lang="en-US" dirty="0"/>
          </a:p>
          <a:p>
            <a:r>
              <a:rPr lang="en-US" dirty="0"/>
              <a:t>Normalized data set containing 5644 unique patients and 108 clinical parameters data.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EDA was performed on the data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Patients data having more than 95% of  missing clinical data was not considered for model building</a:t>
            </a:r>
            <a:r>
              <a:rPr lang="en-IN" dirty="0"/>
              <a:t> 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Target column was converted from categorical to numerical.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order to reduce complexity, Clinical parameters having strong correlation were identified and relevant parameters were retained for model building.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Final data set after EDA is 500x18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E747-F209-C442-9BA8-2428652FA8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0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EB8C-3C4F-7344-A09F-D210340F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used </a:t>
            </a:r>
            <a:r>
              <a:rPr lang="en-US" dirty="0"/>
              <a:t>in 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9230D-9301-B44D-8475-6AA31792D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765" y="938307"/>
            <a:ext cx="7947585" cy="338842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70000"/>
              </a:lnSpc>
              <a:spcBef>
                <a:spcPts val="0"/>
              </a:spcBef>
              <a:buSzPts val="783"/>
              <a:buFont typeface="Calibri"/>
              <a:buAutoNum type="arabicPeriod"/>
            </a:pPr>
            <a:r>
              <a:rPr lang="en-US" sz="800" dirty="0"/>
              <a:t>Patient Age quantile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Patient admitted to regular ward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Patient admitted to semi-intensive unit</a:t>
            </a:r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Patient admitted to intensive care unit</a:t>
            </a:r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Hemoglobin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Platelets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Mean platelet volume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Red blood Cells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Lymphocytes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Mean corpuscular hemoglobin concentration (MCHC)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Leukocytes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Basophils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Mean corpuscular hemoglobin (MCH)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Eosinophils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Mean corpuscular volume (MCV)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Monocytes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Red blood cell distribution width (RDW)</a:t>
            </a:r>
            <a:endParaRPr lang="en-US" dirty="0"/>
          </a:p>
          <a:p>
            <a:pPr marL="342900" lvl="0" indent="-342900">
              <a:lnSpc>
                <a:spcPct val="70000"/>
              </a:lnSpc>
              <a:buSzPts val="783"/>
              <a:buFont typeface="Calibri"/>
              <a:buAutoNum type="arabicPeriod"/>
            </a:pPr>
            <a:r>
              <a:rPr lang="en-US" sz="800" dirty="0"/>
              <a:t>Neutrophils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FBC6E-D158-B546-B871-EDC7B5BACA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5777-FD5E-7544-8331-55981B12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01CC-EE7B-9B43-B90A-C1C52ECD2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895739"/>
            <a:ext cx="7886700" cy="34309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SMOTE algorithm is used to upsample the Covid positive cases.</a:t>
            </a:r>
          </a:p>
          <a:p>
            <a:endParaRPr lang="en-US" dirty="0"/>
          </a:p>
          <a:p>
            <a:r>
              <a:rPr lang="en-US" dirty="0"/>
              <a:t>Different Supervised algorithms namely Logistic Classifier, Naïve Bayes, Random forest classifier and Ada Boosting classifier algorithms,</a:t>
            </a:r>
            <a:r>
              <a:rPr lang="en-IN" dirty="0"/>
              <a:t> </a:t>
            </a:r>
            <a:r>
              <a:rPr lang="en-US" dirty="0"/>
              <a:t>used to identify the best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96E20-A064-2342-B7F8-5BA5F66453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9F7BB-A2E4-9C4D-BA61-2953E323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0" y="947535"/>
            <a:ext cx="4006461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9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8986-35DF-9043-9131-49FEBEE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7DA1-80D1-A643-BDB3-5825F262A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832138"/>
            <a:ext cx="7886700" cy="3957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RandomForestClassifier</a:t>
            </a:r>
            <a:r>
              <a:rPr lang="en-US" dirty="0"/>
              <a:t> is found to be the best </a:t>
            </a:r>
            <a:r>
              <a:rPr lang="en-US"/>
              <a:t>performing model with a high accuracy of 90.49% 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439B-D347-E546-9534-E12F554AAB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DBD92E-112C-C841-9C4E-C6DB252D7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47544"/>
              </p:ext>
            </p:extLst>
          </p:nvPr>
        </p:nvGraphicFramePr>
        <p:xfrm>
          <a:off x="695065" y="832139"/>
          <a:ext cx="7453668" cy="279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278">
                  <a:extLst>
                    <a:ext uri="{9D8B030D-6E8A-4147-A177-3AD203B41FA5}">
                      <a16:colId xmlns:a16="http://schemas.microsoft.com/office/drawing/2014/main" val="3589754009"/>
                    </a:ext>
                  </a:extLst>
                </a:gridCol>
                <a:gridCol w="1242278">
                  <a:extLst>
                    <a:ext uri="{9D8B030D-6E8A-4147-A177-3AD203B41FA5}">
                      <a16:colId xmlns:a16="http://schemas.microsoft.com/office/drawing/2014/main" val="596162524"/>
                    </a:ext>
                  </a:extLst>
                </a:gridCol>
                <a:gridCol w="1242278">
                  <a:extLst>
                    <a:ext uri="{9D8B030D-6E8A-4147-A177-3AD203B41FA5}">
                      <a16:colId xmlns:a16="http://schemas.microsoft.com/office/drawing/2014/main" val="2030756617"/>
                    </a:ext>
                  </a:extLst>
                </a:gridCol>
                <a:gridCol w="1242278">
                  <a:extLst>
                    <a:ext uri="{9D8B030D-6E8A-4147-A177-3AD203B41FA5}">
                      <a16:colId xmlns:a16="http://schemas.microsoft.com/office/drawing/2014/main" val="919886685"/>
                    </a:ext>
                  </a:extLst>
                </a:gridCol>
                <a:gridCol w="1242278">
                  <a:extLst>
                    <a:ext uri="{9D8B030D-6E8A-4147-A177-3AD203B41FA5}">
                      <a16:colId xmlns:a16="http://schemas.microsoft.com/office/drawing/2014/main" val="781022308"/>
                    </a:ext>
                  </a:extLst>
                </a:gridCol>
                <a:gridCol w="1242278">
                  <a:extLst>
                    <a:ext uri="{9D8B030D-6E8A-4147-A177-3AD203B41FA5}">
                      <a16:colId xmlns:a16="http://schemas.microsoft.com/office/drawing/2014/main" val="3250273508"/>
                    </a:ext>
                  </a:extLst>
                </a:gridCol>
              </a:tblGrid>
              <a:tr h="313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Algorithm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Test Accuracy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Classification Report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50842"/>
                  </a:ext>
                </a:extLst>
              </a:tr>
              <a:tr h="1613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Logistic Classifier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IN" sz="1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IN" sz="1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F1-score</a:t>
                      </a:r>
                      <a:endParaRPr lang="en-IN" sz="1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1045096886"/>
                  </a:ext>
                </a:extLst>
              </a:tr>
              <a:tr h="313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 (Negative)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4077934739"/>
                  </a:ext>
                </a:extLst>
              </a:tr>
              <a:tr h="16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(Positive)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588423302"/>
                  </a:ext>
                </a:extLst>
              </a:tr>
              <a:tr h="3136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Naïve Bayes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 (Negative)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1002612114"/>
                  </a:ext>
                </a:extLst>
              </a:tr>
              <a:tr h="16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(Positive)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3202093416"/>
                  </a:ext>
                </a:extLst>
              </a:tr>
              <a:tr h="1360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Random Forest Classifier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90.49%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 (Negative)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2377223967"/>
                  </a:ext>
                </a:extLst>
              </a:tr>
              <a:tr h="258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(Positive)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2156475860"/>
                  </a:ext>
                </a:extLst>
              </a:tr>
              <a:tr h="3136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Ada Boosting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 (Negative)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736636157"/>
                  </a:ext>
                </a:extLst>
              </a:tr>
              <a:tr h="16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(Positive)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3132715964"/>
                  </a:ext>
                </a:extLst>
              </a:tr>
              <a:tr h="3136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Gradient Boosting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 (Negative)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1268733501"/>
                  </a:ext>
                </a:extLst>
              </a:tr>
              <a:tr h="16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(Positive)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0.63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275261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2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4A32-2D3A-4D49-877F-B67703B0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E65F1-86EF-054F-B579-2CD26CC89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944881"/>
            <a:ext cx="7886700" cy="33818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 err="1"/>
              <a:t>Randomforest</a:t>
            </a:r>
            <a:r>
              <a:rPr lang="en-IN" dirty="0"/>
              <a:t> algorithm provides an excellent AUC of 0.84 with a high prediction accuracy of 90.49% </a:t>
            </a:r>
          </a:p>
          <a:p>
            <a:r>
              <a:rPr lang="en-IN" dirty="0"/>
              <a:t>Only 18 clinical parameters were used to build the model compared to usage 44 clinical parameters in the already available archives.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A60D9-C102-1943-BB1A-5AD1CC947A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69F38-AAA5-D148-8064-15129FA90A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9" y="944881"/>
            <a:ext cx="2329371" cy="170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6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26A2-9F45-B540-A535-18A922E0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7265-7DCA-FB48-9EBD-667F9E5FF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938785"/>
            <a:ext cx="7886700" cy="3387948"/>
          </a:xfrm>
        </p:spPr>
        <p:txBody>
          <a:bodyPr/>
          <a:lstStyle/>
          <a:p>
            <a:r>
              <a:rPr lang="en-IN" dirty="0"/>
              <a:t>Considering the Comorbidity illness of the patient, corresponding clinical parameter  would be a useful data point to improve the effectiveness of the dataset. </a:t>
            </a:r>
          </a:p>
          <a:p>
            <a:endParaRPr lang="en-IN" dirty="0"/>
          </a:p>
          <a:p>
            <a:r>
              <a:rPr lang="en-IN" dirty="0"/>
              <a:t>Important parameters like gender and age across geographies would be an additional data point to improve the model robustness.</a:t>
            </a:r>
          </a:p>
          <a:p>
            <a:endParaRPr lang="en-IN" dirty="0"/>
          </a:p>
          <a:p>
            <a:r>
              <a:rPr lang="en-IN" dirty="0"/>
              <a:t>The model would help the authorities to identify susceptible COVID patients. Based on the Machine Learning model corrective measures can be rolled out across the vulnerable populations.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3F236-EAAD-464A-9A09-EE81211D3E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6999"/>
      </p:ext>
    </p:extLst>
  </p:cSld>
  <p:clrMapOvr>
    <a:masterClrMapping/>
  </p:clrMapOvr>
</p:sld>
</file>

<file path=ppt/theme/theme1.xml><?xml version="1.0" encoding="utf-8"?>
<a:theme xmlns:a="http://schemas.openxmlformats.org/drawingml/2006/main" name="Wedge Bar with Ru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12131</TotalTime>
  <Words>740</Words>
  <Application>Microsoft Macintosh PowerPoint</Application>
  <PresentationFormat>On-screen Show (16:9)</PresentationFormat>
  <Paragraphs>173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LucidaGrande</vt:lpstr>
      <vt:lpstr>Times New Roman</vt:lpstr>
      <vt:lpstr>Wingdings</vt:lpstr>
      <vt:lpstr>Wedge Bar with Rule</vt:lpstr>
      <vt:lpstr>Efficient Model to predict COVID-19 infection using Diagnostic Data</vt:lpstr>
      <vt:lpstr>Introduction</vt:lpstr>
      <vt:lpstr>Literature Review</vt:lpstr>
      <vt:lpstr>Materials and Methods</vt:lpstr>
      <vt:lpstr>Features used in Model Building</vt:lpstr>
      <vt:lpstr>Materials and Methods</vt:lpstr>
      <vt:lpstr>Results</vt:lpstr>
      <vt:lpstr>Discussion and 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Pradeep.Sathyamurthy</cp:lastModifiedBy>
  <cp:revision>144</cp:revision>
  <dcterms:created xsi:type="dcterms:W3CDTF">2016-10-24T19:40:55Z</dcterms:created>
  <dcterms:modified xsi:type="dcterms:W3CDTF">2020-09-04T08:59:04Z</dcterms:modified>
</cp:coreProperties>
</file>