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B68-0B35-46F2-87DD-4F76CD64E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3E456-4DDC-4CCD-8948-D8E197C0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E8EB-6C9A-41D6-B084-D2085014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3CC8-3310-4643-A5AC-332A87C0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6280-7C36-478A-A8DB-33A5486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9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8FB-2DC5-4254-9254-B15AD18E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F4FA0-CD6A-42B4-97CE-E9B4DEF3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FAB5-F272-461F-8DCE-D42A0263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FEFB-4F3B-4BC5-98BC-CCB52DD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4B47-2339-4132-B80E-B153DAE3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97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B4493-30FD-4D38-9AE2-C16D5F8CB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57848-045C-42B9-8511-153C853A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C228-140D-4798-9FA9-A2A47DB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4A92-EF7A-40EC-99BD-809281C3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BDF-0E5C-4C24-90B2-1096DEC0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4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7CC5-3AFB-4A71-9BBC-66D3F534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4A57-64CB-431D-A9F5-2B2BDAAA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DC66-C13E-4CA8-A938-BC818BE4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D718-77F9-409A-8899-7461EEEE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D089-1EBE-44AB-B7F8-5AFF177D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9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2C25-9F69-4869-899F-D92FE638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7BAA-4804-48C6-A718-EABAD73A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14FD-8294-4DB0-A81F-C002038A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9142-0667-49B9-B6C3-6E3CA392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71F6-83AB-450C-8A17-B50F94D0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34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5E29-5F84-407F-BA9A-348B8F4E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C4C6-8524-43F1-82CE-6FF96B64B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8DDC-223D-4F7E-8A83-08B14215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D997-CDED-4B40-B1E4-596C30E5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7C5C-C70B-4C00-97A9-B4C6007A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FE0AC-F63E-45CD-A3E8-74F5476A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72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DB2-0E5F-48BA-98E4-14526D70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CE71-5B79-44DD-B6BC-DCD6949D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51A65-1D71-440C-8E51-C178FB13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56141-71F8-4036-AC1E-6D5CDEDF8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4E9EE-F54B-42C8-855E-C0BC26B08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ABF14-C01E-40F9-AA3B-ACBAF5F9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AC779-1DD0-4C27-83F9-65C475BD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57E66-56AB-47B8-BF36-B91224C5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09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F7C-12F9-4FA0-988E-A65829B6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A486-8230-4874-9D44-11E9AE70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854E-E302-4ECE-8EC6-B350BC85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D5C54-E596-4F74-B36D-DCBBA459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9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55C41-31CC-4735-88BD-F198DB10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03D74-406A-4D5F-BC39-11C93BAD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45D8-89AF-42ED-8A10-9DBA7A98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0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DDEB-053C-48FC-8BB7-EB29401F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33D6-A9A8-4ABA-8CA2-5B33118C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B0F29-8DBF-44D3-93AB-9275D7D9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9ECA4-2BAD-429F-A62E-9CA8D1FA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02D8-3D4A-4631-89B2-6AC4DC00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0F06-389F-413D-BC87-E4FAE53F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7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1E52-30B2-4280-8593-7B38667B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DA1F9-A24A-4705-B749-14226137F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5509-F0C9-4F7E-B694-B3E63E27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5310-6596-44A1-AC02-678C7F0D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25CD-CE9B-4695-AFEC-9B0A8659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E8E8-0B72-409F-A2E2-66E7A80E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54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530AA-9019-4EDB-939C-5C7AE153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74AD3-308D-431D-BC63-235BE8DD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0575-8FF5-446B-BF47-C88B07883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0A55-74E8-45E8-AA09-D9B168709733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BFC3-8833-405C-A96D-C4ABC9768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7A73-5E04-4D7C-973B-8AEB0734C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9FD0-ECD0-4050-B231-3AFE16C66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4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097DBA-E64D-4D5D-88E9-79D6765C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8" y="115410"/>
            <a:ext cx="10356844" cy="35555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E9DB50-3757-4CED-9493-631217975D0A}"/>
              </a:ext>
            </a:extLst>
          </p:cNvPr>
          <p:cNvSpPr/>
          <p:nvPr/>
        </p:nvSpPr>
        <p:spPr>
          <a:xfrm>
            <a:off x="1059402" y="3792958"/>
            <a:ext cx="5208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latin typeface="medium-content-serif-font"/>
              </a:rPr>
              <a:t>“Bias is the algorithm’s tendency to consistently learn the wrong thing by not taking into account all the information in the data (underfitting).”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0406E-21BC-4DAF-92DF-829996EF2478}"/>
              </a:ext>
            </a:extLst>
          </p:cNvPr>
          <p:cNvSpPr/>
          <p:nvPr/>
        </p:nvSpPr>
        <p:spPr>
          <a:xfrm>
            <a:off x="757560" y="5399816"/>
            <a:ext cx="6051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edium-content-serif-font"/>
              </a:rPr>
              <a:t>“Variance is the algorithm’s tendency to learn random things irrespective of the real signal by fitting highly flexible models that follow the error/noise in the data too closely (overfitting).”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9E278-F2CD-4E35-B747-67D2AB5C37A9}"/>
              </a:ext>
            </a:extLst>
          </p:cNvPr>
          <p:cNvSpPr/>
          <p:nvPr/>
        </p:nvSpPr>
        <p:spPr>
          <a:xfrm>
            <a:off x="7193653" y="3792958"/>
            <a:ext cx="4080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edium-content-serif-font"/>
              </a:rPr>
              <a:t>The predictions will be similar to one another but on average, they are inaccurate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C0E7E-266D-4DB2-B36C-71D93A6C71EB}"/>
              </a:ext>
            </a:extLst>
          </p:cNvPr>
          <p:cNvSpPr/>
          <p:nvPr/>
        </p:nvSpPr>
        <p:spPr>
          <a:xfrm>
            <a:off x="7193653" y="5399816"/>
            <a:ext cx="4622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edium-content-serif-font"/>
              </a:rPr>
              <a:t> Different data sets are depicting insights given their respective dataset. Hence, the models will predict differently.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6D018B-CF46-4638-BBAE-8B13336683ED}"/>
              </a:ext>
            </a:extLst>
          </p:cNvPr>
          <p:cNvSpPr/>
          <p:nvPr/>
        </p:nvSpPr>
        <p:spPr>
          <a:xfrm>
            <a:off x="6383045" y="4254623"/>
            <a:ext cx="585926" cy="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021832-FB53-4DB2-87CE-1EEA4DB65B99}"/>
              </a:ext>
            </a:extLst>
          </p:cNvPr>
          <p:cNvSpPr/>
          <p:nvPr/>
        </p:nvSpPr>
        <p:spPr>
          <a:xfrm>
            <a:off x="6616605" y="5811570"/>
            <a:ext cx="585926" cy="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78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05BE875-3CB3-4A61-945D-1E3FF300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2" y="671189"/>
            <a:ext cx="7153275" cy="472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555796-4A73-4262-8EF0-074D7925C639}"/>
              </a:ext>
            </a:extLst>
          </p:cNvPr>
          <p:cNvSpPr/>
          <p:nvPr/>
        </p:nvSpPr>
        <p:spPr>
          <a:xfrm>
            <a:off x="7918882" y="1941069"/>
            <a:ext cx="401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The idea of ensemble methods is to try reducing bias and/or variance of individual algorithms and create a </a:t>
            </a:r>
            <a:r>
              <a:rPr lang="en-US" b="1" dirty="0">
                <a:latin typeface="medium-content-serif-font"/>
              </a:rPr>
              <a:t>strong learner</a:t>
            </a:r>
            <a:r>
              <a:rPr lang="en-US" dirty="0">
                <a:latin typeface="medium-content-serif-font"/>
              </a:rPr>
              <a:t> (or </a:t>
            </a:r>
            <a:r>
              <a:rPr lang="en-US" b="1" dirty="0">
                <a:latin typeface="medium-content-serif-font"/>
              </a:rPr>
              <a:t>ensemble model</a:t>
            </a:r>
            <a:r>
              <a:rPr lang="en-US" dirty="0">
                <a:latin typeface="medium-content-serif-font"/>
              </a:rPr>
              <a:t>) that achieves better performances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2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the difference between Bagging and Boosting? | Quantdare">
            <a:extLst>
              <a:ext uri="{FF2B5EF4-FFF2-40B4-BE49-F238E27FC236}">
                <a16:creationId xmlns:a16="http://schemas.microsoft.com/office/drawing/2014/main" id="{318AA3F1-6A37-452A-AF9D-0B2C0200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3950"/>
            <a:ext cx="7620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5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E70A36-6415-49F2-8A2A-05E9C9E84D9F}"/>
              </a:ext>
            </a:extLst>
          </p:cNvPr>
          <p:cNvCxnSpPr/>
          <p:nvPr/>
        </p:nvCxnSpPr>
        <p:spPr>
          <a:xfrm>
            <a:off x="1367161" y="896645"/>
            <a:ext cx="0" cy="528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7AB71C-0560-4F4D-B639-06285546D91F}"/>
              </a:ext>
            </a:extLst>
          </p:cNvPr>
          <p:cNvGrpSpPr/>
          <p:nvPr/>
        </p:nvGrpSpPr>
        <p:grpSpPr>
          <a:xfrm>
            <a:off x="1367161" y="1250781"/>
            <a:ext cx="3316288" cy="338554"/>
            <a:chOff x="1367161" y="1250781"/>
            <a:chExt cx="3316288" cy="33855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0349AD-8959-4A76-9D94-06FE2EE701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161" y="1393378"/>
              <a:ext cx="183038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3E6C96-9190-43F8-9D74-1E1876FA97C2}"/>
                </a:ext>
              </a:extLst>
            </p:cNvPr>
            <p:cNvSpPr txBox="1"/>
            <p:nvPr/>
          </p:nvSpPr>
          <p:spPr>
            <a:xfrm>
              <a:off x="3126528" y="1250781"/>
              <a:ext cx="155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Decision tree</a:t>
              </a:r>
              <a:endParaRPr lang="en-CA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08D2C3-68F3-447A-8162-3FCB4D15B01A}"/>
              </a:ext>
            </a:extLst>
          </p:cNvPr>
          <p:cNvGrpSpPr/>
          <p:nvPr/>
        </p:nvGrpSpPr>
        <p:grpSpPr>
          <a:xfrm>
            <a:off x="1367161" y="2353045"/>
            <a:ext cx="3387309" cy="338554"/>
            <a:chOff x="1367161" y="1224101"/>
            <a:chExt cx="3387309" cy="33855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AE88E1-F25A-4CF4-8237-9000125556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161" y="1393378"/>
              <a:ext cx="183038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879A78-0077-4E09-ABD1-48176172644D}"/>
                </a:ext>
              </a:extLst>
            </p:cNvPr>
            <p:cNvSpPr txBox="1"/>
            <p:nvPr/>
          </p:nvSpPr>
          <p:spPr>
            <a:xfrm>
              <a:off x="3197549" y="1224101"/>
              <a:ext cx="155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Random Forest</a:t>
              </a:r>
              <a:endParaRPr lang="en-CA" sz="16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3E92F6-36F3-4B13-AD64-A8DA7F058F5E}"/>
              </a:ext>
            </a:extLst>
          </p:cNvPr>
          <p:cNvGrpSpPr/>
          <p:nvPr/>
        </p:nvGrpSpPr>
        <p:grpSpPr>
          <a:xfrm>
            <a:off x="1367161" y="3711189"/>
            <a:ext cx="3387308" cy="1403112"/>
            <a:chOff x="1367161" y="1393378"/>
            <a:chExt cx="3387308" cy="140311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22A5FB-8B9F-4C43-8135-69FE0053A7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161" y="1393378"/>
              <a:ext cx="183038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CE1C7D-BB31-4D82-B332-00B6436CDB8E}"/>
                </a:ext>
              </a:extLst>
            </p:cNvPr>
            <p:cNvSpPr txBox="1"/>
            <p:nvPr/>
          </p:nvSpPr>
          <p:spPr>
            <a:xfrm>
              <a:off x="3197548" y="2457936"/>
              <a:ext cx="155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Adaboost</a:t>
              </a:r>
              <a:endParaRPr lang="en-CA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6DB2A9-919C-4BB3-9ECF-50545BD038A8}"/>
              </a:ext>
            </a:extLst>
          </p:cNvPr>
          <p:cNvGrpSpPr/>
          <p:nvPr/>
        </p:nvGrpSpPr>
        <p:grpSpPr>
          <a:xfrm>
            <a:off x="1367161" y="3551659"/>
            <a:ext cx="3311447" cy="1393365"/>
            <a:chOff x="1367161" y="13"/>
            <a:chExt cx="3311447" cy="139336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833569-11C2-46D5-97D5-4F7E7508BA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161" y="1393378"/>
              <a:ext cx="183038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CEF0BA-2BE1-4F23-8EB4-93FBE8B32BAA}"/>
                </a:ext>
              </a:extLst>
            </p:cNvPr>
            <p:cNvSpPr txBox="1"/>
            <p:nvPr/>
          </p:nvSpPr>
          <p:spPr>
            <a:xfrm>
              <a:off x="3121687" y="13"/>
              <a:ext cx="155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Bagging</a:t>
              </a:r>
              <a:endParaRPr lang="en-CA" sz="16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2FAEF4-7E37-4017-9B5D-446AA7C22A66}"/>
              </a:ext>
            </a:extLst>
          </p:cNvPr>
          <p:cNvSpPr txBox="1"/>
          <p:nvPr/>
        </p:nvSpPr>
        <p:spPr>
          <a:xfrm>
            <a:off x="3185136" y="5734483"/>
            <a:ext cx="1556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Gradient Boost</a:t>
            </a:r>
            <a:endParaRPr lang="en-CA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41C1FF-827D-4024-83E5-59FBF673271D}"/>
              </a:ext>
            </a:extLst>
          </p:cNvPr>
          <p:cNvCxnSpPr>
            <a:cxnSpLocks/>
          </p:cNvCxnSpPr>
          <p:nvPr/>
        </p:nvCxnSpPr>
        <p:spPr bwMode="auto">
          <a:xfrm>
            <a:off x="1367161" y="5896524"/>
            <a:ext cx="183038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5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103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Periyasamy, Selvam</dc:creator>
  <cp:lastModifiedBy>Periyasamy, Selvam</cp:lastModifiedBy>
  <cp:revision>32</cp:revision>
  <dcterms:created xsi:type="dcterms:W3CDTF">2020-03-20T18:22:23Z</dcterms:created>
  <dcterms:modified xsi:type="dcterms:W3CDTF">2020-04-25T14:24:33Z</dcterms:modified>
</cp:coreProperties>
</file>