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2.xml" ContentType="application/vnd.openxmlformats-officedocument.presentationml.tags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tags/tag3.xml" ContentType="application/vnd.openxmlformats-officedocument.presentationml.tags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notesSlides/notesSlide1.xml" ContentType="application/vnd.openxmlformats-officedocument.presentationml.notesSl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97" r:id="rId3"/>
    <p:sldId id="292" r:id="rId4"/>
    <p:sldId id="293" r:id="rId5"/>
    <p:sldId id="294" r:id="rId6"/>
    <p:sldId id="295" r:id="rId7"/>
    <p:sldId id="283" r:id="rId8"/>
    <p:sldId id="284" r:id="rId9"/>
    <p:sldId id="296" r:id="rId10"/>
    <p:sldId id="285" r:id="rId11"/>
    <p:sldId id="291" r:id="rId12"/>
    <p:sldId id="28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EFB"/>
    <a:srgbClr val="F5F8FB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667" autoAdjust="0"/>
    <p:restoredTop sz="99288" autoAdjust="0"/>
  </p:normalViewPr>
  <p:slideViewPr>
    <p:cSldViewPr>
      <p:cViewPr>
        <p:scale>
          <a:sx n="100" d="100"/>
          <a:sy n="100" d="100"/>
        </p:scale>
        <p:origin x="-700" y="-8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3</c:v>
                </c:pt>
                <c:pt idx="1">
                  <c:v>Category 2</c:v>
                </c:pt>
                <c:pt idx="2">
                  <c:v>Category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-84</c:v>
                </c:pt>
                <c:pt idx="1">
                  <c:v>-32</c:v>
                </c:pt>
                <c:pt idx="2">
                  <c:v>-28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A-4BB9-92AF-C691B00A3B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38CA5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3</c:v>
                </c:pt>
                <c:pt idx="1">
                  <c:v>Category 2</c:v>
                </c:pt>
                <c:pt idx="2">
                  <c:v>Category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</c:v>
                </c:pt>
                <c:pt idx="1">
                  <c:v>67</c:v>
                </c:pt>
                <c:pt idx="2">
                  <c:v>72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8B5A-4BB9-92AF-C691B00A3B2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-2115962808"/>
        <c:axId val="-2009394664"/>
      </c:barChart>
      <c:catAx>
        <c:axId val="-2115962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09394664"/>
        <c:crosses val="autoZero"/>
        <c:auto val="1"/>
        <c:lblAlgn val="ctr"/>
        <c:lblOffset val="100"/>
        <c:noMultiLvlLbl val="0"/>
      </c:catAx>
      <c:valAx>
        <c:axId val="-20093946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-2115962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897827203584399E-2"/>
          <c:y val="8.0412191627951102E-2"/>
          <c:w val="0.82020589272784705"/>
          <c:h val="0.839175616744098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897827203584399E-2"/>
          <c:y val="8.0412191627951102E-2"/>
          <c:w val="0.82020589272784705"/>
          <c:h val="0.839175616744098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897827203584399E-2"/>
          <c:y val="8.0412191627951102E-2"/>
          <c:w val="0.82020589272784705"/>
          <c:h val="0.839175616744098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897827203584399E-2"/>
          <c:y val="8.0412191627951102E-2"/>
          <c:w val="0.82020589272784705"/>
          <c:h val="0.839175616744098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897827203584399E-2"/>
          <c:y val="8.0412191627951102E-2"/>
          <c:w val="0.82020589272784705"/>
          <c:h val="0.8391756167440980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4B5-47D3-9232-633A06C80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4B5-47D3-9232-633A06C80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4B5-47D3-9232-633A06C80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4B5-47D3-9232-633A06C80F4C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B5-47D3-9232-633A06C80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055866733047499E-2"/>
          <c:y val="8.00697789707943E-2"/>
          <c:w val="0.74526996486566799"/>
          <c:h val="0.774722613258799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63-4CE4-920D-AC8BB89DAB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63-4CE4-920D-AC8BB89DAB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Actual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63-4CE4-920D-AC8BB89DA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1359368"/>
        <c:axId val="-2061360824"/>
      </c:lineChart>
      <c:catAx>
        <c:axId val="-206135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-2061360824"/>
        <c:crosses val="autoZero"/>
        <c:auto val="1"/>
        <c:lblAlgn val="ctr"/>
        <c:lblOffset val="100"/>
        <c:noMultiLvlLbl val="0"/>
      </c:catAx>
      <c:valAx>
        <c:axId val="-2061360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b="0"/>
            </a:pPr>
            <a:endParaRPr lang="en-US"/>
          </a:p>
        </c:txPr>
        <c:crossAx val="-2061359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533906042902403"/>
          <c:y val="0.12508368876807299"/>
          <c:w val="0.17133847636764299"/>
          <c:h val="0.49416549450337299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70000"/>
              </a:schemeClr>
            </a:solidFill>
            <a:ln w="285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655-4F38-8C6A-5F2845819BD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5-4F38-8C6A-5F2845819BD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655-4F38-8C6A-5F2845819BD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55-4F38-8C6A-5F2845819BD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ln w="285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655-4F38-8C6A-5F2845819BD2}"/>
              </c:ext>
            </c:extLst>
          </c:dPt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9-455B-B9AF-25FA2D946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677832"/>
        <c:axId val="-2119685736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F9-455B-B9AF-25FA2D946C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F9-455B-B9AF-25FA2D946CC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F9-455B-B9AF-25FA2D946CC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6F9-455B-B9AF-25FA2D946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2"/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1"/>
              </a:solidFill>
              <a:ln w="9525" cap="flat" cmpd="sng" algn="ctr">
                <a:noFill/>
                <a:round/>
              </a:ln>
              <a:effectLst/>
            </c:spPr>
          </c:upBars>
          <c:downBars>
            <c:spPr>
              <a:solidFill>
                <a:schemeClr val="accent2"/>
              </a:solidFill>
              <a:ln w="9525" cap="flat" cmpd="sng" algn="ctr">
                <a:noFill/>
                <a:round/>
              </a:ln>
              <a:effectLst/>
            </c:spPr>
          </c:downBars>
        </c:upDownBars>
        <c:axId val="-2119697560"/>
        <c:axId val="-2119693256"/>
      </c:stockChart>
      <c:dateAx>
        <c:axId val="-21196778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19685736"/>
        <c:crosses val="autoZero"/>
        <c:auto val="1"/>
        <c:lblOffset val="100"/>
        <c:baseTimeUnit val="months"/>
      </c:dateAx>
      <c:valAx>
        <c:axId val="-2119685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  <a:alpha val="7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19677832"/>
        <c:crosses val="autoZero"/>
        <c:crossBetween val="between"/>
      </c:valAx>
      <c:valAx>
        <c:axId val="-2119693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19697560"/>
        <c:crosses val="max"/>
        <c:crossBetween val="between"/>
      </c:valAx>
      <c:dateAx>
        <c:axId val="-211969756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2119693256"/>
        <c:crosses val="autoZero"/>
        <c:auto val="1"/>
        <c:lblOffset val="100"/>
        <c:baseTimeUnit val="months"/>
      </c:dateAx>
      <c:spPr>
        <a:noFill/>
        <a:ln>
          <a:solidFill>
            <a:schemeClr val="bg1">
              <a:lumMod val="9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3.15430807570879E-2"/>
          <c:y val="0.84569275615987105"/>
          <c:w val="0.93714914133308802"/>
          <c:h val="9.8507363898191494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274954297700498E-2"/>
          <c:y val="2.4521820710645102E-2"/>
          <c:w val="0.97872506021112804"/>
          <c:h val="0.950928913723153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  <c:pt idx="10">
                  <c:v>Task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18-4AE1-9F3E-3B54525423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BBB59"/>
            </a:solidFill>
            <a:ln w="31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018-4AE1-9F3E-3B54525423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018-4AE1-9F3E-3B54525423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018-4AE1-9F3E-3B545254238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018-4AE1-9F3E-3B545254238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018-4AE1-9F3E-3B545254238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C018-4AE1-9F3E-3B545254238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C018-4AE1-9F3E-3B545254238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C018-4AE1-9F3E-3B5452542387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C018-4AE1-9F3E-3B5452542387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C018-4AE1-9F3E-3B5452542387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C018-4AE1-9F3E-3B5452542387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C018-4AE1-9F3E-3B5452542387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C018-4AE1-9F3E-3B5452542387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C018-4AE1-9F3E-3B5452542387}"/>
              </c:ext>
            </c:extLst>
          </c:dPt>
          <c:cat>
            <c:strRef>
              <c:f>Sheet1!$A$2:$A$12</c:f>
              <c:strCache>
                <c:ptCount val="11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  <c:pt idx="10">
                  <c:v>Task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1.5</c:v>
                </c:pt>
                <c:pt idx="1">
                  <c:v>1</c:v>
                </c:pt>
                <c:pt idx="2">
                  <c:v>0.5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0.5</c:v>
                </c:pt>
                <c:pt idx="7">
                  <c:v>1</c:v>
                </c:pt>
                <c:pt idx="8">
                  <c:v>0.5</c:v>
                </c:pt>
                <c:pt idx="9">
                  <c:v>1</c:v>
                </c:pt>
                <c:pt idx="1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C018-4AE1-9F3E-3B54525423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rgbClr val="77933C"/>
            </a:solidFill>
            <a:ln w="3175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C018-4AE1-9F3E-3B54525423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C018-4AE1-9F3E-3B54525423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C018-4AE1-9F3E-3B54525423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C018-4AE1-9F3E-3B545254238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C018-4AE1-9F3E-3B545254238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C018-4AE1-9F3E-3B545254238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C018-4AE1-9F3E-3B545254238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C018-4AE1-9F3E-3B545254238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C018-4AE1-9F3E-3B545254238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C018-4AE1-9F3E-3B545254238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C018-4AE1-9F3E-3B5452542387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C018-4AE1-9F3E-3B5452542387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C018-4AE1-9F3E-3B5452542387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C018-4AE1-9F3E-3B5452542387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C018-4AE1-9F3E-3B5452542387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C018-4AE1-9F3E-3B5452542387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31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C018-4AE1-9F3E-3B5452542387}"/>
              </c:ext>
            </c:extLst>
          </c:dPt>
          <c:cat>
            <c:strRef>
              <c:f>Sheet1!$A$2:$A$12</c:f>
              <c:strCache>
                <c:ptCount val="11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  <c:pt idx="7">
                  <c:v>Task 8</c:v>
                </c:pt>
                <c:pt idx="8">
                  <c:v>Task 9</c:v>
                </c:pt>
                <c:pt idx="9">
                  <c:v>Task 10</c:v>
                </c:pt>
                <c:pt idx="10">
                  <c:v>Task 11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C018-4AE1-9F3E-3B5452542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-2007853704"/>
        <c:axId val="-2007860152"/>
      </c:barChart>
      <c:catAx>
        <c:axId val="-2007853704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-2007860152"/>
        <c:crosses val="autoZero"/>
        <c:auto val="1"/>
        <c:lblAlgn val="ctr"/>
        <c:lblOffset val="100"/>
        <c:noMultiLvlLbl val="0"/>
      </c:catAx>
      <c:valAx>
        <c:axId val="-200786015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low"/>
        <c:crossAx val="-20078537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6B97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55A3-4FCB-9753-4FF59F3E589C}"/>
              </c:ext>
            </c:extLst>
          </c:dPt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2F2-9A7F-5183C1CF28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2F2-9A7F-5183C1CF2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100"/>
        <c:axId val="-2119833832"/>
        <c:axId val="-2061239672"/>
      </c:barChart>
      <c:catAx>
        <c:axId val="-211983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-2061239672"/>
        <c:crosses val="autoZero"/>
        <c:auto val="1"/>
        <c:lblAlgn val="ctr"/>
        <c:lblOffset val="100"/>
        <c:noMultiLvlLbl val="0"/>
      </c:catAx>
      <c:valAx>
        <c:axId val="-206123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11983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411529272971398"/>
          <c:y val="0.84268568924440501"/>
          <c:w val="0.37546210575567901"/>
          <c:h val="0.118121134688738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1.5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2F2-9A7F-5183C1CF2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100"/>
        <c:axId val="-1986297880"/>
        <c:axId val="-19861197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2.5</c:v>
                </c:pt>
                <c:pt idx="4">
                  <c:v>2</c:v>
                </c:pt>
                <c:pt idx="5">
                  <c:v>3.5</c:v>
                </c:pt>
                <c:pt idx="6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42-42F2-9A7F-5183C1CF2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86297880"/>
        <c:axId val="-1986119768"/>
      </c:lineChart>
      <c:catAx>
        <c:axId val="-1986297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-1986119768"/>
        <c:crosses val="autoZero"/>
        <c:auto val="1"/>
        <c:lblAlgn val="ctr"/>
        <c:lblOffset val="100"/>
        <c:noMultiLvlLbl val="0"/>
      </c:catAx>
      <c:valAx>
        <c:axId val="-198611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1986297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341546175142998"/>
          <c:y val="0.84272387138708105"/>
          <c:w val="0.39713994747647702"/>
          <c:h val="0.118092465218071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02"/>
          <c:h val="0.64808487177174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3B-46CC-A2E0-4DF929853A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13B-46CC-A2E0-4DF929853A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3B-46CC-A2E0-4DF929853A47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13B-46CC-A2E0-4DF929853A47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3B-46CC-A2E0-4DF929853A47}"/>
              </c:ext>
            </c:extLst>
          </c:dPt>
          <c:dLbls>
            <c:dLbl>
              <c:idx val="0"/>
              <c:layout>
                <c:manualLayout>
                  <c:x val="0.20446179242792401"/>
                  <c:y val="-0.23772127903237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 b="1">
                        <a:solidFill>
                          <a:schemeClr val="accent3"/>
                        </a:solidFill>
                      </a:rPr>
                      <a:pPr algn="r">
                        <a:defRPr b="1">
                          <a:solidFill>
                            <a:schemeClr val="accent3"/>
                          </a:solidFill>
                        </a:defRPr>
                      </a:pPr>
                      <a:t>[CATEGORY NAME]</a:t>
                    </a:fld>
                    <a:r>
                      <a:rPr lang="en-US" b="1">
                        <a:solidFill>
                          <a:schemeClr val="accent3"/>
                        </a:solidFill>
                      </a:rPr>
                      <a:t>, </a:t>
                    </a:r>
                    <a:fld id="{6B0AF89A-589D-4781-A350-E74ACD30F0BD}" type="VALUE">
                      <a:rPr lang="en-US" b="1">
                        <a:solidFill>
                          <a:schemeClr val="accent3"/>
                        </a:solidFill>
                      </a:rPr>
                      <a:pPr algn="r">
                        <a:defRPr b="1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en-US" b="1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3B-46CC-A2E0-4DF929853A47}"/>
                </c:ext>
              </c:extLst>
            </c:dLbl>
            <c:dLbl>
              <c:idx val="1"/>
              <c:layout>
                <c:manualLayout>
                  <c:x val="0.33931945029739602"/>
                  <c:y val="0.15127717756605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/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41CF7526-9002-4DB7-BAC3-537482432583}" type="VALUE">
                      <a:rPr lang="en-US" b="1"/>
                      <a:pPr algn="r">
                        <a:defRPr/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13B-46CC-A2E0-4DF929853A47}"/>
                </c:ext>
              </c:extLst>
            </c:dLbl>
            <c:dLbl>
              <c:idx val="2"/>
              <c:layout>
                <c:manualLayout>
                  <c:x val="-0.14672943687794701"/>
                  <c:y val="0.30255435513210799"/>
                </c:manualLayout>
              </c:layout>
              <c:tx>
                <c:rich>
                  <a:bodyPr/>
                  <a:lstStyle/>
                  <a:p>
                    <a:fld id="{4C5366E6-FC34-498D-BDAB-AACE226889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8F1BCFE6-8705-4AF4-ADF6-6069E165B9BD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27985910408818"/>
                      <c:h val="0.16132630436151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3B-46CC-A2E0-4DF929853A47}"/>
                </c:ext>
              </c:extLst>
            </c:dLbl>
            <c:dLbl>
              <c:idx val="3"/>
              <c:layout>
                <c:manualLayout>
                  <c:x val="-0.208413572738162"/>
                  <c:y val="-7.0235832441382207E-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dirty="0"/>
                      <a:t>, </a:t>
                    </a:r>
                    <a:fld id="{B80351B7-EB7E-4138-B76C-4E55C7D4F467}" type="VALUE">
                      <a:rPr lang="en-US" b="1"/>
                      <a:pPr/>
                      <a:t>[VALUE]</a:t>
                    </a:fld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5749402002655"/>
                      <c:h val="0.16132630436151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13B-46CC-A2E0-4DF929853A47}"/>
                </c:ext>
              </c:extLst>
            </c:dLbl>
            <c:dLbl>
              <c:idx val="4"/>
              <c:layout>
                <c:manualLayout>
                  <c:x val="-0.18300827449663801"/>
                  <c:y val="-0.145874421224409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13B-46CC-A2E0-4DF929853A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Active</c:v>
                </c:pt>
                <c:pt idx="1">
                  <c:v>Pending</c:v>
                </c:pt>
                <c:pt idx="2">
                  <c:v>Terminated</c:v>
                </c:pt>
                <c:pt idx="3">
                  <c:v>Archived</c:v>
                </c:pt>
                <c:pt idx="4">
                  <c:v>Draft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0.33</c:v>
                </c:pt>
                <c:pt idx="1">
                  <c:v>0.28000000000000003</c:v>
                </c:pt>
                <c:pt idx="2">
                  <c:v>0.17</c:v>
                </c:pt>
                <c:pt idx="3">
                  <c:v>0.13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3B-46CC-A2E0-4DF92985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80019564744"/>
          <c:y val="9.2629107981220593E-2"/>
          <c:w val="0.85637210706220002"/>
          <c:h val="0.73859395216443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6-4079-982D-D8FC05C92F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BBB59"/>
            </a:solidFill>
            <a:ln w="31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2-93D6-4079-982D-D8FC05C92FB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4-93D6-4079-982D-D8FC05C92FB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6-93D6-4079-982D-D8FC05C92FB2}"/>
              </c:ext>
            </c:extLst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3D6-4079-982D-D8FC05C92F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 w="3175"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93D6-4079-982D-D8FC05C92FB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3D6-4079-982D-D8FC05C92FB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3D6-4079-982D-D8FC05C92FB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3D6-4079-982D-D8FC05C92FB2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93D6-4079-982D-D8FC05C92FB2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3D6-4079-982D-D8FC05C92FB2}"/>
              </c:ext>
            </c:extLst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90</c:v>
                </c:pt>
                <c:pt idx="1">
                  <c:v>87</c:v>
                </c:pt>
                <c:pt idx="2">
                  <c:v>88.9</c:v>
                </c:pt>
                <c:pt idx="3">
                  <c:v>92.9</c:v>
                </c:pt>
                <c:pt idx="4">
                  <c:v>89.3</c:v>
                </c:pt>
                <c:pt idx="5">
                  <c:v>85.4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3D6-4079-982D-D8FC05C92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1986091256"/>
        <c:axId val="-1986093096"/>
      </c:barChart>
      <c:catAx>
        <c:axId val="-1986091256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-1986093096"/>
        <c:crosses val="autoZero"/>
        <c:auto val="1"/>
        <c:lblAlgn val="ctr"/>
        <c:lblOffset val="100"/>
        <c:noMultiLvlLbl val="0"/>
      </c:catAx>
      <c:valAx>
        <c:axId val="-19860930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low"/>
        <c:crossAx val="-19860912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80019564744"/>
          <c:y val="9.2629107981220593E-2"/>
          <c:w val="0.85637210706220002"/>
          <c:h val="0.738593952164430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4C-40CF-97B0-D6020244E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9BBB59"/>
            </a:solidFill>
            <a:ln w="317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2-854C-40CF-97B0-D6020244EFB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4-854C-40CF-97B0-D6020244EFB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6-854C-40CF-97B0-D6020244EFB6}"/>
              </c:ext>
            </c:extLst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54C-40CF-97B0-D6020244E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3">
                <a:alpha val="80000"/>
              </a:schemeClr>
            </a:solidFill>
            <a:ln w="3175"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854C-40CF-97B0-D6020244EFB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854C-40CF-97B0-D6020244EFB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854C-40CF-97B0-D6020244EFB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854C-40CF-97B0-D6020244EFB6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854C-40CF-97B0-D6020244EFB6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854C-40CF-97B0-D6020244EFB6}"/>
              </c:ext>
            </c:extLst>
          </c:dPt>
          <c:cat>
            <c:strRef>
              <c:f>Sheet1!$A$2:$A$7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90.8</c:v>
                </c:pt>
                <c:pt idx="1">
                  <c:v>85.3</c:v>
                </c:pt>
                <c:pt idx="2">
                  <c:v>86.2</c:v>
                </c:pt>
                <c:pt idx="3">
                  <c:v>92.6</c:v>
                </c:pt>
                <c:pt idx="4">
                  <c:v>90</c:v>
                </c:pt>
                <c:pt idx="5">
                  <c:v>90.6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54C-40CF-97B0-D6020244E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73385016"/>
        <c:axId val="-2073585544"/>
      </c:barChart>
      <c:catAx>
        <c:axId val="-2073385016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-2073585544"/>
        <c:crosses val="autoZero"/>
        <c:auto val="1"/>
        <c:lblAlgn val="ctr"/>
        <c:lblOffset val="100"/>
        <c:noMultiLvlLbl val="0"/>
      </c:catAx>
      <c:valAx>
        <c:axId val="-20735855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low"/>
        <c:crossAx val="-20733850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10739247726205E-2"/>
          <c:y val="0.103160842300524"/>
          <c:w val="0.88703436576654204"/>
          <c:h val="0.7289520866994140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0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W 1</c:v>
                </c:pt>
                <c:pt idx="1">
                  <c:v>w 2</c:v>
                </c:pt>
                <c:pt idx="2">
                  <c:v>W 3</c:v>
                </c:pt>
                <c:pt idx="3">
                  <c:v>W 4</c:v>
                </c:pt>
                <c:pt idx="4">
                  <c:v> W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10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A0-4FC1-A5D0-5DCC3A4C18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W 1</c:v>
                </c:pt>
                <c:pt idx="1">
                  <c:v>w 2</c:v>
                </c:pt>
                <c:pt idx="2">
                  <c:v>W 3</c:v>
                </c:pt>
                <c:pt idx="3">
                  <c:v>W 4</c:v>
                </c:pt>
                <c:pt idx="4">
                  <c:v> W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8</c:v>
                </c:pt>
                <c:pt idx="2">
                  <c:v>17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A0-4FC1-A5D0-5DCC3A4C18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0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W 1</c:v>
                </c:pt>
                <c:pt idx="1">
                  <c:v>w 2</c:v>
                </c:pt>
                <c:pt idx="2">
                  <c:v>W 3</c:v>
                </c:pt>
                <c:pt idx="3">
                  <c:v>W 4</c:v>
                </c:pt>
                <c:pt idx="4">
                  <c:v> W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20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A0-4FC1-A5D0-5DCC3A4C1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08008776"/>
        <c:axId val="-2007981400"/>
      </c:areaChart>
      <c:catAx>
        <c:axId val="-2008008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-2007981400"/>
        <c:crosses val="autoZero"/>
        <c:auto val="1"/>
        <c:lblAlgn val="ctr"/>
        <c:lblOffset val="100"/>
        <c:noMultiLvlLbl val="0"/>
      </c:catAx>
      <c:valAx>
        <c:axId val="-2007981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08008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716611823225203E-2"/>
          <c:y val="9.09903809905101E-2"/>
          <c:w val="0.91510009306337903"/>
          <c:h val="0.659486370904375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56B976">
                  <a:alpha val="80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bg1">
                    <a:alpha val="8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F-49F8-B20A-F9AC2EC0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>
                  <a:alpha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bg1">
                    <a:alpha val="8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FF-49F8-B20A-F9AC2EC0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bg2">
                  <a:alpha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9525">
                <a:solidFill>
                  <a:schemeClr val="bg1">
                    <a:alpha val="80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FF-49F8-B20A-F9AC2EC0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86397336"/>
        <c:axId val="-1986411464"/>
      </c:lineChart>
      <c:catAx>
        <c:axId val="-198639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1986411464"/>
        <c:crosses val="autoZero"/>
        <c:auto val="1"/>
        <c:lblAlgn val="ctr"/>
        <c:lblOffset val="100"/>
        <c:noMultiLvlLbl val="0"/>
      </c:catAx>
      <c:valAx>
        <c:axId val="-1986411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198639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2825423849046"/>
          <c:y val="0.86990714247593803"/>
          <c:w val="0.60678140739164399"/>
          <c:h val="9.5461679569280103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 sz="105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049291234506699E-2"/>
          <c:y val="8.29032885960206E-2"/>
          <c:w val="0.951901417530987"/>
          <c:h val="0.676864700883511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9-431F-A80C-3D48D9C9D5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B9-431F-A80C-3D48D9C9D5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B9-431F-A80C-3D48D9C9D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2010569608"/>
        <c:axId val="-2010571288"/>
      </c:barChart>
      <c:catAx>
        <c:axId val="-2010569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10571288"/>
        <c:crosses val="autoZero"/>
        <c:auto val="1"/>
        <c:lblAlgn val="ctr"/>
        <c:lblOffset val="100"/>
        <c:noMultiLvlLbl val="0"/>
      </c:catAx>
      <c:valAx>
        <c:axId val="-2010571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10569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2.6588324852386099E-2"/>
          <c:y val="0.77557599092277196"/>
          <c:w val="0.38732803766907498"/>
          <c:h val="0.130523939064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8055868016498E-2"/>
          <c:y val="4.9202217260155903E-2"/>
          <c:w val="0.94869631710216895"/>
          <c:h val="0.8460615485035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Cummulative</c:v>
                </c:pt>
              </c:strCache>
            </c:strRef>
          </c:tx>
          <c:spPr>
            <a:noFill/>
            <a:effectLst/>
          </c:spPr>
          <c:invertIfNegative val="1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2000</c:v>
                </c:pt>
                <c:pt idx="2">
                  <c:v>4000</c:v>
                </c:pt>
                <c:pt idx="3">
                  <c:v>2500</c:v>
                </c:pt>
                <c:pt idx="4">
                  <c:v>2500</c:v>
                </c:pt>
                <c:pt idx="5">
                  <c:v>6104</c:v>
                </c:pt>
                <c:pt idx="6">
                  <c:v>2578</c:v>
                </c:pt>
                <c:pt idx="7">
                  <c:v>2578</c:v>
                </c:pt>
                <c:pt idx="8">
                  <c:v>3094</c:v>
                </c:pt>
                <c:pt idx="9">
                  <c:v>3094</c:v>
                </c:pt>
                <c:pt idx="10">
                  <c:v>4564</c:v>
                </c:pt>
                <c:pt idx="11">
                  <c:v>2064</c:v>
                </c:pt>
                <c:pt idx="12">
                  <c:v>-936</c:v>
                </c:pt>
                <c:pt idx="13">
                  <c:v>-936</c:v>
                </c:pt>
                <c:pt idx="15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8-4389-BCD1-8AB955A1C4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End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14">
                  <c:v>1539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98-4389-BCD1-8AB955A1C4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2">
                  <c:v>1000</c:v>
                </c:pt>
                <c:pt idx="3">
                  <c:v>1500</c:v>
                </c:pt>
                <c:pt idx="4">
                  <c:v>0</c:v>
                </c:pt>
                <c:pt idx="5">
                  <c:v>1198</c:v>
                </c:pt>
                <c:pt idx="6">
                  <c:v>3526</c:v>
                </c:pt>
                <c:pt idx="7">
                  <c:v>0</c:v>
                </c:pt>
                <c:pt idx="8">
                  <c:v>2284</c:v>
                </c:pt>
                <c:pt idx="9">
                  <c:v>0</c:v>
                </c:pt>
                <c:pt idx="10">
                  <c:v>1780</c:v>
                </c:pt>
                <c:pt idx="11">
                  <c:v>2500</c:v>
                </c:pt>
                <c:pt idx="12">
                  <c:v>3000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98-4389-BCD1-8AB955A1C4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2">
                  <c:v>0</c:v>
                </c:pt>
                <c:pt idx="3">
                  <c:v>0</c:v>
                </c:pt>
                <c:pt idx="4">
                  <c:v>4802</c:v>
                </c:pt>
                <c:pt idx="5">
                  <c:v>0</c:v>
                </c:pt>
                <c:pt idx="6">
                  <c:v>0</c:v>
                </c:pt>
                <c:pt idx="7">
                  <c:v>2800</c:v>
                </c:pt>
                <c:pt idx="8">
                  <c:v>0</c:v>
                </c:pt>
                <c:pt idx="9">
                  <c:v>3250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98-4389-BCD1-8AB955A1C4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Start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Sheet1!$F$2:$F$17</c:f>
              <c:numCache>
                <c:formatCode>General</c:formatCode>
                <c:ptCount val="16"/>
                <c:pt idx="1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98-4389-BCD1-8AB955A1C4D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Net Cash Flow</c:v>
                </c:pt>
              </c:strCache>
            </c:strRef>
          </c:tx>
          <c:spPr>
            <a:noFill/>
          </c:spPr>
          <c:invertIfNegative val="0"/>
          <c:cat>
            <c:strRef>
              <c:f>Sheet1!$A$2:$A$17</c:f>
              <c:strCache>
                <c:ptCount val="15"/>
                <c:pt idx="0">
                  <c:v> </c:v>
                </c:pt>
                <c:pt idx="1">
                  <c:v>Start</c:v>
                </c:pt>
                <c:pt idx="2">
                  <c:v>Jan</c:v>
                </c:pt>
                <c:pt idx="3">
                  <c:v>Feb</c:v>
                </c:pt>
                <c:pt idx="4">
                  <c:v>Mar</c:v>
                </c:pt>
                <c:pt idx="5">
                  <c:v>Apr</c:v>
                </c:pt>
                <c:pt idx="6">
                  <c:v>May</c:v>
                </c:pt>
                <c:pt idx="7">
                  <c:v>Jun</c:v>
                </c:pt>
                <c:pt idx="8">
                  <c:v>Jul</c:v>
                </c:pt>
                <c:pt idx="9">
                  <c:v>Aug</c:v>
                </c:pt>
                <c:pt idx="10">
                  <c:v>Sep</c:v>
                </c:pt>
                <c:pt idx="11">
                  <c:v>Oct</c:v>
                </c:pt>
                <c:pt idx="12">
                  <c:v>Nov</c:v>
                </c:pt>
                <c:pt idx="13">
                  <c:v>Dec</c:v>
                </c:pt>
                <c:pt idx="14">
                  <c:v>End</c:v>
                </c:pt>
              </c:strCache>
            </c:strRef>
          </c:cat>
          <c:val>
            <c:numRef>
              <c:f>Sheet1!$G$2:$G$17</c:f>
              <c:numCache>
                <c:formatCode>General</c:formatCode>
                <c:ptCount val="16"/>
                <c:pt idx="1">
                  <c:v>5000</c:v>
                </c:pt>
                <c:pt idx="2">
                  <c:v>-1000</c:v>
                </c:pt>
                <c:pt idx="3">
                  <c:v>-1500</c:v>
                </c:pt>
                <c:pt idx="4">
                  <c:v>4802</c:v>
                </c:pt>
                <c:pt idx="5">
                  <c:v>-1198</c:v>
                </c:pt>
                <c:pt idx="6">
                  <c:v>-3526</c:v>
                </c:pt>
                <c:pt idx="7">
                  <c:v>2800</c:v>
                </c:pt>
                <c:pt idx="8">
                  <c:v>-2284</c:v>
                </c:pt>
                <c:pt idx="9">
                  <c:v>3250</c:v>
                </c:pt>
                <c:pt idx="10">
                  <c:v>-1780</c:v>
                </c:pt>
                <c:pt idx="11">
                  <c:v>-2500</c:v>
                </c:pt>
                <c:pt idx="12">
                  <c:v>-3000</c:v>
                </c:pt>
                <c:pt idx="13">
                  <c:v>2475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98-4389-BCD1-8AB955A1C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-2056167928"/>
        <c:axId val="-2056224360"/>
      </c:barChart>
      <c:catAx>
        <c:axId val="-205616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-2056224360"/>
        <c:crosses val="autoZero"/>
        <c:auto val="1"/>
        <c:lblAlgn val="ctr"/>
        <c:lblOffset val="100"/>
        <c:noMultiLvlLbl val="0"/>
      </c:catAx>
      <c:valAx>
        <c:axId val="-2056224360"/>
        <c:scaling>
          <c:orientation val="minMax"/>
          <c:max val="10000"/>
          <c:min val="-10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95000"/>
              </a:schemeClr>
            </a:solidFill>
          </a:ln>
        </c:spPr>
        <c:txPr>
          <a:bodyPr/>
          <a:lstStyle/>
          <a:p>
            <a:pPr>
              <a:defRPr b="1"/>
            </a:pPr>
            <a:endParaRPr lang="en-US"/>
          </a:p>
        </c:txPr>
        <c:crossAx val="-2056167928"/>
        <c:crosses val="autoZero"/>
        <c:crossBetween val="between"/>
        <c:majorUnit val="3000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900">
          <a:solidFill>
            <a:schemeClr val="tx1">
              <a:lumMod val="75000"/>
              <a:lumOff val="25000"/>
            </a:schemeClr>
          </a:solidFill>
          <a:latin typeface="+mn-lt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186410860430298"/>
          <c:y val="0"/>
          <c:w val="0.59677842359915001"/>
          <c:h val="0.683227607287253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C4-4990-AF57-CC6229B4D6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C4-4990-AF57-CC6229B4D6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alpha val="85098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C4-4990-AF57-CC6229B4D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-2012013288"/>
        <c:axId val="-2012016920"/>
      </c:barChart>
      <c:catAx>
        <c:axId val="-2012013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12016920"/>
        <c:crosses val="autoZero"/>
        <c:auto val="1"/>
        <c:lblAlgn val="ctr"/>
        <c:lblOffset val="100"/>
        <c:noMultiLvlLbl val="0"/>
      </c:catAx>
      <c:valAx>
        <c:axId val="-2012016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  <a:alpha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12013288"/>
        <c:crosses val="autoZero"/>
        <c:crossBetween val="between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3.4039759778203699E-2"/>
          <c:y val="0.88005841142234797"/>
          <c:w val="0.85190144690304803"/>
          <c:h val="8.8481662207091402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456089168269803E-2"/>
          <c:y val="0.14226605887086299"/>
          <c:w val="0.72971103246426905"/>
          <c:h val="0.71854461359350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EF-482A-A1D8-6DA28A049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EF-482A-A1D8-6DA28A049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06154584"/>
        <c:axId val="-200615120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EF-482A-A1D8-6DA28A049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6154584"/>
        <c:axId val="-2006151208"/>
      </c:lineChart>
      <c:catAx>
        <c:axId val="-2006154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-2006151208"/>
        <c:crosses val="autoZero"/>
        <c:auto val="1"/>
        <c:lblAlgn val="ctr"/>
        <c:lblOffset val="100"/>
        <c:noMultiLvlLbl val="0"/>
      </c:catAx>
      <c:valAx>
        <c:axId val="-2006151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06154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7774022330898"/>
          <c:y val="0.59790766442905896"/>
          <c:w val="0.19705091947115599"/>
          <c:h val="0.32467107264221501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860945784532E-2"/>
          <c:y val="0.120734030885496"/>
          <c:w val="0.62911767370698701"/>
          <c:h val="0.795597736024272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  <a:alpha val="85098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AF-4C89-96FA-0A0C652F6819}"/>
              </c:ext>
            </c:extLst>
          </c:dPt>
          <c:dPt>
            <c:idx val="1"/>
            <c:bubble3D val="0"/>
            <c:spPr>
              <a:solidFill>
                <a:schemeClr val="bg2">
                  <a:alpha val="85098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9AF-4C89-96FA-0A0C652F6819}"/>
              </c:ext>
            </c:extLst>
          </c:dPt>
          <c:dPt>
            <c:idx val="2"/>
            <c:bubble3D val="0"/>
            <c:spPr>
              <a:solidFill>
                <a:schemeClr val="accent3">
                  <a:alpha val="85098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AF-4C89-96FA-0A0C652F6819}"/>
              </c:ext>
            </c:extLst>
          </c:dPt>
          <c:dPt>
            <c:idx val="3"/>
            <c:bubble3D val="0"/>
            <c:spPr>
              <a:solidFill>
                <a:schemeClr val="accent2">
                  <a:alpha val="85098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9AF-4C89-96FA-0A0C652F681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F-4C89-96FA-0A0C652F6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749018670288295"/>
          <c:y val="0.28088949909136801"/>
          <c:w val="0.31738590039296399"/>
          <c:h val="0.471288016459456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456089168269803E-2"/>
          <c:y val="0.14226605887086299"/>
          <c:w val="0.75720601488428596"/>
          <c:h val="0.7185446135935049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EF-482A-A1D8-6DA28A049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EF-482A-A1D8-6DA28A049E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19050" cap="rnd">
              <a:noFill/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EF-482A-A1D8-6DA28A049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100"/>
        <c:axId val="-2031412360"/>
        <c:axId val="-2031456408"/>
      </c:barChart>
      <c:catAx>
        <c:axId val="-2031412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b="1"/>
            </a:pPr>
            <a:endParaRPr lang="en-US"/>
          </a:p>
        </c:txPr>
        <c:crossAx val="-2031456408"/>
        <c:crosses val="autoZero"/>
        <c:auto val="1"/>
        <c:lblAlgn val="ctr"/>
        <c:lblOffset val="100"/>
        <c:noMultiLvlLbl val="0"/>
      </c:catAx>
      <c:valAx>
        <c:axId val="-203145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59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-20314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276576193054398"/>
          <c:y val="0.56022129121823405"/>
          <c:w val="0.15223515227234999"/>
          <c:h val="0.30487336241085999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02"/>
          <c:h val="0.64808487177174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3B-46CC-A2E0-4DF929853A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13B-46CC-A2E0-4DF929853A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3B-46CC-A2E0-4DF929853A47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13B-46CC-A2E0-4DF929853A47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3B-46CC-A2E0-4DF929853A47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988-48D3-8495-B45A8B43FD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988-48D3-8495-B45A8B43FDFD}"/>
              </c:ext>
            </c:extLst>
          </c:dPt>
          <c:dLbls>
            <c:dLbl>
              <c:idx val="0"/>
              <c:layout>
                <c:manualLayout>
                  <c:x val="0.20446188835731999"/>
                  <c:y val="6.483307609973740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/>
                      <a:pPr algn="r">
                        <a:defRPr/>
                      </a:pPr>
                      <a:t>[CATEGORY NAME]</a:t>
                    </a:fld>
                    <a:r>
                      <a:rPr lang="en-US"/>
                      <a:t>, </a:t>
                    </a:r>
                    <a:fld id="{6B0AF89A-589D-4781-A350-E74ACD30F0BD}" type="VALUE">
                      <a:rPr lang="en-US"/>
                      <a:pPr algn="r"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3B-46CC-A2E0-4DF929853A47}"/>
                </c:ext>
              </c:extLst>
            </c:dLbl>
            <c:dLbl>
              <c:idx val="1"/>
              <c:layout>
                <c:manualLayout>
                  <c:x val="0.33931945029739602"/>
                  <c:y val="0.15127717756605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/>
                      </a:pPr>
                      <a:t>[CATEGORY NAME]</a:t>
                    </a:fld>
                    <a:r>
                      <a:rPr lang="en-US"/>
                      <a:t>, </a:t>
                    </a:r>
                    <a:fld id="{41CF7526-9002-4DB7-BAC3-537482432583}" type="VALUE">
                      <a:rPr lang="en-US"/>
                      <a:pPr algn="r"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13B-46CC-A2E0-4DF929853A47}"/>
                </c:ext>
              </c:extLst>
            </c:dLbl>
            <c:dLbl>
              <c:idx val="2"/>
              <c:layout>
                <c:manualLayout>
                  <c:x val="-0.121579665845339"/>
                  <c:y val="0.32702139661676799"/>
                </c:manualLayout>
              </c:layout>
              <c:tx>
                <c:rich>
                  <a:bodyPr/>
                  <a:lstStyle/>
                  <a:p>
                    <a:fld id="{4C5366E6-FC34-498D-BDAB-AACE226889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8F1BCFE6-8705-4AF4-ADF6-6069E165B9BD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25856539230062"/>
                      <c:h val="0.156233674742156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3B-46CC-A2E0-4DF929853A47}"/>
                </c:ext>
              </c:extLst>
            </c:dLbl>
            <c:dLbl>
              <c:idx val="3"/>
              <c:layout>
                <c:manualLayout>
                  <c:x val="-0.17948630873184199"/>
                  <c:y val="-1.3506890854112E-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80351B7-EB7E-4138-B76C-4E55C7D4F467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12717977272151"/>
                      <c:h val="0.296395212902632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13B-46CC-A2E0-4DF929853A47}"/>
                </c:ext>
              </c:extLst>
            </c:dLbl>
            <c:dLbl>
              <c:idx val="4"/>
              <c:layout>
                <c:manualLayout>
                  <c:x val="-0.239970346344825"/>
                  <c:y val="-0.20530474098250201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13B-46CC-A2E0-4DF929853A47}"/>
                </c:ext>
              </c:extLst>
            </c:dLbl>
            <c:dLbl>
              <c:idx val="5"/>
              <c:layout>
                <c:manualLayout>
                  <c:x val="-1.64235628661655E-2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988-48D3-8495-B45A8B43FDFD}"/>
                </c:ext>
              </c:extLst>
            </c:dLbl>
            <c:dLbl>
              <c:idx val="6"/>
              <c:layout>
                <c:manualLayout>
                  <c:x val="0.13833673622054901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88-48D3-8495-B45A8B43F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6"/>
                <c:pt idx="0">
                  <c:v>Consulting  Services </c:v>
                </c:pt>
                <c:pt idx="1">
                  <c:v>Energy &amp; Fuel</c:v>
                </c:pt>
                <c:pt idx="2">
                  <c:v>Financial Software </c:v>
                </c:pt>
                <c:pt idx="3">
                  <c:v>IT Hardware &amp; Software </c:v>
                </c:pt>
                <c:pt idx="4">
                  <c:v>Market research </c:v>
                </c:pt>
                <c:pt idx="5">
                  <c:v>Electricity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0.33</c:v>
                </c:pt>
                <c:pt idx="1">
                  <c:v>0.28000000000000003</c:v>
                </c:pt>
                <c:pt idx="2">
                  <c:v>0.17</c:v>
                </c:pt>
                <c:pt idx="3">
                  <c:v>7.0000000000000007E-2</c:v>
                </c:pt>
                <c:pt idx="4">
                  <c:v>0.05</c:v>
                </c:pt>
                <c:pt idx="5">
                  <c:v>0.04</c:v>
                </c:pt>
                <c:pt idx="6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3B-46CC-A2E0-4DF92985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 b="1">
          <a:solidFill>
            <a:schemeClr val="accent3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02"/>
          <c:h val="0.64808487177174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3B-46CC-A2E0-4DF929853A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13B-46CC-A2E0-4DF929853A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3B-46CC-A2E0-4DF929853A47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13B-46CC-A2E0-4DF929853A47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3B-46CC-A2E0-4DF929853A47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988-48D3-8495-B45A8B43FDFD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988-48D3-8495-B45A8B43FDFD}"/>
              </c:ext>
            </c:extLst>
          </c:dPt>
          <c:dLbls>
            <c:dLbl>
              <c:idx val="0"/>
              <c:layout>
                <c:manualLayout>
                  <c:x val="0.28733228670562899"/>
                  <c:y val="-0.11001415777409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 smtClean="0"/>
                      <a:pPr algn="r">
                        <a:defRPr/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6B0AF89A-589D-4781-A350-E74ACD30F0BD}" type="VALUE">
                      <a:rPr lang="en-US"/>
                      <a:pPr algn="r">
                        <a:defRPr/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531655396092574"/>
                      <c:h val="0.279970833624032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13B-46CC-A2E0-4DF929853A47}"/>
                </c:ext>
              </c:extLst>
            </c:dLbl>
            <c:dLbl>
              <c:idx val="1"/>
              <c:layout>
                <c:manualLayout>
                  <c:x val="0.33931945029739602"/>
                  <c:y val="0.15127717756605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/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41CF7526-9002-4DB7-BAC3-537482432583}" type="VALUE">
                      <a:rPr lang="en-US" b="1"/>
                      <a:pPr algn="r">
                        <a:defRPr/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13B-46CC-A2E0-4DF929853A47}"/>
                </c:ext>
              </c:extLst>
            </c:dLbl>
            <c:dLbl>
              <c:idx val="2"/>
              <c:layout>
                <c:manualLayout>
                  <c:x val="3.7150538717008498E-2"/>
                  <c:y val="0.1671219304261120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l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C5366E6-FC34-498D-BDAB-AACE22688924}" type="CATEGORYNAME">
                      <a:rPr lang="en-US" b="1">
                        <a:solidFill>
                          <a:schemeClr val="accent3"/>
                        </a:solidFill>
                      </a:rPr>
                      <a:pPr algn="l">
                        <a:defRPr b="1">
                          <a:solidFill>
                            <a:schemeClr val="accent3"/>
                          </a:solidFill>
                        </a:defRPr>
                      </a:pPr>
                      <a:t>[CATEGORY NAME]</a:t>
                    </a:fld>
                    <a:r>
                      <a:rPr lang="en-US" b="1" baseline="0" dirty="0">
                        <a:solidFill>
                          <a:schemeClr val="accent3"/>
                        </a:solidFill>
                      </a:rPr>
                      <a:t>, </a:t>
                    </a:r>
                    <a:fld id="{8F1BCFE6-8705-4AF4-ADF6-6069E165B9BD}" type="VALUE">
                      <a:rPr lang="en-US" b="1" baseline="0">
                        <a:solidFill>
                          <a:schemeClr val="accent3"/>
                        </a:solidFill>
                      </a:rPr>
                      <a:pPr algn="l">
                        <a:defRPr b="1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en-US" b="1" baseline="0" dirty="0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l">
                    <a:defRPr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25856539230062"/>
                      <c:h val="0.156233674742156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3B-46CC-A2E0-4DF929853A47}"/>
                </c:ext>
              </c:extLst>
            </c:dLbl>
            <c:dLbl>
              <c:idx val="3"/>
              <c:layout>
                <c:manualLayout>
                  <c:x val="-0.21255502957049299"/>
                  <c:y val="-1.3506890854112E-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80351B7-EB7E-4138-B76C-4E55C7D4F467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98973809541994"/>
                      <c:h val="0.296395212902632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13B-46CC-A2E0-4DF929853A47}"/>
                </c:ext>
              </c:extLst>
            </c:dLbl>
            <c:dLbl>
              <c:idx val="4"/>
              <c:layout>
                <c:manualLayout>
                  <c:x val="-0.215719922266185"/>
                  <c:y val="-0.20530474098250201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28131602902685"/>
                      <c:h val="0.345911687480750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13B-46CC-A2E0-4DF929853A47}"/>
                </c:ext>
              </c:extLst>
            </c:dLbl>
            <c:dLbl>
              <c:idx val="5"/>
              <c:layout>
                <c:manualLayout>
                  <c:x val="-1.64235628661655E-2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988-48D3-8495-B45A8B43FDFD}"/>
                </c:ext>
              </c:extLst>
            </c:dLbl>
            <c:dLbl>
              <c:idx val="6"/>
              <c:layout>
                <c:manualLayout>
                  <c:x val="0.13833673622054901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88-48D3-8495-B45A8B43F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5"/>
                <c:pt idx="0">
                  <c:v>Facility management </c:v>
                </c:pt>
                <c:pt idx="1">
                  <c:v>IT </c:v>
                </c:pt>
                <c:pt idx="2">
                  <c:v>Human Resources</c:v>
                </c:pt>
                <c:pt idx="3">
                  <c:v>Sales </c:v>
                </c:pt>
                <c:pt idx="4">
                  <c:v>Finance &amp; Administration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</c:v>
                </c:pt>
                <c:pt idx="1">
                  <c:v>0.21</c:v>
                </c:pt>
                <c:pt idx="2">
                  <c:v>0.19</c:v>
                </c:pt>
                <c:pt idx="3">
                  <c:v>0.25</c:v>
                </c:pt>
                <c:pt idx="4">
                  <c:v>0.15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3B-46CC-A2E0-4DF929853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 b="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3</c:v>
                </c:pt>
                <c:pt idx="1">
                  <c:v>Category 2</c:v>
                </c:pt>
                <c:pt idx="2">
                  <c:v>Category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-84</c:v>
                </c:pt>
                <c:pt idx="1">
                  <c:v>-32</c:v>
                </c:pt>
                <c:pt idx="2">
                  <c:v>-28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E-49B9-AAE4-A51710C16C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38CA5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3</c:v>
                </c:pt>
                <c:pt idx="1">
                  <c:v>Category 2</c:v>
                </c:pt>
                <c:pt idx="2">
                  <c:v>Category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</c:v>
                </c:pt>
                <c:pt idx="1">
                  <c:v>67</c:v>
                </c:pt>
                <c:pt idx="2">
                  <c:v>72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1-D33E-49B9-AAE4-A51710C16CE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-2007073272"/>
        <c:axId val="-2007082440"/>
      </c:barChart>
      <c:catAx>
        <c:axId val="-2007073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07082440"/>
        <c:crosses val="autoZero"/>
        <c:auto val="1"/>
        <c:lblAlgn val="ctr"/>
        <c:lblOffset val="100"/>
        <c:noMultiLvlLbl val="0"/>
      </c:catAx>
      <c:valAx>
        <c:axId val="-20070824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-2007073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02"/>
          <c:h val="0.64808487177174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D9-4BF9-A102-0E32C0EF97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D9-4BF9-A102-0E32C0EF97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D9-4BF9-A102-0E32C0EF97EA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D9-4BF9-A102-0E32C0EF97EA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D9-4BF9-A102-0E32C0EF97EA}"/>
              </c:ext>
            </c:extLst>
          </c:dPt>
          <c:dLbls>
            <c:dLbl>
              <c:idx val="0"/>
              <c:layout>
                <c:manualLayout>
                  <c:x val="0.20446179242792401"/>
                  <c:y val="-0.23772127903237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 b="1">
                        <a:solidFill>
                          <a:schemeClr val="accent3"/>
                        </a:solidFill>
                      </a:rPr>
                      <a:pPr algn="r">
                        <a:defRPr b="1">
                          <a:solidFill>
                            <a:schemeClr val="accent3"/>
                          </a:solidFill>
                        </a:defRPr>
                      </a:pPr>
                      <a:t>[CATEGORY NAME]</a:t>
                    </a:fld>
                    <a:r>
                      <a:rPr lang="en-US" b="1">
                        <a:solidFill>
                          <a:schemeClr val="accent3"/>
                        </a:solidFill>
                      </a:rPr>
                      <a:t>, </a:t>
                    </a:r>
                    <a:fld id="{6B0AF89A-589D-4781-A350-E74ACD30F0BD}" type="VALUE">
                      <a:rPr lang="en-US" b="1">
                        <a:solidFill>
                          <a:schemeClr val="accent3"/>
                        </a:solidFill>
                      </a:rPr>
                      <a:pPr algn="r">
                        <a:defRPr b="1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en-US" b="1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3D9-4BF9-A102-0E32C0EF97EA}"/>
                </c:ext>
              </c:extLst>
            </c:dLbl>
            <c:dLbl>
              <c:idx val="1"/>
              <c:layout>
                <c:manualLayout>
                  <c:x val="0.33931945029739602"/>
                  <c:y val="0.15127717756605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/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41CF7526-9002-4DB7-BAC3-537482432583}" type="VALUE">
                      <a:rPr lang="en-US" b="1"/>
                      <a:pPr algn="r">
                        <a:defRPr/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3D9-4BF9-A102-0E32C0EF97EA}"/>
                </c:ext>
              </c:extLst>
            </c:dLbl>
            <c:dLbl>
              <c:idx val="2"/>
              <c:layout>
                <c:manualLayout>
                  <c:x val="-0.14672943687794701"/>
                  <c:y val="0.30255435513210799"/>
                </c:manualLayout>
              </c:layout>
              <c:tx>
                <c:rich>
                  <a:bodyPr/>
                  <a:lstStyle/>
                  <a:p>
                    <a:fld id="{4C5366E6-FC34-498D-BDAB-AACE226889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8F1BCFE6-8705-4AF4-ADF6-6069E165B9BD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27985910408818"/>
                      <c:h val="0.16132630436151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3D9-4BF9-A102-0E32C0EF97EA}"/>
                </c:ext>
              </c:extLst>
            </c:dLbl>
            <c:dLbl>
              <c:idx val="3"/>
              <c:layout>
                <c:manualLayout>
                  <c:x val="-0.208413572738162"/>
                  <c:y val="-7.0235832441382207E-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dirty="0"/>
                      <a:t>, </a:t>
                    </a:r>
                    <a:fld id="{B80351B7-EB7E-4138-B76C-4E55C7D4F467}" type="VALUE">
                      <a:rPr lang="en-US" b="1"/>
                      <a:pPr/>
                      <a:t>[VALUE]</a:t>
                    </a:fld>
                    <a:endParaRPr lang="en-US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5749402002655"/>
                      <c:h val="0.161326304361513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3D9-4BF9-A102-0E32C0EF97EA}"/>
                </c:ext>
              </c:extLst>
            </c:dLbl>
            <c:dLbl>
              <c:idx val="4"/>
              <c:layout>
                <c:manualLayout>
                  <c:x val="-0.18300827449663801"/>
                  <c:y val="-0.145874421224409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3D9-4BF9-A102-0E32C0EF97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Active</c:v>
                </c:pt>
                <c:pt idx="1">
                  <c:v>Pending</c:v>
                </c:pt>
                <c:pt idx="2">
                  <c:v>Terminated</c:v>
                </c:pt>
                <c:pt idx="3">
                  <c:v>Archived</c:v>
                </c:pt>
                <c:pt idx="4">
                  <c:v>Draft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0.33</c:v>
                </c:pt>
                <c:pt idx="1">
                  <c:v>0.28000000000000003</c:v>
                </c:pt>
                <c:pt idx="2">
                  <c:v>0.17</c:v>
                </c:pt>
                <c:pt idx="3">
                  <c:v>0.13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D9-4BF9-A102-0E32C0EF9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02"/>
          <c:h val="0.64808487177174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45-4B35-B8A2-97BF8AD8A8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45-4B35-B8A2-97BF8AD8A8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145-4B35-B8A2-97BF8AD8A896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145-4B35-B8A2-97BF8AD8A896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145-4B35-B8A2-97BF8AD8A896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145-4B35-B8A2-97BF8AD8A896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145-4B35-B8A2-97BF8AD8A896}"/>
              </c:ext>
            </c:extLst>
          </c:dPt>
          <c:dLbls>
            <c:dLbl>
              <c:idx val="0"/>
              <c:layout>
                <c:manualLayout>
                  <c:x val="0.20446188835731999"/>
                  <c:y val="6.483307609973740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/>
                      <a:pPr algn="r">
                        <a:defRPr/>
                      </a:pPr>
                      <a:t>[CATEGORY NAME]</a:t>
                    </a:fld>
                    <a:r>
                      <a:rPr lang="en-US"/>
                      <a:t>, </a:t>
                    </a:r>
                    <a:fld id="{6B0AF89A-589D-4781-A350-E74ACD30F0BD}" type="VALUE">
                      <a:rPr lang="en-US"/>
                      <a:pPr algn="r"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145-4B35-B8A2-97BF8AD8A896}"/>
                </c:ext>
              </c:extLst>
            </c:dLbl>
            <c:dLbl>
              <c:idx val="1"/>
              <c:layout>
                <c:manualLayout>
                  <c:x val="0.33931945029739602"/>
                  <c:y val="0.15127717756605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/>
                      </a:pPr>
                      <a:t>[CATEGORY NAME]</a:t>
                    </a:fld>
                    <a:r>
                      <a:rPr lang="en-US"/>
                      <a:t>, </a:t>
                    </a:r>
                    <a:fld id="{41CF7526-9002-4DB7-BAC3-537482432583}" type="VALUE">
                      <a:rPr lang="en-US"/>
                      <a:pPr algn="r"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145-4B35-B8A2-97BF8AD8A896}"/>
                </c:ext>
              </c:extLst>
            </c:dLbl>
            <c:dLbl>
              <c:idx val="2"/>
              <c:layout>
                <c:manualLayout>
                  <c:x val="-0.121579665845339"/>
                  <c:y val="0.32702139661676799"/>
                </c:manualLayout>
              </c:layout>
              <c:tx>
                <c:rich>
                  <a:bodyPr/>
                  <a:lstStyle/>
                  <a:p>
                    <a:fld id="{4C5366E6-FC34-498D-BDAB-AACE2268892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8F1BCFE6-8705-4AF4-ADF6-6069E165B9BD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25856539230062"/>
                      <c:h val="0.156233674742156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145-4B35-B8A2-97BF8AD8A896}"/>
                </c:ext>
              </c:extLst>
            </c:dLbl>
            <c:dLbl>
              <c:idx val="3"/>
              <c:layout>
                <c:manualLayout>
                  <c:x val="-0.17948630873184199"/>
                  <c:y val="-1.3506890854112E-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80351B7-EB7E-4138-B76C-4E55C7D4F467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12717977272151"/>
                      <c:h val="0.296395212902632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145-4B35-B8A2-97BF8AD8A896}"/>
                </c:ext>
              </c:extLst>
            </c:dLbl>
            <c:dLbl>
              <c:idx val="4"/>
              <c:layout>
                <c:manualLayout>
                  <c:x val="-0.239970346344825"/>
                  <c:y val="-0.20530474098250201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145-4B35-B8A2-97BF8AD8A896}"/>
                </c:ext>
              </c:extLst>
            </c:dLbl>
            <c:dLbl>
              <c:idx val="5"/>
              <c:layout>
                <c:manualLayout>
                  <c:x val="-1.64235628661655E-2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145-4B35-B8A2-97BF8AD8A896}"/>
                </c:ext>
              </c:extLst>
            </c:dLbl>
            <c:dLbl>
              <c:idx val="6"/>
              <c:layout>
                <c:manualLayout>
                  <c:x val="0.13833673622054901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145-4B35-B8A2-97BF8AD8A8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6"/>
                <c:pt idx="0">
                  <c:v>Consulting  Services </c:v>
                </c:pt>
                <c:pt idx="1">
                  <c:v>Energy &amp; Fuel</c:v>
                </c:pt>
                <c:pt idx="2">
                  <c:v>Financial Software </c:v>
                </c:pt>
                <c:pt idx="3">
                  <c:v>IT Hardware &amp; Software </c:v>
                </c:pt>
                <c:pt idx="4">
                  <c:v>Market research </c:v>
                </c:pt>
                <c:pt idx="5">
                  <c:v>Electricity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0.33</c:v>
                </c:pt>
                <c:pt idx="1">
                  <c:v>0.28000000000000003</c:v>
                </c:pt>
                <c:pt idx="2">
                  <c:v>0.17</c:v>
                </c:pt>
                <c:pt idx="3">
                  <c:v>7.0000000000000007E-2</c:v>
                </c:pt>
                <c:pt idx="4">
                  <c:v>0.05</c:v>
                </c:pt>
                <c:pt idx="5">
                  <c:v>0.04</c:v>
                </c:pt>
                <c:pt idx="6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145-4B35-B8A2-97BF8AD8A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 b="1">
          <a:solidFill>
            <a:schemeClr val="accent3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083871776577"/>
          <c:y val="0.175957564114127"/>
          <c:w val="0.52183191390754102"/>
          <c:h val="0.648084871771747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B8-4D5B-BBE9-0EB2EE5D00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B8-4D5B-BBE9-0EB2EE5D00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B8-4D5B-BBE9-0EB2EE5D00B1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B8-4D5B-BBE9-0EB2EE5D00B1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B8-4D5B-BBE9-0EB2EE5D00B1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FB8-4D5B-BBE9-0EB2EE5D00B1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FB8-4D5B-BBE9-0EB2EE5D00B1}"/>
              </c:ext>
            </c:extLst>
          </c:dPt>
          <c:dLbls>
            <c:dLbl>
              <c:idx val="0"/>
              <c:layout>
                <c:manualLayout>
                  <c:x val="0.28733228670562899"/>
                  <c:y val="-0.11001415777409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FB9B0C-9540-4F93-B3EB-07E61B3265D8}" type="CATEGORYNAME">
                      <a:rPr lang="en-US" smtClean="0"/>
                      <a:pPr algn="r">
                        <a:defRPr/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6B0AF89A-589D-4781-A350-E74ACD30F0BD}" type="VALUE">
                      <a:rPr lang="en-US"/>
                      <a:pPr algn="r">
                        <a:defRPr/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531655396092574"/>
                      <c:h val="0.279970833624032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FB8-4D5B-BBE9-0EB2EE5D00B1}"/>
                </c:ext>
              </c:extLst>
            </c:dLbl>
            <c:dLbl>
              <c:idx val="1"/>
              <c:layout>
                <c:manualLayout>
                  <c:x val="0.33931945029739602"/>
                  <c:y val="0.1512771775660539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r"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9E032B5-5946-442C-9F7C-88962014275A}" type="CATEGORYNAME">
                      <a:rPr lang="en-US"/>
                      <a:pPr algn="r">
                        <a:defRPr/>
                      </a:pPr>
                      <a:t>[CATEGORY NAME]</a:t>
                    </a:fld>
                    <a:r>
                      <a:rPr lang="en-US" dirty="0"/>
                      <a:t>, </a:t>
                    </a:r>
                    <a:fld id="{41CF7526-9002-4DB7-BAC3-537482432583}" type="VALUE">
                      <a:rPr lang="en-US" b="1"/>
                      <a:pPr algn="r">
                        <a:defRPr/>
                      </a:pPr>
                      <a:t>[VALUE]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r"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FB8-4D5B-BBE9-0EB2EE5D00B1}"/>
                </c:ext>
              </c:extLst>
            </c:dLbl>
            <c:dLbl>
              <c:idx val="2"/>
              <c:layout>
                <c:manualLayout>
                  <c:x val="3.7150538717008498E-2"/>
                  <c:y val="0.1671219304261120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algn="l">
                      <a:defRPr sz="1000" b="1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C5366E6-FC34-498D-BDAB-AACE22688924}" type="CATEGORYNAME">
                      <a:rPr lang="en-US" b="1">
                        <a:solidFill>
                          <a:schemeClr val="accent3"/>
                        </a:solidFill>
                      </a:rPr>
                      <a:pPr algn="l">
                        <a:defRPr b="1">
                          <a:solidFill>
                            <a:schemeClr val="accent3"/>
                          </a:solidFill>
                        </a:defRPr>
                      </a:pPr>
                      <a:t>[CATEGORY NAME]</a:t>
                    </a:fld>
                    <a:r>
                      <a:rPr lang="en-US" b="1" baseline="0" dirty="0">
                        <a:solidFill>
                          <a:schemeClr val="accent3"/>
                        </a:solidFill>
                      </a:rPr>
                      <a:t>, </a:t>
                    </a:r>
                    <a:fld id="{8F1BCFE6-8705-4AF4-ADF6-6069E165B9BD}" type="VALUE">
                      <a:rPr lang="en-US" b="1" baseline="0">
                        <a:solidFill>
                          <a:schemeClr val="accent3"/>
                        </a:solidFill>
                      </a:rPr>
                      <a:pPr algn="l">
                        <a:defRPr b="1"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en-US" b="1" baseline="0" dirty="0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l">
                    <a:defRPr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25856539230062"/>
                      <c:h val="0.156233674742156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FB8-4D5B-BBE9-0EB2EE5D00B1}"/>
                </c:ext>
              </c:extLst>
            </c:dLbl>
            <c:dLbl>
              <c:idx val="3"/>
              <c:layout>
                <c:manualLayout>
                  <c:x val="-0.21255502957049299"/>
                  <c:y val="-1.3506890854112E-2"/>
                </c:manualLayout>
              </c:layout>
              <c:tx>
                <c:rich>
                  <a:bodyPr/>
                  <a:lstStyle/>
                  <a:p>
                    <a:fld id="{70D2C285-03A1-483E-9417-D567F9236F5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B80351B7-EB7E-4138-B76C-4E55C7D4F467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98973809541994"/>
                      <c:h val="0.296395212902632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FB8-4D5B-BBE9-0EB2EE5D00B1}"/>
                </c:ext>
              </c:extLst>
            </c:dLbl>
            <c:dLbl>
              <c:idx val="4"/>
              <c:layout>
                <c:manualLayout>
                  <c:x val="-0.215719922266185"/>
                  <c:y val="-0.20530474098250201"/>
                </c:manualLayout>
              </c:layout>
              <c:tx>
                <c:rich>
                  <a:bodyPr/>
                  <a:lstStyle/>
                  <a:p>
                    <a:fld id="{4AF27611-29CA-41E5-BF4F-58585B3071F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C61FBE97-4A8E-4D38-B95D-B59683806FB5}" type="VALUE">
                      <a:rPr lang="en-US" b="1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28131602902685"/>
                      <c:h val="0.345911687480750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FB8-4D5B-BBE9-0EB2EE5D00B1}"/>
                </c:ext>
              </c:extLst>
            </c:dLbl>
            <c:dLbl>
              <c:idx val="5"/>
              <c:layout>
                <c:manualLayout>
                  <c:x val="-1.64235628661655E-2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FB8-4D5B-BBE9-0EB2EE5D00B1}"/>
                </c:ext>
              </c:extLst>
            </c:dLbl>
            <c:dLbl>
              <c:idx val="6"/>
              <c:layout>
                <c:manualLayout>
                  <c:x val="0.13833673622054901"/>
                  <c:y val="-0.1836937156159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FB8-4D5B-BBE9-0EB2EE5D00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5"/>
                <c:pt idx="0">
                  <c:v>Facility management </c:v>
                </c:pt>
                <c:pt idx="1">
                  <c:v>IT </c:v>
                </c:pt>
                <c:pt idx="2">
                  <c:v>Human Resources</c:v>
                </c:pt>
                <c:pt idx="3">
                  <c:v>Sales </c:v>
                </c:pt>
                <c:pt idx="4">
                  <c:v>Finance &amp; Administration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</c:v>
                </c:pt>
                <c:pt idx="1">
                  <c:v>0.21</c:v>
                </c:pt>
                <c:pt idx="2">
                  <c:v>0.19</c:v>
                </c:pt>
                <c:pt idx="3">
                  <c:v>0.25</c:v>
                </c:pt>
                <c:pt idx="4">
                  <c:v>0.15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FB8-4D5B-BBE9-0EB2EE5D0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 b="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FY1-Q3</c:v>
                </c:pt>
                <c:pt idx="1">
                  <c:v>FY1-Q4</c:v>
                </c:pt>
                <c:pt idx="2">
                  <c:v>FY2-Q1</c:v>
                </c:pt>
                <c:pt idx="3">
                  <c:v>FY2-Q2</c:v>
                </c:pt>
                <c:pt idx="4">
                  <c:v>FY2-Q3</c:v>
                </c:pt>
                <c:pt idx="5">
                  <c:v>FY2-Q4</c:v>
                </c:pt>
                <c:pt idx="6">
                  <c:v>FY3-Q1</c:v>
                </c:pt>
                <c:pt idx="7">
                  <c:v>FY3-Q2</c:v>
                </c:pt>
                <c:pt idx="8">
                  <c:v>FY3-Q3</c:v>
                </c:pt>
                <c:pt idx="9">
                  <c:v>FY3-Q4</c:v>
                </c:pt>
                <c:pt idx="10">
                  <c:v>FY4-Q1</c:v>
                </c:pt>
                <c:pt idx="11">
                  <c:v>FY4-Q2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-6</c:v>
                </c:pt>
                <c:pt idx="1">
                  <c:v>-8</c:v>
                </c:pt>
                <c:pt idx="2">
                  <c:v>-4</c:v>
                </c:pt>
                <c:pt idx="3">
                  <c:v>-11</c:v>
                </c:pt>
                <c:pt idx="4">
                  <c:v>-7</c:v>
                </c:pt>
                <c:pt idx="5">
                  <c:v>-4</c:v>
                </c:pt>
                <c:pt idx="6">
                  <c:v>-9</c:v>
                </c:pt>
                <c:pt idx="7">
                  <c:v>-12</c:v>
                </c:pt>
                <c:pt idx="8">
                  <c:v>-6</c:v>
                </c:pt>
                <c:pt idx="9">
                  <c:v>-4</c:v>
                </c:pt>
                <c:pt idx="10">
                  <c:v>-8</c:v>
                </c:pt>
                <c:pt idx="11">
                  <c:v>-13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4A-4E84-8A41-37CC87F332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FY1-Q3</c:v>
                </c:pt>
                <c:pt idx="1">
                  <c:v>FY1-Q4</c:v>
                </c:pt>
                <c:pt idx="2">
                  <c:v>FY2-Q1</c:v>
                </c:pt>
                <c:pt idx="3">
                  <c:v>FY2-Q2</c:v>
                </c:pt>
                <c:pt idx="4">
                  <c:v>FY2-Q3</c:v>
                </c:pt>
                <c:pt idx="5">
                  <c:v>FY2-Q4</c:v>
                </c:pt>
                <c:pt idx="6">
                  <c:v>FY3-Q1</c:v>
                </c:pt>
                <c:pt idx="7">
                  <c:v>FY3-Q2</c:v>
                </c:pt>
                <c:pt idx="8">
                  <c:v>FY3-Q3</c:v>
                </c:pt>
                <c:pt idx="9">
                  <c:v>FY3-Q4</c:v>
                </c:pt>
                <c:pt idx="10">
                  <c:v>FY4-Q1</c:v>
                </c:pt>
                <c:pt idx="11">
                  <c:v>FY4-Q2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13</c:v>
                </c:pt>
                <c:pt idx="2">
                  <c:v>4</c:v>
                </c:pt>
                <c:pt idx="3">
                  <c:v>11</c:v>
                </c:pt>
                <c:pt idx="4">
                  <c:v>5</c:v>
                </c:pt>
                <c:pt idx="5">
                  <c:v>11</c:v>
                </c:pt>
                <c:pt idx="6">
                  <c:v>9</c:v>
                </c:pt>
                <c:pt idx="7">
                  <c:v>7</c:v>
                </c:pt>
                <c:pt idx="8">
                  <c:v>12</c:v>
                </c:pt>
                <c:pt idx="9">
                  <c:v>3</c:v>
                </c:pt>
                <c:pt idx="10">
                  <c:v>5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4A-4E84-8A41-37CC87F332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FY1-Q3</c:v>
                </c:pt>
                <c:pt idx="1">
                  <c:v>FY1-Q4</c:v>
                </c:pt>
                <c:pt idx="2">
                  <c:v>FY2-Q1</c:v>
                </c:pt>
                <c:pt idx="3">
                  <c:v>FY2-Q2</c:v>
                </c:pt>
                <c:pt idx="4">
                  <c:v>FY2-Q3</c:v>
                </c:pt>
                <c:pt idx="5">
                  <c:v>FY2-Q4</c:v>
                </c:pt>
                <c:pt idx="6">
                  <c:v>FY3-Q1</c:v>
                </c:pt>
                <c:pt idx="7">
                  <c:v>FY3-Q2</c:v>
                </c:pt>
                <c:pt idx="8">
                  <c:v>FY3-Q3</c:v>
                </c:pt>
                <c:pt idx="9">
                  <c:v>FY3-Q4</c:v>
                </c:pt>
                <c:pt idx="10">
                  <c:v>FY4-Q1</c:v>
                </c:pt>
                <c:pt idx="11">
                  <c:v>FY4-Q2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</c:v>
                </c:pt>
                <c:pt idx="1">
                  <c:v>2</c:v>
                </c:pt>
                <c:pt idx="2">
                  <c:v>11</c:v>
                </c:pt>
                <c:pt idx="3">
                  <c:v>4</c:v>
                </c:pt>
                <c:pt idx="4">
                  <c:v>10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3</c:v>
                </c:pt>
                <c:pt idx="9">
                  <c:v>12</c:v>
                </c:pt>
                <c:pt idx="10">
                  <c:v>10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4A-4E84-8A41-37CC87F332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FY1-Q3</c:v>
                </c:pt>
                <c:pt idx="1">
                  <c:v>FY1-Q4</c:v>
                </c:pt>
                <c:pt idx="2">
                  <c:v>FY2-Q1</c:v>
                </c:pt>
                <c:pt idx="3">
                  <c:v>FY2-Q2</c:v>
                </c:pt>
                <c:pt idx="4">
                  <c:v>FY2-Q3</c:v>
                </c:pt>
                <c:pt idx="5">
                  <c:v>FY2-Q4</c:v>
                </c:pt>
                <c:pt idx="6">
                  <c:v>FY3-Q1</c:v>
                </c:pt>
                <c:pt idx="7">
                  <c:v>FY3-Q2</c:v>
                </c:pt>
                <c:pt idx="8">
                  <c:v>FY3-Q3</c:v>
                </c:pt>
                <c:pt idx="9">
                  <c:v>FY3-Q4</c:v>
                </c:pt>
                <c:pt idx="10">
                  <c:v>FY4-Q1</c:v>
                </c:pt>
                <c:pt idx="11">
                  <c:v>FY4-Q2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-9</c:v>
                </c:pt>
                <c:pt idx="1">
                  <c:v>-7</c:v>
                </c:pt>
                <c:pt idx="2">
                  <c:v>-11</c:v>
                </c:pt>
                <c:pt idx="3">
                  <c:v>-4</c:v>
                </c:pt>
                <c:pt idx="4">
                  <c:v>-8</c:v>
                </c:pt>
                <c:pt idx="5">
                  <c:v>-11</c:v>
                </c:pt>
                <c:pt idx="6">
                  <c:v>-6</c:v>
                </c:pt>
                <c:pt idx="7">
                  <c:v>-3</c:v>
                </c:pt>
                <c:pt idx="8">
                  <c:v>-9</c:v>
                </c:pt>
                <c:pt idx="9">
                  <c:v>-11</c:v>
                </c:pt>
                <c:pt idx="10">
                  <c:v>-7</c:v>
                </c:pt>
                <c:pt idx="11">
                  <c:v>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4A-4E84-8A41-37CC87F33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9551848"/>
        <c:axId val="-2119559448"/>
      </c:barChart>
      <c:catAx>
        <c:axId val="-2119551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559448"/>
        <c:crosses val="autoZero"/>
        <c:auto val="0"/>
        <c:lblAlgn val="ctr"/>
        <c:lblOffset val="100"/>
        <c:noMultiLvlLbl val="0"/>
      </c:catAx>
      <c:valAx>
        <c:axId val="-21195594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551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578D6DB-6798-42D2-B9AD-FC6F1C72FC30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F1031E5-7724-4674-A7BB-D90E84174CDA}"/>
              </a:ext>
            </a:extLst>
          </p:cNvPr>
          <p:cNvSpPr txBox="1">
            <a:spLocks/>
          </p:cNvSpPr>
          <p:nvPr userDrawn="1"/>
        </p:nvSpPr>
        <p:spPr>
          <a:xfrm>
            <a:off x="11613495" y="6336583"/>
            <a:ext cx="350092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4500"/>
            <a:ext cx="12192000" cy="63500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840202-73D3-4D1E-99C4-5658A767FE1E}"/>
              </a:ext>
            </a:extLst>
          </p:cNvPr>
          <p:cNvSpPr txBox="1">
            <a:spLocks/>
          </p:cNvSpPr>
          <p:nvPr userDrawn="1"/>
        </p:nvSpPr>
        <p:spPr>
          <a:xfrm>
            <a:off x="11613495" y="6336583"/>
            <a:ext cx="350092" cy="28833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800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7513" userDrawn="1">
          <p15:clr>
            <a:srgbClr val="F26B43"/>
          </p15:clr>
        </p15:guide>
        <p15:guide id="4" pos="16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4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10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9.xml"/><Relationship Id="rId11" Type="http://schemas.openxmlformats.org/officeDocument/2006/relationships/chart" Target="../charts/chart14.xml"/><Relationship Id="rId5" Type="http://schemas.openxmlformats.org/officeDocument/2006/relationships/image" Target="../media/image1.emf"/><Relationship Id="rId10" Type="http://schemas.openxmlformats.org/officeDocument/2006/relationships/chart" Target="../charts/chart13.xml"/><Relationship Id="rId4" Type="http://schemas.openxmlformats.org/officeDocument/2006/relationships/oleObject" Target="../embeddings/oleObject1.bin"/><Relationship Id="rId9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16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19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chart" Target="../charts/chart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Relationship Id="rId9" Type="http://schemas.openxmlformats.org/officeDocument/2006/relationships/chart" Target="../charts/char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</p:spPr>
        <p:txBody>
          <a:bodyPr/>
          <a:lstStyle/>
          <a:p>
            <a:r>
              <a:rPr lang="en-US" dirty="0"/>
              <a:t>Summary Dashboard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26C08E3-30AA-47F7-9DA5-AB47B1066373}"/>
              </a:ext>
            </a:extLst>
          </p:cNvPr>
          <p:cNvSpPr/>
          <p:nvPr/>
        </p:nvSpPr>
        <p:spPr>
          <a:xfrm>
            <a:off x="6756547" y="1257957"/>
            <a:ext cx="88641" cy="88641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B076B8D-600B-4475-A7AE-EA6E93365F1F}"/>
              </a:ext>
            </a:extLst>
          </p:cNvPr>
          <p:cNvSpPr txBox="1"/>
          <p:nvPr/>
        </p:nvSpPr>
        <p:spPr>
          <a:xfrm>
            <a:off x="6904171" y="1209944"/>
            <a:ext cx="4705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200" b="0" dirty="0">
                <a:solidFill>
                  <a:schemeClr val="accent2"/>
                </a:solidFill>
              </a:rPr>
              <a:t>Costs</a:t>
            </a:r>
            <a:endParaRPr lang="en-IN" sz="1200" b="0" dirty="0">
              <a:solidFill>
                <a:schemeClr val="accent2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4A5B2D6-DE36-477B-80F0-486E5C08F2B8}"/>
              </a:ext>
            </a:extLst>
          </p:cNvPr>
          <p:cNvSpPr/>
          <p:nvPr/>
        </p:nvSpPr>
        <p:spPr>
          <a:xfrm>
            <a:off x="7544591" y="1257957"/>
            <a:ext cx="88641" cy="88641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D3BD608-1734-481A-AC73-89CB91781FBE}"/>
              </a:ext>
            </a:extLst>
          </p:cNvPr>
          <p:cNvSpPr txBox="1"/>
          <p:nvPr/>
        </p:nvSpPr>
        <p:spPr>
          <a:xfrm>
            <a:off x="7692215" y="1209944"/>
            <a:ext cx="7236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200" b="0" dirty="0">
                <a:solidFill>
                  <a:schemeClr val="accent3"/>
                </a:solidFill>
              </a:rPr>
              <a:t>Revenues</a:t>
            </a:r>
            <a:endParaRPr lang="en-IN" sz="1200" b="0" dirty="0">
              <a:solidFill>
                <a:schemeClr val="accent3"/>
              </a:solidFill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67BFC1A-1762-4DA3-9D64-D37D109479E5}"/>
              </a:ext>
            </a:extLst>
          </p:cNvPr>
          <p:cNvGrpSpPr/>
          <p:nvPr/>
        </p:nvGrpSpPr>
        <p:grpSpPr>
          <a:xfrm>
            <a:off x="2824985" y="1858575"/>
            <a:ext cx="5866342" cy="1362449"/>
            <a:chOff x="2824985" y="1957066"/>
            <a:chExt cx="5846286" cy="136244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49CF6BD-A859-41B3-8804-DC37D908EFF8}"/>
                </a:ext>
              </a:extLst>
            </p:cNvPr>
            <p:cNvSpPr txBox="1"/>
            <p:nvPr/>
          </p:nvSpPr>
          <p:spPr>
            <a:xfrm>
              <a:off x="2824986" y="1957066"/>
              <a:ext cx="584578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no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YEAR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87522CB-6264-41E8-825B-2AF8AF33A540}"/>
                </a:ext>
              </a:extLst>
            </p:cNvPr>
            <p:cNvSpPr txBox="1"/>
            <p:nvPr/>
          </p:nvSpPr>
          <p:spPr>
            <a:xfrm>
              <a:off x="2824985" y="2499791"/>
              <a:ext cx="584628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sp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YEARS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B8B6197-4552-473A-84A6-9BAD874AA7EE}"/>
                </a:ext>
              </a:extLst>
            </p:cNvPr>
            <p:cNvSpPr txBox="1"/>
            <p:nvPr/>
          </p:nvSpPr>
          <p:spPr>
            <a:xfrm>
              <a:off x="2824985" y="3042516"/>
              <a:ext cx="584628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sp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 YEARS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11" name="Chart 110">
            <a:extLst>
              <a:ext uri="{FF2B5EF4-FFF2-40B4-BE49-F238E27FC236}">
                <a16:creationId xmlns:a16="http://schemas.microsoft.com/office/drawing/2014/main" id="{60C95D83-4775-4555-AFA3-E91542969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481217"/>
              </p:ext>
            </p:extLst>
          </p:nvPr>
        </p:nvGraphicFramePr>
        <p:xfrm>
          <a:off x="4069090" y="1578796"/>
          <a:ext cx="4762017" cy="1918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046B929-AC85-4882-9F77-680256EF2D26}"/>
              </a:ext>
            </a:extLst>
          </p:cNvPr>
          <p:cNvCxnSpPr>
            <a:cxnSpLocks/>
          </p:cNvCxnSpPr>
          <p:nvPr/>
        </p:nvCxnSpPr>
        <p:spPr>
          <a:xfrm>
            <a:off x="2825973" y="1571705"/>
            <a:ext cx="587440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C3D98F-8392-4F4A-A84B-BA29BEBABFE1}"/>
              </a:ext>
            </a:extLst>
          </p:cNvPr>
          <p:cNvGrpSpPr/>
          <p:nvPr/>
        </p:nvGrpSpPr>
        <p:grpSpPr>
          <a:xfrm>
            <a:off x="2825973" y="1142200"/>
            <a:ext cx="266339" cy="320154"/>
            <a:chOff x="3024188" y="2184403"/>
            <a:chExt cx="4329112" cy="5203820"/>
          </a:xfrm>
          <a:solidFill>
            <a:schemeClr val="accent2"/>
          </a:solidFill>
        </p:grpSpPr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5BCDD59E-058F-46E6-9711-4D2B41755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4188" y="2184403"/>
              <a:ext cx="4329112" cy="5203820"/>
            </a:xfrm>
            <a:custGeom>
              <a:avLst/>
              <a:gdLst>
                <a:gd name="T0" fmla="*/ 439 w 5454"/>
                <a:gd name="T1" fmla="*/ 1146 h 6556"/>
                <a:gd name="T2" fmla="*/ 393 w 5454"/>
                <a:gd name="T3" fmla="*/ 1178 h 6556"/>
                <a:gd name="T4" fmla="*/ 375 w 5454"/>
                <a:gd name="T5" fmla="*/ 1234 h 6556"/>
                <a:gd name="T6" fmla="*/ 379 w 5454"/>
                <a:gd name="T7" fmla="*/ 6118 h 6556"/>
                <a:gd name="T8" fmla="*/ 413 w 5454"/>
                <a:gd name="T9" fmla="*/ 6163 h 6556"/>
                <a:gd name="T10" fmla="*/ 469 w 5454"/>
                <a:gd name="T11" fmla="*/ 6181 h 6556"/>
                <a:gd name="T12" fmla="*/ 4121 w 5454"/>
                <a:gd name="T13" fmla="*/ 6177 h 6556"/>
                <a:gd name="T14" fmla="*/ 4167 w 5454"/>
                <a:gd name="T15" fmla="*/ 6143 h 6556"/>
                <a:gd name="T16" fmla="*/ 4185 w 5454"/>
                <a:gd name="T17" fmla="*/ 6088 h 6556"/>
                <a:gd name="T18" fmla="*/ 1363 w 5454"/>
                <a:gd name="T19" fmla="*/ 5791 h 6556"/>
                <a:gd name="T20" fmla="*/ 1215 w 5454"/>
                <a:gd name="T21" fmla="*/ 5767 h 6556"/>
                <a:gd name="T22" fmla="*/ 1085 w 5454"/>
                <a:gd name="T23" fmla="*/ 5699 h 6556"/>
                <a:gd name="T24" fmla="*/ 983 w 5454"/>
                <a:gd name="T25" fmla="*/ 5597 h 6556"/>
                <a:gd name="T26" fmla="*/ 918 w 5454"/>
                <a:gd name="T27" fmla="*/ 5470 h 6556"/>
                <a:gd name="T28" fmla="*/ 894 w 5454"/>
                <a:gd name="T29" fmla="*/ 5322 h 6556"/>
                <a:gd name="T30" fmla="*/ 469 w 5454"/>
                <a:gd name="T31" fmla="*/ 1140 h 6556"/>
                <a:gd name="T32" fmla="*/ 1333 w 5454"/>
                <a:gd name="T33" fmla="*/ 379 h 6556"/>
                <a:gd name="T34" fmla="*/ 1287 w 5454"/>
                <a:gd name="T35" fmla="*/ 413 h 6556"/>
                <a:gd name="T36" fmla="*/ 1269 w 5454"/>
                <a:gd name="T37" fmla="*/ 468 h 6556"/>
                <a:gd name="T38" fmla="*/ 1273 w 5454"/>
                <a:gd name="T39" fmla="*/ 5352 h 6556"/>
                <a:gd name="T40" fmla="*/ 1307 w 5454"/>
                <a:gd name="T41" fmla="*/ 5398 h 6556"/>
                <a:gd name="T42" fmla="*/ 1363 w 5454"/>
                <a:gd name="T43" fmla="*/ 5416 h 6556"/>
                <a:gd name="T44" fmla="*/ 5015 w 5454"/>
                <a:gd name="T45" fmla="*/ 5412 h 6556"/>
                <a:gd name="T46" fmla="*/ 5061 w 5454"/>
                <a:gd name="T47" fmla="*/ 5378 h 6556"/>
                <a:gd name="T48" fmla="*/ 5079 w 5454"/>
                <a:gd name="T49" fmla="*/ 5322 h 6556"/>
                <a:gd name="T50" fmla="*/ 5075 w 5454"/>
                <a:gd name="T51" fmla="*/ 439 h 6556"/>
                <a:gd name="T52" fmla="*/ 5041 w 5454"/>
                <a:gd name="T53" fmla="*/ 393 h 6556"/>
                <a:gd name="T54" fmla="*/ 4985 w 5454"/>
                <a:gd name="T55" fmla="*/ 375 h 6556"/>
                <a:gd name="T56" fmla="*/ 1363 w 5454"/>
                <a:gd name="T57" fmla="*/ 0 h 6556"/>
                <a:gd name="T58" fmla="*/ 5061 w 5454"/>
                <a:gd name="T59" fmla="*/ 6 h 6556"/>
                <a:gd name="T60" fmla="*/ 5201 w 5454"/>
                <a:gd name="T61" fmla="*/ 52 h 6556"/>
                <a:gd name="T62" fmla="*/ 5316 w 5454"/>
                <a:gd name="T63" fmla="*/ 138 h 6556"/>
                <a:gd name="T64" fmla="*/ 5402 w 5454"/>
                <a:gd name="T65" fmla="*/ 253 h 6556"/>
                <a:gd name="T66" fmla="*/ 5448 w 5454"/>
                <a:gd name="T67" fmla="*/ 393 h 6556"/>
                <a:gd name="T68" fmla="*/ 5454 w 5454"/>
                <a:gd name="T69" fmla="*/ 5322 h 6556"/>
                <a:gd name="T70" fmla="*/ 5430 w 5454"/>
                <a:gd name="T71" fmla="*/ 5470 h 6556"/>
                <a:gd name="T72" fmla="*/ 5362 w 5454"/>
                <a:gd name="T73" fmla="*/ 5597 h 6556"/>
                <a:gd name="T74" fmla="*/ 5263 w 5454"/>
                <a:gd name="T75" fmla="*/ 5699 h 6556"/>
                <a:gd name="T76" fmla="*/ 5133 w 5454"/>
                <a:gd name="T77" fmla="*/ 5767 h 6556"/>
                <a:gd name="T78" fmla="*/ 4985 w 5454"/>
                <a:gd name="T79" fmla="*/ 5791 h 6556"/>
                <a:gd name="T80" fmla="*/ 4560 w 5454"/>
                <a:gd name="T81" fmla="*/ 6088 h 6556"/>
                <a:gd name="T82" fmla="*/ 4536 w 5454"/>
                <a:gd name="T83" fmla="*/ 6235 h 6556"/>
                <a:gd name="T84" fmla="*/ 4469 w 5454"/>
                <a:gd name="T85" fmla="*/ 6365 h 6556"/>
                <a:gd name="T86" fmla="*/ 4369 w 5454"/>
                <a:gd name="T87" fmla="*/ 6466 h 6556"/>
                <a:gd name="T88" fmla="*/ 4239 w 5454"/>
                <a:gd name="T89" fmla="*/ 6532 h 6556"/>
                <a:gd name="T90" fmla="*/ 4092 w 5454"/>
                <a:gd name="T91" fmla="*/ 6556 h 6556"/>
                <a:gd name="T92" fmla="*/ 393 w 5454"/>
                <a:gd name="T93" fmla="*/ 6550 h 6556"/>
                <a:gd name="T94" fmla="*/ 253 w 5454"/>
                <a:gd name="T95" fmla="*/ 6504 h 6556"/>
                <a:gd name="T96" fmla="*/ 138 w 5454"/>
                <a:gd name="T97" fmla="*/ 6419 h 6556"/>
                <a:gd name="T98" fmla="*/ 52 w 5454"/>
                <a:gd name="T99" fmla="*/ 6303 h 6556"/>
                <a:gd name="T100" fmla="*/ 6 w 5454"/>
                <a:gd name="T101" fmla="*/ 6163 h 6556"/>
                <a:gd name="T102" fmla="*/ 0 w 5454"/>
                <a:gd name="T103" fmla="*/ 1234 h 6556"/>
                <a:gd name="T104" fmla="*/ 24 w 5454"/>
                <a:gd name="T105" fmla="*/ 1086 h 6556"/>
                <a:gd name="T106" fmla="*/ 90 w 5454"/>
                <a:gd name="T107" fmla="*/ 959 h 6556"/>
                <a:gd name="T108" fmla="*/ 192 w 5454"/>
                <a:gd name="T109" fmla="*/ 857 h 6556"/>
                <a:gd name="T110" fmla="*/ 321 w 5454"/>
                <a:gd name="T111" fmla="*/ 791 h 6556"/>
                <a:gd name="T112" fmla="*/ 469 w 5454"/>
                <a:gd name="T113" fmla="*/ 767 h 6556"/>
                <a:gd name="T114" fmla="*/ 894 w 5454"/>
                <a:gd name="T115" fmla="*/ 468 h 6556"/>
                <a:gd name="T116" fmla="*/ 918 w 5454"/>
                <a:gd name="T117" fmla="*/ 321 h 6556"/>
                <a:gd name="T118" fmla="*/ 983 w 5454"/>
                <a:gd name="T119" fmla="*/ 191 h 6556"/>
                <a:gd name="T120" fmla="*/ 1085 w 5454"/>
                <a:gd name="T121" fmla="*/ 92 h 6556"/>
                <a:gd name="T122" fmla="*/ 1215 w 5454"/>
                <a:gd name="T123" fmla="*/ 24 h 6556"/>
                <a:gd name="T124" fmla="*/ 1363 w 5454"/>
                <a:gd name="T12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54" h="6556">
                  <a:moveTo>
                    <a:pt x="469" y="1140"/>
                  </a:moveTo>
                  <a:lnTo>
                    <a:pt x="439" y="1146"/>
                  </a:lnTo>
                  <a:lnTo>
                    <a:pt x="413" y="1158"/>
                  </a:lnTo>
                  <a:lnTo>
                    <a:pt x="393" y="1178"/>
                  </a:lnTo>
                  <a:lnTo>
                    <a:pt x="379" y="1204"/>
                  </a:lnTo>
                  <a:lnTo>
                    <a:pt x="375" y="1234"/>
                  </a:lnTo>
                  <a:lnTo>
                    <a:pt x="375" y="6088"/>
                  </a:lnTo>
                  <a:lnTo>
                    <a:pt x="379" y="6118"/>
                  </a:lnTo>
                  <a:lnTo>
                    <a:pt x="393" y="6143"/>
                  </a:lnTo>
                  <a:lnTo>
                    <a:pt x="413" y="6163"/>
                  </a:lnTo>
                  <a:lnTo>
                    <a:pt x="439" y="6177"/>
                  </a:lnTo>
                  <a:lnTo>
                    <a:pt x="469" y="6181"/>
                  </a:lnTo>
                  <a:lnTo>
                    <a:pt x="4092" y="6181"/>
                  </a:lnTo>
                  <a:lnTo>
                    <a:pt x="4121" y="6177"/>
                  </a:lnTo>
                  <a:lnTo>
                    <a:pt x="4147" y="6163"/>
                  </a:lnTo>
                  <a:lnTo>
                    <a:pt x="4167" y="6143"/>
                  </a:lnTo>
                  <a:lnTo>
                    <a:pt x="4181" y="6118"/>
                  </a:lnTo>
                  <a:lnTo>
                    <a:pt x="4185" y="6088"/>
                  </a:lnTo>
                  <a:lnTo>
                    <a:pt x="4185" y="5791"/>
                  </a:lnTo>
                  <a:lnTo>
                    <a:pt x="1363" y="5791"/>
                  </a:lnTo>
                  <a:lnTo>
                    <a:pt x="1287" y="5785"/>
                  </a:lnTo>
                  <a:lnTo>
                    <a:pt x="1215" y="5767"/>
                  </a:lnTo>
                  <a:lnTo>
                    <a:pt x="1147" y="5737"/>
                  </a:lnTo>
                  <a:lnTo>
                    <a:pt x="1085" y="5699"/>
                  </a:lnTo>
                  <a:lnTo>
                    <a:pt x="1031" y="5653"/>
                  </a:lnTo>
                  <a:lnTo>
                    <a:pt x="983" y="5597"/>
                  </a:lnTo>
                  <a:lnTo>
                    <a:pt x="946" y="5537"/>
                  </a:lnTo>
                  <a:lnTo>
                    <a:pt x="918" y="5470"/>
                  </a:lnTo>
                  <a:lnTo>
                    <a:pt x="900" y="5398"/>
                  </a:lnTo>
                  <a:lnTo>
                    <a:pt x="894" y="5322"/>
                  </a:lnTo>
                  <a:lnTo>
                    <a:pt x="894" y="1140"/>
                  </a:lnTo>
                  <a:lnTo>
                    <a:pt x="469" y="1140"/>
                  </a:lnTo>
                  <a:close/>
                  <a:moveTo>
                    <a:pt x="1363" y="375"/>
                  </a:moveTo>
                  <a:lnTo>
                    <a:pt x="1333" y="379"/>
                  </a:lnTo>
                  <a:lnTo>
                    <a:pt x="1307" y="393"/>
                  </a:lnTo>
                  <a:lnTo>
                    <a:pt x="1287" y="413"/>
                  </a:lnTo>
                  <a:lnTo>
                    <a:pt x="1273" y="439"/>
                  </a:lnTo>
                  <a:lnTo>
                    <a:pt x="1269" y="468"/>
                  </a:lnTo>
                  <a:lnTo>
                    <a:pt x="1269" y="5322"/>
                  </a:lnTo>
                  <a:lnTo>
                    <a:pt x="1273" y="5352"/>
                  </a:lnTo>
                  <a:lnTo>
                    <a:pt x="1287" y="5378"/>
                  </a:lnTo>
                  <a:lnTo>
                    <a:pt x="1307" y="5398"/>
                  </a:lnTo>
                  <a:lnTo>
                    <a:pt x="1333" y="5412"/>
                  </a:lnTo>
                  <a:lnTo>
                    <a:pt x="1363" y="5416"/>
                  </a:lnTo>
                  <a:lnTo>
                    <a:pt x="4985" y="5416"/>
                  </a:lnTo>
                  <a:lnTo>
                    <a:pt x="5015" y="5412"/>
                  </a:lnTo>
                  <a:lnTo>
                    <a:pt x="5041" y="5398"/>
                  </a:lnTo>
                  <a:lnTo>
                    <a:pt x="5061" y="5378"/>
                  </a:lnTo>
                  <a:lnTo>
                    <a:pt x="5075" y="5352"/>
                  </a:lnTo>
                  <a:lnTo>
                    <a:pt x="5079" y="5322"/>
                  </a:lnTo>
                  <a:lnTo>
                    <a:pt x="5079" y="468"/>
                  </a:lnTo>
                  <a:lnTo>
                    <a:pt x="5075" y="439"/>
                  </a:lnTo>
                  <a:lnTo>
                    <a:pt x="5061" y="413"/>
                  </a:lnTo>
                  <a:lnTo>
                    <a:pt x="5041" y="393"/>
                  </a:lnTo>
                  <a:lnTo>
                    <a:pt x="5015" y="379"/>
                  </a:lnTo>
                  <a:lnTo>
                    <a:pt x="4985" y="375"/>
                  </a:lnTo>
                  <a:lnTo>
                    <a:pt x="1363" y="375"/>
                  </a:lnTo>
                  <a:close/>
                  <a:moveTo>
                    <a:pt x="1363" y="0"/>
                  </a:moveTo>
                  <a:lnTo>
                    <a:pt x="4985" y="0"/>
                  </a:lnTo>
                  <a:lnTo>
                    <a:pt x="5061" y="6"/>
                  </a:lnTo>
                  <a:lnTo>
                    <a:pt x="5133" y="24"/>
                  </a:lnTo>
                  <a:lnTo>
                    <a:pt x="5201" y="52"/>
                  </a:lnTo>
                  <a:lnTo>
                    <a:pt x="5263" y="92"/>
                  </a:lnTo>
                  <a:lnTo>
                    <a:pt x="5316" y="138"/>
                  </a:lnTo>
                  <a:lnTo>
                    <a:pt x="5362" y="191"/>
                  </a:lnTo>
                  <a:lnTo>
                    <a:pt x="5402" y="253"/>
                  </a:lnTo>
                  <a:lnTo>
                    <a:pt x="5430" y="321"/>
                  </a:lnTo>
                  <a:lnTo>
                    <a:pt x="5448" y="393"/>
                  </a:lnTo>
                  <a:lnTo>
                    <a:pt x="5454" y="468"/>
                  </a:lnTo>
                  <a:lnTo>
                    <a:pt x="5454" y="5322"/>
                  </a:lnTo>
                  <a:lnTo>
                    <a:pt x="5448" y="5398"/>
                  </a:lnTo>
                  <a:lnTo>
                    <a:pt x="5430" y="5470"/>
                  </a:lnTo>
                  <a:lnTo>
                    <a:pt x="5402" y="5537"/>
                  </a:lnTo>
                  <a:lnTo>
                    <a:pt x="5362" y="5597"/>
                  </a:lnTo>
                  <a:lnTo>
                    <a:pt x="5316" y="5653"/>
                  </a:lnTo>
                  <a:lnTo>
                    <a:pt x="5263" y="5699"/>
                  </a:lnTo>
                  <a:lnTo>
                    <a:pt x="5201" y="5737"/>
                  </a:lnTo>
                  <a:lnTo>
                    <a:pt x="5133" y="5767"/>
                  </a:lnTo>
                  <a:lnTo>
                    <a:pt x="5061" y="5785"/>
                  </a:lnTo>
                  <a:lnTo>
                    <a:pt x="4985" y="5791"/>
                  </a:lnTo>
                  <a:lnTo>
                    <a:pt x="4560" y="5791"/>
                  </a:lnTo>
                  <a:lnTo>
                    <a:pt x="4560" y="6088"/>
                  </a:lnTo>
                  <a:lnTo>
                    <a:pt x="4554" y="6163"/>
                  </a:lnTo>
                  <a:lnTo>
                    <a:pt x="4536" y="6235"/>
                  </a:lnTo>
                  <a:lnTo>
                    <a:pt x="4508" y="6303"/>
                  </a:lnTo>
                  <a:lnTo>
                    <a:pt x="4469" y="6365"/>
                  </a:lnTo>
                  <a:lnTo>
                    <a:pt x="4423" y="6419"/>
                  </a:lnTo>
                  <a:lnTo>
                    <a:pt x="4369" y="6466"/>
                  </a:lnTo>
                  <a:lnTo>
                    <a:pt x="4307" y="6504"/>
                  </a:lnTo>
                  <a:lnTo>
                    <a:pt x="4239" y="6532"/>
                  </a:lnTo>
                  <a:lnTo>
                    <a:pt x="4167" y="6550"/>
                  </a:lnTo>
                  <a:lnTo>
                    <a:pt x="4092" y="6556"/>
                  </a:lnTo>
                  <a:lnTo>
                    <a:pt x="469" y="6556"/>
                  </a:lnTo>
                  <a:lnTo>
                    <a:pt x="393" y="6550"/>
                  </a:lnTo>
                  <a:lnTo>
                    <a:pt x="321" y="6532"/>
                  </a:lnTo>
                  <a:lnTo>
                    <a:pt x="253" y="6504"/>
                  </a:lnTo>
                  <a:lnTo>
                    <a:pt x="192" y="6466"/>
                  </a:lnTo>
                  <a:lnTo>
                    <a:pt x="138" y="6419"/>
                  </a:lnTo>
                  <a:lnTo>
                    <a:pt x="90" y="6365"/>
                  </a:lnTo>
                  <a:lnTo>
                    <a:pt x="52" y="6303"/>
                  </a:lnTo>
                  <a:lnTo>
                    <a:pt x="24" y="6235"/>
                  </a:lnTo>
                  <a:lnTo>
                    <a:pt x="6" y="6163"/>
                  </a:lnTo>
                  <a:lnTo>
                    <a:pt x="0" y="6088"/>
                  </a:lnTo>
                  <a:lnTo>
                    <a:pt x="0" y="1234"/>
                  </a:lnTo>
                  <a:lnTo>
                    <a:pt x="6" y="1158"/>
                  </a:lnTo>
                  <a:lnTo>
                    <a:pt x="24" y="1086"/>
                  </a:lnTo>
                  <a:lnTo>
                    <a:pt x="52" y="1019"/>
                  </a:lnTo>
                  <a:lnTo>
                    <a:pt x="90" y="959"/>
                  </a:lnTo>
                  <a:lnTo>
                    <a:pt x="138" y="903"/>
                  </a:lnTo>
                  <a:lnTo>
                    <a:pt x="192" y="857"/>
                  </a:lnTo>
                  <a:lnTo>
                    <a:pt x="253" y="819"/>
                  </a:lnTo>
                  <a:lnTo>
                    <a:pt x="321" y="791"/>
                  </a:lnTo>
                  <a:lnTo>
                    <a:pt x="393" y="773"/>
                  </a:lnTo>
                  <a:lnTo>
                    <a:pt x="469" y="767"/>
                  </a:lnTo>
                  <a:lnTo>
                    <a:pt x="894" y="767"/>
                  </a:lnTo>
                  <a:lnTo>
                    <a:pt x="894" y="468"/>
                  </a:lnTo>
                  <a:lnTo>
                    <a:pt x="900" y="393"/>
                  </a:lnTo>
                  <a:lnTo>
                    <a:pt x="918" y="321"/>
                  </a:lnTo>
                  <a:lnTo>
                    <a:pt x="946" y="253"/>
                  </a:lnTo>
                  <a:lnTo>
                    <a:pt x="983" y="191"/>
                  </a:lnTo>
                  <a:lnTo>
                    <a:pt x="1031" y="138"/>
                  </a:lnTo>
                  <a:lnTo>
                    <a:pt x="1085" y="92"/>
                  </a:lnTo>
                  <a:lnTo>
                    <a:pt x="1147" y="52"/>
                  </a:lnTo>
                  <a:lnTo>
                    <a:pt x="1215" y="24"/>
                  </a:lnTo>
                  <a:lnTo>
                    <a:pt x="1287" y="6"/>
                  </a:lnTo>
                  <a:lnTo>
                    <a:pt x="13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70D72C7A-1DBE-403A-ACF2-2920422DC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106741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18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4 h 375"/>
                <a:gd name="T14" fmla="*/ 3114 w 3120"/>
                <a:gd name="T15" fmla="*/ 144 h 375"/>
                <a:gd name="T16" fmla="*/ 3120 w 3120"/>
                <a:gd name="T17" fmla="*/ 187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3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3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7 h 375"/>
                <a:gd name="T48" fmla="*/ 6 w 3120"/>
                <a:gd name="T49" fmla="*/ 144 h 375"/>
                <a:gd name="T50" fmla="*/ 20 w 3120"/>
                <a:gd name="T51" fmla="*/ 104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18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7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7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0C79293F-21F8-400C-BAEB-74FCC748C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813172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6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2 h 375"/>
                <a:gd name="T12" fmla="*/ 3100 w 3120"/>
                <a:gd name="T13" fmla="*/ 106 h 375"/>
                <a:gd name="T14" fmla="*/ 3114 w 3120"/>
                <a:gd name="T15" fmla="*/ 146 h 375"/>
                <a:gd name="T16" fmla="*/ 3120 w 3120"/>
                <a:gd name="T17" fmla="*/ 187 h 375"/>
                <a:gd name="T18" fmla="*/ 3114 w 3120"/>
                <a:gd name="T19" fmla="*/ 231 h 375"/>
                <a:gd name="T20" fmla="*/ 3100 w 3120"/>
                <a:gd name="T21" fmla="*/ 271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7 h 375"/>
                <a:gd name="T28" fmla="*/ 2974 w 3120"/>
                <a:gd name="T29" fmla="*/ 371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71 h 375"/>
                <a:gd name="T36" fmla="*/ 106 w 3120"/>
                <a:gd name="T37" fmla="*/ 357 h 375"/>
                <a:gd name="T38" fmla="*/ 70 w 3120"/>
                <a:gd name="T39" fmla="*/ 335 h 375"/>
                <a:gd name="T40" fmla="*/ 42 w 3120"/>
                <a:gd name="T41" fmla="*/ 305 h 375"/>
                <a:gd name="T42" fmla="*/ 20 w 3120"/>
                <a:gd name="T43" fmla="*/ 271 h 375"/>
                <a:gd name="T44" fmla="*/ 6 w 3120"/>
                <a:gd name="T45" fmla="*/ 231 h 375"/>
                <a:gd name="T46" fmla="*/ 0 w 3120"/>
                <a:gd name="T47" fmla="*/ 187 h 375"/>
                <a:gd name="T48" fmla="*/ 6 w 3120"/>
                <a:gd name="T49" fmla="*/ 146 h 375"/>
                <a:gd name="T50" fmla="*/ 20 w 3120"/>
                <a:gd name="T51" fmla="*/ 106 h 375"/>
                <a:gd name="T52" fmla="*/ 42 w 3120"/>
                <a:gd name="T53" fmla="*/ 72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6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6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2"/>
                  </a:lnTo>
                  <a:lnTo>
                    <a:pt x="3100" y="106"/>
                  </a:lnTo>
                  <a:lnTo>
                    <a:pt x="3114" y="146"/>
                  </a:lnTo>
                  <a:lnTo>
                    <a:pt x="3120" y="187"/>
                  </a:lnTo>
                  <a:lnTo>
                    <a:pt x="3114" y="231"/>
                  </a:lnTo>
                  <a:lnTo>
                    <a:pt x="3100" y="271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7"/>
                  </a:lnTo>
                  <a:lnTo>
                    <a:pt x="2974" y="371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71"/>
                  </a:lnTo>
                  <a:lnTo>
                    <a:pt x="106" y="357"/>
                  </a:lnTo>
                  <a:lnTo>
                    <a:pt x="70" y="335"/>
                  </a:lnTo>
                  <a:lnTo>
                    <a:pt x="42" y="305"/>
                  </a:lnTo>
                  <a:lnTo>
                    <a:pt x="20" y="271"/>
                  </a:lnTo>
                  <a:lnTo>
                    <a:pt x="6" y="231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20" y="106"/>
                  </a:lnTo>
                  <a:lnTo>
                    <a:pt x="42" y="72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6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1F50607-C1EC-4F85-B0BB-6CF3DAFCF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4519603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6 h 375"/>
                <a:gd name="T14" fmla="*/ 3114 w 3120"/>
                <a:gd name="T15" fmla="*/ 144 h 375"/>
                <a:gd name="T16" fmla="*/ 3120 w 3120"/>
                <a:gd name="T17" fmla="*/ 188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5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8 h 375"/>
                <a:gd name="T48" fmla="*/ 6 w 3120"/>
                <a:gd name="T49" fmla="*/ 144 h 375"/>
                <a:gd name="T50" fmla="*/ 20 w 3120"/>
                <a:gd name="T51" fmla="*/ 106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6"/>
                  </a:lnTo>
                  <a:lnTo>
                    <a:pt x="3114" y="144"/>
                  </a:lnTo>
                  <a:lnTo>
                    <a:pt x="3120" y="188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5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8"/>
                  </a:lnTo>
                  <a:lnTo>
                    <a:pt x="6" y="144"/>
                  </a:lnTo>
                  <a:lnTo>
                    <a:pt x="20" y="106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22" name="Freeform 59">
              <a:extLst>
                <a:ext uri="{FF2B5EF4-FFF2-40B4-BE49-F238E27FC236}">
                  <a16:creationId xmlns:a16="http://schemas.microsoft.com/office/drawing/2014/main" id="{66F12A3F-CEFD-49DB-847C-CC2B54604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5227629"/>
              <a:ext cx="2476503" cy="295285"/>
            </a:xfrm>
            <a:custGeom>
              <a:avLst/>
              <a:gdLst>
                <a:gd name="T0" fmla="*/ 187 w 3120"/>
                <a:gd name="T1" fmla="*/ 0 h 373"/>
                <a:gd name="T2" fmla="*/ 2932 w 3120"/>
                <a:gd name="T3" fmla="*/ 0 h 373"/>
                <a:gd name="T4" fmla="*/ 2974 w 3120"/>
                <a:gd name="T5" fmla="*/ 4 h 373"/>
                <a:gd name="T6" fmla="*/ 3014 w 3120"/>
                <a:gd name="T7" fmla="*/ 18 h 373"/>
                <a:gd name="T8" fmla="*/ 3050 w 3120"/>
                <a:gd name="T9" fmla="*/ 40 h 373"/>
                <a:gd name="T10" fmla="*/ 3078 w 3120"/>
                <a:gd name="T11" fmla="*/ 70 h 373"/>
                <a:gd name="T12" fmla="*/ 3100 w 3120"/>
                <a:gd name="T13" fmla="*/ 104 h 373"/>
                <a:gd name="T14" fmla="*/ 3114 w 3120"/>
                <a:gd name="T15" fmla="*/ 144 h 373"/>
                <a:gd name="T16" fmla="*/ 3120 w 3120"/>
                <a:gd name="T17" fmla="*/ 186 h 373"/>
                <a:gd name="T18" fmla="*/ 3114 w 3120"/>
                <a:gd name="T19" fmla="*/ 229 h 373"/>
                <a:gd name="T20" fmla="*/ 3100 w 3120"/>
                <a:gd name="T21" fmla="*/ 269 h 373"/>
                <a:gd name="T22" fmla="*/ 3078 w 3120"/>
                <a:gd name="T23" fmla="*/ 303 h 373"/>
                <a:gd name="T24" fmla="*/ 3050 w 3120"/>
                <a:gd name="T25" fmla="*/ 333 h 373"/>
                <a:gd name="T26" fmla="*/ 3014 w 3120"/>
                <a:gd name="T27" fmla="*/ 355 h 373"/>
                <a:gd name="T28" fmla="*/ 2974 w 3120"/>
                <a:gd name="T29" fmla="*/ 369 h 373"/>
                <a:gd name="T30" fmla="*/ 2932 w 3120"/>
                <a:gd name="T31" fmla="*/ 373 h 373"/>
                <a:gd name="T32" fmla="*/ 187 w 3120"/>
                <a:gd name="T33" fmla="*/ 373 h 373"/>
                <a:gd name="T34" fmla="*/ 143 w 3120"/>
                <a:gd name="T35" fmla="*/ 369 h 373"/>
                <a:gd name="T36" fmla="*/ 106 w 3120"/>
                <a:gd name="T37" fmla="*/ 355 h 373"/>
                <a:gd name="T38" fmla="*/ 70 w 3120"/>
                <a:gd name="T39" fmla="*/ 333 h 373"/>
                <a:gd name="T40" fmla="*/ 42 w 3120"/>
                <a:gd name="T41" fmla="*/ 303 h 373"/>
                <a:gd name="T42" fmla="*/ 20 w 3120"/>
                <a:gd name="T43" fmla="*/ 269 h 373"/>
                <a:gd name="T44" fmla="*/ 6 w 3120"/>
                <a:gd name="T45" fmla="*/ 229 h 373"/>
                <a:gd name="T46" fmla="*/ 0 w 3120"/>
                <a:gd name="T47" fmla="*/ 186 h 373"/>
                <a:gd name="T48" fmla="*/ 6 w 3120"/>
                <a:gd name="T49" fmla="*/ 144 h 373"/>
                <a:gd name="T50" fmla="*/ 20 w 3120"/>
                <a:gd name="T51" fmla="*/ 104 h 373"/>
                <a:gd name="T52" fmla="*/ 42 w 3120"/>
                <a:gd name="T53" fmla="*/ 70 h 373"/>
                <a:gd name="T54" fmla="*/ 70 w 3120"/>
                <a:gd name="T55" fmla="*/ 40 h 373"/>
                <a:gd name="T56" fmla="*/ 106 w 3120"/>
                <a:gd name="T57" fmla="*/ 18 h 373"/>
                <a:gd name="T58" fmla="*/ 143 w 3120"/>
                <a:gd name="T59" fmla="*/ 4 h 373"/>
                <a:gd name="T60" fmla="*/ 187 w 3120"/>
                <a:gd name="T6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3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0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6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3"/>
                  </a:lnTo>
                  <a:lnTo>
                    <a:pt x="187" y="373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6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0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sp>
        <p:nvSpPr>
          <p:cNvPr id="124" name="Freeform 6">
            <a:extLst>
              <a:ext uri="{FF2B5EF4-FFF2-40B4-BE49-F238E27FC236}">
                <a16:creationId xmlns:a16="http://schemas.microsoft.com/office/drawing/2014/main" id="{53AEFD93-1B85-495C-9122-95A7144C4E49}"/>
              </a:ext>
            </a:extLst>
          </p:cNvPr>
          <p:cNvSpPr>
            <a:spLocks noEditPoints="1"/>
          </p:cNvSpPr>
          <p:nvPr/>
        </p:nvSpPr>
        <p:spPr bwMode="auto">
          <a:xfrm>
            <a:off x="10789229" y="1829095"/>
            <a:ext cx="330123" cy="289221"/>
          </a:xfrm>
          <a:custGeom>
            <a:avLst/>
            <a:gdLst>
              <a:gd name="T0" fmla="*/ 1857 w 4085"/>
              <a:gd name="T1" fmla="*/ 2636 h 3579"/>
              <a:gd name="T2" fmla="*/ 1857 w 4085"/>
              <a:gd name="T3" fmla="*/ 3014 h 3579"/>
              <a:gd name="T4" fmla="*/ 2228 w 4085"/>
              <a:gd name="T5" fmla="*/ 3014 h 3579"/>
              <a:gd name="T6" fmla="*/ 2228 w 4085"/>
              <a:gd name="T7" fmla="*/ 2636 h 3579"/>
              <a:gd name="T8" fmla="*/ 1857 w 4085"/>
              <a:gd name="T9" fmla="*/ 2636 h 3579"/>
              <a:gd name="T10" fmla="*/ 1857 w 4085"/>
              <a:gd name="T11" fmla="*/ 1506 h 3579"/>
              <a:gd name="T12" fmla="*/ 1857 w 4085"/>
              <a:gd name="T13" fmla="*/ 2261 h 3579"/>
              <a:gd name="T14" fmla="*/ 2228 w 4085"/>
              <a:gd name="T15" fmla="*/ 2261 h 3579"/>
              <a:gd name="T16" fmla="*/ 2228 w 4085"/>
              <a:gd name="T17" fmla="*/ 1506 h 3579"/>
              <a:gd name="T18" fmla="*/ 1857 w 4085"/>
              <a:gd name="T19" fmla="*/ 1506 h 3579"/>
              <a:gd name="T20" fmla="*/ 2043 w 4085"/>
              <a:gd name="T21" fmla="*/ 0 h 3579"/>
              <a:gd name="T22" fmla="*/ 2043 w 4085"/>
              <a:gd name="T23" fmla="*/ 0 h 3579"/>
              <a:gd name="T24" fmla="*/ 4085 w 4085"/>
              <a:gd name="T25" fmla="*/ 3579 h 3579"/>
              <a:gd name="T26" fmla="*/ 0 w 4085"/>
              <a:gd name="T27" fmla="*/ 3579 h 3579"/>
              <a:gd name="T28" fmla="*/ 2043 w 4085"/>
              <a:gd name="T29" fmla="*/ 0 h 3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85" h="3579">
                <a:moveTo>
                  <a:pt x="1857" y="2636"/>
                </a:moveTo>
                <a:lnTo>
                  <a:pt x="1857" y="3014"/>
                </a:lnTo>
                <a:lnTo>
                  <a:pt x="2228" y="3014"/>
                </a:lnTo>
                <a:lnTo>
                  <a:pt x="2228" y="2636"/>
                </a:lnTo>
                <a:lnTo>
                  <a:pt x="1857" y="2636"/>
                </a:lnTo>
                <a:close/>
                <a:moveTo>
                  <a:pt x="1857" y="1506"/>
                </a:moveTo>
                <a:lnTo>
                  <a:pt x="1857" y="2261"/>
                </a:lnTo>
                <a:lnTo>
                  <a:pt x="2228" y="2261"/>
                </a:lnTo>
                <a:lnTo>
                  <a:pt x="2228" y="1506"/>
                </a:lnTo>
                <a:lnTo>
                  <a:pt x="1857" y="1506"/>
                </a:lnTo>
                <a:close/>
                <a:moveTo>
                  <a:pt x="2043" y="0"/>
                </a:moveTo>
                <a:lnTo>
                  <a:pt x="2043" y="0"/>
                </a:lnTo>
                <a:lnTo>
                  <a:pt x="4085" y="3579"/>
                </a:lnTo>
                <a:lnTo>
                  <a:pt x="0" y="3579"/>
                </a:lnTo>
                <a:lnTo>
                  <a:pt x="204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384ABA-85D1-471E-ACFA-01532261EDB6}"/>
              </a:ext>
            </a:extLst>
          </p:cNvPr>
          <p:cNvSpPr txBox="1"/>
          <p:nvPr/>
        </p:nvSpPr>
        <p:spPr>
          <a:xfrm>
            <a:off x="10801810" y="2249600"/>
            <a:ext cx="110801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7 contracts without future milestones and 9 Contracts without assigned tasks. </a:t>
            </a:r>
            <a:endParaRPr lang="en-I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630FF0B-1EE2-43BC-B857-C92BD00A852A}"/>
              </a:ext>
            </a:extLst>
          </p:cNvPr>
          <p:cNvGrpSpPr/>
          <p:nvPr/>
        </p:nvGrpSpPr>
        <p:grpSpPr>
          <a:xfrm>
            <a:off x="8956543" y="1829095"/>
            <a:ext cx="792088" cy="1391927"/>
            <a:chOff x="9046740" y="1772817"/>
            <a:chExt cx="1224136" cy="1512169"/>
          </a:xfrm>
        </p:grpSpPr>
        <p:sp>
          <p:nvSpPr>
            <p:cNvPr id="129" name="Rounded Rectangle 81">
              <a:extLst>
                <a:ext uri="{FF2B5EF4-FFF2-40B4-BE49-F238E27FC236}">
                  <a16:creationId xmlns:a16="http://schemas.microsoft.com/office/drawing/2014/main" id="{CB1D08E4-D24F-426E-88FC-7C6699C181A2}"/>
                </a:ext>
              </a:extLst>
            </p:cNvPr>
            <p:cNvSpPr/>
            <p:nvPr/>
          </p:nvSpPr>
          <p:spPr>
            <a:xfrm>
              <a:off x="9046740" y="1772817"/>
              <a:ext cx="1224136" cy="15121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0" name="Round Same Side Corner Rectangle 220">
              <a:extLst>
                <a:ext uri="{FF2B5EF4-FFF2-40B4-BE49-F238E27FC236}">
                  <a16:creationId xmlns:a16="http://schemas.microsoft.com/office/drawing/2014/main" id="{0F22AF03-0C76-40BD-97D9-FB4B09A169E9}"/>
                </a:ext>
              </a:extLst>
            </p:cNvPr>
            <p:cNvSpPr/>
            <p:nvPr/>
          </p:nvSpPr>
          <p:spPr>
            <a:xfrm rot="10800000">
              <a:off x="9046740" y="2544439"/>
              <a:ext cx="1224136" cy="740543"/>
            </a:xfrm>
            <a:prstGeom prst="round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CE5B9B4-37D6-47D7-BDD8-D91A78BD421F}"/>
              </a:ext>
            </a:extLst>
          </p:cNvPr>
          <p:cNvSpPr txBox="1"/>
          <p:nvPr/>
        </p:nvSpPr>
        <p:spPr>
          <a:xfrm>
            <a:off x="9158674" y="1877343"/>
            <a:ext cx="3878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7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11C351A-EA4F-422E-AC43-33A1E0E4D0F3}"/>
              </a:ext>
            </a:extLst>
          </p:cNvPr>
          <p:cNvGrpSpPr/>
          <p:nvPr/>
        </p:nvGrpSpPr>
        <p:grpSpPr>
          <a:xfrm>
            <a:off x="9820639" y="1829095"/>
            <a:ext cx="792088" cy="1391927"/>
            <a:chOff x="9046740" y="1772817"/>
            <a:chExt cx="1224136" cy="1512169"/>
          </a:xfrm>
        </p:grpSpPr>
        <p:sp>
          <p:nvSpPr>
            <p:cNvPr id="134" name="Rounded Rectangle 225">
              <a:extLst>
                <a:ext uri="{FF2B5EF4-FFF2-40B4-BE49-F238E27FC236}">
                  <a16:creationId xmlns:a16="http://schemas.microsoft.com/office/drawing/2014/main" id="{23E51077-5332-473A-B3ED-E25E0A981697}"/>
                </a:ext>
              </a:extLst>
            </p:cNvPr>
            <p:cNvSpPr/>
            <p:nvPr/>
          </p:nvSpPr>
          <p:spPr>
            <a:xfrm>
              <a:off x="9046740" y="1772817"/>
              <a:ext cx="1224136" cy="15121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5" name="Round Same Side Corner Rectangle 226">
              <a:extLst>
                <a:ext uri="{FF2B5EF4-FFF2-40B4-BE49-F238E27FC236}">
                  <a16:creationId xmlns:a16="http://schemas.microsoft.com/office/drawing/2014/main" id="{8036970C-8C4E-4D36-AAFD-6A794E9BC2E3}"/>
                </a:ext>
              </a:extLst>
            </p:cNvPr>
            <p:cNvSpPr/>
            <p:nvPr/>
          </p:nvSpPr>
          <p:spPr>
            <a:xfrm rot="10800000">
              <a:off x="9046740" y="2544439"/>
              <a:ext cx="1224136" cy="740543"/>
            </a:xfrm>
            <a:prstGeom prst="round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2EB2C6A5-F4E5-442D-B6CF-FD321B1C1E6F}"/>
              </a:ext>
            </a:extLst>
          </p:cNvPr>
          <p:cNvSpPr txBox="1"/>
          <p:nvPr/>
        </p:nvSpPr>
        <p:spPr>
          <a:xfrm>
            <a:off x="10022770" y="1877343"/>
            <a:ext cx="38782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9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DE4EFE5-A6D3-48D1-AB6B-8E0DA1D44D11}"/>
              </a:ext>
            </a:extLst>
          </p:cNvPr>
          <p:cNvSpPr txBox="1"/>
          <p:nvPr/>
        </p:nvSpPr>
        <p:spPr>
          <a:xfrm>
            <a:off x="9025115" y="2660476"/>
            <a:ext cx="6549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FC5EB69-7DE4-4A20-994C-0EC6882DBF8A}"/>
              </a:ext>
            </a:extLst>
          </p:cNvPr>
          <p:cNvGrpSpPr/>
          <p:nvPr/>
        </p:nvGrpSpPr>
        <p:grpSpPr>
          <a:xfrm>
            <a:off x="5911064" y="3452263"/>
            <a:ext cx="334183" cy="333873"/>
            <a:chOff x="6166420" y="4225094"/>
            <a:chExt cx="148107" cy="147970"/>
          </a:xfrm>
          <a:solidFill>
            <a:schemeClr val="accent2"/>
          </a:solidFill>
        </p:grpSpPr>
        <p:sp>
          <p:nvSpPr>
            <p:cNvPr id="163" name="Freeform 42">
              <a:extLst>
                <a:ext uri="{FF2B5EF4-FFF2-40B4-BE49-F238E27FC236}">
                  <a16:creationId xmlns:a16="http://schemas.microsoft.com/office/drawing/2014/main" id="{4FD9B75D-A2BC-46F5-94A2-2110D33F3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6420" y="4225094"/>
              <a:ext cx="148107" cy="79923"/>
            </a:xfrm>
            <a:custGeom>
              <a:avLst/>
              <a:gdLst>
                <a:gd name="T0" fmla="*/ 3279 w 6560"/>
                <a:gd name="T1" fmla="*/ 560 h 3540"/>
                <a:gd name="T2" fmla="*/ 858 w 6560"/>
                <a:gd name="T3" fmla="*/ 1770 h 3540"/>
                <a:gd name="T4" fmla="*/ 3279 w 6560"/>
                <a:gd name="T5" fmla="*/ 2980 h 3540"/>
                <a:gd name="T6" fmla="*/ 5702 w 6560"/>
                <a:gd name="T7" fmla="*/ 1770 h 3540"/>
                <a:gd name="T8" fmla="*/ 3279 w 6560"/>
                <a:gd name="T9" fmla="*/ 560 h 3540"/>
                <a:gd name="T10" fmla="*/ 3255 w 6560"/>
                <a:gd name="T11" fmla="*/ 0 h 3540"/>
                <a:gd name="T12" fmla="*/ 3305 w 6560"/>
                <a:gd name="T13" fmla="*/ 0 h 3540"/>
                <a:gd name="T14" fmla="*/ 3353 w 6560"/>
                <a:gd name="T15" fmla="*/ 8 h 3540"/>
                <a:gd name="T16" fmla="*/ 3399 w 6560"/>
                <a:gd name="T17" fmla="*/ 26 h 3540"/>
                <a:gd name="T18" fmla="*/ 6412 w 6560"/>
                <a:gd name="T19" fmla="*/ 1533 h 3540"/>
                <a:gd name="T20" fmla="*/ 6454 w 6560"/>
                <a:gd name="T21" fmla="*/ 1559 h 3540"/>
                <a:gd name="T22" fmla="*/ 6490 w 6560"/>
                <a:gd name="T23" fmla="*/ 1593 h 3540"/>
                <a:gd name="T24" fmla="*/ 6520 w 6560"/>
                <a:gd name="T25" fmla="*/ 1631 h 3540"/>
                <a:gd name="T26" fmla="*/ 6542 w 6560"/>
                <a:gd name="T27" fmla="*/ 1674 h 3540"/>
                <a:gd name="T28" fmla="*/ 6554 w 6560"/>
                <a:gd name="T29" fmla="*/ 1720 h 3540"/>
                <a:gd name="T30" fmla="*/ 6560 w 6560"/>
                <a:gd name="T31" fmla="*/ 1770 h 3540"/>
                <a:gd name="T32" fmla="*/ 6554 w 6560"/>
                <a:gd name="T33" fmla="*/ 1820 h 3540"/>
                <a:gd name="T34" fmla="*/ 6542 w 6560"/>
                <a:gd name="T35" fmla="*/ 1866 h 3540"/>
                <a:gd name="T36" fmla="*/ 6520 w 6560"/>
                <a:gd name="T37" fmla="*/ 1910 h 3540"/>
                <a:gd name="T38" fmla="*/ 6490 w 6560"/>
                <a:gd name="T39" fmla="*/ 1947 h 3540"/>
                <a:gd name="T40" fmla="*/ 6454 w 6560"/>
                <a:gd name="T41" fmla="*/ 1981 h 3540"/>
                <a:gd name="T42" fmla="*/ 6412 w 6560"/>
                <a:gd name="T43" fmla="*/ 2007 h 3540"/>
                <a:gd name="T44" fmla="*/ 3399 w 6560"/>
                <a:gd name="T45" fmla="*/ 3512 h 3540"/>
                <a:gd name="T46" fmla="*/ 3361 w 6560"/>
                <a:gd name="T47" fmla="*/ 3528 h 3540"/>
                <a:gd name="T48" fmla="*/ 3321 w 6560"/>
                <a:gd name="T49" fmla="*/ 3538 h 3540"/>
                <a:gd name="T50" fmla="*/ 3279 w 6560"/>
                <a:gd name="T51" fmla="*/ 3540 h 3540"/>
                <a:gd name="T52" fmla="*/ 3239 w 6560"/>
                <a:gd name="T53" fmla="*/ 3538 h 3540"/>
                <a:gd name="T54" fmla="*/ 3199 w 6560"/>
                <a:gd name="T55" fmla="*/ 3528 h 3540"/>
                <a:gd name="T56" fmla="*/ 3161 w 6560"/>
                <a:gd name="T57" fmla="*/ 3512 h 3540"/>
                <a:gd name="T58" fmla="*/ 146 w 6560"/>
                <a:gd name="T59" fmla="*/ 2007 h 3540"/>
                <a:gd name="T60" fmla="*/ 104 w 6560"/>
                <a:gd name="T61" fmla="*/ 1981 h 3540"/>
                <a:gd name="T62" fmla="*/ 68 w 6560"/>
                <a:gd name="T63" fmla="*/ 1947 h 3540"/>
                <a:gd name="T64" fmla="*/ 40 w 6560"/>
                <a:gd name="T65" fmla="*/ 1910 h 3540"/>
                <a:gd name="T66" fmla="*/ 18 w 6560"/>
                <a:gd name="T67" fmla="*/ 1866 h 3540"/>
                <a:gd name="T68" fmla="*/ 4 w 6560"/>
                <a:gd name="T69" fmla="*/ 1820 h 3540"/>
                <a:gd name="T70" fmla="*/ 0 w 6560"/>
                <a:gd name="T71" fmla="*/ 1770 h 3540"/>
                <a:gd name="T72" fmla="*/ 4 w 6560"/>
                <a:gd name="T73" fmla="*/ 1720 h 3540"/>
                <a:gd name="T74" fmla="*/ 18 w 6560"/>
                <a:gd name="T75" fmla="*/ 1674 h 3540"/>
                <a:gd name="T76" fmla="*/ 40 w 6560"/>
                <a:gd name="T77" fmla="*/ 1631 h 3540"/>
                <a:gd name="T78" fmla="*/ 68 w 6560"/>
                <a:gd name="T79" fmla="*/ 1593 h 3540"/>
                <a:gd name="T80" fmla="*/ 104 w 6560"/>
                <a:gd name="T81" fmla="*/ 1559 h 3540"/>
                <a:gd name="T82" fmla="*/ 146 w 6560"/>
                <a:gd name="T83" fmla="*/ 1533 h 3540"/>
                <a:gd name="T84" fmla="*/ 3161 w 6560"/>
                <a:gd name="T85" fmla="*/ 26 h 3540"/>
                <a:gd name="T86" fmla="*/ 3207 w 6560"/>
                <a:gd name="T87" fmla="*/ 8 h 3540"/>
                <a:gd name="T88" fmla="*/ 3255 w 6560"/>
                <a:gd name="T89" fmla="*/ 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60" h="3540">
                  <a:moveTo>
                    <a:pt x="3279" y="560"/>
                  </a:moveTo>
                  <a:lnTo>
                    <a:pt x="858" y="1770"/>
                  </a:lnTo>
                  <a:lnTo>
                    <a:pt x="3279" y="2980"/>
                  </a:lnTo>
                  <a:lnTo>
                    <a:pt x="5702" y="1770"/>
                  </a:lnTo>
                  <a:lnTo>
                    <a:pt x="3279" y="560"/>
                  </a:lnTo>
                  <a:close/>
                  <a:moveTo>
                    <a:pt x="3255" y="0"/>
                  </a:moveTo>
                  <a:lnTo>
                    <a:pt x="3305" y="0"/>
                  </a:lnTo>
                  <a:lnTo>
                    <a:pt x="3353" y="8"/>
                  </a:lnTo>
                  <a:lnTo>
                    <a:pt x="3399" y="26"/>
                  </a:lnTo>
                  <a:lnTo>
                    <a:pt x="6412" y="1533"/>
                  </a:lnTo>
                  <a:lnTo>
                    <a:pt x="6454" y="1559"/>
                  </a:lnTo>
                  <a:lnTo>
                    <a:pt x="6490" y="1593"/>
                  </a:lnTo>
                  <a:lnTo>
                    <a:pt x="6520" y="1631"/>
                  </a:lnTo>
                  <a:lnTo>
                    <a:pt x="6542" y="1674"/>
                  </a:lnTo>
                  <a:lnTo>
                    <a:pt x="6554" y="1720"/>
                  </a:lnTo>
                  <a:lnTo>
                    <a:pt x="6560" y="1770"/>
                  </a:lnTo>
                  <a:lnTo>
                    <a:pt x="6554" y="1820"/>
                  </a:lnTo>
                  <a:lnTo>
                    <a:pt x="6542" y="1866"/>
                  </a:lnTo>
                  <a:lnTo>
                    <a:pt x="6520" y="1910"/>
                  </a:lnTo>
                  <a:lnTo>
                    <a:pt x="6490" y="1947"/>
                  </a:lnTo>
                  <a:lnTo>
                    <a:pt x="6454" y="1981"/>
                  </a:lnTo>
                  <a:lnTo>
                    <a:pt x="6412" y="2007"/>
                  </a:lnTo>
                  <a:lnTo>
                    <a:pt x="3399" y="3512"/>
                  </a:lnTo>
                  <a:lnTo>
                    <a:pt x="3361" y="3528"/>
                  </a:lnTo>
                  <a:lnTo>
                    <a:pt x="3321" y="3538"/>
                  </a:lnTo>
                  <a:lnTo>
                    <a:pt x="3279" y="3540"/>
                  </a:lnTo>
                  <a:lnTo>
                    <a:pt x="3239" y="3538"/>
                  </a:lnTo>
                  <a:lnTo>
                    <a:pt x="3199" y="3528"/>
                  </a:lnTo>
                  <a:lnTo>
                    <a:pt x="3161" y="3512"/>
                  </a:lnTo>
                  <a:lnTo>
                    <a:pt x="146" y="2007"/>
                  </a:lnTo>
                  <a:lnTo>
                    <a:pt x="104" y="1981"/>
                  </a:lnTo>
                  <a:lnTo>
                    <a:pt x="68" y="1947"/>
                  </a:lnTo>
                  <a:lnTo>
                    <a:pt x="40" y="1910"/>
                  </a:lnTo>
                  <a:lnTo>
                    <a:pt x="18" y="1866"/>
                  </a:lnTo>
                  <a:lnTo>
                    <a:pt x="4" y="1820"/>
                  </a:lnTo>
                  <a:lnTo>
                    <a:pt x="0" y="1770"/>
                  </a:lnTo>
                  <a:lnTo>
                    <a:pt x="4" y="1720"/>
                  </a:lnTo>
                  <a:lnTo>
                    <a:pt x="18" y="1674"/>
                  </a:lnTo>
                  <a:lnTo>
                    <a:pt x="40" y="1631"/>
                  </a:lnTo>
                  <a:lnTo>
                    <a:pt x="68" y="1593"/>
                  </a:lnTo>
                  <a:lnTo>
                    <a:pt x="104" y="1559"/>
                  </a:lnTo>
                  <a:lnTo>
                    <a:pt x="146" y="1533"/>
                  </a:lnTo>
                  <a:lnTo>
                    <a:pt x="3161" y="26"/>
                  </a:lnTo>
                  <a:lnTo>
                    <a:pt x="3207" y="8"/>
                  </a:lnTo>
                  <a:lnTo>
                    <a:pt x="3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64" name="Freeform 43">
              <a:extLst>
                <a:ext uri="{FF2B5EF4-FFF2-40B4-BE49-F238E27FC236}">
                  <a16:creationId xmlns:a16="http://schemas.microsoft.com/office/drawing/2014/main" id="{8001CE30-B391-4696-B5C6-5AC6C4587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327097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0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0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0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89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5 h 2035"/>
                <a:gd name="T38" fmla="*/ 6538 w 6558"/>
                <a:gd name="T39" fmla="*/ 369 h 2035"/>
                <a:gd name="T40" fmla="*/ 6516 w 6558"/>
                <a:gd name="T41" fmla="*/ 408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1 h 2035"/>
                <a:gd name="T54" fmla="*/ 3279 w 6558"/>
                <a:gd name="T55" fmla="*/ 2035 h 2035"/>
                <a:gd name="T56" fmla="*/ 3239 w 6558"/>
                <a:gd name="T57" fmla="*/ 2031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8 h 2035"/>
                <a:gd name="T70" fmla="*/ 22 w 6558"/>
                <a:gd name="T71" fmla="*/ 369 h 2035"/>
                <a:gd name="T72" fmla="*/ 8 w 6558"/>
                <a:gd name="T73" fmla="*/ 325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89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0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0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0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0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89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5"/>
                  </a:lnTo>
                  <a:lnTo>
                    <a:pt x="6538" y="369"/>
                  </a:lnTo>
                  <a:lnTo>
                    <a:pt x="6516" y="408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1"/>
                  </a:lnTo>
                  <a:lnTo>
                    <a:pt x="3279" y="2035"/>
                  </a:lnTo>
                  <a:lnTo>
                    <a:pt x="3239" y="2031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8"/>
                  </a:lnTo>
                  <a:lnTo>
                    <a:pt x="22" y="369"/>
                  </a:lnTo>
                  <a:lnTo>
                    <a:pt x="8" y="325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89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0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165" name="Freeform 44">
              <a:extLst>
                <a:ext uri="{FF2B5EF4-FFF2-40B4-BE49-F238E27FC236}">
                  <a16:creationId xmlns:a16="http://schemas.microsoft.com/office/drawing/2014/main" id="{196A0034-CE0D-4D7D-9CD5-2F1B35F44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293096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2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2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2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91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7 h 2035"/>
                <a:gd name="T38" fmla="*/ 6538 w 6558"/>
                <a:gd name="T39" fmla="*/ 369 h 2035"/>
                <a:gd name="T40" fmla="*/ 6516 w 6558"/>
                <a:gd name="T41" fmla="*/ 409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3 h 2035"/>
                <a:gd name="T54" fmla="*/ 3279 w 6558"/>
                <a:gd name="T55" fmla="*/ 2035 h 2035"/>
                <a:gd name="T56" fmla="*/ 3239 w 6558"/>
                <a:gd name="T57" fmla="*/ 2033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9 h 2035"/>
                <a:gd name="T70" fmla="*/ 22 w 6558"/>
                <a:gd name="T71" fmla="*/ 369 h 2035"/>
                <a:gd name="T72" fmla="*/ 8 w 6558"/>
                <a:gd name="T73" fmla="*/ 327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91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2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2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2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2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91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7"/>
                  </a:lnTo>
                  <a:lnTo>
                    <a:pt x="6538" y="369"/>
                  </a:lnTo>
                  <a:lnTo>
                    <a:pt x="6516" y="409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3"/>
                  </a:lnTo>
                  <a:lnTo>
                    <a:pt x="3279" y="2035"/>
                  </a:lnTo>
                  <a:lnTo>
                    <a:pt x="3239" y="2033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9"/>
                  </a:lnTo>
                  <a:lnTo>
                    <a:pt x="22" y="369"/>
                  </a:lnTo>
                  <a:lnTo>
                    <a:pt x="8" y="327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91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2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EC80FD-1C38-4CD6-A914-CA8E27408949}"/>
              </a:ext>
            </a:extLst>
          </p:cNvPr>
          <p:cNvCxnSpPr>
            <a:cxnSpLocks/>
          </p:cNvCxnSpPr>
          <p:nvPr/>
        </p:nvCxnSpPr>
        <p:spPr>
          <a:xfrm>
            <a:off x="261938" y="2505449"/>
            <a:ext cx="21329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86ED7C-4700-4DC5-83AE-0DE9E533A95C}"/>
              </a:ext>
            </a:extLst>
          </p:cNvPr>
          <p:cNvSpPr txBox="1"/>
          <p:nvPr/>
        </p:nvSpPr>
        <p:spPr>
          <a:xfrm>
            <a:off x="959034" y="1086834"/>
            <a:ext cx="10977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NUMBER OF CONTRACTS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5B325-975F-4D7A-8A16-43258B494C83}"/>
              </a:ext>
            </a:extLst>
          </p:cNvPr>
          <p:cNvSpPr txBox="1"/>
          <p:nvPr/>
        </p:nvSpPr>
        <p:spPr>
          <a:xfrm>
            <a:off x="959034" y="1556561"/>
            <a:ext cx="109779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3200" dirty="0">
                <a:solidFill>
                  <a:schemeClr val="accent1"/>
                </a:solidFill>
              </a:rPr>
              <a:t>73</a:t>
            </a:r>
            <a:endParaRPr lang="en-IN" sz="32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3D41A9-A874-4198-92E2-BF9FFA2BEB4C}"/>
              </a:ext>
            </a:extLst>
          </p:cNvPr>
          <p:cNvGrpSpPr/>
          <p:nvPr/>
        </p:nvGrpSpPr>
        <p:grpSpPr>
          <a:xfrm>
            <a:off x="261938" y="1036412"/>
            <a:ext cx="531730" cy="531730"/>
            <a:chOff x="1060566" y="1943691"/>
            <a:chExt cx="531730" cy="531730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AB737CD-69F1-4F41-A636-435FC3EB25C0}"/>
                </a:ext>
              </a:extLst>
            </p:cNvPr>
            <p:cNvSpPr/>
            <p:nvPr/>
          </p:nvSpPr>
          <p:spPr>
            <a:xfrm>
              <a:off x="1060566" y="1943691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58CF0266-3813-4A5C-93C7-7C7A51683CAE}"/>
                </a:ext>
              </a:extLst>
            </p:cNvPr>
            <p:cNvGrpSpPr/>
            <p:nvPr/>
          </p:nvGrpSpPr>
          <p:grpSpPr>
            <a:xfrm>
              <a:off x="1211844" y="2078944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96" name="Freeform 6">
                <a:extLst>
                  <a:ext uri="{FF2B5EF4-FFF2-40B4-BE49-F238E27FC236}">
                    <a16:creationId xmlns:a16="http://schemas.microsoft.com/office/drawing/2014/main" id="{68F53266-562F-460E-BA12-BE6030691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Freeform 7">
                <a:extLst>
                  <a:ext uri="{FF2B5EF4-FFF2-40B4-BE49-F238E27FC236}">
                    <a16:creationId xmlns:a16="http://schemas.microsoft.com/office/drawing/2014/main" id="{DA1BCFC9-EC7F-4775-84A4-3547B780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Freeform 8">
                <a:extLst>
                  <a:ext uri="{FF2B5EF4-FFF2-40B4-BE49-F238E27FC236}">
                    <a16:creationId xmlns:a16="http://schemas.microsoft.com/office/drawing/2014/main" id="{2B695D25-3F05-45E5-83CA-79B45A60A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Freeform 9">
                <a:extLst>
                  <a:ext uri="{FF2B5EF4-FFF2-40B4-BE49-F238E27FC236}">
                    <a16:creationId xmlns:a16="http://schemas.microsoft.com/office/drawing/2014/main" id="{E796B5FD-7A81-47A2-84AD-B91A05387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E0F72BB-82FC-462B-B324-7356B4FE613C}"/>
              </a:ext>
            </a:extLst>
          </p:cNvPr>
          <p:cNvSpPr txBox="1"/>
          <p:nvPr/>
        </p:nvSpPr>
        <p:spPr>
          <a:xfrm>
            <a:off x="959034" y="3012316"/>
            <a:ext cx="109779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REVENUES THE NEXT 12 MONTHS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568BBC2-CB29-4BC7-9E54-92644BCCE1BD}"/>
              </a:ext>
            </a:extLst>
          </p:cNvPr>
          <p:cNvSpPr txBox="1"/>
          <p:nvPr/>
        </p:nvSpPr>
        <p:spPr>
          <a:xfrm>
            <a:off x="959034" y="3740322"/>
            <a:ext cx="15210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3200" dirty="0">
                <a:solidFill>
                  <a:schemeClr val="accent2"/>
                </a:solidFill>
              </a:rPr>
              <a:t>$13.920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F45E194-FF63-4D35-BF71-12A5098A21FA}"/>
              </a:ext>
            </a:extLst>
          </p:cNvPr>
          <p:cNvSpPr txBox="1"/>
          <p:nvPr/>
        </p:nvSpPr>
        <p:spPr>
          <a:xfrm>
            <a:off x="959034" y="5196076"/>
            <a:ext cx="109779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 THE NEXT 12  MONTHS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9C7077D-CE0A-4833-9371-B1389B3D18B7}"/>
              </a:ext>
            </a:extLst>
          </p:cNvPr>
          <p:cNvSpPr txBox="1"/>
          <p:nvPr/>
        </p:nvSpPr>
        <p:spPr>
          <a:xfrm>
            <a:off x="959034" y="5927610"/>
            <a:ext cx="15380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3200" dirty="0">
                <a:solidFill>
                  <a:schemeClr val="accent3"/>
                </a:solidFill>
              </a:rPr>
              <a:t>$35.750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953F34F-5603-4D19-9B5D-1DCF66D2E8F7}"/>
              </a:ext>
            </a:extLst>
          </p:cNvPr>
          <p:cNvCxnSpPr>
            <a:cxnSpLocks/>
          </p:cNvCxnSpPr>
          <p:nvPr/>
        </p:nvCxnSpPr>
        <p:spPr>
          <a:xfrm>
            <a:off x="261938" y="4689210"/>
            <a:ext cx="213291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DB55838-BAFC-4046-A6FC-5FD18BDBE840}"/>
              </a:ext>
            </a:extLst>
          </p:cNvPr>
          <p:cNvGrpSpPr/>
          <p:nvPr/>
        </p:nvGrpSpPr>
        <p:grpSpPr>
          <a:xfrm>
            <a:off x="261938" y="2961894"/>
            <a:ext cx="531730" cy="531730"/>
            <a:chOff x="4469581" y="499171"/>
            <a:chExt cx="531730" cy="531730"/>
          </a:xfrm>
        </p:grpSpPr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723D699-B3B4-4E90-9C0D-90B572D3A867}"/>
                </a:ext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202887E8-17FE-49D6-8910-CE23DBED6658}"/>
                </a:ext>
              </a:extLst>
            </p:cNvPr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262" name="Freeform 22">
                <a:extLst>
                  <a:ext uri="{FF2B5EF4-FFF2-40B4-BE49-F238E27FC236}">
                    <a16:creationId xmlns:a16="http://schemas.microsoft.com/office/drawing/2014/main" id="{F57FF244-02D6-4325-AD18-4016493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Freeform 23">
                <a:extLst>
                  <a:ext uri="{FF2B5EF4-FFF2-40B4-BE49-F238E27FC236}">
                    <a16:creationId xmlns:a16="http://schemas.microsoft.com/office/drawing/2014/main" id="{D2ECBE46-DB9A-46BF-81B6-2E4D8DF2A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Freeform 24">
                <a:extLst>
                  <a:ext uri="{FF2B5EF4-FFF2-40B4-BE49-F238E27FC236}">
                    <a16:creationId xmlns:a16="http://schemas.microsoft.com/office/drawing/2014/main" id="{74D50B51-B242-4308-8DDB-8134A9B06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Freeform 25">
                <a:extLst>
                  <a:ext uri="{FF2B5EF4-FFF2-40B4-BE49-F238E27FC236}">
                    <a16:creationId xmlns:a16="http://schemas.microsoft.com/office/drawing/2014/main" id="{521427B9-6041-44A4-A58C-FF182E60F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Freeform 26">
                <a:extLst>
                  <a:ext uri="{FF2B5EF4-FFF2-40B4-BE49-F238E27FC236}">
                    <a16:creationId xmlns:a16="http://schemas.microsoft.com/office/drawing/2014/main" id="{6C20082D-60DB-4749-8ACC-AF22854A0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Freeform 27">
                <a:extLst>
                  <a:ext uri="{FF2B5EF4-FFF2-40B4-BE49-F238E27FC236}">
                    <a16:creationId xmlns:a16="http://schemas.microsoft.com/office/drawing/2014/main" id="{3C08403B-F934-48E3-A73E-11F036F03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Freeform 28">
                <a:extLst>
                  <a:ext uri="{FF2B5EF4-FFF2-40B4-BE49-F238E27FC236}">
                    <a16:creationId xmlns:a16="http://schemas.microsoft.com/office/drawing/2014/main" id="{F113A592-D7C5-4958-A3A3-45AE83AA5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5DDBD245-1D53-4AC3-9BE6-457E5878A48D}"/>
              </a:ext>
            </a:extLst>
          </p:cNvPr>
          <p:cNvGrpSpPr/>
          <p:nvPr/>
        </p:nvGrpSpPr>
        <p:grpSpPr>
          <a:xfrm>
            <a:off x="261938" y="5145654"/>
            <a:ext cx="531730" cy="531730"/>
            <a:chOff x="8307290" y="499171"/>
            <a:chExt cx="531730" cy="531730"/>
          </a:xfrm>
        </p:grpSpPr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07134391-8CED-4147-8133-CFF578D0F73C}"/>
                </a:ext>
              </a:extLst>
            </p:cNvPr>
            <p:cNvSpPr/>
            <p:nvPr/>
          </p:nvSpPr>
          <p:spPr>
            <a:xfrm>
              <a:off x="8307290" y="499171"/>
              <a:ext cx="531730" cy="5317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8446ACF6-C2AF-4641-A35D-5FBB8E7A1376}"/>
                </a:ext>
              </a:extLst>
            </p:cNvPr>
            <p:cNvGrpSpPr/>
            <p:nvPr/>
          </p:nvGrpSpPr>
          <p:grpSpPr>
            <a:xfrm>
              <a:off x="8462093" y="625055"/>
              <a:ext cx="222124" cy="251542"/>
              <a:chOff x="9328088" y="2706114"/>
              <a:chExt cx="561491" cy="635854"/>
            </a:xfrm>
            <a:solidFill>
              <a:schemeClr val="bg1"/>
            </a:solidFill>
          </p:grpSpPr>
          <p:sp>
            <p:nvSpPr>
              <p:cNvPr id="272" name="Freeform 25">
                <a:extLst>
                  <a:ext uri="{FF2B5EF4-FFF2-40B4-BE49-F238E27FC236}">
                    <a16:creationId xmlns:a16="http://schemas.microsoft.com/office/drawing/2014/main" id="{0B125C7E-7057-4F9D-A8FF-5EE2E61F7E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732523" y="3172463"/>
                <a:ext cx="130147" cy="169505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Freeform 26">
                <a:extLst>
                  <a:ext uri="{FF2B5EF4-FFF2-40B4-BE49-F238E27FC236}">
                    <a16:creationId xmlns:a16="http://schemas.microsoft.com/office/drawing/2014/main" id="{C0239AC6-01C5-43BE-B74F-8CEE13DC7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530480" y="3081325"/>
                <a:ext cx="130147" cy="260643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Freeform 27">
                <a:extLst>
                  <a:ext uri="{FF2B5EF4-FFF2-40B4-BE49-F238E27FC236}">
                    <a16:creationId xmlns:a16="http://schemas.microsoft.com/office/drawing/2014/main" id="{95C8AC4F-9EF7-4D03-9790-05681C13D2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328088" y="2977068"/>
                <a:ext cx="130497" cy="364900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71551101-E6B8-4047-BAAA-F4AE1096A88D}"/>
                  </a:ext>
                </a:extLst>
              </p:cNvPr>
              <p:cNvGrpSpPr/>
              <p:nvPr/>
            </p:nvGrpSpPr>
            <p:grpSpPr>
              <a:xfrm>
                <a:off x="9708353" y="2952232"/>
                <a:ext cx="181226" cy="181400"/>
                <a:chOff x="9687916" y="2768554"/>
                <a:chExt cx="181226" cy="181400"/>
              </a:xfrm>
              <a:grpFill/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F8D8F718-1112-439A-B4D8-D68CF1FE6769}"/>
                    </a:ext>
                  </a:extLst>
                </p:cNvPr>
                <p:cNvGrpSpPr/>
                <p:nvPr/>
              </p:nvGrpSpPr>
              <p:grpSpPr>
                <a:xfrm>
                  <a:off x="9757363" y="2819633"/>
                  <a:ext cx="44257" cy="78018"/>
                  <a:chOff x="9757363" y="2819633"/>
                  <a:chExt cx="44257" cy="78018"/>
                </a:xfrm>
                <a:grpFill/>
              </p:grpSpPr>
              <p:sp>
                <p:nvSpPr>
                  <p:cNvPr id="279" name="Freeform 22">
                    <a:extLst>
                      <a:ext uri="{FF2B5EF4-FFF2-40B4-BE49-F238E27FC236}">
                        <a16:creationId xmlns:a16="http://schemas.microsoft.com/office/drawing/2014/main" id="{66642CA5-8A78-43D6-AF5C-24AA539EB9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3252" y="2867913"/>
                    <a:ext cx="18368" cy="29738"/>
                  </a:xfrm>
                  <a:custGeom>
                    <a:avLst/>
                    <a:gdLst>
                      <a:gd name="T0" fmla="*/ 0 w 212"/>
                      <a:gd name="T1" fmla="*/ 0 h 339"/>
                      <a:gd name="T2" fmla="*/ 32 w 212"/>
                      <a:gd name="T3" fmla="*/ 8 h 339"/>
                      <a:gd name="T4" fmla="*/ 64 w 212"/>
                      <a:gd name="T5" fmla="*/ 16 h 339"/>
                      <a:gd name="T6" fmla="*/ 96 w 212"/>
                      <a:gd name="T7" fmla="*/ 28 h 339"/>
                      <a:gd name="T8" fmla="*/ 128 w 212"/>
                      <a:gd name="T9" fmla="*/ 42 h 339"/>
                      <a:gd name="T10" fmla="*/ 154 w 212"/>
                      <a:gd name="T11" fmla="*/ 58 h 339"/>
                      <a:gd name="T12" fmla="*/ 178 w 212"/>
                      <a:gd name="T13" fmla="*/ 80 h 339"/>
                      <a:gd name="T14" fmla="*/ 196 w 212"/>
                      <a:gd name="T15" fmla="*/ 106 h 339"/>
                      <a:gd name="T16" fmla="*/ 208 w 212"/>
                      <a:gd name="T17" fmla="*/ 136 h 339"/>
                      <a:gd name="T18" fmla="*/ 212 w 212"/>
                      <a:gd name="T19" fmla="*/ 172 h 339"/>
                      <a:gd name="T20" fmla="*/ 208 w 212"/>
                      <a:gd name="T21" fmla="*/ 207 h 339"/>
                      <a:gd name="T22" fmla="*/ 198 w 212"/>
                      <a:gd name="T23" fmla="*/ 237 h 339"/>
                      <a:gd name="T24" fmla="*/ 180 w 212"/>
                      <a:gd name="T25" fmla="*/ 263 h 339"/>
                      <a:gd name="T26" fmla="*/ 158 w 212"/>
                      <a:gd name="T27" fmla="*/ 285 h 339"/>
                      <a:gd name="T28" fmla="*/ 132 w 212"/>
                      <a:gd name="T29" fmla="*/ 303 h 339"/>
                      <a:gd name="T30" fmla="*/ 102 w 212"/>
                      <a:gd name="T31" fmla="*/ 317 h 339"/>
                      <a:gd name="T32" fmla="*/ 70 w 212"/>
                      <a:gd name="T33" fmla="*/ 329 h 339"/>
                      <a:gd name="T34" fmla="*/ 36 w 212"/>
                      <a:gd name="T35" fmla="*/ 335 h 339"/>
                      <a:gd name="T36" fmla="*/ 0 w 212"/>
                      <a:gd name="T37" fmla="*/ 339 h 339"/>
                      <a:gd name="T38" fmla="*/ 0 w 212"/>
                      <a:gd name="T3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12" h="339">
                        <a:moveTo>
                          <a:pt x="0" y="0"/>
                        </a:moveTo>
                        <a:lnTo>
                          <a:pt x="32" y="8"/>
                        </a:lnTo>
                        <a:lnTo>
                          <a:pt x="64" y="16"/>
                        </a:lnTo>
                        <a:lnTo>
                          <a:pt x="96" y="28"/>
                        </a:lnTo>
                        <a:lnTo>
                          <a:pt x="128" y="42"/>
                        </a:lnTo>
                        <a:lnTo>
                          <a:pt x="154" y="58"/>
                        </a:lnTo>
                        <a:lnTo>
                          <a:pt x="178" y="80"/>
                        </a:lnTo>
                        <a:lnTo>
                          <a:pt x="196" y="106"/>
                        </a:lnTo>
                        <a:lnTo>
                          <a:pt x="208" y="136"/>
                        </a:lnTo>
                        <a:lnTo>
                          <a:pt x="212" y="172"/>
                        </a:lnTo>
                        <a:lnTo>
                          <a:pt x="208" y="207"/>
                        </a:lnTo>
                        <a:lnTo>
                          <a:pt x="198" y="237"/>
                        </a:lnTo>
                        <a:lnTo>
                          <a:pt x="180" y="263"/>
                        </a:lnTo>
                        <a:lnTo>
                          <a:pt x="158" y="285"/>
                        </a:lnTo>
                        <a:lnTo>
                          <a:pt x="132" y="303"/>
                        </a:lnTo>
                        <a:lnTo>
                          <a:pt x="102" y="317"/>
                        </a:lnTo>
                        <a:lnTo>
                          <a:pt x="70" y="329"/>
                        </a:lnTo>
                        <a:lnTo>
                          <a:pt x="36" y="335"/>
                        </a:lnTo>
                        <a:lnTo>
                          <a:pt x="0" y="3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80" name="Freeform 23">
                    <a:extLst>
                      <a:ext uri="{FF2B5EF4-FFF2-40B4-BE49-F238E27FC236}">
                        <a16:creationId xmlns:a16="http://schemas.microsoft.com/office/drawing/2014/main" id="{73C433AC-E339-4EB3-A976-6BE45B4D05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7363" y="2819633"/>
                    <a:ext cx="16968" cy="26939"/>
                  </a:xfrm>
                  <a:custGeom>
                    <a:avLst/>
                    <a:gdLst>
                      <a:gd name="T0" fmla="*/ 194 w 194"/>
                      <a:gd name="T1" fmla="*/ 0 h 307"/>
                      <a:gd name="T2" fmla="*/ 194 w 194"/>
                      <a:gd name="T3" fmla="*/ 307 h 307"/>
                      <a:gd name="T4" fmla="*/ 142 w 194"/>
                      <a:gd name="T5" fmla="*/ 295 h 307"/>
                      <a:gd name="T6" fmla="*/ 100 w 194"/>
                      <a:gd name="T7" fmla="*/ 279 h 307"/>
                      <a:gd name="T8" fmla="*/ 64 w 194"/>
                      <a:gd name="T9" fmla="*/ 259 h 307"/>
                      <a:gd name="T10" fmla="*/ 36 w 194"/>
                      <a:gd name="T11" fmla="*/ 237 h 307"/>
                      <a:gd name="T12" fmla="*/ 16 w 194"/>
                      <a:gd name="T13" fmla="*/ 211 h 307"/>
                      <a:gd name="T14" fmla="*/ 4 w 194"/>
                      <a:gd name="T15" fmla="*/ 179 h 307"/>
                      <a:gd name="T16" fmla="*/ 0 w 194"/>
                      <a:gd name="T17" fmla="*/ 146 h 307"/>
                      <a:gd name="T18" fmla="*/ 6 w 194"/>
                      <a:gd name="T19" fmla="*/ 114 h 307"/>
                      <a:gd name="T20" fmla="*/ 18 w 194"/>
                      <a:gd name="T21" fmla="*/ 86 h 307"/>
                      <a:gd name="T22" fmla="*/ 40 w 194"/>
                      <a:gd name="T23" fmla="*/ 58 h 307"/>
                      <a:gd name="T24" fmla="*/ 68 w 194"/>
                      <a:gd name="T25" fmla="*/ 36 h 307"/>
                      <a:gd name="T26" fmla="*/ 104 w 194"/>
                      <a:gd name="T27" fmla="*/ 18 h 307"/>
                      <a:gd name="T28" fmla="*/ 146 w 194"/>
                      <a:gd name="T29" fmla="*/ 6 h 307"/>
                      <a:gd name="T30" fmla="*/ 194 w 194"/>
                      <a:gd name="T31" fmla="*/ 0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4" h="307">
                        <a:moveTo>
                          <a:pt x="194" y="0"/>
                        </a:moveTo>
                        <a:lnTo>
                          <a:pt x="194" y="307"/>
                        </a:lnTo>
                        <a:lnTo>
                          <a:pt x="142" y="295"/>
                        </a:lnTo>
                        <a:lnTo>
                          <a:pt x="100" y="279"/>
                        </a:lnTo>
                        <a:lnTo>
                          <a:pt x="64" y="259"/>
                        </a:lnTo>
                        <a:lnTo>
                          <a:pt x="36" y="237"/>
                        </a:lnTo>
                        <a:lnTo>
                          <a:pt x="16" y="211"/>
                        </a:lnTo>
                        <a:lnTo>
                          <a:pt x="4" y="179"/>
                        </a:lnTo>
                        <a:lnTo>
                          <a:pt x="0" y="146"/>
                        </a:lnTo>
                        <a:lnTo>
                          <a:pt x="6" y="114"/>
                        </a:lnTo>
                        <a:lnTo>
                          <a:pt x="18" y="86"/>
                        </a:lnTo>
                        <a:lnTo>
                          <a:pt x="40" y="58"/>
                        </a:lnTo>
                        <a:lnTo>
                          <a:pt x="68" y="36"/>
                        </a:lnTo>
                        <a:lnTo>
                          <a:pt x="104" y="18"/>
                        </a:lnTo>
                        <a:lnTo>
                          <a:pt x="146" y="6"/>
                        </a:lnTo>
                        <a:lnTo>
                          <a:pt x="19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278" name="Freeform 24">
                  <a:extLst>
                    <a:ext uri="{FF2B5EF4-FFF2-40B4-BE49-F238E27FC236}">
                      <a16:creationId xmlns:a16="http://schemas.microsoft.com/office/drawing/2014/main" id="{89B8DE52-7774-4045-BFA6-D8BF840077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687916" y="2768554"/>
                  <a:ext cx="181226" cy="181400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276" name="Freeform 28">
                <a:extLst>
                  <a:ext uri="{FF2B5EF4-FFF2-40B4-BE49-F238E27FC236}">
                    <a16:creationId xmlns:a16="http://schemas.microsoft.com/office/drawing/2014/main" id="{4A919E86-C4DE-40B5-A34E-F4CF03E615B7}"/>
                  </a:ext>
                </a:extLst>
              </p:cNvPr>
              <p:cNvSpPr>
                <a:spLocks/>
              </p:cNvSpPr>
              <p:nvPr/>
            </p:nvSpPr>
            <p:spPr bwMode="auto">
              <a:xfrm rot="3305959">
                <a:off x="9350029" y="2781246"/>
                <a:ext cx="368924" cy="218660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D9D4CC59-4190-4528-BCBE-A0C4E7C32DE1}"/>
              </a:ext>
            </a:extLst>
          </p:cNvPr>
          <p:cNvSpPr txBox="1"/>
          <p:nvPr/>
        </p:nvSpPr>
        <p:spPr>
          <a:xfrm>
            <a:off x="3247331" y="1194555"/>
            <a:ext cx="23978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 VS. REVENUES BY YEAR</a:t>
            </a:r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A5C91CD4-542D-49E6-A605-64D1D2B33A42}"/>
              </a:ext>
            </a:extLst>
          </p:cNvPr>
          <p:cNvGrpSpPr/>
          <p:nvPr/>
        </p:nvGrpSpPr>
        <p:grpSpPr>
          <a:xfrm>
            <a:off x="8953877" y="1142200"/>
            <a:ext cx="2577703" cy="320154"/>
            <a:chOff x="9062519" y="1142200"/>
            <a:chExt cx="2577703" cy="320154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79D5D393-9AEC-467A-8182-6C37FFD147E4}"/>
                </a:ext>
              </a:extLst>
            </p:cNvPr>
            <p:cNvGrpSpPr/>
            <p:nvPr/>
          </p:nvGrpSpPr>
          <p:grpSpPr>
            <a:xfrm>
              <a:off x="9062519" y="1142200"/>
              <a:ext cx="266339" cy="320154"/>
              <a:chOff x="3024188" y="2184403"/>
              <a:chExt cx="4329112" cy="5203820"/>
            </a:xfrm>
            <a:solidFill>
              <a:schemeClr val="accent2"/>
            </a:solidFill>
          </p:grpSpPr>
          <p:sp>
            <p:nvSpPr>
              <p:cNvPr id="285" name="Freeform 55">
                <a:extLst>
                  <a:ext uri="{FF2B5EF4-FFF2-40B4-BE49-F238E27FC236}">
                    <a16:creationId xmlns:a16="http://schemas.microsoft.com/office/drawing/2014/main" id="{21C121FE-7A5B-4EA1-AF77-585C83B1B6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3"/>
                <a:ext cx="4329112" cy="5203820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  <p:sp>
            <p:nvSpPr>
              <p:cNvPr id="286" name="Freeform 56">
                <a:extLst>
                  <a:ext uri="{FF2B5EF4-FFF2-40B4-BE49-F238E27FC236}">
                    <a16:creationId xmlns:a16="http://schemas.microsoft.com/office/drawing/2014/main" id="{01578422-F87F-406F-B6A9-25C85F90B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106741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  <p:sp>
            <p:nvSpPr>
              <p:cNvPr id="287" name="Freeform 57">
                <a:extLst>
                  <a:ext uri="{FF2B5EF4-FFF2-40B4-BE49-F238E27FC236}">
                    <a16:creationId xmlns:a16="http://schemas.microsoft.com/office/drawing/2014/main" id="{0D2314F3-8016-4B68-BF40-DF10C8C0F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3813172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  <p:sp>
            <p:nvSpPr>
              <p:cNvPr id="288" name="Freeform 58">
                <a:extLst>
                  <a:ext uri="{FF2B5EF4-FFF2-40B4-BE49-F238E27FC236}">
                    <a16:creationId xmlns:a16="http://schemas.microsoft.com/office/drawing/2014/main" id="{AD51CE9C-2A1E-4B54-814C-DC2E9F888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4519603"/>
                <a:ext cx="2476503" cy="296846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  <p:sp>
            <p:nvSpPr>
              <p:cNvPr id="289" name="Freeform 59">
                <a:extLst>
                  <a:ext uri="{FF2B5EF4-FFF2-40B4-BE49-F238E27FC236}">
                    <a16:creationId xmlns:a16="http://schemas.microsoft.com/office/drawing/2014/main" id="{6B5BBFC3-043D-4CFC-B0E5-1244A074F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2" y="5227629"/>
                <a:ext cx="2476503" cy="29528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31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200"/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5B21903-AAD7-43A8-90BF-40FE5DF4CBE2}"/>
                </a:ext>
              </a:extLst>
            </p:cNvPr>
            <p:cNvSpPr txBox="1"/>
            <p:nvPr/>
          </p:nvSpPr>
          <p:spPr>
            <a:xfrm>
              <a:off x="9483878" y="1194555"/>
              <a:ext cx="21563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CONTRACTS TO REVIEW</a:t>
              </a:r>
            </a:p>
          </p:txBody>
        </p:sp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FEECE0C-44EF-4EE4-BA45-B84AF124D750}"/>
              </a:ext>
            </a:extLst>
          </p:cNvPr>
          <p:cNvCxnSpPr>
            <a:cxnSpLocks/>
          </p:cNvCxnSpPr>
          <p:nvPr/>
        </p:nvCxnSpPr>
        <p:spPr>
          <a:xfrm>
            <a:off x="8953877" y="1571705"/>
            <a:ext cx="297142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454CCA60-E3E3-4F14-A7E1-DD968F925819}"/>
              </a:ext>
            </a:extLst>
          </p:cNvPr>
          <p:cNvSpPr txBox="1"/>
          <p:nvPr/>
        </p:nvSpPr>
        <p:spPr>
          <a:xfrm>
            <a:off x="9890764" y="2660476"/>
            <a:ext cx="6549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7FE04AD-7941-4E0A-9CD8-6767E9D1F7FC}"/>
              </a:ext>
            </a:extLst>
          </p:cNvPr>
          <p:cNvSpPr txBox="1"/>
          <p:nvPr/>
        </p:nvSpPr>
        <p:spPr>
          <a:xfrm>
            <a:off x="3247332" y="3514381"/>
            <a:ext cx="25077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STATUS</a:t>
            </a:r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B775567D-4001-4BFE-B827-863E930AAD75}"/>
              </a:ext>
            </a:extLst>
          </p:cNvPr>
          <p:cNvCxnSpPr>
            <a:cxnSpLocks/>
          </p:cNvCxnSpPr>
          <p:nvPr/>
        </p:nvCxnSpPr>
        <p:spPr>
          <a:xfrm>
            <a:off x="2825972" y="3867259"/>
            <a:ext cx="292914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D895BCF-7147-4BC3-B42A-C69659CF1F27}"/>
              </a:ext>
            </a:extLst>
          </p:cNvPr>
          <p:cNvCxnSpPr>
            <a:cxnSpLocks/>
          </p:cNvCxnSpPr>
          <p:nvPr/>
        </p:nvCxnSpPr>
        <p:spPr>
          <a:xfrm>
            <a:off x="5911064" y="3867259"/>
            <a:ext cx="292914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495F4D45-1DC1-4E55-BD27-0FEE56473656}"/>
              </a:ext>
            </a:extLst>
          </p:cNvPr>
          <p:cNvCxnSpPr>
            <a:cxnSpLocks/>
          </p:cNvCxnSpPr>
          <p:nvPr/>
        </p:nvCxnSpPr>
        <p:spPr>
          <a:xfrm>
            <a:off x="8996156" y="3867259"/>
            <a:ext cx="292914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64">
            <a:extLst>
              <a:ext uri="{FF2B5EF4-FFF2-40B4-BE49-F238E27FC236}">
                <a16:creationId xmlns:a16="http://schemas.microsoft.com/office/drawing/2014/main" id="{F4872AEF-9FDA-433D-819D-88BC2C4D6721}"/>
              </a:ext>
            </a:extLst>
          </p:cNvPr>
          <p:cNvSpPr>
            <a:spLocks noEditPoints="1"/>
          </p:cNvSpPr>
          <p:nvPr/>
        </p:nvSpPr>
        <p:spPr bwMode="auto">
          <a:xfrm>
            <a:off x="2825972" y="3455167"/>
            <a:ext cx="259294" cy="333873"/>
          </a:xfrm>
          <a:custGeom>
            <a:avLst/>
            <a:gdLst>
              <a:gd name="T0" fmla="*/ 4459 w 5090"/>
              <a:gd name="T1" fmla="*/ 1706 h 6554"/>
              <a:gd name="T2" fmla="*/ 4724 w 5090"/>
              <a:gd name="T3" fmla="*/ 2035 h 6554"/>
              <a:gd name="T4" fmla="*/ 4979 w 5090"/>
              <a:gd name="T5" fmla="*/ 2589 h 6554"/>
              <a:gd name="T6" fmla="*/ 5088 w 5090"/>
              <a:gd name="T7" fmla="*/ 3219 h 6554"/>
              <a:gd name="T8" fmla="*/ 5032 w 5090"/>
              <a:gd name="T9" fmla="*/ 3881 h 6554"/>
              <a:gd name="T10" fmla="*/ 4803 w 5090"/>
              <a:gd name="T11" fmla="*/ 4503 h 6554"/>
              <a:gd name="T12" fmla="*/ 4419 w 5090"/>
              <a:gd name="T13" fmla="*/ 5041 h 6554"/>
              <a:gd name="T14" fmla="*/ 3911 w 5090"/>
              <a:gd name="T15" fmla="*/ 5462 h 6554"/>
              <a:gd name="T16" fmla="*/ 3304 w 5090"/>
              <a:gd name="T17" fmla="*/ 5735 h 6554"/>
              <a:gd name="T18" fmla="*/ 2623 w 5090"/>
              <a:gd name="T19" fmla="*/ 5836 h 6554"/>
              <a:gd name="T20" fmla="*/ 2587 w 5090"/>
              <a:gd name="T21" fmla="*/ 6552 h 6554"/>
              <a:gd name="T22" fmla="*/ 1151 w 5090"/>
              <a:gd name="T23" fmla="*/ 5514 h 6554"/>
              <a:gd name="T24" fmla="*/ 2547 w 5090"/>
              <a:gd name="T25" fmla="*/ 4443 h 6554"/>
              <a:gd name="T26" fmla="*/ 2619 w 5090"/>
              <a:gd name="T27" fmla="*/ 4457 h 6554"/>
              <a:gd name="T28" fmla="*/ 2913 w 5090"/>
              <a:gd name="T29" fmla="*/ 5121 h 6554"/>
              <a:gd name="T30" fmla="*/ 3441 w 5090"/>
              <a:gd name="T31" fmla="*/ 4937 h 6554"/>
              <a:gd name="T32" fmla="*/ 3881 w 5090"/>
              <a:gd name="T33" fmla="*/ 4611 h 6554"/>
              <a:gd name="T34" fmla="*/ 4202 w 5090"/>
              <a:gd name="T35" fmla="*/ 4164 h 6554"/>
              <a:gd name="T36" fmla="*/ 4375 w 5090"/>
              <a:gd name="T37" fmla="*/ 3658 h 6554"/>
              <a:gd name="T38" fmla="*/ 4389 w 5090"/>
              <a:gd name="T39" fmla="*/ 3102 h 6554"/>
              <a:gd name="T40" fmla="*/ 4228 w 5090"/>
              <a:gd name="T41" fmla="*/ 2563 h 6554"/>
              <a:gd name="T42" fmla="*/ 3975 w 5090"/>
              <a:gd name="T43" fmla="*/ 2167 h 6554"/>
              <a:gd name="T44" fmla="*/ 3935 w 5090"/>
              <a:gd name="T45" fmla="*/ 1953 h 6554"/>
              <a:gd name="T46" fmla="*/ 4029 w 5090"/>
              <a:gd name="T47" fmla="*/ 1758 h 6554"/>
              <a:gd name="T48" fmla="*/ 4236 w 5090"/>
              <a:gd name="T49" fmla="*/ 1656 h 6554"/>
              <a:gd name="T50" fmla="*/ 3927 w 5090"/>
              <a:gd name="T51" fmla="*/ 1025 h 6554"/>
              <a:gd name="T52" fmla="*/ 3927 w 5090"/>
              <a:gd name="T53" fmla="*/ 1092 h 6554"/>
              <a:gd name="T54" fmla="*/ 2487 w 5090"/>
              <a:gd name="T55" fmla="*/ 2111 h 6554"/>
              <a:gd name="T56" fmla="*/ 2322 w 5090"/>
              <a:gd name="T57" fmla="*/ 1411 h 6554"/>
              <a:gd name="T58" fmla="*/ 1776 w 5090"/>
              <a:gd name="T59" fmla="*/ 1555 h 6554"/>
              <a:gd name="T60" fmla="*/ 1312 w 5090"/>
              <a:gd name="T61" fmla="*/ 1850 h 6554"/>
              <a:gd name="T62" fmla="*/ 958 w 5090"/>
              <a:gd name="T63" fmla="*/ 2268 h 6554"/>
              <a:gd name="T64" fmla="*/ 747 w 5090"/>
              <a:gd name="T65" fmla="*/ 2765 h 6554"/>
              <a:gd name="T66" fmla="*/ 691 w 5090"/>
              <a:gd name="T67" fmla="*/ 3307 h 6554"/>
              <a:gd name="T68" fmla="*/ 811 w 5090"/>
              <a:gd name="T69" fmla="*/ 3859 h 6554"/>
              <a:gd name="T70" fmla="*/ 1085 w 5090"/>
              <a:gd name="T71" fmla="*/ 4339 h 6554"/>
              <a:gd name="T72" fmla="*/ 1161 w 5090"/>
              <a:gd name="T73" fmla="*/ 4545 h 6554"/>
              <a:gd name="T74" fmla="*/ 1099 w 5090"/>
              <a:gd name="T75" fmla="*/ 4750 h 6554"/>
              <a:gd name="T76" fmla="*/ 912 w 5090"/>
              <a:gd name="T77" fmla="*/ 4886 h 6554"/>
              <a:gd name="T78" fmla="*/ 685 w 5090"/>
              <a:gd name="T79" fmla="*/ 4874 h 6554"/>
              <a:gd name="T80" fmla="*/ 452 w 5090"/>
              <a:gd name="T81" fmla="*/ 4644 h 6554"/>
              <a:gd name="T82" fmla="*/ 165 w 5090"/>
              <a:gd name="T83" fmla="*/ 4108 h 6554"/>
              <a:gd name="T84" fmla="*/ 16 w 5090"/>
              <a:gd name="T85" fmla="*/ 3506 h 6554"/>
              <a:gd name="T86" fmla="*/ 28 w 5090"/>
              <a:gd name="T87" fmla="*/ 2833 h 6554"/>
              <a:gd name="T88" fmla="*/ 215 w 5090"/>
              <a:gd name="T89" fmla="*/ 2199 h 6554"/>
              <a:gd name="T90" fmla="*/ 564 w 5090"/>
              <a:gd name="T91" fmla="*/ 1637 h 6554"/>
              <a:gd name="T92" fmla="*/ 1042 w 5090"/>
              <a:gd name="T93" fmla="*/ 1184 h 6554"/>
              <a:gd name="T94" fmla="*/ 1627 w 5090"/>
              <a:gd name="T95" fmla="*/ 871 h 6554"/>
              <a:gd name="T96" fmla="*/ 2292 w 5090"/>
              <a:gd name="T97" fmla="*/ 724 h 6554"/>
              <a:gd name="T98" fmla="*/ 2485 w 5090"/>
              <a:gd name="T99" fmla="*/ 8 h 6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90" h="6554">
                <a:moveTo>
                  <a:pt x="4293" y="1654"/>
                </a:moveTo>
                <a:lnTo>
                  <a:pt x="4351" y="1662"/>
                </a:lnTo>
                <a:lnTo>
                  <a:pt x="4405" y="1680"/>
                </a:lnTo>
                <a:lnTo>
                  <a:pt x="4459" y="1706"/>
                </a:lnTo>
                <a:lnTo>
                  <a:pt x="4507" y="1742"/>
                </a:lnTo>
                <a:lnTo>
                  <a:pt x="4548" y="1786"/>
                </a:lnTo>
                <a:lnTo>
                  <a:pt x="4640" y="1908"/>
                </a:lnTo>
                <a:lnTo>
                  <a:pt x="4724" y="2035"/>
                </a:lnTo>
                <a:lnTo>
                  <a:pt x="4799" y="2167"/>
                </a:lnTo>
                <a:lnTo>
                  <a:pt x="4867" y="2302"/>
                </a:lnTo>
                <a:lnTo>
                  <a:pt x="4927" y="2444"/>
                </a:lnTo>
                <a:lnTo>
                  <a:pt x="4979" y="2589"/>
                </a:lnTo>
                <a:lnTo>
                  <a:pt x="5020" y="2739"/>
                </a:lnTo>
                <a:lnTo>
                  <a:pt x="5052" y="2890"/>
                </a:lnTo>
                <a:lnTo>
                  <a:pt x="5074" y="3046"/>
                </a:lnTo>
                <a:lnTo>
                  <a:pt x="5088" y="3219"/>
                </a:lnTo>
                <a:lnTo>
                  <a:pt x="5090" y="3389"/>
                </a:lnTo>
                <a:lnTo>
                  <a:pt x="5082" y="3556"/>
                </a:lnTo>
                <a:lnTo>
                  <a:pt x="5062" y="3722"/>
                </a:lnTo>
                <a:lnTo>
                  <a:pt x="5032" y="3881"/>
                </a:lnTo>
                <a:lnTo>
                  <a:pt x="4990" y="4038"/>
                </a:lnTo>
                <a:lnTo>
                  <a:pt x="4939" y="4198"/>
                </a:lnTo>
                <a:lnTo>
                  <a:pt x="4875" y="4353"/>
                </a:lnTo>
                <a:lnTo>
                  <a:pt x="4803" y="4503"/>
                </a:lnTo>
                <a:lnTo>
                  <a:pt x="4720" y="4648"/>
                </a:lnTo>
                <a:lnTo>
                  <a:pt x="4628" y="4786"/>
                </a:lnTo>
                <a:lnTo>
                  <a:pt x="4528" y="4918"/>
                </a:lnTo>
                <a:lnTo>
                  <a:pt x="4419" y="5041"/>
                </a:lnTo>
                <a:lnTo>
                  <a:pt x="4303" y="5159"/>
                </a:lnTo>
                <a:lnTo>
                  <a:pt x="4180" y="5268"/>
                </a:lnTo>
                <a:lnTo>
                  <a:pt x="4049" y="5368"/>
                </a:lnTo>
                <a:lnTo>
                  <a:pt x="3911" y="5462"/>
                </a:lnTo>
                <a:lnTo>
                  <a:pt x="3768" y="5543"/>
                </a:lnTo>
                <a:lnTo>
                  <a:pt x="3618" y="5617"/>
                </a:lnTo>
                <a:lnTo>
                  <a:pt x="3463" y="5681"/>
                </a:lnTo>
                <a:lnTo>
                  <a:pt x="3304" y="5735"/>
                </a:lnTo>
                <a:lnTo>
                  <a:pt x="3138" y="5777"/>
                </a:lnTo>
                <a:lnTo>
                  <a:pt x="2971" y="5809"/>
                </a:lnTo>
                <a:lnTo>
                  <a:pt x="2798" y="5828"/>
                </a:lnTo>
                <a:lnTo>
                  <a:pt x="2623" y="5836"/>
                </a:lnTo>
                <a:lnTo>
                  <a:pt x="2623" y="6510"/>
                </a:lnTo>
                <a:lnTo>
                  <a:pt x="2619" y="6530"/>
                </a:lnTo>
                <a:lnTo>
                  <a:pt x="2605" y="6544"/>
                </a:lnTo>
                <a:lnTo>
                  <a:pt x="2587" y="6552"/>
                </a:lnTo>
                <a:lnTo>
                  <a:pt x="2567" y="6554"/>
                </a:lnTo>
                <a:lnTo>
                  <a:pt x="2545" y="6544"/>
                </a:lnTo>
                <a:lnTo>
                  <a:pt x="1165" y="5527"/>
                </a:lnTo>
                <a:lnTo>
                  <a:pt x="1151" y="5514"/>
                </a:lnTo>
                <a:lnTo>
                  <a:pt x="1147" y="5494"/>
                </a:lnTo>
                <a:lnTo>
                  <a:pt x="1151" y="5476"/>
                </a:lnTo>
                <a:lnTo>
                  <a:pt x="1165" y="5460"/>
                </a:lnTo>
                <a:lnTo>
                  <a:pt x="2547" y="4443"/>
                </a:lnTo>
                <a:lnTo>
                  <a:pt x="2567" y="4433"/>
                </a:lnTo>
                <a:lnTo>
                  <a:pt x="2587" y="4435"/>
                </a:lnTo>
                <a:lnTo>
                  <a:pt x="2607" y="4443"/>
                </a:lnTo>
                <a:lnTo>
                  <a:pt x="2619" y="4457"/>
                </a:lnTo>
                <a:lnTo>
                  <a:pt x="2625" y="4477"/>
                </a:lnTo>
                <a:lnTo>
                  <a:pt x="2625" y="5149"/>
                </a:lnTo>
                <a:lnTo>
                  <a:pt x="2770" y="5141"/>
                </a:lnTo>
                <a:lnTo>
                  <a:pt x="2913" y="5121"/>
                </a:lnTo>
                <a:lnTo>
                  <a:pt x="3053" y="5091"/>
                </a:lnTo>
                <a:lnTo>
                  <a:pt x="3186" y="5049"/>
                </a:lnTo>
                <a:lnTo>
                  <a:pt x="3316" y="4999"/>
                </a:lnTo>
                <a:lnTo>
                  <a:pt x="3441" y="4937"/>
                </a:lnTo>
                <a:lnTo>
                  <a:pt x="3561" y="4868"/>
                </a:lnTo>
                <a:lnTo>
                  <a:pt x="3674" y="4790"/>
                </a:lnTo>
                <a:lnTo>
                  <a:pt x="3782" y="4704"/>
                </a:lnTo>
                <a:lnTo>
                  <a:pt x="3881" y="4611"/>
                </a:lnTo>
                <a:lnTo>
                  <a:pt x="3973" y="4509"/>
                </a:lnTo>
                <a:lnTo>
                  <a:pt x="4058" y="4399"/>
                </a:lnTo>
                <a:lnTo>
                  <a:pt x="4134" y="4286"/>
                </a:lnTo>
                <a:lnTo>
                  <a:pt x="4202" y="4164"/>
                </a:lnTo>
                <a:lnTo>
                  <a:pt x="4262" y="4038"/>
                </a:lnTo>
                <a:lnTo>
                  <a:pt x="4307" y="3915"/>
                </a:lnTo>
                <a:lnTo>
                  <a:pt x="4347" y="3787"/>
                </a:lnTo>
                <a:lnTo>
                  <a:pt x="4375" y="3658"/>
                </a:lnTo>
                <a:lnTo>
                  <a:pt x="4395" y="3522"/>
                </a:lnTo>
                <a:lnTo>
                  <a:pt x="4403" y="3387"/>
                </a:lnTo>
                <a:lnTo>
                  <a:pt x="4401" y="3245"/>
                </a:lnTo>
                <a:lnTo>
                  <a:pt x="4389" y="3102"/>
                </a:lnTo>
                <a:lnTo>
                  <a:pt x="4365" y="2962"/>
                </a:lnTo>
                <a:lnTo>
                  <a:pt x="4329" y="2825"/>
                </a:lnTo>
                <a:lnTo>
                  <a:pt x="4284" y="2693"/>
                </a:lnTo>
                <a:lnTo>
                  <a:pt x="4228" y="2563"/>
                </a:lnTo>
                <a:lnTo>
                  <a:pt x="4164" y="2442"/>
                </a:lnTo>
                <a:lnTo>
                  <a:pt x="4090" y="2324"/>
                </a:lnTo>
                <a:lnTo>
                  <a:pt x="4007" y="2215"/>
                </a:lnTo>
                <a:lnTo>
                  <a:pt x="3975" y="2167"/>
                </a:lnTo>
                <a:lnTo>
                  <a:pt x="3951" y="2115"/>
                </a:lnTo>
                <a:lnTo>
                  <a:pt x="3937" y="2061"/>
                </a:lnTo>
                <a:lnTo>
                  <a:pt x="3931" y="2007"/>
                </a:lnTo>
                <a:lnTo>
                  <a:pt x="3935" y="1953"/>
                </a:lnTo>
                <a:lnTo>
                  <a:pt x="3945" y="1900"/>
                </a:lnTo>
                <a:lnTo>
                  <a:pt x="3965" y="1850"/>
                </a:lnTo>
                <a:lnTo>
                  <a:pt x="3993" y="1802"/>
                </a:lnTo>
                <a:lnTo>
                  <a:pt x="4029" y="1758"/>
                </a:lnTo>
                <a:lnTo>
                  <a:pt x="4070" y="1720"/>
                </a:lnTo>
                <a:lnTo>
                  <a:pt x="4124" y="1688"/>
                </a:lnTo>
                <a:lnTo>
                  <a:pt x="4178" y="1666"/>
                </a:lnTo>
                <a:lnTo>
                  <a:pt x="4236" y="1656"/>
                </a:lnTo>
                <a:lnTo>
                  <a:pt x="4293" y="1654"/>
                </a:lnTo>
                <a:close/>
                <a:moveTo>
                  <a:pt x="2525" y="0"/>
                </a:moveTo>
                <a:lnTo>
                  <a:pt x="2545" y="8"/>
                </a:lnTo>
                <a:lnTo>
                  <a:pt x="3927" y="1025"/>
                </a:lnTo>
                <a:lnTo>
                  <a:pt x="3939" y="1040"/>
                </a:lnTo>
                <a:lnTo>
                  <a:pt x="3945" y="1058"/>
                </a:lnTo>
                <a:lnTo>
                  <a:pt x="3939" y="1078"/>
                </a:lnTo>
                <a:lnTo>
                  <a:pt x="3927" y="1092"/>
                </a:lnTo>
                <a:lnTo>
                  <a:pt x="2545" y="2109"/>
                </a:lnTo>
                <a:lnTo>
                  <a:pt x="2525" y="2119"/>
                </a:lnTo>
                <a:lnTo>
                  <a:pt x="2505" y="2119"/>
                </a:lnTo>
                <a:lnTo>
                  <a:pt x="2487" y="2111"/>
                </a:lnTo>
                <a:lnTo>
                  <a:pt x="2473" y="2095"/>
                </a:lnTo>
                <a:lnTo>
                  <a:pt x="2469" y="2075"/>
                </a:lnTo>
                <a:lnTo>
                  <a:pt x="2469" y="1403"/>
                </a:lnTo>
                <a:lnTo>
                  <a:pt x="2322" y="1411"/>
                </a:lnTo>
                <a:lnTo>
                  <a:pt x="2181" y="1431"/>
                </a:lnTo>
                <a:lnTo>
                  <a:pt x="2041" y="1463"/>
                </a:lnTo>
                <a:lnTo>
                  <a:pt x="1906" y="1503"/>
                </a:lnTo>
                <a:lnTo>
                  <a:pt x="1776" y="1555"/>
                </a:lnTo>
                <a:lnTo>
                  <a:pt x="1651" y="1615"/>
                </a:lnTo>
                <a:lnTo>
                  <a:pt x="1531" y="1684"/>
                </a:lnTo>
                <a:lnTo>
                  <a:pt x="1420" y="1762"/>
                </a:lnTo>
                <a:lnTo>
                  <a:pt x="1312" y="1850"/>
                </a:lnTo>
                <a:lnTo>
                  <a:pt x="1213" y="1943"/>
                </a:lnTo>
                <a:lnTo>
                  <a:pt x="1119" y="2045"/>
                </a:lnTo>
                <a:lnTo>
                  <a:pt x="1036" y="2153"/>
                </a:lnTo>
                <a:lnTo>
                  <a:pt x="958" y="2268"/>
                </a:lnTo>
                <a:lnTo>
                  <a:pt x="890" y="2388"/>
                </a:lnTo>
                <a:lnTo>
                  <a:pt x="830" y="2514"/>
                </a:lnTo>
                <a:lnTo>
                  <a:pt x="785" y="2637"/>
                </a:lnTo>
                <a:lnTo>
                  <a:pt x="747" y="2765"/>
                </a:lnTo>
                <a:lnTo>
                  <a:pt x="717" y="2896"/>
                </a:lnTo>
                <a:lnTo>
                  <a:pt x="699" y="3030"/>
                </a:lnTo>
                <a:lnTo>
                  <a:pt x="689" y="3167"/>
                </a:lnTo>
                <a:lnTo>
                  <a:pt x="691" y="3307"/>
                </a:lnTo>
                <a:lnTo>
                  <a:pt x="705" y="3450"/>
                </a:lnTo>
                <a:lnTo>
                  <a:pt x="729" y="3590"/>
                </a:lnTo>
                <a:lnTo>
                  <a:pt x="765" y="3728"/>
                </a:lnTo>
                <a:lnTo>
                  <a:pt x="811" y="3859"/>
                </a:lnTo>
                <a:lnTo>
                  <a:pt x="866" y="3987"/>
                </a:lnTo>
                <a:lnTo>
                  <a:pt x="930" y="4110"/>
                </a:lnTo>
                <a:lnTo>
                  <a:pt x="1004" y="4228"/>
                </a:lnTo>
                <a:lnTo>
                  <a:pt x="1085" y="4339"/>
                </a:lnTo>
                <a:lnTo>
                  <a:pt x="1119" y="4387"/>
                </a:lnTo>
                <a:lnTo>
                  <a:pt x="1141" y="4437"/>
                </a:lnTo>
                <a:lnTo>
                  <a:pt x="1155" y="4491"/>
                </a:lnTo>
                <a:lnTo>
                  <a:pt x="1161" y="4545"/>
                </a:lnTo>
                <a:lnTo>
                  <a:pt x="1159" y="4599"/>
                </a:lnTo>
                <a:lnTo>
                  <a:pt x="1147" y="4652"/>
                </a:lnTo>
                <a:lnTo>
                  <a:pt x="1127" y="4704"/>
                </a:lnTo>
                <a:lnTo>
                  <a:pt x="1099" y="4750"/>
                </a:lnTo>
                <a:lnTo>
                  <a:pt x="1063" y="4794"/>
                </a:lnTo>
                <a:lnTo>
                  <a:pt x="1022" y="4832"/>
                </a:lnTo>
                <a:lnTo>
                  <a:pt x="968" y="4864"/>
                </a:lnTo>
                <a:lnTo>
                  <a:pt x="912" y="4886"/>
                </a:lnTo>
                <a:lnTo>
                  <a:pt x="856" y="4898"/>
                </a:lnTo>
                <a:lnTo>
                  <a:pt x="799" y="4898"/>
                </a:lnTo>
                <a:lnTo>
                  <a:pt x="741" y="4890"/>
                </a:lnTo>
                <a:lnTo>
                  <a:pt x="685" y="4874"/>
                </a:lnTo>
                <a:lnTo>
                  <a:pt x="633" y="4846"/>
                </a:lnTo>
                <a:lnTo>
                  <a:pt x="585" y="4810"/>
                </a:lnTo>
                <a:lnTo>
                  <a:pt x="544" y="4766"/>
                </a:lnTo>
                <a:lnTo>
                  <a:pt x="452" y="4644"/>
                </a:lnTo>
                <a:lnTo>
                  <a:pt x="368" y="4517"/>
                </a:lnTo>
                <a:lnTo>
                  <a:pt x="293" y="4385"/>
                </a:lnTo>
                <a:lnTo>
                  <a:pt x="225" y="4250"/>
                </a:lnTo>
                <a:lnTo>
                  <a:pt x="165" y="4108"/>
                </a:lnTo>
                <a:lnTo>
                  <a:pt x="114" y="3963"/>
                </a:lnTo>
                <a:lnTo>
                  <a:pt x="72" y="3815"/>
                </a:lnTo>
                <a:lnTo>
                  <a:pt x="38" y="3662"/>
                </a:lnTo>
                <a:lnTo>
                  <a:pt x="16" y="3506"/>
                </a:lnTo>
                <a:lnTo>
                  <a:pt x="2" y="3333"/>
                </a:lnTo>
                <a:lnTo>
                  <a:pt x="0" y="3163"/>
                </a:lnTo>
                <a:lnTo>
                  <a:pt x="8" y="2996"/>
                </a:lnTo>
                <a:lnTo>
                  <a:pt x="28" y="2833"/>
                </a:lnTo>
                <a:lnTo>
                  <a:pt x="60" y="2671"/>
                </a:lnTo>
                <a:lnTo>
                  <a:pt x="100" y="2514"/>
                </a:lnTo>
                <a:lnTo>
                  <a:pt x="151" y="2354"/>
                </a:lnTo>
                <a:lnTo>
                  <a:pt x="215" y="2199"/>
                </a:lnTo>
                <a:lnTo>
                  <a:pt x="289" y="2049"/>
                </a:lnTo>
                <a:lnTo>
                  <a:pt x="370" y="1906"/>
                </a:lnTo>
                <a:lnTo>
                  <a:pt x="462" y="1766"/>
                </a:lnTo>
                <a:lnTo>
                  <a:pt x="564" y="1637"/>
                </a:lnTo>
                <a:lnTo>
                  <a:pt x="671" y="1511"/>
                </a:lnTo>
                <a:lnTo>
                  <a:pt x="787" y="1395"/>
                </a:lnTo>
                <a:lnTo>
                  <a:pt x="912" y="1286"/>
                </a:lnTo>
                <a:lnTo>
                  <a:pt x="1042" y="1184"/>
                </a:lnTo>
                <a:lnTo>
                  <a:pt x="1179" y="1092"/>
                </a:lnTo>
                <a:lnTo>
                  <a:pt x="1322" y="1009"/>
                </a:lnTo>
                <a:lnTo>
                  <a:pt x="1472" y="935"/>
                </a:lnTo>
                <a:lnTo>
                  <a:pt x="1627" y="871"/>
                </a:lnTo>
                <a:lnTo>
                  <a:pt x="1786" y="817"/>
                </a:lnTo>
                <a:lnTo>
                  <a:pt x="1952" y="775"/>
                </a:lnTo>
                <a:lnTo>
                  <a:pt x="2119" y="743"/>
                </a:lnTo>
                <a:lnTo>
                  <a:pt x="2292" y="724"/>
                </a:lnTo>
                <a:lnTo>
                  <a:pt x="2467" y="716"/>
                </a:lnTo>
                <a:lnTo>
                  <a:pt x="2467" y="42"/>
                </a:lnTo>
                <a:lnTo>
                  <a:pt x="2471" y="22"/>
                </a:lnTo>
                <a:lnTo>
                  <a:pt x="2485" y="8"/>
                </a:lnTo>
                <a:lnTo>
                  <a:pt x="2503" y="0"/>
                </a:lnTo>
                <a:lnTo>
                  <a:pt x="252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C6A6241A-EABC-4523-8850-F507F20C2380}"/>
              </a:ext>
            </a:extLst>
          </p:cNvPr>
          <p:cNvSpPr txBox="1"/>
          <p:nvPr/>
        </p:nvSpPr>
        <p:spPr>
          <a:xfrm>
            <a:off x="6394940" y="3514381"/>
            <a:ext cx="24452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BY INDUSTRY</a:t>
            </a:r>
          </a:p>
        </p:txBody>
      </p:sp>
      <p:sp>
        <p:nvSpPr>
          <p:cNvPr id="313" name="Freeform 69">
            <a:extLst>
              <a:ext uri="{FF2B5EF4-FFF2-40B4-BE49-F238E27FC236}">
                <a16:creationId xmlns:a16="http://schemas.microsoft.com/office/drawing/2014/main" id="{EA8D6A11-668B-469E-AA12-F49841FF2BC4}"/>
              </a:ext>
            </a:extLst>
          </p:cNvPr>
          <p:cNvSpPr>
            <a:spLocks noEditPoints="1"/>
          </p:cNvSpPr>
          <p:nvPr/>
        </p:nvSpPr>
        <p:spPr bwMode="auto">
          <a:xfrm>
            <a:off x="9002584" y="3464942"/>
            <a:ext cx="360269" cy="326163"/>
          </a:xfrm>
          <a:custGeom>
            <a:avLst/>
            <a:gdLst>
              <a:gd name="T0" fmla="*/ 4921 w 6191"/>
              <a:gd name="T1" fmla="*/ 4378 h 5604"/>
              <a:gd name="T2" fmla="*/ 4827 w 6191"/>
              <a:gd name="T3" fmla="*/ 4819 h 5604"/>
              <a:gd name="T4" fmla="*/ 5138 w 6191"/>
              <a:gd name="T5" fmla="*/ 5131 h 5604"/>
              <a:gd name="T6" fmla="*/ 5578 w 6191"/>
              <a:gd name="T7" fmla="*/ 5035 h 5604"/>
              <a:gd name="T8" fmla="*/ 5732 w 6191"/>
              <a:gd name="T9" fmla="*/ 4615 h 5604"/>
              <a:gd name="T10" fmla="*/ 5469 w 6191"/>
              <a:gd name="T11" fmla="*/ 4261 h 5604"/>
              <a:gd name="T12" fmla="*/ 2900 w 6191"/>
              <a:gd name="T13" fmla="*/ 4261 h 5604"/>
              <a:gd name="T14" fmla="*/ 2635 w 6191"/>
              <a:gd name="T15" fmla="*/ 4615 h 5604"/>
              <a:gd name="T16" fmla="*/ 2791 w 6191"/>
              <a:gd name="T17" fmla="*/ 5035 h 5604"/>
              <a:gd name="T18" fmla="*/ 3231 w 6191"/>
              <a:gd name="T19" fmla="*/ 5131 h 5604"/>
              <a:gd name="T20" fmla="*/ 3541 w 6191"/>
              <a:gd name="T21" fmla="*/ 4819 h 5604"/>
              <a:gd name="T22" fmla="*/ 3447 w 6191"/>
              <a:gd name="T23" fmla="*/ 4378 h 5604"/>
              <a:gd name="T24" fmla="*/ 920 w 6191"/>
              <a:gd name="T25" fmla="*/ 4218 h 5604"/>
              <a:gd name="T26" fmla="*/ 528 w 6191"/>
              <a:gd name="T27" fmla="*/ 4431 h 5604"/>
              <a:gd name="T28" fmla="*/ 496 w 6191"/>
              <a:gd name="T29" fmla="*/ 4881 h 5604"/>
              <a:gd name="T30" fmla="*/ 850 w 6191"/>
              <a:gd name="T31" fmla="*/ 5146 h 5604"/>
              <a:gd name="T32" fmla="*/ 1271 w 6191"/>
              <a:gd name="T33" fmla="*/ 4990 h 5604"/>
              <a:gd name="T34" fmla="*/ 1365 w 6191"/>
              <a:gd name="T35" fmla="*/ 4549 h 5604"/>
              <a:gd name="T36" fmla="*/ 1053 w 6191"/>
              <a:gd name="T37" fmla="*/ 4237 h 5604"/>
              <a:gd name="T38" fmla="*/ 2842 w 6191"/>
              <a:gd name="T39" fmla="*/ 529 h 5604"/>
              <a:gd name="T40" fmla="*/ 2631 w 6191"/>
              <a:gd name="T41" fmla="*/ 919 h 5604"/>
              <a:gd name="T42" fmla="*/ 2842 w 6191"/>
              <a:gd name="T43" fmla="*/ 1311 h 5604"/>
              <a:gd name="T44" fmla="*/ 3293 w 6191"/>
              <a:gd name="T45" fmla="*/ 1343 h 5604"/>
              <a:gd name="T46" fmla="*/ 3556 w 6191"/>
              <a:gd name="T47" fmla="*/ 989 h 5604"/>
              <a:gd name="T48" fmla="*/ 3402 w 6191"/>
              <a:gd name="T49" fmla="*/ 569 h 5604"/>
              <a:gd name="T50" fmla="*/ 3195 w 6191"/>
              <a:gd name="T51" fmla="*/ 6 h 5604"/>
              <a:gd name="T52" fmla="*/ 3778 w 6191"/>
              <a:gd name="T53" fmla="*/ 303 h 5604"/>
              <a:gd name="T54" fmla="*/ 4015 w 6191"/>
              <a:gd name="T55" fmla="*/ 919 h 5604"/>
              <a:gd name="T56" fmla="*/ 3791 w 6191"/>
              <a:gd name="T57" fmla="*/ 1522 h 5604"/>
              <a:gd name="T58" fmla="*/ 3323 w 6191"/>
              <a:gd name="T59" fmla="*/ 2574 h 5604"/>
              <a:gd name="T60" fmla="*/ 5903 w 6191"/>
              <a:gd name="T61" fmla="*/ 4017 h 5604"/>
              <a:gd name="T62" fmla="*/ 6187 w 6191"/>
              <a:gd name="T63" fmla="*/ 4587 h 5604"/>
              <a:gd name="T64" fmla="*/ 6014 w 6191"/>
              <a:gd name="T65" fmla="*/ 5227 h 5604"/>
              <a:gd name="T66" fmla="*/ 5469 w 6191"/>
              <a:gd name="T67" fmla="*/ 5583 h 5604"/>
              <a:gd name="T68" fmla="*/ 4809 w 6191"/>
              <a:gd name="T69" fmla="*/ 5480 h 5604"/>
              <a:gd name="T70" fmla="*/ 4401 w 6191"/>
              <a:gd name="T71" fmla="*/ 4975 h 5604"/>
              <a:gd name="T72" fmla="*/ 4431 w 6191"/>
              <a:gd name="T73" fmla="*/ 4316 h 5604"/>
              <a:gd name="T74" fmla="*/ 4869 w 6191"/>
              <a:gd name="T75" fmla="*/ 3858 h 5604"/>
              <a:gd name="T76" fmla="*/ 3500 w 6191"/>
              <a:gd name="T77" fmla="*/ 3858 h 5604"/>
              <a:gd name="T78" fmla="*/ 3938 w 6191"/>
              <a:gd name="T79" fmla="*/ 4316 h 5604"/>
              <a:gd name="T80" fmla="*/ 3968 w 6191"/>
              <a:gd name="T81" fmla="*/ 4975 h 5604"/>
              <a:gd name="T82" fmla="*/ 3560 w 6191"/>
              <a:gd name="T83" fmla="*/ 5480 h 5604"/>
              <a:gd name="T84" fmla="*/ 2900 w 6191"/>
              <a:gd name="T85" fmla="*/ 5583 h 5604"/>
              <a:gd name="T86" fmla="*/ 2354 w 6191"/>
              <a:gd name="T87" fmla="*/ 5227 h 5604"/>
              <a:gd name="T88" fmla="*/ 2181 w 6191"/>
              <a:gd name="T89" fmla="*/ 4587 h 5604"/>
              <a:gd name="T90" fmla="*/ 2465 w 6191"/>
              <a:gd name="T91" fmla="*/ 4017 h 5604"/>
              <a:gd name="T92" fmla="*/ 1145 w 6191"/>
              <a:gd name="T93" fmla="*/ 3030 h 5604"/>
              <a:gd name="T94" fmla="*/ 1614 w 6191"/>
              <a:gd name="T95" fmla="*/ 4082 h 5604"/>
              <a:gd name="T96" fmla="*/ 1839 w 6191"/>
              <a:gd name="T97" fmla="*/ 4685 h 5604"/>
              <a:gd name="T98" fmla="*/ 1602 w 6191"/>
              <a:gd name="T99" fmla="*/ 5301 h 5604"/>
              <a:gd name="T100" fmla="*/ 1019 w 6191"/>
              <a:gd name="T101" fmla="*/ 5600 h 5604"/>
              <a:gd name="T102" fmla="*/ 376 w 6191"/>
              <a:gd name="T103" fmla="*/ 5427 h 5604"/>
              <a:gd name="T104" fmla="*/ 21 w 6191"/>
              <a:gd name="T105" fmla="*/ 4881 h 5604"/>
              <a:gd name="T106" fmla="*/ 118 w 6191"/>
              <a:gd name="T107" fmla="*/ 4233 h 5604"/>
              <a:gd name="T108" fmla="*/ 602 w 6191"/>
              <a:gd name="T109" fmla="*/ 3821 h 5604"/>
              <a:gd name="T110" fmla="*/ 2610 w 6191"/>
              <a:gd name="T111" fmla="*/ 1700 h 5604"/>
              <a:gd name="T112" fmla="*/ 2221 w 6191"/>
              <a:gd name="T113" fmla="*/ 1201 h 5604"/>
              <a:gd name="T114" fmla="*/ 2259 w 6191"/>
              <a:gd name="T115" fmla="*/ 540 h 5604"/>
              <a:gd name="T116" fmla="*/ 2717 w 6191"/>
              <a:gd name="T117" fmla="*/ 81 h 5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91" h="5604">
                <a:moveTo>
                  <a:pt x="5273" y="4218"/>
                </a:moveTo>
                <a:lnTo>
                  <a:pt x="5204" y="4224"/>
                </a:lnTo>
                <a:lnTo>
                  <a:pt x="5138" y="4237"/>
                </a:lnTo>
                <a:lnTo>
                  <a:pt x="5076" y="4261"/>
                </a:lnTo>
                <a:lnTo>
                  <a:pt x="5019" y="4293"/>
                </a:lnTo>
                <a:lnTo>
                  <a:pt x="4967" y="4333"/>
                </a:lnTo>
                <a:lnTo>
                  <a:pt x="4921" y="4378"/>
                </a:lnTo>
                <a:lnTo>
                  <a:pt x="4882" y="4431"/>
                </a:lnTo>
                <a:lnTo>
                  <a:pt x="4850" y="4487"/>
                </a:lnTo>
                <a:lnTo>
                  <a:pt x="4827" y="4549"/>
                </a:lnTo>
                <a:lnTo>
                  <a:pt x="4812" y="4615"/>
                </a:lnTo>
                <a:lnTo>
                  <a:pt x="4807" y="4685"/>
                </a:lnTo>
                <a:lnTo>
                  <a:pt x="4812" y="4753"/>
                </a:lnTo>
                <a:lnTo>
                  <a:pt x="4827" y="4819"/>
                </a:lnTo>
                <a:lnTo>
                  <a:pt x="4850" y="4881"/>
                </a:lnTo>
                <a:lnTo>
                  <a:pt x="4882" y="4937"/>
                </a:lnTo>
                <a:lnTo>
                  <a:pt x="4921" y="4990"/>
                </a:lnTo>
                <a:lnTo>
                  <a:pt x="4967" y="5035"/>
                </a:lnTo>
                <a:lnTo>
                  <a:pt x="5019" y="5075"/>
                </a:lnTo>
                <a:lnTo>
                  <a:pt x="5076" y="5107"/>
                </a:lnTo>
                <a:lnTo>
                  <a:pt x="5138" y="5131"/>
                </a:lnTo>
                <a:lnTo>
                  <a:pt x="5204" y="5146"/>
                </a:lnTo>
                <a:lnTo>
                  <a:pt x="5273" y="5150"/>
                </a:lnTo>
                <a:lnTo>
                  <a:pt x="5341" y="5146"/>
                </a:lnTo>
                <a:lnTo>
                  <a:pt x="5407" y="5131"/>
                </a:lnTo>
                <a:lnTo>
                  <a:pt x="5469" y="5107"/>
                </a:lnTo>
                <a:lnTo>
                  <a:pt x="5525" y="5075"/>
                </a:lnTo>
                <a:lnTo>
                  <a:pt x="5578" y="5035"/>
                </a:lnTo>
                <a:lnTo>
                  <a:pt x="5623" y="4990"/>
                </a:lnTo>
                <a:lnTo>
                  <a:pt x="5662" y="4937"/>
                </a:lnTo>
                <a:lnTo>
                  <a:pt x="5694" y="4881"/>
                </a:lnTo>
                <a:lnTo>
                  <a:pt x="5719" y="4819"/>
                </a:lnTo>
                <a:lnTo>
                  <a:pt x="5732" y="4753"/>
                </a:lnTo>
                <a:lnTo>
                  <a:pt x="5738" y="4685"/>
                </a:lnTo>
                <a:lnTo>
                  <a:pt x="5732" y="4615"/>
                </a:lnTo>
                <a:lnTo>
                  <a:pt x="5719" y="4549"/>
                </a:lnTo>
                <a:lnTo>
                  <a:pt x="5694" y="4487"/>
                </a:lnTo>
                <a:lnTo>
                  <a:pt x="5662" y="4431"/>
                </a:lnTo>
                <a:lnTo>
                  <a:pt x="5623" y="4378"/>
                </a:lnTo>
                <a:lnTo>
                  <a:pt x="5578" y="4333"/>
                </a:lnTo>
                <a:lnTo>
                  <a:pt x="5525" y="4293"/>
                </a:lnTo>
                <a:lnTo>
                  <a:pt x="5469" y="4261"/>
                </a:lnTo>
                <a:lnTo>
                  <a:pt x="5407" y="4237"/>
                </a:lnTo>
                <a:lnTo>
                  <a:pt x="5341" y="4224"/>
                </a:lnTo>
                <a:lnTo>
                  <a:pt x="5273" y="4218"/>
                </a:lnTo>
                <a:close/>
                <a:moveTo>
                  <a:pt x="3095" y="4218"/>
                </a:moveTo>
                <a:lnTo>
                  <a:pt x="3028" y="4224"/>
                </a:lnTo>
                <a:lnTo>
                  <a:pt x="2962" y="4237"/>
                </a:lnTo>
                <a:lnTo>
                  <a:pt x="2900" y="4261"/>
                </a:lnTo>
                <a:lnTo>
                  <a:pt x="2842" y="4293"/>
                </a:lnTo>
                <a:lnTo>
                  <a:pt x="2791" y="4333"/>
                </a:lnTo>
                <a:lnTo>
                  <a:pt x="2744" y="4378"/>
                </a:lnTo>
                <a:lnTo>
                  <a:pt x="2706" y="4431"/>
                </a:lnTo>
                <a:lnTo>
                  <a:pt x="2674" y="4487"/>
                </a:lnTo>
                <a:lnTo>
                  <a:pt x="2650" y="4549"/>
                </a:lnTo>
                <a:lnTo>
                  <a:pt x="2635" y="4615"/>
                </a:lnTo>
                <a:lnTo>
                  <a:pt x="2631" y="4685"/>
                </a:lnTo>
                <a:lnTo>
                  <a:pt x="2635" y="4753"/>
                </a:lnTo>
                <a:lnTo>
                  <a:pt x="2650" y="4819"/>
                </a:lnTo>
                <a:lnTo>
                  <a:pt x="2674" y="4881"/>
                </a:lnTo>
                <a:lnTo>
                  <a:pt x="2706" y="4937"/>
                </a:lnTo>
                <a:lnTo>
                  <a:pt x="2744" y="4990"/>
                </a:lnTo>
                <a:lnTo>
                  <a:pt x="2791" y="5035"/>
                </a:lnTo>
                <a:lnTo>
                  <a:pt x="2842" y="5075"/>
                </a:lnTo>
                <a:lnTo>
                  <a:pt x="2900" y="5107"/>
                </a:lnTo>
                <a:lnTo>
                  <a:pt x="2962" y="5131"/>
                </a:lnTo>
                <a:lnTo>
                  <a:pt x="3028" y="5146"/>
                </a:lnTo>
                <a:lnTo>
                  <a:pt x="3095" y="5150"/>
                </a:lnTo>
                <a:lnTo>
                  <a:pt x="3165" y="5146"/>
                </a:lnTo>
                <a:lnTo>
                  <a:pt x="3231" y="5131"/>
                </a:lnTo>
                <a:lnTo>
                  <a:pt x="3293" y="5107"/>
                </a:lnTo>
                <a:lnTo>
                  <a:pt x="3349" y="5075"/>
                </a:lnTo>
                <a:lnTo>
                  <a:pt x="3402" y="5035"/>
                </a:lnTo>
                <a:lnTo>
                  <a:pt x="3447" y="4990"/>
                </a:lnTo>
                <a:lnTo>
                  <a:pt x="3487" y="4937"/>
                </a:lnTo>
                <a:lnTo>
                  <a:pt x="3519" y="4881"/>
                </a:lnTo>
                <a:lnTo>
                  <a:pt x="3541" y="4819"/>
                </a:lnTo>
                <a:lnTo>
                  <a:pt x="3556" y="4753"/>
                </a:lnTo>
                <a:lnTo>
                  <a:pt x="3562" y="4685"/>
                </a:lnTo>
                <a:lnTo>
                  <a:pt x="3556" y="4615"/>
                </a:lnTo>
                <a:lnTo>
                  <a:pt x="3541" y="4549"/>
                </a:lnTo>
                <a:lnTo>
                  <a:pt x="3519" y="4487"/>
                </a:lnTo>
                <a:lnTo>
                  <a:pt x="3487" y="4431"/>
                </a:lnTo>
                <a:lnTo>
                  <a:pt x="3447" y="4378"/>
                </a:lnTo>
                <a:lnTo>
                  <a:pt x="3402" y="4333"/>
                </a:lnTo>
                <a:lnTo>
                  <a:pt x="3349" y="4293"/>
                </a:lnTo>
                <a:lnTo>
                  <a:pt x="3293" y="4261"/>
                </a:lnTo>
                <a:lnTo>
                  <a:pt x="3231" y="4237"/>
                </a:lnTo>
                <a:lnTo>
                  <a:pt x="3165" y="4224"/>
                </a:lnTo>
                <a:lnTo>
                  <a:pt x="3095" y="4218"/>
                </a:lnTo>
                <a:close/>
                <a:moveTo>
                  <a:pt x="920" y="4218"/>
                </a:moveTo>
                <a:lnTo>
                  <a:pt x="850" y="4224"/>
                </a:lnTo>
                <a:lnTo>
                  <a:pt x="784" y="4237"/>
                </a:lnTo>
                <a:lnTo>
                  <a:pt x="724" y="4261"/>
                </a:lnTo>
                <a:lnTo>
                  <a:pt x="666" y="4293"/>
                </a:lnTo>
                <a:lnTo>
                  <a:pt x="615" y="4333"/>
                </a:lnTo>
                <a:lnTo>
                  <a:pt x="568" y="4378"/>
                </a:lnTo>
                <a:lnTo>
                  <a:pt x="528" y="4431"/>
                </a:lnTo>
                <a:lnTo>
                  <a:pt x="496" y="4487"/>
                </a:lnTo>
                <a:lnTo>
                  <a:pt x="474" y="4549"/>
                </a:lnTo>
                <a:lnTo>
                  <a:pt x="459" y="4615"/>
                </a:lnTo>
                <a:lnTo>
                  <a:pt x="453" y="4685"/>
                </a:lnTo>
                <a:lnTo>
                  <a:pt x="459" y="4753"/>
                </a:lnTo>
                <a:lnTo>
                  <a:pt x="474" y="4819"/>
                </a:lnTo>
                <a:lnTo>
                  <a:pt x="496" y="4881"/>
                </a:lnTo>
                <a:lnTo>
                  <a:pt x="528" y="4937"/>
                </a:lnTo>
                <a:lnTo>
                  <a:pt x="568" y="4990"/>
                </a:lnTo>
                <a:lnTo>
                  <a:pt x="615" y="5035"/>
                </a:lnTo>
                <a:lnTo>
                  <a:pt x="666" y="5075"/>
                </a:lnTo>
                <a:lnTo>
                  <a:pt x="724" y="5107"/>
                </a:lnTo>
                <a:lnTo>
                  <a:pt x="784" y="5131"/>
                </a:lnTo>
                <a:lnTo>
                  <a:pt x="850" y="5146"/>
                </a:lnTo>
                <a:lnTo>
                  <a:pt x="920" y="5150"/>
                </a:lnTo>
                <a:lnTo>
                  <a:pt x="987" y="5146"/>
                </a:lnTo>
                <a:lnTo>
                  <a:pt x="1053" y="5131"/>
                </a:lnTo>
                <a:lnTo>
                  <a:pt x="1115" y="5107"/>
                </a:lnTo>
                <a:lnTo>
                  <a:pt x="1173" y="5075"/>
                </a:lnTo>
                <a:lnTo>
                  <a:pt x="1224" y="5035"/>
                </a:lnTo>
                <a:lnTo>
                  <a:pt x="1271" y="4990"/>
                </a:lnTo>
                <a:lnTo>
                  <a:pt x="1309" y="4937"/>
                </a:lnTo>
                <a:lnTo>
                  <a:pt x="1341" y="4881"/>
                </a:lnTo>
                <a:lnTo>
                  <a:pt x="1365" y="4819"/>
                </a:lnTo>
                <a:lnTo>
                  <a:pt x="1380" y="4753"/>
                </a:lnTo>
                <a:lnTo>
                  <a:pt x="1384" y="4685"/>
                </a:lnTo>
                <a:lnTo>
                  <a:pt x="1380" y="4615"/>
                </a:lnTo>
                <a:lnTo>
                  <a:pt x="1365" y="4549"/>
                </a:lnTo>
                <a:lnTo>
                  <a:pt x="1341" y="4487"/>
                </a:lnTo>
                <a:lnTo>
                  <a:pt x="1309" y="4431"/>
                </a:lnTo>
                <a:lnTo>
                  <a:pt x="1271" y="4378"/>
                </a:lnTo>
                <a:lnTo>
                  <a:pt x="1224" y="4333"/>
                </a:lnTo>
                <a:lnTo>
                  <a:pt x="1173" y="4293"/>
                </a:lnTo>
                <a:lnTo>
                  <a:pt x="1115" y="4261"/>
                </a:lnTo>
                <a:lnTo>
                  <a:pt x="1053" y="4237"/>
                </a:lnTo>
                <a:lnTo>
                  <a:pt x="987" y="4224"/>
                </a:lnTo>
                <a:lnTo>
                  <a:pt x="920" y="4218"/>
                </a:lnTo>
                <a:close/>
                <a:moveTo>
                  <a:pt x="3095" y="454"/>
                </a:moveTo>
                <a:lnTo>
                  <a:pt x="3028" y="459"/>
                </a:lnTo>
                <a:lnTo>
                  <a:pt x="2962" y="475"/>
                </a:lnTo>
                <a:lnTo>
                  <a:pt x="2900" y="497"/>
                </a:lnTo>
                <a:lnTo>
                  <a:pt x="2842" y="529"/>
                </a:lnTo>
                <a:lnTo>
                  <a:pt x="2791" y="569"/>
                </a:lnTo>
                <a:lnTo>
                  <a:pt x="2744" y="614"/>
                </a:lnTo>
                <a:lnTo>
                  <a:pt x="2706" y="667"/>
                </a:lnTo>
                <a:lnTo>
                  <a:pt x="2674" y="723"/>
                </a:lnTo>
                <a:lnTo>
                  <a:pt x="2650" y="785"/>
                </a:lnTo>
                <a:lnTo>
                  <a:pt x="2635" y="851"/>
                </a:lnTo>
                <a:lnTo>
                  <a:pt x="2631" y="919"/>
                </a:lnTo>
                <a:lnTo>
                  <a:pt x="2635" y="989"/>
                </a:lnTo>
                <a:lnTo>
                  <a:pt x="2650" y="1055"/>
                </a:lnTo>
                <a:lnTo>
                  <a:pt x="2674" y="1117"/>
                </a:lnTo>
                <a:lnTo>
                  <a:pt x="2706" y="1173"/>
                </a:lnTo>
                <a:lnTo>
                  <a:pt x="2744" y="1226"/>
                </a:lnTo>
                <a:lnTo>
                  <a:pt x="2791" y="1271"/>
                </a:lnTo>
                <a:lnTo>
                  <a:pt x="2842" y="1311"/>
                </a:lnTo>
                <a:lnTo>
                  <a:pt x="2900" y="1343"/>
                </a:lnTo>
                <a:lnTo>
                  <a:pt x="2962" y="1367"/>
                </a:lnTo>
                <a:lnTo>
                  <a:pt x="3028" y="1380"/>
                </a:lnTo>
                <a:lnTo>
                  <a:pt x="3095" y="1386"/>
                </a:lnTo>
                <a:lnTo>
                  <a:pt x="3165" y="1380"/>
                </a:lnTo>
                <a:lnTo>
                  <a:pt x="3231" y="1367"/>
                </a:lnTo>
                <a:lnTo>
                  <a:pt x="3293" y="1343"/>
                </a:lnTo>
                <a:lnTo>
                  <a:pt x="3349" y="1311"/>
                </a:lnTo>
                <a:lnTo>
                  <a:pt x="3402" y="1271"/>
                </a:lnTo>
                <a:lnTo>
                  <a:pt x="3447" y="1226"/>
                </a:lnTo>
                <a:lnTo>
                  <a:pt x="3487" y="1173"/>
                </a:lnTo>
                <a:lnTo>
                  <a:pt x="3519" y="1117"/>
                </a:lnTo>
                <a:lnTo>
                  <a:pt x="3541" y="1055"/>
                </a:lnTo>
                <a:lnTo>
                  <a:pt x="3556" y="989"/>
                </a:lnTo>
                <a:lnTo>
                  <a:pt x="3562" y="919"/>
                </a:lnTo>
                <a:lnTo>
                  <a:pt x="3556" y="851"/>
                </a:lnTo>
                <a:lnTo>
                  <a:pt x="3541" y="785"/>
                </a:lnTo>
                <a:lnTo>
                  <a:pt x="3519" y="723"/>
                </a:lnTo>
                <a:lnTo>
                  <a:pt x="3487" y="667"/>
                </a:lnTo>
                <a:lnTo>
                  <a:pt x="3447" y="614"/>
                </a:lnTo>
                <a:lnTo>
                  <a:pt x="3402" y="569"/>
                </a:lnTo>
                <a:lnTo>
                  <a:pt x="3349" y="529"/>
                </a:lnTo>
                <a:lnTo>
                  <a:pt x="3293" y="497"/>
                </a:lnTo>
                <a:lnTo>
                  <a:pt x="3231" y="475"/>
                </a:lnTo>
                <a:lnTo>
                  <a:pt x="3165" y="459"/>
                </a:lnTo>
                <a:lnTo>
                  <a:pt x="3095" y="454"/>
                </a:lnTo>
                <a:close/>
                <a:moveTo>
                  <a:pt x="3095" y="0"/>
                </a:moveTo>
                <a:lnTo>
                  <a:pt x="3195" y="6"/>
                </a:lnTo>
                <a:lnTo>
                  <a:pt x="3293" y="21"/>
                </a:lnTo>
                <a:lnTo>
                  <a:pt x="3387" y="47"/>
                </a:lnTo>
                <a:lnTo>
                  <a:pt x="3475" y="81"/>
                </a:lnTo>
                <a:lnTo>
                  <a:pt x="3560" y="124"/>
                </a:lnTo>
                <a:lnTo>
                  <a:pt x="3639" y="177"/>
                </a:lnTo>
                <a:lnTo>
                  <a:pt x="3712" y="237"/>
                </a:lnTo>
                <a:lnTo>
                  <a:pt x="3778" y="303"/>
                </a:lnTo>
                <a:lnTo>
                  <a:pt x="3838" y="377"/>
                </a:lnTo>
                <a:lnTo>
                  <a:pt x="3889" y="456"/>
                </a:lnTo>
                <a:lnTo>
                  <a:pt x="3932" y="540"/>
                </a:lnTo>
                <a:lnTo>
                  <a:pt x="3968" y="629"/>
                </a:lnTo>
                <a:lnTo>
                  <a:pt x="3994" y="723"/>
                </a:lnTo>
                <a:lnTo>
                  <a:pt x="4009" y="819"/>
                </a:lnTo>
                <a:lnTo>
                  <a:pt x="4015" y="919"/>
                </a:lnTo>
                <a:lnTo>
                  <a:pt x="4009" y="1017"/>
                </a:lnTo>
                <a:lnTo>
                  <a:pt x="3994" y="1111"/>
                </a:lnTo>
                <a:lnTo>
                  <a:pt x="3970" y="1201"/>
                </a:lnTo>
                <a:lnTo>
                  <a:pt x="3938" y="1288"/>
                </a:lnTo>
                <a:lnTo>
                  <a:pt x="3897" y="1371"/>
                </a:lnTo>
                <a:lnTo>
                  <a:pt x="3848" y="1450"/>
                </a:lnTo>
                <a:lnTo>
                  <a:pt x="3791" y="1522"/>
                </a:lnTo>
                <a:lnTo>
                  <a:pt x="3727" y="1587"/>
                </a:lnTo>
                <a:lnTo>
                  <a:pt x="3658" y="1648"/>
                </a:lnTo>
                <a:lnTo>
                  <a:pt x="3581" y="1700"/>
                </a:lnTo>
                <a:lnTo>
                  <a:pt x="3500" y="1746"/>
                </a:lnTo>
                <a:lnTo>
                  <a:pt x="3413" y="1783"/>
                </a:lnTo>
                <a:lnTo>
                  <a:pt x="3323" y="1812"/>
                </a:lnTo>
                <a:lnTo>
                  <a:pt x="3323" y="2574"/>
                </a:lnTo>
                <a:lnTo>
                  <a:pt x="5499" y="2574"/>
                </a:lnTo>
                <a:lnTo>
                  <a:pt x="5499" y="3792"/>
                </a:lnTo>
                <a:lnTo>
                  <a:pt x="5589" y="3821"/>
                </a:lnTo>
                <a:lnTo>
                  <a:pt x="5676" y="3858"/>
                </a:lnTo>
                <a:lnTo>
                  <a:pt x="5756" y="3904"/>
                </a:lnTo>
                <a:lnTo>
                  <a:pt x="5834" y="3956"/>
                </a:lnTo>
                <a:lnTo>
                  <a:pt x="5903" y="4017"/>
                </a:lnTo>
                <a:lnTo>
                  <a:pt x="5967" y="4082"/>
                </a:lnTo>
                <a:lnTo>
                  <a:pt x="6023" y="4154"/>
                </a:lnTo>
                <a:lnTo>
                  <a:pt x="6072" y="4233"/>
                </a:lnTo>
                <a:lnTo>
                  <a:pt x="6114" y="4316"/>
                </a:lnTo>
                <a:lnTo>
                  <a:pt x="6148" y="4403"/>
                </a:lnTo>
                <a:lnTo>
                  <a:pt x="6172" y="4493"/>
                </a:lnTo>
                <a:lnTo>
                  <a:pt x="6187" y="4587"/>
                </a:lnTo>
                <a:lnTo>
                  <a:pt x="6191" y="4685"/>
                </a:lnTo>
                <a:lnTo>
                  <a:pt x="6187" y="4785"/>
                </a:lnTo>
                <a:lnTo>
                  <a:pt x="6170" y="4881"/>
                </a:lnTo>
                <a:lnTo>
                  <a:pt x="6146" y="4975"/>
                </a:lnTo>
                <a:lnTo>
                  <a:pt x="6110" y="5064"/>
                </a:lnTo>
                <a:lnTo>
                  <a:pt x="6067" y="5148"/>
                </a:lnTo>
                <a:lnTo>
                  <a:pt x="6014" y="5227"/>
                </a:lnTo>
                <a:lnTo>
                  <a:pt x="5954" y="5301"/>
                </a:lnTo>
                <a:lnTo>
                  <a:pt x="5888" y="5367"/>
                </a:lnTo>
                <a:lnTo>
                  <a:pt x="5815" y="5427"/>
                </a:lnTo>
                <a:lnTo>
                  <a:pt x="5736" y="5480"/>
                </a:lnTo>
                <a:lnTo>
                  <a:pt x="5651" y="5523"/>
                </a:lnTo>
                <a:lnTo>
                  <a:pt x="5563" y="5557"/>
                </a:lnTo>
                <a:lnTo>
                  <a:pt x="5469" y="5583"/>
                </a:lnTo>
                <a:lnTo>
                  <a:pt x="5373" y="5600"/>
                </a:lnTo>
                <a:lnTo>
                  <a:pt x="5273" y="5604"/>
                </a:lnTo>
                <a:lnTo>
                  <a:pt x="5172" y="5600"/>
                </a:lnTo>
                <a:lnTo>
                  <a:pt x="5076" y="5583"/>
                </a:lnTo>
                <a:lnTo>
                  <a:pt x="4982" y="5557"/>
                </a:lnTo>
                <a:lnTo>
                  <a:pt x="4893" y="5523"/>
                </a:lnTo>
                <a:lnTo>
                  <a:pt x="4809" y="5480"/>
                </a:lnTo>
                <a:lnTo>
                  <a:pt x="4730" y="5427"/>
                </a:lnTo>
                <a:lnTo>
                  <a:pt x="4656" y="5367"/>
                </a:lnTo>
                <a:lnTo>
                  <a:pt x="4590" y="5301"/>
                </a:lnTo>
                <a:lnTo>
                  <a:pt x="4530" y="5227"/>
                </a:lnTo>
                <a:lnTo>
                  <a:pt x="4478" y="5148"/>
                </a:lnTo>
                <a:lnTo>
                  <a:pt x="4434" y="5064"/>
                </a:lnTo>
                <a:lnTo>
                  <a:pt x="4401" y="4975"/>
                </a:lnTo>
                <a:lnTo>
                  <a:pt x="4374" y="4881"/>
                </a:lnTo>
                <a:lnTo>
                  <a:pt x="4357" y="4785"/>
                </a:lnTo>
                <a:lnTo>
                  <a:pt x="4354" y="4685"/>
                </a:lnTo>
                <a:lnTo>
                  <a:pt x="4357" y="4587"/>
                </a:lnTo>
                <a:lnTo>
                  <a:pt x="4372" y="4493"/>
                </a:lnTo>
                <a:lnTo>
                  <a:pt x="4397" y="4403"/>
                </a:lnTo>
                <a:lnTo>
                  <a:pt x="4431" y="4316"/>
                </a:lnTo>
                <a:lnTo>
                  <a:pt x="4472" y="4233"/>
                </a:lnTo>
                <a:lnTo>
                  <a:pt x="4521" y="4154"/>
                </a:lnTo>
                <a:lnTo>
                  <a:pt x="4577" y="4082"/>
                </a:lnTo>
                <a:lnTo>
                  <a:pt x="4641" y="4017"/>
                </a:lnTo>
                <a:lnTo>
                  <a:pt x="4711" y="3956"/>
                </a:lnTo>
                <a:lnTo>
                  <a:pt x="4788" y="3904"/>
                </a:lnTo>
                <a:lnTo>
                  <a:pt x="4869" y="3858"/>
                </a:lnTo>
                <a:lnTo>
                  <a:pt x="4955" y="3821"/>
                </a:lnTo>
                <a:lnTo>
                  <a:pt x="5046" y="3792"/>
                </a:lnTo>
                <a:lnTo>
                  <a:pt x="5046" y="3030"/>
                </a:lnTo>
                <a:lnTo>
                  <a:pt x="3323" y="3030"/>
                </a:lnTo>
                <a:lnTo>
                  <a:pt x="3323" y="3792"/>
                </a:lnTo>
                <a:lnTo>
                  <a:pt x="3413" y="3821"/>
                </a:lnTo>
                <a:lnTo>
                  <a:pt x="3500" y="3858"/>
                </a:lnTo>
                <a:lnTo>
                  <a:pt x="3581" y="3904"/>
                </a:lnTo>
                <a:lnTo>
                  <a:pt x="3658" y="3956"/>
                </a:lnTo>
                <a:lnTo>
                  <a:pt x="3727" y="4017"/>
                </a:lnTo>
                <a:lnTo>
                  <a:pt x="3791" y="4082"/>
                </a:lnTo>
                <a:lnTo>
                  <a:pt x="3848" y="4154"/>
                </a:lnTo>
                <a:lnTo>
                  <a:pt x="3897" y="4233"/>
                </a:lnTo>
                <a:lnTo>
                  <a:pt x="3938" y="4316"/>
                </a:lnTo>
                <a:lnTo>
                  <a:pt x="3970" y="4403"/>
                </a:lnTo>
                <a:lnTo>
                  <a:pt x="3994" y="4493"/>
                </a:lnTo>
                <a:lnTo>
                  <a:pt x="4009" y="4587"/>
                </a:lnTo>
                <a:lnTo>
                  <a:pt x="4015" y="4685"/>
                </a:lnTo>
                <a:lnTo>
                  <a:pt x="4009" y="4785"/>
                </a:lnTo>
                <a:lnTo>
                  <a:pt x="3994" y="4881"/>
                </a:lnTo>
                <a:lnTo>
                  <a:pt x="3968" y="4975"/>
                </a:lnTo>
                <a:lnTo>
                  <a:pt x="3932" y="5064"/>
                </a:lnTo>
                <a:lnTo>
                  <a:pt x="3889" y="5148"/>
                </a:lnTo>
                <a:lnTo>
                  <a:pt x="3838" y="5227"/>
                </a:lnTo>
                <a:lnTo>
                  <a:pt x="3778" y="5301"/>
                </a:lnTo>
                <a:lnTo>
                  <a:pt x="3712" y="5367"/>
                </a:lnTo>
                <a:lnTo>
                  <a:pt x="3639" y="5427"/>
                </a:lnTo>
                <a:lnTo>
                  <a:pt x="3560" y="5480"/>
                </a:lnTo>
                <a:lnTo>
                  <a:pt x="3475" y="5523"/>
                </a:lnTo>
                <a:lnTo>
                  <a:pt x="3387" y="5557"/>
                </a:lnTo>
                <a:lnTo>
                  <a:pt x="3293" y="5583"/>
                </a:lnTo>
                <a:lnTo>
                  <a:pt x="3195" y="5600"/>
                </a:lnTo>
                <a:lnTo>
                  <a:pt x="3095" y="5604"/>
                </a:lnTo>
                <a:lnTo>
                  <a:pt x="2996" y="5600"/>
                </a:lnTo>
                <a:lnTo>
                  <a:pt x="2900" y="5583"/>
                </a:lnTo>
                <a:lnTo>
                  <a:pt x="2806" y="5557"/>
                </a:lnTo>
                <a:lnTo>
                  <a:pt x="2717" y="5523"/>
                </a:lnTo>
                <a:lnTo>
                  <a:pt x="2633" y="5480"/>
                </a:lnTo>
                <a:lnTo>
                  <a:pt x="2554" y="5427"/>
                </a:lnTo>
                <a:lnTo>
                  <a:pt x="2480" y="5367"/>
                </a:lnTo>
                <a:lnTo>
                  <a:pt x="2415" y="5301"/>
                </a:lnTo>
                <a:lnTo>
                  <a:pt x="2354" y="5227"/>
                </a:lnTo>
                <a:lnTo>
                  <a:pt x="2302" y="5148"/>
                </a:lnTo>
                <a:lnTo>
                  <a:pt x="2259" y="5064"/>
                </a:lnTo>
                <a:lnTo>
                  <a:pt x="2223" y="4975"/>
                </a:lnTo>
                <a:lnTo>
                  <a:pt x="2198" y="4881"/>
                </a:lnTo>
                <a:lnTo>
                  <a:pt x="2181" y="4785"/>
                </a:lnTo>
                <a:lnTo>
                  <a:pt x="2176" y="4685"/>
                </a:lnTo>
                <a:lnTo>
                  <a:pt x="2181" y="4587"/>
                </a:lnTo>
                <a:lnTo>
                  <a:pt x="2197" y="4493"/>
                </a:lnTo>
                <a:lnTo>
                  <a:pt x="2221" y="4403"/>
                </a:lnTo>
                <a:lnTo>
                  <a:pt x="2255" y="4316"/>
                </a:lnTo>
                <a:lnTo>
                  <a:pt x="2296" y="4233"/>
                </a:lnTo>
                <a:lnTo>
                  <a:pt x="2345" y="4154"/>
                </a:lnTo>
                <a:lnTo>
                  <a:pt x="2401" y="4082"/>
                </a:lnTo>
                <a:lnTo>
                  <a:pt x="2465" y="4017"/>
                </a:lnTo>
                <a:lnTo>
                  <a:pt x="2535" y="3956"/>
                </a:lnTo>
                <a:lnTo>
                  <a:pt x="2610" y="3904"/>
                </a:lnTo>
                <a:lnTo>
                  <a:pt x="2691" y="3858"/>
                </a:lnTo>
                <a:lnTo>
                  <a:pt x="2778" y="3821"/>
                </a:lnTo>
                <a:lnTo>
                  <a:pt x="2870" y="3792"/>
                </a:lnTo>
                <a:lnTo>
                  <a:pt x="2870" y="3030"/>
                </a:lnTo>
                <a:lnTo>
                  <a:pt x="1145" y="3030"/>
                </a:lnTo>
                <a:lnTo>
                  <a:pt x="1145" y="3792"/>
                </a:lnTo>
                <a:lnTo>
                  <a:pt x="1237" y="3821"/>
                </a:lnTo>
                <a:lnTo>
                  <a:pt x="1324" y="3858"/>
                </a:lnTo>
                <a:lnTo>
                  <a:pt x="1405" y="3904"/>
                </a:lnTo>
                <a:lnTo>
                  <a:pt x="1480" y="3956"/>
                </a:lnTo>
                <a:lnTo>
                  <a:pt x="1550" y="4017"/>
                </a:lnTo>
                <a:lnTo>
                  <a:pt x="1614" y="4082"/>
                </a:lnTo>
                <a:lnTo>
                  <a:pt x="1670" y="4154"/>
                </a:lnTo>
                <a:lnTo>
                  <a:pt x="1721" y="4233"/>
                </a:lnTo>
                <a:lnTo>
                  <a:pt x="1762" y="4316"/>
                </a:lnTo>
                <a:lnTo>
                  <a:pt x="1794" y="4403"/>
                </a:lnTo>
                <a:lnTo>
                  <a:pt x="1819" y="4493"/>
                </a:lnTo>
                <a:lnTo>
                  <a:pt x="1834" y="4587"/>
                </a:lnTo>
                <a:lnTo>
                  <a:pt x="1839" y="4685"/>
                </a:lnTo>
                <a:lnTo>
                  <a:pt x="1834" y="4785"/>
                </a:lnTo>
                <a:lnTo>
                  <a:pt x="1819" y="4881"/>
                </a:lnTo>
                <a:lnTo>
                  <a:pt x="1792" y="4975"/>
                </a:lnTo>
                <a:lnTo>
                  <a:pt x="1756" y="5064"/>
                </a:lnTo>
                <a:lnTo>
                  <a:pt x="1713" y="5148"/>
                </a:lnTo>
                <a:lnTo>
                  <a:pt x="1661" y="5227"/>
                </a:lnTo>
                <a:lnTo>
                  <a:pt x="1602" y="5301"/>
                </a:lnTo>
                <a:lnTo>
                  <a:pt x="1535" y="5367"/>
                </a:lnTo>
                <a:lnTo>
                  <a:pt x="1461" y="5427"/>
                </a:lnTo>
                <a:lnTo>
                  <a:pt x="1382" y="5480"/>
                </a:lnTo>
                <a:lnTo>
                  <a:pt x="1299" y="5523"/>
                </a:lnTo>
                <a:lnTo>
                  <a:pt x="1209" y="5557"/>
                </a:lnTo>
                <a:lnTo>
                  <a:pt x="1117" y="5583"/>
                </a:lnTo>
                <a:lnTo>
                  <a:pt x="1019" y="5600"/>
                </a:lnTo>
                <a:lnTo>
                  <a:pt x="920" y="5604"/>
                </a:lnTo>
                <a:lnTo>
                  <a:pt x="820" y="5600"/>
                </a:lnTo>
                <a:lnTo>
                  <a:pt x="722" y="5583"/>
                </a:lnTo>
                <a:lnTo>
                  <a:pt x="628" y="5557"/>
                </a:lnTo>
                <a:lnTo>
                  <a:pt x="540" y="5523"/>
                </a:lnTo>
                <a:lnTo>
                  <a:pt x="455" y="5480"/>
                </a:lnTo>
                <a:lnTo>
                  <a:pt x="376" y="5427"/>
                </a:lnTo>
                <a:lnTo>
                  <a:pt x="303" y="5367"/>
                </a:lnTo>
                <a:lnTo>
                  <a:pt x="237" y="5301"/>
                </a:lnTo>
                <a:lnTo>
                  <a:pt x="177" y="5227"/>
                </a:lnTo>
                <a:lnTo>
                  <a:pt x="126" y="5148"/>
                </a:lnTo>
                <a:lnTo>
                  <a:pt x="83" y="5064"/>
                </a:lnTo>
                <a:lnTo>
                  <a:pt x="47" y="4975"/>
                </a:lnTo>
                <a:lnTo>
                  <a:pt x="21" y="4881"/>
                </a:lnTo>
                <a:lnTo>
                  <a:pt x="6" y="4785"/>
                </a:lnTo>
                <a:lnTo>
                  <a:pt x="0" y="4685"/>
                </a:lnTo>
                <a:lnTo>
                  <a:pt x="6" y="4587"/>
                </a:lnTo>
                <a:lnTo>
                  <a:pt x="21" y="4493"/>
                </a:lnTo>
                <a:lnTo>
                  <a:pt x="45" y="4403"/>
                </a:lnTo>
                <a:lnTo>
                  <a:pt x="77" y="4316"/>
                </a:lnTo>
                <a:lnTo>
                  <a:pt x="118" y="4233"/>
                </a:lnTo>
                <a:lnTo>
                  <a:pt x="167" y="4154"/>
                </a:lnTo>
                <a:lnTo>
                  <a:pt x="226" y="4082"/>
                </a:lnTo>
                <a:lnTo>
                  <a:pt x="288" y="4017"/>
                </a:lnTo>
                <a:lnTo>
                  <a:pt x="359" y="3956"/>
                </a:lnTo>
                <a:lnTo>
                  <a:pt x="434" y="3904"/>
                </a:lnTo>
                <a:lnTo>
                  <a:pt x="515" y="3858"/>
                </a:lnTo>
                <a:lnTo>
                  <a:pt x="602" y="3821"/>
                </a:lnTo>
                <a:lnTo>
                  <a:pt x="692" y="3792"/>
                </a:lnTo>
                <a:lnTo>
                  <a:pt x="692" y="2574"/>
                </a:lnTo>
                <a:lnTo>
                  <a:pt x="2870" y="2574"/>
                </a:lnTo>
                <a:lnTo>
                  <a:pt x="2870" y="1812"/>
                </a:lnTo>
                <a:lnTo>
                  <a:pt x="2778" y="1783"/>
                </a:lnTo>
                <a:lnTo>
                  <a:pt x="2691" y="1746"/>
                </a:lnTo>
                <a:lnTo>
                  <a:pt x="2610" y="1700"/>
                </a:lnTo>
                <a:lnTo>
                  <a:pt x="2535" y="1648"/>
                </a:lnTo>
                <a:lnTo>
                  <a:pt x="2465" y="1587"/>
                </a:lnTo>
                <a:lnTo>
                  <a:pt x="2401" y="1522"/>
                </a:lnTo>
                <a:lnTo>
                  <a:pt x="2345" y="1450"/>
                </a:lnTo>
                <a:lnTo>
                  <a:pt x="2296" y="1371"/>
                </a:lnTo>
                <a:lnTo>
                  <a:pt x="2255" y="1288"/>
                </a:lnTo>
                <a:lnTo>
                  <a:pt x="2221" y="1201"/>
                </a:lnTo>
                <a:lnTo>
                  <a:pt x="2197" y="1111"/>
                </a:lnTo>
                <a:lnTo>
                  <a:pt x="2181" y="1017"/>
                </a:lnTo>
                <a:lnTo>
                  <a:pt x="2176" y="919"/>
                </a:lnTo>
                <a:lnTo>
                  <a:pt x="2181" y="819"/>
                </a:lnTo>
                <a:lnTo>
                  <a:pt x="2198" y="723"/>
                </a:lnTo>
                <a:lnTo>
                  <a:pt x="2223" y="629"/>
                </a:lnTo>
                <a:lnTo>
                  <a:pt x="2259" y="540"/>
                </a:lnTo>
                <a:lnTo>
                  <a:pt x="2302" y="456"/>
                </a:lnTo>
                <a:lnTo>
                  <a:pt x="2354" y="377"/>
                </a:lnTo>
                <a:lnTo>
                  <a:pt x="2415" y="303"/>
                </a:lnTo>
                <a:lnTo>
                  <a:pt x="2480" y="237"/>
                </a:lnTo>
                <a:lnTo>
                  <a:pt x="2554" y="177"/>
                </a:lnTo>
                <a:lnTo>
                  <a:pt x="2633" y="124"/>
                </a:lnTo>
                <a:lnTo>
                  <a:pt x="2717" y="81"/>
                </a:lnTo>
                <a:lnTo>
                  <a:pt x="2806" y="47"/>
                </a:lnTo>
                <a:lnTo>
                  <a:pt x="2900" y="21"/>
                </a:lnTo>
                <a:lnTo>
                  <a:pt x="2996" y="6"/>
                </a:lnTo>
                <a:lnTo>
                  <a:pt x="309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DDF0A75E-3414-4754-B8A3-E4E16E5AF65B}"/>
              </a:ext>
            </a:extLst>
          </p:cNvPr>
          <p:cNvSpPr txBox="1"/>
          <p:nvPr/>
        </p:nvSpPr>
        <p:spPr>
          <a:xfrm>
            <a:off x="9525230" y="3514381"/>
            <a:ext cx="24000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BY CATEGORY</a:t>
            </a:r>
          </a:p>
        </p:txBody>
      </p:sp>
      <p:graphicFrame>
        <p:nvGraphicFramePr>
          <p:cNvPr id="318" name="Chart 317">
            <a:extLst>
              <a:ext uri="{FF2B5EF4-FFF2-40B4-BE49-F238E27FC236}">
                <a16:creationId xmlns:a16="http://schemas.microsoft.com/office/drawing/2014/main" id="{7C5743EA-97FB-4E57-8074-56B1F9ABD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792110"/>
              </p:ext>
            </p:extLst>
          </p:nvPr>
        </p:nvGraphicFramePr>
        <p:xfrm>
          <a:off x="2782099" y="4077200"/>
          <a:ext cx="3011301" cy="235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0174BCF-FE92-494F-957A-07B76758AE88}"/>
              </a:ext>
            </a:extLst>
          </p:cNvPr>
          <p:cNvSpPr txBox="1"/>
          <p:nvPr/>
        </p:nvSpPr>
        <p:spPr>
          <a:xfrm>
            <a:off x="3832660" y="4966332"/>
            <a:ext cx="89075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IN" sz="2000" dirty="0"/>
              <a:t>39</a:t>
            </a:r>
            <a:endParaRPr lang="en-IN" dirty="0"/>
          </a:p>
          <a:p>
            <a:pPr algn="ctr"/>
            <a:r>
              <a:rPr lang="en-IN" dirty="0"/>
              <a:t>Contracts</a:t>
            </a:r>
          </a:p>
        </p:txBody>
      </p:sp>
      <p:graphicFrame>
        <p:nvGraphicFramePr>
          <p:cNvPr id="319" name="Chart 318">
            <a:extLst>
              <a:ext uri="{FF2B5EF4-FFF2-40B4-BE49-F238E27FC236}">
                <a16:creationId xmlns:a16="http://schemas.microsoft.com/office/drawing/2014/main" id="{8317C529-4B99-46DE-9024-A2D219219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262283"/>
              </p:ext>
            </p:extLst>
          </p:nvPr>
        </p:nvGraphicFramePr>
        <p:xfrm>
          <a:off x="5821635" y="4077200"/>
          <a:ext cx="3121369" cy="235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0" name="Chart 319">
            <a:extLst>
              <a:ext uri="{FF2B5EF4-FFF2-40B4-BE49-F238E27FC236}">
                <a16:creationId xmlns:a16="http://schemas.microsoft.com/office/drawing/2014/main" id="{7577141B-81B1-46CD-A66D-D85436700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541922"/>
              </p:ext>
            </p:extLst>
          </p:nvPr>
        </p:nvGraphicFramePr>
        <p:xfrm>
          <a:off x="9041855" y="4077200"/>
          <a:ext cx="2880362" cy="235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1" name="TextBox 320">
            <a:extLst>
              <a:ext uri="{FF2B5EF4-FFF2-40B4-BE49-F238E27FC236}">
                <a16:creationId xmlns:a16="http://schemas.microsoft.com/office/drawing/2014/main" id="{D0D323B3-FC8A-4234-A268-033512BC6401}"/>
              </a:ext>
            </a:extLst>
          </p:cNvPr>
          <p:cNvSpPr txBox="1"/>
          <p:nvPr/>
        </p:nvSpPr>
        <p:spPr>
          <a:xfrm>
            <a:off x="10036657" y="4966332"/>
            <a:ext cx="890757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IN" sz="2000" dirty="0"/>
              <a:t>17</a:t>
            </a:r>
            <a:endParaRPr lang="en-IN" dirty="0"/>
          </a:p>
          <a:p>
            <a:pPr algn="ctr"/>
            <a:r>
              <a:rPr lang="en-IN" dirty="0"/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161562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8541" y="170032"/>
            <a:ext cx="2501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</a:rPr>
              <a:t>Simple Project Manager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430F1F-B2B8-4057-8B9A-C4C05754F266}"/>
              </a:ext>
            </a:extLst>
          </p:cNvPr>
          <p:cNvSpPr/>
          <p:nvPr/>
        </p:nvSpPr>
        <p:spPr>
          <a:xfrm>
            <a:off x="0" y="913507"/>
            <a:ext cx="3174012" cy="546782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2874706999"/>
              </p:ext>
            </p:extLst>
          </p:nvPr>
        </p:nvGraphicFramePr>
        <p:xfrm>
          <a:off x="8398668" y="4437113"/>
          <a:ext cx="3528219" cy="193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4208880753"/>
              </p:ext>
            </p:extLst>
          </p:nvPr>
        </p:nvGraphicFramePr>
        <p:xfrm>
          <a:off x="6572034" y="1325921"/>
          <a:ext cx="5336844" cy="212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575733341"/>
              </p:ext>
            </p:extLst>
          </p:nvPr>
        </p:nvGraphicFramePr>
        <p:xfrm>
          <a:off x="3397789" y="1332659"/>
          <a:ext cx="2777354" cy="2196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AD2C3CF8-DB0C-4F60-AAB4-4C76FED1A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704280"/>
              </p:ext>
            </p:extLst>
          </p:nvPr>
        </p:nvGraphicFramePr>
        <p:xfrm>
          <a:off x="3433803" y="4254317"/>
          <a:ext cx="5080929" cy="212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599ED10-924A-4ED5-804F-B04CD85D6640}"/>
              </a:ext>
            </a:extLst>
          </p:cNvPr>
          <p:cNvGrpSpPr/>
          <p:nvPr/>
        </p:nvGrpSpPr>
        <p:grpSpPr>
          <a:xfrm>
            <a:off x="433136" y="1259811"/>
            <a:ext cx="2307740" cy="4775212"/>
            <a:chOff x="433136" y="1261203"/>
            <a:chExt cx="2307740" cy="477521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7B6214E-67B3-4984-8AAB-1E889248A26C}"/>
                </a:ext>
              </a:extLst>
            </p:cNvPr>
            <p:cNvGrpSpPr/>
            <p:nvPr/>
          </p:nvGrpSpPr>
          <p:grpSpPr>
            <a:xfrm>
              <a:off x="433136" y="1261203"/>
              <a:ext cx="2307740" cy="1029262"/>
              <a:chOff x="433136" y="821585"/>
              <a:chExt cx="2307740" cy="102926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12B17D2-FAF7-48D2-97AA-420AF6DA83DE}"/>
                  </a:ext>
                </a:extLst>
              </p:cNvPr>
              <p:cNvGrpSpPr/>
              <p:nvPr/>
            </p:nvGrpSpPr>
            <p:grpSpPr>
              <a:xfrm>
                <a:off x="433136" y="821585"/>
                <a:ext cx="2307740" cy="1029262"/>
                <a:chOff x="433136" y="964541"/>
                <a:chExt cx="2307740" cy="1029262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EA8C8970-70D4-4C80-9166-F37DCA1AAFFD}"/>
                    </a:ext>
                  </a:extLst>
                </p:cNvPr>
                <p:cNvGrpSpPr/>
                <p:nvPr/>
              </p:nvGrpSpPr>
              <p:grpSpPr>
                <a:xfrm>
                  <a:off x="692927" y="1532676"/>
                  <a:ext cx="1561461" cy="461127"/>
                  <a:chOff x="595613" y="2076117"/>
                  <a:chExt cx="1561461" cy="461127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60169" y="2076117"/>
                    <a:ext cx="1296905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Projects Timeline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60169" y="2352578"/>
                    <a:ext cx="1142701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Tasks Timeline</a:t>
                    </a: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595613" y="2096310"/>
                    <a:ext cx="107972" cy="108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595613" y="2370419"/>
                    <a:ext cx="107972" cy="108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2B0D82B-B36E-49C0-AB3B-425AADE30200}"/>
                    </a:ext>
                  </a:extLst>
                </p:cNvPr>
                <p:cNvSpPr/>
                <p:nvPr/>
              </p:nvSpPr>
              <p:spPr>
                <a:xfrm>
                  <a:off x="433136" y="964541"/>
                  <a:ext cx="2307740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</a:rPr>
                    <a:t>Timelines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B53D4C2-6407-49DC-B620-57017958805F}"/>
                  </a:ext>
                </a:extLst>
              </p:cNvPr>
              <p:cNvGrpSpPr/>
              <p:nvPr/>
            </p:nvGrpSpPr>
            <p:grpSpPr>
              <a:xfrm>
                <a:off x="2457723" y="894433"/>
                <a:ext cx="176445" cy="177239"/>
                <a:chOff x="6997700" y="2532063"/>
                <a:chExt cx="352426" cy="354013"/>
              </a:xfrm>
              <a:solidFill>
                <a:schemeClr val="bg1"/>
              </a:solidFill>
            </p:grpSpPr>
            <p:sp>
              <p:nvSpPr>
                <p:cNvPr id="68" name="Freeform 79">
                  <a:extLst>
                    <a:ext uri="{FF2B5EF4-FFF2-40B4-BE49-F238E27FC236}">
                      <a16:creationId xmlns:a16="http://schemas.microsoft.com/office/drawing/2014/main" id="{B2BBD8AA-4E14-4452-988D-A160A0F794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4563" y="2570163"/>
                  <a:ext cx="55563" cy="60325"/>
                </a:xfrm>
                <a:custGeom>
                  <a:avLst/>
                  <a:gdLst>
                    <a:gd name="T0" fmla="*/ 14 w 15"/>
                    <a:gd name="T1" fmla="*/ 7 h 16"/>
                    <a:gd name="T2" fmla="*/ 8 w 15"/>
                    <a:gd name="T3" fmla="*/ 0 h 16"/>
                    <a:gd name="T4" fmla="*/ 0 w 15"/>
                    <a:gd name="T5" fmla="*/ 7 h 16"/>
                    <a:gd name="T6" fmla="*/ 0 w 15"/>
                    <a:gd name="T7" fmla="*/ 8 h 16"/>
                    <a:gd name="T8" fmla="*/ 8 w 15"/>
                    <a:gd name="T9" fmla="*/ 16 h 16"/>
                    <a:gd name="T10" fmla="*/ 14 w 15"/>
                    <a:gd name="T11" fmla="*/ 9 h 16"/>
                    <a:gd name="T12" fmla="*/ 14 w 15"/>
                    <a:gd name="T13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6">
                      <a:moveTo>
                        <a:pt x="14" y="7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9"/>
                        <a:pt x="15" y="7"/>
                        <a:pt x="1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9" name="Freeform 80">
                  <a:extLst>
                    <a:ext uri="{FF2B5EF4-FFF2-40B4-BE49-F238E27FC236}">
                      <a16:creationId xmlns:a16="http://schemas.microsoft.com/office/drawing/2014/main" id="{8E847A21-52CF-4FCB-A9EA-DA72A4F39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3288" y="2532063"/>
                  <a:ext cx="60325" cy="55563"/>
                </a:xfrm>
                <a:custGeom>
                  <a:avLst/>
                  <a:gdLst>
                    <a:gd name="T0" fmla="*/ 9 w 16"/>
                    <a:gd name="T1" fmla="*/ 15 h 15"/>
                    <a:gd name="T2" fmla="*/ 16 w 16"/>
                    <a:gd name="T3" fmla="*/ 7 h 15"/>
                    <a:gd name="T4" fmla="*/ 9 w 16"/>
                    <a:gd name="T5" fmla="*/ 1 h 15"/>
                    <a:gd name="T6" fmla="*/ 7 w 16"/>
                    <a:gd name="T7" fmla="*/ 1 h 15"/>
                    <a:gd name="T8" fmla="*/ 0 w 16"/>
                    <a:gd name="T9" fmla="*/ 7 h 15"/>
                    <a:gd name="T10" fmla="*/ 8 w 16"/>
                    <a:gd name="T11" fmla="*/ 15 h 15"/>
                    <a:gd name="T12" fmla="*/ 9 w 16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5">
                      <a:moveTo>
                        <a:pt x="9" y="15"/>
                      </a:move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8" y="15"/>
                        <a:pt x="8" y="15"/>
                        <a:pt x="9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0" name="Freeform 81">
                  <a:extLst>
                    <a:ext uri="{FF2B5EF4-FFF2-40B4-BE49-F238E27FC236}">
                      <a16:creationId xmlns:a16="http://schemas.microsoft.com/office/drawing/2014/main" id="{CB88804D-45FD-4A18-962D-029355F03A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97700" y="2570163"/>
                  <a:ext cx="315913" cy="315913"/>
                </a:xfrm>
                <a:custGeom>
                  <a:avLst/>
                  <a:gdLst>
                    <a:gd name="T0" fmla="*/ 65 w 84"/>
                    <a:gd name="T1" fmla="*/ 0 h 84"/>
                    <a:gd name="T2" fmla="*/ 56 w 84"/>
                    <a:gd name="T3" fmla="*/ 10 h 84"/>
                    <a:gd name="T4" fmla="*/ 46 w 84"/>
                    <a:gd name="T5" fmla="*/ 8 h 84"/>
                    <a:gd name="T6" fmla="*/ 16 w 84"/>
                    <a:gd name="T7" fmla="*/ 38 h 84"/>
                    <a:gd name="T8" fmla="*/ 18 w 84"/>
                    <a:gd name="T9" fmla="*/ 48 h 84"/>
                    <a:gd name="T10" fmla="*/ 1 w 84"/>
                    <a:gd name="T11" fmla="*/ 65 h 84"/>
                    <a:gd name="T12" fmla="*/ 0 w 84"/>
                    <a:gd name="T13" fmla="*/ 66 h 84"/>
                    <a:gd name="T14" fmla="*/ 0 w 84"/>
                    <a:gd name="T15" fmla="*/ 82 h 84"/>
                    <a:gd name="T16" fmla="*/ 2 w 84"/>
                    <a:gd name="T17" fmla="*/ 84 h 84"/>
                    <a:gd name="T18" fmla="*/ 18 w 84"/>
                    <a:gd name="T19" fmla="*/ 84 h 84"/>
                    <a:gd name="T20" fmla="*/ 19 w 84"/>
                    <a:gd name="T21" fmla="*/ 83 h 84"/>
                    <a:gd name="T22" fmla="*/ 36 w 84"/>
                    <a:gd name="T23" fmla="*/ 66 h 84"/>
                    <a:gd name="T24" fmla="*/ 46 w 84"/>
                    <a:gd name="T25" fmla="*/ 68 h 84"/>
                    <a:gd name="T26" fmla="*/ 76 w 84"/>
                    <a:gd name="T27" fmla="*/ 38 h 84"/>
                    <a:gd name="T28" fmla="*/ 74 w 84"/>
                    <a:gd name="T29" fmla="*/ 28 h 84"/>
                    <a:gd name="T30" fmla="*/ 84 w 84"/>
                    <a:gd name="T31" fmla="*/ 19 h 84"/>
                    <a:gd name="T32" fmla="*/ 65 w 84"/>
                    <a:gd name="T33" fmla="*/ 0 h 84"/>
                    <a:gd name="T34" fmla="*/ 14 w 84"/>
                    <a:gd name="T35" fmla="*/ 72 h 84"/>
                    <a:gd name="T36" fmla="*/ 12 w 84"/>
                    <a:gd name="T37" fmla="*/ 70 h 84"/>
                    <a:gd name="T38" fmla="*/ 14 w 84"/>
                    <a:gd name="T39" fmla="*/ 68 h 84"/>
                    <a:gd name="T40" fmla="*/ 16 w 84"/>
                    <a:gd name="T41" fmla="*/ 70 h 84"/>
                    <a:gd name="T42" fmla="*/ 14 w 84"/>
                    <a:gd name="T43" fmla="*/ 72 h 84"/>
                    <a:gd name="T44" fmla="*/ 20 w 84"/>
                    <a:gd name="T45" fmla="*/ 66 h 84"/>
                    <a:gd name="T46" fmla="*/ 18 w 84"/>
                    <a:gd name="T47" fmla="*/ 64 h 84"/>
                    <a:gd name="T48" fmla="*/ 20 w 84"/>
                    <a:gd name="T49" fmla="*/ 62 h 84"/>
                    <a:gd name="T50" fmla="*/ 22 w 84"/>
                    <a:gd name="T51" fmla="*/ 64 h 84"/>
                    <a:gd name="T52" fmla="*/ 20 w 84"/>
                    <a:gd name="T53" fmla="*/ 66 h 84"/>
                    <a:gd name="T54" fmla="*/ 46 w 84"/>
                    <a:gd name="T55" fmla="*/ 64 h 84"/>
                    <a:gd name="T56" fmla="*/ 20 w 84"/>
                    <a:gd name="T57" fmla="*/ 38 h 84"/>
                    <a:gd name="T58" fmla="*/ 46 w 84"/>
                    <a:gd name="T59" fmla="*/ 12 h 84"/>
                    <a:gd name="T60" fmla="*/ 72 w 84"/>
                    <a:gd name="T61" fmla="*/ 38 h 84"/>
                    <a:gd name="T62" fmla="*/ 46 w 84"/>
                    <a:gd name="T63" fmla="*/ 6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4" h="84">
                      <a:moveTo>
                        <a:pt x="65" y="0"/>
                      </a:move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3" y="9"/>
                        <a:pt x="49" y="8"/>
                        <a:pt x="46" y="8"/>
                      </a:cubicBezTo>
                      <a:cubicBezTo>
                        <a:pt x="29" y="8"/>
                        <a:pt x="16" y="21"/>
                        <a:pt x="16" y="38"/>
                      </a:cubicBezTo>
                      <a:cubicBezTo>
                        <a:pt x="16" y="41"/>
                        <a:pt x="17" y="45"/>
                        <a:pt x="18" y="48"/>
                      </a:cubicBezTo>
                      <a:cubicBezTo>
                        <a:pt x="1" y="65"/>
                        <a:pt x="1" y="65"/>
                        <a:pt x="1" y="65"/>
                      </a:cubicBezTo>
                      <a:cubicBezTo>
                        <a:pt x="0" y="65"/>
                        <a:pt x="0" y="65"/>
                        <a:pt x="0" y="6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3"/>
                        <a:pt x="1" y="84"/>
                        <a:pt x="2" y="84"/>
                      </a:cubicBezTo>
                      <a:cubicBezTo>
                        <a:pt x="18" y="84"/>
                        <a:pt x="18" y="84"/>
                        <a:pt x="18" y="84"/>
                      </a:cubicBezTo>
                      <a:cubicBezTo>
                        <a:pt x="19" y="84"/>
                        <a:pt x="19" y="84"/>
                        <a:pt x="19" y="83"/>
                      </a:cubicBezTo>
                      <a:cubicBezTo>
                        <a:pt x="36" y="66"/>
                        <a:pt x="36" y="66"/>
                        <a:pt x="36" y="66"/>
                      </a:cubicBezTo>
                      <a:cubicBezTo>
                        <a:pt x="39" y="67"/>
                        <a:pt x="43" y="68"/>
                        <a:pt x="46" y="68"/>
                      </a:cubicBezTo>
                      <a:cubicBezTo>
                        <a:pt x="63" y="68"/>
                        <a:pt x="76" y="55"/>
                        <a:pt x="76" y="38"/>
                      </a:cubicBezTo>
                      <a:cubicBezTo>
                        <a:pt x="76" y="35"/>
                        <a:pt x="75" y="31"/>
                        <a:pt x="74" y="28"/>
                      </a:cubicBezTo>
                      <a:cubicBezTo>
                        <a:pt x="84" y="19"/>
                        <a:pt x="84" y="19"/>
                        <a:pt x="84" y="19"/>
                      </a:cubicBezTo>
                      <a:lnTo>
                        <a:pt x="65" y="0"/>
                      </a:lnTo>
                      <a:close/>
                      <a:moveTo>
                        <a:pt x="14" y="72"/>
                      </a:moveTo>
                      <a:cubicBezTo>
                        <a:pt x="13" y="72"/>
                        <a:pt x="12" y="71"/>
                        <a:pt x="12" y="70"/>
                      </a:cubicBezTo>
                      <a:cubicBezTo>
                        <a:pt x="12" y="69"/>
                        <a:pt x="13" y="68"/>
                        <a:pt x="14" y="68"/>
                      </a:cubicBezTo>
                      <a:cubicBezTo>
                        <a:pt x="15" y="68"/>
                        <a:pt x="16" y="69"/>
                        <a:pt x="16" y="70"/>
                      </a:cubicBezTo>
                      <a:cubicBezTo>
                        <a:pt x="16" y="71"/>
                        <a:pt x="15" y="72"/>
                        <a:pt x="14" y="72"/>
                      </a:cubicBezTo>
                      <a:close/>
                      <a:moveTo>
                        <a:pt x="20" y="66"/>
                      </a:moveTo>
                      <a:cubicBezTo>
                        <a:pt x="19" y="66"/>
                        <a:pt x="18" y="65"/>
                        <a:pt x="18" y="64"/>
                      </a:cubicBezTo>
                      <a:cubicBezTo>
                        <a:pt x="18" y="63"/>
                        <a:pt x="19" y="62"/>
                        <a:pt x="20" y="62"/>
                      </a:cubicBezTo>
                      <a:cubicBezTo>
                        <a:pt x="21" y="62"/>
                        <a:pt x="22" y="63"/>
                        <a:pt x="22" y="64"/>
                      </a:cubicBezTo>
                      <a:cubicBezTo>
                        <a:pt x="22" y="65"/>
                        <a:pt x="21" y="66"/>
                        <a:pt x="20" y="66"/>
                      </a:cubicBezTo>
                      <a:close/>
                      <a:moveTo>
                        <a:pt x="46" y="64"/>
                      </a:moveTo>
                      <a:cubicBezTo>
                        <a:pt x="32" y="64"/>
                        <a:pt x="20" y="52"/>
                        <a:pt x="20" y="38"/>
                      </a:cubicBezTo>
                      <a:cubicBezTo>
                        <a:pt x="20" y="24"/>
                        <a:pt x="32" y="12"/>
                        <a:pt x="46" y="12"/>
                      </a:cubicBezTo>
                      <a:cubicBezTo>
                        <a:pt x="60" y="12"/>
                        <a:pt x="72" y="24"/>
                        <a:pt x="72" y="38"/>
                      </a:cubicBezTo>
                      <a:cubicBezTo>
                        <a:pt x="72" y="52"/>
                        <a:pt x="60" y="64"/>
                        <a:pt x="46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1" name="Freeform 82">
                  <a:extLst>
                    <a:ext uri="{FF2B5EF4-FFF2-40B4-BE49-F238E27FC236}">
                      <a16:creationId xmlns:a16="http://schemas.microsoft.com/office/drawing/2014/main" id="{E8285788-426B-4F19-B4A0-C8BBB42EF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62800" y="2667000"/>
                  <a:ext cx="60325" cy="98425"/>
                </a:xfrm>
                <a:custGeom>
                  <a:avLst/>
                  <a:gdLst>
                    <a:gd name="T0" fmla="*/ 4 w 16"/>
                    <a:gd name="T1" fmla="*/ 11 h 26"/>
                    <a:gd name="T2" fmla="*/ 4 w 16"/>
                    <a:gd name="T3" fmla="*/ 2 h 26"/>
                    <a:gd name="T4" fmla="*/ 2 w 16"/>
                    <a:gd name="T5" fmla="*/ 0 h 26"/>
                    <a:gd name="T6" fmla="*/ 0 w 16"/>
                    <a:gd name="T7" fmla="*/ 2 h 26"/>
                    <a:gd name="T8" fmla="*/ 0 w 16"/>
                    <a:gd name="T9" fmla="*/ 12 h 26"/>
                    <a:gd name="T10" fmla="*/ 1 w 16"/>
                    <a:gd name="T11" fmla="*/ 13 h 26"/>
                    <a:gd name="T12" fmla="*/ 13 w 16"/>
                    <a:gd name="T13" fmla="*/ 25 h 26"/>
                    <a:gd name="T14" fmla="*/ 14 w 16"/>
                    <a:gd name="T15" fmla="*/ 26 h 26"/>
                    <a:gd name="T16" fmla="*/ 15 w 16"/>
                    <a:gd name="T17" fmla="*/ 25 h 26"/>
                    <a:gd name="T18" fmla="*/ 15 w 16"/>
                    <a:gd name="T19" fmla="*/ 23 h 26"/>
                    <a:gd name="T20" fmla="*/ 4 w 16"/>
                    <a:gd name="T21" fmla="*/ 1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6">
                      <a:moveTo>
                        <a:pt x="4" y="11"/>
                      </a:move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3"/>
                        <a:pt x="1" y="1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5" y="26"/>
                        <a:pt x="15" y="26"/>
                        <a:pt x="15" y="25"/>
                      </a:cubicBezTo>
                      <a:cubicBezTo>
                        <a:pt x="16" y="25"/>
                        <a:pt x="16" y="23"/>
                        <a:pt x="15" y="23"/>
                      </a:cubicBezTo>
                      <a:lnTo>
                        <a:pt x="4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DE0737-5622-4237-8D5E-E6A7A9F58C23}"/>
                </a:ext>
              </a:extLst>
            </p:cNvPr>
            <p:cNvGrpSpPr/>
            <p:nvPr/>
          </p:nvGrpSpPr>
          <p:grpSpPr>
            <a:xfrm>
              <a:off x="433136" y="2850261"/>
              <a:ext cx="2307740" cy="1319558"/>
              <a:chOff x="433136" y="2630452"/>
              <a:chExt cx="2307740" cy="13195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FD5AC02-6ADB-4989-B27F-540305DD8A5F}"/>
                  </a:ext>
                </a:extLst>
              </p:cNvPr>
              <p:cNvGrpSpPr/>
              <p:nvPr/>
            </p:nvGrpSpPr>
            <p:grpSpPr>
              <a:xfrm>
                <a:off x="433136" y="2630452"/>
                <a:ext cx="2307740" cy="1319558"/>
                <a:chOff x="433136" y="2599280"/>
                <a:chExt cx="2307740" cy="1319558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CC0E2F8B-DF29-45AF-AD92-CC3F007F3A2B}"/>
                    </a:ext>
                  </a:extLst>
                </p:cNvPr>
                <p:cNvGrpSpPr/>
                <p:nvPr/>
              </p:nvGrpSpPr>
              <p:grpSpPr>
                <a:xfrm>
                  <a:off x="692927" y="3167415"/>
                  <a:ext cx="1542816" cy="751423"/>
                  <a:chOff x="595613" y="3006083"/>
                  <a:chExt cx="1542816" cy="751423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860169" y="3006083"/>
                    <a:ext cx="127826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Open Project</a:t>
                    </a: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60169" y="3285738"/>
                    <a:ext cx="127826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Open Tasks</a:t>
                    </a: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60169" y="3572840"/>
                    <a:ext cx="127826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Overdue Tasks</a:t>
                    </a: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595613" y="3028983"/>
                    <a:ext cx="107972" cy="108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595613" y="3592600"/>
                    <a:ext cx="107972" cy="108000"/>
                  </a:xfrm>
                  <a:prstGeom prst="rect">
                    <a:avLst/>
                  </a:prstGeom>
                  <a:solidFill>
                    <a:schemeClr val="accent3">
                      <a:alpha val="89804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595613" y="3304561"/>
                    <a:ext cx="107972" cy="1080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4C7173C3-8810-4030-B08B-66DEA5D71564}"/>
                    </a:ext>
                  </a:extLst>
                </p:cNvPr>
                <p:cNvSpPr/>
                <p:nvPr/>
              </p:nvSpPr>
              <p:spPr>
                <a:xfrm>
                  <a:off x="433136" y="2599280"/>
                  <a:ext cx="2307740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</a:rPr>
                    <a:t>Reports</a:t>
                  </a:r>
                </a:p>
              </p:txBody>
            </p:sp>
          </p:grp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3287DE9D-358E-48DB-A91E-F31F502A6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24280" y="2710159"/>
                <a:ext cx="176506" cy="169508"/>
              </a:xfrm>
              <a:custGeom>
                <a:avLst/>
                <a:gdLst>
                  <a:gd name="T0" fmla="*/ 96 w 96"/>
                  <a:gd name="T1" fmla="*/ 61 h 92"/>
                  <a:gd name="T2" fmla="*/ 96 w 96"/>
                  <a:gd name="T3" fmla="*/ 61 h 92"/>
                  <a:gd name="T4" fmla="*/ 80 w 96"/>
                  <a:gd name="T5" fmla="*/ 36 h 92"/>
                  <a:gd name="T6" fmla="*/ 76 w 96"/>
                  <a:gd name="T7" fmla="*/ 2 h 92"/>
                  <a:gd name="T8" fmla="*/ 22 w 96"/>
                  <a:gd name="T9" fmla="*/ 0 h 92"/>
                  <a:gd name="T10" fmla="*/ 20 w 96"/>
                  <a:gd name="T11" fmla="*/ 36 h 92"/>
                  <a:gd name="T12" fmla="*/ 14 w 96"/>
                  <a:gd name="T13" fmla="*/ 37 h 92"/>
                  <a:gd name="T14" fmla="*/ 0 w 96"/>
                  <a:gd name="T15" fmla="*/ 61 h 92"/>
                  <a:gd name="T16" fmla="*/ 0 w 96"/>
                  <a:gd name="T17" fmla="*/ 62 h 92"/>
                  <a:gd name="T18" fmla="*/ 0 w 96"/>
                  <a:gd name="T19" fmla="*/ 90 h 92"/>
                  <a:gd name="T20" fmla="*/ 94 w 96"/>
                  <a:gd name="T21" fmla="*/ 92 h 92"/>
                  <a:gd name="T22" fmla="*/ 96 w 96"/>
                  <a:gd name="T23" fmla="*/ 62 h 92"/>
                  <a:gd name="T24" fmla="*/ 42 w 96"/>
                  <a:gd name="T25" fmla="*/ 20 h 92"/>
                  <a:gd name="T26" fmla="*/ 64 w 96"/>
                  <a:gd name="T27" fmla="*/ 22 h 92"/>
                  <a:gd name="T28" fmla="*/ 42 w 96"/>
                  <a:gd name="T29" fmla="*/ 24 h 92"/>
                  <a:gd name="T30" fmla="*/ 42 w 96"/>
                  <a:gd name="T31" fmla="*/ 20 h 92"/>
                  <a:gd name="T32" fmla="*/ 38 w 96"/>
                  <a:gd name="T33" fmla="*/ 12 h 92"/>
                  <a:gd name="T34" fmla="*/ 38 w 96"/>
                  <a:gd name="T35" fmla="*/ 16 h 92"/>
                  <a:gd name="T36" fmla="*/ 32 w 96"/>
                  <a:gd name="T37" fmla="*/ 14 h 92"/>
                  <a:gd name="T38" fmla="*/ 34 w 96"/>
                  <a:gd name="T39" fmla="*/ 28 h 92"/>
                  <a:gd name="T40" fmla="*/ 64 w 96"/>
                  <a:gd name="T41" fmla="*/ 30 h 92"/>
                  <a:gd name="T42" fmla="*/ 34 w 96"/>
                  <a:gd name="T43" fmla="*/ 32 h 92"/>
                  <a:gd name="T44" fmla="*/ 34 w 96"/>
                  <a:gd name="T45" fmla="*/ 28 h 92"/>
                  <a:gd name="T46" fmla="*/ 62 w 96"/>
                  <a:gd name="T47" fmla="*/ 36 h 92"/>
                  <a:gd name="T48" fmla="*/ 62 w 96"/>
                  <a:gd name="T49" fmla="*/ 40 h 92"/>
                  <a:gd name="T50" fmla="*/ 32 w 96"/>
                  <a:gd name="T51" fmla="*/ 38 h 92"/>
                  <a:gd name="T52" fmla="*/ 34 w 96"/>
                  <a:gd name="T53" fmla="*/ 44 h 92"/>
                  <a:gd name="T54" fmla="*/ 64 w 96"/>
                  <a:gd name="T55" fmla="*/ 46 h 92"/>
                  <a:gd name="T56" fmla="*/ 34 w 96"/>
                  <a:gd name="T57" fmla="*/ 48 h 92"/>
                  <a:gd name="T58" fmla="*/ 34 w 96"/>
                  <a:gd name="T59" fmla="*/ 44 h 92"/>
                  <a:gd name="T60" fmla="*/ 64 w 96"/>
                  <a:gd name="T61" fmla="*/ 62 h 92"/>
                  <a:gd name="T62" fmla="*/ 58 w 96"/>
                  <a:gd name="T63" fmla="*/ 72 h 92"/>
                  <a:gd name="T64" fmla="*/ 34 w 96"/>
                  <a:gd name="T65" fmla="*/ 66 h 92"/>
                  <a:gd name="T66" fmla="*/ 32 w 96"/>
                  <a:gd name="T67" fmla="*/ 60 h 92"/>
                  <a:gd name="T68" fmla="*/ 17 w 96"/>
                  <a:gd name="T69" fmla="*/ 40 h 92"/>
                  <a:gd name="T70" fmla="*/ 20 w 96"/>
                  <a:gd name="T71" fmla="*/ 54 h 92"/>
                  <a:gd name="T72" fmla="*/ 74 w 96"/>
                  <a:gd name="T73" fmla="*/ 56 h 92"/>
                  <a:gd name="T74" fmla="*/ 76 w 96"/>
                  <a:gd name="T75" fmla="*/ 40 h 92"/>
                  <a:gd name="T76" fmla="*/ 91 w 96"/>
                  <a:gd name="T77" fmla="*/ 6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6" h="92">
                    <a:moveTo>
                      <a:pt x="96" y="62"/>
                    </a:moveTo>
                    <a:cubicBezTo>
                      <a:pt x="96" y="62"/>
                      <a:pt x="96" y="62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81" y="36"/>
                      <a:pt x="81" y="36"/>
                      <a:pt x="80" y="36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5" y="0"/>
                      <a:pt x="7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5" y="36"/>
                      <a:pt x="15" y="36"/>
                      <a:pt x="14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1" y="92"/>
                      <a:pt x="2" y="92"/>
                    </a:cubicBezTo>
                    <a:cubicBezTo>
                      <a:pt x="94" y="92"/>
                      <a:pt x="94" y="92"/>
                      <a:pt x="94" y="92"/>
                    </a:cubicBezTo>
                    <a:cubicBezTo>
                      <a:pt x="95" y="92"/>
                      <a:pt x="96" y="91"/>
                      <a:pt x="96" y="90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6" y="62"/>
                      <a:pt x="96" y="62"/>
                      <a:pt x="96" y="62"/>
                    </a:cubicBezTo>
                    <a:close/>
                    <a:moveTo>
                      <a:pt x="42" y="20"/>
                    </a:move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20"/>
                      <a:pt x="64" y="21"/>
                      <a:pt x="64" y="22"/>
                    </a:cubicBezTo>
                    <a:cubicBezTo>
                      <a:pt x="64" y="23"/>
                      <a:pt x="63" y="24"/>
                      <a:pt x="62" y="24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1" y="24"/>
                      <a:pt x="40" y="23"/>
                      <a:pt x="40" y="22"/>
                    </a:cubicBezTo>
                    <a:cubicBezTo>
                      <a:pt x="40" y="21"/>
                      <a:pt x="41" y="20"/>
                      <a:pt x="42" y="20"/>
                    </a:cubicBezTo>
                    <a:close/>
                    <a:moveTo>
                      <a:pt x="34" y="12"/>
                    </a:move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3"/>
                      <a:pt x="40" y="14"/>
                    </a:cubicBezTo>
                    <a:cubicBezTo>
                      <a:pt x="40" y="15"/>
                      <a:pt x="39" y="16"/>
                      <a:pt x="38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2" y="15"/>
                      <a:pt x="32" y="14"/>
                    </a:cubicBezTo>
                    <a:cubicBezTo>
                      <a:pt x="32" y="13"/>
                      <a:pt x="33" y="12"/>
                      <a:pt x="34" y="12"/>
                    </a:cubicBezTo>
                    <a:close/>
                    <a:moveTo>
                      <a:pt x="34" y="28"/>
                    </a:move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28"/>
                      <a:pt x="64" y="29"/>
                      <a:pt x="64" y="30"/>
                    </a:cubicBezTo>
                    <a:cubicBezTo>
                      <a:pt x="64" y="31"/>
                      <a:pt x="63" y="32"/>
                      <a:pt x="62" y="32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3" y="32"/>
                      <a:pt x="32" y="31"/>
                      <a:pt x="32" y="30"/>
                    </a:cubicBezTo>
                    <a:cubicBezTo>
                      <a:pt x="32" y="29"/>
                      <a:pt x="33" y="28"/>
                      <a:pt x="34" y="28"/>
                    </a:cubicBezTo>
                    <a:close/>
                    <a:moveTo>
                      <a:pt x="34" y="36"/>
                    </a:moveTo>
                    <a:cubicBezTo>
                      <a:pt x="62" y="36"/>
                      <a:pt x="62" y="36"/>
                      <a:pt x="62" y="36"/>
                    </a:cubicBezTo>
                    <a:cubicBezTo>
                      <a:pt x="63" y="36"/>
                      <a:pt x="64" y="37"/>
                      <a:pt x="64" y="38"/>
                    </a:cubicBezTo>
                    <a:cubicBezTo>
                      <a:pt x="64" y="39"/>
                      <a:pt x="63" y="40"/>
                      <a:pt x="62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3" y="40"/>
                      <a:pt x="32" y="39"/>
                      <a:pt x="32" y="38"/>
                    </a:cubicBezTo>
                    <a:cubicBezTo>
                      <a:pt x="32" y="37"/>
                      <a:pt x="33" y="36"/>
                      <a:pt x="34" y="36"/>
                    </a:cubicBezTo>
                    <a:close/>
                    <a:moveTo>
                      <a:pt x="34" y="44"/>
                    </a:move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4" y="45"/>
                      <a:pt x="64" y="46"/>
                    </a:cubicBezTo>
                    <a:cubicBezTo>
                      <a:pt x="64" y="47"/>
                      <a:pt x="63" y="48"/>
                      <a:pt x="62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3" y="48"/>
                      <a:pt x="32" y="47"/>
                      <a:pt x="32" y="46"/>
                    </a:cubicBezTo>
                    <a:cubicBezTo>
                      <a:pt x="32" y="45"/>
                      <a:pt x="33" y="44"/>
                      <a:pt x="34" y="44"/>
                    </a:cubicBezTo>
                    <a:close/>
                    <a:moveTo>
                      <a:pt x="66" y="60"/>
                    </a:moveTo>
                    <a:cubicBezTo>
                      <a:pt x="65" y="60"/>
                      <a:pt x="64" y="61"/>
                      <a:pt x="64" y="62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9"/>
                      <a:pt x="61" y="72"/>
                      <a:pt x="58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7" y="72"/>
                      <a:pt x="34" y="69"/>
                      <a:pt x="34" y="66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4" y="61"/>
                      <a:pt x="33" y="60"/>
                      <a:pt x="32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6"/>
                      <a:pt x="22" y="56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5" y="56"/>
                      <a:pt x="76" y="55"/>
                      <a:pt x="76" y="54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91" y="60"/>
                      <a:pt x="91" y="60"/>
                      <a:pt x="91" y="60"/>
                    </a:cubicBezTo>
                    <a:lnTo>
                      <a:pt x="66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639520-20A8-436A-B0A4-32870ECE47AC}"/>
                </a:ext>
              </a:extLst>
            </p:cNvPr>
            <p:cNvGrpSpPr/>
            <p:nvPr/>
          </p:nvGrpSpPr>
          <p:grpSpPr>
            <a:xfrm>
              <a:off x="433136" y="4729614"/>
              <a:ext cx="2307740" cy="1306801"/>
              <a:chOff x="433136" y="4729614"/>
              <a:chExt cx="2307740" cy="130680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0FB533-8946-49CE-B8F9-E04C188A4CC9}"/>
                  </a:ext>
                </a:extLst>
              </p:cNvPr>
              <p:cNvGrpSpPr/>
              <p:nvPr/>
            </p:nvGrpSpPr>
            <p:grpSpPr>
              <a:xfrm>
                <a:off x="433136" y="4729614"/>
                <a:ext cx="2307740" cy="1306801"/>
                <a:chOff x="433136" y="4524315"/>
                <a:chExt cx="2307740" cy="130680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2502245-CF68-447F-952E-F7F10C05EA0C}"/>
                    </a:ext>
                  </a:extLst>
                </p:cNvPr>
                <p:cNvGrpSpPr/>
                <p:nvPr/>
              </p:nvGrpSpPr>
              <p:grpSpPr>
                <a:xfrm>
                  <a:off x="692927" y="5092452"/>
                  <a:ext cx="1788158" cy="738664"/>
                  <a:chOff x="595613" y="4237821"/>
                  <a:chExt cx="1788158" cy="738664"/>
                </a:xfrm>
              </p:grpSpPr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860169" y="4237821"/>
                    <a:ext cx="15236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Completed Projects</a:t>
                    </a: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860169" y="4517153"/>
                    <a:ext cx="15236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On Hold Projects</a:t>
                    </a: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60169" y="4791819"/>
                    <a:ext cx="152360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Active Projects</a:t>
                    </a:r>
                  </a:p>
                </p:txBody>
              </p:sp>
              <p:sp>
                <p:nvSpPr>
                  <p:cNvPr id="140" name="Isosceles Triangle 139"/>
                  <p:cNvSpPr/>
                  <p:nvPr/>
                </p:nvSpPr>
                <p:spPr>
                  <a:xfrm>
                    <a:off x="595613" y="4255353"/>
                    <a:ext cx="107972" cy="108000"/>
                  </a:xfrm>
                  <a:prstGeom prst="triangle">
                    <a:avLst/>
                  </a:prstGeom>
                  <a:solidFill>
                    <a:schemeClr val="accent3">
                      <a:alpha val="89804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1" name="Isosceles Triangle 140"/>
                  <p:cNvSpPr/>
                  <p:nvPr/>
                </p:nvSpPr>
                <p:spPr>
                  <a:xfrm>
                    <a:off x="595613" y="4535066"/>
                    <a:ext cx="107972" cy="108000"/>
                  </a:xfrm>
                  <a:prstGeom prst="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Isosceles Triangle 141"/>
                  <p:cNvSpPr/>
                  <p:nvPr/>
                </p:nvSpPr>
                <p:spPr>
                  <a:xfrm>
                    <a:off x="595613" y="4813171"/>
                    <a:ext cx="107972" cy="108000"/>
                  </a:xfrm>
                  <a:prstGeom prst="triangl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B445C58A-7039-4579-852F-42244BE24AB8}"/>
                    </a:ext>
                  </a:extLst>
                </p:cNvPr>
                <p:cNvSpPr/>
                <p:nvPr/>
              </p:nvSpPr>
              <p:spPr>
                <a:xfrm>
                  <a:off x="433136" y="4524315"/>
                  <a:ext cx="2307740" cy="439442"/>
                </a:xfrm>
                <a:custGeom>
                  <a:avLst/>
                  <a:gdLst>
                    <a:gd name="connsiteX0" fmla="*/ 0 w 2980403"/>
                    <a:gd name="connsiteY0" fmla="*/ 207160 h 567531"/>
                    <a:gd name="connsiteX1" fmla="*/ 0 w 2980403"/>
                    <a:gd name="connsiteY1" fmla="*/ 207161 h 567531"/>
                    <a:gd name="connsiteX2" fmla="*/ 0 w 2980403"/>
                    <a:gd name="connsiteY2" fmla="*/ 207161 h 567531"/>
                    <a:gd name="connsiteX3" fmla="*/ 207161 w 2980403"/>
                    <a:gd name="connsiteY3" fmla="*/ 0 h 567531"/>
                    <a:gd name="connsiteX4" fmla="*/ 2773242 w 2980403"/>
                    <a:gd name="connsiteY4" fmla="*/ 0 h 567531"/>
                    <a:gd name="connsiteX5" fmla="*/ 2980403 w 2980403"/>
                    <a:gd name="connsiteY5" fmla="*/ 207161 h 567531"/>
                    <a:gd name="connsiteX6" fmla="*/ 2980402 w 2980403"/>
                    <a:gd name="connsiteY6" fmla="*/ 207161 h 567531"/>
                    <a:gd name="connsiteX7" fmla="*/ 2773241 w 2980403"/>
                    <a:gd name="connsiteY7" fmla="*/ 414322 h 567531"/>
                    <a:gd name="connsiteX8" fmla="*/ 1673312 w 2980403"/>
                    <a:gd name="connsiteY8" fmla="*/ 414322 h 567531"/>
                    <a:gd name="connsiteX9" fmla="*/ 1490202 w 2980403"/>
                    <a:gd name="connsiteY9" fmla="*/ 567531 h 567531"/>
                    <a:gd name="connsiteX10" fmla="*/ 1307091 w 2980403"/>
                    <a:gd name="connsiteY10" fmla="*/ 414322 h 567531"/>
                    <a:gd name="connsiteX11" fmla="*/ 207161 w 2980403"/>
                    <a:gd name="connsiteY11" fmla="*/ 414321 h 567531"/>
                    <a:gd name="connsiteX12" fmla="*/ 16280 w 2980403"/>
                    <a:gd name="connsiteY12" fmla="*/ 287797 h 567531"/>
                    <a:gd name="connsiteX13" fmla="*/ 0 w 2980403"/>
                    <a:gd name="connsiteY13" fmla="*/ 207161 h 567531"/>
                    <a:gd name="connsiteX14" fmla="*/ 16280 w 2980403"/>
                    <a:gd name="connsiteY14" fmla="*/ 126525 h 567531"/>
                    <a:gd name="connsiteX15" fmla="*/ 207161 w 2980403"/>
                    <a:gd name="connsiteY15" fmla="*/ 0 h 567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0403" h="567531">
                      <a:moveTo>
                        <a:pt x="0" y="207160"/>
                      </a:moveTo>
                      <a:lnTo>
                        <a:pt x="0" y="207161"/>
                      </a:lnTo>
                      <a:lnTo>
                        <a:pt x="0" y="207161"/>
                      </a:lnTo>
                      <a:close/>
                      <a:moveTo>
                        <a:pt x="207161" y="0"/>
                      </a:moveTo>
                      <a:lnTo>
                        <a:pt x="2773242" y="0"/>
                      </a:lnTo>
                      <a:cubicBezTo>
                        <a:pt x="2887654" y="0"/>
                        <a:pt x="2980403" y="92749"/>
                        <a:pt x="2980403" y="207161"/>
                      </a:cubicBezTo>
                      <a:lnTo>
                        <a:pt x="2980402" y="207161"/>
                      </a:lnTo>
                      <a:cubicBezTo>
                        <a:pt x="2980402" y="321573"/>
                        <a:pt x="2887653" y="414322"/>
                        <a:pt x="2773241" y="414322"/>
                      </a:cubicBezTo>
                      <a:lnTo>
                        <a:pt x="1673312" y="414322"/>
                      </a:lnTo>
                      <a:lnTo>
                        <a:pt x="1490202" y="567531"/>
                      </a:lnTo>
                      <a:lnTo>
                        <a:pt x="1307091" y="414322"/>
                      </a:lnTo>
                      <a:lnTo>
                        <a:pt x="207161" y="414321"/>
                      </a:lnTo>
                      <a:cubicBezTo>
                        <a:pt x="121352" y="414321"/>
                        <a:pt x="47728" y="362150"/>
                        <a:pt x="16280" y="287797"/>
                      </a:cubicBezTo>
                      <a:lnTo>
                        <a:pt x="0" y="207161"/>
                      </a:lnTo>
                      <a:lnTo>
                        <a:pt x="16280" y="126525"/>
                      </a:lnTo>
                      <a:cubicBezTo>
                        <a:pt x="47728" y="52171"/>
                        <a:pt x="121352" y="0"/>
                        <a:pt x="207161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20000"/>
                    </a:prstClr>
                  </a:innerShdw>
                </a:effectLst>
                <a:extLst/>
              </p:spPr>
              <p:txBody>
                <a:bodyPr vert="horz" wrap="square" lIns="252000" tIns="45720" rIns="91440" bIns="180000" numCol="1" anchor="ctr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</a:rPr>
                    <a:t>Report Shortcuts</a:t>
                  </a:r>
                </a:p>
              </p:txBody>
            </p:sp>
          </p:grpSp>
          <p:sp>
            <p:nvSpPr>
              <p:cNvPr id="74" name="Freeform 67">
                <a:extLst>
                  <a:ext uri="{FF2B5EF4-FFF2-40B4-BE49-F238E27FC236}">
                    <a16:creationId xmlns:a16="http://schemas.microsoft.com/office/drawing/2014/main" id="{8757E3B4-59E7-42F5-A20F-3692A7C8A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49387" y="4799584"/>
                <a:ext cx="156484" cy="155798"/>
              </a:xfrm>
              <a:custGeom>
                <a:avLst/>
                <a:gdLst>
                  <a:gd name="T0" fmla="*/ 76 w 96"/>
                  <a:gd name="T1" fmla="*/ 13 h 96"/>
                  <a:gd name="T2" fmla="*/ 61 w 96"/>
                  <a:gd name="T3" fmla="*/ 15 h 96"/>
                  <a:gd name="T4" fmla="*/ 60 w 96"/>
                  <a:gd name="T5" fmla="*/ 17 h 96"/>
                  <a:gd name="T6" fmla="*/ 44 w 96"/>
                  <a:gd name="T7" fmla="*/ 32 h 96"/>
                  <a:gd name="T8" fmla="*/ 42 w 96"/>
                  <a:gd name="T9" fmla="*/ 0 h 96"/>
                  <a:gd name="T10" fmla="*/ 16 w 96"/>
                  <a:gd name="T11" fmla="*/ 2 h 96"/>
                  <a:gd name="T12" fmla="*/ 2 w 96"/>
                  <a:gd name="T13" fmla="*/ 12 h 96"/>
                  <a:gd name="T14" fmla="*/ 0 w 96"/>
                  <a:gd name="T15" fmla="*/ 94 h 96"/>
                  <a:gd name="T16" fmla="*/ 18 w 96"/>
                  <a:gd name="T17" fmla="*/ 96 h 96"/>
                  <a:gd name="T18" fmla="*/ 66 w 96"/>
                  <a:gd name="T19" fmla="*/ 96 h 96"/>
                  <a:gd name="T20" fmla="*/ 68 w 96"/>
                  <a:gd name="T21" fmla="*/ 48 h 96"/>
                  <a:gd name="T22" fmla="*/ 82 w 96"/>
                  <a:gd name="T23" fmla="*/ 96 h 96"/>
                  <a:gd name="T24" fmla="*/ 94 w 96"/>
                  <a:gd name="T25" fmla="*/ 93 h 96"/>
                  <a:gd name="T26" fmla="*/ 12 w 96"/>
                  <a:gd name="T27" fmla="*/ 82 h 96"/>
                  <a:gd name="T28" fmla="*/ 8 w 96"/>
                  <a:gd name="T29" fmla="*/ 82 h 96"/>
                  <a:gd name="T30" fmla="*/ 10 w 96"/>
                  <a:gd name="T31" fmla="*/ 24 h 96"/>
                  <a:gd name="T32" fmla="*/ 12 w 96"/>
                  <a:gd name="T33" fmla="*/ 82 h 96"/>
                  <a:gd name="T34" fmla="*/ 30 w 96"/>
                  <a:gd name="T35" fmla="*/ 8 h 96"/>
                  <a:gd name="T36" fmla="*/ 32 w 96"/>
                  <a:gd name="T37" fmla="*/ 62 h 96"/>
                  <a:gd name="T38" fmla="*/ 28 w 96"/>
                  <a:gd name="T39" fmla="*/ 62 h 96"/>
                  <a:gd name="T40" fmla="*/ 36 w 96"/>
                  <a:gd name="T41" fmla="*/ 86 h 96"/>
                  <a:gd name="T42" fmla="*/ 26 w 96"/>
                  <a:gd name="T43" fmla="*/ 88 h 96"/>
                  <a:gd name="T44" fmla="*/ 24 w 96"/>
                  <a:gd name="T45" fmla="*/ 70 h 96"/>
                  <a:gd name="T46" fmla="*/ 34 w 96"/>
                  <a:gd name="T47" fmla="*/ 68 h 96"/>
                  <a:gd name="T48" fmla="*/ 36 w 96"/>
                  <a:gd name="T49" fmla="*/ 86 h 96"/>
                  <a:gd name="T50" fmla="*/ 54 w 96"/>
                  <a:gd name="T51" fmla="*/ 40 h 96"/>
                  <a:gd name="T52" fmla="*/ 56 w 96"/>
                  <a:gd name="T53" fmla="*/ 78 h 96"/>
                  <a:gd name="T54" fmla="*/ 52 w 96"/>
                  <a:gd name="T55" fmla="*/ 78 h 96"/>
                  <a:gd name="T56" fmla="*/ 58 w 96"/>
                  <a:gd name="T57" fmla="*/ 88 h 96"/>
                  <a:gd name="T58" fmla="*/ 48 w 96"/>
                  <a:gd name="T59" fmla="*/ 86 h 96"/>
                  <a:gd name="T60" fmla="*/ 58 w 96"/>
                  <a:gd name="T61" fmla="*/ 84 h 96"/>
                  <a:gd name="T62" fmla="*/ 58 w 96"/>
                  <a:gd name="T63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96">
                    <a:moveTo>
                      <a:pt x="96" y="90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4" y="11"/>
                      <a:pt x="73" y="12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1" y="15"/>
                      <a:pt x="60" y="16"/>
                    </a:cubicBezTo>
                    <a:cubicBezTo>
                      <a:pt x="60" y="16"/>
                      <a:pt x="60" y="17"/>
                      <a:pt x="60" y="1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1" y="96"/>
                      <a:pt x="2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2" y="96"/>
                      <a:pt x="42" y="96"/>
                      <a:pt x="42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7" y="96"/>
                      <a:pt x="68" y="95"/>
                      <a:pt x="68" y="94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5"/>
                      <a:pt x="81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94" y="93"/>
                      <a:pt x="94" y="93"/>
                      <a:pt x="94" y="93"/>
                    </a:cubicBezTo>
                    <a:cubicBezTo>
                      <a:pt x="95" y="93"/>
                      <a:pt x="96" y="92"/>
                      <a:pt x="96" y="90"/>
                    </a:cubicBezTo>
                    <a:close/>
                    <a:moveTo>
                      <a:pt x="12" y="82"/>
                    </a:moveTo>
                    <a:cubicBezTo>
                      <a:pt x="12" y="83"/>
                      <a:pt x="11" y="84"/>
                      <a:pt x="10" y="84"/>
                    </a:cubicBezTo>
                    <a:cubicBezTo>
                      <a:pt x="9" y="84"/>
                      <a:pt x="8" y="83"/>
                      <a:pt x="8" y="82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9" y="24"/>
                      <a:pt x="10" y="24"/>
                    </a:cubicBezTo>
                    <a:cubicBezTo>
                      <a:pt x="11" y="24"/>
                      <a:pt x="12" y="25"/>
                      <a:pt x="12" y="26"/>
                    </a:cubicBezTo>
                    <a:lnTo>
                      <a:pt x="12" y="82"/>
                    </a:lnTo>
                    <a:close/>
                    <a:moveTo>
                      <a:pt x="28" y="10"/>
                    </a:moveTo>
                    <a:cubicBezTo>
                      <a:pt x="28" y="9"/>
                      <a:pt x="29" y="8"/>
                      <a:pt x="30" y="8"/>
                    </a:cubicBezTo>
                    <a:cubicBezTo>
                      <a:pt x="31" y="8"/>
                      <a:pt x="32" y="9"/>
                      <a:pt x="32" y="10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3"/>
                      <a:pt x="31" y="64"/>
                      <a:pt x="30" y="64"/>
                    </a:cubicBezTo>
                    <a:cubicBezTo>
                      <a:pt x="29" y="64"/>
                      <a:pt x="28" y="63"/>
                      <a:pt x="28" y="62"/>
                    </a:cubicBezTo>
                    <a:lnTo>
                      <a:pt x="28" y="10"/>
                    </a:lnTo>
                    <a:close/>
                    <a:moveTo>
                      <a:pt x="36" y="86"/>
                    </a:moveTo>
                    <a:cubicBezTo>
                      <a:pt x="36" y="87"/>
                      <a:pt x="35" y="88"/>
                      <a:pt x="34" y="88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5" y="88"/>
                      <a:pt x="24" y="87"/>
                      <a:pt x="24" y="8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9"/>
                      <a:pt x="25" y="68"/>
                      <a:pt x="26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5" y="68"/>
                      <a:pt x="36" y="69"/>
                      <a:pt x="36" y="70"/>
                    </a:cubicBezTo>
                    <a:lnTo>
                      <a:pt x="36" y="86"/>
                    </a:lnTo>
                    <a:close/>
                    <a:moveTo>
                      <a:pt x="52" y="42"/>
                    </a:moveTo>
                    <a:cubicBezTo>
                      <a:pt x="52" y="41"/>
                      <a:pt x="53" y="40"/>
                      <a:pt x="54" y="40"/>
                    </a:cubicBezTo>
                    <a:cubicBezTo>
                      <a:pt x="55" y="40"/>
                      <a:pt x="56" y="41"/>
                      <a:pt x="56" y="42"/>
                    </a:cubicBezTo>
                    <a:cubicBezTo>
                      <a:pt x="56" y="78"/>
                      <a:pt x="56" y="78"/>
                      <a:pt x="56" y="78"/>
                    </a:cubicBezTo>
                    <a:cubicBezTo>
                      <a:pt x="56" y="79"/>
                      <a:pt x="55" y="80"/>
                      <a:pt x="54" y="80"/>
                    </a:cubicBezTo>
                    <a:cubicBezTo>
                      <a:pt x="53" y="80"/>
                      <a:pt x="52" y="79"/>
                      <a:pt x="52" y="78"/>
                    </a:cubicBezTo>
                    <a:lnTo>
                      <a:pt x="52" y="42"/>
                    </a:lnTo>
                    <a:close/>
                    <a:moveTo>
                      <a:pt x="58" y="88"/>
                    </a:moveTo>
                    <a:cubicBezTo>
                      <a:pt x="50" y="88"/>
                      <a:pt x="50" y="88"/>
                      <a:pt x="50" y="88"/>
                    </a:cubicBezTo>
                    <a:cubicBezTo>
                      <a:pt x="49" y="88"/>
                      <a:pt x="48" y="87"/>
                      <a:pt x="48" y="86"/>
                    </a:cubicBezTo>
                    <a:cubicBezTo>
                      <a:pt x="48" y="85"/>
                      <a:pt x="49" y="84"/>
                      <a:pt x="50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9" y="84"/>
                      <a:pt x="60" y="85"/>
                      <a:pt x="60" y="86"/>
                    </a:cubicBezTo>
                    <a:cubicBezTo>
                      <a:pt x="60" y="87"/>
                      <a:pt x="59" y="88"/>
                      <a:pt x="58" y="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DC0C3-BCDA-48C0-A49A-2FF6F4CB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Project Manager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077E78-35E4-4C81-A493-456B0FD6A55B}"/>
              </a:ext>
            </a:extLst>
          </p:cNvPr>
          <p:cNvSpPr txBox="1"/>
          <p:nvPr/>
        </p:nvSpPr>
        <p:spPr>
          <a:xfrm>
            <a:off x="4153793" y="1077811"/>
            <a:ext cx="20119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TASK STATUS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318BF1-73B7-4967-99B9-A66D3139CEE5}"/>
              </a:ext>
            </a:extLst>
          </p:cNvPr>
          <p:cNvSpPr/>
          <p:nvPr/>
        </p:nvSpPr>
        <p:spPr>
          <a:xfrm>
            <a:off x="3438355" y="91913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9FABE0-FF8C-44B9-BC5D-5E7D6977E7B7}"/>
              </a:ext>
            </a:extLst>
          </p:cNvPr>
          <p:cNvSpPr txBox="1"/>
          <p:nvPr/>
        </p:nvSpPr>
        <p:spPr>
          <a:xfrm>
            <a:off x="4153792" y="3983761"/>
            <a:ext cx="33768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OVERDUE TASK BY PROJECT OWNER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7F585F3-FF2D-45BB-9EA2-185300CE3FEC}"/>
              </a:ext>
            </a:extLst>
          </p:cNvPr>
          <p:cNvSpPr/>
          <p:nvPr/>
        </p:nvSpPr>
        <p:spPr>
          <a:xfrm>
            <a:off x="3438355" y="382508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3D00CE-B132-4031-BA37-FB9298F30A55}"/>
              </a:ext>
            </a:extLst>
          </p:cNvPr>
          <p:cNvSpPr txBox="1"/>
          <p:nvPr/>
        </p:nvSpPr>
        <p:spPr>
          <a:xfrm>
            <a:off x="7137178" y="970090"/>
            <a:ext cx="44619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# OF TASKS AND TOTAL HOURS ALLOCATED BY PROJECT START DATE-LINE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2B7A2F2-3997-4D98-94C4-F56BF58D5CE1}"/>
              </a:ext>
            </a:extLst>
          </p:cNvPr>
          <p:cNvSpPr/>
          <p:nvPr/>
        </p:nvSpPr>
        <p:spPr>
          <a:xfrm>
            <a:off x="6421740" y="91913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5D9197-0B8F-40CF-9141-F8E3439F4E54}"/>
              </a:ext>
            </a:extLst>
          </p:cNvPr>
          <p:cNvSpPr txBox="1"/>
          <p:nvPr/>
        </p:nvSpPr>
        <p:spPr>
          <a:xfrm>
            <a:off x="9260605" y="3983761"/>
            <a:ext cx="25585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TASK SUMMARY BY PROJECT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378E5E5-DFE8-4135-A150-3141D385C1B8}"/>
              </a:ext>
            </a:extLst>
          </p:cNvPr>
          <p:cNvSpPr/>
          <p:nvPr/>
        </p:nvSpPr>
        <p:spPr>
          <a:xfrm>
            <a:off x="8545167" y="382508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A4A16D0-5A9C-4B45-A8BB-59850E859C99}"/>
              </a:ext>
            </a:extLst>
          </p:cNvPr>
          <p:cNvGrpSpPr/>
          <p:nvPr/>
        </p:nvGrpSpPr>
        <p:grpSpPr>
          <a:xfrm>
            <a:off x="3590267" y="3976995"/>
            <a:ext cx="228976" cy="228977"/>
            <a:chOff x="3398838" y="3616326"/>
            <a:chExt cx="346075" cy="346076"/>
          </a:xfrm>
        </p:grpSpPr>
        <p:sp>
          <p:nvSpPr>
            <p:cNvPr id="73" name="Rectangle 94">
              <a:extLst>
                <a:ext uri="{FF2B5EF4-FFF2-40B4-BE49-F238E27FC236}">
                  <a16:creationId xmlns:a16="http://schemas.microsoft.com/office/drawing/2014/main" id="{5E7F0A8F-8544-44A6-BCF8-0A11E695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163" y="3616326"/>
              <a:ext cx="90488" cy="34607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Rectangle 95">
              <a:extLst>
                <a:ext uri="{FF2B5EF4-FFF2-40B4-BE49-F238E27FC236}">
                  <a16:creationId xmlns:a16="http://schemas.microsoft.com/office/drawing/2014/main" id="{0A038215-BE4E-4123-8DCB-8AA85592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1" y="3736976"/>
              <a:ext cx="90488" cy="2254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Line 96">
              <a:extLst>
                <a:ext uri="{FF2B5EF4-FFF2-40B4-BE49-F238E27FC236}">
                  <a16:creationId xmlns:a16="http://schemas.microsoft.com/office/drawing/2014/main" id="{AFF25812-199C-45A3-BA3A-F2CB1E0A6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813" y="3933826"/>
              <a:ext cx="3016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Line 97">
              <a:extLst>
                <a:ext uri="{FF2B5EF4-FFF2-40B4-BE49-F238E27FC236}">
                  <a16:creationId xmlns:a16="http://schemas.microsoft.com/office/drawing/2014/main" id="{B2A1C214-1C4A-4BE4-8B9E-2971BED01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613" y="3646489"/>
              <a:ext cx="0" cy="19685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Rectangle 98">
              <a:extLst>
                <a:ext uri="{FF2B5EF4-FFF2-40B4-BE49-F238E27FC236}">
                  <a16:creationId xmlns:a16="http://schemas.microsoft.com/office/drawing/2014/main" id="{B8529BB1-A46D-47EB-A314-F20A5521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6" y="3873501"/>
              <a:ext cx="30163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Line 99">
              <a:extLst>
                <a:ext uri="{FF2B5EF4-FFF2-40B4-BE49-F238E27FC236}">
                  <a16:creationId xmlns:a16="http://schemas.microsoft.com/office/drawing/2014/main" id="{1DB15AB5-7252-484C-90F8-A6B513FB9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101" y="3767139"/>
              <a:ext cx="0" cy="1365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Line 100">
              <a:extLst>
                <a:ext uri="{FF2B5EF4-FFF2-40B4-BE49-F238E27FC236}">
                  <a16:creationId xmlns:a16="http://schemas.microsoft.com/office/drawing/2014/main" id="{A7D03B7C-A6B5-4A62-AD5E-625D076C6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1" y="3706814"/>
              <a:ext cx="0" cy="21113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Rectangle 101">
              <a:extLst>
                <a:ext uri="{FF2B5EF4-FFF2-40B4-BE49-F238E27FC236}">
                  <a16:creationId xmlns:a16="http://schemas.microsoft.com/office/drawing/2014/main" id="{0839DEE7-A9F5-4A8E-B729-22235939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3662364"/>
              <a:ext cx="60325" cy="300038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102">
              <a:extLst>
                <a:ext uri="{FF2B5EF4-FFF2-40B4-BE49-F238E27FC236}">
                  <a16:creationId xmlns:a16="http://schemas.microsoft.com/office/drawing/2014/main" id="{CF97EB3E-8D3C-41B9-81B9-4A816697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3662364"/>
              <a:ext cx="120650" cy="300038"/>
            </a:xfrm>
            <a:custGeom>
              <a:avLst/>
              <a:gdLst>
                <a:gd name="T0" fmla="*/ 76 w 76"/>
                <a:gd name="T1" fmla="*/ 182 h 189"/>
                <a:gd name="T2" fmla="*/ 47 w 76"/>
                <a:gd name="T3" fmla="*/ 189 h 189"/>
                <a:gd name="T4" fmla="*/ 0 w 76"/>
                <a:gd name="T5" fmla="*/ 7 h 189"/>
                <a:gd name="T6" fmla="*/ 29 w 76"/>
                <a:gd name="T7" fmla="*/ 0 h 189"/>
                <a:gd name="T8" fmla="*/ 76 w 76"/>
                <a:gd name="T9" fmla="*/ 18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89">
                  <a:moveTo>
                    <a:pt x="76" y="182"/>
                  </a:moveTo>
                  <a:lnTo>
                    <a:pt x="47" y="189"/>
                  </a:lnTo>
                  <a:lnTo>
                    <a:pt x="0" y="7"/>
                  </a:lnTo>
                  <a:lnTo>
                    <a:pt x="29" y="0"/>
                  </a:lnTo>
                  <a:lnTo>
                    <a:pt x="76" y="18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4D9FFFE-2936-491C-9BB3-87379CE1F3D9}"/>
              </a:ext>
            </a:extLst>
          </p:cNvPr>
          <p:cNvGrpSpPr/>
          <p:nvPr/>
        </p:nvGrpSpPr>
        <p:grpSpPr>
          <a:xfrm>
            <a:off x="3594994" y="1071045"/>
            <a:ext cx="219523" cy="228976"/>
            <a:chOff x="2692400" y="3616326"/>
            <a:chExt cx="331788" cy="346075"/>
          </a:xfrm>
        </p:grpSpPr>
        <p:sp>
          <p:nvSpPr>
            <p:cNvPr id="86" name="Line 288">
              <a:extLst>
                <a:ext uri="{FF2B5EF4-FFF2-40B4-BE49-F238E27FC236}">
                  <a16:creationId xmlns:a16="http://schemas.microsoft.com/office/drawing/2014/main" id="{BFC32F7D-CD98-4DA0-B52F-03E7D2842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6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289">
              <a:extLst>
                <a:ext uri="{FF2B5EF4-FFF2-40B4-BE49-F238E27FC236}">
                  <a16:creationId xmlns:a16="http://schemas.microsoft.com/office/drawing/2014/main" id="{78EB434B-558A-4E12-96E7-931BFF53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0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id="{01846CF2-F610-4021-8007-5962C546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988" y="3616326"/>
              <a:ext cx="0" cy="762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id="{59F13115-B0EF-4B0F-A754-64877819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646488"/>
              <a:ext cx="331788" cy="315913"/>
            </a:xfrm>
            <a:custGeom>
              <a:avLst/>
              <a:gdLst>
                <a:gd name="T0" fmla="*/ 180 w 209"/>
                <a:gd name="T1" fmla="*/ 0 h 199"/>
                <a:gd name="T2" fmla="*/ 209 w 209"/>
                <a:gd name="T3" fmla="*/ 0 h 199"/>
                <a:gd name="T4" fmla="*/ 209 w 209"/>
                <a:gd name="T5" fmla="*/ 199 h 199"/>
                <a:gd name="T6" fmla="*/ 0 w 209"/>
                <a:gd name="T7" fmla="*/ 199 h 199"/>
                <a:gd name="T8" fmla="*/ 0 w 209"/>
                <a:gd name="T9" fmla="*/ 0 h 199"/>
                <a:gd name="T10" fmla="*/ 29 w 209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199">
                  <a:moveTo>
                    <a:pt x="180" y="0"/>
                  </a:moveTo>
                  <a:lnTo>
                    <a:pt x="209" y="0"/>
                  </a:lnTo>
                  <a:lnTo>
                    <a:pt x="209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292">
              <a:extLst>
                <a:ext uri="{FF2B5EF4-FFF2-40B4-BE49-F238E27FC236}">
                  <a16:creationId xmlns:a16="http://schemas.microsoft.com/office/drawing/2014/main" id="{3B57513A-6E04-4BBC-8284-689DD195F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76651"/>
              <a:ext cx="239713" cy="241300"/>
            </a:xfrm>
            <a:custGeom>
              <a:avLst/>
              <a:gdLst>
                <a:gd name="T0" fmla="*/ 0 w 151"/>
                <a:gd name="T1" fmla="*/ 0 h 152"/>
                <a:gd name="T2" fmla="*/ 0 w 151"/>
                <a:gd name="T3" fmla="*/ 152 h 152"/>
                <a:gd name="T4" fmla="*/ 151 w 151"/>
                <a:gd name="T5" fmla="*/ 152 h 152"/>
                <a:gd name="T6" fmla="*/ 151 w 151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0" y="0"/>
                  </a:moveTo>
                  <a:lnTo>
                    <a:pt x="0" y="152"/>
                  </a:lnTo>
                  <a:lnTo>
                    <a:pt x="151" y="152"/>
                  </a:lnTo>
                  <a:lnTo>
                    <a:pt x="1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Line 293">
              <a:extLst>
                <a:ext uri="{FF2B5EF4-FFF2-40B4-BE49-F238E27FC236}">
                  <a16:creationId xmlns:a16="http://schemas.microsoft.com/office/drawing/2014/main" id="{CA049B81-680B-46CB-9B66-9C88DE2B0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876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Line 294">
              <a:extLst>
                <a:ext uri="{FF2B5EF4-FFF2-40B4-BE49-F238E27FC236}">
                  <a16:creationId xmlns:a16="http://schemas.microsoft.com/office/drawing/2014/main" id="{41A23FB7-57A8-41D1-B4CB-A07B33924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313" y="3646488"/>
              <a:ext cx="365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60AFF5A-AFDD-4781-810E-FE263A4488DC}"/>
              </a:ext>
            </a:extLst>
          </p:cNvPr>
          <p:cNvGrpSpPr/>
          <p:nvPr/>
        </p:nvGrpSpPr>
        <p:grpSpPr>
          <a:xfrm>
            <a:off x="6573652" y="1071045"/>
            <a:ext cx="228976" cy="228976"/>
            <a:chOff x="5562600" y="2532063"/>
            <a:chExt cx="346075" cy="346075"/>
          </a:xfrm>
        </p:grpSpPr>
        <p:sp>
          <p:nvSpPr>
            <p:cNvPr id="100" name="Freeform 177">
              <a:extLst>
                <a:ext uri="{FF2B5EF4-FFF2-40B4-BE49-F238E27FC236}">
                  <a16:creationId xmlns:a16="http://schemas.microsoft.com/office/drawing/2014/main" id="{1523E3DC-1413-4BB1-86F0-821746717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2630488"/>
              <a:ext cx="52388" cy="82550"/>
            </a:xfrm>
            <a:custGeom>
              <a:avLst/>
              <a:gdLst>
                <a:gd name="T0" fmla="*/ 33 w 33"/>
                <a:gd name="T1" fmla="*/ 52 h 52"/>
                <a:gd name="T2" fmla="*/ 0 w 33"/>
                <a:gd name="T3" fmla="*/ 52 h 52"/>
                <a:gd name="T4" fmla="*/ 0 w 33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52">
                  <a:moveTo>
                    <a:pt x="33" y="52"/>
                  </a:moveTo>
                  <a:lnTo>
                    <a:pt x="0" y="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78">
              <a:extLst>
                <a:ext uri="{FF2B5EF4-FFF2-40B4-BE49-F238E27FC236}">
                  <a16:creationId xmlns:a16="http://schemas.microsoft.com/office/drawing/2014/main" id="{2C85CDFA-75D9-4A34-954C-154D9C752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2532063"/>
              <a:ext cx="346075" cy="346075"/>
            </a:xfrm>
            <a:custGeom>
              <a:avLst/>
              <a:gdLst>
                <a:gd name="T0" fmla="*/ 92 w 92"/>
                <a:gd name="T1" fmla="*/ 76 h 92"/>
                <a:gd name="T2" fmla="*/ 76 w 92"/>
                <a:gd name="T3" fmla="*/ 92 h 92"/>
                <a:gd name="T4" fmla="*/ 16 w 92"/>
                <a:gd name="T5" fmla="*/ 92 h 92"/>
                <a:gd name="T6" fmla="*/ 0 w 92"/>
                <a:gd name="T7" fmla="*/ 76 h 92"/>
                <a:gd name="T8" fmla="*/ 0 w 92"/>
                <a:gd name="T9" fmla="*/ 16 h 92"/>
                <a:gd name="T10" fmla="*/ 16 w 92"/>
                <a:gd name="T11" fmla="*/ 0 h 92"/>
                <a:gd name="T12" fmla="*/ 76 w 92"/>
                <a:gd name="T13" fmla="*/ 0 h 92"/>
                <a:gd name="T14" fmla="*/ 92 w 92"/>
                <a:gd name="T15" fmla="*/ 16 h 92"/>
                <a:gd name="T16" fmla="*/ 92 w 92"/>
                <a:gd name="T17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2">
                  <a:moveTo>
                    <a:pt x="92" y="76"/>
                  </a:moveTo>
                  <a:cubicBezTo>
                    <a:pt x="92" y="85"/>
                    <a:pt x="85" y="92"/>
                    <a:pt x="7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7" y="92"/>
                    <a:pt x="0" y="85"/>
                    <a:pt x="0" y="7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lnTo>
                    <a:pt x="92" y="76"/>
                  </a:ln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45AC2F2-F955-46FF-9A53-DA14DC1A5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050" y="2576513"/>
              <a:ext cx="255588" cy="257175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85DED6-B069-4A37-B375-10AF5FA9F06F}"/>
              </a:ext>
            </a:extLst>
          </p:cNvPr>
          <p:cNvGrpSpPr/>
          <p:nvPr/>
        </p:nvGrpSpPr>
        <p:grpSpPr>
          <a:xfrm>
            <a:off x="8697079" y="3976995"/>
            <a:ext cx="228976" cy="228976"/>
            <a:chOff x="8447088" y="5060951"/>
            <a:chExt cx="346075" cy="346075"/>
          </a:xfrm>
        </p:grpSpPr>
        <p:sp>
          <p:nvSpPr>
            <p:cNvPr id="104" name="Freeform 365">
              <a:extLst>
                <a:ext uri="{FF2B5EF4-FFF2-40B4-BE49-F238E27FC236}">
                  <a16:creationId xmlns:a16="http://schemas.microsoft.com/office/drawing/2014/main" id="{493FE6A8-C2BF-4EF9-AD83-D92FD668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5121276"/>
              <a:ext cx="195263" cy="150813"/>
            </a:xfrm>
            <a:custGeom>
              <a:avLst/>
              <a:gdLst>
                <a:gd name="T0" fmla="*/ 123 w 123"/>
                <a:gd name="T1" fmla="*/ 95 h 95"/>
                <a:gd name="T2" fmla="*/ 123 w 123"/>
                <a:gd name="T3" fmla="*/ 19 h 95"/>
                <a:gd name="T4" fmla="*/ 52 w 123"/>
                <a:gd name="T5" fmla="*/ 19 h 95"/>
                <a:gd name="T6" fmla="*/ 42 w 123"/>
                <a:gd name="T7" fmla="*/ 0 h 95"/>
                <a:gd name="T8" fmla="*/ 0 w 123"/>
                <a:gd name="T9" fmla="*/ 0 h 95"/>
                <a:gd name="T10" fmla="*/ 0 w 123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95">
                  <a:moveTo>
                    <a:pt x="123" y="95"/>
                  </a:moveTo>
                  <a:lnTo>
                    <a:pt x="123" y="19"/>
                  </a:ln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95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366">
              <a:extLst>
                <a:ext uri="{FF2B5EF4-FFF2-40B4-BE49-F238E27FC236}">
                  <a16:creationId xmlns:a16="http://schemas.microsoft.com/office/drawing/2014/main" id="{A02FA930-89AC-4CB8-B9ED-D53FF524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575" y="5091113"/>
              <a:ext cx="165100" cy="30163"/>
            </a:xfrm>
            <a:custGeom>
              <a:avLst/>
              <a:gdLst>
                <a:gd name="T0" fmla="*/ 104 w 104"/>
                <a:gd name="T1" fmla="*/ 19 h 19"/>
                <a:gd name="T2" fmla="*/ 52 w 104"/>
                <a:gd name="T3" fmla="*/ 19 h 19"/>
                <a:gd name="T4" fmla="*/ 43 w 104"/>
                <a:gd name="T5" fmla="*/ 0 h 19"/>
                <a:gd name="T6" fmla="*/ 0 w 10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9">
                  <a:moveTo>
                    <a:pt x="104" y="19"/>
                  </a:moveTo>
                  <a:lnTo>
                    <a:pt x="52" y="19"/>
                  </a:lnTo>
                  <a:lnTo>
                    <a:pt x="43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367">
              <a:extLst>
                <a:ext uri="{FF2B5EF4-FFF2-40B4-BE49-F238E27FC236}">
                  <a16:creationId xmlns:a16="http://schemas.microsoft.com/office/drawing/2014/main" id="{55CC26BA-27C9-44E7-AE5D-31FBC7E4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3450" y="5060951"/>
              <a:ext cx="134938" cy="30163"/>
            </a:xfrm>
            <a:custGeom>
              <a:avLst/>
              <a:gdLst>
                <a:gd name="T0" fmla="*/ 85 w 85"/>
                <a:gd name="T1" fmla="*/ 19 h 19"/>
                <a:gd name="T2" fmla="*/ 52 w 85"/>
                <a:gd name="T3" fmla="*/ 19 h 19"/>
                <a:gd name="T4" fmla="*/ 42 w 85"/>
                <a:gd name="T5" fmla="*/ 0 h 19"/>
                <a:gd name="T6" fmla="*/ 0 w 85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9">
                  <a:moveTo>
                    <a:pt x="85" y="19"/>
                  </a:moveTo>
                  <a:lnTo>
                    <a:pt x="52" y="19"/>
                  </a:ln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368">
              <a:extLst>
                <a:ext uri="{FF2B5EF4-FFF2-40B4-BE49-F238E27FC236}">
                  <a16:creationId xmlns:a16="http://schemas.microsoft.com/office/drawing/2014/main" id="{E1F523BB-7165-42B8-805A-0D5ED8161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302251"/>
              <a:ext cx="346075" cy="104775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369">
              <a:extLst>
                <a:ext uri="{FF2B5EF4-FFF2-40B4-BE49-F238E27FC236}">
                  <a16:creationId xmlns:a16="http://schemas.microsoft.com/office/drawing/2014/main" id="{83AEFE35-0942-4699-ADD5-1FF2EB83F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5211763"/>
              <a:ext cx="76200" cy="90488"/>
            </a:xfrm>
            <a:custGeom>
              <a:avLst/>
              <a:gdLst>
                <a:gd name="T0" fmla="*/ 0 w 48"/>
                <a:gd name="T1" fmla="*/ 57 h 57"/>
                <a:gd name="T2" fmla="*/ 33 w 48"/>
                <a:gd name="T3" fmla="*/ 0 h 57"/>
                <a:gd name="T4" fmla="*/ 48 w 48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57"/>
                  </a:moveTo>
                  <a:lnTo>
                    <a:pt x="33" y="0"/>
                  </a:lnTo>
                  <a:lnTo>
                    <a:pt x="48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370">
              <a:extLst>
                <a:ext uri="{FF2B5EF4-FFF2-40B4-BE49-F238E27FC236}">
                  <a16:creationId xmlns:a16="http://schemas.microsoft.com/office/drawing/2014/main" id="{33CDBE5D-A7CA-4BA6-9B57-5101140E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550" y="5211763"/>
              <a:ext cx="74613" cy="90488"/>
            </a:xfrm>
            <a:custGeom>
              <a:avLst/>
              <a:gdLst>
                <a:gd name="T0" fmla="*/ 0 w 47"/>
                <a:gd name="T1" fmla="*/ 0 h 57"/>
                <a:gd name="T2" fmla="*/ 14 w 47"/>
                <a:gd name="T3" fmla="*/ 0 h 57"/>
                <a:gd name="T4" fmla="*/ 47 w 4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0"/>
                  </a:moveTo>
                  <a:lnTo>
                    <a:pt x="14" y="0"/>
                  </a:lnTo>
                  <a:lnTo>
                    <a:pt x="47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371">
              <a:extLst>
                <a:ext uri="{FF2B5EF4-FFF2-40B4-BE49-F238E27FC236}">
                  <a16:creationId xmlns:a16="http://schemas.microsoft.com/office/drawing/2014/main" id="{4AC57021-72F1-4BFB-86B0-E34369649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613" y="5181601"/>
              <a:ext cx="88900" cy="90488"/>
            </a:xfrm>
            <a:custGeom>
              <a:avLst/>
              <a:gdLst>
                <a:gd name="T0" fmla="*/ 16 w 24"/>
                <a:gd name="T1" fmla="*/ 13 h 24"/>
                <a:gd name="T2" fmla="*/ 19 w 24"/>
                <a:gd name="T3" fmla="*/ 7 h 24"/>
                <a:gd name="T4" fmla="*/ 12 w 24"/>
                <a:gd name="T5" fmla="*/ 0 h 24"/>
                <a:gd name="T6" fmla="*/ 5 w 24"/>
                <a:gd name="T7" fmla="*/ 7 h 24"/>
                <a:gd name="T8" fmla="*/ 8 w 24"/>
                <a:gd name="T9" fmla="*/ 13 h 24"/>
                <a:gd name="T10" fmla="*/ 0 w 24"/>
                <a:gd name="T11" fmla="*/ 24 h 24"/>
                <a:gd name="T12" fmla="*/ 24 w 24"/>
                <a:gd name="T13" fmla="*/ 24 h 24"/>
                <a:gd name="T14" fmla="*/ 16 w 24"/>
                <a:gd name="T1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16" y="13"/>
                  </a:moveTo>
                  <a:cubicBezTo>
                    <a:pt x="18" y="11"/>
                    <a:pt x="19" y="9"/>
                    <a:pt x="19" y="7"/>
                  </a:cubicBezTo>
                  <a:cubicBezTo>
                    <a:pt x="19" y="3"/>
                    <a:pt x="16" y="0"/>
                    <a:pt x="12" y="0"/>
                  </a:cubicBezTo>
                  <a:cubicBezTo>
                    <a:pt x="8" y="0"/>
                    <a:pt x="5" y="3"/>
                    <a:pt x="5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3" y="14"/>
                    <a:pt x="0" y="17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7"/>
                    <a:pt x="21" y="14"/>
                    <a:pt x="16" y="13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5172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Funnel Conversions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01C5A0-481F-4A6C-A11D-32A4B24F0AFF}"/>
              </a:ext>
            </a:extLst>
          </p:cNvPr>
          <p:cNvGrpSpPr/>
          <p:nvPr/>
        </p:nvGrpSpPr>
        <p:grpSpPr>
          <a:xfrm>
            <a:off x="1258854" y="970205"/>
            <a:ext cx="9671117" cy="5608941"/>
            <a:chOff x="3568562" y="1053897"/>
            <a:chExt cx="8068302" cy="4679359"/>
          </a:xfrm>
        </p:grpSpPr>
        <p:sp>
          <p:nvSpPr>
            <p:cNvPr id="41" name="TextBox 40"/>
            <p:cNvSpPr txBox="1"/>
            <p:nvPr/>
          </p:nvSpPr>
          <p:spPr>
            <a:xfrm>
              <a:off x="4603191" y="1557953"/>
              <a:ext cx="1131182" cy="48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800" dirty="0">
                  <a:solidFill>
                    <a:schemeClr val="accent1"/>
                  </a:solidFill>
                  <a:cs typeface="Arial" pitchFamily="34" charset="0"/>
                </a:rPr>
                <a:t>What are we building?</a:t>
              </a: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596604" y="2084940"/>
              <a:ext cx="6817086" cy="3143261"/>
            </a:xfrm>
            <a:custGeom>
              <a:avLst/>
              <a:gdLst>
                <a:gd name="T0" fmla="*/ 5 w 5175"/>
                <a:gd name="T1" fmla="*/ 2 h 2736"/>
                <a:gd name="T2" fmla="*/ 41 w 5175"/>
                <a:gd name="T3" fmla="*/ 9 h 2736"/>
                <a:gd name="T4" fmla="*/ 111 w 5175"/>
                <a:gd name="T5" fmla="*/ 27 h 2736"/>
                <a:gd name="T6" fmla="*/ 217 w 5175"/>
                <a:gd name="T7" fmla="*/ 50 h 2736"/>
                <a:gd name="T8" fmla="*/ 353 w 5175"/>
                <a:gd name="T9" fmla="*/ 80 h 2736"/>
                <a:gd name="T10" fmla="*/ 519 w 5175"/>
                <a:gd name="T11" fmla="*/ 115 h 2736"/>
                <a:gd name="T12" fmla="*/ 716 w 5175"/>
                <a:gd name="T13" fmla="*/ 152 h 2736"/>
                <a:gd name="T14" fmla="*/ 938 w 5175"/>
                <a:gd name="T15" fmla="*/ 193 h 2736"/>
                <a:gd name="T16" fmla="*/ 1186 w 5175"/>
                <a:gd name="T17" fmla="*/ 235 h 2736"/>
                <a:gd name="T18" fmla="*/ 1459 w 5175"/>
                <a:gd name="T19" fmla="*/ 278 h 2736"/>
                <a:gd name="T20" fmla="*/ 1756 w 5175"/>
                <a:gd name="T21" fmla="*/ 320 h 2736"/>
                <a:gd name="T22" fmla="*/ 1935 w 5175"/>
                <a:gd name="T23" fmla="*/ 342 h 2736"/>
                <a:gd name="T24" fmla="*/ 2129 w 5175"/>
                <a:gd name="T25" fmla="*/ 362 h 2736"/>
                <a:gd name="T26" fmla="*/ 2338 w 5175"/>
                <a:gd name="T27" fmla="*/ 384 h 2736"/>
                <a:gd name="T28" fmla="*/ 2558 w 5175"/>
                <a:gd name="T29" fmla="*/ 406 h 2736"/>
                <a:gd name="T30" fmla="*/ 2787 w 5175"/>
                <a:gd name="T31" fmla="*/ 430 h 2736"/>
                <a:gd name="T32" fmla="*/ 3019 w 5175"/>
                <a:gd name="T33" fmla="*/ 457 h 2736"/>
                <a:gd name="T34" fmla="*/ 3254 w 5175"/>
                <a:gd name="T35" fmla="*/ 486 h 2736"/>
                <a:gd name="T36" fmla="*/ 3488 w 5175"/>
                <a:gd name="T37" fmla="*/ 519 h 2736"/>
                <a:gd name="T38" fmla="*/ 3719 w 5175"/>
                <a:gd name="T39" fmla="*/ 558 h 2736"/>
                <a:gd name="T40" fmla="*/ 3943 w 5175"/>
                <a:gd name="T41" fmla="*/ 602 h 2736"/>
                <a:gd name="T42" fmla="*/ 4157 w 5175"/>
                <a:gd name="T43" fmla="*/ 653 h 2736"/>
                <a:gd name="T44" fmla="*/ 4359 w 5175"/>
                <a:gd name="T45" fmla="*/ 711 h 2736"/>
                <a:gd name="T46" fmla="*/ 4544 w 5175"/>
                <a:gd name="T47" fmla="*/ 777 h 2736"/>
                <a:gd name="T48" fmla="*/ 4712 w 5175"/>
                <a:gd name="T49" fmla="*/ 850 h 2736"/>
                <a:gd name="T50" fmla="*/ 4859 w 5175"/>
                <a:gd name="T51" fmla="*/ 935 h 2736"/>
                <a:gd name="T52" fmla="*/ 4982 w 5175"/>
                <a:gd name="T53" fmla="*/ 1031 h 2736"/>
                <a:gd name="T54" fmla="*/ 5078 w 5175"/>
                <a:gd name="T55" fmla="*/ 1137 h 2736"/>
                <a:gd name="T56" fmla="*/ 5143 w 5175"/>
                <a:gd name="T57" fmla="*/ 1255 h 2736"/>
                <a:gd name="T58" fmla="*/ 5175 w 5175"/>
                <a:gd name="T59" fmla="*/ 1387 h 2736"/>
                <a:gd name="T60" fmla="*/ 5173 w 5175"/>
                <a:gd name="T61" fmla="*/ 1395 h 2736"/>
                <a:gd name="T62" fmla="*/ 5167 w 5175"/>
                <a:gd name="T63" fmla="*/ 1418 h 2736"/>
                <a:gd name="T64" fmla="*/ 5154 w 5175"/>
                <a:gd name="T65" fmla="*/ 1454 h 2736"/>
                <a:gd name="T66" fmla="*/ 5132 w 5175"/>
                <a:gd name="T67" fmla="*/ 1501 h 2736"/>
                <a:gd name="T68" fmla="*/ 5100 w 5175"/>
                <a:gd name="T69" fmla="*/ 1558 h 2736"/>
                <a:gd name="T70" fmla="*/ 5054 w 5175"/>
                <a:gd name="T71" fmla="*/ 1622 h 2736"/>
                <a:gd name="T72" fmla="*/ 4994 w 5175"/>
                <a:gd name="T73" fmla="*/ 1691 h 2736"/>
                <a:gd name="T74" fmla="*/ 4916 w 5175"/>
                <a:gd name="T75" fmla="*/ 1763 h 2736"/>
                <a:gd name="T76" fmla="*/ 4820 w 5175"/>
                <a:gd name="T77" fmla="*/ 1837 h 2736"/>
                <a:gd name="T78" fmla="*/ 4703 w 5175"/>
                <a:gd name="T79" fmla="*/ 1909 h 2736"/>
                <a:gd name="T80" fmla="*/ 4563 w 5175"/>
                <a:gd name="T81" fmla="*/ 1980 h 2736"/>
                <a:gd name="T82" fmla="*/ 4397 w 5175"/>
                <a:gd name="T83" fmla="*/ 2046 h 2736"/>
                <a:gd name="T84" fmla="*/ 4204 w 5175"/>
                <a:gd name="T85" fmla="*/ 2105 h 2736"/>
                <a:gd name="T86" fmla="*/ 3981 w 5175"/>
                <a:gd name="T87" fmla="*/ 2156 h 2736"/>
                <a:gd name="T88" fmla="*/ 3728 w 5175"/>
                <a:gd name="T89" fmla="*/ 2196 h 2736"/>
                <a:gd name="T90" fmla="*/ 3441 w 5175"/>
                <a:gd name="T91" fmla="*/ 2225 h 2736"/>
                <a:gd name="T92" fmla="*/ 3146 w 5175"/>
                <a:gd name="T93" fmla="*/ 2248 h 2736"/>
                <a:gd name="T94" fmla="*/ 2849 w 5175"/>
                <a:gd name="T95" fmla="*/ 2276 h 2736"/>
                <a:gd name="T96" fmla="*/ 2553 w 5175"/>
                <a:gd name="T97" fmla="*/ 2309 h 2736"/>
                <a:gd name="T98" fmla="*/ 2259 w 5175"/>
                <a:gd name="T99" fmla="*/ 2347 h 2736"/>
                <a:gd name="T100" fmla="*/ 1972 w 5175"/>
                <a:gd name="T101" fmla="*/ 2386 h 2736"/>
                <a:gd name="T102" fmla="*/ 1695 w 5175"/>
                <a:gd name="T103" fmla="*/ 2427 h 2736"/>
                <a:gd name="T104" fmla="*/ 1428 w 5175"/>
                <a:gd name="T105" fmla="*/ 2469 h 2736"/>
                <a:gd name="T106" fmla="*/ 1177 w 5175"/>
                <a:gd name="T107" fmla="*/ 2512 h 2736"/>
                <a:gd name="T108" fmla="*/ 941 w 5175"/>
                <a:gd name="T109" fmla="*/ 2552 h 2736"/>
                <a:gd name="T110" fmla="*/ 726 w 5175"/>
                <a:gd name="T111" fmla="*/ 2592 h 2736"/>
                <a:gd name="T112" fmla="*/ 533 w 5175"/>
                <a:gd name="T113" fmla="*/ 2628 h 2736"/>
                <a:gd name="T114" fmla="*/ 367 w 5175"/>
                <a:gd name="T115" fmla="*/ 2661 h 2736"/>
                <a:gd name="T116" fmla="*/ 228 w 5175"/>
                <a:gd name="T117" fmla="*/ 2689 h 2736"/>
                <a:gd name="T118" fmla="*/ 119 w 5175"/>
                <a:gd name="T119" fmla="*/ 2711 h 2736"/>
                <a:gd name="T120" fmla="*/ 44 w 5175"/>
                <a:gd name="T121" fmla="*/ 2727 h 2736"/>
                <a:gd name="T122" fmla="*/ 5 w 5175"/>
                <a:gd name="T123" fmla="*/ 2734 h 2736"/>
                <a:gd name="T124" fmla="*/ 0 w 5175"/>
                <a:gd name="T125" fmla="*/ 0 h 2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75" h="2736">
                  <a:moveTo>
                    <a:pt x="0" y="0"/>
                  </a:moveTo>
                  <a:lnTo>
                    <a:pt x="5" y="2"/>
                  </a:lnTo>
                  <a:lnTo>
                    <a:pt x="19" y="5"/>
                  </a:lnTo>
                  <a:lnTo>
                    <a:pt x="41" y="9"/>
                  </a:lnTo>
                  <a:lnTo>
                    <a:pt x="72" y="17"/>
                  </a:lnTo>
                  <a:lnTo>
                    <a:pt x="111" y="27"/>
                  </a:lnTo>
                  <a:lnTo>
                    <a:pt x="160" y="38"/>
                  </a:lnTo>
                  <a:lnTo>
                    <a:pt x="217" y="50"/>
                  </a:lnTo>
                  <a:lnTo>
                    <a:pt x="281" y="64"/>
                  </a:lnTo>
                  <a:lnTo>
                    <a:pt x="353" y="80"/>
                  </a:lnTo>
                  <a:lnTo>
                    <a:pt x="433" y="97"/>
                  </a:lnTo>
                  <a:lnTo>
                    <a:pt x="519" y="115"/>
                  </a:lnTo>
                  <a:lnTo>
                    <a:pt x="614" y="133"/>
                  </a:lnTo>
                  <a:lnTo>
                    <a:pt x="716" y="152"/>
                  </a:lnTo>
                  <a:lnTo>
                    <a:pt x="824" y="173"/>
                  </a:lnTo>
                  <a:lnTo>
                    <a:pt x="938" y="193"/>
                  </a:lnTo>
                  <a:lnTo>
                    <a:pt x="1059" y="215"/>
                  </a:lnTo>
                  <a:lnTo>
                    <a:pt x="1186" y="235"/>
                  </a:lnTo>
                  <a:lnTo>
                    <a:pt x="1321" y="257"/>
                  </a:lnTo>
                  <a:lnTo>
                    <a:pt x="1459" y="278"/>
                  </a:lnTo>
                  <a:lnTo>
                    <a:pt x="1605" y="300"/>
                  </a:lnTo>
                  <a:lnTo>
                    <a:pt x="1756" y="320"/>
                  </a:lnTo>
                  <a:lnTo>
                    <a:pt x="1842" y="331"/>
                  </a:lnTo>
                  <a:lnTo>
                    <a:pt x="1935" y="342"/>
                  </a:lnTo>
                  <a:lnTo>
                    <a:pt x="2030" y="353"/>
                  </a:lnTo>
                  <a:lnTo>
                    <a:pt x="2129" y="362"/>
                  </a:lnTo>
                  <a:lnTo>
                    <a:pt x="2233" y="373"/>
                  </a:lnTo>
                  <a:lnTo>
                    <a:pt x="2338" y="384"/>
                  </a:lnTo>
                  <a:lnTo>
                    <a:pt x="2448" y="395"/>
                  </a:lnTo>
                  <a:lnTo>
                    <a:pt x="2558" y="406"/>
                  </a:lnTo>
                  <a:lnTo>
                    <a:pt x="2672" y="419"/>
                  </a:lnTo>
                  <a:lnTo>
                    <a:pt x="2787" y="430"/>
                  </a:lnTo>
                  <a:lnTo>
                    <a:pt x="2903" y="442"/>
                  </a:lnTo>
                  <a:lnTo>
                    <a:pt x="3019" y="457"/>
                  </a:lnTo>
                  <a:lnTo>
                    <a:pt x="3137" y="471"/>
                  </a:lnTo>
                  <a:lnTo>
                    <a:pt x="3254" y="486"/>
                  </a:lnTo>
                  <a:lnTo>
                    <a:pt x="3372" y="502"/>
                  </a:lnTo>
                  <a:lnTo>
                    <a:pt x="3488" y="519"/>
                  </a:lnTo>
                  <a:lnTo>
                    <a:pt x="3604" y="538"/>
                  </a:lnTo>
                  <a:lnTo>
                    <a:pt x="3719" y="558"/>
                  </a:lnTo>
                  <a:lnTo>
                    <a:pt x="3832" y="579"/>
                  </a:lnTo>
                  <a:lnTo>
                    <a:pt x="3943" y="602"/>
                  </a:lnTo>
                  <a:lnTo>
                    <a:pt x="4051" y="626"/>
                  </a:lnTo>
                  <a:lnTo>
                    <a:pt x="4157" y="653"/>
                  </a:lnTo>
                  <a:lnTo>
                    <a:pt x="4259" y="681"/>
                  </a:lnTo>
                  <a:lnTo>
                    <a:pt x="4359" y="711"/>
                  </a:lnTo>
                  <a:lnTo>
                    <a:pt x="4453" y="742"/>
                  </a:lnTo>
                  <a:lnTo>
                    <a:pt x="4544" y="777"/>
                  </a:lnTo>
                  <a:lnTo>
                    <a:pt x="4630" y="813"/>
                  </a:lnTo>
                  <a:lnTo>
                    <a:pt x="4712" y="850"/>
                  </a:lnTo>
                  <a:lnTo>
                    <a:pt x="4789" y="893"/>
                  </a:lnTo>
                  <a:lnTo>
                    <a:pt x="4859" y="935"/>
                  </a:lnTo>
                  <a:lnTo>
                    <a:pt x="4924" y="982"/>
                  </a:lnTo>
                  <a:lnTo>
                    <a:pt x="4982" y="1031"/>
                  </a:lnTo>
                  <a:lnTo>
                    <a:pt x="5034" y="1082"/>
                  </a:lnTo>
                  <a:lnTo>
                    <a:pt x="5078" y="1137"/>
                  </a:lnTo>
                  <a:lnTo>
                    <a:pt x="5114" y="1194"/>
                  </a:lnTo>
                  <a:lnTo>
                    <a:pt x="5143" y="1255"/>
                  </a:lnTo>
                  <a:lnTo>
                    <a:pt x="5164" y="1319"/>
                  </a:lnTo>
                  <a:lnTo>
                    <a:pt x="5175" y="1387"/>
                  </a:lnTo>
                  <a:lnTo>
                    <a:pt x="5175" y="1388"/>
                  </a:lnTo>
                  <a:lnTo>
                    <a:pt x="5173" y="1395"/>
                  </a:lnTo>
                  <a:lnTo>
                    <a:pt x="5172" y="1404"/>
                  </a:lnTo>
                  <a:lnTo>
                    <a:pt x="5167" y="1418"/>
                  </a:lnTo>
                  <a:lnTo>
                    <a:pt x="5162" y="1435"/>
                  </a:lnTo>
                  <a:lnTo>
                    <a:pt x="5154" y="1454"/>
                  </a:lnTo>
                  <a:lnTo>
                    <a:pt x="5145" y="1476"/>
                  </a:lnTo>
                  <a:lnTo>
                    <a:pt x="5132" y="1501"/>
                  </a:lnTo>
                  <a:lnTo>
                    <a:pt x="5118" y="1530"/>
                  </a:lnTo>
                  <a:lnTo>
                    <a:pt x="5100" y="1558"/>
                  </a:lnTo>
                  <a:lnTo>
                    <a:pt x="5079" y="1589"/>
                  </a:lnTo>
                  <a:lnTo>
                    <a:pt x="5054" y="1622"/>
                  </a:lnTo>
                  <a:lnTo>
                    <a:pt x="5026" y="1657"/>
                  </a:lnTo>
                  <a:lnTo>
                    <a:pt x="4994" y="1691"/>
                  </a:lnTo>
                  <a:lnTo>
                    <a:pt x="4957" y="1727"/>
                  </a:lnTo>
                  <a:lnTo>
                    <a:pt x="4916" y="1763"/>
                  </a:lnTo>
                  <a:lnTo>
                    <a:pt x="4870" y="1799"/>
                  </a:lnTo>
                  <a:lnTo>
                    <a:pt x="4820" y="1837"/>
                  </a:lnTo>
                  <a:lnTo>
                    <a:pt x="4764" y="1873"/>
                  </a:lnTo>
                  <a:lnTo>
                    <a:pt x="4703" y="1909"/>
                  </a:lnTo>
                  <a:lnTo>
                    <a:pt x="4635" y="1945"/>
                  </a:lnTo>
                  <a:lnTo>
                    <a:pt x="4563" y="1980"/>
                  </a:lnTo>
                  <a:lnTo>
                    <a:pt x="4483" y="2014"/>
                  </a:lnTo>
                  <a:lnTo>
                    <a:pt x="4397" y="2046"/>
                  </a:lnTo>
                  <a:lnTo>
                    <a:pt x="4304" y="2077"/>
                  </a:lnTo>
                  <a:lnTo>
                    <a:pt x="4204" y="2105"/>
                  </a:lnTo>
                  <a:lnTo>
                    <a:pt x="4097" y="2132"/>
                  </a:lnTo>
                  <a:lnTo>
                    <a:pt x="3981" y="2156"/>
                  </a:lnTo>
                  <a:lnTo>
                    <a:pt x="3858" y="2178"/>
                  </a:lnTo>
                  <a:lnTo>
                    <a:pt x="3728" y="2196"/>
                  </a:lnTo>
                  <a:lnTo>
                    <a:pt x="3589" y="2212"/>
                  </a:lnTo>
                  <a:lnTo>
                    <a:pt x="3441" y="2225"/>
                  </a:lnTo>
                  <a:lnTo>
                    <a:pt x="3294" y="2236"/>
                  </a:lnTo>
                  <a:lnTo>
                    <a:pt x="3146" y="2248"/>
                  </a:lnTo>
                  <a:lnTo>
                    <a:pt x="2999" y="2261"/>
                  </a:lnTo>
                  <a:lnTo>
                    <a:pt x="2849" y="2276"/>
                  </a:lnTo>
                  <a:lnTo>
                    <a:pt x="2700" y="2292"/>
                  </a:lnTo>
                  <a:lnTo>
                    <a:pt x="2553" y="2309"/>
                  </a:lnTo>
                  <a:lnTo>
                    <a:pt x="2405" y="2328"/>
                  </a:lnTo>
                  <a:lnTo>
                    <a:pt x="2259" y="2347"/>
                  </a:lnTo>
                  <a:lnTo>
                    <a:pt x="2115" y="2366"/>
                  </a:lnTo>
                  <a:lnTo>
                    <a:pt x="1972" y="2386"/>
                  </a:lnTo>
                  <a:lnTo>
                    <a:pt x="1833" y="2407"/>
                  </a:lnTo>
                  <a:lnTo>
                    <a:pt x="1695" y="2427"/>
                  </a:lnTo>
                  <a:lnTo>
                    <a:pt x="1560" y="2449"/>
                  </a:lnTo>
                  <a:lnTo>
                    <a:pt x="1428" y="2469"/>
                  </a:lnTo>
                  <a:lnTo>
                    <a:pt x="1301" y="2491"/>
                  </a:lnTo>
                  <a:lnTo>
                    <a:pt x="1177" y="2512"/>
                  </a:lnTo>
                  <a:lnTo>
                    <a:pt x="1058" y="2532"/>
                  </a:lnTo>
                  <a:lnTo>
                    <a:pt x="941" y="2552"/>
                  </a:lnTo>
                  <a:lnTo>
                    <a:pt x="832" y="2573"/>
                  </a:lnTo>
                  <a:lnTo>
                    <a:pt x="726" y="2592"/>
                  </a:lnTo>
                  <a:lnTo>
                    <a:pt x="628" y="2610"/>
                  </a:lnTo>
                  <a:lnTo>
                    <a:pt x="533" y="2628"/>
                  </a:lnTo>
                  <a:lnTo>
                    <a:pt x="447" y="2645"/>
                  </a:lnTo>
                  <a:lnTo>
                    <a:pt x="367" y="2661"/>
                  </a:lnTo>
                  <a:lnTo>
                    <a:pt x="293" y="2675"/>
                  </a:lnTo>
                  <a:lnTo>
                    <a:pt x="228" y="2689"/>
                  </a:lnTo>
                  <a:lnTo>
                    <a:pt x="169" y="2700"/>
                  </a:lnTo>
                  <a:lnTo>
                    <a:pt x="119" y="2711"/>
                  </a:lnTo>
                  <a:lnTo>
                    <a:pt x="77" y="2720"/>
                  </a:lnTo>
                  <a:lnTo>
                    <a:pt x="44" y="2727"/>
                  </a:lnTo>
                  <a:lnTo>
                    <a:pt x="20" y="2731"/>
                  </a:lnTo>
                  <a:lnTo>
                    <a:pt x="5" y="2734"/>
                  </a:lnTo>
                  <a:lnTo>
                    <a:pt x="0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BED38C5-6CD0-4E55-9616-47136947121E}"/>
                </a:ext>
              </a:extLst>
            </p:cNvPr>
            <p:cNvGrpSpPr/>
            <p:nvPr/>
          </p:nvGrpSpPr>
          <p:grpSpPr>
            <a:xfrm>
              <a:off x="6140117" y="2084940"/>
              <a:ext cx="3032378" cy="3143261"/>
              <a:chOff x="6140117" y="2011893"/>
              <a:chExt cx="3032378" cy="314326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6140117" y="2011893"/>
                <a:ext cx="0" cy="3143261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648879" y="2011893"/>
                <a:ext cx="0" cy="3143261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172495" y="2011893"/>
                <a:ext cx="0" cy="3143261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596604" y="2084939"/>
              <a:ext cx="1539937" cy="3143261"/>
            </a:xfrm>
            <a:custGeom>
              <a:avLst/>
              <a:gdLst>
                <a:gd name="T0" fmla="*/ 0 w 1169"/>
                <a:gd name="T1" fmla="*/ 0 h 2736"/>
                <a:gd name="T2" fmla="*/ 1163 w 1169"/>
                <a:gd name="T3" fmla="*/ 607 h 2736"/>
                <a:gd name="T4" fmla="*/ 1169 w 1169"/>
                <a:gd name="T5" fmla="*/ 612 h 2736"/>
                <a:gd name="T6" fmla="*/ 1169 w 1169"/>
                <a:gd name="T7" fmla="*/ 2135 h 2736"/>
                <a:gd name="T8" fmla="*/ 1163 w 1169"/>
                <a:gd name="T9" fmla="*/ 2138 h 2736"/>
                <a:gd name="T10" fmla="*/ 0 w 1169"/>
                <a:gd name="T11" fmla="*/ 2736 h 2736"/>
                <a:gd name="T12" fmla="*/ 0 w 1169"/>
                <a:gd name="T13" fmla="*/ 0 h 2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2736">
                  <a:moveTo>
                    <a:pt x="0" y="0"/>
                  </a:moveTo>
                  <a:lnTo>
                    <a:pt x="1163" y="607"/>
                  </a:lnTo>
                  <a:lnTo>
                    <a:pt x="1169" y="612"/>
                  </a:lnTo>
                  <a:lnTo>
                    <a:pt x="1169" y="2135"/>
                  </a:lnTo>
                  <a:lnTo>
                    <a:pt x="1163" y="2138"/>
                  </a:lnTo>
                  <a:lnTo>
                    <a:pt x="0" y="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136542" y="2788038"/>
              <a:ext cx="1517543" cy="1749703"/>
            </a:xfrm>
            <a:custGeom>
              <a:avLst/>
              <a:gdLst>
                <a:gd name="T0" fmla="*/ 0 w 1152"/>
                <a:gd name="T1" fmla="*/ 0 h 1523"/>
                <a:gd name="T2" fmla="*/ 568 w 1152"/>
                <a:gd name="T3" fmla="*/ 395 h 1523"/>
                <a:gd name="T4" fmla="*/ 1152 w 1152"/>
                <a:gd name="T5" fmla="*/ 591 h 1523"/>
                <a:gd name="T6" fmla="*/ 1152 w 1152"/>
                <a:gd name="T7" fmla="*/ 955 h 1523"/>
                <a:gd name="T8" fmla="*/ 568 w 1152"/>
                <a:gd name="T9" fmla="*/ 1137 h 1523"/>
                <a:gd name="T10" fmla="*/ 0 w 1152"/>
                <a:gd name="T11" fmla="*/ 1523 h 1523"/>
                <a:gd name="T12" fmla="*/ 0 w 1152"/>
                <a:gd name="T13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1523">
                  <a:moveTo>
                    <a:pt x="0" y="0"/>
                  </a:moveTo>
                  <a:lnTo>
                    <a:pt x="568" y="395"/>
                  </a:lnTo>
                  <a:lnTo>
                    <a:pt x="1152" y="591"/>
                  </a:lnTo>
                  <a:lnTo>
                    <a:pt x="1152" y="955"/>
                  </a:lnTo>
                  <a:lnTo>
                    <a:pt x="568" y="1137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172944" y="3555471"/>
              <a:ext cx="2234161" cy="220579"/>
            </a:xfrm>
            <a:custGeom>
              <a:avLst/>
              <a:gdLst>
                <a:gd name="T0" fmla="*/ 0 w 1696"/>
                <a:gd name="T1" fmla="*/ 0 h 192"/>
                <a:gd name="T2" fmla="*/ 2 w 1696"/>
                <a:gd name="T3" fmla="*/ 0 h 192"/>
                <a:gd name="T4" fmla="*/ 1696 w 1696"/>
                <a:gd name="T5" fmla="*/ 93 h 192"/>
                <a:gd name="T6" fmla="*/ 0 w 1696"/>
                <a:gd name="T7" fmla="*/ 192 h 192"/>
                <a:gd name="T8" fmla="*/ 0 w 169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192">
                  <a:moveTo>
                    <a:pt x="0" y="0"/>
                  </a:moveTo>
                  <a:lnTo>
                    <a:pt x="2" y="0"/>
                  </a:lnTo>
                  <a:lnTo>
                    <a:pt x="1696" y="93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654085" y="3467010"/>
              <a:ext cx="1518861" cy="418183"/>
            </a:xfrm>
            <a:custGeom>
              <a:avLst/>
              <a:gdLst>
                <a:gd name="T0" fmla="*/ 0 w 1153"/>
                <a:gd name="T1" fmla="*/ 0 h 364"/>
                <a:gd name="T2" fmla="*/ 1 w 1153"/>
                <a:gd name="T3" fmla="*/ 0 h 364"/>
                <a:gd name="T4" fmla="*/ 1153 w 1153"/>
                <a:gd name="T5" fmla="*/ 77 h 364"/>
                <a:gd name="T6" fmla="*/ 1153 w 1153"/>
                <a:gd name="T7" fmla="*/ 269 h 364"/>
                <a:gd name="T8" fmla="*/ 1 w 1153"/>
                <a:gd name="T9" fmla="*/ 363 h 364"/>
                <a:gd name="T10" fmla="*/ 0 w 1153"/>
                <a:gd name="T11" fmla="*/ 364 h 364"/>
                <a:gd name="T12" fmla="*/ 0 w 1153"/>
                <a:gd name="T1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3" h="364">
                  <a:moveTo>
                    <a:pt x="0" y="0"/>
                  </a:moveTo>
                  <a:lnTo>
                    <a:pt x="1" y="0"/>
                  </a:lnTo>
                  <a:lnTo>
                    <a:pt x="1153" y="77"/>
                  </a:lnTo>
                  <a:lnTo>
                    <a:pt x="1153" y="269"/>
                  </a:lnTo>
                  <a:lnTo>
                    <a:pt x="1" y="363"/>
                  </a:lnTo>
                  <a:lnTo>
                    <a:pt x="0" y="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63500" dist="50800" dir="13500000">
                <a:prstClr val="black">
                  <a:alpha val="1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320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603191" y="3652036"/>
              <a:ext cx="6800186" cy="2298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4603191" y="3455307"/>
              <a:ext cx="3045384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4603191" y="3875601"/>
              <a:ext cx="3045384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4603191" y="3240688"/>
              <a:ext cx="2302434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cxnSpLocks/>
            </p:cNvCxnSpPr>
            <p:nvPr/>
          </p:nvCxnSpPr>
          <p:spPr>
            <a:xfrm>
              <a:off x="4603191" y="4081275"/>
              <a:ext cx="2283384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/>
            </p:cNvCxnSpPr>
            <p:nvPr/>
          </p:nvCxnSpPr>
          <p:spPr>
            <a:xfrm>
              <a:off x="4603191" y="2802511"/>
              <a:ext cx="1537259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4603191" y="4510512"/>
              <a:ext cx="1549959" cy="0"/>
            </a:xfrm>
            <a:prstGeom prst="line">
              <a:avLst/>
            </a:prstGeom>
            <a:ln w="95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666302" y="4645139"/>
              <a:ext cx="1970562" cy="61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Cloud of Uncertainty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BCB728D-9765-4A25-9BD1-A442ED9E4C50}"/>
                </a:ext>
              </a:extLst>
            </p:cNvPr>
            <p:cNvGrpSpPr/>
            <p:nvPr/>
          </p:nvGrpSpPr>
          <p:grpSpPr>
            <a:xfrm>
              <a:off x="4495233" y="2096321"/>
              <a:ext cx="78918" cy="3131880"/>
              <a:chOff x="4510236" y="2023274"/>
              <a:chExt cx="135923" cy="313188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4510236" y="5155154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4510236" y="4439012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510236" y="4012359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4510236" y="3806388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4510236" y="3582763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510236" y="3385621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4510236" y="3170823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4510236" y="2735342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4510236" y="2023274"/>
                <a:ext cx="135923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8B554A-12BC-4EF7-A99E-75E4FEAF1861}"/>
                </a:ext>
              </a:extLst>
            </p:cNvPr>
            <p:cNvGrpSpPr/>
            <p:nvPr/>
          </p:nvGrpSpPr>
          <p:grpSpPr>
            <a:xfrm>
              <a:off x="3568562" y="1994088"/>
              <a:ext cx="808633" cy="3342074"/>
              <a:chOff x="1464398" y="1806432"/>
              <a:chExt cx="894998" cy="4083678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464398" y="5629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0.25x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89798" y="47528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0. 5x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89798" y="42448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0. 67x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489798" y="3978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0. 8x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489798" y="3724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1x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489798" y="3470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1. 25x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89798" y="32161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1.5x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89798" y="26827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2x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89798" y="1806432"/>
                <a:ext cx="869598" cy="2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I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4x</a:t>
                </a:r>
              </a:p>
            </p:txBody>
          </p:sp>
        </p:grpSp>
        <p:cxnSp>
          <p:nvCxnSpPr>
            <p:cNvPr id="71" name="Elbow Connector 70"/>
            <p:cNvCxnSpPr/>
            <p:nvPr/>
          </p:nvCxnSpPr>
          <p:spPr>
            <a:xfrm rot="16200000" flipH="1">
              <a:off x="9356787" y="4671951"/>
              <a:ext cx="236173" cy="195178"/>
            </a:xfrm>
            <a:prstGeom prst="bentConnector2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row: Notched Right 11">
              <a:extLst>
                <a:ext uri="{FF2B5EF4-FFF2-40B4-BE49-F238E27FC236}">
                  <a16:creationId xmlns:a16="http://schemas.microsoft.com/office/drawing/2014/main" id="{F0EA2FEB-4EF1-48B2-8EA5-E1771E1E5AD9}"/>
                </a:ext>
              </a:extLst>
            </p:cNvPr>
            <p:cNvSpPr/>
            <p:nvPr/>
          </p:nvSpPr>
          <p:spPr>
            <a:xfrm>
              <a:off x="4603192" y="5324766"/>
              <a:ext cx="6917452" cy="408490"/>
            </a:xfrm>
            <a:prstGeom prst="notchedRightArrow">
              <a:avLst/>
            </a:prstGeom>
            <a:gradFill>
              <a:gsLst>
                <a:gs pos="69000">
                  <a:schemeClr val="bg2"/>
                </a:gs>
                <a:gs pos="34000">
                  <a:schemeClr val="accent2"/>
                </a:gs>
                <a:gs pos="0">
                  <a:schemeClr val="accent1"/>
                </a:gs>
                <a:gs pos="100000">
                  <a:schemeClr val="accent3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D5D6ABB-9AB1-47D9-986E-25F20950E66A}"/>
                </a:ext>
              </a:extLst>
            </p:cNvPr>
            <p:cNvSpPr txBox="1"/>
            <p:nvPr/>
          </p:nvSpPr>
          <p:spPr>
            <a:xfrm>
              <a:off x="7288861" y="4954364"/>
              <a:ext cx="801218" cy="4538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I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8555E25-27C6-4DE1-8245-8105B7EB255A}"/>
                </a:ext>
              </a:extLst>
            </p:cNvPr>
            <p:cNvGrpSpPr/>
            <p:nvPr/>
          </p:nvGrpSpPr>
          <p:grpSpPr>
            <a:xfrm>
              <a:off x="4060179" y="1053897"/>
              <a:ext cx="1072849" cy="430887"/>
              <a:chOff x="1337751" y="2122124"/>
              <a:chExt cx="760030" cy="305250"/>
            </a:xfrm>
            <a:solidFill>
              <a:schemeClr val="accent1"/>
            </a:solidFill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6C889AB-7DB3-4235-B859-814BB1F7E1EF}"/>
                  </a:ext>
                </a:extLst>
              </p:cNvPr>
              <p:cNvSpPr txBox="1"/>
              <p:nvPr/>
            </p:nvSpPr>
            <p:spPr>
              <a:xfrm>
                <a:off x="1337751" y="2122124"/>
                <a:ext cx="760030" cy="22170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txBody>
              <a:bodyPr wrap="square" lIns="36000" tIns="0" rIns="36000" bIns="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GB" sz="1800" b="1" dirty="0">
                    <a:solidFill>
                      <a:schemeClr val="bg1"/>
                    </a:solidFill>
                    <a:cs typeface="Gotham Book" pitchFamily="50" charset="0"/>
                  </a:rPr>
                  <a:t>2-4x</a:t>
                </a:r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8E4BFFA4-CEB4-4840-8C02-620C7D16F15A}"/>
                  </a:ext>
                </a:extLst>
              </p:cNvPr>
              <p:cNvSpPr/>
              <p:nvPr/>
            </p:nvSpPr>
            <p:spPr>
              <a:xfrm flipV="1">
                <a:off x="1613805" y="2339480"/>
                <a:ext cx="207923" cy="878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 anchorCtr="0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300"/>
                  </a:spcBef>
                </a:pPr>
                <a:endParaRPr lang="en-US" sz="1800" b="1" cap="all" dirty="0">
                  <a:solidFill>
                    <a:schemeClr val="bg1"/>
                  </a:solidFill>
                  <a:cs typeface="Gotham Medium" pitchFamily="50" charset="0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042496A-73B8-4785-A8B8-4E24C01E4738}"/>
                </a:ext>
              </a:extLst>
            </p:cNvPr>
            <p:cNvSpPr txBox="1"/>
            <p:nvPr/>
          </p:nvSpPr>
          <p:spPr>
            <a:xfrm>
              <a:off x="6143128" y="1557953"/>
              <a:ext cx="1131182" cy="48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800" dirty="0">
                  <a:solidFill>
                    <a:schemeClr val="accent2"/>
                  </a:solidFill>
                  <a:cs typeface="Arial" pitchFamily="34" charset="0"/>
                </a:rPr>
                <a:t>How does it</a:t>
              </a:r>
            </a:p>
            <a:p>
              <a:r>
                <a:rPr lang="en-IN" sz="1800" dirty="0">
                  <a:solidFill>
                    <a:schemeClr val="accent2"/>
                  </a:solidFill>
                  <a:cs typeface="Arial" pitchFamily="34" charset="0"/>
                </a:rPr>
                <a:t>work?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555A1CF-F4CC-4671-A0BC-59BA24503691}"/>
                </a:ext>
              </a:extLst>
            </p:cNvPr>
            <p:cNvGrpSpPr/>
            <p:nvPr/>
          </p:nvGrpSpPr>
          <p:grpSpPr>
            <a:xfrm>
              <a:off x="5600116" y="1053897"/>
              <a:ext cx="1072849" cy="430887"/>
              <a:chOff x="1337751" y="2122124"/>
              <a:chExt cx="760030" cy="305250"/>
            </a:xfrm>
            <a:solidFill>
              <a:schemeClr val="accent2"/>
            </a:solidFill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18F1690-17BA-4C3F-BCA7-B98D50BC6CE9}"/>
                  </a:ext>
                </a:extLst>
              </p:cNvPr>
              <p:cNvSpPr txBox="1"/>
              <p:nvPr/>
            </p:nvSpPr>
            <p:spPr>
              <a:xfrm>
                <a:off x="1337751" y="2122124"/>
                <a:ext cx="760030" cy="22170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txBody>
              <a:bodyPr wrap="square" lIns="36000" tIns="0" rIns="36000" bIns="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GB" sz="1800" b="1" dirty="0">
                    <a:solidFill>
                      <a:schemeClr val="bg1"/>
                    </a:solidFill>
                    <a:cs typeface="Gotham Book" pitchFamily="50" charset="0"/>
                  </a:rPr>
                  <a:t>2-1.5x</a:t>
                </a: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ACD4A588-026A-4568-8312-07DDDE96347F}"/>
                  </a:ext>
                </a:extLst>
              </p:cNvPr>
              <p:cNvSpPr/>
              <p:nvPr/>
            </p:nvSpPr>
            <p:spPr>
              <a:xfrm flipV="1">
                <a:off x="1613805" y="2339480"/>
                <a:ext cx="207923" cy="878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 anchorCtr="0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300"/>
                  </a:spcBef>
                </a:pPr>
                <a:endParaRPr lang="en-US" sz="1800" b="1" cap="all" dirty="0">
                  <a:solidFill>
                    <a:schemeClr val="bg1"/>
                  </a:solidFill>
                  <a:cs typeface="Gotham Medium" pitchFamily="50" charset="0"/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B45B8B-CA26-4B6C-A81D-62361CA5C747}"/>
                </a:ext>
              </a:extLst>
            </p:cNvPr>
            <p:cNvSpPr txBox="1"/>
            <p:nvPr/>
          </p:nvSpPr>
          <p:spPr>
            <a:xfrm>
              <a:off x="7648575" y="1557953"/>
              <a:ext cx="1131182" cy="4805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cs typeface="Arial" pitchFamily="34" charset="0"/>
                </a:rPr>
                <a:t>What will it look like?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5D4C31D-9B29-42EF-8A57-14CF3A668231}"/>
                </a:ext>
              </a:extLst>
            </p:cNvPr>
            <p:cNvGrpSpPr/>
            <p:nvPr/>
          </p:nvGrpSpPr>
          <p:grpSpPr>
            <a:xfrm>
              <a:off x="7105563" y="1053897"/>
              <a:ext cx="1072849" cy="430887"/>
              <a:chOff x="1337751" y="2122124"/>
              <a:chExt cx="760030" cy="305250"/>
            </a:xfrm>
            <a:solidFill>
              <a:schemeClr val="bg2"/>
            </a:solidFill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EB2605C-660E-425D-8ACA-795281B10AF1}"/>
                  </a:ext>
                </a:extLst>
              </p:cNvPr>
              <p:cNvSpPr txBox="1"/>
              <p:nvPr/>
            </p:nvSpPr>
            <p:spPr>
              <a:xfrm>
                <a:off x="1337751" y="2122124"/>
                <a:ext cx="760030" cy="22170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txBody>
              <a:bodyPr wrap="square" lIns="36000" tIns="0" rIns="36000" bIns="0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GB" sz="1800" b="1" dirty="0">
                    <a:solidFill>
                      <a:schemeClr val="bg1"/>
                    </a:solidFill>
                    <a:cs typeface="Gotham Book" pitchFamily="50" charset="0"/>
                  </a:rPr>
                  <a:t>1.5-1.25x</a:t>
                </a:r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31029DDE-B01C-4C8A-BDB2-971F13302DD8}"/>
                  </a:ext>
                </a:extLst>
              </p:cNvPr>
              <p:cNvSpPr/>
              <p:nvPr/>
            </p:nvSpPr>
            <p:spPr>
              <a:xfrm flipV="1">
                <a:off x="1613805" y="2339480"/>
                <a:ext cx="207923" cy="878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t" anchorCtr="0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300"/>
                  </a:spcBef>
                </a:pPr>
                <a:endParaRPr lang="en-US" sz="1800" b="1" cap="all" dirty="0">
                  <a:solidFill>
                    <a:schemeClr val="bg1"/>
                  </a:solidFill>
                  <a:cs typeface="Gotham Medium" pitchFamily="50" charset="0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7333B7-60A0-4005-8AFD-B34A245A82AE}"/>
                </a:ext>
              </a:extLst>
            </p:cNvPr>
            <p:cNvSpPr txBox="1"/>
            <p:nvPr/>
          </p:nvSpPr>
          <p:spPr>
            <a:xfrm>
              <a:off x="9154022" y="1773396"/>
              <a:ext cx="1131182" cy="2402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>
                  <a:solidFill>
                    <a:schemeClr val="accent3"/>
                  </a:solidFill>
                  <a:cs typeface="Arial" pitchFamily="34" charset="0"/>
                </a:rPr>
                <a:t>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63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5">
            <a:extLst>
              <a:ext uri="{FF2B5EF4-FFF2-40B4-BE49-F238E27FC236}">
                <a16:creationId xmlns:a16="http://schemas.microsoft.com/office/drawing/2014/main" id="{C06AE7D2-D828-42E2-8089-CDD8513D06C8}"/>
              </a:ext>
            </a:extLst>
          </p:cNvPr>
          <p:cNvSpPr>
            <a:spLocks/>
          </p:cNvSpPr>
          <p:nvPr/>
        </p:nvSpPr>
        <p:spPr bwMode="auto">
          <a:xfrm flipH="1">
            <a:off x="7866656" y="1186864"/>
            <a:ext cx="3237706" cy="539349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03. Edit title</a:t>
            </a:r>
          </a:p>
        </p:txBody>
      </p:sp>
      <p:sp>
        <p:nvSpPr>
          <p:cNvPr id="247" name="Freeform 6">
            <a:extLst>
              <a:ext uri="{FF2B5EF4-FFF2-40B4-BE49-F238E27FC236}">
                <a16:creationId xmlns:a16="http://schemas.microsoft.com/office/drawing/2014/main" id="{416FDF92-66E1-4B07-8035-5EB3B1D9EE8C}"/>
              </a:ext>
            </a:extLst>
          </p:cNvPr>
          <p:cNvSpPr>
            <a:spLocks/>
          </p:cNvSpPr>
          <p:nvPr/>
        </p:nvSpPr>
        <p:spPr bwMode="auto">
          <a:xfrm flipH="1">
            <a:off x="7866656" y="1726213"/>
            <a:ext cx="172270" cy="400891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Oval 7">
            <a:extLst>
              <a:ext uri="{FF2B5EF4-FFF2-40B4-BE49-F238E27FC236}">
                <a16:creationId xmlns:a16="http://schemas.microsoft.com/office/drawing/2014/main" id="{DB81E1CF-B6AA-4623-814A-5D7A766F32E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16532" y="1236774"/>
            <a:ext cx="426650" cy="4282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602AFEC-05F5-41B0-B774-AF4EBADCC01A}"/>
              </a:ext>
            </a:extLst>
          </p:cNvPr>
          <p:cNvGrpSpPr/>
          <p:nvPr/>
        </p:nvGrpSpPr>
        <p:grpSpPr>
          <a:xfrm>
            <a:off x="10723382" y="1344510"/>
            <a:ext cx="212952" cy="212787"/>
            <a:chOff x="4040188" y="1374776"/>
            <a:chExt cx="4111625" cy="4108450"/>
          </a:xfrm>
          <a:solidFill>
            <a:schemeClr val="accent1"/>
          </a:solidFill>
        </p:grpSpPr>
        <p:sp>
          <p:nvSpPr>
            <p:cNvPr id="251" name="Freeform 5">
              <a:extLst>
                <a:ext uri="{FF2B5EF4-FFF2-40B4-BE49-F238E27FC236}">
                  <a16:creationId xmlns:a16="http://schemas.microsoft.com/office/drawing/2014/main" id="{382A992D-466A-4BCF-9DAB-45A171521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6">
              <a:extLst>
                <a:ext uri="{FF2B5EF4-FFF2-40B4-BE49-F238E27FC236}">
                  <a16:creationId xmlns:a16="http://schemas.microsoft.com/office/drawing/2014/main" id="{2045118E-3AE5-469B-9F46-905C0A749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52150EDF-D578-41D8-89C1-C9A13A416183}"/>
              </a:ext>
            </a:extLst>
          </p:cNvPr>
          <p:cNvSpPr txBox="1"/>
          <p:nvPr/>
        </p:nvSpPr>
        <p:spPr>
          <a:xfrm>
            <a:off x="8199532" y="1863753"/>
            <a:ext cx="2263049" cy="5078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rgbClr val="000000"/>
                </a:solidFill>
              </a:rPr>
              <a:t>You can edit this text. This is a sample text. You can edit this text. This is a sample text.</a:t>
            </a:r>
          </a:p>
        </p:txBody>
      </p:sp>
      <p:sp>
        <p:nvSpPr>
          <p:cNvPr id="254" name="Freeform 5">
            <a:extLst>
              <a:ext uri="{FF2B5EF4-FFF2-40B4-BE49-F238E27FC236}">
                <a16:creationId xmlns:a16="http://schemas.microsoft.com/office/drawing/2014/main" id="{C63A8B4D-A94A-46C6-8BC7-DE844AC58DA8}"/>
              </a:ext>
            </a:extLst>
          </p:cNvPr>
          <p:cNvSpPr>
            <a:spLocks/>
          </p:cNvSpPr>
          <p:nvPr/>
        </p:nvSpPr>
        <p:spPr bwMode="auto">
          <a:xfrm flipH="1">
            <a:off x="7866656" y="4449509"/>
            <a:ext cx="3237706" cy="539349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04. Edit title</a:t>
            </a:r>
          </a:p>
        </p:txBody>
      </p:sp>
      <p:sp>
        <p:nvSpPr>
          <p:cNvPr id="255" name="Freeform 6">
            <a:extLst>
              <a:ext uri="{FF2B5EF4-FFF2-40B4-BE49-F238E27FC236}">
                <a16:creationId xmlns:a16="http://schemas.microsoft.com/office/drawing/2014/main" id="{38929E43-B9BF-4275-B86B-E54CDBC64DD8}"/>
              </a:ext>
            </a:extLst>
          </p:cNvPr>
          <p:cNvSpPr>
            <a:spLocks/>
          </p:cNvSpPr>
          <p:nvPr/>
        </p:nvSpPr>
        <p:spPr bwMode="auto">
          <a:xfrm flipH="1">
            <a:off x="7866656" y="4988858"/>
            <a:ext cx="172270" cy="400891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Oval 7">
            <a:extLst>
              <a:ext uri="{FF2B5EF4-FFF2-40B4-BE49-F238E27FC236}">
                <a16:creationId xmlns:a16="http://schemas.microsoft.com/office/drawing/2014/main" id="{E3452185-177E-474D-8E59-DDC8A44791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16532" y="4499419"/>
            <a:ext cx="426650" cy="4282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11EB0F7-5296-42C4-A4A0-0F337192CEA6}"/>
              </a:ext>
            </a:extLst>
          </p:cNvPr>
          <p:cNvGrpSpPr/>
          <p:nvPr/>
        </p:nvGrpSpPr>
        <p:grpSpPr>
          <a:xfrm>
            <a:off x="10723382" y="4607155"/>
            <a:ext cx="212952" cy="212787"/>
            <a:chOff x="4040188" y="1374776"/>
            <a:chExt cx="4111625" cy="4108450"/>
          </a:xfrm>
          <a:solidFill>
            <a:schemeClr val="accent2">
              <a:lumMod val="75000"/>
            </a:schemeClr>
          </a:solidFill>
        </p:grpSpPr>
        <p:sp>
          <p:nvSpPr>
            <p:cNvPr id="258" name="Freeform 5">
              <a:extLst>
                <a:ext uri="{FF2B5EF4-FFF2-40B4-BE49-F238E27FC236}">
                  <a16:creationId xmlns:a16="http://schemas.microsoft.com/office/drawing/2014/main" id="{58A07339-C06B-476C-99E9-629DA6E84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">
              <a:extLst>
                <a:ext uri="{FF2B5EF4-FFF2-40B4-BE49-F238E27FC236}">
                  <a16:creationId xmlns:a16="http://schemas.microsoft.com/office/drawing/2014/main" id="{DBCF1E5F-B595-4E07-8849-BF841CB302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6080887F-DA88-490F-B1A9-6F655929BCAD}"/>
              </a:ext>
            </a:extLst>
          </p:cNvPr>
          <p:cNvSpPr txBox="1"/>
          <p:nvPr/>
        </p:nvSpPr>
        <p:spPr>
          <a:xfrm>
            <a:off x="8199532" y="5126398"/>
            <a:ext cx="2263049" cy="5078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rgbClr val="000000"/>
                </a:solidFill>
              </a:rPr>
              <a:t>You can edit this text. This is a sample text. You can edit this text. This is a sample text.</a:t>
            </a:r>
          </a:p>
        </p:txBody>
      </p:sp>
      <p:sp>
        <p:nvSpPr>
          <p:cNvPr id="262" name="Freeform 5">
            <a:extLst>
              <a:ext uri="{FF2B5EF4-FFF2-40B4-BE49-F238E27FC236}">
                <a16:creationId xmlns:a16="http://schemas.microsoft.com/office/drawing/2014/main" id="{81016BBD-BB5A-4515-BDF8-798AC190A526}"/>
              </a:ext>
            </a:extLst>
          </p:cNvPr>
          <p:cNvSpPr>
            <a:spLocks/>
          </p:cNvSpPr>
          <p:nvPr/>
        </p:nvSpPr>
        <p:spPr bwMode="auto">
          <a:xfrm>
            <a:off x="1084462" y="1186864"/>
            <a:ext cx="3237706" cy="539349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01. Edit title</a:t>
            </a:r>
          </a:p>
        </p:txBody>
      </p:sp>
      <p:sp>
        <p:nvSpPr>
          <p:cNvPr id="263" name="Freeform 6">
            <a:extLst>
              <a:ext uri="{FF2B5EF4-FFF2-40B4-BE49-F238E27FC236}">
                <a16:creationId xmlns:a16="http://schemas.microsoft.com/office/drawing/2014/main" id="{70CB24BB-EBC2-4183-88FF-2E61EEF997B2}"/>
              </a:ext>
            </a:extLst>
          </p:cNvPr>
          <p:cNvSpPr>
            <a:spLocks/>
          </p:cNvSpPr>
          <p:nvPr/>
        </p:nvSpPr>
        <p:spPr bwMode="auto">
          <a:xfrm>
            <a:off x="4149898" y="1726213"/>
            <a:ext cx="172270" cy="400891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Oval 7">
            <a:extLst>
              <a:ext uri="{FF2B5EF4-FFF2-40B4-BE49-F238E27FC236}">
                <a16:creationId xmlns:a16="http://schemas.microsoft.com/office/drawing/2014/main" id="{1E7D52A7-2F26-4A24-9425-3A61FEB4A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42" y="1236774"/>
            <a:ext cx="426650" cy="4282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2106FCF4-AFCA-4A8B-8CC1-D76F1519B630}"/>
              </a:ext>
            </a:extLst>
          </p:cNvPr>
          <p:cNvGrpSpPr/>
          <p:nvPr/>
        </p:nvGrpSpPr>
        <p:grpSpPr>
          <a:xfrm flipH="1">
            <a:off x="1252490" y="1344510"/>
            <a:ext cx="212952" cy="212787"/>
            <a:chOff x="4040188" y="1374776"/>
            <a:chExt cx="4111625" cy="4108450"/>
          </a:xfrm>
          <a:solidFill>
            <a:schemeClr val="bg2">
              <a:lumMod val="75000"/>
            </a:schemeClr>
          </a:solidFill>
        </p:grpSpPr>
        <p:sp>
          <p:nvSpPr>
            <p:cNvPr id="274" name="Freeform 5">
              <a:extLst>
                <a:ext uri="{FF2B5EF4-FFF2-40B4-BE49-F238E27FC236}">
                  <a16:creationId xmlns:a16="http://schemas.microsoft.com/office/drawing/2014/main" id="{33921940-6270-4C34-B7F4-41FD556E25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">
              <a:extLst>
                <a:ext uri="{FF2B5EF4-FFF2-40B4-BE49-F238E27FC236}">
                  <a16:creationId xmlns:a16="http://schemas.microsoft.com/office/drawing/2014/main" id="{36446FC3-EAC7-422D-AA75-A7C41249A5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5E0BB517-5B6E-4F92-ADB7-65583C1077AA}"/>
              </a:ext>
            </a:extLst>
          </p:cNvPr>
          <p:cNvSpPr txBox="1"/>
          <p:nvPr/>
        </p:nvSpPr>
        <p:spPr>
          <a:xfrm flipH="1">
            <a:off x="1726243" y="1863753"/>
            <a:ext cx="2263049" cy="5078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rgbClr val="000000"/>
                </a:solidFill>
              </a:rPr>
              <a:t>You can edit this text. This is a sample text. You can edit this text. This is a sample text.</a:t>
            </a:r>
          </a:p>
        </p:txBody>
      </p:sp>
      <p:sp>
        <p:nvSpPr>
          <p:cNvPr id="267" name="Freeform 5">
            <a:extLst>
              <a:ext uri="{FF2B5EF4-FFF2-40B4-BE49-F238E27FC236}">
                <a16:creationId xmlns:a16="http://schemas.microsoft.com/office/drawing/2014/main" id="{15BE8DC6-297A-4717-AE5E-30BBC12F1084}"/>
              </a:ext>
            </a:extLst>
          </p:cNvPr>
          <p:cNvSpPr>
            <a:spLocks/>
          </p:cNvSpPr>
          <p:nvPr/>
        </p:nvSpPr>
        <p:spPr bwMode="auto">
          <a:xfrm>
            <a:off x="1084462" y="4449509"/>
            <a:ext cx="3237706" cy="539349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02. Edit title</a:t>
            </a:r>
          </a:p>
        </p:txBody>
      </p:sp>
      <p:sp>
        <p:nvSpPr>
          <p:cNvPr id="268" name="Freeform 6">
            <a:extLst>
              <a:ext uri="{FF2B5EF4-FFF2-40B4-BE49-F238E27FC236}">
                <a16:creationId xmlns:a16="http://schemas.microsoft.com/office/drawing/2014/main" id="{A5A8F844-1443-41D6-B60F-FD221455CB2E}"/>
              </a:ext>
            </a:extLst>
          </p:cNvPr>
          <p:cNvSpPr>
            <a:spLocks/>
          </p:cNvSpPr>
          <p:nvPr/>
        </p:nvSpPr>
        <p:spPr bwMode="auto">
          <a:xfrm>
            <a:off x="4149898" y="4988858"/>
            <a:ext cx="172270" cy="400891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Oval 7">
            <a:extLst>
              <a:ext uri="{FF2B5EF4-FFF2-40B4-BE49-F238E27FC236}">
                <a16:creationId xmlns:a16="http://schemas.microsoft.com/office/drawing/2014/main" id="{F6EA4205-2DBE-4E5F-9515-51DC0257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42" y="4499419"/>
            <a:ext cx="426650" cy="42826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F8775B3A-F445-49A4-A835-5658A4706E18}"/>
              </a:ext>
            </a:extLst>
          </p:cNvPr>
          <p:cNvGrpSpPr/>
          <p:nvPr/>
        </p:nvGrpSpPr>
        <p:grpSpPr>
          <a:xfrm flipH="1">
            <a:off x="1252490" y="4607155"/>
            <a:ext cx="212952" cy="212787"/>
            <a:chOff x="4040188" y="1374776"/>
            <a:chExt cx="4111625" cy="4108450"/>
          </a:xfrm>
          <a:solidFill>
            <a:schemeClr val="tx2"/>
          </a:solidFill>
        </p:grpSpPr>
        <p:sp>
          <p:nvSpPr>
            <p:cNvPr id="272" name="Freeform 5">
              <a:extLst>
                <a:ext uri="{FF2B5EF4-FFF2-40B4-BE49-F238E27FC236}">
                  <a16:creationId xmlns:a16="http://schemas.microsoft.com/office/drawing/2014/main" id="{CB672C4E-BECC-4A11-A583-FFDBF3A457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">
              <a:extLst>
                <a:ext uri="{FF2B5EF4-FFF2-40B4-BE49-F238E27FC236}">
                  <a16:creationId xmlns:a16="http://schemas.microsoft.com/office/drawing/2014/main" id="{04A5385A-896E-4772-8FB7-6797ABDFB7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ADA79C1-2F41-4689-9353-E4FEDD7DB38F}"/>
              </a:ext>
            </a:extLst>
          </p:cNvPr>
          <p:cNvSpPr txBox="1"/>
          <p:nvPr/>
        </p:nvSpPr>
        <p:spPr>
          <a:xfrm flipH="1">
            <a:off x="1726243" y="5126398"/>
            <a:ext cx="2263049" cy="5078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sz="1100" kern="0" dirty="0">
                <a:solidFill>
                  <a:srgbClr val="000000"/>
                </a:solidFill>
              </a:rPr>
              <a:t>You can edit this text. This is a sample text. You can edit this text. This is a sample text.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5BC27-370A-4AFA-969D-0AD835B9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116632"/>
            <a:ext cx="11664949" cy="576362"/>
          </a:xfrm>
        </p:spPr>
        <p:txBody>
          <a:bodyPr/>
          <a:lstStyle/>
          <a:p>
            <a:r>
              <a:rPr lang="en-US" dirty="0"/>
              <a:t>Brainstorming &amp; Questions</a:t>
            </a:r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0030BFDB-EB06-4D77-9BC9-C2D6D81D4483}"/>
              </a:ext>
            </a:extLst>
          </p:cNvPr>
          <p:cNvGrpSpPr/>
          <p:nvPr/>
        </p:nvGrpSpPr>
        <p:grpSpPr>
          <a:xfrm>
            <a:off x="4523997" y="1600201"/>
            <a:ext cx="3140832" cy="3657600"/>
            <a:chOff x="4854575" y="1985169"/>
            <a:chExt cx="2479675" cy="2887663"/>
          </a:xfrm>
        </p:grpSpPr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30630FD5-B417-4E2B-BC15-274E200ED9E6}"/>
                </a:ext>
              </a:extLst>
            </p:cNvPr>
            <p:cNvGrpSpPr/>
            <p:nvPr/>
          </p:nvGrpSpPr>
          <p:grpSpPr>
            <a:xfrm>
              <a:off x="4854575" y="1985169"/>
              <a:ext cx="2479675" cy="2887663"/>
              <a:chOff x="-2508251" y="1377950"/>
              <a:chExt cx="2479675" cy="2887663"/>
            </a:xfrm>
          </p:grpSpPr>
          <p:sp>
            <p:nvSpPr>
              <p:cNvPr id="1038" name="Freeform 805">
                <a:extLst>
                  <a:ext uri="{FF2B5EF4-FFF2-40B4-BE49-F238E27FC236}">
                    <a16:creationId xmlns:a16="http://schemas.microsoft.com/office/drawing/2014/main" id="{83ED3594-5CBD-46DA-AB44-77AFBE5A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3489" y="1377950"/>
                <a:ext cx="2474913" cy="2868613"/>
              </a:xfrm>
              <a:custGeom>
                <a:avLst/>
                <a:gdLst>
                  <a:gd name="T0" fmla="*/ 768 w 827"/>
                  <a:gd name="T1" fmla="*/ 203 h 961"/>
                  <a:gd name="T2" fmla="*/ 604 w 827"/>
                  <a:gd name="T3" fmla="*/ 36 h 961"/>
                  <a:gd name="T4" fmla="*/ 348 w 827"/>
                  <a:gd name="T5" fmla="*/ 32 h 961"/>
                  <a:gd name="T6" fmla="*/ 104 w 827"/>
                  <a:gd name="T7" fmla="*/ 240 h 961"/>
                  <a:gd name="T8" fmla="*/ 98 w 827"/>
                  <a:gd name="T9" fmla="*/ 259 h 961"/>
                  <a:gd name="T10" fmla="*/ 85 w 827"/>
                  <a:gd name="T11" fmla="*/ 380 h 961"/>
                  <a:gd name="T12" fmla="*/ 91 w 827"/>
                  <a:gd name="T13" fmla="*/ 430 h 961"/>
                  <a:gd name="T14" fmla="*/ 28 w 827"/>
                  <a:gd name="T15" fmla="*/ 536 h 961"/>
                  <a:gd name="T16" fmla="*/ 17 w 827"/>
                  <a:gd name="T17" fmla="*/ 586 h 961"/>
                  <a:gd name="T18" fmla="*/ 49 w 827"/>
                  <a:gd name="T19" fmla="*/ 602 h 961"/>
                  <a:gd name="T20" fmla="*/ 59 w 827"/>
                  <a:gd name="T21" fmla="*/ 638 h 961"/>
                  <a:gd name="T22" fmla="*/ 83 w 827"/>
                  <a:gd name="T23" fmla="*/ 681 h 961"/>
                  <a:gd name="T24" fmla="*/ 81 w 827"/>
                  <a:gd name="T25" fmla="*/ 724 h 961"/>
                  <a:gd name="T26" fmla="*/ 108 w 827"/>
                  <a:gd name="T27" fmla="*/ 777 h 961"/>
                  <a:gd name="T28" fmla="*/ 110 w 827"/>
                  <a:gd name="T29" fmla="*/ 787 h 961"/>
                  <a:gd name="T30" fmla="*/ 189 w 827"/>
                  <a:gd name="T31" fmla="*/ 820 h 961"/>
                  <a:gd name="T32" fmla="*/ 247 w 827"/>
                  <a:gd name="T33" fmla="*/ 811 h 961"/>
                  <a:gd name="T34" fmla="*/ 279 w 827"/>
                  <a:gd name="T35" fmla="*/ 791 h 961"/>
                  <a:gd name="T36" fmla="*/ 239 w 827"/>
                  <a:gd name="T37" fmla="*/ 632 h 961"/>
                  <a:gd name="T38" fmla="*/ 208 w 827"/>
                  <a:gd name="T39" fmla="*/ 581 h 961"/>
                  <a:gd name="T40" fmla="*/ 201 w 827"/>
                  <a:gd name="T41" fmla="*/ 564 h 961"/>
                  <a:gd name="T42" fmla="*/ 212 w 827"/>
                  <a:gd name="T43" fmla="*/ 426 h 961"/>
                  <a:gd name="T44" fmla="*/ 300 w 827"/>
                  <a:gd name="T45" fmla="*/ 336 h 961"/>
                  <a:gd name="T46" fmla="*/ 438 w 827"/>
                  <a:gd name="T47" fmla="*/ 334 h 961"/>
                  <a:gd name="T48" fmla="*/ 569 w 827"/>
                  <a:gd name="T49" fmla="*/ 446 h 961"/>
                  <a:gd name="T50" fmla="*/ 573 w 827"/>
                  <a:gd name="T51" fmla="*/ 456 h 961"/>
                  <a:gd name="T52" fmla="*/ 580 w 827"/>
                  <a:gd name="T53" fmla="*/ 521 h 961"/>
                  <a:gd name="T54" fmla="*/ 577 w 827"/>
                  <a:gd name="T55" fmla="*/ 548 h 961"/>
                  <a:gd name="T56" fmla="*/ 610 w 827"/>
                  <a:gd name="T57" fmla="*/ 605 h 961"/>
                  <a:gd name="T58" fmla="*/ 617 w 827"/>
                  <a:gd name="T59" fmla="*/ 632 h 961"/>
                  <a:gd name="T60" fmla="*/ 599 w 827"/>
                  <a:gd name="T61" fmla="*/ 641 h 961"/>
                  <a:gd name="T62" fmla="*/ 594 w 827"/>
                  <a:gd name="T63" fmla="*/ 660 h 961"/>
                  <a:gd name="T64" fmla="*/ 581 w 827"/>
                  <a:gd name="T65" fmla="*/ 683 h 961"/>
                  <a:gd name="T66" fmla="*/ 582 w 827"/>
                  <a:gd name="T67" fmla="*/ 706 h 961"/>
                  <a:gd name="T68" fmla="*/ 567 w 827"/>
                  <a:gd name="T69" fmla="*/ 735 h 961"/>
                  <a:gd name="T70" fmla="*/ 566 w 827"/>
                  <a:gd name="T71" fmla="*/ 740 h 961"/>
                  <a:gd name="T72" fmla="*/ 524 w 827"/>
                  <a:gd name="T73" fmla="*/ 758 h 961"/>
                  <a:gd name="T74" fmla="*/ 462 w 827"/>
                  <a:gd name="T75" fmla="*/ 759 h 961"/>
                  <a:gd name="T76" fmla="*/ 446 w 827"/>
                  <a:gd name="T77" fmla="*/ 848 h 961"/>
                  <a:gd name="T78" fmla="*/ 669 w 827"/>
                  <a:gd name="T79" fmla="*/ 961 h 961"/>
                  <a:gd name="T80" fmla="*/ 718 w 827"/>
                  <a:gd name="T81" fmla="*/ 586 h 961"/>
                  <a:gd name="T82" fmla="*/ 775 w 827"/>
                  <a:gd name="T83" fmla="*/ 490 h 961"/>
                  <a:gd name="T84" fmla="*/ 788 w 827"/>
                  <a:gd name="T85" fmla="*/ 460 h 961"/>
                  <a:gd name="T86" fmla="*/ 768 w 827"/>
                  <a:gd name="T87" fmla="*/ 203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7" h="961">
                    <a:moveTo>
                      <a:pt x="768" y="203"/>
                    </a:moveTo>
                    <a:cubicBezTo>
                      <a:pt x="718" y="73"/>
                      <a:pt x="604" y="36"/>
                      <a:pt x="604" y="36"/>
                    </a:cubicBezTo>
                    <a:cubicBezTo>
                      <a:pt x="511" y="0"/>
                      <a:pt x="348" y="32"/>
                      <a:pt x="348" y="32"/>
                    </a:cubicBezTo>
                    <a:cubicBezTo>
                      <a:pt x="198" y="61"/>
                      <a:pt x="131" y="163"/>
                      <a:pt x="104" y="240"/>
                    </a:cubicBezTo>
                    <a:cubicBezTo>
                      <a:pt x="102" y="247"/>
                      <a:pt x="100" y="253"/>
                      <a:pt x="98" y="259"/>
                    </a:cubicBezTo>
                    <a:cubicBezTo>
                      <a:pt x="76" y="337"/>
                      <a:pt x="85" y="380"/>
                      <a:pt x="85" y="380"/>
                    </a:cubicBezTo>
                    <a:cubicBezTo>
                      <a:pt x="87" y="393"/>
                      <a:pt x="97" y="415"/>
                      <a:pt x="91" y="430"/>
                    </a:cubicBezTo>
                    <a:cubicBezTo>
                      <a:pt x="79" y="463"/>
                      <a:pt x="48" y="512"/>
                      <a:pt x="28" y="536"/>
                    </a:cubicBezTo>
                    <a:cubicBezTo>
                      <a:pt x="0" y="570"/>
                      <a:pt x="17" y="586"/>
                      <a:pt x="17" y="586"/>
                    </a:cubicBezTo>
                    <a:cubicBezTo>
                      <a:pt x="33" y="599"/>
                      <a:pt x="49" y="602"/>
                      <a:pt x="49" y="602"/>
                    </a:cubicBezTo>
                    <a:cubicBezTo>
                      <a:pt x="77" y="610"/>
                      <a:pt x="59" y="638"/>
                      <a:pt x="59" y="638"/>
                    </a:cubicBezTo>
                    <a:cubicBezTo>
                      <a:pt x="36" y="670"/>
                      <a:pt x="83" y="681"/>
                      <a:pt x="83" y="681"/>
                    </a:cubicBezTo>
                    <a:cubicBezTo>
                      <a:pt x="52" y="703"/>
                      <a:pt x="81" y="724"/>
                      <a:pt x="81" y="724"/>
                    </a:cubicBezTo>
                    <a:cubicBezTo>
                      <a:pt x="98" y="732"/>
                      <a:pt x="108" y="762"/>
                      <a:pt x="108" y="777"/>
                    </a:cubicBezTo>
                    <a:cubicBezTo>
                      <a:pt x="108" y="784"/>
                      <a:pt x="109" y="781"/>
                      <a:pt x="110" y="787"/>
                    </a:cubicBezTo>
                    <a:cubicBezTo>
                      <a:pt x="125" y="849"/>
                      <a:pt x="189" y="820"/>
                      <a:pt x="189" y="820"/>
                    </a:cubicBezTo>
                    <a:cubicBezTo>
                      <a:pt x="210" y="813"/>
                      <a:pt x="230" y="811"/>
                      <a:pt x="247" y="811"/>
                    </a:cubicBezTo>
                    <a:cubicBezTo>
                      <a:pt x="261" y="811"/>
                      <a:pt x="274" y="804"/>
                      <a:pt x="279" y="791"/>
                    </a:cubicBezTo>
                    <a:cubicBezTo>
                      <a:pt x="308" y="720"/>
                      <a:pt x="239" y="632"/>
                      <a:pt x="239" y="632"/>
                    </a:cubicBezTo>
                    <a:cubicBezTo>
                      <a:pt x="226" y="616"/>
                      <a:pt x="215" y="595"/>
                      <a:pt x="208" y="581"/>
                    </a:cubicBezTo>
                    <a:cubicBezTo>
                      <a:pt x="204" y="571"/>
                      <a:pt x="201" y="564"/>
                      <a:pt x="201" y="564"/>
                    </a:cubicBezTo>
                    <a:cubicBezTo>
                      <a:pt x="180" y="494"/>
                      <a:pt x="212" y="426"/>
                      <a:pt x="212" y="426"/>
                    </a:cubicBezTo>
                    <a:cubicBezTo>
                      <a:pt x="239" y="356"/>
                      <a:pt x="300" y="336"/>
                      <a:pt x="300" y="336"/>
                    </a:cubicBezTo>
                    <a:cubicBezTo>
                      <a:pt x="350" y="316"/>
                      <a:pt x="438" y="334"/>
                      <a:pt x="438" y="334"/>
                    </a:cubicBezTo>
                    <a:cubicBezTo>
                      <a:pt x="519" y="350"/>
                      <a:pt x="555" y="405"/>
                      <a:pt x="569" y="446"/>
                    </a:cubicBezTo>
                    <a:cubicBezTo>
                      <a:pt x="571" y="449"/>
                      <a:pt x="572" y="453"/>
                      <a:pt x="573" y="456"/>
                    </a:cubicBezTo>
                    <a:cubicBezTo>
                      <a:pt x="585" y="498"/>
                      <a:pt x="580" y="521"/>
                      <a:pt x="580" y="521"/>
                    </a:cubicBezTo>
                    <a:cubicBezTo>
                      <a:pt x="579" y="528"/>
                      <a:pt x="573" y="540"/>
                      <a:pt x="577" y="548"/>
                    </a:cubicBezTo>
                    <a:cubicBezTo>
                      <a:pt x="583" y="566"/>
                      <a:pt x="599" y="592"/>
                      <a:pt x="610" y="605"/>
                    </a:cubicBezTo>
                    <a:cubicBezTo>
                      <a:pt x="626" y="623"/>
                      <a:pt x="617" y="632"/>
                      <a:pt x="617" y="632"/>
                    </a:cubicBezTo>
                    <a:cubicBezTo>
                      <a:pt x="608" y="639"/>
                      <a:pt x="599" y="641"/>
                      <a:pt x="599" y="641"/>
                    </a:cubicBezTo>
                    <a:cubicBezTo>
                      <a:pt x="584" y="645"/>
                      <a:pt x="594" y="660"/>
                      <a:pt x="594" y="660"/>
                    </a:cubicBezTo>
                    <a:cubicBezTo>
                      <a:pt x="606" y="677"/>
                      <a:pt x="581" y="683"/>
                      <a:pt x="581" y="683"/>
                    </a:cubicBezTo>
                    <a:cubicBezTo>
                      <a:pt x="598" y="695"/>
                      <a:pt x="582" y="706"/>
                      <a:pt x="582" y="706"/>
                    </a:cubicBezTo>
                    <a:cubicBezTo>
                      <a:pt x="573" y="711"/>
                      <a:pt x="567" y="727"/>
                      <a:pt x="567" y="735"/>
                    </a:cubicBezTo>
                    <a:cubicBezTo>
                      <a:pt x="567" y="739"/>
                      <a:pt x="567" y="737"/>
                      <a:pt x="566" y="740"/>
                    </a:cubicBezTo>
                    <a:cubicBezTo>
                      <a:pt x="558" y="774"/>
                      <a:pt x="524" y="758"/>
                      <a:pt x="524" y="758"/>
                    </a:cubicBezTo>
                    <a:cubicBezTo>
                      <a:pt x="497" y="750"/>
                      <a:pt x="476" y="754"/>
                      <a:pt x="462" y="759"/>
                    </a:cubicBezTo>
                    <a:cubicBezTo>
                      <a:pt x="424" y="774"/>
                      <a:pt x="446" y="848"/>
                      <a:pt x="446" y="848"/>
                    </a:cubicBezTo>
                    <a:cubicBezTo>
                      <a:pt x="462" y="891"/>
                      <a:pt x="669" y="961"/>
                      <a:pt x="669" y="961"/>
                    </a:cubicBezTo>
                    <a:cubicBezTo>
                      <a:pt x="527" y="819"/>
                      <a:pt x="718" y="586"/>
                      <a:pt x="718" y="586"/>
                    </a:cubicBezTo>
                    <a:cubicBezTo>
                      <a:pt x="742" y="555"/>
                      <a:pt x="762" y="517"/>
                      <a:pt x="775" y="490"/>
                    </a:cubicBezTo>
                    <a:cubicBezTo>
                      <a:pt x="783" y="472"/>
                      <a:pt x="788" y="460"/>
                      <a:pt x="788" y="460"/>
                    </a:cubicBezTo>
                    <a:cubicBezTo>
                      <a:pt x="827" y="329"/>
                      <a:pt x="768" y="203"/>
                      <a:pt x="768" y="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806">
                <a:extLst>
                  <a:ext uri="{FF2B5EF4-FFF2-40B4-BE49-F238E27FC236}">
                    <a16:creationId xmlns:a16="http://schemas.microsoft.com/office/drawing/2014/main" id="{7BDEE709-7090-46BC-903A-7B5FB380C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482052" y="1444626"/>
                <a:ext cx="2200392" cy="2801937"/>
              </a:xfrm>
              <a:custGeom>
                <a:avLst/>
                <a:gdLst>
                  <a:gd name="T0" fmla="*/ 576 w 737"/>
                  <a:gd name="T1" fmla="*/ 666 h 941"/>
                  <a:gd name="T2" fmla="*/ 582 w 737"/>
                  <a:gd name="T3" fmla="*/ 662 h 941"/>
                  <a:gd name="T4" fmla="*/ 587 w 737"/>
                  <a:gd name="T5" fmla="*/ 644 h 941"/>
                  <a:gd name="T6" fmla="*/ 596 w 737"/>
                  <a:gd name="T7" fmla="*/ 622 h 941"/>
                  <a:gd name="T8" fmla="*/ 606 w 737"/>
                  <a:gd name="T9" fmla="*/ 591 h 941"/>
                  <a:gd name="T10" fmla="*/ 580 w 737"/>
                  <a:gd name="T11" fmla="*/ 553 h 941"/>
                  <a:gd name="T12" fmla="*/ 572 w 737"/>
                  <a:gd name="T13" fmla="*/ 506 h 941"/>
                  <a:gd name="T14" fmla="*/ 568 w 737"/>
                  <a:gd name="T15" fmla="*/ 446 h 941"/>
                  <a:gd name="T16" fmla="*/ 429 w 737"/>
                  <a:gd name="T17" fmla="*/ 316 h 941"/>
                  <a:gd name="T18" fmla="*/ 326 w 737"/>
                  <a:gd name="T19" fmla="*/ 311 h 941"/>
                  <a:gd name="T20" fmla="*/ 208 w 737"/>
                  <a:gd name="T21" fmla="*/ 400 h 941"/>
                  <a:gd name="T22" fmla="*/ 188 w 737"/>
                  <a:gd name="T23" fmla="*/ 516 h 941"/>
                  <a:gd name="T24" fmla="*/ 225 w 737"/>
                  <a:gd name="T25" fmla="*/ 604 h 941"/>
                  <a:gd name="T26" fmla="*/ 272 w 737"/>
                  <a:gd name="T27" fmla="*/ 691 h 941"/>
                  <a:gd name="T28" fmla="*/ 275 w 737"/>
                  <a:gd name="T29" fmla="*/ 765 h 941"/>
                  <a:gd name="T30" fmla="*/ 238 w 737"/>
                  <a:gd name="T31" fmla="*/ 793 h 941"/>
                  <a:gd name="T32" fmla="*/ 174 w 737"/>
                  <a:gd name="T33" fmla="*/ 804 h 941"/>
                  <a:gd name="T34" fmla="*/ 145 w 737"/>
                  <a:gd name="T35" fmla="*/ 808 h 941"/>
                  <a:gd name="T36" fmla="*/ 101 w 737"/>
                  <a:gd name="T37" fmla="*/ 758 h 941"/>
                  <a:gd name="T38" fmla="*/ 74 w 737"/>
                  <a:gd name="T39" fmla="*/ 706 h 941"/>
                  <a:gd name="T40" fmla="*/ 74 w 737"/>
                  <a:gd name="T41" fmla="*/ 663 h 941"/>
                  <a:gd name="T42" fmla="*/ 61 w 737"/>
                  <a:gd name="T43" fmla="*/ 657 h 941"/>
                  <a:gd name="T44" fmla="*/ 51 w 737"/>
                  <a:gd name="T45" fmla="*/ 622 h 941"/>
                  <a:gd name="T46" fmla="*/ 57 w 737"/>
                  <a:gd name="T47" fmla="*/ 611 h 941"/>
                  <a:gd name="T48" fmla="*/ 41 w 737"/>
                  <a:gd name="T49" fmla="*/ 583 h 941"/>
                  <a:gd name="T50" fmla="*/ 21 w 737"/>
                  <a:gd name="T51" fmla="*/ 575 h 941"/>
                  <a:gd name="T52" fmla="*/ 10 w 737"/>
                  <a:gd name="T53" fmla="*/ 536 h 941"/>
                  <a:gd name="T54" fmla="*/ 38 w 737"/>
                  <a:gd name="T55" fmla="*/ 497 h 941"/>
                  <a:gd name="T56" fmla="*/ 78 w 737"/>
                  <a:gd name="T57" fmla="*/ 428 h 941"/>
                  <a:gd name="T58" fmla="*/ 83 w 737"/>
                  <a:gd name="T59" fmla="*/ 383 h 941"/>
                  <a:gd name="T60" fmla="*/ 80 w 737"/>
                  <a:gd name="T61" fmla="*/ 294 h 941"/>
                  <a:gd name="T62" fmla="*/ 133 w 737"/>
                  <a:gd name="T63" fmla="*/ 151 h 941"/>
                  <a:gd name="T64" fmla="*/ 339 w 737"/>
                  <a:gd name="T65" fmla="*/ 16 h 941"/>
                  <a:gd name="T66" fmla="*/ 500 w 737"/>
                  <a:gd name="T67" fmla="*/ 2 h 941"/>
                  <a:gd name="T68" fmla="*/ 575 w 737"/>
                  <a:gd name="T69" fmla="*/ 10 h 941"/>
                  <a:gd name="T70" fmla="*/ 557 w 737"/>
                  <a:gd name="T71" fmla="*/ 71 h 941"/>
                  <a:gd name="T72" fmla="*/ 550 w 737"/>
                  <a:gd name="T73" fmla="*/ 205 h 941"/>
                  <a:gd name="T74" fmla="*/ 587 w 737"/>
                  <a:gd name="T75" fmla="*/ 356 h 941"/>
                  <a:gd name="T76" fmla="*/ 727 w 737"/>
                  <a:gd name="T77" fmla="*/ 523 h 941"/>
                  <a:gd name="T78" fmla="*/ 737 w 737"/>
                  <a:gd name="T79" fmla="*/ 530 h 941"/>
                  <a:gd name="T80" fmla="*/ 699 w 737"/>
                  <a:gd name="T81" fmla="*/ 582 h 941"/>
                  <a:gd name="T82" fmla="*/ 612 w 737"/>
                  <a:gd name="T83" fmla="*/ 774 h 941"/>
                  <a:gd name="T84" fmla="*/ 653 w 737"/>
                  <a:gd name="T85" fmla="*/ 934 h 941"/>
                  <a:gd name="T86" fmla="*/ 658 w 737"/>
                  <a:gd name="T87" fmla="*/ 941 h 941"/>
                  <a:gd name="T88" fmla="*/ 594 w 737"/>
                  <a:gd name="T89" fmla="*/ 918 h 941"/>
                  <a:gd name="T90" fmla="*/ 471 w 737"/>
                  <a:gd name="T91" fmla="*/ 861 h 941"/>
                  <a:gd name="T92" fmla="*/ 433 w 737"/>
                  <a:gd name="T93" fmla="*/ 782 h 941"/>
                  <a:gd name="T94" fmla="*/ 435 w 737"/>
                  <a:gd name="T95" fmla="*/ 768 h 941"/>
                  <a:gd name="T96" fmla="*/ 472 w 737"/>
                  <a:gd name="T97" fmla="*/ 737 h 941"/>
                  <a:gd name="T98" fmla="*/ 524 w 737"/>
                  <a:gd name="T99" fmla="*/ 742 h 941"/>
                  <a:gd name="T100" fmla="*/ 561 w 737"/>
                  <a:gd name="T101" fmla="*/ 716 h 941"/>
                  <a:gd name="T102" fmla="*/ 576 w 737"/>
                  <a:gd name="T103" fmla="*/ 688 h 941"/>
                  <a:gd name="T104" fmla="*/ 576 w 737"/>
                  <a:gd name="T105" fmla="*/ 666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37" h="941">
                    <a:moveTo>
                      <a:pt x="576" y="666"/>
                    </a:moveTo>
                    <a:cubicBezTo>
                      <a:pt x="578" y="665"/>
                      <a:pt x="580" y="664"/>
                      <a:pt x="582" y="662"/>
                    </a:cubicBezTo>
                    <a:cubicBezTo>
                      <a:pt x="589" y="657"/>
                      <a:pt x="592" y="652"/>
                      <a:pt x="587" y="644"/>
                    </a:cubicBezTo>
                    <a:cubicBezTo>
                      <a:pt x="580" y="630"/>
                      <a:pt x="582" y="627"/>
                      <a:pt x="596" y="622"/>
                    </a:cubicBezTo>
                    <a:cubicBezTo>
                      <a:pt x="614" y="615"/>
                      <a:pt x="617" y="607"/>
                      <a:pt x="606" y="591"/>
                    </a:cubicBezTo>
                    <a:cubicBezTo>
                      <a:pt x="597" y="578"/>
                      <a:pt x="588" y="566"/>
                      <a:pt x="580" y="553"/>
                    </a:cubicBezTo>
                    <a:cubicBezTo>
                      <a:pt x="571" y="538"/>
                      <a:pt x="566" y="524"/>
                      <a:pt x="572" y="506"/>
                    </a:cubicBezTo>
                    <a:cubicBezTo>
                      <a:pt x="578" y="487"/>
                      <a:pt x="573" y="466"/>
                      <a:pt x="568" y="446"/>
                    </a:cubicBezTo>
                    <a:cubicBezTo>
                      <a:pt x="548" y="374"/>
                      <a:pt x="502" y="331"/>
                      <a:pt x="429" y="316"/>
                    </a:cubicBezTo>
                    <a:cubicBezTo>
                      <a:pt x="395" y="309"/>
                      <a:pt x="361" y="306"/>
                      <a:pt x="326" y="311"/>
                    </a:cubicBezTo>
                    <a:cubicBezTo>
                      <a:pt x="270" y="317"/>
                      <a:pt x="232" y="350"/>
                      <a:pt x="208" y="400"/>
                    </a:cubicBezTo>
                    <a:cubicBezTo>
                      <a:pt x="190" y="437"/>
                      <a:pt x="184" y="476"/>
                      <a:pt x="188" y="516"/>
                    </a:cubicBezTo>
                    <a:cubicBezTo>
                      <a:pt x="191" y="549"/>
                      <a:pt x="206" y="578"/>
                      <a:pt x="225" y="604"/>
                    </a:cubicBezTo>
                    <a:cubicBezTo>
                      <a:pt x="244" y="631"/>
                      <a:pt x="262" y="659"/>
                      <a:pt x="272" y="691"/>
                    </a:cubicBezTo>
                    <a:cubicBezTo>
                      <a:pt x="279" y="715"/>
                      <a:pt x="282" y="740"/>
                      <a:pt x="275" y="765"/>
                    </a:cubicBezTo>
                    <a:cubicBezTo>
                      <a:pt x="269" y="784"/>
                      <a:pt x="258" y="793"/>
                      <a:pt x="238" y="793"/>
                    </a:cubicBezTo>
                    <a:cubicBezTo>
                      <a:pt x="216" y="793"/>
                      <a:pt x="195" y="797"/>
                      <a:pt x="174" y="804"/>
                    </a:cubicBezTo>
                    <a:cubicBezTo>
                      <a:pt x="165" y="808"/>
                      <a:pt x="154" y="809"/>
                      <a:pt x="145" y="808"/>
                    </a:cubicBezTo>
                    <a:cubicBezTo>
                      <a:pt x="117" y="805"/>
                      <a:pt x="105" y="787"/>
                      <a:pt x="101" y="758"/>
                    </a:cubicBezTo>
                    <a:cubicBezTo>
                      <a:pt x="99" y="737"/>
                      <a:pt x="93" y="718"/>
                      <a:pt x="74" y="706"/>
                    </a:cubicBezTo>
                    <a:cubicBezTo>
                      <a:pt x="58" y="694"/>
                      <a:pt x="58" y="681"/>
                      <a:pt x="74" y="663"/>
                    </a:cubicBezTo>
                    <a:cubicBezTo>
                      <a:pt x="70" y="661"/>
                      <a:pt x="65" y="659"/>
                      <a:pt x="61" y="657"/>
                    </a:cubicBezTo>
                    <a:cubicBezTo>
                      <a:pt x="46" y="649"/>
                      <a:pt x="42" y="637"/>
                      <a:pt x="51" y="622"/>
                    </a:cubicBezTo>
                    <a:cubicBezTo>
                      <a:pt x="54" y="618"/>
                      <a:pt x="56" y="615"/>
                      <a:pt x="57" y="611"/>
                    </a:cubicBezTo>
                    <a:cubicBezTo>
                      <a:pt x="61" y="597"/>
                      <a:pt x="55" y="588"/>
                      <a:pt x="41" y="583"/>
                    </a:cubicBezTo>
                    <a:cubicBezTo>
                      <a:pt x="34" y="581"/>
                      <a:pt x="27" y="579"/>
                      <a:pt x="21" y="575"/>
                    </a:cubicBezTo>
                    <a:cubicBezTo>
                      <a:pt x="5" y="567"/>
                      <a:pt x="0" y="552"/>
                      <a:pt x="10" y="536"/>
                    </a:cubicBezTo>
                    <a:cubicBezTo>
                      <a:pt x="18" y="523"/>
                      <a:pt x="29" y="511"/>
                      <a:pt x="38" y="497"/>
                    </a:cubicBezTo>
                    <a:cubicBezTo>
                      <a:pt x="51" y="474"/>
                      <a:pt x="64" y="451"/>
                      <a:pt x="78" y="428"/>
                    </a:cubicBezTo>
                    <a:cubicBezTo>
                      <a:pt x="86" y="414"/>
                      <a:pt x="88" y="398"/>
                      <a:pt x="83" y="383"/>
                    </a:cubicBezTo>
                    <a:cubicBezTo>
                      <a:pt x="74" y="353"/>
                      <a:pt x="75" y="324"/>
                      <a:pt x="80" y="294"/>
                    </a:cubicBezTo>
                    <a:cubicBezTo>
                      <a:pt x="88" y="243"/>
                      <a:pt x="104" y="195"/>
                      <a:pt x="133" y="151"/>
                    </a:cubicBezTo>
                    <a:cubicBezTo>
                      <a:pt x="182" y="77"/>
                      <a:pt x="252" y="33"/>
                      <a:pt x="339" y="16"/>
                    </a:cubicBezTo>
                    <a:cubicBezTo>
                      <a:pt x="392" y="5"/>
                      <a:pt x="446" y="0"/>
                      <a:pt x="500" y="2"/>
                    </a:cubicBezTo>
                    <a:cubicBezTo>
                      <a:pt x="525" y="3"/>
                      <a:pt x="550" y="7"/>
                      <a:pt x="575" y="10"/>
                    </a:cubicBezTo>
                    <a:cubicBezTo>
                      <a:pt x="568" y="32"/>
                      <a:pt x="562" y="51"/>
                      <a:pt x="557" y="71"/>
                    </a:cubicBezTo>
                    <a:cubicBezTo>
                      <a:pt x="547" y="115"/>
                      <a:pt x="546" y="160"/>
                      <a:pt x="550" y="205"/>
                    </a:cubicBezTo>
                    <a:cubicBezTo>
                      <a:pt x="554" y="257"/>
                      <a:pt x="566" y="307"/>
                      <a:pt x="587" y="356"/>
                    </a:cubicBezTo>
                    <a:cubicBezTo>
                      <a:pt x="618" y="425"/>
                      <a:pt x="664" y="481"/>
                      <a:pt x="727" y="523"/>
                    </a:cubicBezTo>
                    <a:cubicBezTo>
                      <a:pt x="730" y="525"/>
                      <a:pt x="733" y="527"/>
                      <a:pt x="737" y="530"/>
                    </a:cubicBezTo>
                    <a:cubicBezTo>
                      <a:pt x="725" y="548"/>
                      <a:pt x="711" y="564"/>
                      <a:pt x="699" y="582"/>
                    </a:cubicBezTo>
                    <a:cubicBezTo>
                      <a:pt x="658" y="640"/>
                      <a:pt x="624" y="702"/>
                      <a:pt x="612" y="774"/>
                    </a:cubicBezTo>
                    <a:cubicBezTo>
                      <a:pt x="602" y="833"/>
                      <a:pt x="612" y="888"/>
                      <a:pt x="653" y="934"/>
                    </a:cubicBezTo>
                    <a:cubicBezTo>
                      <a:pt x="655" y="936"/>
                      <a:pt x="655" y="937"/>
                      <a:pt x="658" y="941"/>
                    </a:cubicBezTo>
                    <a:cubicBezTo>
                      <a:pt x="635" y="933"/>
                      <a:pt x="615" y="926"/>
                      <a:pt x="594" y="918"/>
                    </a:cubicBezTo>
                    <a:cubicBezTo>
                      <a:pt x="552" y="901"/>
                      <a:pt x="511" y="883"/>
                      <a:pt x="471" y="861"/>
                    </a:cubicBezTo>
                    <a:cubicBezTo>
                      <a:pt x="439" y="843"/>
                      <a:pt x="432" y="815"/>
                      <a:pt x="433" y="782"/>
                    </a:cubicBezTo>
                    <a:cubicBezTo>
                      <a:pt x="433" y="777"/>
                      <a:pt x="433" y="772"/>
                      <a:pt x="435" y="768"/>
                    </a:cubicBezTo>
                    <a:cubicBezTo>
                      <a:pt x="440" y="749"/>
                      <a:pt x="447" y="741"/>
                      <a:pt x="472" y="737"/>
                    </a:cubicBezTo>
                    <a:cubicBezTo>
                      <a:pt x="490" y="734"/>
                      <a:pt x="507" y="738"/>
                      <a:pt x="524" y="742"/>
                    </a:cubicBezTo>
                    <a:cubicBezTo>
                      <a:pt x="546" y="748"/>
                      <a:pt x="558" y="737"/>
                      <a:pt x="561" y="716"/>
                    </a:cubicBezTo>
                    <a:cubicBezTo>
                      <a:pt x="562" y="704"/>
                      <a:pt x="565" y="695"/>
                      <a:pt x="576" y="688"/>
                    </a:cubicBezTo>
                    <a:cubicBezTo>
                      <a:pt x="583" y="684"/>
                      <a:pt x="583" y="675"/>
                      <a:pt x="576" y="6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       </a:t>
                </a:r>
              </a:p>
            </p:txBody>
          </p:sp>
          <p:sp>
            <p:nvSpPr>
              <p:cNvPr id="1040" name="Freeform 807">
                <a:extLst>
                  <a:ext uri="{FF2B5EF4-FFF2-40B4-BE49-F238E27FC236}">
                    <a16:creationId xmlns:a16="http://schemas.microsoft.com/office/drawing/2014/main" id="{B0B4D918-5EAA-46C4-B0E5-852EC08F6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1" y="1446213"/>
                <a:ext cx="1206500" cy="2481263"/>
              </a:xfrm>
              <a:custGeom>
                <a:avLst/>
                <a:gdLst>
                  <a:gd name="T0" fmla="*/ 392 w 403"/>
                  <a:gd name="T1" fmla="*/ 0 h 831"/>
                  <a:gd name="T2" fmla="*/ 351 w 403"/>
                  <a:gd name="T3" fmla="*/ 7 h 831"/>
                  <a:gd name="T4" fmla="*/ 105 w 403"/>
                  <a:gd name="T5" fmla="*/ 217 h 831"/>
                  <a:gd name="T6" fmla="*/ 99 w 403"/>
                  <a:gd name="T7" fmla="*/ 236 h 831"/>
                  <a:gd name="T8" fmla="*/ 85 w 403"/>
                  <a:gd name="T9" fmla="*/ 358 h 831"/>
                  <a:gd name="T10" fmla="*/ 92 w 403"/>
                  <a:gd name="T11" fmla="*/ 409 h 831"/>
                  <a:gd name="T12" fmla="*/ 28 w 403"/>
                  <a:gd name="T13" fmla="*/ 515 h 831"/>
                  <a:gd name="T14" fmla="*/ 17 w 403"/>
                  <a:gd name="T15" fmla="*/ 565 h 831"/>
                  <a:gd name="T16" fmla="*/ 50 w 403"/>
                  <a:gd name="T17" fmla="*/ 582 h 831"/>
                  <a:gd name="T18" fmla="*/ 60 w 403"/>
                  <a:gd name="T19" fmla="*/ 618 h 831"/>
                  <a:gd name="T20" fmla="*/ 83 w 403"/>
                  <a:gd name="T21" fmla="*/ 661 h 831"/>
                  <a:gd name="T22" fmla="*/ 82 w 403"/>
                  <a:gd name="T23" fmla="*/ 705 h 831"/>
                  <a:gd name="T24" fmla="*/ 109 w 403"/>
                  <a:gd name="T25" fmla="*/ 759 h 831"/>
                  <a:gd name="T26" fmla="*/ 111 w 403"/>
                  <a:gd name="T27" fmla="*/ 768 h 831"/>
                  <a:gd name="T28" fmla="*/ 191 w 403"/>
                  <a:gd name="T29" fmla="*/ 801 h 831"/>
                  <a:gd name="T30" fmla="*/ 249 w 403"/>
                  <a:gd name="T31" fmla="*/ 792 h 831"/>
                  <a:gd name="T32" fmla="*/ 282 w 403"/>
                  <a:gd name="T33" fmla="*/ 772 h 831"/>
                  <a:gd name="T34" fmla="*/ 241 w 403"/>
                  <a:gd name="T35" fmla="*/ 612 h 831"/>
                  <a:gd name="T36" fmla="*/ 210 w 403"/>
                  <a:gd name="T37" fmla="*/ 560 h 831"/>
                  <a:gd name="T38" fmla="*/ 203 w 403"/>
                  <a:gd name="T39" fmla="*/ 544 h 831"/>
                  <a:gd name="T40" fmla="*/ 213 w 403"/>
                  <a:gd name="T41" fmla="*/ 404 h 831"/>
                  <a:gd name="T42" fmla="*/ 303 w 403"/>
                  <a:gd name="T43" fmla="*/ 313 h 831"/>
                  <a:gd name="T44" fmla="*/ 403 w 403"/>
                  <a:gd name="T45" fmla="*/ 306 h 831"/>
                  <a:gd name="T46" fmla="*/ 392 w 403"/>
                  <a:gd name="T47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3" h="831">
                    <a:moveTo>
                      <a:pt x="392" y="0"/>
                    </a:moveTo>
                    <a:cubicBezTo>
                      <a:pt x="367" y="3"/>
                      <a:pt x="351" y="7"/>
                      <a:pt x="351" y="7"/>
                    </a:cubicBezTo>
                    <a:cubicBezTo>
                      <a:pt x="200" y="36"/>
                      <a:pt x="132" y="139"/>
                      <a:pt x="105" y="217"/>
                    </a:cubicBezTo>
                    <a:cubicBezTo>
                      <a:pt x="103" y="224"/>
                      <a:pt x="100" y="230"/>
                      <a:pt x="99" y="236"/>
                    </a:cubicBezTo>
                    <a:cubicBezTo>
                      <a:pt x="76" y="315"/>
                      <a:pt x="85" y="358"/>
                      <a:pt x="85" y="358"/>
                    </a:cubicBezTo>
                    <a:cubicBezTo>
                      <a:pt x="88" y="371"/>
                      <a:pt x="97" y="394"/>
                      <a:pt x="92" y="409"/>
                    </a:cubicBezTo>
                    <a:cubicBezTo>
                      <a:pt x="79" y="442"/>
                      <a:pt x="49" y="491"/>
                      <a:pt x="28" y="515"/>
                    </a:cubicBezTo>
                    <a:cubicBezTo>
                      <a:pt x="0" y="549"/>
                      <a:pt x="17" y="565"/>
                      <a:pt x="17" y="565"/>
                    </a:cubicBezTo>
                    <a:cubicBezTo>
                      <a:pt x="33" y="579"/>
                      <a:pt x="50" y="582"/>
                      <a:pt x="50" y="582"/>
                    </a:cubicBezTo>
                    <a:cubicBezTo>
                      <a:pt x="78" y="590"/>
                      <a:pt x="60" y="618"/>
                      <a:pt x="60" y="618"/>
                    </a:cubicBezTo>
                    <a:cubicBezTo>
                      <a:pt x="36" y="651"/>
                      <a:pt x="83" y="661"/>
                      <a:pt x="83" y="661"/>
                    </a:cubicBezTo>
                    <a:cubicBezTo>
                      <a:pt x="52" y="684"/>
                      <a:pt x="82" y="705"/>
                      <a:pt x="82" y="705"/>
                    </a:cubicBezTo>
                    <a:cubicBezTo>
                      <a:pt x="99" y="713"/>
                      <a:pt x="109" y="743"/>
                      <a:pt x="109" y="759"/>
                    </a:cubicBezTo>
                    <a:cubicBezTo>
                      <a:pt x="109" y="765"/>
                      <a:pt x="110" y="763"/>
                      <a:pt x="111" y="768"/>
                    </a:cubicBezTo>
                    <a:cubicBezTo>
                      <a:pt x="126" y="831"/>
                      <a:pt x="191" y="801"/>
                      <a:pt x="191" y="801"/>
                    </a:cubicBezTo>
                    <a:cubicBezTo>
                      <a:pt x="212" y="795"/>
                      <a:pt x="232" y="792"/>
                      <a:pt x="249" y="792"/>
                    </a:cubicBezTo>
                    <a:cubicBezTo>
                      <a:pt x="263" y="793"/>
                      <a:pt x="276" y="785"/>
                      <a:pt x="282" y="772"/>
                    </a:cubicBezTo>
                    <a:cubicBezTo>
                      <a:pt x="311" y="701"/>
                      <a:pt x="241" y="612"/>
                      <a:pt x="241" y="612"/>
                    </a:cubicBezTo>
                    <a:cubicBezTo>
                      <a:pt x="228" y="596"/>
                      <a:pt x="217" y="575"/>
                      <a:pt x="210" y="560"/>
                    </a:cubicBezTo>
                    <a:cubicBezTo>
                      <a:pt x="205" y="550"/>
                      <a:pt x="203" y="544"/>
                      <a:pt x="203" y="544"/>
                    </a:cubicBezTo>
                    <a:cubicBezTo>
                      <a:pt x="181" y="472"/>
                      <a:pt x="213" y="404"/>
                      <a:pt x="213" y="404"/>
                    </a:cubicBezTo>
                    <a:cubicBezTo>
                      <a:pt x="241" y="334"/>
                      <a:pt x="303" y="313"/>
                      <a:pt x="303" y="313"/>
                    </a:cubicBezTo>
                    <a:cubicBezTo>
                      <a:pt x="332" y="302"/>
                      <a:pt x="373" y="303"/>
                      <a:pt x="403" y="306"/>
                    </a:cubicBezTo>
                    <a:cubicBezTo>
                      <a:pt x="370" y="195"/>
                      <a:pt x="368" y="83"/>
                      <a:pt x="3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808">
                <a:extLst>
                  <a:ext uri="{FF2B5EF4-FFF2-40B4-BE49-F238E27FC236}">
                    <a16:creationId xmlns:a16="http://schemas.microsoft.com/office/drawing/2014/main" id="{7D18B8B6-EAD0-4DAC-8CE0-5092B8E8A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7138" y="3289300"/>
                <a:ext cx="739775" cy="976313"/>
              </a:xfrm>
              <a:custGeom>
                <a:avLst/>
                <a:gdLst>
                  <a:gd name="T0" fmla="*/ 240 w 247"/>
                  <a:gd name="T1" fmla="*/ 36 h 327"/>
                  <a:gd name="T2" fmla="*/ 186 w 247"/>
                  <a:gd name="T3" fmla="*/ 0 h 327"/>
                  <a:gd name="T4" fmla="*/ 176 w 247"/>
                  <a:gd name="T5" fmla="*/ 4 h 327"/>
                  <a:gd name="T6" fmla="*/ 171 w 247"/>
                  <a:gd name="T7" fmla="*/ 23 h 327"/>
                  <a:gd name="T8" fmla="*/ 158 w 247"/>
                  <a:gd name="T9" fmla="*/ 47 h 327"/>
                  <a:gd name="T10" fmla="*/ 159 w 247"/>
                  <a:gd name="T11" fmla="*/ 70 h 327"/>
                  <a:gd name="T12" fmla="*/ 144 w 247"/>
                  <a:gd name="T13" fmla="*/ 99 h 327"/>
                  <a:gd name="T14" fmla="*/ 143 w 247"/>
                  <a:gd name="T15" fmla="*/ 105 h 327"/>
                  <a:gd name="T16" fmla="*/ 100 w 247"/>
                  <a:gd name="T17" fmla="*/ 122 h 327"/>
                  <a:gd name="T18" fmla="*/ 38 w 247"/>
                  <a:gd name="T19" fmla="*/ 123 h 327"/>
                  <a:gd name="T20" fmla="*/ 22 w 247"/>
                  <a:gd name="T21" fmla="*/ 214 h 327"/>
                  <a:gd name="T22" fmla="*/ 247 w 247"/>
                  <a:gd name="T23" fmla="*/ 327 h 327"/>
                  <a:gd name="T24" fmla="*/ 240 w 247"/>
                  <a:gd name="T25" fmla="*/ 36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7" h="327">
                    <a:moveTo>
                      <a:pt x="240" y="36"/>
                    </a:moveTo>
                    <a:cubicBezTo>
                      <a:pt x="221" y="25"/>
                      <a:pt x="203" y="13"/>
                      <a:pt x="186" y="0"/>
                    </a:cubicBezTo>
                    <a:cubicBezTo>
                      <a:pt x="180" y="3"/>
                      <a:pt x="176" y="4"/>
                      <a:pt x="176" y="4"/>
                    </a:cubicBezTo>
                    <a:cubicBezTo>
                      <a:pt x="161" y="9"/>
                      <a:pt x="171" y="23"/>
                      <a:pt x="171" y="23"/>
                    </a:cubicBezTo>
                    <a:cubicBezTo>
                      <a:pt x="183" y="41"/>
                      <a:pt x="158" y="47"/>
                      <a:pt x="158" y="47"/>
                    </a:cubicBezTo>
                    <a:cubicBezTo>
                      <a:pt x="175" y="59"/>
                      <a:pt x="159" y="70"/>
                      <a:pt x="159" y="70"/>
                    </a:cubicBezTo>
                    <a:cubicBezTo>
                      <a:pt x="150" y="75"/>
                      <a:pt x="144" y="91"/>
                      <a:pt x="144" y="99"/>
                    </a:cubicBezTo>
                    <a:cubicBezTo>
                      <a:pt x="144" y="103"/>
                      <a:pt x="144" y="101"/>
                      <a:pt x="143" y="105"/>
                    </a:cubicBezTo>
                    <a:cubicBezTo>
                      <a:pt x="135" y="138"/>
                      <a:pt x="100" y="122"/>
                      <a:pt x="100" y="122"/>
                    </a:cubicBezTo>
                    <a:cubicBezTo>
                      <a:pt x="73" y="114"/>
                      <a:pt x="52" y="118"/>
                      <a:pt x="38" y="123"/>
                    </a:cubicBezTo>
                    <a:cubicBezTo>
                      <a:pt x="0" y="138"/>
                      <a:pt x="22" y="214"/>
                      <a:pt x="22" y="214"/>
                    </a:cubicBezTo>
                    <a:cubicBezTo>
                      <a:pt x="38" y="257"/>
                      <a:pt x="247" y="327"/>
                      <a:pt x="247" y="327"/>
                    </a:cubicBezTo>
                    <a:cubicBezTo>
                      <a:pt x="159" y="240"/>
                      <a:pt x="197" y="118"/>
                      <a:pt x="240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809">
                <a:extLst>
                  <a:ext uri="{FF2B5EF4-FFF2-40B4-BE49-F238E27FC236}">
                    <a16:creationId xmlns:a16="http://schemas.microsoft.com/office/drawing/2014/main" id="{22D0657C-DE43-453D-8E5F-018565B24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1" y="1652588"/>
                <a:ext cx="931863" cy="2274888"/>
              </a:xfrm>
              <a:custGeom>
                <a:avLst/>
                <a:gdLst>
                  <a:gd name="T0" fmla="*/ 210 w 311"/>
                  <a:gd name="T1" fmla="*/ 491 h 762"/>
                  <a:gd name="T2" fmla="*/ 203 w 311"/>
                  <a:gd name="T3" fmla="*/ 475 h 762"/>
                  <a:gd name="T4" fmla="*/ 213 w 311"/>
                  <a:gd name="T5" fmla="*/ 335 h 762"/>
                  <a:gd name="T6" fmla="*/ 248 w 311"/>
                  <a:gd name="T7" fmla="*/ 281 h 762"/>
                  <a:gd name="T8" fmla="*/ 210 w 311"/>
                  <a:gd name="T9" fmla="*/ 0 h 762"/>
                  <a:gd name="T10" fmla="*/ 105 w 311"/>
                  <a:gd name="T11" fmla="*/ 148 h 762"/>
                  <a:gd name="T12" fmla="*/ 99 w 311"/>
                  <a:gd name="T13" fmla="*/ 167 h 762"/>
                  <a:gd name="T14" fmla="*/ 85 w 311"/>
                  <a:gd name="T15" fmla="*/ 289 h 762"/>
                  <a:gd name="T16" fmla="*/ 92 w 311"/>
                  <a:gd name="T17" fmla="*/ 340 h 762"/>
                  <a:gd name="T18" fmla="*/ 28 w 311"/>
                  <a:gd name="T19" fmla="*/ 446 h 762"/>
                  <a:gd name="T20" fmla="*/ 17 w 311"/>
                  <a:gd name="T21" fmla="*/ 496 h 762"/>
                  <a:gd name="T22" fmla="*/ 50 w 311"/>
                  <a:gd name="T23" fmla="*/ 513 h 762"/>
                  <a:gd name="T24" fmla="*/ 60 w 311"/>
                  <a:gd name="T25" fmla="*/ 549 h 762"/>
                  <a:gd name="T26" fmla="*/ 83 w 311"/>
                  <a:gd name="T27" fmla="*/ 592 h 762"/>
                  <a:gd name="T28" fmla="*/ 82 w 311"/>
                  <a:gd name="T29" fmla="*/ 636 h 762"/>
                  <a:gd name="T30" fmla="*/ 109 w 311"/>
                  <a:gd name="T31" fmla="*/ 690 h 762"/>
                  <a:gd name="T32" fmla="*/ 111 w 311"/>
                  <a:gd name="T33" fmla="*/ 699 h 762"/>
                  <a:gd name="T34" fmla="*/ 191 w 311"/>
                  <a:gd name="T35" fmla="*/ 732 h 762"/>
                  <a:gd name="T36" fmla="*/ 249 w 311"/>
                  <a:gd name="T37" fmla="*/ 723 h 762"/>
                  <a:gd name="T38" fmla="*/ 282 w 311"/>
                  <a:gd name="T39" fmla="*/ 703 h 762"/>
                  <a:gd name="T40" fmla="*/ 241 w 311"/>
                  <a:gd name="T41" fmla="*/ 543 h 762"/>
                  <a:gd name="T42" fmla="*/ 210 w 311"/>
                  <a:gd name="T43" fmla="*/ 491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1" h="762">
                    <a:moveTo>
                      <a:pt x="210" y="491"/>
                    </a:moveTo>
                    <a:cubicBezTo>
                      <a:pt x="205" y="481"/>
                      <a:pt x="203" y="475"/>
                      <a:pt x="203" y="475"/>
                    </a:cubicBezTo>
                    <a:cubicBezTo>
                      <a:pt x="181" y="403"/>
                      <a:pt x="213" y="335"/>
                      <a:pt x="213" y="335"/>
                    </a:cubicBezTo>
                    <a:cubicBezTo>
                      <a:pt x="222" y="312"/>
                      <a:pt x="235" y="294"/>
                      <a:pt x="248" y="281"/>
                    </a:cubicBezTo>
                    <a:cubicBezTo>
                      <a:pt x="212" y="183"/>
                      <a:pt x="199" y="83"/>
                      <a:pt x="210" y="0"/>
                    </a:cubicBezTo>
                    <a:cubicBezTo>
                      <a:pt x="153" y="44"/>
                      <a:pt x="122" y="101"/>
                      <a:pt x="105" y="148"/>
                    </a:cubicBezTo>
                    <a:cubicBezTo>
                      <a:pt x="103" y="155"/>
                      <a:pt x="100" y="161"/>
                      <a:pt x="99" y="167"/>
                    </a:cubicBezTo>
                    <a:cubicBezTo>
                      <a:pt x="76" y="246"/>
                      <a:pt x="85" y="289"/>
                      <a:pt x="85" y="289"/>
                    </a:cubicBezTo>
                    <a:cubicBezTo>
                      <a:pt x="88" y="302"/>
                      <a:pt x="97" y="325"/>
                      <a:pt x="92" y="340"/>
                    </a:cubicBezTo>
                    <a:cubicBezTo>
                      <a:pt x="79" y="373"/>
                      <a:pt x="49" y="422"/>
                      <a:pt x="28" y="446"/>
                    </a:cubicBezTo>
                    <a:cubicBezTo>
                      <a:pt x="0" y="480"/>
                      <a:pt x="17" y="496"/>
                      <a:pt x="17" y="496"/>
                    </a:cubicBezTo>
                    <a:cubicBezTo>
                      <a:pt x="33" y="510"/>
                      <a:pt x="50" y="513"/>
                      <a:pt x="50" y="513"/>
                    </a:cubicBezTo>
                    <a:cubicBezTo>
                      <a:pt x="78" y="521"/>
                      <a:pt x="60" y="549"/>
                      <a:pt x="60" y="549"/>
                    </a:cubicBezTo>
                    <a:cubicBezTo>
                      <a:pt x="36" y="582"/>
                      <a:pt x="83" y="592"/>
                      <a:pt x="83" y="592"/>
                    </a:cubicBezTo>
                    <a:cubicBezTo>
                      <a:pt x="52" y="615"/>
                      <a:pt x="82" y="636"/>
                      <a:pt x="82" y="636"/>
                    </a:cubicBezTo>
                    <a:cubicBezTo>
                      <a:pt x="99" y="644"/>
                      <a:pt x="109" y="674"/>
                      <a:pt x="109" y="690"/>
                    </a:cubicBezTo>
                    <a:cubicBezTo>
                      <a:pt x="109" y="696"/>
                      <a:pt x="110" y="694"/>
                      <a:pt x="111" y="699"/>
                    </a:cubicBezTo>
                    <a:cubicBezTo>
                      <a:pt x="126" y="762"/>
                      <a:pt x="191" y="732"/>
                      <a:pt x="191" y="732"/>
                    </a:cubicBezTo>
                    <a:cubicBezTo>
                      <a:pt x="212" y="726"/>
                      <a:pt x="232" y="723"/>
                      <a:pt x="249" y="723"/>
                    </a:cubicBezTo>
                    <a:cubicBezTo>
                      <a:pt x="263" y="724"/>
                      <a:pt x="276" y="716"/>
                      <a:pt x="282" y="703"/>
                    </a:cubicBezTo>
                    <a:cubicBezTo>
                      <a:pt x="311" y="632"/>
                      <a:pt x="241" y="543"/>
                      <a:pt x="241" y="543"/>
                    </a:cubicBezTo>
                    <a:cubicBezTo>
                      <a:pt x="228" y="527"/>
                      <a:pt x="217" y="506"/>
                      <a:pt x="210" y="49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810">
                <a:extLst>
                  <a:ext uri="{FF2B5EF4-FFF2-40B4-BE49-F238E27FC236}">
                    <a16:creationId xmlns:a16="http://schemas.microsoft.com/office/drawing/2014/main" id="{F935530F-12D2-4C61-A691-0DD5BB4DD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7138" y="3629025"/>
                <a:ext cx="739775" cy="636588"/>
              </a:xfrm>
              <a:custGeom>
                <a:avLst/>
                <a:gdLst>
                  <a:gd name="T0" fmla="*/ 199 w 247"/>
                  <a:gd name="T1" fmla="*/ 33 h 213"/>
                  <a:gd name="T2" fmla="*/ 136 w 247"/>
                  <a:gd name="T3" fmla="*/ 5 h 213"/>
                  <a:gd name="T4" fmla="*/ 100 w 247"/>
                  <a:gd name="T5" fmla="*/ 8 h 213"/>
                  <a:gd name="T6" fmla="*/ 38 w 247"/>
                  <a:gd name="T7" fmla="*/ 9 h 213"/>
                  <a:gd name="T8" fmla="*/ 22 w 247"/>
                  <a:gd name="T9" fmla="*/ 100 h 213"/>
                  <a:gd name="T10" fmla="*/ 247 w 247"/>
                  <a:gd name="T11" fmla="*/ 213 h 213"/>
                  <a:gd name="T12" fmla="*/ 199 w 247"/>
                  <a:gd name="T13" fmla="*/ 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213">
                    <a:moveTo>
                      <a:pt x="199" y="33"/>
                    </a:moveTo>
                    <a:cubicBezTo>
                      <a:pt x="177" y="25"/>
                      <a:pt x="156" y="15"/>
                      <a:pt x="136" y="5"/>
                    </a:cubicBezTo>
                    <a:cubicBezTo>
                      <a:pt x="123" y="19"/>
                      <a:pt x="100" y="8"/>
                      <a:pt x="100" y="8"/>
                    </a:cubicBezTo>
                    <a:cubicBezTo>
                      <a:pt x="73" y="0"/>
                      <a:pt x="52" y="4"/>
                      <a:pt x="38" y="9"/>
                    </a:cubicBezTo>
                    <a:cubicBezTo>
                      <a:pt x="0" y="24"/>
                      <a:pt x="22" y="100"/>
                      <a:pt x="22" y="100"/>
                    </a:cubicBezTo>
                    <a:cubicBezTo>
                      <a:pt x="38" y="143"/>
                      <a:pt x="247" y="213"/>
                      <a:pt x="247" y="213"/>
                    </a:cubicBezTo>
                    <a:cubicBezTo>
                      <a:pt x="194" y="160"/>
                      <a:pt x="186" y="95"/>
                      <a:pt x="199" y="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811">
                <a:extLst>
                  <a:ext uri="{FF2B5EF4-FFF2-40B4-BE49-F238E27FC236}">
                    <a16:creationId xmlns:a16="http://schemas.microsoft.com/office/drawing/2014/main" id="{19983C46-AA1E-46F2-89DE-CF88295ED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6813" y="3900488"/>
                <a:ext cx="679450" cy="365125"/>
              </a:xfrm>
              <a:custGeom>
                <a:avLst/>
                <a:gdLst>
                  <a:gd name="T0" fmla="*/ 186 w 227"/>
                  <a:gd name="T1" fmla="*/ 61 h 122"/>
                  <a:gd name="T2" fmla="*/ 0 w 227"/>
                  <a:gd name="T3" fmla="*/ 0 h 122"/>
                  <a:gd name="T4" fmla="*/ 2 w 227"/>
                  <a:gd name="T5" fmla="*/ 9 h 122"/>
                  <a:gd name="T6" fmla="*/ 227 w 227"/>
                  <a:gd name="T7" fmla="*/ 122 h 122"/>
                  <a:gd name="T8" fmla="*/ 186 w 227"/>
                  <a:gd name="T9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22">
                    <a:moveTo>
                      <a:pt x="186" y="61"/>
                    </a:moveTo>
                    <a:cubicBezTo>
                      <a:pt x="120" y="51"/>
                      <a:pt x="57" y="30"/>
                      <a:pt x="0" y="0"/>
                    </a:cubicBezTo>
                    <a:cubicBezTo>
                      <a:pt x="1" y="6"/>
                      <a:pt x="2" y="9"/>
                      <a:pt x="2" y="9"/>
                    </a:cubicBezTo>
                    <a:cubicBezTo>
                      <a:pt x="18" y="52"/>
                      <a:pt x="227" y="122"/>
                      <a:pt x="227" y="122"/>
                    </a:cubicBezTo>
                    <a:cubicBezTo>
                      <a:pt x="208" y="103"/>
                      <a:pt x="195" y="83"/>
                      <a:pt x="186" y="6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812">
                <a:extLst>
                  <a:ext uri="{FF2B5EF4-FFF2-40B4-BE49-F238E27FC236}">
                    <a16:creationId xmlns:a16="http://schemas.microsoft.com/office/drawing/2014/main" id="{38878D89-C029-4A2F-842F-C605363D5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1" y="2717800"/>
                <a:ext cx="868363" cy="1212850"/>
              </a:xfrm>
              <a:custGeom>
                <a:avLst/>
                <a:gdLst>
                  <a:gd name="T0" fmla="*/ 85 w 290"/>
                  <a:gd name="T1" fmla="*/ 0 h 406"/>
                  <a:gd name="T2" fmla="*/ 28 w 290"/>
                  <a:gd name="T3" fmla="*/ 90 h 406"/>
                  <a:gd name="T4" fmla="*/ 17 w 290"/>
                  <a:gd name="T5" fmla="*/ 140 h 406"/>
                  <a:gd name="T6" fmla="*/ 50 w 290"/>
                  <a:gd name="T7" fmla="*/ 156 h 406"/>
                  <a:gd name="T8" fmla="*/ 60 w 290"/>
                  <a:gd name="T9" fmla="*/ 192 h 406"/>
                  <a:gd name="T10" fmla="*/ 83 w 290"/>
                  <a:gd name="T11" fmla="*/ 236 h 406"/>
                  <a:gd name="T12" fmla="*/ 82 w 290"/>
                  <a:gd name="T13" fmla="*/ 279 h 406"/>
                  <a:gd name="T14" fmla="*/ 109 w 290"/>
                  <a:gd name="T15" fmla="*/ 333 h 406"/>
                  <a:gd name="T16" fmla="*/ 111 w 290"/>
                  <a:gd name="T17" fmla="*/ 343 h 406"/>
                  <a:gd name="T18" fmla="*/ 191 w 290"/>
                  <a:gd name="T19" fmla="*/ 376 h 406"/>
                  <a:gd name="T20" fmla="*/ 249 w 290"/>
                  <a:gd name="T21" fmla="*/ 367 h 406"/>
                  <a:gd name="T22" fmla="*/ 282 w 290"/>
                  <a:gd name="T23" fmla="*/ 347 h 406"/>
                  <a:gd name="T24" fmla="*/ 286 w 290"/>
                  <a:gd name="T25" fmla="*/ 281 h 406"/>
                  <a:gd name="T26" fmla="*/ 85 w 290"/>
                  <a:gd name="T2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0" h="406">
                    <a:moveTo>
                      <a:pt x="85" y="0"/>
                    </a:moveTo>
                    <a:cubicBezTo>
                      <a:pt x="70" y="31"/>
                      <a:pt x="45" y="69"/>
                      <a:pt x="28" y="90"/>
                    </a:cubicBezTo>
                    <a:cubicBezTo>
                      <a:pt x="0" y="124"/>
                      <a:pt x="17" y="140"/>
                      <a:pt x="17" y="140"/>
                    </a:cubicBezTo>
                    <a:cubicBezTo>
                      <a:pt x="33" y="154"/>
                      <a:pt x="50" y="156"/>
                      <a:pt x="50" y="156"/>
                    </a:cubicBezTo>
                    <a:cubicBezTo>
                      <a:pt x="78" y="165"/>
                      <a:pt x="60" y="192"/>
                      <a:pt x="60" y="192"/>
                    </a:cubicBezTo>
                    <a:cubicBezTo>
                      <a:pt x="36" y="225"/>
                      <a:pt x="83" y="236"/>
                      <a:pt x="83" y="236"/>
                    </a:cubicBezTo>
                    <a:cubicBezTo>
                      <a:pt x="52" y="258"/>
                      <a:pt x="82" y="279"/>
                      <a:pt x="82" y="279"/>
                    </a:cubicBezTo>
                    <a:cubicBezTo>
                      <a:pt x="99" y="287"/>
                      <a:pt x="109" y="317"/>
                      <a:pt x="109" y="333"/>
                    </a:cubicBezTo>
                    <a:cubicBezTo>
                      <a:pt x="109" y="340"/>
                      <a:pt x="110" y="337"/>
                      <a:pt x="111" y="343"/>
                    </a:cubicBezTo>
                    <a:cubicBezTo>
                      <a:pt x="126" y="406"/>
                      <a:pt x="191" y="376"/>
                      <a:pt x="191" y="376"/>
                    </a:cubicBezTo>
                    <a:cubicBezTo>
                      <a:pt x="212" y="369"/>
                      <a:pt x="232" y="367"/>
                      <a:pt x="249" y="367"/>
                    </a:cubicBezTo>
                    <a:cubicBezTo>
                      <a:pt x="263" y="367"/>
                      <a:pt x="276" y="360"/>
                      <a:pt x="282" y="347"/>
                    </a:cubicBezTo>
                    <a:cubicBezTo>
                      <a:pt x="290" y="326"/>
                      <a:pt x="290" y="303"/>
                      <a:pt x="286" y="281"/>
                    </a:cubicBezTo>
                    <a:cubicBezTo>
                      <a:pt x="198" y="200"/>
                      <a:pt x="129" y="100"/>
                      <a:pt x="85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50" name="Freeform 816">
              <a:extLst>
                <a:ext uri="{FF2B5EF4-FFF2-40B4-BE49-F238E27FC236}">
                  <a16:creationId xmlns:a16="http://schemas.microsoft.com/office/drawing/2014/main" id="{783790CA-2EBC-44B8-9768-E21F7F8AE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037" y="2079338"/>
              <a:ext cx="1890713" cy="1633538"/>
            </a:xfrm>
            <a:custGeom>
              <a:avLst/>
              <a:gdLst>
                <a:gd name="T0" fmla="*/ 621 w 631"/>
                <a:gd name="T1" fmla="*/ 200 h 546"/>
                <a:gd name="T2" fmla="*/ 615 w 631"/>
                <a:gd name="T3" fmla="*/ 254 h 546"/>
                <a:gd name="T4" fmla="*/ 510 w 631"/>
                <a:gd name="T5" fmla="*/ 159 h 546"/>
                <a:gd name="T6" fmla="*/ 440 w 631"/>
                <a:gd name="T7" fmla="*/ 78 h 546"/>
                <a:gd name="T8" fmla="*/ 574 w 631"/>
                <a:gd name="T9" fmla="*/ 134 h 546"/>
                <a:gd name="T10" fmla="*/ 576 w 631"/>
                <a:gd name="T11" fmla="*/ 128 h 546"/>
                <a:gd name="T12" fmla="*/ 426 w 631"/>
                <a:gd name="T13" fmla="*/ 53 h 546"/>
                <a:gd name="T14" fmla="*/ 324 w 631"/>
                <a:gd name="T15" fmla="*/ 18 h 546"/>
                <a:gd name="T16" fmla="*/ 258 w 631"/>
                <a:gd name="T17" fmla="*/ 63 h 546"/>
                <a:gd name="T18" fmla="*/ 219 w 631"/>
                <a:gd name="T19" fmla="*/ 69 h 546"/>
                <a:gd name="T20" fmla="*/ 135 w 631"/>
                <a:gd name="T21" fmla="*/ 70 h 546"/>
                <a:gd name="T22" fmla="*/ 129 w 631"/>
                <a:gd name="T23" fmla="*/ 67 h 546"/>
                <a:gd name="T24" fmla="*/ 103 w 631"/>
                <a:gd name="T25" fmla="*/ 126 h 546"/>
                <a:gd name="T26" fmla="*/ 256 w 631"/>
                <a:gd name="T27" fmla="*/ 71 h 546"/>
                <a:gd name="T28" fmla="*/ 179 w 631"/>
                <a:gd name="T29" fmla="*/ 143 h 546"/>
                <a:gd name="T30" fmla="*/ 45 w 631"/>
                <a:gd name="T31" fmla="*/ 180 h 546"/>
                <a:gd name="T32" fmla="*/ 77 w 631"/>
                <a:gd name="T33" fmla="*/ 230 h 546"/>
                <a:gd name="T34" fmla="*/ 41 w 631"/>
                <a:gd name="T35" fmla="*/ 313 h 546"/>
                <a:gd name="T36" fmla="*/ 0 w 631"/>
                <a:gd name="T37" fmla="*/ 266 h 546"/>
                <a:gd name="T38" fmla="*/ 29 w 631"/>
                <a:gd name="T39" fmla="*/ 332 h 546"/>
                <a:gd name="T40" fmla="*/ 89 w 631"/>
                <a:gd name="T41" fmla="*/ 245 h 546"/>
                <a:gd name="T42" fmla="*/ 160 w 631"/>
                <a:gd name="T43" fmla="*/ 277 h 546"/>
                <a:gd name="T44" fmla="*/ 162 w 631"/>
                <a:gd name="T45" fmla="*/ 283 h 546"/>
                <a:gd name="T46" fmla="*/ 263 w 631"/>
                <a:gd name="T47" fmla="*/ 241 h 546"/>
                <a:gd name="T48" fmla="*/ 332 w 631"/>
                <a:gd name="T49" fmla="*/ 160 h 546"/>
                <a:gd name="T50" fmla="*/ 447 w 631"/>
                <a:gd name="T51" fmla="*/ 202 h 546"/>
                <a:gd name="T52" fmla="*/ 392 w 631"/>
                <a:gd name="T53" fmla="*/ 282 h 546"/>
                <a:gd name="T54" fmla="*/ 353 w 631"/>
                <a:gd name="T55" fmla="*/ 223 h 546"/>
                <a:gd name="T56" fmla="*/ 367 w 631"/>
                <a:gd name="T57" fmla="*/ 278 h 546"/>
                <a:gd name="T58" fmla="*/ 526 w 631"/>
                <a:gd name="T59" fmla="*/ 307 h 546"/>
                <a:gd name="T60" fmla="*/ 435 w 631"/>
                <a:gd name="T61" fmla="*/ 349 h 546"/>
                <a:gd name="T62" fmla="*/ 527 w 631"/>
                <a:gd name="T63" fmla="*/ 314 h 546"/>
                <a:gd name="T64" fmla="*/ 606 w 631"/>
                <a:gd name="T65" fmla="*/ 388 h 546"/>
                <a:gd name="T66" fmla="*/ 558 w 631"/>
                <a:gd name="T67" fmla="*/ 457 h 546"/>
                <a:gd name="T68" fmla="*/ 503 w 631"/>
                <a:gd name="T69" fmla="*/ 385 h 546"/>
                <a:gd name="T70" fmla="*/ 532 w 631"/>
                <a:gd name="T71" fmla="*/ 546 h 546"/>
                <a:gd name="T72" fmla="*/ 518 w 631"/>
                <a:gd name="T73" fmla="*/ 396 h 546"/>
                <a:gd name="T74" fmla="*/ 585 w 631"/>
                <a:gd name="T75" fmla="*/ 471 h 546"/>
                <a:gd name="T76" fmla="*/ 622 w 631"/>
                <a:gd name="T77" fmla="*/ 388 h 546"/>
                <a:gd name="T78" fmla="*/ 631 w 631"/>
                <a:gd name="T79" fmla="*/ 266 h 546"/>
                <a:gd name="T80" fmla="*/ 81 w 631"/>
                <a:gd name="T81" fmla="*/ 220 h 546"/>
                <a:gd name="T82" fmla="*/ 159 w 631"/>
                <a:gd name="T83" fmla="*/ 169 h 546"/>
                <a:gd name="T84" fmla="*/ 106 w 631"/>
                <a:gd name="T85" fmla="*/ 221 h 546"/>
                <a:gd name="T86" fmla="*/ 243 w 631"/>
                <a:gd name="T87" fmla="*/ 231 h 546"/>
                <a:gd name="T88" fmla="*/ 414 w 631"/>
                <a:gd name="T89" fmla="*/ 167 h 546"/>
                <a:gd name="T90" fmla="*/ 385 w 631"/>
                <a:gd name="T91" fmla="*/ 138 h 546"/>
                <a:gd name="T92" fmla="*/ 403 w 631"/>
                <a:gd name="T93" fmla="*/ 177 h 546"/>
                <a:gd name="T94" fmla="*/ 298 w 631"/>
                <a:gd name="T95" fmla="*/ 154 h 546"/>
                <a:gd name="T96" fmla="*/ 248 w 631"/>
                <a:gd name="T97" fmla="*/ 229 h 546"/>
                <a:gd name="T98" fmla="*/ 345 w 631"/>
                <a:gd name="T99" fmla="*/ 97 h 546"/>
                <a:gd name="T100" fmla="*/ 354 w 631"/>
                <a:gd name="T101" fmla="*/ 78 h 546"/>
                <a:gd name="T102" fmla="*/ 424 w 631"/>
                <a:gd name="T103" fmla="*/ 60 h 546"/>
                <a:gd name="T104" fmla="*/ 450 w 631"/>
                <a:gd name="T105" fmla="*/ 189 h 546"/>
                <a:gd name="T106" fmla="*/ 533 w 631"/>
                <a:gd name="T107" fmla="*/ 172 h 546"/>
                <a:gd name="T108" fmla="*/ 526 w 631"/>
                <a:gd name="T109" fmla="*/ 303 h 546"/>
                <a:gd name="T110" fmla="*/ 571 w 631"/>
                <a:gd name="T111" fmla="*/ 295 h 546"/>
                <a:gd name="T112" fmla="*/ 574 w 631"/>
                <a:gd name="T113" fmla="*/ 307 h 546"/>
                <a:gd name="T114" fmla="*/ 612 w 631"/>
                <a:gd name="T115" fmla="*/ 377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1" h="546">
                  <a:moveTo>
                    <a:pt x="621" y="254"/>
                  </a:moveTo>
                  <a:cubicBezTo>
                    <a:pt x="623" y="220"/>
                    <a:pt x="623" y="220"/>
                    <a:pt x="623" y="220"/>
                  </a:cubicBezTo>
                  <a:cubicBezTo>
                    <a:pt x="627" y="219"/>
                    <a:pt x="631" y="215"/>
                    <a:pt x="631" y="210"/>
                  </a:cubicBezTo>
                  <a:cubicBezTo>
                    <a:pt x="631" y="205"/>
                    <a:pt x="627" y="200"/>
                    <a:pt x="621" y="200"/>
                  </a:cubicBezTo>
                  <a:cubicBezTo>
                    <a:pt x="616" y="200"/>
                    <a:pt x="612" y="205"/>
                    <a:pt x="612" y="210"/>
                  </a:cubicBezTo>
                  <a:cubicBezTo>
                    <a:pt x="612" y="215"/>
                    <a:pt x="615" y="218"/>
                    <a:pt x="619" y="219"/>
                  </a:cubicBezTo>
                  <a:cubicBezTo>
                    <a:pt x="617" y="254"/>
                    <a:pt x="617" y="254"/>
                    <a:pt x="617" y="254"/>
                  </a:cubicBezTo>
                  <a:cubicBezTo>
                    <a:pt x="616" y="254"/>
                    <a:pt x="616" y="254"/>
                    <a:pt x="615" y="254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40" y="167"/>
                    <a:pt x="541" y="163"/>
                    <a:pt x="541" y="159"/>
                  </a:cubicBezTo>
                  <a:cubicBezTo>
                    <a:pt x="541" y="150"/>
                    <a:pt x="534" y="143"/>
                    <a:pt x="526" y="143"/>
                  </a:cubicBezTo>
                  <a:cubicBezTo>
                    <a:pt x="517" y="143"/>
                    <a:pt x="510" y="150"/>
                    <a:pt x="510" y="159"/>
                  </a:cubicBezTo>
                  <a:cubicBezTo>
                    <a:pt x="510" y="159"/>
                    <a:pt x="510" y="160"/>
                    <a:pt x="511" y="161"/>
                  </a:cubicBezTo>
                  <a:cubicBezTo>
                    <a:pt x="447" y="178"/>
                    <a:pt x="447" y="178"/>
                    <a:pt x="447" y="178"/>
                  </a:cubicBezTo>
                  <a:cubicBezTo>
                    <a:pt x="446" y="174"/>
                    <a:pt x="443" y="171"/>
                    <a:pt x="439" y="169"/>
                  </a:cubicBezTo>
                  <a:cubicBezTo>
                    <a:pt x="440" y="78"/>
                    <a:pt x="440" y="78"/>
                    <a:pt x="440" y="78"/>
                  </a:cubicBezTo>
                  <a:cubicBezTo>
                    <a:pt x="440" y="78"/>
                    <a:pt x="441" y="78"/>
                    <a:pt x="441" y="78"/>
                  </a:cubicBezTo>
                  <a:cubicBezTo>
                    <a:pt x="447" y="78"/>
                    <a:pt x="452" y="75"/>
                    <a:pt x="456" y="70"/>
                  </a:cubicBezTo>
                  <a:cubicBezTo>
                    <a:pt x="574" y="132"/>
                    <a:pt x="574" y="132"/>
                    <a:pt x="574" y="132"/>
                  </a:cubicBezTo>
                  <a:cubicBezTo>
                    <a:pt x="574" y="132"/>
                    <a:pt x="574" y="133"/>
                    <a:pt x="574" y="134"/>
                  </a:cubicBezTo>
                  <a:cubicBezTo>
                    <a:pt x="574" y="139"/>
                    <a:pt x="578" y="143"/>
                    <a:pt x="583" y="143"/>
                  </a:cubicBezTo>
                  <a:cubicBezTo>
                    <a:pt x="588" y="143"/>
                    <a:pt x="593" y="139"/>
                    <a:pt x="593" y="134"/>
                  </a:cubicBezTo>
                  <a:cubicBezTo>
                    <a:pt x="593" y="129"/>
                    <a:pt x="588" y="125"/>
                    <a:pt x="583" y="125"/>
                  </a:cubicBezTo>
                  <a:cubicBezTo>
                    <a:pt x="581" y="125"/>
                    <a:pt x="578" y="126"/>
                    <a:pt x="576" y="128"/>
                  </a:cubicBezTo>
                  <a:cubicBezTo>
                    <a:pt x="458" y="66"/>
                    <a:pt x="458" y="66"/>
                    <a:pt x="458" y="66"/>
                  </a:cubicBezTo>
                  <a:cubicBezTo>
                    <a:pt x="458" y="64"/>
                    <a:pt x="459" y="62"/>
                    <a:pt x="459" y="60"/>
                  </a:cubicBezTo>
                  <a:cubicBezTo>
                    <a:pt x="459" y="51"/>
                    <a:pt x="451" y="43"/>
                    <a:pt x="441" y="43"/>
                  </a:cubicBezTo>
                  <a:cubicBezTo>
                    <a:pt x="434" y="43"/>
                    <a:pt x="428" y="47"/>
                    <a:pt x="426" y="53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60" y="21"/>
                    <a:pt x="360" y="18"/>
                  </a:cubicBezTo>
                  <a:cubicBezTo>
                    <a:pt x="360" y="8"/>
                    <a:pt x="352" y="0"/>
                    <a:pt x="342" y="0"/>
                  </a:cubicBezTo>
                  <a:cubicBezTo>
                    <a:pt x="332" y="0"/>
                    <a:pt x="324" y="8"/>
                    <a:pt x="324" y="18"/>
                  </a:cubicBezTo>
                  <a:cubicBezTo>
                    <a:pt x="324" y="26"/>
                    <a:pt x="330" y="33"/>
                    <a:pt x="338" y="35"/>
                  </a:cubicBezTo>
                  <a:cubicBezTo>
                    <a:pt x="350" y="79"/>
                    <a:pt x="350" y="79"/>
                    <a:pt x="350" y="79"/>
                  </a:cubicBezTo>
                  <a:cubicBezTo>
                    <a:pt x="348" y="80"/>
                    <a:pt x="346" y="81"/>
                    <a:pt x="345" y="83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8" y="52"/>
                    <a:pt x="249" y="43"/>
                    <a:pt x="238" y="43"/>
                  </a:cubicBezTo>
                  <a:cubicBezTo>
                    <a:pt x="227" y="43"/>
                    <a:pt x="218" y="52"/>
                    <a:pt x="218" y="63"/>
                  </a:cubicBezTo>
                  <a:cubicBezTo>
                    <a:pt x="218" y="65"/>
                    <a:pt x="218" y="67"/>
                    <a:pt x="219" y="69"/>
                  </a:cubicBezTo>
                  <a:cubicBezTo>
                    <a:pt x="101" y="120"/>
                    <a:pt x="101" y="120"/>
                    <a:pt x="101" y="120"/>
                  </a:cubicBezTo>
                  <a:cubicBezTo>
                    <a:pt x="100" y="118"/>
                    <a:pt x="98" y="117"/>
                    <a:pt x="96" y="116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33" y="70"/>
                    <a:pt x="134" y="70"/>
                    <a:pt x="135" y="70"/>
                  </a:cubicBezTo>
                  <a:cubicBezTo>
                    <a:pt x="139" y="70"/>
                    <a:pt x="142" y="67"/>
                    <a:pt x="142" y="62"/>
                  </a:cubicBezTo>
                  <a:cubicBezTo>
                    <a:pt x="142" y="58"/>
                    <a:pt x="139" y="55"/>
                    <a:pt x="135" y="55"/>
                  </a:cubicBezTo>
                  <a:cubicBezTo>
                    <a:pt x="130" y="55"/>
                    <a:pt x="127" y="58"/>
                    <a:pt x="127" y="62"/>
                  </a:cubicBezTo>
                  <a:cubicBezTo>
                    <a:pt x="127" y="64"/>
                    <a:pt x="128" y="66"/>
                    <a:pt x="129" y="67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86" y="116"/>
                    <a:pt x="83" y="121"/>
                    <a:pt x="83" y="126"/>
                  </a:cubicBezTo>
                  <a:cubicBezTo>
                    <a:pt x="83" y="131"/>
                    <a:pt x="87" y="136"/>
                    <a:pt x="93" y="136"/>
                  </a:cubicBezTo>
                  <a:cubicBezTo>
                    <a:pt x="99" y="136"/>
                    <a:pt x="103" y="131"/>
                    <a:pt x="103" y="126"/>
                  </a:cubicBezTo>
                  <a:cubicBezTo>
                    <a:pt x="103" y="125"/>
                    <a:pt x="103" y="124"/>
                    <a:pt x="103" y="124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4" y="79"/>
                    <a:pt x="230" y="83"/>
                    <a:pt x="238" y="83"/>
                  </a:cubicBezTo>
                  <a:cubicBezTo>
                    <a:pt x="246" y="83"/>
                    <a:pt x="252" y="78"/>
                    <a:pt x="256" y="71"/>
                  </a:cubicBezTo>
                  <a:cubicBezTo>
                    <a:pt x="343" y="92"/>
                    <a:pt x="343" y="92"/>
                    <a:pt x="343" y="92"/>
                  </a:cubicBezTo>
                  <a:cubicBezTo>
                    <a:pt x="343" y="92"/>
                    <a:pt x="343" y="92"/>
                    <a:pt x="343" y="93"/>
                  </a:cubicBezTo>
                  <a:cubicBezTo>
                    <a:pt x="197" y="152"/>
                    <a:pt x="197" y="152"/>
                    <a:pt x="197" y="152"/>
                  </a:cubicBezTo>
                  <a:cubicBezTo>
                    <a:pt x="193" y="147"/>
                    <a:pt x="187" y="143"/>
                    <a:pt x="179" y="143"/>
                  </a:cubicBezTo>
                  <a:cubicBezTo>
                    <a:pt x="169" y="143"/>
                    <a:pt x="160" y="152"/>
                    <a:pt x="159" y="162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1" y="174"/>
                    <a:pt x="58" y="171"/>
                    <a:pt x="54" y="171"/>
                  </a:cubicBezTo>
                  <a:cubicBezTo>
                    <a:pt x="49" y="171"/>
                    <a:pt x="45" y="175"/>
                    <a:pt x="45" y="180"/>
                  </a:cubicBezTo>
                  <a:cubicBezTo>
                    <a:pt x="45" y="185"/>
                    <a:pt x="49" y="189"/>
                    <a:pt x="54" y="189"/>
                  </a:cubicBezTo>
                  <a:cubicBezTo>
                    <a:pt x="55" y="189"/>
                    <a:pt x="56" y="189"/>
                    <a:pt x="57" y="189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8" y="226"/>
                    <a:pt x="77" y="228"/>
                    <a:pt x="77" y="230"/>
                  </a:cubicBezTo>
                  <a:cubicBezTo>
                    <a:pt x="77" y="236"/>
                    <a:pt x="80" y="241"/>
                    <a:pt x="85" y="243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3"/>
                    <a:pt x="51" y="312"/>
                    <a:pt x="49" y="312"/>
                  </a:cubicBezTo>
                  <a:cubicBezTo>
                    <a:pt x="46" y="312"/>
                    <a:pt x="43" y="312"/>
                    <a:pt x="41" y="313"/>
                  </a:cubicBezTo>
                  <a:cubicBezTo>
                    <a:pt x="20" y="275"/>
                    <a:pt x="20" y="275"/>
                    <a:pt x="20" y="275"/>
                  </a:cubicBezTo>
                  <a:cubicBezTo>
                    <a:pt x="22" y="273"/>
                    <a:pt x="24" y="269"/>
                    <a:pt x="24" y="266"/>
                  </a:cubicBezTo>
                  <a:cubicBezTo>
                    <a:pt x="24" y="259"/>
                    <a:pt x="19" y="254"/>
                    <a:pt x="12" y="254"/>
                  </a:cubicBezTo>
                  <a:cubicBezTo>
                    <a:pt x="6" y="254"/>
                    <a:pt x="0" y="259"/>
                    <a:pt x="0" y="266"/>
                  </a:cubicBezTo>
                  <a:cubicBezTo>
                    <a:pt x="0" y="272"/>
                    <a:pt x="6" y="277"/>
                    <a:pt x="12" y="277"/>
                  </a:cubicBezTo>
                  <a:cubicBezTo>
                    <a:pt x="13" y="277"/>
                    <a:pt x="15" y="277"/>
                    <a:pt x="16" y="277"/>
                  </a:cubicBezTo>
                  <a:cubicBezTo>
                    <a:pt x="37" y="316"/>
                    <a:pt x="37" y="316"/>
                    <a:pt x="37" y="316"/>
                  </a:cubicBezTo>
                  <a:cubicBezTo>
                    <a:pt x="32" y="319"/>
                    <a:pt x="29" y="325"/>
                    <a:pt x="29" y="332"/>
                  </a:cubicBezTo>
                  <a:cubicBezTo>
                    <a:pt x="29" y="342"/>
                    <a:pt x="38" y="351"/>
                    <a:pt x="49" y="351"/>
                  </a:cubicBezTo>
                  <a:cubicBezTo>
                    <a:pt x="59" y="351"/>
                    <a:pt x="68" y="342"/>
                    <a:pt x="68" y="332"/>
                  </a:cubicBezTo>
                  <a:cubicBezTo>
                    <a:pt x="68" y="325"/>
                    <a:pt x="65" y="319"/>
                    <a:pt x="60" y="316"/>
                  </a:cubicBezTo>
                  <a:cubicBezTo>
                    <a:pt x="89" y="245"/>
                    <a:pt x="89" y="245"/>
                    <a:pt x="89" y="245"/>
                  </a:cubicBezTo>
                  <a:cubicBezTo>
                    <a:pt x="90" y="245"/>
                    <a:pt x="92" y="246"/>
                    <a:pt x="93" y="246"/>
                  </a:cubicBezTo>
                  <a:cubicBezTo>
                    <a:pt x="100" y="246"/>
                    <a:pt x="105" y="241"/>
                    <a:pt x="107" y="235"/>
                  </a:cubicBezTo>
                  <a:cubicBezTo>
                    <a:pt x="237" y="245"/>
                    <a:pt x="237" y="245"/>
                    <a:pt x="237" y="245"/>
                  </a:cubicBezTo>
                  <a:cubicBezTo>
                    <a:pt x="160" y="277"/>
                    <a:pt x="160" y="277"/>
                    <a:pt x="160" y="277"/>
                  </a:cubicBezTo>
                  <a:cubicBezTo>
                    <a:pt x="158" y="274"/>
                    <a:pt x="154" y="272"/>
                    <a:pt x="150" y="272"/>
                  </a:cubicBezTo>
                  <a:cubicBezTo>
                    <a:pt x="144" y="272"/>
                    <a:pt x="139" y="277"/>
                    <a:pt x="139" y="283"/>
                  </a:cubicBezTo>
                  <a:cubicBezTo>
                    <a:pt x="139" y="289"/>
                    <a:pt x="144" y="294"/>
                    <a:pt x="150" y="294"/>
                  </a:cubicBezTo>
                  <a:cubicBezTo>
                    <a:pt x="157" y="294"/>
                    <a:pt x="162" y="289"/>
                    <a:pt x="162" y="283"/>
                  </a:cubicBezTo>
                  <a:cubicBezTo>
                    <a:pt x="162" y="282"/>
                    <a:pt x="162" y="281"/>
                    <a:pt x="161" y="281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42" y="251"/>
                    <a:pt x="246" y="254"/>
                    <a:pt x="250" y="254"/>
                  </a:cubicBezTo>
                  <a:cubicBezTo>
                    <a:pt x="257" y="254"/>
                    <a:pt x="263" y="248"/>
                    <a:pt x="263" y="241"/>
                  </a:cubicBezTo>
                  <a:cubicBezTo>
                    <a:pt x="263" y="240"/>
                    <a:pt x="263" y="240"/>
                    <a:pt x="263" y="239"/>
                  </a:cubicBezTo>
                  <a:cubicBezTo>
                    <a:pt x="311" y="171"/>
                    <a:pt x="311" y="171"/>
                    <a:pt x="311" y="171"/>
                  </a:cubicBezTo>
                  <a:cubicBezTo>
                    <a:pt x="312" y="171"/>
                    <a:pt x="314" y="171"/>
                    <a:pt x="316" y="171"/>
                  </a:cubicBezTo>
                  <a:cubicBezTo>
                    <a:pt x="323" y="171"/>
                    <a:pt x="330" y="166"/>
                    <a:pt x="332" y="160"/>
                  </a:cubicBezTo>
                  <a:cubicBezTo>
                    <a:pt x="401" y="181"/>
                    <a:pt x="401" y="181"/>
                    <a:pt x="401" y="181"/>
                  </a:cubicBezTo>
                  <a:cubicBezTo>
                    <a:pt x="400" y="184"/>
                    <a:pt x="400" y="187"/>
                    <a:pt x="400" y="189"/>
                  </a:cubicBezTo>
                  <a:cubicBezTo>
                    <a:pt x="400" y="203"/>
                    <a:pt x="411" y="214"/>
                    <a:pt x="425" y="214"/>
                  </a:cubicBezTo>
                  <a:cubicBezTo>
                    <a:pt x="434" y="214"/>
                    <a:pt x="442" y="209"/>
                    <a:pt x="447" y="202"/>
                  </a:cubicBezTo>
                  <a:cubicBezTo>
                    <a:pt x="607" y="262"/>
                    <a:pt x="607" y="262"/>
                    <a:pt x="607" y="262"/>
                  </a:cubicBezTo>
                  <a:cubicBezTo>
                    <a:pt x="606" y="263"/>
                    <a:pt x="606" y="265"/>
                    <a:pt x="606" y="266"/>
                  </a:cubicBezTo>
                  <a:cubicBezTo>
                    <a:pt x="606" y="267"/>
                    <a:pt x="606" y="267"/>
                    <a:pt x="606" y="268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90" y="276"/>
                    <a:pt x="385" y="272"/>
                    <a:pt x="378" y="272"/>
                  </a:cubicBezTo>
                  <a:cubicBezTo>
                    <a:pt x="377" y="272"/>
                    <a:pt x="375" y="272"/>
                    <a:pt x="374" y="272"/>
                  </a:cubicBezTo>
                  <a:cubicBezTo>
                    <a:pt x="345" y="235"/>
                    <a:pt x="345" y="235"/>
                    <a:pt x="345" y="235"/>
                  </a:cubicBezTo>
                  <a:cubicBezTo>
                    <a:pt x="350" y="233"/>
                    <a:pt x="353" y="228"/>
                    <a:pt x="353" y="223"/>
                  </a:cubicBezTo>
                  <a:cubicBezTo>
                    <a:pt x="353" y="215"/>
                    <a:pt x="346" y="208"/>
                    <a:pt x="338" y="208"/>
                  </a:cubicBezTo>
                  <a:cubicBezTo>
                    <a:pt x="331" y="208"/>
                    <a:pt x="324" y="215"/>
                    <a:pt x="324" y="223"/>
                  </a:cubicBezTo>
                  <a:cubicBezTo>
                    <a:pt x="324" y="229"/>
                    <a:pt x="329" y="235"/>
                    <a:pt x="335" y="236"/>
                  </a:cubicBezTo>
                  <a:cubicBezTo>
                    <a:pt x="367" y="278"/>
                    <a:pt x="367" y="278"/>
                    <a:pt x="367" y="278"/>
                  </a:cubicBezTo>
                  <a:cubicBezTo>
                    <a:pt x="366" y="280"/>
                    <a:pt x="365" y="282"/>
                    <a:pt x="365" y="285"/>
                  </a:cubicBezTo>
                  <a:cubicBezTo>
                    <a:pt x="365" y="293"/>
                    <a:pt x="371" y="299"/>
                    <a:pt x="378" y="299"/>
                  </a:cubicBezTo>
                  <a:cubicBezTo>
                    <a:pt x="383" y="299"/>
                    <a:pt x="388" y="296"/>
                    <a:pt x="390" y="292"/>
                  </a:cubicBezTo>
                  <a:cubicBezTo>
                    <a:pt x="526" y="307"/>
                    <a:pt x="526" y="307"/>
                    <a:pt x="526" y="307"/>
                  </a:cubicBezTo>
                  <a:cubicBezTo>
                    <a:pt x="526" y="308"/>
                    <a:pt x="526" y="309"/>
                    <a:pt x="526" y="310"/>
                  </a:cubicBezTo>
                  <a:cubicBezTo>
                    <a:pt x="458" y="344"/>
                    <a:pt x="458" y="344"/>
                    <a:pt x="458" y="344"/>
                  </a:cubicBezTo>
                  <a:cubicBezTo>
                    <a:pt x="456" y="340"/>
                    <a:pt x="452" y="337"/>
                    <a:pt x="447" y="337"/>
                  </a:cubicBezTo>
                  <a:cubicBezTo>
                    <a:pt x="440" y="337"/>
                    <a:pt x="435" y="342"/>
                    <a:pt x="435" y="349"/>
                  </a:cubicBezTo>
                  <a:cubicBezTo>
                    <a:pt x="435" y="355"/>
                    <a:pt x="440" y="361"/>
                    <a:pt x="447" y="361"/>
                  </a:cubicBezTo>
                  <a:cubicBezTo>
                    <a:pt x="453" y="361"/>
                    <a:pt x="459" y="355"/>
                    <a:pt x="459" y="349"/>
                  </a:cubicBezTo>
                  <a:cubicBezTo>
                    <a:pt x="459" y="349"/>
                    <a:pt x="459" y="349"/>
                    <a:pt x="459" y="348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30" y="324"/>
                    <a:pt x="539" y="331"/>
                    <a:pt x="550" y="331"/>
                  </a:cubicBezTo>
                  <a:cubicBezTo>
                    <a:pt x="556" y="331"/>
                    <a:pt x="561" y="329"/>
                    <a:pt x="566" y="325"/>
                  </a:cubicBezTo>
                  <a:cubicBezTo>
                    <a:pt x="607" y="385"/>
                    <a:pt x="607" y="385"/>
                    <a:pt x="607" y="385"/>
                  </a:cubicBezTo>
                  <a:cubicBezTo>
                    <a:pt x="606" y="386"/>
                    <a:pt x="606" y="387"/>
                    <a:pt x="606" y="388"/>
                  </a:cubicBezTo>
                  <a:cubicBezTo>
                    <a:pt x="606" y="390"/>
                    <a:pt x="607" y="392"/>
                    <a:pt x="609" y="394"/>
                  </a:cubicBezTo>
                  <a:cubicBezTo>
                    <a:pt x="576" y="456"/>
                    <a:pt x="576" y="456"/>
                    <a:pt x="576" y="456"/>
                  </a:cubicBezTo>
                  <a:cubicBezTo>
                    <a:pt x="574" y="455"/>
                    <a:pt x="571" y="454"/>
                    <a:pt x="567" y="454"/>
                  </a:cubicBezTo>
                  <a:cubicBezTo>
                    <a:pt x="564" y="454"/>
                    <a:pt x="561" y="455"/>
                    <a:pt x="558" y="457"/>
                  </a:cubicBezTo>
                  <a:cubicBezTo>
                    <a:pt x="522" y="393"/>
                    <a:pt x="522" y="393"/>
                    <a:pt x="522" y="393"/>
                  </a:cubicBezTo>
                  <a:cubicBezTo>
                    <a:pt x="524" y="391"/>
                    <a:pt x="526" y="388"/>
                    <a:pt x="526" y="385"/>
                  </a:cubicBezTo>
                  <a:cubicBezTo>
                    <a:pt x="526" y="379"/>
                    <a:pt x="521" y="374"/>
                    <a:pt x="515" y="374"/>
                  </a:cubicBezTo>
                  <a:cubicBezTo>
                    <a:pt x="508" y="374"/>
                    <a:pt x="503" y="379"/>
                    <a:pt x="503" y="385"/>
                  </a:cubicBezTo>
                  <a:cubicBezTo>
                    <a:pt x="503" y="391"/>
                    <a:pt x="508" y="396"/>
                    <a:pt x="513" y="396"/>
                  </a:cubicBezTo>
                  <a:cubicBezTo>
                    <a:pt x="528" y="528"/>
                    <a:pt x="528" y="528"/>
                    <a:pt x="528" y="528"/>
                  </a:cubicBezTo>
                  <a:cubicBezTo>
                    <a:pt x="525" y="529"/>
                    <a:pt x="522" y="533"/>
                    <a:pt x="522" y="537"/>
                  </a:cubicBezTo>
                  <a:cubicBezTo>
                    <a:pt x="522" y="542"/>
                    <a:pt x="526" y="546"/>
                    <a:pt x="532" y="546"/>
                  </a:cubicBezTo>
                  <a:cubicBezTo>
                    <a:pt x="537" y="546"/>
                    <a:pt x="541" y="542"/>
                    <a:pt x="541" y="537"/>
                  </a:cubicBezTo>
                  <a:cubicBezTo>
                    <a:pt x="541" y="532"/>
                    <a:pt x="538" y="528"/>
                    <a:pt x="533" y="528"/>
                  </a:cubicBezTo>
                  <a:cubicBezTo>
                    <a:pt x="518" y="396"/>
                    <a:pt x="518" y="396"/>
                    <a:pt x="518" y="396"/>
                  </a:cubicBezTo>
                  <a:cubicBezTo>
                    <a:pt x="518" y="396"/>
                    <a:pt x="518" y="396"/>
                    <a:pt x="518" y="396"/>
                  </a:cubicBezTo>
                  <a:cubicBezTo>
                    <a:pt x="554" y="459"/>
                    <a:pt x="554" y="459"/>
                    <a:pt x="554" y="459"/>
                  </a:cubicBezTo>
                  <a:cubicBezTo>
                    <a:pt x="552" y="463"/>
                    <a:pt x="550" y="467"/>
                    <a:pt x="550" y="471"/>
                  </a:cubicBezTo>
                  <a:cubicBezTo>
                    <a:pt x="550" y="481"/>
                    <a:pt x="558" y="489"/>
                    <a:pt x="567" y="489"/>
                  </a:cubicBezTo>
                  <a:cubicBezTo>
                    <a:pt x="577" y="489"/>
                    <a:pt x="585" y="481"/>
                    <a:pt x="585" y="471"/>
                  </a:cubicBezTo>
                  <a:cubicBezTo>
                    <a:pt x="585" y="466"/>
                    <a:pt x="583" y="462"/>
                    <a:pt x="580" y="459"/>
                  </a:cubicBezTo>
                  <a:cubicBezTo>
                    <a:pt x="612" y="396"/>
                    <a:pt x="612" y="396"/>
                    <a:pt x="612" y="396"/>
                  </a:cubicBezTo>
                  <a:cubicBezTo>
                    <a:pt x="613" y="396"/>
                    <a:pt x="614" y="396"/>
                    <a:pt x="614" y="396"/>
                  </a:cubicBezTo>
                  <a:cubicBezTo>
                    <a:pt x="619" y="396"/>
                    <a:pt x="622" y="393"/>
                    <a:pt x="622" y="388"/>
                  </a:cubicBezTo>
                  <a:cubicBezTo>
                    <a:pt x="622" y="384"/>
                    <a:pt x="620" y="381"/>
                    <a:pt x="616" y="380"/>
                  </a:cubicBezTo>
                  <a:cubicBezTo>
                    <a:pt x="616" y="279"/>
                    <a:pt x="616" y="279"/>
                    <a:pt x="616" y="279"/>
                  </a:cubicBezTo>
                  <a:cubicBezTo>
                    <a:pt x="617" y="279"/>
                    <a:pt x="618" y="279"/>
                    <a:pt x="618" y="279"/>
                  </a:cubicBezTo>
                  <a:cubicBezTo>
                    <a:pt x="625" y="279"/>
                    <a:pt x="631" y="273"/>
                    <a:pt x="631" y="266"/>
                  </a:cubicBezTo>
                  <a:cubicBezTo>
                    <a:pt x="631" y="260"/>
                    <a:pt x="627" y="255"/>
                    <a:pt x="621" y="254"/>
                  </a:cubicBezTo>
                  <a:close/>
                  <a:moveTo>
                    <a:pt x="103" y="218"/>
                  </a:moveTo>
                  <a:cubicBezTo>
                    <a:pt x="100" y="216"/>
                    <a:pt x="97" y="214"/>
                    <a:pt x="93" y="214"/>
                  </a:cubicBezTo>
                  <a:cubicBezTo>
                    <a:pt x="88" y="214"/>
                    <a:pt x="84" y="216"/>
                    <a:pt x="81" y="220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2" y="185"/>
                    <a:pt x="62" y="183"/>
                    <a:pt x="63" y="181"/>
                  </a:cubicBezTo>
                  <a:cubicBezTo>
                    <a:pt x="159" y="167"/>
                    <a:pt x="159" y="167"/>
                    <a:pt x="159" y="167"/>
                  </a:cubicBezTo>
                  <a:cubicBezTo>
                    <a:pt x="159" y="167"/>
                    <a:pt x="159" y="168"/>
                    <a:pt x="159" y="169"/>
                  </a:cubicBezTo>
                  <a:lnTo>
                    <a:pt x="103" y="218"/>
                  </a:lnTo>
                  <a:close/>
                  <a:moveTo>
                    <a:pt x="239" y="236"/>
                  </a:moveTo>
                  <a:cubicBezTo>
                    <a:pt x="108" y="227"/>
                    <a:pt x="108" y="227"/>
                    <a:pt x="108" y="227"/>
                  </a:cubicBezTo>
                  <a:cubicBezTo>
                    <a:pt x="108" y="225"/>
                    <a:pt x="107" y="223"/>
                    <a:pt x="106" y="221"/>
                  </a:cubicBezTo>
                  <a:cubicBezTo>
                    <a:pt x="160" y="173"/>
                    <a:pt x="160" y="173"/>
                    <a:pt x="160" y="173"/>
                  </a:cubicBezTo>
                  <a:cubicBezTo>
                    <a:pt x="164" y="180"/>
                    <a:pt x="171" y="185"/>
                    <a:pt x="179" y="185"/>
                  </a:cubicBezTo>
                  <a:cubicBezTo>
                    <a:pt x="184" y="185"/>
                    <a:pt x="189" y="184"/>
                    <a:pt x="193" y="181"/>
                  </a:cubicBezTo>
                  <a:cubicBezTo>
                    <a:pt x="243" y="231"/>
                    <a:pt x="243" y="231"/>
                    <a:pt x="243" y="231"/>
                  </a:cubicBezTo>
                  <a:cubicBezTo>
                    <a:pt x="241" y="232"/>
                    <a:pt x="240" y="234"/>
                    <a:pt x="239" y="236"/>
                  </a:cubicBezTo>
                  <a:close/>
                  <a:moveTo>
                    <a:pt x="431" y="165"/>
                  </a:moveTo>
                  <a:cubicBezTo>
                    <a:pt x="429" y="165"/>
                    <a:pt x="427" y="164"/>
                    <a:pt x="425" y="164"/>
                  </a:cubicBezTo>
                  <a:cubicBezTo>
                    <a:pt x="421" y="164"/>
                    <a:pt x="417" y="165"/>
                    <a:pt x="414" y="167"/>
                  </a:cubicBezTo>
                  <a:cubicBezTo>
                    <a:pt x="400" y="144"/>
                    <a:pt x="400" y="144"/>
                    <a:pt x="400" y="144"/>
                  </a:cubicBezTo>
                  <a:cubicBezTo>
                    <a:pt x="402" y="142"/>
                    <a:pt x="403" y="140"/>
                    <a:pt x="403" y="138"/>
                  </a:cubicBezTo>
                  <a:cubicBezTo>
                    <a:pt x="403" y="133"/>
                    <a:pt x="399" y="129"/>
                    <a:pt x="394" y="129"/>
                  </a:cubicBezTo>
                  <a:cubicBezTo>
                    <a:pt x="389" y="129"/>
                    <a:pt x="385" y="133"/>
                    <a:pt x="385" y="138"/>
                  </a:cubicBezTo>
                  <a:cubicBezTo>
                    <a:pt x="385" y="142"/>
                    <a:pt x="389" y="146"/>
                    <a:pt x="394" y="146"/>
                  </a:cubicBezTo>
                  <a:cubicBezTo>
                    <a:pt x="395" y="146"/>
                    <a:pt x="396" y="146"/>
                    <a:pt x="397" y="146"/>
                  </a:cubicBezTo>
                  <a:cubicBezTo>
                    <a:pt x="410" y="169"/>
                    <a:pt x="410" y="169"/>
                    <a:pt x="410" y="169"/>
                  </a:cubicBezTo>
                  <a:cubicBezTo>
                    <a:pt x="407" y="171"/>
                    <a:pt x="405" y="174"/>
                    <a:pt x="403" y="177"/>
                  </a:cubicBezTo>
                  <a:cubicBezTo>
                    <a:pt x="333" y="155"/>
                    <a:pt x="333" y="155"/>
                    <a:pt x="333" y="155"/>
                  </a:cubicBezTo>
                  <a:cubicBezTo>
                    <a:pt x="333" y="155"/>
                    <a:pt x="333" y="154"/>
                    <a:pt x="333" y="154"/>
                  </a:cubicBezTo>
                  <a:cubicBezTo>
                    <a:pt x="333" y="144"/>
                    <a:pt x="325" y="136"/>
                    <a:pt x="316" y="136"/>
                  </a:cubicBezTo>
                  <a:cubicBezTo>
                    <a:pt x="306" y="136"/>
                    <a:pt x="298" y="144"/>
                    <a:pt x="298" y="154"/>
                  </a:cubicBezTo>
                  <a:cubicBezTo>
                    <a:pt x="298" y="160"/>
                    <a:pt x="301" y="166"/>
                    <a:pt x="307" y="169"/>
                  </a:cubicBezTo>
                  <a:cubicBezTo>
                    <a:pt x="261" y="234"/>
                    <a:pt x="261" y="234"/>
                    <a:pt x="261" y="234"/>
                  </a:cubicBezTo>
                  <a:cubicBezTo>
                    <a:pt x="258" y="231"/>
                    <a:pt x="255" y="229"/>
                    <a:pt x="250" y="229"/>
                  </a:cubicBezTo>
                  <a:cubicBezTo>
                    <a:pt x="249" y="229"/>
                    <a:pt x="248" y="229"/>
                    <a:pt x="248" y="229"/>
                  </a:cubicBezTo>
                  <a:cubicBezTo>
                    <a:pt x="196" y="178"/>
                    <a:pt x="196" y="178"/>
                    <a:pt x="196" y="178"/>
                  </a:cubicBezTo>
                  <a:cubicBezTo>
                    <a:pt x="199" y="174"/>
                    <a:pt x="200" y="169"/>
                    <a:pt x="200" y="164"/>
                  </a:cubicBezTo>
                  <a:cubicBezTo>
                    <a:pt x="200" y="161"/>
                    <a:pt x="200" y="159"/>
                    <a:pt x="199" y="15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7" y="100"/>
                    <a:pt x="351" y="102"/>
                    <a:pt x="355" y="102"/>
                  </a:cubicBezTo>
                  <a:cubicBezTo>
                    <a:pt x="362" y="102"/>
                    <a:pt x="368" y="97"/>
                    <a:pt x="368" y="90"/>
                  </a:cubicBezTo>
                  <a:cubicBezTo>
                    <a:pt x="368" y="83"/>
                    <a:pt x="362" y="78"/>
                    <a:pt x="355" y="78"/>
                  </a:cubicBezTo>
                  <a:cubicBezTo>
                    <a:pt x="355" y="78"/>
                    <a:pt x="355" y="78"/>
                    <a:pt x="354" y="78"/>
                  </a:cubicBezTo>
                  <a:cubicBezTo>
                    <a:pt x="342" y="36"/>
                    <a:pt x="342" y="36"/>
                    <a:pt x="342" y="36"/>
                  </a:cubicBezTo>
                  <a:cubicBezTo>
                    <a:pt x="348" y="36"/>
                    <a:pt x="353" y="33"/>
                    <a:pt x="356" y="29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8"/>
                    <a:pt x="424" y="59"/>
                    <a:pt x="424" y="60"/>
                  </a:cubicBezTo>
                  <a:cubicBezTo>
                    <a:pt x="424" y="66"/>
                    <a:pt x="427" y="71"/>
                    <a:pt x="431" y="75"/>
                  </a:cubicBezTo>
                  <a:lnTo>
                    <a:pt x="431" y="165"/>
                  </a:lnTo>
                  <a:close/>
                  <a:moveTo>
                    <a:pt x="450" y="194"/>
                  </a:moveTo>
                  <a:cubicBezTo>
                    <a:pt x="450" y="192"/>
                    <a:pt x="450" y="191"/>
                    <a:pt x="450" y="189"/>
                  </a:cubicBezTo>
                  <a:cubicBezTo>
                    <a:pt x="450" y="187"/>
                    <a:pt x="450" y="185"/>
                    <a:pt x="449" y="182"/>
                  </a:cubicBezTo>
                  <a:cubicBezTo>
                    <a:pt x="512" y="165"/>
                    <a:pt x="512" y="165"/>
                    <a:pt x="512" y="165"/>
                  </a:cubicBezTo>
                  <a:cubicBezTo>
                    <a:pt x="514" y="170"/>
                    <a:pt x="519" y="174"/>
                    <a:pt x="526" y="174"/>
                  </a:cubicBezTo>
                  <a:cubicBezTo>
                    <a:pt x="529" y="174"/>
                    <a:pt x="531" y="173"/>
                    <a:pt x="533" y="172"/>
                  </a:cubicBezTo>
                  <a:cubicBezTo>
                    <a:pt x="608" y="253"/>
                    <a:pt x="608" y="253"/>
                    <a:pt x="608" y="253"/>
                  </a:cubicBezTo>
                  <a:lnTo>
                    <a:pt x="450" y="194"/>
                  </a:lnTo>
                  <a:close/>
                  <a:moveTo>
                    <a:pt x="550" y="283"/>
                  </a:moveTo>
                  <a:cubicBezTo>
                    <a:pt x="538" y="283"/>
                    <a:pt x="528" y="291"/>
                    <a:pt x="526" y="303"/>
                  </a:cubicBezTo>
                  <a:cubicBezTo>
                    <a:pt x="392" y="288"/>
                    <a:pt x="392" y="288"/>
                    <a:pt x="392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605" y="272"/>
                    <a:pt x="605" y="272"/>
                    <a:pt x="605" y="272"/>
                  </a:cubicBezTo>
                  <a:cubicBezTo>
                    <a:pt x="571" y="295"/>
                    <a:pt x="571" y="295"/>
                    <a:pt x="571" y="295"/>
                  </a:cubicBezTo>
                  <a:cubicBezTo>
                    <a:pt x="567" y="288"/>
                    <a:pt x="559" y="283"/>
                    <a:pt x="550" y="283"/>
                  </a:cubicBezTo>
                  <a:close/>
                  <a:moveTo>
                    <a:pt x="612" y="377"/>
                  </a:moveTo>
                  <a:cubicBezTo>
                    <a:pt x="571" y="318"/>
                    <a:pt x="571" y="318"/>
                    <a:pt x="571" y="318"/>
                  </a:cubicBezTo>
                  <a:cubicBezTo>
                    <a:pt x="573" y="315"/>
                    <a:pt x="574" y="311"/>
                    <a:pt x="574" y="307"/>
                  </a:cubicBezTo>
                  <a:cubicBezTo>
                    <a:pt x="574" y="304"/>
                    <a:pt x="574" y="302"/>
                    <a:pt x="573" y="300"/>
                  </a:cubicBezTo>
                  <a:cubicBezTo>
                    <a:pt x="609" y="275"/>
                    <a:pt x="609" y="275"/>
                    <a:pt x="609" y="275"/>
                  </a:cubicBezTo>
                  <a:cubicBezTo>
                    <a:pt x="610" y="276"/>
                    <a:pt x="611" y="276"/>
                    <a:pt x="612" y="277"/>
                  </a:cubicBezTo>
                  <a:lnTo>
                    <a:pt x="612" y="3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10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82BE-5772-45A2-B537-A3D4D7A8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C509E6-338F-421D-A94D-FDD0C9AF1EF9}"/>
              </a:ext>
            </a:extLst>
          </p:cNvPr>
          <p:cNvGrpSpPr/>
          <p:nvPr/>
        </p:nvGrpSpPr>
        <p:grpSpPr>
          <a:xfrm>
            <a:off x="261938" y="980728"/>
            <a:ext cx="531730" cy="531730"/>
            <a:chOff x="618017" y="512618"/>
            <a:chExt cx="531730" cy="53173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C342C-BD14-471C-9EDA-B048072A643F}"/>
                </a:ext>
              </a:extLst>
            </p:cNvPr>
            <p:cNvSpPr/>
            <p:nvPr/>
          </p:nvSpPr>
          <p:spPr>
            <a:xfrm>
              <a:off x="618017" y="512618"/>
              <a:ext cx="531730" cy="5317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4D027B-14E6-45CB-B271-703D2863F445}"/>
                </a:ext>
              </a:extLst>
            </p:cNvPr>
            <p:cNvGrpSpPr/>
            <p:nvPr/>
          </p:nvGrpSpPr>
          <p:grpSpPr>
            <a:xfrm>
              <a:off x="744332" y="647871"/>
              <a:ext cx="279100" cy="261224"/>
              <a:chOff x="765175" y="1228726"/>
              <a:chExt cx="5205413" cy="4872038"/>
            </a:xfrm>
            <a:solidFill>
              <a:schemeClr val="bg1"/>
            </a:solidFill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C7C8F0A5-7EC1-4D82-B485-E788B4035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3304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2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7 h 383"/>
                  <a:gd name="T16" fmla="*/ 3049 w 3049"/>
                  <a:gd name="T17" fmla="*/ 191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0 h 383"/>
                  <a:gd name="T26" fmla="*/ 2941 w 3049"/>
                  <a:gd name="T27" fmla="*/ 364 h 383"/>
                  <a:gd name="T28" fmla="*/ 2901 w 3049"/>
                  <a:gd name="T29" fmla="*/ 378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8 h 383"/>
                  <a:gd name="T36" fmla="*/ 106 w 3049"/>
                  <a:gd name="T37" fmla="*/ 364 h 383"/>
                  <a:gd name="T38" fmla="*/ 70 w 3049"/>
                  <a:gd name="T39" fmla="*/ 340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1 h 383"/>
                  <a:gd name="T48" fmla="*/ 4 w 3049"/>
                  <a:gd name="T49" fmla="*/ 147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2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2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7"/>
                    </a:lnTo>
                    <a:lnTo>
                      <a:pt x="3049" y="191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0"/>
                    </a:lnTo>
                    <a:lnTo>
                      <a:pt x="2941" y="364"/>
                    </a:lnTo>
                    <a:lnTo>
                      <a:pt x="2901" y="378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8"/>
                    </a:lnTo>
                    <a:lnTo>
                      <a:pt x="106" y="364"/>
                    </a:lnTo>
                    <a:lnTo>
                      <a:pt x="70" y="340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1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4562EA40-9AE9-41E9-A8F9-E8ACC7580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2851151"/>
                <a:ext cx="2419350" cy="304800"/>
              </a:xfrm>
              <a:custGeom>
                <a:avLst/>
                <a:gdLst>
                  <a:gd name="T0" fmla="*/ 191 w 3049"/>
                  <a:gd name="T1" fmla="*/ 0 h 383"/>
                  <a:gd name="T2" fmla="*/ 2858 w 3049"/>
                  <a:gd name="T3" fmla="*/ 0 h 383"/>
                  <a:gd name="T4" fmla="*/ 2901 w 3049"/>
                  <a:gd name="T5" fmla="*/ 6 h 383"/>
                  <a:gd name="T6" fmla="*/ 2941 w 3049"/>
                  <a:gd name="T7" fmla="*/ 20 h 383"/>
                  <a:gd name="T8" fmla="*/ 2977 w 3049"/>
                  <a:gd name="T9" fmla="*/ 43 h 383"/>
                  <a:gd name="T10" fmla="*/ 3007 w 3049"/>
                  <a:gd name="T11" fmla="*/ 71 h 383"/>
                  <a:gd name="T12" fmla="*/ 3029 w 3049"/>
                  <a:gd name="T13" fmla="*/ 107 h 383"/>
                  <a:gd name="T14" fmla="*/ 3045 w 3049"/>
                  <a:gd name="T15" fmla="*/ 149 h 383"/>
                  <a:gd name="T16" fmla="*/ 3049 w 3049"/>
                  <a:gd name="T17" fmla="*/ 192 h 383"/>
                  <a:gd name="T18" fmla="*/ 3045 w 3049"/>
                  <a:gd name="T19" fmla="*/ 236 h 383"/>
                  <a:gd name="T20" fmla="*/ 3029 w 3049"/>
                  <a:gd name="T21" fmla="*/ 276 h 383"/>
                  <a:gd name="T22" fmla="*/ 3007 w 3049"/>
                  <a:gd name="T23" fmla="*/ 312 h 383"/>
                  <a:gd name="T24" fmla="*/ 2977 w 3049"/>
                  <a:gd name="T25" fmla="*/ 341 h 383"/>
                  <a:gd name="T26" fmla="*/ 2941 w 3049"/>
                  <a:gd name="T27" fmla="*/ 363 h 383"/>
                  <a:gd name="T28" fmla="*/ 2901 w 3049"/>
                  <a:gd name="T29" fmla="*/ 377 h 383"/>
                  <a:gd name="T30" fmla="*/ 2858 w 3049"/>
                  <a:gd name="T31" fmla="*/ 383 h 383"/>
                  <a:gd name="T32" fmla="*/ 191 w 3049"/>
                  <a:gd name="T33" fmla="*/ 383 h 383"/>
                  <a:gd name="T34" fmla="*/ 148 w 3049"/>
                  <a:gd name="T35" fmla="*/ 377 h 383"/>
                  <a:gd name="T36" fmla="*/ 106 w 3049"/>
                  <a:gd name="T37" fmla="*/ 363 h 383"/>
                  <a:gd name="T38" fmla="*/ 70 w 3049"/>
                  <a:gd name="T39" fmla="*/ 341 h 383"/>
                  <a:gd name="T40" fmla="*/ 42 w 3049"/>
                  <a:gd name="T41" fmla="*/ 312 h 383"/>
                  <a:gd name="T42" fmla="*/ 18 w 3049"/>
                  <a:gd name="T43" fmla="*/ 276 h 383"/>
                  <a:gd name="T44" fmla="*/ 4 w 3049"/>
                  <a:gd name="T45" fmla="*/ 236 h 383"/>
                  <a:gd name="T46" fmla="*/ 0 w 3049"/>
                  <a:gd name="T47" fmla="*/ 192 h 383"/>
                  <a:gd name="T48" fmla="*/ 4 w 3049"/>
                  <a:gd name="T49" fmla="*/ 149 h 383"/>
                  <a:gd name="T50" fmla="*/ 18 w 3049"/>
                  <a:gd name="T51" fmla="*/ 107 h 383"/>
                  <a:gd name="T52" fmla="*/ 42 w 3049"/>
                  <a:gd name="T53" fmla="*/ 71 h 383"/>
                  <a:gd name="T54" fmla="*/ 70 w 3049"/>
                  <a:gd name="T55" fmla="*/ 43 h 383"/>
                  <a:gd name="T56" fmla="*/ 106 w 3049"/>
                  <a:gd name="T57" fmla="*/ 20 h 383"/>
                  <a:gd name="T58" fmla="*/ 148 w 3049"/>
                  <a:gd name="T59" fmla="*/ 6 h 383"/>
                  <a:gd name="T60" fmla="*/ 191 w 3049"/>
                  <a:gd name="T61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49" h="383">
                    <a:moveTo>
                      <a:pt x="191" y="0"/>
                    </a:moveTo>
                    <a:lnTo>
                      <a:pt x="2858" y="0"/>
                    </a:lnTo>
                    <a:lnTo>
                      <a:pt x="2901" y="6"/>
                    </a:lnTo>
                    <a:lnTo>
                      <a:pt x="2941" y="20"/>
                    </a:lnTo>
                    <a:lnTo>
                      <a:pt x="2977" y="43"/>
                    </a:lnTo>
                    <a:lnTo>
                      <a:pt x="3007" y="71"/>
                    </a:lnTo>
                    <a:lnTo>
                      <a:pt x="3029" y="107"/>
                    </a:lnTo>
                    <a:lnTo>
                      <a:pt x="3045" y="149"/>
                    </a:lnTo>
                    <a:lnTo>
                      <a:pt x="3049" y="192"/>
                    </a:lnTo>
                    <a:lnTo>
                      <a:pt x="3045" y="236"/>
                    </a:lnTo>
                    <a:lnTo>
                      <a:pt x="3029" y="276"/>
                    </a:lnTo>
                    <a:lnTo>
                      <a:pt x="3007" y="312"/>
                    </a:lnTo>
                    <a:lnTo>
                      <a:pt x="2977" y="341"/>
                    </a:lnTo>
                    <a:lnTo>
                      <a:pt x="2941" y="363"/>
                    </a:lnTo>
                    <a:lnTo>
                      <a:pt x="2901" y="377"/>
                    </a:lnTo>
                    <a:lnTo>
                      <a:pt x="2858" y="383"/>
                    </a:lnTo>
                    <a:lnTo>
                      <a:pt x="191" y="383"/>
                    </a:lnTo>
                    <a:lnTo>
                      <a:pt x="148" y="377"/>
                    </a:lnTo>
                    <a:lnTo>
                      <a:pt x="106" y="363"/>
                    </a:lnTo>
                    <a:lnTo>
                      <a:pt x="70" y="341"/>
                    </a:lnTo>
                    <a:lnTo>
                      <a:pt x="42" y="312"/>
                    </a:lnTo>
                    <a:lnTo>
                      <a:pt x="18" y="276"/>
                    </a:lnTo>
                    <a:lnTo>
                      <a:pt x="4" y="236"/>
                    </a:lnTo>
                    <a:lnTo>
                      <a:pt x="0" y="192"/>
                    </a:lnTo>
                    <a:lnTo>
                      <a:pt x="4" y="149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3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0B4E207A-1FDA-4603-85E0-F2835555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963" y="4935538"/>
                <a:ext cx="1422400" cy="303213"/>
              </a:xfrm>
              <a:custGeom>
                <a:avLst/>
                <a:gdLst>
                  <a:gd name="T0" fmla="*/ 191 w 1793"/>
                  <a:gd name="T1" fmla="*/ 0 h 381"/>
                  <a:gd name="T2" fmla="*/ 1602 w 1793"/>
                  <a:gd name="T3" fmla="*/ 0 h 381"/>
                  <a:gd name="T4" fmla="*/ 1646 w 1793"/>
                  <a:gd name="T5" fmla="*/ 6 h 381"/>
                  <a:gd name="T6" fmla="*/ 1686 w 1793"/>
                  <a:gd name="T7" fmla="*/ 20 h 381"/>
                  <a:gd name="T8" fmla="*/ 1721 w 1793"/>
                  <a:gd name="T9" fmla="*/ 41 h 381"/>
                  <a:gd name="T10" fmla="*/ 1751 w 1793"/>
                  <a:gd name="T11" fmla="*/ 71 h 381"/>
                  <a:gd name="T12" fmla="*/ 1773 w 1793"/>
                  <a:gd name="T13" fmla="*/ 107 h 381"/>
                  <a:gd name="T14" fmla="*/ 1787 w 1793"/>
                  <a:gd name="T15" fmla="*/ 147 h 381"/>
                  <a:gd name="T16" fmla="*/ 1793 w 1793"/>
                  <a:gd name="T17" fmla="*/ 190 h 381"/>
                  <a:gd name="T18" fmla="*/ 1787 w 1793"/>
                  <a:gd name="T19" fmla="*/ 234 h 381"/>
                  <a:gd name="T20" fmla="*/ 1773 w 1793"/>
                  <a:gd name="T21" fmla="*/ 274 h 381"/>
                  <a:gd name="T22" fmla="*/ 1751 w 1793"/>
                  <a:gd name="T23" fmla="*/ 310 h 381"/>
                  <a:gd name="T24" fmla="*/ 1721 w 1793"/>
                  <a:gd name="T25" fmla="*/ 339 h 381"/>
                  <a:gd name="T26" fmla="*/ 1686 w 1793"/>
                  <a:gd name="T27" fmla="*/ 361 h 381"/>
                  <a:gd name="T28" fmla="*/ 1646 w 1793"/>
                  <a:gd name="T29" fmla="*/ 377 h 381"/>
                  <a:gd name="T30" fmla="*/ 1602 w 1793"/>
                  <a:gd name="T31" fmla="*/ 381 h 381"/>
                  <a:gd name="T32" fmla="*/ 191 w 1793"/>
                  <a:gd name="T33" fmla="*/ 381 h 381"/>
                  <a:gd name="T34" fmla="*/ 148 w 1793"/>
                  <a:gd name="T35" fmla="*/ 377 h 381"/>
                  <a:gd name="T36" fmla="*/ 106 w 1793"/>
                  <a:gd name="T37" fmla="*/ 361 h 381"/>
                  <a:gd name="T38" fmla="*/ 70 w 1793"/>
                  <a:gd name="T39" fmla="*/ 339 h 381"/>
                  <a:gd name="T40" fmla="*/ 42 w 1793"/>
                  <a:gd name="T41" fmla="*/ 310 h 381"/>
                  <a:gd name="T42" fmla="*/ 18 w 1793"/>
                  <a:gd name="T43" fmla="*/ 274 h 381"/>
                  <a:gd name="T44" fmla="*/ 4 w 1793"/>
                  <a:gd name="T45" fmla="*/ 234 h 381"/>
                  <a:gd name="T46" fmla="*/ 0 w 1793"/>
                  <a:gd name="T47" fmla="*/ 190 h 381"/>
                  <a:gd name="T48" fmla="*/ 4 w 1793"/>
                  <a:gd name="T49" fmla="*/ 147 h 381"/>
                  <a:gd name="T50" fmla="*/ 18 w 1793"/>
                  <a:gd name="T51" fmla="*/ 107 h 381"/>
                  <a:gd name="T52" fmla="*/ 42 w 1793"/>
                  <a:gd name="T53" fmla="*/ 71 h 381"/>
                  <a:gd name="T54" fmla="*/ 70 w 1793"/>
                  <a:gd name="T55" fmla="*/ 41 h 381"/>
                  <a:gd name="T56" fmla="*/ 106 w 1793"/>
                  <a:gd name="T57" fmla="*/ 20 h 381"/>
                  <a:gd name="T58" fmla="*/ 148 w 1793"/>
                  <a:gd name="T59" fmla="*/ 6 h 381"/>
                  <a:gd name="T60" fmla="*/ 191 w 1793"/>
                  <a:gd name="T61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3" h="381">
                    <a:moveTo>
                      <a:pt x="191" y="0"/>
                    </a:moveTo>
                    <a:lnTo>
                      <a:pt x="1602" y="0"/>
                    </a:lnTo>
                    <a:lnTo>
                      <a:pt x="1646" y="6"/>
                    </a:lnTo>
                    <a:lnTo>
                      <a:pt x="1686" y="20"/>
                    </a:lnTo>
                    <a:lnTo>
                      <a:pt x="1721" y="41"/>
                    </a:lnTo>
                    <a:lnTo>
                      <a:pt x="1751" y="71"/>
                    </a:lnTo>
                    <a:lnTo>
                      <a:pt x="1773" y="107"/>
                    </a:lnTo>
                    <a:lnTo>
                      <a:pt x="1787" y="147"/>
                    </a:lnTo>
                    <a:lnTo>
                      <a:pt x="1793" y="190"/>
                    </a:lnTo>
                    <a:lnTo>
                      <a:pt x="1787" y="234"/>
                    </a:lnTo>
                    <a:lnTo>
                      <a:pt x="1773" y="274"/>
                    </a:lnTo>
                    <a:lnTo>
                      <a:pt x="1751" y="310"/>
                    </a:lnTo>
                    <a:lnTo>
                      <a:pt x="1721" y="339"/>
                    </a:lnTo>
                    <a:lnTo>
                      <a:pt x="1686" y="361"/>
                    </a:lnTo>
                    <a:lnTo>
                      <a:pt x="1646" y="377"/>
                    </a:lnTo>
                    <a:lnTo>
                      <a:pt x="1602" y="381"/>
                    </a:lnTo>
                    <a:lnTo>
                      <a:pt x="191" y="381"/>
                    </a:lnTo>
                    <a:lnTo>
                      <a:pt x="148" y="377"/>
                    </a:lnTo>
                    <a:lnTo>
                      <a:pt x="106" y="361"/>
                    </a:lnTo>
                    <a:lnTo>
                      <a:pt x="70" y="339"/>
                    </a:lnTo>
                    <a:lnTo>
                      <a:pt x="42" y="310"/>
                    </a:lnTo>
                    <a:lnTo>
                      <a:pt x="18" y="274"/>
                    </a:lnTo>
                    <a:lnTo>
                      <a:pt x="4" y="234"/>
                    </a:lnTo>
                    <a:lnTo>
                      <a:pt x="0" y="190"/>
                    </a:lnTo>
                    <a:lnTo>
                      <a:pt x="4" y="147"/>
                    </a:lnTo>
                    <a:lnTo>
                      <a:pt x="18" y="107"/>
                    </a:lnTo>
                    <a:lnTo>
                      <a:pt x="42" y="71"/>
                    </a:lnTo>
                    <a:lnTo>
                      <a:pt x="70" y="41"/>
                    </a:lnTo>
                    <a:lnTo>
                      <a:pt x="106" y="20"/>
                    </a:lnTo>
                    <a:lnTo>
                      <a:pt x="148" y="6"/>
                    </a:lnTo>
                    <a:lnTo>
                      <a:pt x="1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E3654814-39A6-4896-B125-652B21FF80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175" y="1228726"/>
                <a:ext cx="5205413" cy="4872038"/>
              </a:xfrm>
              <a:custGeom>
                <a:avLst/>
                <a:gdLst>
                  <a:gd name="T0" fmla="*/ 3681 w 6558"/>
                  <a:gd name="T1" fmla="*/ 4366 h 6138"/>
                  <a:gd name="T2" fmla="*/ 5597 w 6558"/>
                  <a:gd name="T3" fmla="*/ 910 h 6138"/>
                  <a:gd name="T4" fmla="*/ 4282 w 6558"/>
                  <a:gd name="T5" fmla="*/ 5757 h 6138"/>
                  <a:gd name="T6" fmla="*/ 4268 w 6558"/>
                  <a:gd name="T7" fmla="*/ 4376 h 6138"/>
                  <a:gd name="T8" fmla="*/ 3426 w 6558"/>
                  <a:gd name="T9" fmla="*/ 5047 h 6138"/>
                  <a:gd name="T10" fmla="*/ 3317 w 6558"/>
                  <a:gd name="T11" fmla="*/ 5039 h 6138"/>
                  <a:gd name="T12" fmla="*/ 3227 w 6558"/>
                  <a:gd name="T13" fmla="*/ 4972 h 6138"/>
                  <a:gd name="T14" fmla="*/ 3191 w 6558"/>
                  <a:gd name="T15" fmla="*/ 4862 h 6138"/>
                  <a:gd name="T16" fmla="*/ 1088 w 6558"/>
                  <a:gd name="T17" fmla="*/ 4395 h 6138"/>
                  <a:gd name="T18" fmla="*/ 967 w 6558"/>
                  <a:gd name="T19" fmla="*/ 4354 h 6138"/>
                  <a:gd name="T20" fmla="*/ 901 w 6558"/>
                  <a:gd name="T21" fmla="*/ 4248 h 6138"/>
                  <a:gd name="T22" fmla="*/ 915 w 6558"/>
                  <a:gd name="T23" fmla="*/ 4121 h 6138"/>
                  <a:gd name="T24" fmla="*/ 1003 w 6558"/>
                  <a:gd name="T25" fmla="*/ 4034 h 6138"/>
                  <a:gd name="T26" fmla="*/ 3363 w 6558"/>
                  <a:gd name="T27" fmla="*/ 4014 h 6138"/>
                  <a:gd name="T28" fmla="*/ 3418 w 6558"/>
                  <a:gd name="T29" fmla="*/ 3793 h 6138"/>
                  <a:gd name="T30" fmla="*/ 1045 w 6558"/>
                  <a:gd name="T31" fmla="*/ 3734 h 6138"/>
                  <a:gd name="T32" fmla="*/ 939 w 6558"/>
                  <a:gd name="T33" fmla="*/ 3668 h 6138"/>
                  <a:gd name="T34" fmla="*/ 897 w 6558"/>
                  <a:gd name="T35" fmla="*/ 3549 h 6138"/>
                  <a:gd name="T36" fmla="*/ 939 w 6558"/>
                  <a:gd name="T37" fmla="*/ 3430 h 6138"/>
                  <a:gd name="T38" fmla="*/ 1045 w 6558"/>
                  <a:gd name="T39" fmla="*/ 3362 h 6138"/>
                  <a:gd name="T40" fmla="*/ 3868 w 6558"/>
                  <a:gd name="T41" fmla="*/ 3046 h 6138"/>
                  <a:gd name="T42" fmla="*/ 3755 w 6558"/>
                  <a:gd name="T43" fmla="*/ 3084 h 6138"/>
                  <a:gd name="T44" fmla="*/ 1003 w 6558"/>
                  <a:gd name="T45" fmla="*/ 3064 h 6138"/>
                  <a:gd name="T46" fmla="*/ 915 w 6558"/>
                  <a:gd name="T47" fmla="*/ 2977 h 6138"/>
                  <a:gd name="T48" fmla="*/ 901 w 6558"/>
                  <a:gd name="T49" fmla="*/ 2849 h 6138"/>
                  <a:gd name="T50" fmla="*/ 967 w 6558"/>
                  <a:gd name="T51" fmla="*/ 2744 h 6138"/>
                  <a:gd name="T52" fmla="*/ 1088 w 6558"/>
                  <a:gd name="T53" fmla="*/ 2702 h 6138"/>
                  <a:gd name="T54" fmla="*/ 3838 w 6558"/>
                  <a:gd name="T55" fmla="*/ 2720 h 6138"/>
                  <a:gd name="T56" fmla="*/ 3926 w 6558"/>
                  <a:gd name="T57" fmla="*/ 2808 h 6138"/>
                  <a:gd name="T58" fmla="*/ 3946 w 6558"/>
                  <a:gd name="T59" fmla="*/ 2907 h 6138"/>
                  <a:gd name="T60" fmla="*/ 4282 w 6558"/>
                  <a:gd name="T61" fmla="*/ 759 h 6138"/>
                  <a:gd name="T62" fmla="*/ 5794 w 6558"/>
                  <a:gd name="T63" fmla="*/ 582 h 6138"/>
                  <a:gd name="T64" fmla="*/ 5872 w 6558"/>
                  <a:gd name="T65" fmla="*/ 453 h 6138"/>
                  <a:gd name="T66" fmla="*/ 5872 w 6558"/>
                  <a:gd name="T67" fmla="*/ 12 h 6138"/>
                  <a:gd name="T68" fmla="*/ 6502 w 6558"/>
                  <a:gd name="T69" fmla="*/ 391 h 6138"/>
                  <a:gd name="T70" fmla="*/ 6558 w 6558"/>
                  <a:gd name="T71" fmla="*/ 503 h 6138"/>
                  <a:gd name="T72" fmla="*/ 6532 w 6558"/>
                  <a:gd name="T73" fmla="*/ 626 h 6138"/>
                  <a:gd name="T74" fmla="*/ 4658 w 6558"/>
                  <a:gd name="T75" fmla="*/ 5991 h 6138"/>
                  <a:gd name="T76" fmla="*/ 4592 w 6558"/>
                  <a:gd name="T77" fmla="*/ 6096 h 6138"/>
                  <a:gd name="T78" fmla="*/ 4473 w 6558"/>
                  <a:gd name="T79" fmla="*/ 6138 h 6138"/>
                  <a:gd name="T80" fmla="*/ 107 w 6558"/>
                  <a:gd name="T81" fmla="*/ 6120 h 6138"/>
                  <a:gd name="T82" fmla="*/ 20 w 6558"/>
                  <a:gd name="T83" fmla="*/ 6031 h 6138"/>
                  <a:gd name="T84" fmla="*/ 0 w 6558"/>
                  <a:gd name="T85" fmla="*/ 568 h 6138"/>
                  <a:gd name="T86" fmla="*/ 42 w 6558"/>
                  <a:gd name="T87" fmla="*/ 449 h 6138"/>
                  <a:gd name="T88" fmla="*/ 147 w 6558"/>
                  <a:gd name="T89" fmla="*/ 382 h 6138"/>
                  <a:gd name="T90" fmla="*/ 4517 w 6558"/>
                  <a:gd name="T91" fmla="*/ 382 h 6138"/>
                  <a:gd name="T92" fmla="*/ 4622 w 6558"/>
                  <a:gd name="T93" fmla="*/ 449 h 6138"/>
                  <a:gd name="T94" fmla="*/ 4664 w 6558"/>
                  <a:gd name="T95" fmla="*/ 568 h 6138"/>
                  <a:gd name="T96" fmla="*/ 5665 w 6558"/>
                  <a:gd name="T97" fmla="*/ 64 h 6138"/>
                  <a:gd name="T98" fmla="*/ 5760 w 6558"/>
                  <a:gd name="T99" fmla="*/ 6 h 6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558" h="6138">
                    <a:moveTo>
                      <a:pt x="5597" y="910"/>
                    </a:moveTo>
                    <a:lnTo>
                      <a:pt x="3763" y="3962"/>
                    </a:lnTo>
                    <a:lnTo>
                      <a:pt x="3681" y="4366"/>
                    </a:lnTo>
                    <a:lnTo>
                      <a:pt x="3997" y="4103"/>
                    </a:lnTo>
                    <a:lnTo>
                      <a:pt x="5832" y="1051"/>
                    </a:lnTo>
                    <a:lnTo>
                      <a:pt x="5597" y="910"/>
                    </a:lnTo>
                    <a:close/>
                    <a:moveTo>
                      <a:pt x="382" y="759"/>
                    </a:moveTo>
                    <a:lnTo>
                      <a:pt x="382" y="5757"/>
                    </a:lnTo>
                    <a:lnTo>
                      <a:pt x="4282" y="5757"/>
                    </a:lnTo>
                    <a:lnTo>
                      <a:pt x="4282" y="4362"/>
                    </a:lnTo>
                    <a:lnTo>
                      <a:pt x="4274" y="4370"/>
                    </a:lnTo>
                    <a:lnTo>
                      <a:pt x="4268" y="4376"/>
                    </a:lnTo>
                    <a:lnTo>
                      <a:pt x="3506" y="5007"/>
                    </a:lnTo>
                    <a:lnTo>
                      <a:pt x="3468" y="5031"/>
                    </a:lnTo>
                    <a:lnTo>
                      <a:pt x="3426" y="5047"/>
                    </a:lnTo>
                    <a:lnTo>
                      <a:pt x="3382" y="5051"/>
                    </a:lnTo>
                    <a:lnTo>
                      <a:pt x="3349" y="5049"/>
                    </a:lnTo>
                    <a:lnTo>
                      <a:pt x="3317" y="5039"/>
                    </a:lnTo>
                    <a:lnTo>
                      <a:pt x="3285" y="5025"/>
                    </a:lnTo>
                    <a:lnTo>
                      <a:pt x="3253" y="5000"/>
                    </a:lnTo>
                    <a:lnTo>
                      <a:pt x="3227" y="4972"/>
                    </a:lnTo>
                    <a:lnTo>
                      <a:pt x="3207" y="4938"/>
                    </a:lnTo>
                    <a:lnTo>
                      <a:pt x="3195" y="4900"/>
                    </a:lnTo>
                    <a:lnTo>
                      <a:pt x="3191" y="4862"/>
                    </a:lnTo>
                    <a:lnTo>
                      <a:pt x="3195" y="4823"/>
                    </a:lnTo>
                    <a:lnTo>
                      <a:pt x="3283" y="4395"/>
                    </a:lnTo>
                    <a:lnTo>
                      <a:pt x="1088" y="4395"/>
                    </a:lnTo>
                    <a:lnTo>
                      <a:pt x="1045" y="4391"/>
                    </a:lnTo>
                    <a:lnTo>
                      <a:pt x="1003" y="4376"/>
                    </a:lnTo>
                    <a:lnTo>
                      <a:pt x="967" y="4354"/>
                    </a:lnTo>
                    <a:lnTo>
                      <a:pt x="939" y="4324"/>
                    </a:lnTo>
                    <a:lnTo>
                      <a:pt x="915" y="4288"/>
                    </a:lnTo>
                    <a:lnTo>
                      <a:pt x="901" y="4248"/>
                    </a:lnTo>
                    <a:lnTo>
                      <a:pt x="897" y="4205"/>
                    </a:lnTo>
                    <a:lnTo>
                      <a:pt x="901" y="4161"/>
                    </a:lnTo>
                    <a:lnTo>
                      <a:pt x="915" y="4121"/>
                    </a:lnTo>
                    <a:lnTo>
                      <a:pt x="939" y="4085"/>
                    </a:lnTo>
                    <a:lnTo>
                      <a:pt x="967" y="4056"/>
                    </a:lnTo>
                    <a:lnTo>
                      <a:pt x="1003" y="4034"/>
                    </a:lnTo>
                    <a:lnTo>
                      <a:pt x="1045" y="4018"/>
                    </a:lnTo>
                    <a:lnTo>
                      <a:pt x="1088" y="4014"/>
                    </a:lnTo>
                    <a:lnTo>
                      <a:pt x="3363" y="4014"/>
                    </a:lnTo>
                    <a:lnTo>
                      <a:pt x="3394" y="3855"/>
                    </a:lnTo>
                    <a:lnTo>
                      <a:pt x="3404" y="3823"/>
                    </a:lnTo>
                    <a:lnTo>
                      <a:pt x="3418" y="3793"/>
                    </a:lnTo>
                    <a:lnTo>
                      <a:pt x="3452" y="3740"/>
                    </a:lnTo>
                    <a:lnTo>
                      <a:pt x="1088" y="3740"/>
                    </a:lnTo>
                    <a:lnTo>
                      <a:pt x="1045" y="3734"/>
                    </a:lnTo>
                    <a:lnTo>
                      <a:pt x="1003" y="3720"/>
                    </a:lnTo>
                    <a:lnTo>
                      <a:pt x="967" y="3698"/>
                    </a:lnTo>
                    <a:lnTo>
                      <a:pt x="939" y="3668"/>
                    </a:lnTo>
                    <a:lnTo>
                      <a:pt x="915" y="3632"/>
                    </a:lnTo>
                    <a:lnTo>
                      <a:pt x="901" y="3593"/>
                    </a:lnTo>
                    <a:lnTo>
                      <a:pt x="897" y="3549"/>
                    </a:lnTo>
                    <a:lnTo>
                      <a:pt x="901" y="3505"/>
                    </a:lnTo>
                    <a:lnTo>
                      <a:pt x="915" y="3465"/>
                    </a:lnTo>
                    <a:lnTo>
                      <a:pt x="939" y="3430"/>
                    </a:lnTo>
                    <a:lnTo>
                      <a:pt x="967" y="3400"/>
                    </a:lnTo>
                    <a:lnTo>
                      <a:pt x="1003" y="3378"/>
                    </a:lnTo>
                    <a:lnTo>
                      <a:pt x="1045" y="3362"/>
                    </a:lnTo>
                    <a:lnTo>
                      <a:pt x="1088" y="3358"/>
                    </a:lnTo>
                    <a:lnTo>
                      <a:pt x="3681" y="3358"/>
                    </a:lnTo>
                    <a:lnTo>
                      <a:pt x="3868" y="3046"/>
                    </a:lnTo>
                    <a:lnTo>
                      <a:pt x="3834" y="3066"/>
                    </a:lnTo>
                    <a:lnTo>
                      <a:pt x="3796" y="3080"/>
                    </a:lnTo>
                    <a:lnTo>
                      <a:pt x="3755" y="3084"/>
                    </a:lnTo>
                    <a:lnTo>
                      <a:pt x="1088" y="3084"/>
                    </a:lnTo>
                    <a:lnTo>
                      <a:pt x="1045" y="3078"/>
                    </a:lnTo>
                    <a:lnTo>
                      <a:pt x="1003" y="3064"/>
                    </a:lnTo>
                    <a:lnTo>
                      <a:pt x="967" y="3042"/>
                    </a:lnTo>
                    <a:lnTo>
                      <a:pt x="939" y="3012"/>
                    </a:lnTo>
                    <a:lnTo>
                      <a:pt x="915" y="2977"/>
                    </a:lnTo>
                    <a:lnTo>
                      <a:pt x="901" y="2937"/>
                    </a:lnTo>
                    <a:lnTo>
                      <a:pt x="897" y="2893"/>
                    </a:lnTo>
                    <a:lnTo>
                      <a:pt x="901" y="2849"/>
                    </a:lnTo>
                    <a:lnTo>
                      <a:pt x="915" y="2808"/>
                    </a:lnTo>
                    <a:lnTo>
                      <a:pt x="939" y="2774"/>
                    </a:lnTo>
                    <a:lnTo>
                      <a:pt x="967" y="2744"/>
                    </a:lnTo>
                    <a:lnTo>
                      <a:pt x="1003" y="2720"/>
                    </a:lnTo>
                    <a:lnTo>
                      <a:pt x="1045" y="2706"/>
                    </a:lnTo>
                    <a:lnTo>
                      <a:pt x="1088" y="2702"/>
                    </a:lnTo>
                    <a:lnTo>
                      <a:pt x="3755" y="2702"/>
                    </a:lnTo>
                    <a:lnTo>
                      <a:pt x="3798" y="2706"/>
                    </a:lnTo>
                    <a:lnTo>
                      <a:pt x="3838" y="2720"/>
                    </a:lnTo>
                    <a:lnTo>
                      <a:pt x="3874" y="2744"/>
                    </a:lnTo>
                    <a:lnTo>
                      <a:pt x="3904" y="2774"/>
                    </a:lnTo>
                    <a:lnTo>
                      <a:pt x="3926" y="2808"/>
                    </a:lnTo>
                    <a:lnTo>
                      <a:pt x="3942" y="2849"/>
                    </a:lnTo>
                    <a:lnTo>
                      <a:pt x="3946" y="2893"/>
                    </a:lnTo>
                    <a:lnTo>
                      <a:pt x="3946" y="2907"/>
                    </a:lnTo>
                    <a:lnTo>
                      <a:pt x="3944" y="2921"/>
                    </a:lnTo>
                    <a:lnTo>
                      <a:pt x="4282" y="2359"/>
                    </a:lnTo>
                    <a:lnTo>
                      <a:pt x="4282" y="759"/>
                    </a:lnTo>
                    <a:lnTo>
                      <a:pt x="382" y="759"/>
                    </a:lnTo>
                    <a:close/>
                    <a:moveTo>
                      <a:pt x="5872" y="453"/>
                    </a:moveTo>
                    <a:lnTo>
                      <a:pt x="5794" y="582"/>
                    </a:lnTo>
                    <a:lnTo>
                      <a:pt x="6029" y="723"/>
                    </a:lnTo>
                    <a:lnTo>
                      <a:pt x="6106" y="594"/>
                    </a:lnTo>
                    <a:lnTo>
                      <a:pt x="5872" y="453"/>
                    </a:lnTo>
                    <a:close/>
                    <a:moveTo>
                      <a:pt x="5798" y="0"/>
                    </a:moveTo>
                    <a:lnTo>
                      <a:pt x="5834" y="2"/>
                    </a:lnTo>
                    <a:lnTo>
                      <a:pt x="5872" y="12"/>
                    </a:lnTo>
                    <a:lnTo>
                      <a:pt x="5905" y="28"/>
                    </a:lnTo>
                    <a:lnTo>
                      <a:pt x="6467" y="364"/>
                    </a:lnTo>
                    <a:lnTo>
                      <a:pt x="6502" y="391"/>
                    </a:lnTo>
                    <a:lnTo>
                      <a:pt x="6528" y="425"/>
                    </a:lnTo>
                    <a:lnTo>
                      <a:pt x="6548" y="461"/>
                    </a:lnTo>
                    <a:lnTo>
                      <a:pt x="6558" y="503"/>
                    </a:lnTo>
                    <a:lnTo>
                      <a:pt x="6558" y="544"/>
                    </a:lnTo>
                    <a:lnTo>
                      <a:pt x="6550" y="586"/>
                    </a:lnTo>
                    <a:lnTo>
                      <a:pt x="6532" y="626"/>
                    </a:lnTo>
                    <a:lnTo>
                      <a:pt x="4664" y="3736"/>
                    </a:lnTo>
                    <a:lnTo>
                      <a:pt x="4664" y="5947"/>
                    </a:lnTo>
                    <a:lnTo>
                      <a:pt x="4658" y="5991"/>
                    </a:lnTo>
                    <a:lnTo>
                      <a:pt x="4644" y="6031"/>
                    </a:lnTo>
                    <a:lnTo>
                      <a:pt x="4622" y="6067"/>
                    </a:lnTo>
                    <a:lnTo>
                      <a:pt x="4592" y="6096"/>
                    </a:lnTo>
                    <a:lnTo>
                      <a:pt x="4556" y="6120"/>
                    </a:lnTo>
                    <a:lnTo>
                      <a:pt x="4517" y="6134"/>
                    </a:lnTo>
                    <a:lnTo>
                      <a:pt x="4473" y="6138"/>
                    </a:lnTo>
                    <a:lnTo>
                      <a:pt x="191" y="6138"/>
                    </a:lnTo>
                    <a:lnTo>
                      <a:pt x="147" y="6134"/>
                    </a:lnTo>
                    <a:lnTo>
                      <a:pt x="107" y="6120"/>
                    </a:lnTo>
                    <a:lnTo>
                      <a:pt x="72" y="6096"/>
                    </a:lnTo>
                    <a:lnTo>
                      <a:pt x="42" y="6067"/>
                    </a:lnTo>
                    <a:lnTo>
                      <a:pt x="20" y="6031"/>
                    </a:lnTo>
                    <a:lnTo>
                      <a:pt x="6" y="5991"/>
                    </a:lnTo>
                    <a:lnTo>
                      <a:pt x="0" y="5947"/>
                    </a:lnTo>
                    <a:lnTo>
                      <a:pt x="0" y="568"/>
                    </a:lnTo>
                    <a:lnTo>
                      <a:pt x="6" y="525"/>
                    </a:lnTo>
                    <a:lnTo>
                      <a:pt x="20" y="483"/>
                    </a:lnTo>
                    <a:lnTo>
                      <a:pt x="42" y="449"/>
                    </a:lnTo>
                    <a:lnTo>
                      <a:pt x="72" y="419"/>
                    </a:lnTo>
                    <a:lnTo>
                      <a:pt x="107" y="395"/>
                    </a:lnTo>
                    <a:lnTo>
                      <a:pt x="147" y="382"/>
                    </a:lnTo>
                    <a:lnTo>
                      <a:pt x="191" y="378"/>
                    </a:lnTo>
                    <a:lnTo>
                      <a:pt x="4473" y="378"/>
                    </a:lnTo>
                    <a:lnTo>
                      <a:pt x="4517" y="382"/>
                    </a:lnTo>
                    <a:lnTo>
                      <a:pt x="4556" y="395"/>
                    </a:lnTo>
                    <a:lnTo>
                      <a:pt x="4592" y="419"/>
                    </a:lnTo>
                    <a:lnTo>
                      <a:pt x="4622" y="449"/>
                    </a:lnTo>
                    <a:lnTo>
                      <a:pt x="4644" y="483"/>
                    </a:lnTo>
                    <a:lnTo>
                      <a:pt x="4658" y="525"/>
                    </a:lnTo>
                    <a:lnTo>
                      <a:pt x="4664" y="568"/>
                    </a:lnTo>
                    <a:lnTo>
                      <a:pt x="4664" y="1723"/>
                    </a:lnTo>
                    <a:lnTo>
                      <a:pt x="5643" y="93"/>
                    </a:lnTo>
                    <a:lnTo>
                      <a:pt x="5665" y="64"/>
                    </a:lnTo>
                    <a:lnTo>
                      <a:pt x="5693" y="38"/>
                    </a:lnTo>
                    <a:lnTo>
                      <a:pt x="5724" y="18"/>
                    </a:lnTo>
                    <a:lnTo>
                      <a:pt x="5760" y="6"/>
                    </a:lnTo>
                    <a:lnTo>
                      <a:pt x="57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0B6CA4-350C-45C0-9E56-B425B82BF512}"/>
              </a:ext>
            </a:extLst>
          </p:cNvPr>
          <p:cNvSpPr txBox="1"/>
          <p:nvPr/>
        </p:nvSpPr>
        <p:spPr>
          <a:xfrm>
            <a:off x="956767" y="980728"/>
            <a:ext cx="2077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AMOUNT OF CONTRACTS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BDA37-EC00-4F87-97F2-6265311B7913}"/>
              </a:ext>
            </a:extLst>
          </p:cNvPr>
          <p:cNvSpPr txBox="1"/>
          <p:nvPr/>
        </p:nvSpPr>
        <p:spPr>
          <a:xfrm>
            <a:off x="956767" y="1202665"/>
            <a:ext cx="4956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dirty="0">
                <a:solidFill>
                  <a:schemeClr val="accent3"/>
                </a:solidFill>
              </a:rPr>
              <a:t>73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BDDF1-D949-4F3A-B393-BABEDF1E5E0D}"/>
              </a:ext>
            </a:extLst>
          </p:cNvPr>
          <p:cNvSpPr txBox="1"/>
          <p:nvPr/>
        </p:nvSpPr>
        <p:spPr>
          <a:xfrm>
            <a:off x="4914746" y="980728"/>
            <a:ext cx="268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REVENUES THE NEXT 12 MONTHS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6C2A5-2BFA-4A63-B441-465ACE9EC637}"/>
              </a:ext>
            </a:extLst>
          </p:cNvPr>
          <p:cNvSpPr txBox="1"/>
          <p:nvPr/>
        </p:nvSpPr>
        <p:spPr>
          <a:xfrm>
            <a:off x="4914746" y="1202665"/>
            <a:ext cx="15440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sz="2400" dirty="0"/>
              <a:t>$13.920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7EFCE-6BBF-4F46-A3C9-24407B18F901}"/>
              </a:ext>
            </a:extLst>
          </p:cNvPr>
          <p:cNvSpPr txBox="1"/>
          <p:nvPr/>
        </p:nvSpPr>
        <p:spPr>
          <a:xfrm>
            <a:off x="8825304" y="980728"/>
            <a:ext cx="2323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COST THE NEXT 12  MONTHS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C6AC80-F0CF-4534-B114-320FA2FFF520}"/>
              </a:ext>
            </a:extLst>
          </p:cNvPr>
          <p:cNvSpPr txBox="1"/>
          <p:nvPr/>
        </p:nvSpPr>
        <p:spPr>
          <a:xfrm>
            <a:off x="8825304" y="1202665"/>
            <a:ext cx="11993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dirty="0">
                <a:solidFill>
                  <a:schemeClr val="accent3"/>
                </a:solidFill>
              </a:rPr>
              <a:t>$35.750</a:t>
            </a:r>
            <a:endParaRPr lang="en-IN" dirty="0">
              <a:solidFill>
                <a:schemeClr val="accent3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3B4CE0-FFDF-4B47-8F5A-D9B5BE679D07}"/>
              </a:ext>
            </a:extLst>
          </p:cNvPr>
          <p:cNvGrpSpPr/>
          <p:nvPr/>
        </p:nvGrpSpPr>
        <p:grpSpPr>
          <a:xfrm>
            <a:off x="4225335" y="980728"/>
            <a:ext cx="531730" cy="531730"/>
            <a:chOff x="4469581" y="499171"/>
            <a:chExt cx="531730" cy="531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72BB9B-5C4E-4579-8DF0-D8959D794B8D}"/>
                </a:ext>
              </a:extLst>
            </p:cNvPr>
            <p:cNvSpPr/>
            <p:nvPr/>
          </p:nvSpPr>
          <p:spPr>
            <a:xfrm>
              <a:off x="4469581" y="499171"/>
              <a:ext cx="531730" cy="5317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7F27374-CC1B-4A45-80DA-1505484B31C8}"/>
                </a:ext>
              </a:extLst>
            </p:cNvPr>
            <p:cNvGrpSpPr/>
            <p:nvPr/>
          </p:nvGrpSpPr>
          <p:grpSpPr>
            <a:xfrm>
              <a:off x="4619666" y="648185"/>
              <a:ext cx="224070" cy="226840"/>
              <a:chOff x="1000126" y="663575"/>
              <a:chExt cx="5140325" cy="5203826"/>
            </a:xfrm>
            <a:solidFill>
              <a:schemeClr val="bg1"/>
            </a:solidFill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4D0C74D1-CC2E-4B07-AF3A-A69259CA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1565275"/>
                <a:ext cx="166688" cy="269875"/>
              </a:xfrm>
              <a:custGeom>
                <a:avLst/>
                <a:gdLst>
                  <a:gd name="T0" fmla="*/ 0 w 212"/>
                  <a:gd name="T1" fmla="*/ 0 h 339"/>
                  <a:gd name="T2" fmla="*/ 32 w 212"/>
                  <a:gd name="T3" fmla="*/ 8 h 339"/>
                  <a:gd name="T4" fmla="*/ 64 w 212"/>
                  <a:gd name="T5" fmla="*/ 16 h 339"/>
                  <a:gd name="T6" fmla="*/ 96 w 212"/>
                  <a:gd name="T7" fmla="*/ 28 h 339"/>
                  <a:gd name="T8" fmla="*/ 128 w 212"/>
                  <a:gd name="T9" fmla="*/ 42 h 339"/>
                  <a:gd name="T10" fmla="*/ 154 w 212"/>
                  <a:gd name="T11" fmla="*/ 58 h 339"/>
                  <a:gd name="T12" fmla="*/ 178 w 212"/>
                  <a:gd name="T13" fmla="*/ 80 h 339"/>
                  <a:gd name="T14" fmla="*/ 196 w 212"/>
                  <a:gd name="T15" fmla="*/ 106 h 339"/>
                  <a:gd name="T16" fmla="*/ 208 w 212"/>
                  <a:gd name="T17" fmla="*/ 136 h 339"/>
                  <a:gd name="T18" fmla="*/ 212 w 212"/>
                  <a:gd name="T19" fmla="*/ 172 h 339"/>
                  <a:gd name="T20" fmla="*/ 208 w 212"/>
                  <a:gd name="T21" fmla="*/ 207 h 339"/>
                  <a:gd name="T22" fmla="*/ 198 w 212"/>
                  <a:gd name="T23" fmla="*/ 237 h 339"/>
                  <a:gd name="T24" fmla="*/ 180 w 212"/>
                  <a:gd name="T25" fmla="*/ 263 h 339"/>
                  <a:gd name="T26" fmla="*/ 158 w 212"/>
                  <a:gd name="T27" fmla="*/ 285 h 339"/>
                  <a:gd name="T28" fmla="*/ 132 w 212"/>
                  <a:gd name="T29" fmla="*/ 303 h 339"/>
                  <a:gd name="T30" fmla="*/ 102 w 212"/>
                  <a:gd name="T31" fmla="*/ 317 h 339"/>
                  <a:gd name="T32" fmla="*/ 70 w 212"/>
                  <a:gd name="T33" fmla="*/ 329 h 339"/>
                  <a:gd name="T34" fmla="*/ 36 w 212"/>
                  <a:gd name="T35" fmla="*/ 335 h 339"/>
                  <a:gd name="T36" fmla="*/ 0 w 212"/>
                  <a:gd name="T37" fmla="*/ 339 h 339"/>
                  <a:gd name="T38" fmla="*/ 0 w 212"/>
                  <a:gd name="T3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339">
                    <a:moveTo>
                      <a:pt x="0" y="0"/>
                    </a:moveTo>
                    <a:lnTo>
                      <a:pt x="32" y="8"/>
                    </a:lnTo>
                    <a:lnTo>
                      <a:pt x="64" y="16"/>
                    </a:lnTo>
                    <a:lnTo>
                      <a:pt x="96" y="28"/>
                    </a:lnTo>
                    <a:lnTo>
                      <a:pt x="128" y="42"/>
                    </a:lnTo>
                    <a:lnTo>
                      <a:pt x="154" y="58"/>
                    </a:lnTo>
                    <a:lnTo>
                      <a:pt x="178" y="80"/>
                    </a:lnTo>
                    <a:lnTo>
                      <a:pt x="196" y="106"/>
                    </a:lnTo>
                    <a:lnTo>
                      <a:pt x="208" y="136"/>
                    </a:lnTo>
                    <a:lnTo>
                      <a:pt x="212" y="172"/>
                    </a:lnTo>
                    <a:lnTo>
                      <a:pt x="208" y="207"/>
                    </a:lnTo>
                    <a:lnTo>
                      <a:pt x="198" y="237"/>
                    </a:lnTo>
                    <a:lnTo>
                      <a:pt x="180" y="263"/>
                    </a:lnTo>
                    <a:lnTo>
                      <a:pt x="158" y="285"/>
                    </a:lnTo>
                    <a:lnTo>
                      <a:pt x="132" y="303"/>
                    </a:lnTo>
                    <a:lnTo>
                      <a:pt x="102" y="317"/>
                    </a:lnTo>
                    <a:lnTo>
                      <a:pt x="70" y="329"/>
                    </a:lnTo>
                    <a:lnTo>
                      <a:pt x="36" y="335"/>
                    </a:lnTo>
                    <a:lnTo>
                      <a:pt x="0" y="3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7E8B100-AF51-40CA-8A21-EA386D395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038" y="1127125"/>
                <a:ext cx="153988" cy="244475"/>
              </a:xfrm>
              <a:custGeom>
                <a:avLst/>
                <a:gdLst>
                  <a:gd name="T0" fmla="*/ 194 w 194"/>
                  <a:gd name="T1" fmla="*/ 0 h 307"/>
                  <a:gd name="T2" fmla="*/ 194 w 194"/>
                  <a:gd name="T3" fmla="*/ 307 h 307"/>
                  <a:gd name="T4" fmla="*/ 142 w 194"/>
                  <a:gd name="T5" fmla="*/ 295 h 307"/>
                  <a:gd name="T6" fmla="*/ 100 w 194"/>
                  <a:gd name="T7" fmla="*/ 279 h 307"/>
                  <a:gd name="T8" fmla="*/ 64 w 194"/>
                  <a:gd name="T9" fmla="*/ 259 h 307"/>
                  <a:gd name="T10" fmla="*/ 36 w 194"/>
                  <a:gd name="T11" fmla="*/ 237 h 307"/>
                  <a:gd name="T12" fmla="*/ 16 w 194"/>
                  <a:gd name="T13" fmla="*/ 211 h 307"/>
                  <a:gd name="T14" fmla="*/ 4 w 194"/>
                  <a:gd name="T15" fmla="*/ 179 h 307"/>
                  <a:gd name="T16" fmla="*/ 0 w 194"/>
                  <a:gd name="T17" fmla="*/ 146 h 307"/>
                  <a:gd name="T18" fmla="*/ 6 w 194"/>
                  <a:gd name="T19" fmla="*/ 114 h 307"/>
                  <a:gd name="T20" fmla="*/ 18 w 194"/>
                  <a:gd name="T21" fmla="*/ 86 h 307"/>
                  <a:gd name="T22" fmla="*/ 40 w 194"/>
                  <a:gd name="T23" fmla="*/ 58 h 307"/>
                  <a:gd name="T24" fmla="*/ 68 w 194"/>
                  <a:gd name="T25" fmla="*/ 36 h 307"/>
                  <a:gd name="T26" fmla="*/ 104 w 194"/>
                  <a:gd name="T27" fmla="*/ 18 h 307"/>
                  <a:gd name="T28" fmla="*/ 146 w 194"/>
                  <a:gd name="T29" fmla="*/ 6 h 307"/>
                  <a:gd name="T30" fmla="*/ 194 w 194"/>
                  <a:gd name="T3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4" h="307">
                    <a:moveTo>
                      <a:pt x="194" y="0"/>
                    </a:moveTo>
                    <a:lnTo>
                      <a:pt x="194" y="307"/>
                    </a:lnTo>
                    <a:lnTo>
                      <a:pt x="142" y="295"/>
                    </a:lnTo>
                    <a:lnTo>
                      <a:pt x="100" y="279"/>
                    </a:lnTo>
                    <a:lnTo>
                      <a:pt x="64" y="259"/>
                    </a:lnTo>
                    <a:lnTo>
                      <a:pt x="36" y="237"/>
                    </a:lnTo>
                    <a:lnTo>
                      <a:pt x="16" y="211"/>
                    </a:lnTo>
                    <a:lnTo>
                      <a:pt x="4" y="179"/>
                    </a:lnTo>
                    <a:lnTo>
                      <a:pt x="0" y="146"/>
                    </a:lnTo>
                    <a:lnTo>
                      <a:pt x="6" y="114"/>
                    </a:lnTo>
                    <a:lnTo>
                      <a:pt x="18" y="86"/>
                    </a:lnTo>
                    <a:lnTo>
                      <a:pt x="40" y="58"/>
                    </a:lnTo>
                    <a:lnTo>
                      <a:pt x="68" y="36"/>
                    </a:lnTo>
                    <a:lnTo>
                      <a:pt x="104" y="18"/>
                    </a:lnTo>
                    <a:lnTo>
                      <a:pt x="146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3FB826F-A69F-4F0A-8495-D2D9DA286D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801" y="663575"/>
                <a:ext cx="1644650" cy="1646238"/>
              </a:xfrm>
              <a:custGeom>
                <a:avLst/>
                <a:gdLst>
                  <a:gd name="T0" fmla="*/ 993 w 2073"/>
                  <a:gd name="T1" fmla="*/ 297 h 2073"/>
                  <a:gd name="T2" fmla="*/ 875 w 2073"/>
                  <a:gd name="T3" fmla="*/ 425 h 2073"/>
                  <a:gd name="T4" fmla="*/ 684 w 2073"/>
                  <a:gd name="T5" fmla="*/ 522 h 2073"/>
                  <a:gd name="T6" fmla="*/ 584 w 2073"/>
                  <a:gd name="T7" fmla="*/ 708 h 2073"/>
                  <a:gd name="T8" fmla="*/ 620 w 2073"/>
                  <a:gd name="T9" fmla="*/ 919 h 2073"/>
                  <a:gd name="T10" fmla="*/ 787 w 2073"/>
                  <a:gd name="T11" fmla="*/ 1058 h 2073"/>
                  <a:gd name="T12" fmla="*/ 989 w 2073"/>
                  <a:gd name="T13" fmla="*/ 1475 h 2073"/>
                  <a:gd name="T14" fmla="*/ 845 w 2073"/>
                  <a:gd name="T15" fmla="*/ 1431 h 2073"/>
                  <a:gd name="T16" fmla="*/ 789 w 2073"/>
                  <a:gd name="T17" fmla="*/ 1347 h 2073"/>
                  <a:gd name="T18" fmla="*/ 754 w 2073"/>
                  <a:gd name="T19" fmla="*/ 1264 h 2073"/>
                  <a:gd name="T20" fmla="*/ 662 w 2073"/>
                  <a:gd name="T21" fmla="*/ 1226 h 2073"/>
                  <a:gd name="T22" fmla="*/ 568 w 2073"/>
                  <a:gd name="T23" fmla="*/ 1276 h 2073"/>
                  <a:gd name="T24" fmla="*/ 570 w 2073"/>
                  <a:gd name="T25" fmla="*/ 1411 h 2073"/>
                  <a:gd name="T26" fmla="*/ 684 w 2073"/>
                  <a:gd name="T27" fmla="*/ 1557 h 2073"/>
                  <a:gd name="T28" fmla="*/ 913 w 2073"/>
                  <a:gd name="T29" fmla="*/ 1644 h 2073"/>
                  <a:gd name="T30" fmla="*/ 1003 w 2073"/>
                  <a:gd name="T31" fmla="*/ 1796 h 2073"/>
                  <a:gd name="T32" fmla="*/ 1076 w 2073"/>
                  <a:gd name="T33" fmla="*/ 1796 h 2073"/>
                  <a:gd name="T34" fmla="*/ 1158 w 2073"/>
                  <a:gd name="T35" fmla="*/ 1644 h 2073"/>
                  <a:gd name="T36" fmla="*/ 1379 w 2073"/>
                  <a:gd name="T37" fmla="*/ 1565 h 2073"/>
                  <a:gd name="T38" fmla="*/ 1501 w 2073"/>
                  <a:gd name="T39" fmla="*/ 1403 h 2073"/>
                  <a:gd name="T40" fmla="*/ 1505 w 2073"/>
                  <a:gd name="T41" fmla="*/ 1180 h 2073"/>
                  <a:gd name="T42" fmla="*/ 1407 w 2073"/>
                  <a:gd name="T43" fmla="*/ 1033 h 2073"/>
                  <a:gd name="T44" fmla="*/ 1242 w 2073"/>
                  <a:gd name="T45" fmla="*/ 949 h 2073"/>
                  <a:gd name="T46" fmla="*/ 1090 w 2073"/>
                  <a:gd name="T47" fmla="*/ 584 h 2073"/>
                  <a:gd name="T48" fmla="*/ 1228 w 2073"/>
                  <a:gd name="T49" fmla="*/ 634 h 2073"/>
                  <a:gd name="T50" fmla="*/ 1306 w 2073"/>
                  <a:gd name="T51" fmla="*/ 724 h 2073"/>
                  <a:gd name="T52" fmla="*/ 1391 w 2073"/>
                  <a:gd name="T53" fmla="*/ 771 h 2073"/>
                  <a:gd name="T54" fmla="*/ 1485 w 2073"/>
                  <a:gd name="T55" fmla="*/ 722 h 2073"/>
                  <a:gd name="T56" fmla="*/ 1479 w 2073"/>
                  <a:gd name="T57" fmla="*/ 588 h 2073"/>
                  <a:gd name="T58" fmla="*/ 1345 w 2073"/>
                  <a:gd name="T59" fmla="*/ 474 h 2073"/>
                  <a:gd name="T60" fmla="*/ 1168 w 2073"/>
                  <a:gd name="T61" fmla="*/ 417 h 2073"/>
                  <a:gd name="T62" fmla="*/ 1086 w 2073"/>
                  <a:gd name="T63" fmla="*/ 297 h 2073"/>
                  <a:gd name="T64" fmla="*/ 1037 w 2073"/>
                  <a:gd name="T65" fmla="*/ 0 h 2073"/>
                  <a:gd name="T66" fmla="*/ 1465 w 2073"/>
                  <a:gd name="T67" fmla="*/ 94 h 2073"/>
                  <a:gd name="T68" fmla="*/ 1806 w 2073"/>
                  <a:gd name="T69" fmla="*/ 343 h 2073"/>
                  <a:gd name="T70" fmla="*/ 2019 w 2073"/>
                  <a:gd name="T71" fmla="*/ 710 h 2073"/>
                  <a:gd name="T72" fmla="*/ 2067 w 2073"/>
                  <a:gd name="T73" fmla="*/ 1150 h 2073"/>
                  <a:gd name="T74" fmla="*/ 1932 w 2073"/>
                  <a:gd name="T75" fmla="*/ 1561 h 2073"/>
                  <a:gd name="T76" fmla="*/ 1648 w 2073"/>
                  <a:gd name="T77" fmla="*/ 1874 h 2073"/>
                  <a:gd name="T78" fmla="*/ 1258 w 2073"/>
                  <a:gd name="T79" fmla="*/ 2049 h 2073"/>
                  <a:gd name="T80" fmla="*/ 813 w 2073"/>
                  <a:gd name="T81" fmla="*/ 2049 h 2073"/>
                  <a:gd name="T82" fmla="*/ 425 w 2073"/>
                  <a:gd name="T83" fmla="*/ 1874 h 2073"/>
                  <a:gd name="T84" fmla="*/ 142 w 2073"/>
                  <a:gd name="T85" fmla="*/ 1561 h 2073"/>
                  <a:gd name="T86" fmla="*/ 6 w 2073"/>
                  <a:gd name="T87" fmla="*/ 1150 h 2073"/>
                  <a:gd name="T88" fmla="*/ 52 w 2073"/>
                  <a:gd name="T89" fmla="*/ 710 h 2073"/>
                  <a:gd name="T90" fmla="*/ 267 w 2073"/>
                  <a:gd name="T91" fmla="*/ 343 h 2073"/>
                  <a:gd name="T92" fmla="*/ 608 w 2073"/>
                  <a:gd name="T93" fmla="*/ 94 h 2073"/>
                  <a:gd name="T94" fmla="*/ 1037 w 2073"/>
                  <a:gd name="T95" fmla="*/ 0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3" h="2073">
                    <a:moveTo>
                      <a:pt x="1039" y="259"/>
                    </a:moveTo>
                    <a:lnTo>
                      <a:pt x="1019" y="265"/>
                    </a:lnTo>
                    <a:lnTo>
                      <a:pt x="1003" y="277"/>
                    </a:lnTo>
                    <a:lnTo>
                      <a:pt x="993" y="297"/>
                    </a:lnTo>
                    <a:lnTo>
                      <a:pt x="989" y="317"/>
                    </a:lnTo>
                    <a:lnTo>
                      <a:pt x="989" y="409"/>
                    </a:lnTo>
                    <a:lnTo>
                      <a:pt x="931" y="415"/>
                    </a:lnTo>
                    <a:lnTo>
                      <a:pt x="875" y="425"/>
                    </a:lnTo>
                    <a:lnTo>
                      <a:pt x="821" y="441"/>
                    </a:lnTo>
                    <a:lnTo>
                      <a:pt x="771" y="460"/>
                    </a:lnTo>
                    <a:lnTo>
                      <a:pt x="726" y="488"/>
                    </a:lnTo>
                    <a:lnTo>
                      <a:pt x="684" y="522"/>
                    </a:lnTo>
                    <a:lnTo>
                      <a:pt x="650" y="560"/>
                    </a:lnTo>
                    <a:lnTo>
                      <a:pt x="620" y="604"/>
                    </a:lnTo>
                    <a:lnTo>
                      <a:pt x="598" y="654"/>
                    </a:lnTo>
                    <a:lnTo>
                      <a:pt x="584" y="708"/>
                    </a:lnTo>
                    <a:lnTo>
                      <a:pt x="580" y="769"/>
                    </a:lnTo>
                    <a:lnTo>
                      <a:pt x="584" y="823"/>
                    </a:lnTo>
                    <a:lnTo>
                      <a:pt x="598" y="873"/>
                    </a:lnTo>
                    <a:lnTo>
                      <a:pt x="620" y="919"/>
                    </a:lnTo>
                    <a:lnTo>
                      <a:pt x="652" y="961"/>
                    </a:lnTo>
                    <a:lnTo>
                      <a:pt x="690" y="997"/>
                    </a:lnTo>
                    <a:lnTo>
                      <a:pt x="736" y="1029"/>
                    </a:lnTo>
                    <a:lnTo>
                      <a:pt x="787" y="1058"/>
                    </a:lnTo>
                    <a:lnTo>
                      <a:pt x="849" y="1080"/>
                    </a:lnTo>
                    <a:lnTo>
                      <a:pt x="915" y="1100"/>
                    </a:lnTo>
                    <a:lnTo>
                      <a:pt x="989" y="1116"/>
                    </a:lnTo>
                    <a:lnTo>
                      <a:pt x="989" y="1475"/>
                    </a:lnTo>
                    <a:lnTo>
                      <a:pt x="941" y="1471"/>
                    </a:lnTo>
                    <a:lnTo>
                      <a:pt x="901" y="1461"/>
                    </a:lnTo>
                    <a:lnTo>
                      <a:pt x="869" y="1447"/>
                    </a:lnTo>
                    <a:lnTo>
                      <a:pt x="845" y="1431"/>
                    </a:lnTo>
                    <a:lnTo>
                      <a:pt x="825" y="1413"/>
                    </a:lnTo>
                    <a:lnTo>
                      <a:pt x="811" y="1391"/>
                    </a:lnTo>
                    <a:lnTo>
                      <a:pt x="799" y="1369"/>
                    </a:lnTo>
                    <a:lnTo>
                      <a:pt x="789" y="1347"/>
                    </a:lnTo>
                    <a:lnTo>
                      <a:pt x="781" y="1324"/>
                    </a:lnTo>
                    <a:lnTo>
                      <a:pt x="773" y="1302"/>
                    </a:lnTo>
                    <a:lnTo>
                      <a:pt x="765" y="1282"/>
                    </a:lnTo>
                    <a:lnTo>
                      <a:pt x="754" y="1264"/>
                    </a:lnTo>
                    <a:lnTo>
                      <a:pt x="738" y="1248"/>
                    </a:lnTo>
                    <a:lnTo>
                      <a:pt x="718" y="1238"/>
                    </a:lnTo>
                    <a:lnTo>
                      <a:pt x="694" y="1230"/>
                    </a:lnTo>
                    <a:lnTo>
                      <a:pt x="662" y="1226"/>
                    </a:lnTo>
                    <a:lnTo>
                      <a:pt x="630" y="1230"/>
                    </a:lnTo>
                    <a:lnTo>
                      <a:pt x="604" y="1240"/>
                    </a:lnTo>
                    <a:lnTo>
                      <a:pt x="584" y="1256"/>
                    </a:lnTo>
                    <a:lnTo>
                      <a:pt x="568" y="1276"/>
                    </a:lnTo>
                    <a:lnTo>
                      <a:pt x="558" y="1304"/>
                    </a:lnTo>
                    <a:lnTo>
                      <a:pt x="554" y="1336"/>
                    </a:lnTo>
                    <a:lnTo>
                      <a:pt x="558" y="1373"/>
                    </a:lnTo>
                    <a:lnTo>
                      <a:pt x="570" y="1411"/>
                    </a:lnTo>
                    <a:lnTo>
                      <a:pt x="586" y="1449"/>
                    </a:lnTo>
                    <a:lnTo>
                      <a:pt x="612" y="1487"/>
                    </a:lnTo>
                    <a:lnTo>
                      <a:pt x="644" y="1523"/>
                    </a:lnTo>
                    <a:lnTo>
                      <a:pt x="684" y="1557"/>
                    </a:lnTo>
                    <a:lnTo>
                      <a:pt x="730" y="1587"/>
                    </a:lnTo>
                    <a:lnTo>
                      <a:pt x="783" y="1613"/>
                    </a:lnTo>
                    <a:lnTo>
                      <a:pt x="845" y="1631"/>
                    </a:lnTo>
                    <a:lnTo>
                      <a:pt x="913" y="1644"/>
                    </a:lnTo>
                    <a:lnTo>
                      <a:pt x="989" y="1650"/>
                    </a:lnTo>
                    <a:lnTo>
                      <a:pt x="989" y="1756"/>
                    </a:lnTo>
                    <a:lnTo>
                      <a:pt x="993" y="1778"/>
                    </a:lnTo>
                    <a:lnTo>
                      <a:pt x="1003" y="1796"/>
                    </a:lnTo>
                    <a:lnTo>
                      <a:pt x="1019" y="1810"/>
                    </a:lnTo>
                    <a:lnTo>
                      <a:pt x="1041" y="1816"/>
                    </a:lnTo>
                    <a:lnTo>
                      <a:pt x="1060" y="1810"/>
                    </a:lnTo>
                    <a:lnTo>
                      <a:pt x="1076" y="1796"/>
                    </a:lnTo>
                    <a:lnTo>
                      <a:pt x="1086" y="1778"/>
                    </a:lnTo>
                    <a:lnTo>
                      <a:pt x="1090" y="1756"/>
                    </a:lnTo>
                    <a:lnTo>
                      <a:pt x="1090" y="1650"/>
                    </a:lnTo>
                    <a:lnTo>
                      <a:pt x="1158" y="1644"/>
                    </a:lnTo>
                    <a:lnTo>
                      <a:pt x="1222" y="1633"/>
                    </a:lnTo>
                    <a:lnTo>
                      <a:pt x="1280" y="1615"/>
                    </a:lnTo>
                    <a:lnTo>
                      <a:pt x="1332" y="1593"/>
                    </a:lnTo>
                    <a:lnTo>
                      <a:pt x="1379" y="1565"/>
                    </a:lnTo>
                    <a:lnTo>
                      <a:pt x="1419" y="1533"/>
                    </a:lnTo>
                    <a:lnTo>
                      <a:pt x="1455" y="1495"/>
                    </a:lnTo>
                    <a:lnTo>
                      <a:pt x="1481" y="1451"/>
                    </a:lnTo>
                    <a:lnTo>
                      <a:pt x="1501" y="1403"/>
                    </a:lnTo>
                    <a:lnTo>
                      <a:pt x="1513" y="1349"/>
                    </a:lnTo>
                    <a:lnTo>
                      <a:pt x="1519" y="1290"/>
                    </a:lnTo>
                    <a:lnTo>
                      <a:pt x="1515" y="1232"/>
                    </a:lnTo>
                    <a:lnTo>
                      <a:pt x="1505" y="1180"/>
                    </a:lnTo>
                    <a:lnTo>
                      <a:pt x="1489" y="1136"/>
                    </a:lnTo>
                    <a:lnTo>
                      <a:pt x="1467" y="1096"/>
                    </a:lnTo>
                    <a:lnTo>
                      <a:pt x="1439" y="1062"/>
                    </a:lnTo>
                    <a:lnTo>
                      <a:pt x="1407" y="1033"/>
                    </a:lnTo>
                    <a:lnTo>
                      <a:pt x="1371" y="1007"/>
                    </a:lnTo>
                    <a:lnTo>
                      <a:pt x="1332" y="985"/>
                    </a:lnTo>
                    <a:lnTo>
                      <a:pt x="1288" y="965"/>
                    </a:lnTo>
                    <a:lnTo>
                      <a:pt x="1242" y="949"/>
                    </a:lnTo>
                    <a:lnTo>
                      <a:pt x="1194" y="935"/>
                    </a:lnTo>
                    <a:lnTo>
                      <a:pt x="1142" y="921"/>
                    </a:lnTo>
                    <a:lnTo>
                      <a:pt x="1090" y="909"/>
                    </a:lnTo>
                    <a:lnTo>
                      <a:pt x="1090" y="584"/>
                    </a:lnTo>
                    <a:lnTo>
                      <a:pt x="1134" y="588"/>
                    </a:lnTo>
                    <a:lnTo>
                      <a:pt x="1172" y="600"/>
                    </a:lnTo>
                    <a:lnTo>
                      <a:pt x="1202" y="614"/>
                    </a:lnTo>
                    <a:lnTo>
                      <a:pt x="1228" y="634"/>
                    </a:lnTo>
                    <a:lnTo>
                      <a:pt x="1252" y="656"/>
                    </a:lnTo>
                    <a:lnTo>
                      <a:pt x="1270" y="680"/>
                    </a:lnTo>
                    <a:lnTo>
                      <a:pt x="1288" y="702"/>
                    </a:lnTo>
                    <a:lnTo>
                      <a:pt x="1306" y="724"/>
                    </a:lnTo>
                    <a:lnTo>
                      <a:pt x="1324" y="742"/>
                    </a:lnTo>
                    <a:lnTo>
                      <a:pt x="1343" y="757"/>
                    </a:lnTo>
                    <a:lnTo>
                      <a:pt x="1365" y="767"/>
                    </a:lnTo>
                    <a:lnTo>
                      <a:pt x="1391" y="771"/>
                    </a:lnTo>
                    <a:lnTo>
                      <a:pt x="1419" y="767"/>
                    </a:lnTo>
                    <a:lnTo>
                      <a:pt x="1445" y="757"/>
                    </a:lnTo>
                    <a:lnTo>
                      <a:pt x="1467" y="743"/>
                    </a:lnTo>
                    <a:lnTo>
                      <a:pt x="1485" y="722"/>
                    </a:lnTo>
                    <a:lnTo>
                      <a:pt x="1495" y="696"/>
                    </a:lnTo>
                    <a:lnTo>
                      <a:pt x="1499" y="664"/>
                    </a:lnTo>
                    <a:lnTo>
                      <a:pt x="1493" y="624"/>
                    </a:lnTo>
                    <a:lnTo>
                      <a:pt x="1479" y="588"/>
                    </a:lnTo>
                    <a:lnTo>
                      <a:pt x="1455" y="554"/>
                    </a:lnTo>
                    <a:lnTo>
                      <a:pt x="1423" y="524"/>
                    </a:lnTo>
                    <a:lnTo>
                      <a:pt x="1385" y="498"/>
                    </a:lnTo>
                    <a:lnTo>
                      <a:pt x="1345" y="474"/>
                    </a:lnTo>
                    <a:lnTo>
                      <a:pt x="1302" y="456"/>
                    </a:lnTo>
                    <a:lnTo>
                      <a:pt x="1256" y="439"/>
                    </a:lnTo>
                    <a:lnTo>
                      <a:pt x="1212" y="427"/>
                    </a:lnTo>
                    <a:lnTo>
                      <a:pt x="1168" y="417"/>
                    </a:lnTo>
                    <a:lnTo>
                      <a:pt x="1126" y="413"/>
                    </a:lnTo>
                    <a:lnTo>
                      <a:pt x="1090" y="409"/>
                    </a:lnTo>
                    <a:lnTo>
                      <a:pt x="1090" y="317"/>
                    </a:lnTo>
                    <a:lnTo>
                      <a:pt x="1086" y="297"/>
                    </a:lnTo>
                    <a:lnTo>
                      <a:pt x="1076" y="277"/>
                    </a:lnTo>
                    <a:lnTo>
                      <a:pt x="1060" y="265"/>
                    </a:lnTo>
                    <a:lnTo>
                      <a:pt x="1039" y="259"/>
                    </a:lnTo>
                    <a:close/>
                    <a:moveTo>
                      <a:pt x="1037" y="0"/>
                    </a:moveTo>
                    <a:lnTo>
                      <a:pt x="1148" y="6"/>
                    </a:lnTo>
                    <a:lnTo>
                      <a:pt x="1258" y="24"/>
                    </a:lnTo>
                    <a:lnTo>
                      <a:pt x="1363" y="54"/>
                    </a:lnTo>
                    <a:lnTo>
                      <a:pt x="1465" y="94"/>
                    </a:lnTo>
                    <a:lnTo>
                      <a:pt x="1559" y="142"/>
                    </a:lnTo>
                    <a:lnTo>
                      <a:pt x="1648" y="201"/>
                    </a:lnTo>
                    <a:lnTo>
                      <a:pt x="1730" y="267"/>
                    </a:lnTo>
                    <a:lnTo>
                      <a:pt x="1806" y="343"/>
                    </a:lnTo>
                    <a:lnTo>
                      <a:pt x="1874" y="425"/>
                    </a:lnTo>
                    <a:lnTo>
                      <a:pt x="1932" y="514"/>
                    </a:lnTo>
                    <a:lnTo>
                      <a:pt x="1981" y="610"/>
                    </a:lnTo>
                    <a:lnTo>
                      <a:pt x="2019" y="710"/>
                    </a:lnTo>
                    <a:lnTo>
                      <a:pt x="2049" y="815"/>
                    </a:lnTo>
                    <a:lnTo>
                      <a:pt x="2067" y="925"/>
                    </a:lnTo>
                    <a:lnTo>
                      <a:pt x="2073" y="1037"/>
                    </a:lnTo>
                    <a:lnTo>
                      <a:pt x="2067" y="1150"/>
                    </a:lnTo>
                    <a:lnTo>
                      <a:pt x="2049" y="1260"/>
                    </a:lnTo>
                    <a:lnTo>
                      <a:pt x="2021" y="1365"/>
                    </a:lnTo>
                    <a:lnTo>
                      <a:pt x="1981" y="1465"/>
                    </a:lnTo>
                    <a:lnTo>
                      <a:pt x="1932" y="1561"/>
                    </a:lnTo>
                    <a:lnTo>
                      <a:pt x="1874" y="1648"/>
                    </a:lnTo>
                    <a:lnTo>
                      <a:pt x="1806" y="1732"/>
                    </a:lnTo>
                    <a:lnTo>
                      <a:pt x="1730" y="1806"/>
                    </a:lnTo>
                    <a:lnTo>
                      <a:pt x="1648" y="1874"/>
                    </a:lnTo>
                    <a:lnTo>
                      <a:pt x="1559" y="1932"/>
                    </a:lnTo>
                    <a:lnTo>
                      <a:pt x="1465" y="1981"/>
                    </a:lnTo>
                    <a:lnTo>
                      <a:pt x="1363" y="2021"/>
                    </a:lnTo>
                    <a:lnTo>
                      <a:pt x="1258" y="2049"/>
                    </a:lnTo>
                    <a:lnTo>
                      <a:pt x="1148" y="2067"/>
                    </a:lnTo>
                    <a:lnTo>
                      <a:pt x="1037" y="2073"/>
                    </a:lnTo>
                    <a:lnTo>
                      <a:pt x="923" y="2067"/>
                    </a:lnTo>
                    <a:lnTo>
                      <a:pt x="813" y="2049"/>
                    </a:lnTo>
                    <a:lnTo>
                      <a:pt x="710" y="2021"/>
                    </a:lnTo>
                    <a:lnTo>
                      <a:pt x="608" y="1981"/>
                    </a:lnTo>
                    <a:lnTo>
                      <a:pt x="512" y="1932"/>
                    </a:lnTo>
                    <a:lnTo>
                      <a:pt x="425" y="1874"/>
                    </a:lnTo>
                    <a:lnTo>
                      <a:pt x="341" y="1806"/>
                    </a:lnTo>
                    <a:lnTo>
                      <a:pt x="267" y="1732"/>
                    </a:lnTo>
                    <a:lnTo>
                      <a:pt x="199" y="1648"/>
                    </a:lnTo>
                    <a:lnTo>
                      <a:pt x="142" y="1561"/>
                    </a:lnTo>
                    <a:lnTo>
                      <a:pt x="92" y="1465"/>
                    </a:lnTo>
                    <a:lnTo>
                      <a:pt x="52" y="1365"/>
                    </a:lnTo>
                    <a:lnTo>
                      <a:pt x="24" y="1260"/>
                    </a:lnTo>
                    <a:lnTo>
                      <a:pt x="6" y="1150"/>
                    </a:lnTo>
                    <a:lnTo>
                      <a:pt x="0" y="1037"/>
                    </a:lnTo>
                    <a:lnTo>
                      <a:pt x="6" y="925"/>
                    </a:lnTo>
                    <a:lnTo>
                      <a:pt x="24" y="815"/>
                    </a:lnTo>
                    <a:lnTo>
                      <a:pt x="52" y="710"/>
                    </a:lnTo>
                    <a:lnTo>
                      <a:pt x="92" y="610"/>
                    </a:lnTo>
                    <a:lnTo>
                      <a:pt x="142" y="514"/>
                    </a:lnTo>
                    <a:lnTo>
                      <a:pt x="199" y="425"/>
                    </a:lnTo>
                    <a:lnTo>
                      <a:pt x="267" y="343"/>
                    </a:lnTo>
                    <a:lnTo>
                      <a:pt x="341" y="267"/>
                    </a:lnTo>
                    <a:lnTo>
                      <a:pt x="425" y="201"/>
                    </a:lnTo>
                    <a:lnTo>
                      <a:pt x="512" y="142"/>
                    </a:lnTo>
                    <a:lnTo>
                      <a:pt x="608" y="94"/>
                    </a:lnTo>
                    <a:lnTo>
                      <a:pt x="710" y="54"/>
                    </a:lnTo>
                    <a:lnTo>
                      <a:pt x="813" y="24"/>
                    </a:lnTo>
                    <a:lnTo>
                      <a:pt x="923" y="6"/>
                    </a:lnTo>
                    <a:lnTo>
                      <a:pt x="10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AE8BCDC-6E66-46F1-B5D7-AFCE18BB7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3" y="4329113"/>
                <a:ext cx="1181100" cy="1538288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8926878-19FC-4E40-9095-B89FEEB8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426" y="3502025"/>
                <a:ext cx="1181100" cy="2365375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762214C-1511-41D9-95BD-AFDDEEF8D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5988" y="2555875"/>
                <a:ext cx="1184275" cy="3311525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2C350AC7-F232-45DE-9AAD-6179C3E1C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6" y="1754188"/>
                <a:ext cx="3348038" cy="1984375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4CA537-EFEA-4064-B44B-93ADE31B6740}"/>
              </a:ext>
            </a:extLst>
          </p:cNvPr>
          <p:cNvGrpSpPr/>
          <p:nvPr/>
        </p:nvGrpSpPr>
        <p:grpSpPr>
          <a:xfrm>
            <a:off x="8134342" y="980728"/>
            <a:ext cx="531730" cy="531730"/>
            <a:chOff x="8307290" y="499171"/>
            <a:chExt cx="531730" cy="53173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4DD661-1499-4A9D-82C7-9A5F7FAF4FAB}"/>
                </a:ext>
              </a:extLst>
            </p:cNvPr>
            <p:cNvSpPr/>
            <p:nvPr/>
          </p:nvSpPr>
          <p:spPr>
            <a:xfrm>
              <a:off x="8307290" y="499171"/>
              <a:ext cx="531730" cy="5317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B4B9F9-C1EB-454B-8865-2672CE7BFC24}"/>
                </a:ext>
              </a:extLst>
            </p:cNvPr>
            <p:cNvGrpSpPr/>
            <p:nvPr/>
          </p:nvGrpSpPr>
          <p:grpSpPr>
            <a:xfrm>
              <a:off x="8462093" y="625055"/>
              <a:ext cx="222124" cy="251542"/>
              <a:chOff x="9328088" y="2706114"/>
              <a:chExt cx="561491" cy="635854"/>
            </a:xfrm>
            <a:solidFill>
              <a:schemeClr val="bg1"/>
            </a:solidFill>
          </p:grpSpPr>
          <p:sp>
            <p:nvSpPr>
              <p:cNvPr id="33" name="Freeform 25">
                <a:extLst>
                  <a:ext uri="{FF2B5EF4-FFF2-40B4-BE49-F238E27FC236}">
                    <a16:creationId xmlns:a16="http://schemas.microsoft.com/office/drawing/2014/main" id="{3ADD078C-4C51-4E65-B7E8-2F2177641B9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732523" y="3172463"/>
                <a:ext cx="130147" cy="169505"/>
              </a:xfrm>
              <a:custGeom>
                <a:avLst/>
                <a:gdLst>
                  <a:gd name="T0" fmla="*/ 297 w 1489"/>
                  <a:gd name="T1" fmla="*/ 0 h 1937"/>
                  <a:gd name="T2" fmla="*/ 1192 w 1489"/>
                  <a:gd name="T3" fmla="*/ 0 h 1937"/>
                  <a:gd name="T4" fmla="*/ 1252 w 1489"/>
                  <a:gd name="T5" fmla="*/ 6 h 1937"/>
                  <a:gd name="T6" fmla="*/ 1307 w 1489"/>
                  <a:gd name="T7" fmla="*/ 23 h 1937"/>
                  <a:gd name="T8" fmla="*/ 1357 w 1489"/>
                  <a:gd name="T9" fmla="*/ 51 h 1937"/>
                  <a:gd name="T10" fmla="*/ 1403 w 1489"/>
                  <a:gd name="T11" fmla="*/ 87 h 1937"/>
                  <a:gd name="T12" fmla="*/ 1439 w 1489"/>
                  <a:gd name="T13" fmla="*/ 131 h 1937"/>
                  <a:gd name="T14" fmla="*/ 1467 w 1489"/>
                  <a:gd name="T15" fmla="*/ 181 h 1937"/>
                  <a:gd name="T16" fmla="*/ 1483 w 1489"/>
                  <a:gd name="T17" fmla="*/ 239 h 1937"/>
                  <a:gd name="T18" fmla="*/ 1489 w 1489"/>
                  <a:gd name="T19" fmla="*/ 299 h 1937"/>
                  <a:gd name="T20" fmla="*/ 1489 w 1489"/>
                  <a:gd name="T21" fmla="*/ 1638 h 1937"/>
                  <a:gd name="T22" fmla="*/ 1483 w 1489"/>
                  <a:gd name="T23" fmla="*/ 1698 h 1937"/>
                  <a:gd name="T24" fmla="*/ 1465 w 1489"/>
                  <a:gd name="T25" fmla="*/ 1756 h 1937"/>
                  <a:gd name="T26" fmla="*/ 1439 w 1489"/>
                  <a:gd name="T27" fmla="*/ 1805 h 1937"/>
                  <a:gd name="T28" fmla="*/ 1401 w 1489"/>
                  <a:gd name="T29" fmla="*/ 1849 h 1937"/>
                  <a:gd name="T30" fmla="*/ 1357 w 1489"/>
                  <a:gd name="T31" fmla="*/ 1885 h 1937"/>
                  <a:gd name="T32" fmla="*/ 1307 w 1489"/>
                  <a:gd name="T33" fmla="*/ 1913 h 1937"/>
                  <a:gd name="T34" fmla="*/ 1252 w 1489"/>
                  <a:gd name="T35" fmla="*/ 1931 h 1937"/>
                  <a:gd name="T36" fmla="*/ 1192 w 1489"/>
                  <a:gd name="T37" fmla="*/ 1937 h 1937"/>
                  <a:gd name="T38" fmla="*/ 297 w 1489"/>
                  <a:gd name="T39" fmla="*/ 1937 h 1937"/>
                  <a:gd name="T40" fmla="*/ 237 w 1489"/>
                  <a:gd name="T41" fmla="*/ 1931 h 1937"/>
                  <a:gd name="T42" fmla="*/ 181 w 1489"/>
                  <a:gd name="T43" fmla="*/ 1913 h 1937"/>
                  <a:gd name="T44" fmla="*/ 131 w 1489"/>
                  <a:gd name="T45" fmla="*/ 1885 h 1937"/>
                  <a:gd name="T46" fmla="*/ 87 w 1489"/>
                  <a:gd name="T47" fmla="*/ 1849 h 1937"/>
                  <a:gd name="T48" fmla="*/ 50 w 1489"/>
                  <a:gd name="T49" fmla="*/ 1805 h 1937"/>
                  <a:gd name="T50" fmla="*/ 24 w 1489"/>
                  <a:gd name="T51" fmla="*/ 1756 h 1937"/>
                  <a:gd name="T52" fmla="*/ 6 w 1489"/>
                  <a:gd name="T53" fmla="*/ 1698 h 1937"/>
                  <a:gd name="T54" fmla="*/ 0 w 1489"/>
                  <a:gd name="T55" fmla="*/ 1638 h 1937"/>
                  <a:gd name="T56" fmla="*/ 0 w 1489"/>
                  <a:gd name="T57" fmla="*/ 299 h 1937"/>
                  <a:gd name="T58" fmla="*/ 6 w 1489"/>
                  <a:gd name="T59" fmla="*/ 239 h 1937"/>
                  <a:gd name="T60" fmla="*/ 24 w 1489"/>
                  <a:gd name="T61" fmla="*/ 181 h 1937"/>
                  <a:gd name="T62" fmla="*/ 50 w 1489"/>
                  <a:gd name="T63" fmla="*/ 131 h 1937"/>
                  <a:gd name="T64" fmla="*/ 87 w 1489"/>
                  <a:gd name="T65" fmla="*/ 87 h 1937"/>
                  <a:gd name="T66" fmla="*/ 131 w 1489"/>
                  <a:gd name="T67" fmla="*/ 51 h 1937"/>
                  <a:gd name="T68" fmla="*/ 181 w 1489"/>
                  <a:gd name="T69" fmla="*/ 23 h 1937"/>
                  <a:gd name="T70" fmla="*/ 237 w 1489"/>
                  <a:gd name="T71" fmla="*/ 6 h 1937"/>
                  <a:gd name="T72" fmla="*/ 297 w 1489"/>
                  <a:gd name="T73" fmla="*/ 0 h 1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1937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3"/>
                    </a:lnTo>
                    <a:lnTo>
                      <a:pt x="1357" y="51"/>
                    </a:lnTo>
                    <a:lnTo>
                      <a:pt x="1403" y="87"/>
                    </a:lnTo>
                    <a:lnTo>
                      <a:pt x="1439" y="131"/>
                    </a:lnTo>
                    <a:lnTo>
                      <a:pt x="1467" y="181"/>
                    </a:lnTo>
                    <a:lnTo>
                      <a:pt x="1483" y="239"/>
                    </a:lnTo>
                    <a:lnTo>
                      <a:pt x="1489" y="299"/>
                    </a:lnTo>
                    <a:lnTo>
                      <a:pt x="1489" y="1638"/>
                    </a:lnTo>
                    <a:lnTo>
                      <a:pt x="1483" y="1698"/>
                    </a:lnTo>
                    <a:lnTo>
                      <a:pt x="1465" y="1756"/>
                    </a:lnTo>
                    <a:lnTo>
                      <a:pt x="1439" y="1805"/>
                    </a:lnTo>
                    <a:lnTo>
                      <a:pt x="1401" y="1849"/>
                    </a:lnTo>
                    <a:lnTo>
                      <a:pt x="1357" y="1885"/>
                    </a:lnTo>
                    <a:lnTo>
                      <a:pt x="1307" y="1913"/>
                    </a:lnTo>
                    <a:lnTo>
                      <a:pt x="1252" y="1931"/>
                    </a:lnTo>
                    <a:lnTo>
                      <a:pt x="1192" y="1937"/>
                    </a:lnTo>
                    <a:lnTo>
                      <a:pt x="297" y="1937"/>
                    </a:lnTo>
                    <a:lnTo>
                      <a:pt x="237" y="1931"/>
                    </a:lnTo>
                    <a:lnTo>
                      <a:pt x="181" y="1913"/>
                    </a:lnTo>
                    <a:lnTo>
                      <a:pt x="131" y="1885"/>
                    </a:lnTo>
                    <a:lnTo>
                      <a:pt x="87" y="1849"/>
                    </a:lnTo>
                    <a:lnTo>
                      <a:pt x="50" y="1805"/>
                    </a:lnTo>
                    <a:lnTo>
                      <a:pt x="24" y="1756"/>
                    </a:lnTo>
                    <a:lnTo>
                      <a:pt x="6" y="1698"/>
                    </a:lnTo>
                    <a:lnTo>
                      <a:pt x="0" y="1638"/>
                    </a:lnTo>
                    <a:lnTo>
                      <a:pt x="0" y="299"/>
                    </a:lnTo>
                    <a:lnTo>
                      <a:pt x="6" y="239"/>
                    </a:lnTo>
                    <a:lnTo>
                      <a:pt x="24" y="181"/>
                    </a:lnTo>
                    <a:lnTo>
                      <a:pt x="50" y="131"/>
                    </a:lnTo>
                    <a:lnTo>
                      <a:pt x="87" y="87"/>
                    </a:lnTo>
                    <a:lnTo>
                      <a:pt x="131" y="51"/>
                    </a:lnTo>
                    <a:lnTo>
                      <a:pt x="181" y="23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26">
                <a:extLst>
                  <a:ext uri="{FF2B5EF4-FFF2-40B4-BE49-F238E27FC236}">
                    <a16:creationId xmlns:a16="http://schemas.microsoft.com/office/drawing/2014/main" id="{B97D902B-DCAE-44C7-AA39-79B3FB4A14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530480" y="3081325"/>
                <a:ext cx="130147" cy="260643"/>
              </a:xfrm>
              <a:custGeom>
                <a:avLst/>
                <a:gdLst>
                  <a:gd name="T0" fmla="*/ 297 w 1489"/>
                  <a:gd name="T1" fmla="*/ 0 h 2980"/>
                  <a:gd name="T2" fmla="*/ 1192 w 1489"/>
                  <a:gd name="T3" fmla="*/ 0 h 2980"/>
                  <a:gd name="T4" fmla="*/ 1252 w 1489"/>
                  <a:gd name="T5" fmla="*/ 6 h 2980"/>
                  <a:gd name="T6" fmla="*/ 1307 w 1489"/>
                  <a:gd name="T7" fmla="*/ 24 h 2980"/>
                  <a:gd name="T8" fmla="*/ 1357 w 1489"/>
                  <a:gd name="T9" fmla="*/ 52 h 2980"/>
                  <a:gd name="T10" fmla="*/ 1403 w 1489"/>
                  <a:gd name="T11" fmla="*/ 88 h 2980"/>
                  <a:gd name="T12" fmla="*/ 1439 w 1489"/>
                  <a:gd name="T13" fmla="*/ 132 h 2980"/>
                  <a:gd name="T14" fmla="*/ 1467 w 1489"/>
                  <a:gd name="T15" fmla="*/ 181 h 2980"/>
                  <a:gd name="T16" fmla="*/ 1483 w 1489"/>
                  <a:gd name="T17" fmla="*/ 237 h 2980"/>
                  <a:gd name="T18" fmla="*/ 1489 w 1489"/>
                  <a:gd name="T19" fmla="*/ 297 h 2980"/>
                  <a:gd name="T20" fmla="*/ 1489 w 1489"/>
                  <a:gd name="T21" fmla="*/ 2681 h 2980"/>
                  <a:gd name="T22" fmla="*/ 1483 w 1489"/>
                  <a:gd name="T23" fmla="*/ 2743 h 2980"/>
                  <a:gd name="T24" fmla="*/ 1467 w 1489"/>
                  <a:gd name="T25" fmla="*/ 2799 h 2980"/>
                  <a:gd name="T26" fmla="*/ 1439 w 1489"/>
                  <a:gd name="T27" fmla="*/ 2848 h 2980"/>
                  <a:gd name="T28" fmla="*/ 1403 w 1489"/>
                  <a:gd name="T29" fmla="*/ 2892 h 2980"/>
                  <a:gd name="T30" fmla="*/ 1357 w 1489"/>
                  <a:gd name="T31" fmla="*/ 2928 h 2980"/>
                  <a:gd name="T32" fmla="*/ 1307 w 1489"/>
                  <a:gd name="T33" fmla="*/ 2956 h 2980"/>
                  <a:gd name="T34" fmla="*/ 1252 w 1489"/>
                  <a:gd name="T35" fmla="*/ 2974 h 2980"/>
                  <a:gd name="T36" fmla="*/ 1192 w 1489"/>
                  <a:gd name="T37" fmla="*/ 2980 h 2980"/>
                  <a:gd name="T38" fmla="*/ 297 w 1489"/>
                  <a:gd name="T39" fmla="*/ 2980 h 2980"/>
                  <a:gd name="T40" fmla="*/ 237 w 1489"/>
                  <a:gd name="T41" fmla="*/ 2974 h 2980"/>
                  <a:gd name="T42" fmla="*/ 181 w 1489"/>
                  <a:gd name="T43" fmla="*/ 2956 h 2980"/>
                  <a:gd name="T44" fmla="*/ 131 w 1489"/>
                  <a:gd name="T45" fmla="*/ 2928 h 2980"/>
                  <a:gd name="T46" fmla="*/ 88 w 1489"/>
                  <a:gd name="T47" fmla="*/ 2892 h 2980"/>
                  <a:gd name="T48" fmla="*/ 50 w 1489"/>
                  <a:gd name="T49" fmla="*/ 2848 h 2980"/>
                  <a:gd name="T50" fmla="*/ 24 w 1489"/>
                  <a:gd name="T51" fmla="*/ 2799 h 2980"/>
                  <a:gd name="T52" fmla="*/ 6 w 1489"/>
                  <a:gd name="T53" fmla="*/ 2743 h 2980"/>
                  <a:gd name="T54" fmla="*/ 0 w 1489"/>
                  <a:gd name="T55" fmla="*/ 2681 h 2980"/>
                  <a:gd name="T56" fmla="*/ 0 w 1489"/>
                  <a:gd name="T57" fmla="*/ 299 h 2980"/>
                  <a:gd name="T58" fmla="*/ 6 w 1489"/>
                  <a:gd name="T59" fmla="*/ 237 h 2980"/>
                  <a:gd name="T60" fmla="*/ 24 w 1489"/>
                  <a:gd name="T61" fmla="*/ 181 h 2980"/>
                  <a:gd name="T62" fmla="*/ 50 w 1489"/>
                  <a:gd name="T63" fmla="*/ 132 h 2980"/>
                  <a:gd name="T64" fmla="*/ 88 w 1489"/>
                  <a:gd name="T65" fmla="*/ 88 h 2980"/>
                  <a:gd name="T66" fmla="*/ 131 w 1489"/>
                  <a:gd name="T67" fmla="*/ 52 h 2980"/>
                  <a:gd name="T68" fmla="*/ 181 w 1489"/>
                  <a:gd name="T69" fmla="*/ 24 h 2980"/>
                  <a:gd name="T70" fmla="*/ 237 w 1489"/>
                  <a:gd name="T71" fmla="*/ 6 h 2980"/>
                  <a:gd name="T72" fmla="*/ 297 w 1489"/>
                  <a:gd name="T73" fmla="*/ 0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89" h="2980">
                    <a:moveTo>
                      <a:pt x="297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7" y="24"/>
                    </a:lnTo>
                    <a:lnTo>
                      <a:pt x="1357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3" y="237"/>
                    </a:lnTo>
                    <a:lnTo>
                      <a:pt x="1489" y="297"/>
                    </a:lnTo>
                    <a:lnTo>
                      <a:pt x="1489" y="2681"/>
                    </a:lnTo>
                    <a:lnTo>
                      <a:pt x="1483" y="2743"/>
                    </a:lnTo>
                    <a:lnTo>
                      <a:pt x="1467" y="2799"/>
                    </a:lnTo>
                    <a:lnTo>
                      <a:pt x="1439" y="2848"/>
                    </a:lnTo>
                    <a:lnTo>
                      <a:pt x="1403" y="2892"/>
                    </a:lnTo>
                    <a:lnTo>
                      <a:pt x="1357" y="2928"/>
                    </a:lnTo>
                    <a:lnTo>
                      <a:pt x="1307" y="2956"/>
                    </a:lnTo>
                    <a:lnTo>
                      <a:pt x="1252" y="2974"/>
                    </a:lnTo>
                    <a:lnTo>
                      <a:pt x="1192" y="2980"/>
                    </a:lnTo>
                    <a:lnTo>
                      <a:pt x="297" y="2980"/>
                    </a:lnTo>
                    <a:lnTo>
                      <a:pt x="237" y="2974"/>
                    </a:lnTo>
                    <a:lnTo>
                      <a:pt x="181" y="2956"/>
                    </a:lnTo>
                    <a:lnTo>
                      <a:pt x="131" y="2928"/>
                    </a:lnTo>
                    <a:lnTo>
                      <a:pt x="88" y="2892"/>
                    </a:lnTo>
                    <a:lnTo>
                      <a:pt x="50" y="2848"/>
                    </a:lnTo>
                    <a:lnTo>
                      <a:pt x="24" y="2799"/>
                    </a:lnTo>
                    <a:lnTo>
                      <a:pt x="6" y="2743"/>
                    </a:lnTo>
                    <a:lnTo>
                      <a:pt x="0" y="2681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0" y="132"/>
                    </a:lnTo>
                    <a:lnTo>
                      <a:pt x="88" y="88"/>
                    </a:lnTo>
                    <a:lnTo>
                      <a:pt x="131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27">
                <a:extLst>
                  <a:ext uri="{FF2B5EF4-FFF2-40B4-BE49-F238E27FC236}">
                    <a16:creationId xmlns:a16="http://schemas.microsoft.com/office/drawing/2014/main" id="{87A4DB8B-ECF4-4071-811C-8DDF99B012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328088" y="2977068"/>
                <a:ext cx="130497" cy="364900"/>
              </a:xfrm>
              <a:custGeom>
                <a:avLst/>
                <a:gdLst>
                  <a:gd name="T0" fmla="*/ 299 w 1491"/>
                  <a:gd name="T1" fmla="*/ 0 h 4172"/>
                  <a:gd name="T2" fmla="*/ 1192 w 1491"/>
                  <a:gd name="T3" fmla="*/ 0 h 4172"/>
                  <a:gd name="T4" fmla="*/ 1252 w 1491"/>
                  <a:gd name="T5" fmla="*/ 6 h 4172"/>
                  <a:gd name="T6" fmla="*/ 1308 w 1491"/>
                  <a:gd name="T7" fmla="*/ 24 h 4172"/>
                  <a:gd name="T8" fmla="*/ 1359 w 1491"/>
                  <a:gd name="T9" fmla="*/ 52 h 4172"/>
                  <a:gd name="T10" fmla="*/ 1403 w 1491"/>
                  <a:gd name="T11" fmla="*/ 88 h 4172"/>
                  <a:gd name="T12" fmla="*/ 1439 w 1491"/>
                  <a:gd name="T13" fmla="*/ 132 h 4172"/>
                  <a:gd name="T14" fmla="*/ 1467 w 1491"/>
                  <a:gd name="T15" fmla="*/ 181 h 4172"/>
                  <a:gd name="T16" fmla="*/ 1485 w 1491"/>
                  <a:gd name="T17" fmla="*/ 237 h 4172"/>
                  <a:gd name="T18" fmla="*/ 1491 w 1491"/>
                  <a:gd name="T19" fmla="*/ 299 h 4172"/>
                  <a:gd name="T20" fmla="*/ 1491 w 1491"/>
                  <a:gd name="T21" fmla="*/ 3873 h 4172"/>
                  <a:gd name="T22" fmla="*/ 1483 w 1491"/>
                  <a:gd name="T23" fmla="*/ 3933 h 4172"/>
                  <a:gd name="T24" fmla="*/ 1467 w 1491"/>
                  <a:gd name="T25" fmla="*/ 3991 h 4172"/>
                  <a:gd name="T26" fmla="*/ 1439 w 1491"/>
                  <a:gd name="T27" fmla="*/ 4040 h 4172"/>
                  <a:gd name="T28" fmla="*/ 1403 w 1491"/>
                  <a:gd name="T29" fmla="*/ 4084 h 4172"/>
                  <a:gd name="T30" fmla="*/ 1359 w 1491"/>
                  <a:gd name="T31" fmla="*/ 4120 h 4172"/>
                  <a:gd name="T32" fmla="*/ 1308 w 1491"/>
                  <a:gd name="T33" fmla="*/ 4148 h 4172"/>
                  <a:gd name="T34" fmla="*/ 1252 w 1491"/>
                  <a:gd name="T35" fmla="*/ 4166 h 4172"/>
                  <a:gd name="T36" fmla="*/ 1192 w 1491"/>
                  <a:gd name="T37" fmla="*/ 4172 h 4172"/>
                  <a:gd name="T38" fmla="*/ 299 w 1491"/>
                  <a:gd name="T39" fmla="*/ 4172 h 4172"/>
                  <a:gd name="T40" fmla="*/ 237 w 1491"/>
                  <a:gd name="T41" fmla="*/ 4166 h 4172"/>
                  <a:gd name="T42" fmla="*/ 181 w 1491"/>
                  <a:gd name="T43" fmla="*/ 4148 h 4172"/>
                  <a:gd name="T44" fmla="*/ 132 w 1491"/>
                  <a:gd name="T45" fmla="*/ 4120 h 4172"/>
                  <a:gd name="T46" fmla="*/ 88 w 1491"/>
                  <a:gd name="T47" fmla="*/ 4084 h 4172"/>
                  <a:gd name="T48" fmla="*/ 52 w 1491"/>
                  <a:gd name="T49" fmla="*/ 4040 h 4172"/>
                  <a:gd name="T50" fmla="*/ 24 w 1491"/>
                  <a:gd name="T51" fmla="*/ 3991 h 4172"/>
                  <a:gd name="T52" fmla="*/ 6 w 1491"/>
                  <a:gd name="T53" fmla="*/ 3933 h 4172"/>
                  <a:gd name="T54" fmla="*/ 0 w 1491"/>
                  <a:gd name="T55" fmla="*/ 3873 h 4172"/>
                  <a:gd name="T56" fmla="*/ 0 w 1491"/>
                  <a:gd name="T57" fmla="*/ 299 h 4172"/>
                  <a:gd name="T58" fmla="*/ 6 w 1491"/>
                  <a:gd name="T59" fmla="*/ 237 h 4172"/>
                  <a:gd name="T60" fmla="*/ 24 w 1491"/>
                  <a:gd name="T61" fmla="*/ 181 h 4172"/>
                  <a:gd name="T62" fmla="*/ 52 w 1491"/>
                  <a:gd name="T63" fmla="*/ 132 h 4172"/>
                  <a:gd name="T64" fmla="*/ 88 w 1491"/>
                  <a:gd name="T65" fmla="*/ 88 h 4172"/>
                  <a:gd name="T66" fmla="*/ 132 w 1491"/>
                  <a:gd name="T67" fmla="*/ 52 h 4172"/>
                  <a:gd name="T68" fmla="*/ 181 w 1491"/>
                  <a:gd name="T69" fmla="*/ 24 h 4172"/>
                  <a:gd name="T70" fmla="*/ 237 w 1491"/>
                  <a:gd name="T71" fmla="*/ 6 h 4172"/>
                  <a:gd name="T72" fmla="*/ 299 w 1491"/>
                  <a:gd name="T73" fmla="*/ 0 h 4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91" h="4172">
                    <a:moveTo>
                      <a:pt x="299" y="0"/>
                    </a:moveTo>
                    <a:lnTo>
                      <a:pt x="1192" y="0"/>
                    </a:lnTo>
                    <a:lnTo>
                      <a:pt x="1252" y="6"/>
                    </a:lnTo>
                    <a:lnTo>
                      <a:pt x="1308" y="24"/>
                    </a:lnTo>
                    <a:lnTo>
                      <a:pt x="1359" y="52"/>
                    </a:lnTo>
                    <a:lnTo>
                      <a:pt x="1403" y="88"/>
                    </a:lnTo>
                    <a:lnTo>
                      <a:pt x="1439" y="132"/>
                    </a:lnTo>
                    <a:lnTo>
                      <a:pt x="1467" y="181"/>
                    </a:lnTo>
                    <a:lnTo>
                      <a:pt x="1485" y="237"/>
                    </a:lnTo>
                    <a:lnTo>
                      <a:pt x="1491" y="299"/>
                    </a:lnTo>
                    <a:lnTo>
                      <a:pt x="1491" y="3873"/>
                    </a:lnTo>
                    <a:lnTo>
                      <a:pt x="1483" y="3933"/>
                    </a:lnTo>
                    <a:lnTo>
                      <a:pt x="1467" y="3991"/>
                    </a:lnTo>
                    <a:lnTo>
                      <a:pt x="1439" y="4040"/>
                    </a:lnTo>
                    <a:lnTo>
                      <a:pt x="1403" y="4084"/>
                    </a:lnTo>
                    <a:lnTo>
                      <a:pt x="1359" y="4120"/>
                    </a:lnTo>
                    <a:lnTo>
                      <a:pt x="1308" y="4148"/>
                    </a:lnTo>
                    <a:lnTo>
                      <a:pt x="1252" y="4166"/>
                    </a:lnTo>
                    <a:lnTo>
                      <a:pt x="1192" y="4172"/>
                    </a:lnTo>
                    <a:lnTo>
                      <a:pt x="299" y="4172"/>
                    </a:lnTo>
                    <a:lnTo>
                      <a:pt x="237" y="4166"/>
                    </a:lnTo>
                    <a:lnTo>
                      <a:pt x="181" y="4148"/>
                    </a:lnTo>
                    <a:lnTo>
                      <a:pt x="132" y="4120"/>
                    </a:lnTo>
                    <a:lnTo>
                      <a:pt x="88" y="4084"/>
                    </a:lnTo>
                    <a:lnTo>
                      <a:pt x="52" y="4040"/>
                    </a:lnTo>
                    <a:lnTo>
                      <a:pt x="24" y="3991"/>
                    </a:lnTo>
                    <a:lnTo>
                      <a:pt x="6" y="3933"/>
                    </a:lnTo>
                    <a:lnTo>
                      <a:pt x="0" y="3873"/>
                    </a:lnTo>
                    <a:lnTo>
                      <a:pt x="0" y="299"/>
                    </a:lnTo>
                    <a:lnTo>
                      <a:pt x="6" y="237"/>
                    </a:lnTo>
                    <a:lnTo>
                      <a:pt x="24" y="181"/>
                    </a:lnTo>
                    <a:lnTo>
                      <a:pt x="52" y="132"/>
                    </a:lnTo>
                    <a:lnTo>
                      <a:pt x="88" y="88"/>
                    </a:lnTo>
                    <a:lnTo>
                      <a:pt x="132" y="52"/>
                    </a:lnTo>
                    <a:lnTo>
                      <a:pt x="181" y="24"/>
                    </a:lnTo>
                    <a:lnTo>
                      <a:pt x="237" y="6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CBFF81-96E8-4C84-A104-3AFC058B3059}"/>
                  </a:ext>
                </a:extLst>
              </p:cNvPr>
              <p:cNvGrpSpPr/>
              <p:nvPr/>
            </p:nvGrpSpPr>
            <p:grpSpPr>
              <a:xfrm>
                <a:off x="9708353" y="2952232"/>
                <a:ext cx="181226" cy="181400"/>
                <a:chOff x="9687916" y="2768554"/>
                <a:chExt cx="181226" cy="181400"/>
              </a:xfrm>
              <a:grpFill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3255AD3-80A8-4FCF-9874-24637BBE6E02}"/>
                    </a:ext>
                  </a:extLst>
                </p:cNvPr>
                <p:cNvGrpSpPr/>
                <p:nvPr/>
              </p:nvGrpSpPr>
              <p:grpSpPr>
                <a:xfrm>
                  <a:off x="9757363" y="2819633"/>
                  <a:ext cx="44257" cy="78018"/>
                  <a:chOff x="9757363" y="2819633"/>
                  <a:chExt cx="44257" cy="78018"/>
                </a:xfrm>
                <a:grpFill/>
              </p:grpSpPr>
              <p:sp>
                <p:nvSpPr>
                  <p:cNvPr id="40" name="Freeform 22">
                    <a:extLst>
                      <a:ext uri="{FF2B5EF4-FFF2-40B4-BE49-F238E27FC236}">
                        <a16:creationId xmlns:a16="http://schemas.microsoft.com/office/drawing/2014/main" id="{F26BFB56-22CC-4D7F-9D87-A22B7A61D8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3252" y="2867913"/>
                    <a:ext cx="18368" cy="29738"/>
                  </a:xfrm>
                  <a:custGeom>
                    <a:avLst/>
                    <a:gdLst>
                      <a:gd name="T0" fmla="*/ 0 w 212"/>
                      <a:gd name="T1" fmla="*/ 0 h 339"/>
                      <a:gd name="T2" fmla="*/ 32 w 212"/>
                      <a:gd name="T3" fmla="*/ 8 h 339"/>
                      <a:gd name="T4" fmla="*/ 64 w 212"/>
                      <a:gd name="T5" fmla="*/ 16 h 339"/>
                      <a:gd name="T6" fmla="*/ 96 w 212"/>
                      <a:gd name="T7" fmla="*/ 28 h 339"/>
                      <a:gd name="T8" fmla="*/ 128 w 212"/>
                      <a:gd name="T9" fmla="*/ 42 h 339"/>
                      <a:gd name="T10" fmla="*/ 154 w 212"/>
                      <a:gd name="T11" fmla="*/ 58 h 339"/>
                      <a:gd name="T12" fmla="*/ 178 w 212"/>
                      <a:gd name="T13" fmla="*/ 80 h 339"/>
                      <a:gd name="T14" fmla="*/ 196 w 212"/>
                      <a:gd name="T15" fmla="*/ 106 h 339"/>
                      <a:gd name="T16" fmla="*/ 208 w 212"/>
                      <a:gd name="T17" fmla="*/ 136 h 339"/>
                      <a:gd name="T18" fmla="*/ 212 w 212"/>
                      <a:gd name="T19" fmla="*/ 172 h 339"/>
                      <a:gd name="T20" fmla="*/ 208 w 212"/>
                      <a:gd name="T21" fmla="*/ 207 h 339"/>
                      <a:gd name="T22" fmla="*/ 198 w 212"/>
                      <a:gd name="T23" fmla="*/ 237 h 339"/>
                      <a:gd name="T24" fmla="*/ 180 w 212"/>
                      <a:gd name="T25" fmla="*/ 263 h 339"/>
                      <a:gd name="T26" fmla="*/ 158 w 212"/>
                      <a:gd name="T27" fmla="*/ 285 h 339"/>
                      <a:gd name="T28" fmla="*/ 132 w 212"/>
                      <a:gd name="T29" fmla="*/ 303 h 339"/>
                      <a:gd name="T30" fmla="*/ 102 w 212"/>
                      <a:gd name="T31" fmla="*/ 317 h 339"/>
                      <a:gd name="T32" fmla="*/ 70 w 212"/>
                      <a:gd name="T33" fmla="*/ 329 h 339"/>
                      <a:gd name="T34" fmla="*/ 36 w 212"/>
                      <a:gd name="T35" fmla="*/ 335 h 339"/>
                      <a:gd name="T36" fmla="*/ 0 w 212"/>
                      <a:gd name="T37" fmla="*/ 339 h 339"/>
                      <a:gd name="T38" fmla="*/ 0 w 212"/>
                      <a:gd name="T39" fmla="*/ 0 h 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12" h="339">
                        <a:moveTo>
                          <a:pt x="0" y="0"/>
                        </a:moveTo>
                        <a:lnTo>
                          <a:pt x="32" y="8"/>
                        </a:lnTo>
                        <a:lnTo>
                          <a:pt x="64" y="16"/>
                        </a:lnTo>
                        <a:lnTo>
                          <a:pt x="96" y="28"/>
                        </a:lnTo>
                        <a:lnTo>
                          <a:pt x="128" y="42"/>
                        </a:lnTo>
                        <a:lnTo>
                          <a:pt x="154" y="58"/>
                        </a:lnTo>
                        <a:lnTo>
                          <a:pt x="178" y="80"/>
                        </a:lnTo>
                        <a:lnTo>
                          <a:pt x="196" y="106"/>
                        </a:lnTo>
                        <a:lnTo>
                          <a:pt x="208" y="136"/>
                        </a:lnTo>
                        <a:lnTo>
                          <a:pt x="212" y="172"/>
                        </a:lnTo>
                        <a:lnTo>
                          <a:pt x="208" y="207"/>
                        </a:lnTo>
                        <a:lnTo>
                          <a:pt x="198" y="237"/>
                        </a:lnTo>
                        <a:lnTo>
                          <a:pt x="180" y="263"/>
                        </a:lnTo>
                        <a:lnTo>
                          <a:pt x="158" y="285"/>
                        </a:lnTo>
                        <a:lnTo>
                          <a:pt x="132" y="303"/>
                        </a:lnTo>
                        <a:lnTo>
                          <a:pt x="102" y="317"/>
                        </a:lnTo>
                        <a:lnTo>
                          <a:pt x="70" y="329"/>
                        </a:lnTo>
                        <a:lnTo>
                          <a:pt x="36" y="335"/>
                        </a:lnTo>
                        <a:lnTo>
                          <a:pt x="0" y="3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1" name="Freeform 23">
                    <a:extLst>
                      <a:ext uri="{FF2B5EF4-FFF2-40B4-BE49-F238E27FC236}">
                        <a16:creationId xmlns:a16="http://schemas.microsoft.com/office/drawing/2014/main" id="{88CE4EDC-13C4-409F-9A1A-06CBCCF857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57363" y="2819633"/>
                    <a:ext cx="16968" cy="26939"/>
                  </a:xfrm>
                  <a:custGeom>
                    <a:avLst/>
                    <a:gdLst>
                      <a:gd name="T0" fmla="*/ 194 w 194"/>
                      <a:gd name="T1" fmla="*/ 0 h 307"/>
                      <a:gd name="T2" fmla="*/ 194 w 194"/>
                      <a:gd name="T3" fmla="*/ 307 h 307"/>
                      <a:gd name="T4" fmla="*/ 142 w 194"/>
                      <a:gd name="T5" fmla="*/ 295 h 307"/>
                      <a:gd name="T6" fmla="*/ 100 w 194"/>
                      <a:gd name="T7" fmla="*/ 279 h 307"/>
                      <a:gd name="T8" fmla="*/ 64 w 194"/>
                      <a:gd name="T9" fmla="*/ 259 h 307"/>
                      <a:gd name="T10" fmla="*/ 36 w 194"/>
                      <a:gd name="T11" fmla="*/ 237 h 307"/>
                      <a:gd name="T12" fmla="*/ 16 w 194"/>
                      <a:gd name="T13" fmla="*/ 211 h 307"/>
                      <a:gd name="T14" fmla="*/ 4 w 194"/>
                      <a:gd name="T15" fmla="*/ 179 h 307"/>
                      <a:gd name="T16" fmla="*/ 0 w 194"/>
                      <a:gd name="T17" fmla="*/ 146 h 307"/>
                      <a:gd name="T18" fmla="*/ 6 w 194"/>
                      <a:gd name="T19" fmla="*/ 114 h 307"/>
                      <a:gd name="T20" fmla="*/ 18 w 194"/>
                      <a:gd name="T21" fmla="*/ 86 h 307"/>
                      <a:gd name="T22" fmla="*/ 40 w 194"/>
                      <a:gd name="T23" fmla="*/ 58 h 307"/>
                      <a:gd name="T24" fmla="*/ 68 w 194"/>
                      <a:gd name="T25" fmla="*/ 36 h 307"/>
                      <a:gd name="T26" fmla="*/ 104 w 194"/>
                      <a:gd name="T27" fmla="*/ 18 h 307"/>
                      <a:gd name="T28" fmla="*/ 146 w 194"/>
                      <a:gd name="T29" fmla="*/ 6 h 307"/>
                      <a:gd name="T30" fmla="*/ 194 w 194"/>
                      <a:gd name="T31" fmla="*/ 0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4" h="307">
                        <a:moveTo>
                          <a:pt x="194" y="0"/>
                        </a:moveTo>
                        <a:lnTo>
                          <a:pt x="194" y="307"/>
                        </a:lnTo>
                        <a:lnTo>
                          <a:pt x="142" y="295"/>
                        </a:lnTo>
                        <a:lnTo>
                          <a:pt x="100" y="279"/>
                        </a:lnTo>
                        <a:lnTo>
                          <a:pt x="64" y="259"/>
                        </a:lnTo>
                        <a:lnTo>
                          <a:pt x="36" y="237"/>
                        </a:lnTo>
                        <a:lnTo>
                          <a:pt x="16" y="211"/>
                        </a:lnTo>
                        <a:lnTo>
                          <a:pt x="4" y="179"/>
                        </a:lnTo>
                        <a:lnTo>
                          <a:pt x="0" y="146"/>
                        </a:lnTo>
                        <a:lnTo>
                          <a:pt x="6" y="114"/>
                        </a:lnTo>
                        <a:lnTo>
                          <a:pt x="18" y="86"/>
                        </a:lnTo>
                        <a:lnTo>
                          <a:pt x="40" y="58"/>
                        </a:lnTo>
                        <a:lnTo>
                          <a:pt x="68" y="36"/>
                        </a:lnTo>
                        <a:lnTo>
                          <a:pt x="104" y="18"/>
                        </a:lnTo>
                        <a:lnTo>
                          <a:pt x="146" y="6"/>
                        </a:lnTo>
                        <a:lnTo>
                          <a:pt x="19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39" name="Freeform 24">
                  <a:extLst>
                    <a:ext uri="{FF2B5EF4-FFF2-40B4-BE49-F238E27FC236}">
                      <a16:creationId xmlns:a16="http://schemas.microsoft.com/office/drawing/2014/main" id="{271500F3-A40F-4082-89D1-EC43F53F7C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687916" y="2768554"/>
                  <a:ext cx="181226" cy="181400"/>
                </a:xfrm>
                <a:custGeom>
                  <a:avLst/>
                  <a:gdLst>
                    <a:gd name="T0" fmla="*/ 993 w 2073"/>
                    <a:gd name="T1" fmla="*/ 297 h 2073"/>
                    <a:gd name="T2" fmla="*/ 875 w 2073"/>
                    <a:gd name="T3" fmla="*/ 425 h 2073"/>
                    <a:gd name="T4" fmla="*/ 684 w 2073"/>
                    <a:gd name="T5" fmla="*/ 522 h 2073"/>
                    <a:gd name="T6" fmla="*/ 584 w 2073"/>
                    <a:gd name="T7" fmla="*/ 708 h 2073"/>
                    <a:gd name="T8" fmla="*/ 620 w 2073"/>
                    <a:gd name="T9" fmla="*/ 919 h 2073"/>
                    <a:gd name="T10" fmla="*/ 787 w 2073"/>
                    <a:gd name="T11" fmla="*/ 1058 h 2073"/>
                    <a:gd name="T12" fmla="*/ 989 w 2073"/>
                    <a:gd name="T13" fmla="*/ 1475 h 2073"/>
                    <a:gd name="T14" fmla="*/ 845 w 2073"/>
                    <a:gd name="T15" fmla="*/ 1431 h 2073"/>
                    <a:gd name="T16" fmla="*/ 789 w 2073"/>
                    <a:gd name="T17" fmla="*/ 1347 h 2073"/>
                    <a:gd name="T18" fmla="*/ 754 w 2073"/>
                    <a:gd name="T19" fmla="*/ 1264 h 2073"/>
                    <a:gd name="T20" fmla="*/ 662 w 2073"/>
                    <a:gd name="T21" fmla="*/ 1226 h 2073"/>
                    <a:gd name="T22" fmla="*/ 568 w 2073"/>
                    <a:gd name="T23" fmla="*/ 1276 h 2073"/>
                    <a:gd name="T24" fmla="*/ 570 w 2073"/>
                    <a:gd name="T25" fmla="*/ 1411 h 2073"/>
                    <a:gd name="T26" fmla="*/ 684 w 2073"/>
                    <a:gd name="T27" fmla="*/ 1557 h 2073"/>
                    <a:gd name="T28" fmla="*/ 913 w 2073"/>
                    <a:gd name="T29" fmla="*/ 1644 h 2073"/>
                    <a:gd name="T30" fmla="*/ 1003 w 2073"/>
                    <a:gd name="T31" fmla="*/ 1796 h 2073"/>
                    <a:gd name="T32" fmla="*/ 1076 w 2073"/>
                    <a:gd name="T33" fmla="*/ 1796 h 2073"/>
                    <a:gd name="T34" fmla="*/ 1158 w 2073"/>
                    <a:gd name="T35" fmla="*/ 1644 h 2073"/>
                    <a:gd name="T36" fmla="*/ 1379 w 2073"/>
                    <a:gd name="T37" fmla="*/ 1565 h 2073"/>
                    <a:gd name="T38" fmla="*/ 1501 w 2073"/>
                    <a:gd name="T39" fmla="*/ 1403 h 2073"/>
                    <a:gd name="T40" fmla="*/ 1505 w 2073"/>
                    <a:gd name="T41" fmla="*/ 1180 h 2073"/>
                    <a:gd name="T42" fmla="*/ 1407 w 2073"/>
                    <a:gd name="T43" fmla="*/ 1033 h 2073"/>
                    <a:gd name="T44" fmla="*/ 1242 w 2073"/>
                    <a:gd name="T45" fmla="*/ 949 h 2073"/>
                    <a:gd name="T46" fmla="*/ 1090 w 2073"/>
                    <a:gd name="T47" fmla="*/ 584 h 2073"/>
                    <a:gd name="T48" fmla="*/ 1228 w 2073"/>
                    <a:gd name="T49" fmla="*/ 634 h 2073"/>
                    <a:gd name="T50" fmla="*/ 1306 w 2073"/>
                    <a:gd name="T51" fmla="*/ 724 h 2073"/>
                    <a:gd name="T52" fmla="*/ 1391 w 2073"/>
                    <a:gd name="T53" fmla="*/ 771 h 2073"/>
                    <a:gd name="T54" fmla="*/ 1485 w 2073"/>
                    <a:gd name="T55" fmla="*/ 722 h 2073"/>
                    <a:gd name="T56" fmla="*/ 1479 w 2073"/>
                    <a:gd name="T57" fmla="*/ 588 h 2073"/>
                    <a:gd name="T58" fmla="*/ 1345 w 2073"/>
                    <a:gd name="T59" fmla="*/ 474 h 2073"/>
                    <a:gd name="T60" fmla="*/ 1168 w 2073"/>
                    <a:gd name="T61" fmla="*/ 417 h 2073"/>
                    <a:gd name="T62" fmla="*/ 1086 w 2073"/>
                    <a:gd name="T63" fmla="*/ 297 h 2073"/>
                    <a:gd name="T64" fmla="*/ 1037 w 2073"/>
                    <a:gd name="T65" fmla="*/ 0 h 2073"/>
                    <a:gd name="T66" fmla="*/ 1465 w 2073"/>
                    <a:gd name="T67" fmla="*/ 94 h 2073"/>
                    <a:gd name="T68" fmla="*/ 1806 w 2073"/>
                    <a:gd name="T69" fmla="*/ 343 h 2073"/>
                    <a:gd name="T70" fmla="*/ 2019 w 2073"/>
                    <a:gd name="T71" fmla="*/ 710 h 2073"/>
                    <a:gd name="T72" fmla="*/ 2067 w 2073"/>
                    <a:gd name="T73" fmla="*/ 1150 h 2073"/>
                    <a:gd name="T74" fmla="*/ 1932 w 2073"/>
                    <a:gd name="T75" fmla="*/ 1561 h 2073"/>
                    <a:gd name="T76" fmla="*/ 1648 w 2073"/>
                    <a:gd name="T77" fmla="*/ 1874 h 2073"/>
                    <a:gd name="T78" fmla="*/ 1258 w 2073"/>
                    <a:gd name="T79" fmla="*/ 2049 h 2073"/>
                    <a:gd name="T80" fmla="*/ 813 w 2073"/>
                    <a:gd name="T81" fmla="*/ 2049 h 2073"/>
                    <a:gd name="T82" fmla="*/ 425 w 2073"/>
                    <a:gd name="T83" fmla="*/ 1874 h 2073"/>
                    <a:gd name="T84" fmla="*/ 142 w 2073"/>
                    <a:gd name="T85" fmla="*/ 1561 h 2073"/>
                    <a:gd name="T86" fmla="*/ 6 w 2073"/>
                    <a:gd name="T87" fmla="*/ 1150 h 2073"/>
                    <a:gd name="T88" fmla="*/ 52 w 2073"/>
                    <a:gd name="T89" fmla="*/ 710 h 2073"/>
                    <a:gd name="T90" fmla="*/ 267 w 2073"/>
                    <a:gd name="T91" fmla="*/ 343 h 2073"/>
                    <a:gd name="T92" fmla="*/ 608 w 2073"/>
                    <a:gd name="T93" fmla="*/ 94 h 2073"/>
                    <a:gd name="T94" fmla="*/ 1037 w 2073"/>
                    <a:gd name="T95" fmla="*/ 0 h 20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3" h="2073">
                      <a:moveTo>
                        <a:pt x="1039" y="259"/>
                      </a:moveTo>
                      <a:lnTo>
                        <a:pt x="1019" y="265"/>
                      </a:lnTo>
                      <a:lnTo>
                        <a:pt x="1003" y="277"/>
                      </a:lnTo>
                      <a:lnTo>
                        <a:pt x="993" y="297"/>
                      </a:lnTo>
                      <a:lnTo>
                        <a:pt x="989" y="317"/>
                      </a:lnTo>
                      <a:lnTo>
                        <a:pt x="989" y="409"/>
                      </a:lnTo>
                      <a:lnTo>
                        <a:pt x="931" y="415"/>
                      </a:lnTo>
                      <a:lnTo>
                        <a:pt x="875" y="425"/>
                      </a:lnTo>
                      <a:lnTo>
                        <a:pt x="821" y="441"/>
                      </a:lnTo>
                      <a:lnTo>
                        <a:pt x="771" y="460"/>
                      </a:lnTo>
                      <a:lnTo>
                        <a:pt x="726" y="488"/>
                      </a:lnTo>
                      <a:lnTo>
                        <a:pt x="684" y="522"/>
                      </a:lnTo>
                      <a:lnTo>
                        <a:pt x="650" y="560"/>
                      </a:lnTo>
                      <a:lnTo>
                        <a:pt x="620" y="604"/>
                      </a:lnTo>
                      <a:lnTo>
                        <a:pt x="598" y="654"/>
                      </a:lnTo>
                      <a:lnTo>
                        <a:pt x="584" y="708"/>
                      </a:lnTo>
                      <a:lnTo>
                        <a:pt x="580" y="769"/>
                      </a:lnTo>
                      <a:lnTo>
                        <a:pt x="584" y="823"/>
                      </a:lnTo>
                      <a:lnTo>
                        <a:pt x="598" y="873"/>
                      </a:lnTo>
                      <a:lnTo>
                        <a:pt x="620" y="919"/>
                      </a:lnTo>
                      <a:lnTo>
                        <a:pt x="652" y="961"/>
                      </a:lnTo>
                      <a:lnTo>
                        <a:pt x="690" y="997"/>
                      </a:lnTo>
                      <a:lnTo>
                        <a:pt x="736" y="1029"/>
                      </a:lnTo>
                      <a:lnTo>
                        <a:pt x="787" y="1058"/>
                      </a:lnTo>
                      <a:lnTo>
                        <a:pt x="849" y="1080"/>
                      </a:lnTo>
                      <a:lnTo>
                        <a:pt x="915" y="1100"/>
                      </a:lnTo>
                      <a:lnTo>
                        <a:pt x="989" y="1116"/>
                      </a:lnTo>
                      <a:lnTo>
                        <a:pt x="989" y="1475"/>
                      </a:lnTo>
                      <a:lnTo>
                        <a:pt x="941" y="1471"/>
                      </a:lnTo>
                      <a:lnTo>
                        <a:pt x="901" y="1461"/>
                      </a:lnTo>
                      <a:lnTo>
                        <a:pt x="869" y="1447"/>
                      </a:lnTo>
                      <a:lnTo>
                        <a:pt x="845" y="1431"/>
                      </a:lnTo>
                      <a:lnTo>
                        <a:pt x="825" y="1413"/>
                      </a:lnTo>
                      <a:lnTo>
                        <a:pt x="811" y="1391"/>
                      </a:lnTo>
                      <a:lnTo>
                        <a:pt x="799" y="1369"/>
                      </a:lnTo>
                      <a:lnTo>
                        <a:pt x="789" y="1347"/>
                      </a:lnTo>
                      <a:lnTo>
                        <a:pt x="781" y="1324"/>
                      </a:lnTo>
                      <a:lnTo>
                        <a:pt x="773" y="1302"/>
                      </a:lnTo>
                      <a:lnTo>
                        <a:pt x="765" y="1282"/>
                      </a:lnTo>
                      <a:lnTo>
                        <a:pt x="754" y="1264"/>
                      </a:lnTo>
                      <a:lnTo>
                        <a:pt x="738" y="1248"/>
                      </a:lnTo>
                      <a:lnTo>
                        <a:pt x="718" y="1238"/>
                      </a:lnTo>
                      <a:lnTo>
                        <a:pt x="694" y="1230"/>
                      </a:lnTo>
                      <a:lnTo>
                        <a:pt x="662" y="1226"/>
                      </a:lnTo>
                      <a:lnTo>
                        <a:pt x="630" y="1230"/>
                      </a:lnTo>
                      <a:lnTo>
                        <a:pt x="604" y="1240"/>
                      </a:lnTo>
                      <a:lnTo>
                        <a:pt x="584" y="1256"/>
                      </a:lnTo>
                      <a:lnTo>
                        <a:pt x="568" y="1276"/>
                      </a:lnTo>
                      <a:lnTo>
                        <a:pt x="558" y="1304"/>
                      </a:lnTo>
                      <a:lnTo>
                        <a:pt x="554" y="1336"/>
                      </a:lnTo>
                      <a:lnTo>
                        <a:pt x="558" y="1373"/>
                      </a:lnTo>
                      <a:lnTo>
                        <a:pt x="570" y="1411"/>
                      </a:lnTo>
                      <a:lnTo>
                        <a:pt x="586" y="1449"/>
                      </a:lnTo>
                      <a:lnTo>
                        <a:pt x="612" y="1487"/>
                      </a:lnTo>
                      <a:lnTo>
                        <a:pt x="644" y="1523"/>
                      </a:lnTo>
                      <a:lnTo>
                        <a:pt x="684" y="1557"/>
                      </a:lnTo>
                      <a:lnTo>
                        <a:pt x="730" y="1587"/>
                      </a:lnTo>
                      <a:lnTo>
                        <a:pt x="783" y="1613"/>
                      </a:lnTo>
                      <a:lnTo>
                        <a:pt x="845" y="1631"/>
                      </a:lnTo>
                      <a:lnTo>
                        <a:pt x="913" y="1644"/>
                      </a:lnTo>
                      <a:lnTo>
                        <a:pt x="989" y="1650"/>
                      </a:lnTo>
                      <a:lnTo>
                        <a:pt x="989" y="1756"/>
                      </a:lnTo>
                      <a:lnTo>
                        <a:pt x="993" y="1778"/>
                      </a:lnTo>
                      <a:lnTo>
                        <a:pt x="1003" y="1796"/>
                      </a:lnTo>
                      <a:lnTo>
                        <a:pt x="1019" y="1810"/>
                      </a:lnTo>
                      <a:lnTo>
                        <a:pt x="1041" y="1816"/>
                      </a:lnTo>
                      <a:lnTo>
                        <a:pt x="1060" y="1810"/>
                      </a:lnTo>
                      <a:lnTo>
                        <a:pt x="1076" y="1796"/>
                      </a:lnTo>
                      <a:lnTo>
                        <a:pt x="1086" y="1778"/>
                      </a:lnTo>
                      <a:lnTo>
                        <a:pt x="1090" y="1756"/>
                      </a:lnTo>
                      <a:lnTo>
                        <a:pt x="1090" y="1650"/>
                      </a:lnTo>
                      <a:lnTo>
                        <a:pt x="1158" y="1644"/>
                      </a:lnTo>
                      <a:lnTo>
                        <a:pt x="1222" y="1633"/>
                      </a:lnTo>
                      <a:lnTo>
                        <a:pt x="1280" y="1615"/>
                      </a:lnTo>
                      <a:lnTo>
                        <a:pt x="1332" y="1593"/>
                      </a:lnTo>
                      <a:lnTo>
                        <a:pt x="1379" y="1565"/>
                      </a:lnTo>
                      <a:lnTo>
                        <a:pt x="1419" y="1533"/>
                      </a:lnTo>
                      <a:lnTo>
                        <a:pt x="1455" y="1495"/>
                      </a:lnTo>
                      <a:lnTo>
                        <a:pt x="1481" y="1451"/>
                      </a:lnTo>
                      <a:lnTo>
                        <a:pt x="1501" y="1403"/>
                      </a:lnTo>
                      <a:lnTo>
                        <a:pt x="1513" y="1349"/>
                      </a:lnTo>
                      <a:lnTo>
                        <a:pt x="1519" y="1290"/>
                      </a:lnTo>
                      <a:lnTo>
                        <a:pt x="1515" y="1232"/>
                      </a:lnTo>
                      <a:lnTo>
                        <a:pt x="1505" y="1180"/>
                      </a:lnTo>
                      <a:lnTo>
                        <a:pt x="1489" y="1136"/>
                      </a:lnTo>
                      <a:lnTo>
                        <a:pt x="1467" y="1096"/>
                      </a:lnTo>
                      <a:lnTo>
                        <a:pt x="1439" y="1062"/>
                      </a:lnTo>
                      <a:lnTo>
                        <a:pt x="1407" y="1033"/>
                      </a:lnTo>
                      <a:lnTo>
                        <a:pt x="1371" y="1007"/>
                      </a:lnTo>
                      <a:lnTo>
                        <a:pt x="1332" y="985"/>
                      </a:lnTo>
                      <a:lnTo>
                        <a:pt x="1288" y="965"/>
                      </a:lnTo>
                      <a:lnTo>
                        <a:pt x="1242" y="949"/>
                      </a:lnTo>
                      <a:lnTo>
                        <a:pt x="1194" y="935"/>
                      </a:lnTo>
                      <a:lnTo>
                        <a:pt x="1142" y="921"/>
                      </a:lnTo>
                      <a:lnTo>
                        <a:pt x="1090" y="909"/>
                      </a:lnTo>
                      <a:lnTo>
                        <a:pt x="1090" y="584"/>
                      </a:lnTo>
                      <a:lnTo>
                        <a:pt x="1134" y="588"/>
                      </a:lnTo>
                      <a:lnTo>
                        <a:pt x="1172" y="600"/>
                      </a:lnTo>
                      <a:lnTo>
                        <a:pt x="1202" y="614"/>
                      </a:lnTo>
                      <a:lnTo>
                        <a:pt x="1228" y="634"/>
                      </a:lnTo>
                      <a:lnTo>
                        <a:pt x="1252" y="656"/>
                      </a:lnTo>
                      <a:lnTo>
                        <a:pt x="1270" y="680"/>
                      </a:lnTo>
                      <a:lnTo>
                        <a:pt x="1288" y="702"/>
                      </a:lnTo>
                      <a:lnTo>
                        <a:pt x="1306" y="724"/>
                      </a:lnTo>
                      <a:lnTo>
                        <a:pt x="1324" y="742"/>
                      </a:lnTo>
                      <a:lnTo>
                        <a:pt x="1343" y="757"/>
                      </a:lnTo>
                      <a:lnTo>
                        <a:pt x="1365" y="767"/>
                      </a:lnTo>
                      <a:lnTo>
                        <a:pt x="1391" y="771"/>
                      </a:lnTo>
                      <a:lnTo>
                        <a:pt x="1419" y="767"/>
                      </a:lnTo>
                      <a:lnTo>
                        <a:pt x="1445" y="757"/>
                      </a:lnTo>
                      <a:lnTo>
                        <a:pt x="1467" y="743"/>
                      </a:lnTo>
                      <a:lnTo>
                        <a:pt x="1485" y="722"/>
                      </a:lnTo>
                      <a:lnTo>
                        <a:pt x="1495" y="696"/>
                      </a:lnTo>
                      <a:lnTo>
                        <a:pt x="1499" y="664"/>
                      </a:lnTo>
                      <a:lnTo>
                        <a:pt x="1493" y="624"/>
                      </a:lnTo>
                      <a:lnTo>
                        <a:pt x="1479" y="588"/>
                      </a:lnTo>
                      <a:lnTo>
                        <a:pt x="1455" y="554"/>
                      </a:lnTo>
                      <a:lnTo>
                        <a:pt x="1423" y="524"/>
                      </a:lnTo>
                      <a:lnTo>
                        <a:pt x="1385" y="498"/>
                      </a:lnTo>
                      <a:lnTo>
                        <a:pt x="1345" y="474"/>
                      </a:lnTo>
                      <a:lnTo>
                        <a:pt x="1302" y="456"/>
                      </a:lnTo>
                      <a:lnTo>
                        <a:pt x="1256" y="439"/>
                      </a:lnTo>
                      <a:lnTo>
                        <a:pt x="1212" y="427"/>
                      </a:lnTo>
                      <a:lnTo>
                        <a:pt x="1168" y="417"/>
                      </a:lnTo>
                      <a:lnTo>
                        <a:pt x="1126" y="413"/>
                      </a:lnTo>
                      <a:lnTo>
                        <a:pt x="1090" y="409"/>
                      </a:lnTo>
                      <a:lnTo>
                        <a:pt x="1090" y="317"/>
                      </a:lnTo>
                      <a:lnTo>
                        <a:pt x="1086" y="297"/>
                      </a:lnTo>
                      <a:lnTo>
                        <a:pt x="1076" y="277"/>
                      </a:lnTo>
                      <a:lnTo>
                        <a:pt x="1060" y="265"/>
                      </a:lnTo>
                      <a:lnTo>
                        <a:pt x="1039" y="259"/>
                      </a:lnTo>
                      <a:close/>
                      <a:moveTo>
                        <a:pt x="1037" y="0"/>
                      </a:moveTo>
                      <a:lnTo>
                        <a:pt x="1148" y="6"/>
                      </a:lnTo>
                      <a:lnTo>
                        <a:pt x="1258" y="24"/>
                      </a:lnTo>
                      <a:lnTo>
                        <a:pt x="1363" y="54"/>
                      </a:lnTo>
                      <a:lnTo>
                        <a:pt x="1465" y="94"/>
                      </a:lnTo>
                      <a:lnTo>
                        <a:pt x="1559" y="142"/>
                      </a:lnTo>
                      <a:lnTo>
                        <a:pt x="1648" y="201"/>
                      </a:lnTo>
                      <a:lnTo>
                        <a:pt x="1730" y="267"/>
                      </a:lnTo>
                      <a:lnTo>
                        <a:pt x="1806" y="343"/>
                      </a:lnTo>
                      <a:lnTo>
                        <a:pt x="1874" y="425"/>
                      </a:lnTo>
                      <a:lnTo>
                        <a:pt x="1932" y="514"/>
                      </a:lnTo>
                      <a:lnTo>
                        <a:pt x="1981" y="610"/>
                      </a:lnTo>
                      <a:lnTo>
                        <a:pt x="2019" y="710"/>
                      </a:lnTo>
                      <a:lnTo>
                        <a:pt x="2049" y="815"/>
                      </a:lnTo>
                      <a:lnTo>
                        <a:pt x="2067" y="925"/>
                      </a:lnTo>
                      <a:lnTo>
                        <a:pt x="2073" y="1037"/>
                      </a:lnTo>
                      <a:lnTo>
                        <a:pt x="2067" y="1150"/>
                      </a:lnTo>
                      <a:lnTo>
                        <a:pt x="2049" y="1260"/>
                      </a:lnTo>
                      <a:lnTo>
                        <a:pt x="2021" y="1365"/>
                      </a:lnTo>
                      <a:lnTo>
                        <a:pt x="1981" y="1465"/>
                      </a:lnTo>
                      <a:lnTo>
                        <a:pt x="1932" y="1561"/>
                      </a:lnTo>
                      <a:lnTo>
                        <a:pt x="1874" y="1648"/>
                      </a:lnTo>
                      <a:lnTo>
                        <a:pt x="1806" y="1732"/>
                      </a:lnTo>
                      <a:lnTo>
                        <a:pt x="1730" y="1806"/>
                      </a:lnTo>
                      <a:lnTo>
                        <a:pt x="1648" y="1874"/>
                      </a:lnTo>
                      <a:lnTo>
                        <a:pt x="1559" y="1932"/>
                      </a:lnTo>
                      <a:lnTo>
                        <a:pt x="1465" y="1981"/>
                      </a:lnTo>
                      <a:lnTo>
                        <a:pt x="1363" y="2021"/>
                      </a:lnTo>
                      <a:lnTo>
                        <a:pt x="1258" y="2049"/>
                      </a:lnTo>
                      <a:lnTo>
                        <a:pt x="1148" y="2067"/>
                      </a:lnTo>
                      <a:lnTo>
                        <a:pt x="1037" y="2073"/>
                      </a:lnTo>
                      <a:lnTo>
                        <a:pt x="923" y="2067"/>
                      </a:lnTo>
                      <a:lnTo>
                        <a:pt x="813" y="2049"/>
                      </a:lnTo>
                      <a:lnTo>
                        <a:pt x="710" y="2021"/>
                      </a:lnTo>
                      <a:lnTo>
                        <a:pt x="608" y="1981"/>
                      </a:lnTo>
                      <a:lnTo>
                        <a:pt x="512" y="1932"/>
                      </a:lnTo>
                      <a:lnTo>
                        <a:pt x="425" y="1874"/>
                      </a:lnTo>
                      <a:lnTo>
                        <a:pt x="341" y="1806"/>
                      </a:lnTo>
                      <a:lnTo>
                        <a:pt x="267" y="1732"/>
                      </a:lnTo>
                      <a:lnTo>
                        <a:pt x="199" y="1648"/>
                      </a:lnTo>
                      <a:lnTo>
                        <a:pt x="142" y="1561"/>
                      </a:lnTo>
                      <a:lnTo>
                        <a:pt x="92" y="1465"/>
                      </a:lnTo>
                      <a:lnTo>
                        <a:pt x="52" y="1365"/>
                      </a:lnTo>
                      <a:lnTo>
                        <a:pt x="24" y="1260"/>
                      </a:lnTo>
                      <a:lnTo>
                        <a:pt x="6" y="1150"/>
                      </a:lnTo>
                      <a:lnTo>
                        <a:pt x="0" y="1037"/>
                      </a:lnTo>
                      <a:lnTo>
                        <a:pt x="6" y="925"/>
                      </a:lnTo>
                      <a:lnTo>
                        <a:pt x="24" y="815"/>
                      </a:lnTo>
                      <a:lnTo>
                        <a:pt x="52" y="710"/>
                      </a:lnTo>
                      <a:lnTo>
                        <a:pt x="92" y="610"/>
                      </a:lnTo>
                      <a:lnTo>
                        <a:pt x="142" y="514"/>
                      </a:lnTo>
                      <a:lnTo>
                        <a:pt x="199" y="425"/>
                      </a:lnTo>
                      <a:lnTo>
                        <a:pt x="267" y="343"/>
                      </a:lnTo>
                      <a:lnTo>
                        <a:pt x="341" y="267"/>
                      </a:lnTo>
                      <a:lnTo>
                        <a:pt x="425" y="201"/>
                      </a:lnTo>
                      <a:lnTo>
                        <a:pt x="512" y="142"/>
                      </a:lnTo>
                      <a:lnTo>
                        <a:pt x="608" y="94"/>
                      </a:lnTo>
                      <a:lnTo>
                        <a:pt x="710" y="54"/>
                      </a:lnTo>
                      <a:lnTo>
                        <a:pt x="813" y="24"/>
                      </a:lnTo>
                      <a:lnTo>
                        <a:pt x="923" y="6"/>
                      </a:lnTo>
                      <a:lnTo>
                        <a:pt x="10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7" name="Freeform 28">
                <a:extLst>
                  <a:ext uri="{FF2B5EF4-FFF2-40B4-BE49-F238E27FC236}">
                    <a16:creationId xmlns:a16="http://schemas.microsoft.com/office/drawing/2014/main" id="{CADB9375-CC4F-4DF4-80BF-522A6CE38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3305959">
                <a:off x="9350029" y="2781246"/>
                <a:ext cx="368924" cy="218660"/>
              </a:xfrm>
              <a:custGeom>
                <a:avLst/>
                <a:gdLst>
                  <a:gd name="T0" fmla="*/ 3325 w 4218"/>
                  <a:gd name="T1" fmla="*/ 0 h 2500"/>
                  <a:gd name="T2" fmla="*/ 3359 w 4218"/>
                  <a:gd name="T3" fmla="*/ 2 h 2500"/>
                  <a:gd name="T4" fmla="*/ 4100 w 4218"/>
                  <a:gd name="T5" fmla="*/ 158 h 2500"/>
                  <a:gd name="T6" fmla="*/ 4130 w 4218"/>
                  <a:gd name="T7" fmla="*/ 168 h 2500"/>
                  <a:gd name="T8" fmla="*/ 4158 w 4218"/>
                  <a:gd name="T9" fmla="*/ 184 h 2500"/>
                  <a:gd name="T10" fmla="*/ 4182 w 4218"/>
                  <a:gd name="T11" fmla="*/ 206 h 2500"/>
                  <a:gd name="T12" fmla="*/ 4200 w 4218"/>
                  <a:gd name="T13" fmla="*/ 234 h 2500"/>
                  <a:gd name="T14" fmla="*/ 4214 w 4218"/>
                  <a:gd name="T15" fmla="*/ 264 h 2500"/>
                  <a:gd name="T16" fmla="*/ 4218 w 4218"/>
                  <a:gd name="T17" fmla="*/ 295 h 2500"/>
                  <a:gd name="T18" fmla="*/ 4216 w 4218"/>
                  <a:gd name="T19" fmla="*/ 327 h 2500"/>
                  <a:gd name="T20" fmla="*/ 4208 w 4218"/>
                  <a:gd name="T21" fmla="*/ 359 h 2500"/>
                  <a:gd name="T22" fmla="*/ 3921 w 4218"/>
                  <a:gd name="T23" fmla="*/ 1059 h 2500"/>
                  <a:gd name="T24" fmla="*/ 3905 w 4218"/>
                  <a:gd name="T25" fmla="*/ 1089 h 2500"/>
                  <a:gd name="T26" fmla="*/ 3883 w 4218"/>
                  <a:gd name="T27" fmla="*/ 1115 h 2500"/>
                  <a:gd name="T28" fmla="*/ 3855 w 4218"/>
                  <a:gd name="T29" fmla="*/ 1133 h 2500"/>
                  <a:gd name="T30" fmla="*/ 3825 w 4218"/>
                  <a:gd name="T31" fmla="*/ 1147 h 2500"/>
                  <a:gd name="T32" fmla="*/ 3791 w 4218"/>
                  <a:gd name="T33" fmla="*/ 1153 h 2500"/>
                  <a:gd name="T34" fmla="*/ 3783 w 4218"/>
                  <a:gd name="T35" fmla="*/ 1153 h 2500"/>
                  <a:gd name="T36" fmla="*/ 3751 w 4218"/>
                  <a:gd name="T37" fmla="*/ 1149 h 2500"/>
                  <a:gd name="T38" fmla="*/ 3721 w 4218"/>
                  <a:gd name="T39" fmla="*/ 1139 h 2500"/>
                  <a:gd name="T40" fmla="*/ 3693 w 4218"/>
                  <a:gd name="T41" fmla="*/ 1123 h 2500"/>
                  <a:gd name="T42" fmla="*/ 3670 w 4218"/>
                  <a:gd name="T43" fmla="*/ 1101 h 2500"/>
                  <a:gd name="T44" fmla="*/ 3652 w 4218"/>
                  <a:gd name="T45" fmla="*/ 1073 h 2500"/>
                  <a:gd name="T46" fmla="*/ 3502 w 4218"/>
                  <a:gd name="T47" fmla="*/ 790 h 2500"/>
                  <a:gd name="T48" fmla="*/ 217 w 4218"/>
                  <a:gd name="T49" fmla="*/ 2484 h 2500"/>
                  <a:gd name="T50" fmla="*/ 183 w 4218"/>
                  <a:gd name="T51" fmla="*/ 2496 h 2500"/>
                  <a:gd name="T52" fmla="*/ 149 w 4218"/>
                  <a:gd name="T53" fmla="*/ 2500 h 2500"/>
                  <a:gd name="T54" fmla="*/ 118 w 4218"/>
                  <a:gd name="T55" fmla="*/ 2498 h 2500"/>
                  <a:gd name="T56" fmla="*/ 88 w 4218"/>
                  <a:gd name="T57" fmla="*/ 2486 h 2500"/>
                  <a:gd name="T58" fmla="*/ 60 w 4218"/>
                  <a:gd name="T59" fmla="*/ 2470 h 2500"/>
                  <a:gd name="T60" fmla="*/ 36 w 4218"/>
                  <a:gd name="T61" fmla="*/ 2448 h 2500"/>
                  <a:gd name="T62" fmla="*/ 16 w 4218"/>
                  <a:gd name="T63" fmla="*/ 2420 h 2500"/>
                  <a:gd name="T64" fmla="*/ 4 w 4218"/>
                  <a:gd name="T65" fmla="*/ 2388 h 2500"/>
                  <a:gd name="T66" fmla="*/ 0 w 4218"/>
                  <a:gd name="T67" fmla="*/ 2355 h 2500"/>
                  <a:gd name="T68" fmla="*/ 4 w 4218"/>
                  <a:gd name="T69" fmla="*/ 2323 h 2500"/>
                  <a:gd name="T70" fmla="*/ 14 w 4218"/>
                  <a:gd name="T71" fmla="*/ 2291 h 2500"/>
                  <a:gd name="T72" fmla="*/ 30 w 4218"/>
                  <a:gd name="T73" fmla="*/ 2263 h 2500"/>
                  <a:gd name="T74" fmla="*/ 52 w 4218"/>
                  <a:gd name="T75" fmla="*/ 2239 h 2500"/>
                  <a:gd name="T76" fmla="*/ 82 w 4218"/>
                  <a:gd name="T77" fmla="*/ 2219 h 2500"/>
                  <a:gd name="T78" fmla="*/ 3361 w 4218"/>
                  <a:gd name="T79" fmla="*/ 527 h 2500"/>
                  <a:gd name="T80" fmla="*/ 3197 w 4218"/>
                  <a:gd name="T81" fmla="*/ 220 h 2500"/>
                  <a:gd name="T82" fmla="*/ 3185 w 4218"/>
                  <a:gd name="T83" fmla="*/ 188 h 2500"/>
                  <a:gd name="T84" fmla="*/ 3179 w 4218"/>
                  <a:gd name="T85" fmla="*/ 154 h 2500"/>
                  <a:gd name="T86" fmla="*/ 3183 w 4218"/>
                  <a:gd name="T87" fmla="*/ 120 h 2500"/>
                  <a:gd name="T88" fmla="*/ 3193 w 4218"/>
                  <a:gd name="T89" fmla="*/ 88 h 2500"/>
                  <a:gd name="T90" fmla="*/ 3209 w 4218"/>
                  <a:gd name="T91" fmla="*/ 60 h 2500"/>
                  <a:gd name="T92" fmla="*/ 3233 w 4218"/>
                  <a:gd name="T93" fmla="*/ 34 h 2500"/>
                  <a:gd name="T94" fmla="*/ 3261 w 4218"/>
                  <a:gd name="T95" fmla="*/ 16 h 2500"/>
                  <a:gd name="T96" fmla="*/ 3293 w 4218"/>
                  <a:gd name="T97" fmla="*/ 4 h 2500"/>
                  <a:gd name="T98" fmla="*/ 3325 w 4218"/>
                  <a:gd name="T99" fmla="*/ 0 h 2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18" h="2500">
                    <a:moveTo>
                      <a:pt x="3325" y="0"/>
                    </a:moveTo>
                    <a:lnTo>
                      <a:pt x="3359" y="2"/>
                    </a:lnTo>
                    <a:lnTo>
                      <a:pt x="4100" y="158"/>
                    </a:lnTo>
                    <a:lnTo>
                      <a:pt x="4130" y="168"/>
                    </a:lnTo>
                    <a:lnTo>
                      <a:pt x="4158" y="184"/>
                    </a:lnTo>
                    <a:lnTo>
                      <a:pt x="4182" y="206"/>
                    </a:lnTo>
                    <a:lnTo>
                      <a:pt x="4200" y="234"/>
                    </a:lnTo>
                    <a:lnTo>
                      <a:pt x="4214" y="264"/>
                    </a:lnTo>
                    <a:lnTo>
                      <a:pt x="4218" y="295"/>
                    </a:lnTo>
                    <a:lnTo>
                      <a:pt x="4216" y="327"/>
                    </a:lnTo>
                    <a:lnTo>
                      <a:pt x="4208" y="359"/>
                    </a:lnTo>
                    <a:lnTo>
                      <a:pt x="3921" y="1059"/>
                    </a:lnTo>
                    <a:lnTo>
                      <a:pt x="3905" y="1089"/>
                    </a:lnTo>
                    <a:lnTo>
                      <a:pt x="3883" y="1115"/>
                    </a:lnTo>
                    <a:lnTo>
                      <a:pt x="3855" y="1133"/>
                    </a:lnTo>
                    <a:lnTo>
                      <a:pt x="3825" y="1147"/>
                    </a:lnTo>
                    <a:lnTo>
                      <a:pt x="3791" y="1153"/>
                    </a:lnTo>
                    <a:lnTo>
                      <a:pt x="3783" y="1153"/>
                    </a:lnTo>
                    <a:lnTo>
                      <a:pt x="3751" y="1149"/>
                    </a:lnTo>
                    <a:lnTo>
                      <a:pt x="3721" y="1139"/>
                    </a:lnTo>
                    <a:lnTo>
                      <a:pt x="3693" y="1123"/>
                    </a:lnTo>
                    <a:lnTo>
                      <a:pt x="3670" y="1101"/>
                    </a:lnTo>
                    <a:lnTo>
                      <a:pt x="3652" y="1073"/>
                    </a:lnTo>
                    <a:lnTo>
                      <a:pt x="3502" y="790"/>
                    </a:lnTo>
                    <a:lnTo>
                      <a:pt x="217" y="2484"/>
                    </a:lnTo>
                    <a:lnTo>
                      <a:pt x="183" y="2496"/>
                    </a:lnTo>
                    <a:lnTo>
                      <a:pt x="149" y="2500"/>
                    </a:lnTo>
                    <a:lnTo>
                      <a:pt x="118" y="2498"/>
                    </a:lnTo>
                    <a:lnTo>
                      <a:pt x="88" y="2486"/>
                    </a:lnTo>
                    <a:lnTo>
                      <a:pt x="60" y="2470"/>
                    </a:lnTo>
                    <a:lnTo>
                      <a:pt x="36" y="2448"/>
                    </a:lnTo>
                    <a:lnTo>
                      <a:pt x="16" y="2420"/>
                    </a:lnTo>
                    <a:lnTo>
                      <a:pt x="4" y="2388"/>
                    </a:lnTo>
                    <a:lnTo>
                      <a:pt x="0" y="2355"/>
                    </a:lnTo>
                    <a:lnTo>
                      <a:pt x="4" y="2323"/>
                    </a:lnTo>
                    <a:lnTo>
                      <a:pt x="14" y="2291"/>
                    </a:lnTo>
                    <a:lnTo>
                      <a:pt x="30" y="2263"/>
                    </a:lnTo>
                    <a:lnTo>
                      <a:pt x="52" y="2239"/>
                    </a:lnTo>
                    <a:lnTo>
                      <a:pt x="82" y="2219"/>
                    </a:lnTo>
                    <a:lnTo>
                      <a:pt x="3361" y="527"/>
                    </a:lnTo>
                    <a:lnTo>
                      <a:pt x="3197" y="220"/>
                    </a:lnTo>
                    <a:lnTo>
                      <a:pt x="3185" y="188"/>
                    </a:lnTo>
                    <a:lnTo>
                      <a:pt x="3179" y="154"/>
                    </a:lnTo>
                    <a:lnTo>
                      <a:pt x="3183" y="120"/>
                    </a:lnTo>
                    <a:lnTo>
                      <a:pt x="3193" y="88"/>
                    </a:lnTo>
                    <a:lnTo>
                      <a:pt x="3209" y="60"/>
                    </a:lnTo>
                    <a:lnTo>
                      <a:pt x="3233" y="34"/>
                    </a:lnTo>
                    <a:lnTo>
                      <a:pt x="3261" y="16"/>
                    </a:lnTo>
                    <a:lnTo>
                      <a:pt x="3293" y="4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F7550A27-E770-47BD-820D-026892F7BD77}"/>
              </a:ext>
            </a:extLst>
          </p:cNvPr>
          <p:cNvSpPr/>
          <p:nvPr/>
        </p:nvSpPr>
        <p:spPr>
          <a:xfrm>
            <a:off x="5362752" y="1827653"/>
            <a:ext cx="81312" cy="78873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CD15F6-AB3D-485C-AE8E-C530F1B9611A}"/>
              </a:ext>
            </a:extLst>
          </p:cNvPr>
          <p:cNvSpPr txBox="1"/>
          <p:nvPr/>
        </p:nvSpPr>
        <p:spPr>
          <a:xfrm>
            <a:off x="5519314" y="1770658"/>
            <a:ext cx="600283" cy="1643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200" b="0" dirty="0">
                <a:solidFill>
                  <a:schemeClr val="accent2"/>
                </a:solidFill>
              </a:rPr>
              <a:t>Costs</a:t>
            </a:r>
            <a:endParaRPr lang="en-IN" sz="1200" b="0" dirty="0">
              <a:solidFill>
                <a:schemeClr val="accent2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E9B8300-4691-450A-9B7B-9B4BCE6B45C5}"/>
              </a:ext>
            </a:extLst>
          </p:cNvPr>
          <p:cNvSpPr/>
          <p:nvPr/>
        </p:nvSpPr>
        <p:spPr>
          <a:xfrm>
            <a:off x="6368143" y="1827653"/>
            <a:ext cx="81312" cy="78873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22B564-556F-4F67-A92C-2661DE208915}"/>
              </a:ext>
            </a:extLst>
          </p:cNvPr>
          <p:cNvSpPr txBox="1"/>
          <p:nvPr/>
        </p:nvSpPr>
        <p:spPr>
          <a:xfrm>
            <a:off x="6524706" y="1770658"/>
            <a:ext cx="923192" cy="1643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sz="1200" b="0" dirty="0">
                <a:solidFill>
                  <a:schemeClr val="accent3"/>
                </a:solidFill>
              </a:rPr>
              <a:t>Revenues</a:t>
            </a:r>
            <a:endParaRPr lang="en-IN" sz="1200" b="0" dirty="0">
              <a:solidFill>
                <a:schemeClr val="accent3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35A144-24B4-4441-88D0-5E691BF215B5}"/>
              </a:ext>
            </a:extLst>
          </p:cNvPr>
          <p:cNvGrpSpPr/>
          <p:nvPr/>
        </p:nvGrpSpPr>
        <p:grpSpPr>
          <a:xfrm>
            <a:off x="315065" y="2362086"/>
            <a:ext cx="7484313" cy="1212314"/>
            <a:chOff x="2824985" y="1957066"/>
            <a:chExt cx="5846286" cy="13624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CDA7C5-E1D8-4C7C-8CC2-A29E45EFA905}"/>
                </a:ext>
              </a:extLst>
            </p:cNvPr>
            <p:cNvSpPr txBox="1"/>
            <p:nvPr/>
          </p:nvSpPr>
          <p:spPr>
            <a:xfrm>
              <a:off x="2824986" y="1957066"/>
              <a:ext cx="584578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no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YEAR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7B33BA-742C-46A6-A888-D6472266C651}"/>
                </a:ext>
              </a:extLst>
            </p:cNvPr>
            <p:cNvSpPr txBox="1"/>
            <p:nvPr/>
          </p:nvSpPr>
          <p:spPr>
            <a:xfrm>
              <a:off x="2824985" y="2499791"/>
              <a:ext cx="584628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sp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YEARS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81AA06-773D-41CE-808C-4B612191816A}"/>
                </a:ext>
              </a:extLst>
            </p:cNvPr>
            <p:cNvSpPr txBox="1"/>
            <p:nvPr/>
          </p:nvSpPr>
          <p:spPr>
            <a:xfrm>
              <a:off x="2824985" y="3042516"/>
              <a:ext cx="5846286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72000" rIns="0" rtlCol="0">
              <a:spAutoFit/>
            </a:bodyPr>
            <a:lstStyle/>
            <a:p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 YEARS</a:t>
              </a:r>
              <a:endPara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B25F543D-5047-421C-93E7-145837825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093447"/>
              </p:ext>
            </p:extLst>
          </p:nvPr>
        </p:nvGraphicFramePr>
        <p:xfrm>
          <a:off x="1902303" y="2113137"/>
          <a:ext cx="6036786" cy="1707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A3AFFB-6A6C-4156-B937-1843F295A1E6}"/>
              </a:ext>
            </a:extLst>
          </p:cNvPr>
          <p:cNvCxnSpPr>
            <a:cxnSpLocks/>
          </p:cNvCxnSpPr>
          <p:nvPr/>
        </p:nvCxnSpPr>
        <p:spPr>
          <a:xfrm>
            <a:off x="316326" y="2106828"/>
            <a:ext cx="749460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D5CB30-7382-4B50-A723-0C5EA1F1D0A8}"/>
              </a:ext>
            </a:extLst>
          </p:cNvPr>
          <p:cNvGrpSpPr/>
          <p:nvPr/>
        </p:nvGrpSpPr>
        <p:grpSpPr>
          <a:xfrm>
            <a:off x="316327" y="1724652"/>
            <a:ext cx="257184" cy="284875"/>
            <a:chOff x="3024188" y="2184403"/>
            <a:chExt cx="4329112" cy="5203820"/>
          </a:xfrm>
          <a:solidFill>
            <a:schemeClr val="accent2"/>
          </a:solidFill>
        </p:grpSpPr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C78E7DB6-2AB7-4D72-9A2B-E2CDBA2E3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4188" y="2184403"/>
              <a:ext cx="4329112" cy="5203820"/>
            </a:xfrm>
            <a:custGeom>
              <a:avLst/>
              <a:gdLst>
                <a:gd name="T0" fmla="*/ 439 w 5454"/>
                <a:gd name="T1" fmla="*/ 1146 h 6556"/>
                <a:gd name="T2" fmla="*/ 393 w 5454"/>
                <a:gd name="T3" fmla="*/ 1178 h 6556"/>
                <a:gd name="T4" fmla="*/ 375 w 5454"/>
                <a:gd name="T5" fmla="*/ 1234 h 6556"/>
                <a:gd name="T6" fmla="*/ 379 w 5454"/>
                <a:gd name="T7" fmla="*/ 6118 h 6556"/>
                <a:gd name="T8" fmla="*/ 413 w 5454"/>
                <a:gd name="T9" fmla="*/ 6163 h 6556"/>
                <a:gd name="T10" fmla="*/ 469 w 5454"/>
                <a:gd name="T11" fmla="*/ 6181 h 6556"/>
                <a:gd name="T12" fmla="*/ 4121 w 5454"/>
                <a:gd name="T13" fmla="*/ 6177 h 6556"/>
                <a:gd name="T14" fmla="*/ 4167 w 5454"/>
                <a:gd name="T15" fmla="*/ 6143 h 6556"/>
                <a:gd name="T16" fmla="*/ 4185 w 5454"/>
                <a:gd name="T17" fmla="*/ 6088 h 6556"/>
                <a:gd name="T18" fmla="*/ 1363 w 5454"/>
                <a:gd name="T19" fmla="*/ 5791 h 6556"/>
                <a:gd name="T20" fmla="*/ 1215 w 5454"/>
                <a:gd name="T21" fmla="*/ 5767 h 6556"/>
                <a:gd name="T22" fmla="*/ 1085 w 5454"/>
                <a:gd name="T23" fmla="*/ 5699 h 6556"/>
                <a:gd name="T24" fmla="*/ 983 w 5454"/>
                <a:gd name="T25" fmla="*/ 5597 h 6556"/>
                <a:gd name="T26" fmla="*/ 918 w 5454"/>
                <a:gd name="T27" fmla="*/ 5470 h 6556"/>
                <a:gd name="T28" fmla="*/ 894 w 5454"/>
                <a:gd name="T29" fmla="*/ 5322 h 6556"/>
                <a:gd name="T30" fmla="*/ 469 w 5454"/>
                <a:gd name="T31" fmla="*/ 1140 h 6556"/>
                <a:gd name="T32" fmla="*/ 1333 w 5454"/>
                <a:gd name="T33" fmla="*/ 379 h 6556"/>
                <a:gd name="T34" fmla="*/ 1287 w 5454"/>
                <a:gd name="T35" fmla="*/ 413 h 6556"/>
                <a:gd name="T36" fmla="*/ 1269 w 5454"/>
                <a:gd name="T37" fmla="*/ 468 h 6556"/>
                <a:gd name="T38" fmla="*/ 1273 w 5454"/>
                <a:gd name="T39" fmla="*/ 5352 h 6556"/>
                <a:gd name="T40" fmla="*/ 1307 w 5454"/>
                <a:gd name="T41" fmla="*/ 5398 h 6556"/>
                <a:gd name="T42" fmla="*/ 1363 w 5454"/>
                <a:gd name="T43" fmla="*/ 5416 h 6556"/>
                <a:gd name="T44" fmla="*/ 5015 w 5454"/>
                <a:gd name="T45" fmla="*/ 5412 h 6556"/>
                <a:gd name="T46" fmla="*/ 5061 w 5454"/>
                <a:gd name="T47" fmla="*/ 5378 h 6556"/>
                <a:gd name="T48" fmla="*/ 5079 w 5454"/>
                <a:gd name="T49" fmla="*/ 5322 h 6556"/>
                <a:gd name="T50" fmla="*/ 5075 w 5454"/>
                <a:gd name="T51" fmla="*/ 439 h 6556"/>
                <a:gd name="T52" fmla="*/ 5041 w 5454"/>
                <a:gd name="T53" fmla="*/ 393 h 6556"/>
                <a:gd name="T54" fmla="*/ 4985 w 5454"/>
                <a:gd name="T55" fmla="*/ 375 h 6556"/>
                <a:gd name="T56" fmla="*/ 1363 w 5454"/>
                <a:gd name="T57" fmla="*/ 0 h 6556"/>
                <a:gd name="T58" fmla="*/ 5061 w 5454"/>
                <a:gd name="T59" fmla="*/ 6 h 6556"/>
                <a:gd name="T60" fmla="*/ 5201 w 5454"/>
                <a:gd name="T61" fmla="*/ 52 h 6556"/>
                <a:gd name="T62" fmla="*/ 5316 w 5454"/>
                <a:gd name="T63" fmla="*/ 138 h 6556"/>
                <a:gd name="T64" fmla="*/ 5402 w 5454"/>
                <a:gd name="T65" fmla="*/ 253 h 6556"/>
                <a:gd name="T66" fmla="*/ 5448 w 5454"/>
                <a:gd name="T67" fmla="*/ 393 h 6556"/>
                <a:gd name="T68" fmla="*/ 5454 w 5454"/>
                <a:gd name="T69" fmla="*/ 5322 h 6556"/>
                <a:gd name="T70" fmla="*/ 5430 w 5454"/>
                <a:gd name="T71" fmla="*/ 5470 h 6556"/>
                <a:gd name="T72" fmla="*/ 5362 w 5454"/>
                <a:gd name="T73" fmla="*/ 5597 h 6556"/>
                <a:gd name="T74" fmla="*/ 5263 w 5454"/>
                <a:gd name="T75" fmla="*/ 5699 h 6556"/>
                <a:gd name="T76" fmla="*/ 5133 w 5454"/>
                <a:gd name="T77" fmla="*/ 5767 h 6556"/>
                <a:gd name="T78" fmla="*/ 4985 w 5454"/>
                <a:gd name="T79" fmla="*/ 5791 h 6556"/>
                <a:gd name="T80" fmla="*/ 4560 w 5454"/>
                <a:gd name="T81" fmla="*/ 6088 h 6556"/>
                <a:gd name="T82" fmla="*/ 4536 w 5454"/>
                <a:gd name="T83" fmla="*/ 6235 h 6556"/>
                <a:gd name="T84" fmla="*/ 4469 w 5454"/>
                <a:gd name="T85" fmla="*/ 6365 h 6556"/>
                <a:gd name="T86" fmla="*/ 4369 w 5454"/>
                <a:gd name="T87" fmla="*/ 6466 h 6556"/>
                <a:gd name="T88" fmla="*/ 4239 w 5454"/>
                <a:gd name="T89" fmla="*/ 6532 h 6556"/>
                <a:gd name="T90" fmla="*/ 4092 w 5454"/>
                <a:gd name="T91" fmla="*/ 6556 h 6556"/>
                <a:gd name="T92" fmla="*/ 393 w 5454"/>
                <a:gd name="T93" fmla="*/ 6550 h 6556"/>
                <a:gd name="T94" fmla="*/ 253 w 5454"/>
                <a:gd name="T95" fmla="*/ 6504 h 6556"/>
                <a:gd name="T96" fmla="*/ 138 w 5454"/>
                <a:gd name="T97" fmla="*/ 6419 h 6556"/>
                <a:gd name="T98" fmla="*/ 52 w 5454"/>
                <a:gd name="T99" fmla="*/ 6303 h 6556"/>
                <a:gd name="T100" fmla="*/ 6 w 5454"/>
                <a:gd name="T101" fmla="*/ 6163 h 6556"/>
                <a:gd name="T102" fmla="*/ 0 w 5454"/>
                <a:gd name="T103" fmla="*/ 1234 h 6556"/>
                <a:gd name="T104" fmla="*/ 24 w 5454"/>
                <a:gd name="T105" fmla="*/ 1086 h 6556"/>
                <a:gd name="T106" fmla="*/ 90 w 5454"/>
                <a:gd name="T107" fmla="*/ 959 h 6556"/>
                <a:gd name="T108" fmla="*/ 192 w 5454"/>
                <a:gd name="T109" fmla="*/ 857 h 6556"/>
                <a:gd name="T110" fmla="*/ 321 w 5454"/>
                <a:gd name="T111" fmla="*/ 791 h 6556"/>
                <a:gd name="T112" fmla="*/ 469 w 5454"/>
                <a:gd name="T113" fmla="*/ 767 h 6556"/>
                <a:gd name="T114" fmla="*/ 894 w 5454"/>
                <a:gd name="T115" fmla="*/ 468 h 6556"/>
                <a:gd name="T116" fmla="*/ 918 w 5454"/>
                <a:gd name="T117" fmla="*/ 321 h 6556"/>
                <a:gd name="T118" fmla="*/ 983 w 5454"/>
                <a:gd name="T119" fmla="*/ 191 h 6556"/>
                <a:gd name="T120" fmla="*/ 1085 w 5454"/>
                <a:gd name="T121" fmla="*/ 92 h 6556"/>
                <a:gd name="T122" fmla="*/ 1215 w 5454"/>
                <a:gd name="T123" fmla="*/ 24 h 6556"/>
                <a:gd name="T124" fmla="*/ 1363 w 5454"/>
                <a:gd name="T12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54" h="6556">
                  <a:moveTo>
                    <a:pt x="469" y="1140"/>
                  </a:moveTo>
                  <a:lnTo>
                    <a:pt x="439" y="1146"/>
                  </a:lnTo>
                  <a:lnTo>
                    <a:pt x="413" y="1158"/>
                  </a:lnTo>
                  <a:lnTo>
                    <a:pt x="393" y="1178"/>
                  </a:lnTo>
                  <a:lnTo>
                    <a:pt x="379" y="1204"/>
                  </a:lnTo>
                  <a:lnTo>
                    <a:pt x="375" y="1234"/>
                  </a:lnTo>
                  <a:lnTo>
                    <a:pt x="375" y="6088"/>
                  </a:lnTo>
                  <a:lnTo>
                    <a:pt x="379" y="6118"/>
                  </a:lnTo>
                  <a:lnTo>
                    <a:pt x="393" y="6143"/>
                  </a:lnTo>
                  <a:lnTo>
                    <a:pt x="413" y="6163"/>
                  </a:lnTo>
                  <a:lnTo>
                    <a:pt x="439" y="6177"/>
                  </a:lnTo>
                  <a:lnTo>
                    <a:pt x="469" y="6181"/>
                  </a:lnTo>
                  <a:lnTo>
                    <a:pt x="4092" y="6181"/>
                  </a:lnTo>
                  <a:lnTo>
                    <a:pt x="4121" y="6177"/>
                  </a:lnTo>
                  <a:lnTo>
                    <a:pt x="4147" y="6163"/>
                  </a:lnTo>
                  <a:lnTo>
                    <a:pt x="4167" y="6143"/>
                  </a:lnTo>
                  <a:lnTo>
                    <a:pt x="4181" y="6118"/>
                  </a:lnTo>
                  <a:lnTo>
                    <a:pt x="4185" y="6088"/>
                  </a:lnTo>
                  <a:lnTo>
                    <a:pt x="4185" y="5791"/>
                  </a:lnTo>
                  <a:lnTo>
                    <a:pt x="1363" y="5791"/>
                  </a:lnTo>
                  <a:lnTo>
                    <a:pt x="1287" y="5785"/>
                  </a:lnTo>
                  <a:lnTo>
                    <a:pt x="1215" y="5767"/>
                  </a:lnTo>
                  <a:lnTo>
                    <a:pt x="1147" y="5737"/>
                  </a:lnTo>
                  <a:lnTo>
                    <a:pt x="1085" y="5699"/>
                  </a:lnTo>
                  <a:lnTo>
                    <a:pt x="1031" y="5653"/>
                  </a:lnTo>
                  <a:lnTo>
                    <a:pt x="983" y="5597"/>
                  </a:lnTo>
                  <a:lnTo>
                    <a:pt x="946" y="5537"/>
                  </a:lnTo>
                  <a:lnTo>
                    <a:pt x="918" y="5470"/>
                  </a:lnTo>
                  <a:lnTo>
                    <a:pt x="900" y="5398"/>
                  </a:lnTo>
                  <a:lnTo>
                    <a:pt x="894" y="5322"/>
                  </a:lnTo>
                  <a:lnTo>
                    <a:pt x="894" y="1140"/>
                  </a:lnTo>
                  <a:lnTo>
                    <a:pt x="469" y="1140"/>
                  </a:lnTo>
                  <a:close/>
                  <a:moveTo>
                    <a:pt x="1363" y="375"/>
                  </a:moveTo>
                  <a:lnTo>
                    <a:pt x="1333" y="379"/>
                  </a:lnTo>
                  <a:lnTo>
                    <a:pt x="1307" y="393"/>
                  </a:lnTo>
                  <a:lnTo>
                    <a:pt x="1287" y="413"/>
                  </a:lnTo>
                  <a:lnTo>
                    <a:pt x="1273" y="439"/>
                  </a:lnTo>
                  <a:lnTo>
                    <a:pt x="1269" y="468"/>
                  </a:lnTo>
                  <a:lnTo>
                    <a:pt x="1269" y="5322"/>
                  </a:lnTo>
                  <a:lnTo>
                    <a:pt x="1273" y="5352"/>
                  </a:lnTo>
                  <a:lnTo>
                    <a:pt x="1287" y="5378"/>
                  </a:lnTo>
                  <a:lnTo>
                    <a:pt x="1307" y="5398"/>
                  </a:lnTo>
                  <a:lnTo>
                    <a:pt x="1333" y="5412"/>
                  </a:lnTo>
                  <a:lnTo>
                    <a:pt x="1363" y="5416"/>
                  </a:lnTo>
                  <a:lnTo>
                    <a:pt x="4985" y="5416"/>
                  </a:lnTo>
                  <a:lnTo>
                    <a:pt x="5015" y="5412"/>
                  </a:lnTo>
                  <a:lnTo>
                    <a:pt x="5041" y="5398"/>
                  </a:lnTo>
                  <a:lnTo>
                    <a:pt x="5061" y="5378"/>
                  </a:lnTo>
                  <a:lnTo>
                    <a:pt x="5075" y="5352"/>
                  </a:lnTo>
                  <a:lnTo>
                    <a:pt x="5079" y="5322"/>
                  </a:lnTo>
                  <a:lnTo>
                    <a:pt x="5079" y="468"/>
                  </a:lnTo>
                  <a:lnTo>
                    <a:pt x="5075" y="439"/>
                  </a:lnTo>
                  <a:lnTo>
                    <a:pt x="5061" y="413"/>
                  </a:lnTo>
                  <a:lnTo>
                    <a:pt x="5041" y="393"/>
                  </a:lnTo>
                  <a:lnTo>
                    <a:pt x="5015" y="379"/>
                  </a:lnTo>
                  <a:lnTo>
                    <a:pt x="4985" y="375"/>
                  </a:lnTo>
                  <a:lnTo>
                    <a:pt x="1363" y="375"/>
                  </a:lnTo>
                  <a:close/>
                  <a:moveTo>
                    <a:pt x="1363" y="0"/>
                  </a:moveTo>
                  <a:lnTo>
                    <a:pt x="4985" y="0"/>
                  </a:lnTo>
                  <a:lnTo>
                    <a:pt x="5061" y="6"/>
                  </a:lnTo>
                  <a:lnTo>
                    <a:pt x="5133" y="24"/>
                  </a:lnTo>
                  <a:lnTo>
                    <a:pt x="5201" y="52"/>
                  </a:lnTo>
                  <a:lnTo>
                    <a:pt x="5263" y="92"/>
                  </a:lnTo>
                  <a:lnTo>
                    <a:pt x="5316" y="138"/>
                  </a:lnTo>
                  <a:lnTo>
                    <a:pt x="5362" y="191"/>
                  </a:lnTo>
                  <a:lnTo>
                    <a:pt x="5402" y="253"/>
                  </a:lnTo>
                  <a:lnTo>
                    <a:pt x="5430" y="321"/>
                  </a:lnTo>
                  <a:lnTo>
                    <a:pt x="5448" y="393"/>
                  </a:lnTo>
                  <a:lnTo>
                    <a:pt x="5454" y="468"/>
                  </a:lnTo>
                  <a:lnTo>
                    <a:pt x="5454" y="5322"/>
                  </a:lnTo>
                  <a:lnTo>
                    <a:pt x="5448" y="5398"/>
                  </a:lnTo>
                  <a:lnTo>
                    <a:pt x="5430" y="5470"/>
                  </a:lnTo>
                  <a:lnTo>
                    <a:pt x="5402" y="5537"/>
                  </a:lnTo>
                  <a:lnTo>
                    <a:pt x="5362" y="5597"/>
                  </a:lnTo>
                  <a:lnTo>
                    <a:pt x="5316" y="5653"/>
                  </a:lnTo>
                  <a:lnTo>
                    <a:pt x="5263" y="5699"/>
                  </a:lnTo>
                  <a:lnTo>
                    <a:pt x="5201" y="5737"/>
                  </a:lnTo>
                  <a:lnTo>
                    <a:pt x="5133" y="5767"/>
                  </a:lnTo>
                  <a:lnTo>
                    <a:pt x="5061" y="5785"/>
                  </a:lnTo>
                  <a:lnTo>
                    <a:pt x="4985" y="5791"/>
                  </a:lnTo>
                  <a:lnTo>
                    <a:pt x="4560" y="5791"/>
                  </a:lnTo>
                  <a:lnTo>
                    <a:pt x="4560" y="6088"/>
                  </a:lnTo>
                  <a:lnTo>
                    <a:pt x="4554" y="6163"/>
                  </a:lnTo>
                  <a:lnTo>
                    <a:pt x="4536" y="6235"/>
                  </a:lnTo>
                  <a:lnTo>
                    <a:pt x="4508" y="6303"/>
                  </a:lnTo>
                  <a:lnTo>
                    <a:pt x="4469" y="6365"/>
                  </a:lnTo>
                  <a:lnTo>
                    <a:pt x="4423" y="6419"/>
                  </a:lnTo>
                  <a:lnTo>
                    <a:pt x="4369" y="6466"/>
                  </a:lnTo>
                  <a:lnTo>
                    <a:pt x="4307" y="6504"/>
                  </a:lnTo>
                  <a:lnTo>
                    <a:pt x="4239" y="6532"/>
                  </a:lnTo>
                  <a:lnTo>
                    <a:pt x="4167" y="6550"/>
                  </a:lnTo>
                  <a:lnTo>
                    <a:pt x="4092" y="6556"/>
                  </a:lnTo>
                  <a:lnTo>
                    <a:pt x="469" y="6556"/>
                  </a:lnTo>
                  <a:lnTo>
                    <a:pt x="393" y="6550"/>
                  </a:lnTo>
                  <a:lnTo>
                    <a:pt x="321" y="6532"/>
                  </a:lnTo>
                  <a:lnTo>
                    <a:pt x="253" y="6504"/>
                  </a:lnTo>
                  <a:lnTo>
                    <a:pt x="192" y="6466"/>
                  </a:lnTo>
                  <a:lnTo>
                    <a:pt x="138" y="6419"/>
                  </a:lnTo>
                  <a:lnTo>
                    <a:pt x="90" y="6365"/>
                  </a:lnTo>
                  <a:lnTo>
                    <a:pt x="52" y="6303"/>
                  </a:lnTo>
                  <a:lnTo>
                    <a:pt x="24" y="6235"/>
                  </a:lnTo>
                  <a:lnTo>
                    <a:pt x="6" y="6163"/>
                  </a:lnTo>
                  <a:lnTo>
                    <a:pt x="0" y="6088"/>
                  </a:lnTo>
                  <a:lnTo>
                    <a:pt x="0" y="1234"/>
                  </a:lnTo>
                  <a:lnTo>
                    <a:pt x="6" y="1158"/>
                  </a:lnTo>
                  <a:lnTo>
                    <a:pt x="24" y="1086"/>
                  </a:lnTo>
                  <a:lnTo>
                    <a:pt x="52" y="1019"/>
                  </a:lnTo>
                  <a:lnTo>
                    <a:pt x="90" y="959"/>
                  </a:lnTo>
                  <a:lnTo>
                    <a:pt x="138" y="903"/>
                  </a:lnTo>
                  <a:lnTo>
                    <a:pt x="192" y="857"/>
                  </a:lnTo>
                  <a:lnTo>
                    <a:pt x="253" y="819"/>
                  </a:lnTo>
                  <a:lnTo>
                    <a:pt x="321" y="791"/>
                  </a:lnTo>
                  <a:lnTo>
                    <a:pt x="393" y="773"/>
                  </a:lnTo>
                  <a:lnTo>
                    <a:pt x="469" y="767"/>
                  </a:lnTo>
                  <a:lnTo>
                    <a:pt x="894" y="767"/>
                  </a:lnTo>
                  <a:lnTo>
                    <a:pt x="894" y="468"/>
                  </a:lnTo>
                  <a:lnTo>
                    <a:pt x="900" y="393"/>
                  </a:lnTo>
                  <a:lnTo>
                    <a:pt x="918" y="321"/>
                  </a:lnTo>
                  <a:lnTo>
                    <a:pt x="946" y="253"/>
                  </a:lnTo>
                  <a:lnTo>
                    <a:pt x="983" y="191"/>
                  </a:lnTo>
                  <a:lnTo>
                    <a:pt x="1031" y="138"/>
                  </a:lnTo>
                  <a:lnTo>
                    <a:pt x="1085" y="92"/>
                  </a:lnTo>
                  <a:lnTo>
                    <a:pt x="1147" y="52"/>
                  </a:lnTo>
                  <a:lnTo>
                    <a:pt x="1215" y="24"/>
                  </a:lnTo>
                  <a:lnTo>
                    <a:pt x="1287" y="6"/>
                  </a:lnTo>
                  <a:lnTo>
                    <a:pt x="13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3B19EFB6-F9E2-4C56-8B57-F9943527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106741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18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4 h 375"/>
                <a:gd name="T14" fmla="*/ 3114 w 3120"/>
                <a:gd name="T15" fmla="*/ 144 h 375"/>
                <a:gd name="T16" fmla="*/ 3120 w 3120"/>
                <a:gd name="T17" fmla="*/ 187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3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3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7 h 375"/>
                <a:gd name="T48" fmla="*/ 6 w 3120"/>
                <a:gd name="T49" fmla="*/ 144 h 375"/>
                <a:gd name="T50" fmla="*/ 20 w 3120"/>
                <a:gd name="T51" fmla="*/ 104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18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7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7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B7FF49C7-26FB-4EEB-8E4C-2616ACEEE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813172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6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2 h 375"/>
                <a:gd name="T12" fmla="*/ 3100 w 3120"/>
                <a:gd name="T13" fmla="*/ 106 h 375"/>
                <a:gd name="T14" fmla="*/ 3114 w 3120"/>
                <a:gd name="T15" fmla="*/ 146 h 375"/>
                <a:gd name="T16" fmla="*/ 3120 w 3120"/>
                <a:gd name="T17" fmla="*/ 187 h 375"/>
                <a:gd name="T18" fmla="*/ 3114 w 3120"/>
                <a:gd name="T19" fmla="*/ 231 h 375"/>
                <a:gd name="T20" fmla="*/ 3100 w 3120"/>
                <a:gd name="T21" fmla="*/ 271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7 h 375"/>
                <a:gd name="T28" fmla="*/ 2974 w 3120"/>
                <a:gd name="T29" fmla="*/ 371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71 h 375"/>
                <a:gd name="T36" fmla="*/ 106 w 3120"/>
                <a:gd name="T37" fmla="*/ 357 h 375"/>
                <a:gd name="T38" fmla="*/ 70 w 3120"/>
                <a:gd name="T39" fmla="*/ 335 h 375"/>
                <a:gd name="T40" fmla="*/ 42 w 3120"/>
                <a:gd name="T41" fmla="*/ 305 h 375"/>
                <a:gd name="T42" fmla="*/ 20 w 3120"/>
                <a:gd name="T43" fmla="*/ 271 h 375"/>
                <a:gd name="T44" fmla="*/ 6 w 3120"/>
                <a:gd name="T45" fmla="*/ 231 h 375"/>
                <a:gd name="T46" fmla="*/ 0 w 3120"/>
                <a:gd name="T47" fmla="*/ 187 h 375"/>
                <a:gd name="T48" fmla="*/ 6 w 3120"/>
                <a:gd name="T49" fmla="*/ 146 h 375"/>
                <a:gd name="T50" fmla="*/ 20 w 3120"/>
                <a:gd name="T51" fmla="*/ 106 h 375"/>
                <a:gd name="T52" fmla="*/ 42 w 3120"/>
                <a:gd name="T53" fmla="*/ 72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6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6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2"/>
                  </a:lnTo>
                  <a:lnTo>
                    <a:pt x="3100" y="106"/>
                  </a:lnTo>
                  <a:lnTo>
                    <a:pt x="3114" y="146"/>
                  </a:lnTo>
                  <a:lnTo>
                    <a:pt x="3120" y="187"/>
                  </a:lnTo>
                  <a:lnTo>
                    <a:pt x="3114" y="231"/>
                  </a:lnTo>
                  <a:lnTo>
                    <a:pt x="3100" y="271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7"/>
                  </a:lnTo>
                  <a:lnTo>
                    <a:pt x="2974" y="371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71"/>
                  </a:lnTo>
                  <a:lnTo>
                    <a:pt x="106" y="357"/>
                  </a:lnTo>
                  <a:lnTo>
                    <a:pt x="70" y="335"/>
                  </a:lnTo>
                  <a:lnTo>
                    <a:pt x="42" y="305"/>
                  </a:lnTo>
                  <a:lnTo>
                    <a:pt x="20" y="271"/>
                  </a:lnTo>
                  <a:lnTo>
                    <a:pt x="6" y="231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20" y="106"/>
                  </a:lnTo>
                  <a:lnTo>
                    <a:pt x="42" y="72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6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D51B15AD-4D1C-4820-A68D-1BD29FD36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4519603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6 h 375"/>
                <a:gd name="T14" fmla="*/ 3114 w 3120"/>
                <a:gd name="T15" fmla="*/ 144 h 375"/>
                <a:gd name="T16" fmla="*/ 3120 w 3120"/>
                <a:gd name="T17" fmla="*/ 188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5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8 h 375"/>
                <a:gd name="T48" fmla="*/ 6 w 3120"/>
                <a:gd name="T49" fmla="*/ 144 h 375"/>
                <a:gd name="T50" fmla="*/ 20 w 3120"/>
                <a:gd name="T51" fmla="*/ 106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6"/>
                  </a:lnTo>
                  <a:lnTo>
                    <a:pt x="3114" y="144"/>
                  </a:lnTo>
                  <a:lnTo>
                    <a:pt x="3120" y="188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5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8"/>
                  </a:lnTo>
                  <a:lnTo>
                    <a:pt x="6" y="144"/>
                  </a:lnTo>
                  <a:lnTo>
                    <a:pt x="20" y="106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58" name="Freeform 59">
              <a:extLst>
                <a:ext uri="{FF2B5EF4-FFF2-40B4-BE49-F238E27FC236}">
                  <a16:creationId xmlns:a16="http://schemas.microsoft.com/office/drawing/2014/main" id="{B6AA0EF1-7B34-49F1-89A6-EE219C5E3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5227629"/>
              <a:ext cx="2476503" cy="295285"/>
            </a:xfrm>
            <a:custGeom>
              <a:avLst/>
              <a:gdLst>
                <a:gd name="T0" fmla="*/ 187 w 3120"/>
                <a:gd name="T1" fmla="*/ 0 h 373"/>
                <a:gd name="T2" fmla="*/ 2932 w 3120"/>
                <a:gd name="T3" fmla="*/ 0 h 373"/>
                <a:gd name="T4" fmla="*/ 2974 w 3120"/>
                <a:gd name="T5" fmla="*/ 4 h 373"/>
                <a:gd name="T6" fmla="*/ 3014 w 3120"/>
                <a:gd name="T7" fmla="*/ 18 h 373"/>
                <a:gd name="T8" fmla="*/ 3050 w 3120"/>
                <a:gd name="T9" fmla="*/ 40 h 373"/>
                <a:gd name="T10" fmla="*/ 3078 w 3120"/>
                <a:gd name="T11" fmla="*/ 70 h 373"/>
                <a:gd name="T12" fmla="*/ 3100 w 3120"/>
                <a:gd name="T13" fmla="*/ 104 h 373"/>
                <a:gd name="T14" fmla="*/ 3114 w 3120"/>
                <a:gd name="T15" fmla="*/ 144 h 373"/>
                <a:gd name="T16" fmla="*/ 3120 w 3120"/>
                <a:gd name="T17" fmla="*/ 186 h 373"/>
                <a:gd name="T18" fmla="*/ 3114 w 3120"/>
                <a:gd name="T19" fmla="*/ 229 h 373"/>
                <a:gd name="T20" fmla="*/ 3100 w 3120"/>
                <a:gd name="T21" fmla="*/ 269 h 373"/>
                <a:gd name="T22" fmla="*/ 3078 w 3120"/>
                <a:gd name="T23" fmla="*/ 303 h 373"/>
                <a:gd name="T24" fmla="*/ 3050 w 3120"/>
                <a:gd name="T25" fmla="*/ 333 h 373"/>
                <a:gd name="T26" fmla="*/ 3014 w 3120"/>
                <a:gd name="T27" fmla="*/ 355 h 373"/>
                <a:gd name="T28" fmla="*/ 2974 w 3120"/>
                <a:gd name="T29" fmla="*/ 369 h 373"/>
                <a:gd name="T30" fmla="*/ 2932 w 3120"/>
                <a:gd name="T31" fmla="*/ 373 h 373"/>
                <a:gd name="T32" fmla="*/ 187 w 3120"/>
                <a:gd name="T33" fmla="*/ 373 h 373"/>
                <a:gd name="T34" fmla="*/ 143 w 3120"/>
                <a:gd name="T35" fmla="*/ 369 h 373"/>
                <a:gd name="T36" fmla="*/ 106 w 3120"/>
                <a:gd name="T37" fmla="*/ 355 h 373"/>
                <a:gd name="T38" fmla="*/ 70 w 3120"/>
                <a:gd name="T39" fmla="*/ 333 h 373"/>
                <a:gd name="T40" fmla="*/ 42 w 3120"/>
                <a:gd name="T41" fmla="*/ 303 h 373"/>
                <a:gd name="T42" fmla="*/ 20 w 3120"/>
                <a:gd name="T43" fmla="*/ 269 h 373"/>
                <a:gd name="T44" fmla="*/ 6 w 3120"/>
                <a:gd name="T45" fmla="*/ 229 h 373"/>
                <a:gd name="T46" fmla="*/ 0 w 3120"/>
                <a:gd name="T47" fmla="*/ 186 h 373"/>
                <a:gd name="T48" fmla="*/ 6 w 3120"/>
                <a:gd name="T49" fmla="*/ 144 h 373"/>
                <a:gd name="T50" fmla="*/ 20 w 3120"/>
                <a:gd name="T51" fmla="*/ 104 h 373"/>
                <a:gd name="T52" fmla="*/ 42 w 3120"/>
                <a:gd name="T53" fmla="*/ 70 h 373"/>
                <a:gd name="T54" fmla="*/ 70 w 3120"/>
                <a:gd name="T55" fmla="*/ 40 h 373"/>
                <a:gd name="T56" fmla="*/ 106 w 3120"/>
                <a:gd name="T57" fmla="*/ 18 h 373"/>
                <a:gd name="T58" fmla="*/ 143 w 3120"/>
                <a:gd name="T59" fmla="*/ 4 h 373"/>
                <a:gd name="T60" fmla="*/ 187 w 3120"/>
                <a:gd name="T6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3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0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6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3"/>
                  </a:lnTo>
                  <a:lnTo>
                    <a:pt x="187" y="373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6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0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sp>
        <p:nvSpPr>
          <p:cNvPr id="59" name="Freeform 6">
            <a:extLst>
              <a:ext uri="{FF2B5EF4-FFF2-40B4-BE49-F238E27FC236}">
                <a16:creationId xmlns:a16="http://schemas.microsoft.com/office/drawing/2014/main" id="{CECC0C84-C6CB-4AE8-B2E9-D6EF08DCADC7}"/>
              </a:ext>
            </a:extLst>
          </p:cNvPr>
          <p:cNvSpPr>
            <a:spLocks noEditPoints="1"/>
          </p:cNvSpPr>
          <p:nvPr/>
        </p:nvSpPr>
        <p:spPr bwMode="auto">
          <a:xfrm>
            <a:off x="10393619" y="2375176"/>
            <a:ext cx="299038" cy="257350"/>
          </a:xfrm>
          <a:custGeom>
            <a:avLst/>
            <a:gdLst>
              <a:gd name="T0" fmla="*/ 1857 w 4085"/>
              <a:gd name="T1" fmla="*/ 2636 h 3579"/>
              <a:gd name="T2" fmla="*/ 1857 w 4085"/>
              <a:gd name="T3" fmla="*/ 3014 h 3579"/>
              <a:gd name="T4" fmla="*/ 2228 w 4085"/>
              <a:gd name="T5" fmla="*/ 3014 h 3579"/>
              <a:gd name="T6" fmla="*/ 2228 w 4085"/>
              <a:gd name="T7" fmla="*/ 2636 h 3579"/>
              <a:gd name="T8" fmla="*/ 1857 w 4085"/>
              <a:gd name="T9" fmla="*/ 2636 h 3579"/>
              <a:gd name="T10" fmla="*/ 1857 w 4085"/>
              <a:gd name="T11" fmla="*/ 1506 h 3579"/>
              <a:gd name="T12" fmla="*/ 1857 w 4085"/>
              <a:gd name="T13" fmla="*/ 2261 h 3579"/>
              <a:gd name="T14" fmla="*/ 2228 w 4085"/>
              <a:gd name="T15" fmla="*/ 2261 h 3579"/>
              <a:gd name="T16" fmla="*/ 2228 w 4085"/>
              <a:gd name="T17" fmla="*/ 1506 h 3579"/>
              <a:gd name="T18" fmla="*/ 1857 w 4085"/>
              <a:gd name="T19" fmla="*/ 1506 h 3579"/>
              <a:gd name="T20" fmla="*/ 2043 w 4085"/>
              <a:gd name="T21" fmla="*/ 0 h 3579"/>
              <a:gd name="T22" fmla="*/ 2043 w 4085"/>
              <a:gd name="T23" fmla="*/ 0 h 3579"/>
              <a:gd name="T24" fmla="*/ 4085 w 4085"/>
              <a:gd name="T25" fmla="*/ 3579 h 3579"/>
              <a:gd name="T26" fmla="*/ 0 w 4085"/>
              <a:gd name="T27" fmla="*/ 3579 h 3579"/>
              <a:gd name="T28" fmla="*/ 2043 w 4085"/>
              <a:gd name="T29" fmla="*/ 0 h 3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85" h="3579">
                <a:moveTo>
                  <a:pt x="1857" y="2636"/>
                </a:moveTo>
                <a:lnTo>
                  <a:pt x="1857" y="3014"/>
                </a:lnTo>
                <a:lnTo>
                  <a:pt x="2228" y="3014"/>
                </a:lnTo>
                <a:lnTo>
                  <a:pt x="2228" y="2636"/>
                </a:lnTo>
                <a:lnTo>
                  <a:pt x="1857" y="2636"/>
                </a:lnTo>
                <a:close/>
                <a:moveTo>
                  <a:pt x="1857" y="1506"/>
                </a:moveTo>
                <a:lnTo>
                  <a:pt x="1857" y="2261"/>
                </a:lnTo>
                <a:lnTo>
                  <a:pt x="2228" y="2261"/>
                </a:lnTo>
                <a:lnTo>
                  <a:pt x="2228" y="1506"/>
                </a:lnTo>
                <a:lnTo>
                  <a:pt x="1857" y="1506"/>
                </a:lnTo>
                <a:close/>
                <a:moveTo>
                  <a:pt x="2043" y="0"/>
                </a:moveTo>
                <a:lnTo>
                  <a:pt x="2043" y="0"/>
                </a:lnTo>
                <a:lnTo>
                  <a:pt x="4085" y="3579"/>
                </a:lnTo>
                <a:lnTo>
                  <a:pt x="0" y="3579"/>
                </a:lnTo>
                <a:lnTo>
                  <a:pt x="204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70CFE8-B18F-41EB-87D2-9B9793641597}"/>
              </a:ext>
            </a:extLst>
          </p:cNvPr>
          <p:cNvSpPr txBox="1"/>
          <p:nvPr/>
        </p:nvSpPr>
        <p:spPr>
          <a:xfrm>
            <a:off x="10409669" y="2749343"/>
            <a:ext cx="141360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0">
                <a:solidFill>
                  <a:schemeClr val="accent2"/>
                </a:solidFill>
                <a:cs typeface="Arial" pitchFamily="34" charset="0"/>
              </a:defRPr>
            </a:lvl1pPr>
          </a:lstStyle>
          <a:p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7 contracts without future milestones and 9 Contracts without assigned tasks. </a:t>
            </a:r>
            <a:endParaRPr lang="en-IN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0A9701-8056-4904-A9A8-35C8CA19195C}"/>
              </a:ext>
            </a:extLst>
          </p:cNvPr>
          <p:cNvGrpSpPr/>
          <p:nvPr/>
        </p:nvGrpSpPr>
        <p:grpSpPr>
          <a:xfrm>
            <a:off x="8137743" y="2266950"/>
            <a:ext cx="1010550" cy="1307449"/>
            <a:chOff x="9046740" y="1772817"/>
            <a:chExt cx="1224136" cy="1512169"/>
          </a:xfrm>
        </p:grpSpPr>
        <p:sp>
          <p:nvSpPr>
            <p:cNvPr id="62" name="Rounded Rectangle 81">
              <a:extLst>
                <a:ext uri="{FF2B5EF4-FFF2-40B4-BE49-F238E27FC236}">
                  <a16:creationId xmlns:a16="http://schemas.microsoft.com/office/drawing/2014/main" id="{959DE473-3083-4D90-AEA9-0CD049002D76}"/>
                </a:ext>
              </a:extLst>
            </p:cNvPr>
            <p:cNvSpPr/>
            <p:nvPr/>
          </p:nvSpPr>
          <p:spPr>
            <a:xfrm>
              <a:off x="9046740" y="1772817"/>
              <a:ext cx="1224136" cy="15121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3" name="Round Same Side Corner Rectangle 220">
              <a:extLst>
                <a:ext uri="{FF2B5EF4-FFF2-40B4-BE49-F238E27FC236}">
                  <a16:creationId xmlns:a16="http://schemas.microsoft.com/office/drawing/2014/main" id="{B11D12F2-8DBC-48C3-9182-A3B7EB102947}"/>
                </a:ext>
              </a:extLst>
            </p:cNvPr>
            <p:cNvSpPr/>
            <p:nvPr/>
          </p:nvSpPr>
          <p:spPr>
            <a:xfrm rot="10800000">
              <a:off x="9046740" y="2544439"/>
              <a:ext cx="1224136" cy="740543"/>
            </a:xfrm>
            <a:prstGeom prst="round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039C350-5D36-4402-BC56-E591A346F2B1}"/>
              </a:ext>
            </a:extLst>
          </p:cNvPr>
          <p:cNvSpPr txBox="1"/>
          <p:nvPr/>
        </p:nvSpPr>
        <p:spPr>
          <a:xfrm>
            <a:off x="8395622" y="2378786"/>
            <a:ext cx="494791" cy="54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7</a:t>
            </a:r>
            <a:endParaRPr lang="en-IN" sz="4000" b="1" dirty="0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B5282B-F655-4138-B79B-C78D44E29928}"/>
              </a:ext>
            </a:extLst>
          </p:cNvPr>
          <p:cNvGrpSpPr/>
          <p:nvPr/>
        </p:nvGrpSpPr>
        <p:grpSpPr>
          <a:xfrm>
            <a:off x="9240161" y="2266950"/>
            <a:ext cx="1010550" cy="1307449"/>
            <a:chOff x="9046740" y="1772817"/>
            <a:chExt cx="1224136" cy="1512169"/>
          </a:xfrm>
        </p:grpSpPr>
        <p:sp>
          <p:nvSpPr>
            <p:cNvPr id="66" name="Rounded Rectangle 225">
              <a:extLst>
                <a:ext uri="{FF2B5EF4-FFF2-40B4-BE49-F238E27FC236}">
                  <a16:creationId xmlns:a16="http://schemas.microsoft.com/office/drawing/2014/main" id="{6E4F6D22-8517-4B73-9E45-7D6805D1032C}"/>
                </a:ext>
              </a:extLst>
            </p:cNvPr>
            <p:cNvSpPr/>
            <p:nvPr/>
          </p:nvSpPr>
          <p:spPr>
            <a:xfrm>
              <a:off x="9046740" y="1772817"/>
              <a:ext cx="1224136" cy="151216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Round Same Side Corner Rectangle 226">
              <a:extLst>
                <a:ext uri="{FF2B5EF4-FFF2-40B4-BE49-F238E27FC236}">
                  <a16:creationId xmlns:a16="http://schemas.microsoft.com/office/drawing/2014/main" id="{984AAA67-A8B3-4045-B742-24F54B9AA1A5}"/>
                </a:ext>
              </a:extLst>
            </p:cNvPr>
            <p:cNvSpPr/>
            <p:nvPr/>
          </p:nvSpPr>
          <p:spPr>
            <a:xfrm rot="10800000">
              <a:off x="9046740" y="2544439"/>
              <a:ext cx="1224136" cy="740543"/>
            </a:xfrm>
            <a:prstGeom prst="round2Same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6096911-9AC1-49B1-A41D-7D30FDD02726}"/>
              </a:ext>
            </a:extLst>
          </p:cNvPr>
          <p:cNvSpPr txBox="1"/>
          <p:nvPr/>
        </p:nvSpPr>
        <p:spPr>
          <a:xfrm>
            <a:off x="9498041" y="2378786"/>
            <a:ext cx="494791" cy="54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9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3E375B-D067-47CA-89E8-7DDE06E011C8}"/>
              </a:ext>
            </a:extLst>
          </p:cNvPr>
          <p:cNvSpPr txBox="1"/>
          <p:nvPr/>
        </p:nvSpPr>
        <p:spPr>
          <a:xfrm>
            <a:off x="8225227" y="3075622"/>
            <a:ext cx="835581" cy="410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09F545-A113-40BD-95F1-95DE1EC866F7}"/>
              </a:ext>
            </a:extLst>
          </p:cNvPr>
          <p:cNvGrpSpPr/>
          <p:nvPr/>
        </p:nvGrpSpPr>
        <p:grpSpPr>
          <a:xfrm>
            <a:off x="4252304" y="3780158"/>
            <a:ext cx="322696" cy="297082"/>
            <a:chOff x="6166420" y="4225094"/>
            <a:chExt cx="148107" cy="147970"/>
          </a:xfrm>
          <a:solidFill>
            <a:schemeClr val="accent2"/>
          </a:solidFill>
        </p:grpSpPr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id="{6D12E403-8400-43FD-84B9-0F442DE7CC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6420" y="4225094"/>
              <a:ext cx="148107" cy="79923"/>
            </a:xfrm>
            <a:custGeom>
              <a:avLst/>
              <a:gdLst>
                <a:gd name="T0" fmla="*/ 3279 w 6560"/>
                <a:gd name="T1" fmla="*/ 560 h 3540"/>
                <a:gd name="T2" fmla="*/ 858 w 6560"/>
                <a:gd name="T3" fmla="*/ 1770 h 3540"/>
                <a:gd name="T4" fmla="*/ 3279 w 6560"/>
                <a:gd name="T5" fmla="*/ 2980 h 3540"/>
                <a:gd name="T6" fmla="*/ 5702 w 6560"/>
                <a:gd name="T7" fmla="*/ 1770 h 3540"/>
                <a:gd name="T8" fmla="*/ 3279 w 6560"/>
                <a:gd name="T9" fmla="*/ 560 h 3540"/>
                <a:gd name="T10" fmla="*/ 3255 w 6560"/>
                <a:gd name="T11" fmla="*/ 0 h 3540"/>
                <a:gd name="T12" fmla="*/ 3305 w 6560"/>
                <a:gd name="T13" fmla="*/ 0 h 3540"/>
                <a:gd name="T14" fmla="*/ 3353 w 6560"/>
                <a:gd name="T15" fmla="*/ 8 h 3540"/>
                <a:gd name="T16" fmla="*/ 3399 w 6560"/>
                <a:gd name="T17" fmla="*/ 26 h 3540"/>
                <a:gd name="T18" fmla="*/ 6412 w 6560"/>
                <a:gd name="T19" fmla="*/ 1533 h 3540"/>
                <a:gd name="T20" fmla="*/ 6454 w 6560"/>
                <a:gd name="T21" fmla="*/ 1559 h 3540"/>
                <a:gd name="T22" fmla="*/ 6490 w 6560"/>
                <a:gd name="T23" fmla="*/ 1593 h 3540"/>
                <a:gd name="T24" fmla="*/ 6520 w 6560"/>
                <a:gd name="T25" fmla="*/ 1631 h 3540"/>
                <a:gd name="T26" fmla="*/ 6542 w 6560"/>
                <a:gd name="T27" fmla="*/ 1674 h 3540"/>
                <a:gd name="T28" fmla="*/ 6554 w 6560"/>
                <a:gd name="T29" fmla="*/ 1720 h 3540"/>
                <a:gd name="T30" fmla="*/ 6560 w 6560"/>
                <a:gd name="T31" fmla="*/ 1770 h 3540"/>
                <a:gd name="T32" fmla="*/ 6554 w 6560"/>
                <a:gd name="T33" fmla="*/ 1820 h 3540"/>
                <a:gd name="T34" fmla="*/ 6542 w 6560"/>
                <a:gd name="T35" fmla="*/ 1866 h 3540"/>
                <a:gd name="T36" fmla="*/ 6520 w 6560"/>
                <a:gd name="T37" fmla="*/ 1910 h 3540"/>
                <a:gd name="T38" fmla="*/ 6490 w 6560"/>
                <a:gd name="T39" fmla="*/ 1947 h 3540"/>
                <a:gd name="T40" fmla="*/ 6454 w 6560"/>
                <a:gd name="T41" fmla="*/ 1981 h 3540"/>
                <a:gd name="T42" fmla="*/ 6412 w 6560"/>
                <a:gd name="T43" fmla="*/ 2007 h 3540"/>
                <a:gd name="T44" fmla="*/ 3399 w 6560"/>
                <a:gd name="T45" fmla="*/ 3512 h 3540"/>
                <a:gd name="T46" fmla="*/ 3361 w 6560"/>
                <a:gd name="T47" fmla="*/ 3528 h 3540"/>
                <a:gd name="T48" fmla="*/ 3321 w 6560"/>
                <a:gd name="T49" fmla="*/ 3538 h 3540"/>
                <a:gd name="T50" fmla="*/ 3279 w 6560"/>
                <a:gd name="T51" fmla="*/ 3540 h 3540"/>
                <a:gd name="T52" fmla="*/ 3239 w 6560"/>
                <a:gd name="T53" fmla="*/ 3538 h 3540"/>
                <a:gd name="T54" fmla="*/ 3199 w 6560"/>
                <a:gd name="T55" fmla="*/ 3528 h 3540"/>
                <a:gd name="T56" fmla="*/ 3161 w 6560"/>
                <a:gd name="T57" fmla="*/ 3512 h 3540"/>
                <a:gd name="T58" fmla="*/ 146 w 6560"/>
                <a:gd name="T59" fmla="*/ 2007 h 3540"/>
                <a:gd name="T60" fmla="*/ 104 w 6560"/>
                <a:gd name="T61" fmla="*/ 1981 h 3540"/>
                <a:gd name="T62" fmla="*/ 68 w 6560"/>
                <a:gd name="T63" fmla="*/ 1947 h 3540"/>
                <a:gd name="T64" fmla="*/ 40 w 6560"/>
                <a:gd name="T65" fmla="*/ 1910 h 3540"/>
                <a:gd name="T66" fmla="*/ 18 w 6560"/>
                <a:gd name="T67" fmla="*/ 1866 h 3540"/>
                <a:gd name="T68" fmla="*/ 4 w 6560"/>
                <a:gd name="T69" fmla="*/ 1820 h 3540"/>
                <a:gd name="T70" fmla="*/ 0 w 6560"/>
                <a:gd name="T71" fmla="*/ 1770 h 3540"/>
                <a:gd name="T72" fmla="*/ 4 w 6560"/>
                <a:gd name="T73" fmla="*/ 1720 h 3540"/>
                <a:gd name="T74" fmla="*/ 18 w 6560"/>
                <a:gd name="T75" fmla="*/ 1674 h 3540"/>
                <a:gd name="T76" fmla="*/ 40 w 6560"/>
                <a:gd name="T77" fmla="*/ 1631 h 3540"/>
                <a:gd name="T78" fmla="*/ 68 w 6560"/>
                <a:gd name="T79" fmla="*/ 1593 h 3540"/>
                <a:gd name="T80" fmla="*/ 104 w 6560"/>
                <a:gd name="T81" fmla="*/ 1559 h 3540"/>
                <a:gd name="T82" fmla="*/ 146 w 6560"/>
                <a:gd name="T83" fmla="*/ 1533 h 3540"/>
                <a:gd name="T84" fmla="*/ 3161 w 6560"/>
                <a:gd name="T85" fmla="*/ 26 h 3540"/>
                <a:gd name="T86" fmla="*/ 3207 w 6560"/>
                <a:gd name="T87" fmla="*/ 8 h 3540"/>
                <a:gd name="T88" fmla="*/ 3255 w 6560"/>
                <a:gd name="T89" fmla="*/ 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60" h="3540">
                  <a:moveTo>
                    <a:pt x="3279" y="560"/>
                  </a:moveTo>
                  <a:lnTo>
                    <a:pt x="858" y="1770"/>
                  </a:lnTo>
                  <a:lnTo>
                    <a:pt x="3279" y="2980"/>
                  </a:lnTo>
                  <a:lnTo>
                    <a:pt x="5702" y="1770"/>
                  </a:lnTo>
                  <a:lnTo>
                    <a:pt x="3279" y="560"/>
                  </a:lnTo>
                  <a:close/>
                  <a:moveTo>
                    <a:pt x="3255" y="0"/>
                  </a:moveTo>
                  <a:lnTo>
                    <a:pt x="3305" y="0"/>
                  </a:lnTo>
                  <a:lnTo>
                    <a:pt x="3353" y="8"/>
                  </a:lnTo>
                  <a:lnTo>
                    <a:pt x="3399" y="26"/>
                  </a:lnTo>
                  <a:lnTo>
                    <a:pt x="6412" y="1533"/>
                  </a:lnTo>
                  <a:lnTo>
                    <a:pt x="6454" y="1559"/>
                  </a:lnTo>
                  <a:lnTo>
                    <a:pt x="6490" y="1593"/>
                  </a:lnTo>
                  <a:lnTo>
                    <a:pt x="6520" y="1631"/>
                  </a:lnTo>
                  <a:lnTo>
                    <a:pt x="6542" y="1674"/>
                  </a:lnTo>
                  <a:lnTo>
                    <a:pt x="6554" y="1720"/>
                  </a:lnTo>
                  <a:lnTo>
                    <a:pt x="6560" y="1770"/>
                  </a:lnTo>
                  <a:lnTo>
                    <a:pt x="6554" y="1820"/>
                  </a:lnTo>
                  <a:lnTo>
                    <a:pt x="6542" y="1866"/>
                  </a:lnTo>
                  <a:lnTo>
                    <a:pt x="6520" y="1910"/>
                  </a:lnTo>
                  <a:lnTo>
                    <a:pt x="6490" y="1947"/>
                  </a:lnTo>
                  <a:lnTo>
                    <a:pt x="6454" y="1981"/>
                  </a:lnTo>
                  <a:lnTo>
                    <a:pt x="6412" y="2007"/>
                  </a:lnTo>
                  <a:lnTo>
                    <a:pt x="3399" y="3512"/>
                  </a:lnTo>
                  <a:lnTo>
                    <a:pt x="3361" y="3528"/>
                  </a:lnTo>
                  <a:lnTo>
                    <a:pt x="3321" y="3538"/>
                  </a:lnTo>
                  <a:lnTo>
                    <a:pt x="3279" y="3540"/>
                  </a:lnTo>
                  <a:lnTo>
                    <a:pt x="3239" y="3538"/>
                  </a:lnTo>
                  <a:lnTo>
                    <a:pt x="3199" y="3528"/>
                  </a:lnTo>
                  <a:lnTo>
                    <a:pt x="3161" y="3512"/>
                  </a:lnTo>
                  <a:lnTo>
                    <a:pt x="146" y="2007"/>
                  </a:lnTo>
                  <a:lnTo>
                    <a:pt x="104" y="1981"/>
                  </a:lnTo>
                  <a:lnTo>
                    <a:pt x="68" y="1947"/>
                  </a:lnTo>
                  <a:lnTo>
                    <a:pt x="40" y="1910"/>
                  </a:lnTo>
                  <a:lnTo>
                    <a:pt x="18" y="1866"/>
                  </a:lnTo>
                  <a:lnTo>
                    <a:pt x="4" y="1820"/>
                  </a:lnTo>
                  <a:lnTo>
                    <a:pt x="0" y="1770"/>
                  </a:lnTo>
                  <a:lnTo>
                    <a:pt x="4" y="1720"/>
                  </a:lnTo>
                  <a:lnTo>
                    <a:pt x="18" y="1674"/>
                  </a:lnTo>
                  <a:lnTo>
                    <a:pt x="40" y="1631"/>
                  </a:lnTo>
                  <a:lnTo>
                    <a:pt x="68" y="1593"/>
                  </a:lnTo>
                  <a:lnTo>
                    <a:pt x="104" y="1559"/>
                  </a:lnTo>
                  <a:lnTo>
                    <a:pt x="146" y="1533"/>
                  </a:lnTo>
                  <a:lnTo>
                    <a:pt x="3161" y="26"/>
                  </a:lnTo>
                  <a:lnTo>
                    <a:pt x="3207" y="8"/>
                  </a:lnTo>
                  <a:lnTo>
                    <a:pt x="3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72" name="Freeform 43">
              <a:extLst>
                <a:ext uri="{FF2B5EF4-FFF2-40B4-BE49-F238E27FC236}">
                  <a16:creationId xmlns:a16="http://schemas.microsoft.com/office/drawing/2014/main" id="{54505613-82B0-4DD5-8416-CD2667138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327097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0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0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0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89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5 h 2035"/>
                <a:gd name="T38" fmla="*/ 6538 w 6558"/>
                <a:gd name="T39" fmla="*/ 369 h 2035"/>
                <a:gd name="T40" fmla="*/ 6516 w 6558"/>
                <a:gd name="T41" fmla="*/ 408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1 h 2035"/>
                <a:gd name="T54" fmla="*/ 3279 w 6558"/>
                <a:gd name="T55" fmla="*/ 2035 h 2035"/>
                <a:gd name="T56" fmla="*/ 3239 w 6558"/>
                <a:gd name="T57" fmla="*/ 2031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8 h 2035"/>
                <a:gd name="T70" fmla="*/ 22 w 6558"/>
                <a:gd name="T71" fmla="*/ 369 h 2035"/>
                <a:gd name="T72" fmla="*/ 8 w 6558"/>
                <a:gd name="T73" fmla="*/ 325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89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0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0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0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0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89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5"/>
                  </a:lnTo>
                  <a:lnTo>
                    <a:pt x="6538" y="369"/>
                  </a:lnTo>
                  <a:lnTo>
                    <a:pt x="6516" y="408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1"/>
                  </a:lnTo>
                  <a:lnTo>
                    <a:pt x="3279" y="2035"/>
                  </a:lnTo>
                  <a:lnTo>
                    <a:pt x="3239" y="2031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8"/>
                  </a:lnTo>
                  <a:lnTo>
                    <a:pt x="22" y="369"/>
                  </a:lnTo>
                  <a:lnTo>
                    <a:pt x="8" y="325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89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0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6E51C272-1AF3-4A0F-8DC9-61B8E9988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420" y="4293096"/>
              <a:ext cx="148062" cy="45967"/>
            </a:xfrm>
            <a:custGeom>
              <a:avLst/>
              <a:gdLst>
                <a:gd name="T0" fmla="*/ 247 w 6558"/>
                <a:gd name="T1" fmla="*/ 0 h 2035"/>
                <a:gd name="T2" fmla="*/ 293 w 6558"/>
                <a:gd name="T3" fmla="*/ 2 h 2035"/>
                <a:gd name="T4" fmla="*/ 339 w 6558"/>
                <a:gd name="T5" fmla="*/ 10 h 2035"/>
                <a:gd name="T6" fmla="*/ 383 w 6558"/>
                <a:gd name="T7" fmla="*/ 28 h 2035"/>
                <a:gd name="T8" fmla="*/ 3279 w 6558"/>
                <a:gd name="T9" fmla="*/ 1475 h 2035"/>
                <a:gd name="T10" fmla="*/ 6175 w 6558"/>
                <a:gd name="T11" fmla="*/ 28 h 2035"/>
                <a:gd name="T12" fmla="*/ 6221 w 6558"/>
                <a:gd name="T13" fmla="*/ 10 h 2035"/>
                <a:gd name="T14" fmla="*/ 6267 w 6558"/>
                <a:gd name="T15" fmla="*/ 2 h 2035"/>
                <a:gd name="T16" fmla="*/ 6313 w 6558"/>
                <a:gd name="T17" fmla="*/ 0 h 2035"/>
                <a:gd name="T18" fmla="*/ 6357 w 6558"/>
                <a:gd name="T19" fmla="*/ 6 h 2035"/>
                <a:gd name="T20" fmla="*/ 6398 w 6558"/>
                <a:gd name="T21" fmla="*/ 22 h 2035"/>
                <a:gd name="T22" fmla="*/ 6440 w 6558"/>
                <a:gd name="T23" fmla="*/ 42 h 2035"/>
                <a:gd name="T24" fmla="*/ 6476 w 6558"/>
                <a:gd name="T25" fmla="*/ 70 h 2035"/>
                <a:gd name="T26" fmla="*/ 6506 w 6558"/>
                <a:gd name="T27" fmla="*/ 106 h 2035"/>
                <a:gd name="T28" fmla="*/ 6532 w 6558"/>
                <a:gd name="T29" fmla="*/ 145 h 2035"/>
                <a:gd name="T30" fmla="*/ 6550 w 6558"/>
                <a:gd name="T31" fmla="*/ 191 h 2035"/>
                <a:gd name="T32" fmla="*/ 6558 w 6558"/>
                <a:gd name="T33" fmla="*/ 235 h 2035"/>
                <a:gd name="T34" fmla="*/ 6558 w 6558"/>
                <a:gd name="T35" fmla="*/ 281 h 2035"/>
                <a:gd name="T36" fmla="*/ 6552 w 6558"/>
                <a:gd name="T37" fmla="*/ 327 h 2035"/>
                <a:gd name="T38" fmla="*/ 6538 w 6558"/>
                <a:gd name="T39" fmla="*/ 369 h 2035"/>
                <a:gd name="T40" fmla="*/ 6516 w 6558"/>
                <a:gd name="T41" fmla="*/ 409 h 2035"/>
                <a:gd name="T42" fmla="*/ 6488 w 6558"/>
                <a:gd name="T43" fmla="*/ 444 h 2035"/>
                <a:gd name="T44" fmla="*/ 6454 w 6558"/>
                <a:gd name="T45" fmla="*/ 476 h 2035"/>
                <a:gd name="T46" fmla="*/ 6412 w 6558"/>
                <a:gd name="T47" fmla="*/ 500 h 2035"/>
                <a:gd name="T48" fmla="*/ 3399 w 6558"/>
                <a:gd name="T49" fmla="*/ 2007 h 2035"/>
                <a:gd name="T50" fmla="*/ 3361 w 6558"/>
                <a:gd name="T51" fmla="*/ 2023 h 2035"/>
                <a:gd name="T52" fmla="*/ 3321 w 6558"/>
                <a:gd name="T53" fmla="*/ 2033 h 2035"/>
                <a:gd name="T54" fmla="*/ 3279 w 6558"/>
                <a:gd name="T55" fmla="*/ 2035 h 2035"/>
                <a:gd name="T56" fmla="*/ 3239 w 6558"/>
                <a:gd name="T57" fmla="*/ 2033 h 2035"/>
                <a:gd name="T58" fmla="*/ 3199 w 6558"/>
                <a:gd name="T59" fmla="*/ 2023 h 2035"/>
                <a:gd name="T60" fmla="*/ 3161 w 6558"/>
                <a:gd name="T61" fmla="*/ 2007 h 2035"/>
                <a:gd name="T62" fmla="*/ 146 w 6558"/>
                <a:gd name="T63" fmla="*/ 500 h 2035"/>
                <a:gd name="T64" fmla="*/ 106 w 6558"/>
                <a:gd name="T65" fmla="*/ 476 h 2035"/>
                <a:gd name="T66" fmla="*/ 72 w 6558"/>
                <a:gd name="T67" fmla="*/ 444 h 2035"/>
                <a:gd name="T68" fmla="*/ 44 w 6558"/>
                <a:gd name="T69" fmla="*/ 409 h 2035"/>
                <a:gd name="T70" fmla="*/ 22 w 6558"/>
                <a:gd name="T71" fmla="*/ 369 h 2035"/>
                <a:gd name="T72" fmla="*/ 8 w 6558"/>
                <a:gd name="T73" fmla="*/ 327 h 2035"/>
                <a:gd name="T74" fmla="*/ 0 w 6558"/>
                <a:gd name="T75" fmla="*/ 281 h 2035"/>
                <a:gd name="T76" fmla="*/ 2 w 6558"/>
                <a:gd name="T77" fmla="*/ 235 h 2035"/>
                <a:gd name="T78" fmla="*/ 10 w 6558"/>
                <a:gd name="T79" fmla="*/ 191 h 2035"/>
                <a:gd name="T80" fmla="*/ 28 w 6558"/>
                <a:gd name="T81" fmla="*/ 145 h 2035"/>
                <a:gd name="T82" fmla="*/ 54 w 6558"/>
                <a:gd name="T83" fmla="*/ 106 h 2035"/>
                <a:gd name="T84" fmla="*/ 84 w 6558"/>
                <a:gd name="T85" fmla="*/ 70 h 2035"/>
                <a:gd name="T86" fmla="*/ 120 w 6558"/>
                <a:gd name="T87" fmla="*/ 42 h 2035"/>
                <a:gd name="T88" fmla="*/ 160 w 6558"/>
                <a:gd name="T89" fmla="*/ 22 h 2035"/>
                <a:gd name="T90" fmla="*/ 203 w 6558"/>
                <a:gd name="T91" fmla="*/ 6 h 2035"/>
                <a:gd name="T92" fmla="*/ 247 w 6558"/>
                <a:gd name="T93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58" h="2035">
                  <a:moveTo>
                    <a:pt x="247" y="0"/>
                  </a:moveTo>
                  <a:lnTo>
                    <a:pt x="293" y="2"/>
                  </a:lnTo>
                  <a:lnTo>
                    <a:pt x="339" y="10"/>
                  </a:lnTo>
                  <a:lnTo>
                    <a:pt x="383" y="28"/>
                  </a:lnTo>
                  <a:lnTo>
                    <a:pt x="3279" y="1475"/>
                  </a:lnTo>
                  <a:lnTo>
                    <a:pt x="6175" y="28"/>
                  </a:lnTo>
                  <a:lnTo>
                    <a:pt x="6221" y="10"/>
                  </a:lnTo>
                  <a:lnTo>
                    <a:pt x="6267" y="2"/>
                  </a:lnTo>
                  <a:lnTo>
                    <a:pt x="6313" y="0"/>
                  </a:lnTo>
                  <a:lnTo>
                    <a:pt x="6357" y="6"/>
                  </a:lnTo>
                  <a:lnTo>
                    <a:pt x="6398" y="22"/>
                  </a:lnTo>
                  <a:lnTo>
                    <a:pt x="6440" y="42"/>
                  </a:lnTo>
                  <a:lnTo>
                    <a:pt x="6476" y="70"/>
                  </a:lnTo>
                  <a:lnTo>
                    <a:pt x="6506" y="106"/>
                  </a:lnTo>
                  <a:lnTo>
                    <a:pt x="6532" y="145"/>
                  </a:lnTo>
                  <a:lnTo>
                    <a:pt x="6550" y="191"/>
                  </a:lnTo>
                  <a:lnTo>
                    <a:pt x="6558" y="235"/>
                  </a:lnTo>
                  <a:lnTo>
                    <a:pt x="6558" y="281"/>
                  </a:lnTo>
                  <a:lnTo>
                    <a:pt x="6552" y="327"/>
                  </a:lnTo>
                  <a:lnTo>
                    <a:pt x="6538" y="369"/>
                  </a:lnTo>
                  <a:lnTo>
                    <a:pt x="6516" y="409"/>
                  </a:lnTo>
                  <a:lnTo>
                    <a:pt x="6488" y="444"/>
                  </a:lnTo>
                  <a:lnTo>
                    <a:pt x="6454" y="476"/>
                  </a:lnTo>
                  <a:lnTo>
                    <a:pt x="6412" y="500"/>
                  </a:lnTo>
                  <a:lnTo>
                    <a:pt x="3399" y="2007"/>
                  </a:lnTo>
                  <a:lnTo>
                    <a:pt x="3361" y="2023"/>
                  </a:lnTo>
                  <a:lnTo>
                    <a:pt x="3321" y="2033"/>
                  </a:lnTo>
                  <a:lnTo>
                    <a:pt x="3279" y="2035"/>
                  </a:lnTo>
                  <a:lnTo>
                    <a:pt x="3239" y="2033"/>
                  </a:lnTo>
                  <a:lnTo>
                    <a:pt x="3199" y="2023"/>
                  </a:lnTo>
                  <a:lnTo>
                    <a:pt x="3161" y="2007"/>
                  </a:lnTo>
                  <a:lnTo>
                    <a:pt x="146" y="500"/>
                  </a:lnTo>
                  <a:lnTo>
                    <a:pt x="106" y="476"/>
                  </a:lnTo>
                  <a:lnTo>
                    <a:pt x="72" y="444"/>
                  </a:lnTo>
                  <a:lnTo>
                    <a:pt x="44" y="409"/>
                  </a:lnTo>
                  <a:lnTo>
                    <a:pt x="22" y="369"/>
                  </a:lnTo>
                  <a:lnTo>
                    <a:pt x="8" y="327"/>
                  </a:lnTo>
                  <a:lnTo>
                    <a:pt x="0" y="281"/>
                  </a:lnTo>
                  <a:lnTo>
                    <a:pt x="2" y="235"/>
                  </a:lnTo>
                  <a:lnTo>
                    <a:pt x="10" y="191"/>
                  </a:lnTo>
                  <a:lnTo>
                    <a:pt x="28" y="145"/>
                  </a:lnTo>
                  <a:lnTo>
                    <a:pt x="54" y="106"/>
                  </a:lnTo>
                  <a:lnTo>
                    <a:pt x="84" y="70"/>
                  </a:lnTo>
                  <a:lnTo>
                    <a:pt x="120" y="42"/>
                  </a:lnTo>
                  <a:lnTo>
                    <a:pt x="160" y="22"/>
                  </a:lnTo>
                  <a:lnTo>
                    <a:pt x="203" y="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C8B89C3-64B0-488B-B820-8C6F82EE1865}"/>
              </a:ext>
            </a:extLst>
          </p:cNvPr>
          <p:cNvSpPr txBox="1"/>
          <p:nvPr/>
        </p:nvSpPr>
        <p:spPr>
          <a:xfrm>
            <a:off x="730072" y="1771238"/>
            <a:ext cx="3059248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COST VS. REVENUES BY YEAR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65277FC-FED3-45C9-9623-0A70587F0685}"/>
              </a:ext>
            </a:extLst>
          </p:cNvPr>
          <p:cNvGrpSpPr/>
          <p:nvPr/>
        </p:nvGrpSpPr>
        <p:grpSpPr>
          <a:xfrm>
            <a:off x="8134342" y="1724652"/>
            <a:ext cx="257184" cy="284875"/>
            <a:chOff x="3024188" y="2184403"/>
            <a:chExt cx="4329112" cy="5203820"/>
          </a:xfrm>
          <a:solidFill>
            <a:schemeClr val="accent2"/>
          </a:solidFill>
        </p:grpSpPr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E349D771-E7CE-4371-8D0E-66DD99F97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4188" y="2184403"/>
              <a:ext cx="4329112" cy="5203820"/>
            </a:xfrm>
            <a:custGeom>
              <a:avLst/>
              <a:gdLst>
                <a:gd name="T0" fmla="*/ 439 w 5454"/>
                <a:gd name="T1" fmla="*/ 1146 h 6556"/>
                <a:gd name="T2" fmla="*/ 393 w 5454"/>
                <a:gd name="T3" fmla="*/ 1178 h 6556"/>
                <a:gd name="T4" fmla="*/ 375 w 5454"/>
                <a:gd name="T5" fmla="*/ 1234 h 6556"/>
                <a:gd name="T6" fmla="*/ 379 w 5454"/>
                <a:gd name="T7" fmla="*/ 6118 h 6556"/>
                <a:gd name="T8" fmla="*/ 413 w 5454"/>
                <a:gd name="T9" fmla="*/ 6163 h 6556"/>
                <a:gd name="T10" fmla="*/ 469 w 5454"/>
                <a:gd name="T11" fmla="*/ 6181 h 6556"/>
                <a:gd name="T12" fmla="*/ 4121 w 5454"/>
                <a:gd name="T13" fmla="*/ 6177 h 6556"/>
                <a:gd name="T14" fmla="*/ 4167 w 5454"/>
                <a:gd name="T15" fmla="*/ 6143 h 6556"/>
                <a:gd name="T16" fmla="*/ 4185 w 5454"/>
                <a:gd name="T17" fmla="*/ 6088 h 6556"/>
                <a:gd name="T18" fmla="*/ 1363 w 5454"/>
                <a:gd name="T19" fmla="*/ 5791 h 6556"/>
                <a:gd name="T20" fmla="*/ 1215 w 5454"/>
                <a:gd name="T21" fmla="*/ 5767 h 6556"/>
                <a:gd name="T22" fmla="*/ 1085 w 5454"/>
                <a:gd name="T23" fmla="*/ 5699 h 6556"/>
                <a:gd name="T24" fmla="*/ 983 w 5454"/>
                <a:gd name="T25" fmla="*/ 5597 h 6556"/>
                <a:gd name="T26" fmla="*/ 918 w 5454"/>
                <a:gd name="T27" fmla="*/ 5470 h 6556"/>
                <a:gd name="T28" fmla="*/ 894 w 5454"/>
                <a:gd name="T29" fmla="*/ 5322 h 6556"/>
                <a:gd name="T30" fmla="*/ 469 w 5454"/>
                <a:gd name="T31" fmla="*/ 1140 h 6556"/>
                <a:gd name="T32" fmla="*/ 1333 w 5454"/>
                <a:gd name="T33" fmla="*/ 379 h 6556"/>
                <a:gd name="T34" fmla="*/ 1287 w 5454"/>
                <a:gd name="T35" fmla="*/ 413 h 6556"/>
                <a:gd name="T36" fmla="*/ 1269 w 5454"/>
                <a:gd name="T37" fmla="*/ 468 h 6556"/>
                <a:gd name="T38" fmla="*/ 1273 w 5454"/>
                <a:gd name="T39" fmla="*/ 5352 h 6556"/>
                <a:gd name="T40" fmla="*/ 1307 w 5454"/>
                <a:gd name="T41" fmla="*/ 5398 h 6556"/>
                <a:gd name="T42" fmla="*/ 1363 w 5454"/>
                <a:gd name="T43" fmla="*/ 5416 h 6556"/>
                <a:gd name="T44" fmla="*/ 5015 w 5454"/>
                <a:gd name="T45" fmla="*/ 5412 h 6556"/>
                <a:gd name="T46" fmla="*/ 5061 w 5454"/>
                <a:gd name="T47" fmla="*/ 5378 h 6556"/>
                <a:gd name="T48" fmla="*/ 5079 w 5454"/>
                <a:gd name="T49" fmla="*/ 5322 h 6556"/>
                <a:gd name="T50" fmla="*/ 5075 w 5454"/>
                <a:gd name="T51" fmla="*/ 439 h 6556"/>
                <a:gd name="T52" fmla="*/ 5041 w 5454"/>
                <a:gd name="T53" fmla="*/ 393 h 6556"/>
                <a:gd name="T54" fmla="*/ 4985 w 5454"/>
                <a:gd name="T55" fmla="*/ 375 h 6556"/>
                <a:gd name="T56" fmla="*/ 1363 w 5454"/>
                <a:gd name="T57" fmla="*/ 0 h 6556"/>
                <a:gd name="T58" fmla="*/ 5061 w 5454"/>
                <a:gd name="T59" fmla="*/ 6 h 6556"/>
                <a:gd name="T60" fmla="*/ 5201 w 5454"/>
                <a:gd name="T61" fmla="*/ 52 h 6556"/>
                <a:gd name="T62" fmla="*/ 5316 w 5454"/>
                <a:gd name="T63" fmla="*/ 138 h 6556"/>
                <a:gd name="T64" fmla="*/ 5402 w 5454"/>
                <a:gd name="T65" fmla="*/ 253 h 6556"/>
                <a:gd name="T66" fmla="*/ 5448 w 5454"/>
                <a:gd name="T67" fmla="*/ 393 h 6556"/>
                <a:gd name="T68" fmla="*/ 5454 w 5454"/>
                <a:gd name="T69" fmla="*/ 5322 h 6556"/>
                <a:gd name="T70" fmla="*/ 5430 w 5454"/>
                <a:gd name="T71" fmla="*/ 5470 h 6556"/>
                <a:gd name="T72" fmla="*/ 5362 w 5454"/>
                <a:gd name="T73" fmla="*/ 5597 h 6556"/>
                <a:gd name="T74" fmla="*/ 5263 w 5454"/>
                <a:gd name="T75" fmla="*/ 5699 h 6556"/>
                <a:gd name="T76" fmla="*/ 5133 w 5454"/>
                <a:gd name="T77" fmla="*/ 5767 h 6556"/>
                <a:gd name="T78" fmla="*/ 4985 w 5454"/>
                <a:gd name="T79" fmla="*/ 5791 h 6556"/>
                <a:gd name="T80" fmla="*/ 4560 w 5454"/>
                <a:gd name="T81" fmla="*/ 6088 h 6556"/>
                <a:gd name="T82" fmla="*/ 4536 w 5454"/>
                <a:gd name="T83" fmla="*/ 6235 h 6556"/>
                <a:gd name="T84" fmla="*/ 4469 w 5454"/>
                <a:gd name="T85" fmla="*/ 6365 h 6556"/>
                <a:gd name="T86" fmla="*/ 4369 w 5454"/>
                <a:gd name="T87" fmla="*/ 6466 h 6556"/>
                <a:gd name="T88" fmla="*/ 4239 w 5454"/>
                <a:gd name="T89" fmla="*/ 6532 h 6556"/>
                <a:gd name="T90" fmla="*/ 4092 w 5454"/>
                <a:gd name="T91" fmla="*/ 6556 h 6556"/>
                <a:gd name="T92" fmla="*/ 393 w 5454"/>
                <a:gd name="T93" fmla="*/ 6550 h 6556"/>
                <a:gd name="T94" fmla="*/ 253 w 5454"/>
                <a:gd name="T95" fmla="*/ 6504 h 6556"/>
                <a:gd name="T96" fmla="*/ 138 w 5454"/>
                <a:gd name="T97" fmla="*/ 6419 h 6556"/>
                <a:gd name="T98" fmla="*/ 52 w 5454"/>
                <a:gd name="T99" fmla="*/ 6303 h 6556"/>
                <a:gd name="T100" fmla="*/ 6 w 5454"/>
                <a:gd name="T101" fmla="*/ 6163 h 6556"/>
                <a:gd name="T102" fmla="*/ 0 w 5454"/>
                <a:gd name="T103" fmla="*/ 1234 h 6556"/>
                <a:gd name="T104" fmla="*/ 24 w 5454"/>
                <a:gd name="T105" fmla="*/ 1086 h 6556"/>
                <a:gd name="T106" fmla="*/ 90 w 5454"/>
                <a:gd name="T107" fmla="*/ 959 h 6556"/>
                <a:gd name="T108" fmla="*/ 192 w 5454"/>
                <a:gd name="T109" fmla="*/ 857 h 6556"/>
                <a:gd name="T110" fmla="*/ 321 w 5454"/>
                <a:gd name="T111" fmla="*/ 791 h 6556"/>
                <a:gd name="T112" fmla="*/ 469 w 5454"/>
                <a:gd name="T113" fmla="*/ 767 h 6556"/>
                <a:gd name="T114" fmla="*/ 894 w 5454"/>
                <a:gd name="T115" fmla="*/ 468 h 6556"/>
                <a:gd name="T116" fmla="*/ 918 w 5454"/>
                <a:gd name="T117" fmla="*/ 321 h 6556"/>
                <a:gd name="T118" fmla="*/ 983 w 5454"/>
                <a:gd name="T119" fmla="*/ 191 h 6556"/>
                <a:gd name="T120" fmla="*/ 1085 w 5454"/>
                <a:gd name="T121" fmla="*/ 92 h 6556"/>
                <a:gd name="T122" fmla="*/ 1215 w 5454"/>
                <a:gd name="T123" fmla="*/ 24 h 6556"/>
                <a:gd name="T124" fmla="*/ 1363 w 5454"/>
                <a:gd name="T125" fmla="*/ 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54" h="6556">
                  <a:moveTo>
                    <a:pt x="469" y="1140"/>
                  </a:moveTo>
                  <a:lnTo>
                    <a:pt x="439" y="1146"/>
                  </a:lnTo>
                  <a:lnTo>
                    <a:pt x="413" y="1158"/>
                  </a:lnTo>
                  <a:lnTo>
                    <a:pt x="393" y="1178"/>
                  </a:lnTo>
                  <a:lnTo>
                    <a:pt x="379" y="1204"/>
                  </a:lnTo>
                  <a:lnTo>
                    <a:pt x="375" y="1234"/>
                  </a:lnTo>
                  <a:lnTo>
                    <a:pt x="375" y="6088"/>
                  </a:lnTo>
                  <a:lnTo>
                    <a:pt x="379" y="6118"/>
                  </a:lnTo>
                  <a:lnTo>
                    <a:pt x="393" y="6143"/>
                  </a:lnTo>
                  <a:lnTo>
                    <a:pt x="413" y="6163"/>
                  </a:lnTo>
                  <a:lnTo>
                    <a:pt x="439" y="6177"/>
                  </a:lnTo>
                  <a:lnTo>
                    <a:pt x="469" y="6181"/>
                  </a:lnTo>
                  <a:lnTo>
                    <a:pt x="4092" y="6181"/>
                  </a:lnTo>
                  <a:lnTo>
                    <a:pt x="4121" y="6177"/>
                  </a:lnTo>
                  <a:lnTo>
                    <a:pt x="4147" y="6163"/>
                  </a:lnTo>
                  <a:lnTo>
                    <a:pt x="4167" y="6143"/>
                  </a:lnTo>
                  <a:lnTo>
                    <a:pt x="4181" y="6118"/>
                  </a:lnTo>
                  <a:lnTo>
                    <a:pt x="4185" y="6088"/>
                  </a:lnTo>
                  <a:lnTo>
                    <a:pt x="4185" y="5791"/>
                  </a:lnTo>
                  <a:lnTo>
                    <a:pt x="1363" y="5791"/>
                  </a:lnTo>
                  <a:lnTo>
                    <a:pt x="1287" y="5785"/>
                  </a:lnTo>
                  <a:lnTo>
                    <a:pt x="1215" y="5767"/>
                  </a:lnTo>
                  <a:lnTo>
                    <a:pt x="1147" y="5737"/>
                  </a:lnTo>
                  <a:lnTo>
                    <a:pt x="1085" y="5699"/>
                  </a:lnTo>
                  <a:lnTo>
                    <a:pt x="1031" y="5653"/>
                  </a:lnTo>
                  <a:lnTo>
                    <a:pt x="983" y="5597"/>
                  </a:lnTo>
                  <a:lnTo>
                    <a:pt x="946" y="5537"/>
                  </a:lnTo>
                  <a:lnTo>
                    <a:pt x="918" y="5470"/>
                  </a:lnTo>
                  <a:lnTo>
                    <a:pt x="900" y="5398"/>
                  </a:lnTo>
                  <a:lnTo>
                    <a:pt x="894" y="5322"/>
                  </a:lnTo>
                  <a:lnTo>
                    <a:pt x="894" y="1140"/>
                  </a:lnTo>
                  <a:lnTo>
                    <a:pt x="469" y="1140"/>
                  </a:lnTo>
                  <a:close/>
                  <a:moveTo>
                    <a:pt x="1363" y="375"/>
                  </a:moveTo>
                  <a:lnTo>
                    <a:pt x="1333" y="379"/>
                  </a:lnTo>
                  <a:lnTo>
                    <a:pt x="1307" y="393"/>
                  </a:lnTo>
                  <a:lnTo>
                    <a:pt x="1287" y="413"/>
                  </a:lnTo>
                  <a:lnTo>
                    <a:pt x="1273" y="439"/>
                  </a:lnTo>
                  <a:lnTo>
                    <a:pt x="1269" y="468"/>
                  </a:lnTo>
                  <a:lnTo>
                    <a:pt x="1269" y="5322"/>
                  </a:lnTo>
                  <a:lnTo>
                    <a:pt x="1273" y="5352"/>
                  </a:lnTo>
                  <a:lnTo>
                    <a:pt x="1287" y="5378"/>
                  </a:lnTo>
                  <a:lnTo>
                    <a:pt x="1307" y="5398"/>
                  </a:lnTo>
                  <a:lnTo>
                    <a:pt x="1333" y="5412"/>
                  </a:lnTo>
                  <a:lnTo>
                    <a:pt x="1363" y="5416"/>
                  </a:lnTo>
                  <a:lnTo>
                    <a:pt x="4985" y="5416"/>
                  </a:lnTo>
                  <a:lnTo>
                    <a:pt x="5015" y="5412"/>
                  </a:lnTo>
                  <a:lnTo>
                    <a:pt x="5041" y="5398"/>
                  </a:lnTo>
                  <a:lnTo>
                    <a:pt x="5061" y="5378"/>
                  </a:lnTo>
                  <a:lnTo>
                    <a:pt x="5075" y="5352"/>
                  </a:lnTo>
                  <a:lnTo>
                    <a:pt x="5079" y="5322"/>
                  </a:lnTo>
                  <a:lnTo>
                    <a:pt x="5079" y="468"/>
                  </a:lnTo>
                  <a:lnTo>
                    <a:pt x="5075" y="439"/>
                  </a:lnTo>
                  <a:lnTo>
                    <a:pt x="5061" y="413"/>
                  </a:lnTo>
                  <a:lnTo>
                    <a:pt x="5041" y="393"/>
                  </a:lnTo>
                  <a:lnTo>
                    <a:pt x="5015" y="379"/>
                  </a:lnTo>
                  <a:lnTo>
                    <a:pt x="4985" y="375"/>
                  </a:lnTo>
                  <a:lnTo>
                    <a:pt x="1363" y="375"/>
                  </a:lnTo>
                  <a:close/>
                  <a:moveTo>
                    <a:pt x="1363" y="0"/>
                  </a:moveTo>
                  <a:lnTo>
                    <a:pt x="4985" y="0"/>
                  </a:lnTo>
                  <a:lnTo>
                    <a:pt x="5061" y="6"/>
                  </a:lnTo>
                  <a:lnTo>
                    <a:pt x="5133" y="24"/>
                  </a:lnTo>
                  <a:lnTo>
                    <a:pt x="5201" y="52"/>
                  </a:lnTo>
                  <a:lnTo>
                    <a:pt x="5263" y="92"/>
                  </a:lnTo>
                  <a:lnTo>
                    <a:pt x="5316" y="138"/>
                  </a:lnTo>
                  <a:lnTo>
                    <a:pt x="5362" y="191"/>
                  </a:lnTo>
                  <a:lnTo>
                    <a:pt x="5402" y="253"/>
                  </a:lnTo>
                  <a:lnTo>
                    <a:pt x="5430" y="321"/>
                  </a:lnTo>
                  <a:lnTo>
                    <a:pt x="5448" y="393"/>
                  </a:lnTo>
                  <a:lnTo>
                    <a:pt x="5454" y="468"/>
                  </a:lnTo>
                  <a:lnTo>
                    <a:pt x="5454" y="5322"/>
                  </a:lnTo>
                  <a:lnTo>
                    <a:pt x="5448" y="5398"/>
                  </a:lnTo>
                  <a:lnTo>
                    <a:pt x="5430" y="5470"/>
                  </a:lnTo>
                  <a:lnTo>
                    <a:pt x="5402" y="5537"/>
                  </a:lnTo>
                  <a:lnTo>
                    <a:pt x="5362" y="5597"/>
                  </a:lnTo>
                  <a:lnTo>
                    <a:pt x="5316" y="5653"/>
                  </a:lnTo>
                  <a:lnTo>
                    <a:pt x="5263" y="5699"/>
                  </a:lnTo>
                  <a:lnTo>
                    <a:pt x="5201" y="5737"/>
                  </a:lnTo>
                  <a:lnTo>
                    <a:pt x="5133" y="5767"/>
                  </a:lnTo>
                  <a:lnTo>
                    <a:pt x="5061" y="5785"/>
                  </a:lnTo>
                  <a:lnTo>
                    <a:pt x="4985" y="5791"/>
                  </a:lnTo>
                  <a:lnTo>
                    <a:pt x="4560" y="5791"/>
                  </a:lnTo>
                  <a:lnTo>
                    <a:pt x="4560" y="6088"/>
                  </a:lnTo>
                  <a:lnTo>
                    <a:pt x="4554" y="6163"/>
                  </a:lnTo>
                  <a:lnTo>
                    <a:pt x="4536" y="6235"/>
                  </a:lnTo>
                  <a:lnTo>
                    <a:pt x="4508" y="6303"/>
                  </a:lnTo>
                  <a:lnTo>
                    <a:pt x="4469" y="6365"/>
                  </a:lnTo>
                  <a:lnTo>
                    <a:pt x="4423" y="6419"/>
                  </a:lnTo>
                  <a:lnTo>
                    <a:pt x="4369" y="6466"/>
                  </a:lnTo>
                  <a:lnTo>
                    <a:pt x="4307" y="6504"/>
                  </a:lnTo>
                  <a:lnTo>
                    <a:pt x="4239" y="6532"/>
                  </a:lnTo>
                  <a:lnTo>
                    <a:pt x="4167" y="6550"/>
                  </a:lnTo>
                  <a:lnTo>
                    <a:pt x="4092" y="6556"/>
                  </a:lnTo>
                  <a:lnTo>
                    <a:pt x="469" y="6556"/>
                  </a:lnTo>
                  <a:lnTo>
                    <a:pt x="393" y="6550"/>
                  </a:lnTo>
                  <a:lnTo>
                    <a:pt x="321" y="6532"/>
                  </a:lnTo>
                  <a:lnTo>
                    <a:pt x="253" y="6504"/>
                  </a:lnTo>
                  <a:lnTo>
                    <a:pt x="192" y="6466"/>
                  </a:lnTo>
                  <a:lnTo>
                    <a:pt x="138" y="6419"/>
                  </a:lnTo>
                  <a:lnTo>
                    <a:pt x="90" y="6365"/>
                  </a:lnTo>
                  <a:lnTo>
                    <a:pt x="52" y="6303"/>
                  </a:lnTo>
                  <a:lnTo>
                    <a:pt x="24" y="6235"/>
                  </a:lnTo>
                  <a:lnTo>
                    <a:pt x="6" y="6163"/>
                  </a:lnTo>
                  <a:lnTo>
                    <a:pt x="0" y="6088"/>
                  </a:lnTo>
                  <a:lnTo>
                    <a:pt x="0" y="1234"/>
                  </a:lnTo>
                  <a:lnTo>
                    <a:pt x="6" y="1158"/>
                  </a:lnTo>
                  <a:lnTo>
                    <a:pt x="24" y="1086"/>
                  </a:lnTo>
                  <a:lnTo>
                    <a:pt x="52" y="1019"/>
                  </a:lnTo>
                  <a:lnTo>
                    <a:pt x="90" y="959"/>
                  </a:lnTo>
                  <a:lnTo>
                    <a:pt x="138" y="903"/>
                  </a:lnTo>
                  <a:lnTo>
                    <a:pt x="192" y="857"/>
                  </a:lnTo>
                  <a:lnTo>
                    <a:pt x="253" y="819"/>
                  </a:lnTo>
                  <a:lnTo>
                    <a:pt x="321" y="791"/>
                  </a:lnTo>
                  <a:lnTo>
                    <a:pt x="393" y="773"/>
                  </a:lnTo>
                  <a:lnTo>
                    <a:pt x="469" y="767"/>
                  </a:lnTo>
                  <a:lnTo>
                    <a:pt x="894" y="767"/>
                  </a:lnTo>
                  <a:lnTo>
                    <a:pt x="894" y="468"/>
                  </a:lnTo>
                  <a:lnTo>
                    <a:pt x="900" y="393"/>
                  </a:lnTo>
                  <a:lnTo>
                    <a:pt x="918" y="321"/>
                  </a:lnTo>
                  <a:lnTo>
                    <a:pt x="946" y="253"/>
                  </a:lnTo>
                  <a:lnTo>
                    <a:pt x="983" y="191"/>
                  </a:lnTo>
                  <a:lnTo>
                    <a:pt x="1031" y="138"/>
                  </a:lnTo>
                  <a:lnTo>
                    <a:pt x="1085" y="92"/>
                  </a:lnTo>
                  <a:lnTo>
                    <a:pt x="1147" y="52"/>
                  </a:lnTo>
                  <a:lnTo>
                    <a:pt x="1215" y="24"/>
                  </a:lnTo>
                  <a:lnTo>
                    <a:pt x="1287" y="6"/>
                  </a:lnTo>
                  <a:lnTo>
                    <a:pt x="13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1D41F4DC-4D69-43BA-9E79-E3BCD03CE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106741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18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4 h 375"/>
                <a:gd name="T14" fmla="*/ 3114 w 3120"/>
                <a:gd name="T15" fmla="*/ 144 h 375"/>
                <a:gd name="T16" fmla="*/ 3120 w 3120"/>
                <a:gd name="T17" fmla="*/ 187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3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3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7 h 375"/>
                <a:gd name="T48" fmla="*/ 6 w 3120"/>
                <a:gd name="T49" fmla="*/ 144 h 375"/>
                <a:gd name="T50" fmla="*/ 20 w 3120"/>
                <a:gd name="T51" fmla="*/ 104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18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7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7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7EADFDB0-CBF7-4DC9-8C14-449F7F918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3813172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6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2 h 375"/>
                <a:gd name="T12" fmla="*/ 3100 w 3120"/>
                <a:gd name="T13" fmla="*/ 106 h 375"/>
                <a:gd name="T14" fmla="*/ 3114 w 3120"/>
                <a:gd name="T15" fmla="*/ 146 h 375"/>
                <a:gd name="T16" fmla="*/ 3120 w 3120"/>
                <a:gd name="T17" fmla="*/ 187 h 375"/>
                <a:gd name="T18" fmla="*/ 3114 w 3120"/>
                <a:gd name="T19" fmla="*/ 231 h 375"/>
                <a:gd name="T20" fmla="*/ 3100 w 3120"/>
                <a:gd name="T21" fmla="*/ 271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7 h 375"/>
                <a:gd name="T28" fmla="*/ 2974 w 3120"/>
                <a:gd name="T29" fmla="*/ 371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71 h 375"/>
                <a:gd name="T36" fmla="*/ 106 w 3120"/>
                <a:gd name="T37" fmla="*/ 357 h 375"/>
                <a:gd name="T38" fmla="*/ 70 w 3120"/>
                <a:gd name="T39" fmla="*/ 335 h 375"/>
                <a:gd name="T40" fmla="*/ 42 w 3120"/>
                <a:gd name="T41" fmla="*/ 305 h 375"/>
                <a:gd name="T42" fmla="*/ 20 w 3120"/>
                <a:gd name="T43" fmla="*/ 271 h 375"/>
                <a:gd name="T44" fmla="*/ 6 w 3120"/>
                <a:gd name="T45" fmla="*/ 231 h 375"/>
                <a:gd name="T46" fmla="*/ 0 w 3120"/>
                <a:gd name="T47" fmla="*/ 187 h 375"/>
                <a:gd name="T48" fmla="*/ 6 w 3120"/>
                <a:gd name="T49" fmla="*/ 146 h 375"/>
                <a:gd name="T50" fmla="*/ 20 w 3120"/>
                <a:gd name="T51" fmla="*/ 106 h 375"/>
                <a:gd name="T52" fmla="*/ 42 w 3120"/>
                <a:gd name="T53" fmla="*/ 72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6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6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2"/>
                  </a:lnTo>
                  <a:lnTo>
                    <a:pt x="3100" y="106"/>
                  </a:lnTo>
                  <a:lnTo>
                    <a:pt x="3114" y="146"/>
                  </a:lnTo>
                  <a:lnTo>
                    <a:pt x="3120" y="187"/>
                  </a:lnTo>
                  <a:lnTo>
                    <a:pt x="3114" y="231"/>
                  </a:lnTo>
                  <a:lnTo>
                    <a:pt x="3100" y="271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7"/>
                  </a:lnTo>
                  <a:lnTo>
                    <a:pt x="2974" y="371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71"/>
                  </a:lnTo>
                  <a:lnTo>
                    <a:pt x="106" y="357"/>
                  </a:lnTo>
                  <a:lnTo>
                    <a:pt x="70" y="335"/>
                  </a:lnTo>
                  <a:lnTo>
                    <a:pt x="42" y="305"/>
                  </a:lnTo>
                  <a:lnTo>
                    <a:pt x="20" y="271"/>
                  </a:lnTo>
                  <a:lnTo>
                    <a:pt x="6" y="231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20" y="106"/>
                  </a:lnTo>
                  <a:lnTo>
                    <a:pt x="42" y="72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6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81" name="Freeform 58">
              <a:extLst>
                <a:ext uri="{FF2B5EF4-FFF2-40B4-BE49-F238E27FC236}">
                  <a16:creationId xmlns:a16="http://schemas.microsoft.com/office/drawing/2014/main" id="{A1139B8A-062E-4A3E-B866-C97B5D087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4519603"/>
              <a:ext cx="2476503" cy="296846"/>
            </a:xfrm>
            <a:custGeom>
              <a:avLst/>
              <a:gdLst>
                <a:gd name="T0" fmla="*/ 187 w 3120"/>
                <a:gd name="T1" fmla="*/ 0 h 375"/>
                <a:gd name="T2" fmla="*/ 2932 w 3120"/>
                <a:gd name="T3" fmla="*/ 0 h 375"/>
                <a:gd name="T4" fmla="*/ 2974 w 3120"/>
                <a:gd name="T5" fmla="*/ 4 h 375"/>
                <a:gd name="T6" fmla="*/ 3014 w 3120"/>
                <a:gd name="T7" fmla="*/ 20 h 375"/>
                <a:gd name="T8" fmla="*/ 3050 w 3120"/>
                <a:gd name="T9" fmla="*/ 42 h 375"/>
                <a:gd name="T10" fmla="*/ 3078 w 3120"/>
                <a:gd name="T11" fmla="*/ 70 h 375"/>
                <a:gd name="T12" fmla="*/ 3100 w 3120"/>
                <a:gd name="T13" fmla="*/ 106 h 375"/>
                <a:gd name="T14" fmla="*/ 3114 w 3120"/>
                <a:gd name="T15" fmla="*/ 144 h 375"/>
                <a:gd name="T16" fmla="*/ 3120 w 3120"/>
                <a:gd name="T17" fmla="*/ 188 h 375"/>
                <a:gd name="T18" fmla="*/ 3114 w 3120"/>
                <a:gd name="T19" fmla="*/ 229 h 375"/>
                <a:gd name="T20" fmla="*/ 3100 w 3120"/>
                <a:gd name="T21" fmla="*/ 269 h 375"/>
                <a:gd name="T22" fmla="*/ 3078 w 3120"/>
                <a:gd name="T23" fmla="*/ 305 h 375"/>
                <a:gd name="T24" fmla="*/ 3050 w 3120"/>
                <a:gd name="T25" fmla="*/ 333 h 375"/>
                <a:gd name="T26" fmla="*/ 3014 w 3120"/>
                <a:gd name="T27" fmla="*/ 355 h 375"/>
                <a:gd name="T28" fmla="*/ 2974 w 3120"/>
                <a:gd name="T29" fmla="*/ 369 h 375"/>
                <a:gd name="T30" fmla="*/ 2932 w 3120"/>
                <a:gd name="T31" fmla="*/ 375 h 375"/>
                <a:gd name="T32" fmla="*/ 187 w 3120"/>
                <a:gd name="T33" fmla="*/ 375 h 375"/>
                <a:gd name="T34" fmla="*/ 143 w 3120"/>
                <a:gd name="T35" fmla="*/ 369 h 375"/>
                <a:gd name="T36" fmla="*/ 106 w 3120"/>
                <a:gd name="T37" fmla="*/ 355 h 375"/>
                <a:gd name="T38" fmla="*/ 70 w 3120"/>
                <a:gd name="T39" fmla="*/ 333 h 375"/>
                <a:gd name="T40" fmla="*/ 42 w 3120"/>
                <a:gd name="T41" fmla="*/ 305 h 375"/>
                <a:gd name="T42" fmla="*/ 20 w 3120"/>
                <a:gd name="T43" fmla="*/ 269 h 375"/>
                <a:gd name="T44" fmla="*/ 6 w 3120"/>
                <a:gd name="T45" fmla="*/ 229 h 375"/>
                <a:gd name="T46" fmla="*/ 0 w 3120"/>
                <a:gd name="T47" fmla="*/ 188 h 375"/>
                <a:gd name="T48" fmla="*/ 6 w 3120"/>
                <a:gd name="T49" fmla="*/ 144 h 375"/>
                <a:gd name="T50" fmla="*/ 20 w 3120"/>
                <a:gd name="T51" fmla="*/ 106 h 375"/>
                <a:gd name="T52" fmla="*/ 42 w 3120"/>
                <a:gd name="T53" fmla="*/ 70 h 375"/>
                <a:gd name="T54" fmla="*/ 70 w 3120"/>
                <a:gd name="T55" fmla="*/ 42 h 375"/>
                <a:gd name="T56" fmla="*/ 106 w 3120"/>
                <a:gd name="T57" fmla="*/ 20 h 375"/>
                <a:gd name="T58" fmla="*/ 143 w 3120"/>
                <a:gd name="T59" fmla="*/ 4 h 375"/>
                <a:gd name="T60" fmla="*/ 187 w 3120"/>
                <a:gd name="T6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5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20"/>
                  </a:lnTo>
                  <a:lnTo>
                    <a:pt x="3050" y="42"/>
                  </a:lnTo>
                  <a:lnTo>
                    <a:pt x="3078" y="70"/>
                  </a:lnTo>
                  <a:lnTo>
                    <a:pt x="3100" y="106"/>
                  </a:lnTo>
                  <a:lnTo>
                    <a:pt x="3114" y="144"/>
                  </a:lnTo>
                  <a:lnTo>
                    <a:pt x="3120" y="188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5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5"/>
                  </a:lnTo>
                  <a:lnTo>
                    <a:pt x="187" y="375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5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8"/>
                  </a:lnTo>
                  <a:lnTo>
                    <a:pt x="6" y="144"/>
                  </a:lnTo>
                  <a:lnTo>
                    <a:pt x="20" y="106"/>
                  </a:lnTo>
                  <a:lnTo>
                    <a:pt x="42" y="70"/>
                  </a:lnTo>
                  <a:lnTo>
                    <a:pt x="70" y="42"/>
                  </a:lnTo>
                  <a:lnTo>
                    <a:pt x="106" y="20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  <p:sp>
          <p:nvSpPr>
            <p:cNvPr id="82" name="Freeform 59">
              <a:extLst>
                <a:ext uri="{FF2B5EF4-FFF2-40B4-BE49-F238E27FC236}">
                  <a16:creationId xmlns:a16="http://schemas.microsoft.com/office/drawing/2014/main" id="{30C05C6A-A580-4E78-9BB4-8BB61E282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302" y="5227629"/>
              <a:ext cx="2476503" cy="295285"/>
            </a:xfrm>
            <a:custGeom>
              <a:avLst/>
              <a:gdLst>
                <a:gd name="T0" fmla="*/ 187 w 3120"/>
                <a:gd name="T1" fmla="*/ 0 h 373"/>
                <a:gd name="T2" fmla="*/ 2932 w 3120"/>
                <a:gd name="T3" fmla="*/ 0 h 373"/>
                <a:gd name="T4" fmla="*/ 2974 w 3120"/>
                <a:gd name="T5" fmla="*/ 4 h 373"/>
                <a:gd name="T6" fmla="*/ 3014 w 3120"/>
                <a:gd name="T7" fmla="*/ 18 h 373"/>
                <a:gd name="T8" fmla="*/ 3050 w 3120"/>
                <a:gd name="T9" fmla="*/ 40 h 373"/>
                <a:gd name="T10" fmla="*/ 3078 w 3120"/>
                <a:gd name="T11" fmla="*/ 70 h 373"/>
                <a:gd name="T12" fmla="*/ 3100 w 3120"/>
                <a:gd name="T13" fmla="*/ 104 h 373"/>
                <a:gd name="T14" fmla="*/ 3114 w 3120"/>
                <a:gd name="T15" fmla="*/ 144 h 373"/>
                <a:gd name="T16" fmla="*/ 3120 w 3120"/>
                <a:gd name="T17" fmla="*/ 186 h 373"/>
                <a:gd name="T18" fmla="*/ 3114 w 3120"/>
                <a:gd name="T19" fmla="*/ 229 h 373"/>
                <a:gd name="T20" fmla="*/ 3100 w 3120"/>
                <a:gd name="T21" fmla="*/ 269 h 373"/>
                <a:gd name="T22" fmla="*/ 3078 w 3120"/>
                <a:gd name="T23" fmla="*/ 303 h 373"/>
                <a:gd name="T24" fmla="*/ 3050 w 3120"/>
                <a:gd name="T25" fmla="*/ 333 h 373"/>
                <a:gd name="T26" fmla="*/ 3014 w 3120"/>
                <a:gd name="T27" fmla="*/ 355 h 373"/>
                <a:gd name="T28" fmla="*/ 2974 w 3120"/>
                <a:gd name="T29" fmla="*/ 369 h 373"/>
                <a:gd name="T30" fmla="*/ 2932 w 3120"/>
                <a:gd name="T31" fmla="*/ 373 h 373"/>
                <a:gd name="T32" fmla="*/ 187 w 3120"/>
                <a:gd name="T33" fmla="*/ 373 h 373"/>
                <a:gd name="T34" fmla="*/ 143 w 3120"/>
                <a:gd name="T35" fmla="*/ 369 h 373"/>
                <a:gd name="T36" fmla="*/ 106 w 3120"/>
                <a:gd name="T37" fmla="*/ 355 h 373"/>
                <a:gd name="T38" fmla="*/ 70 w 3120"/>
                <a:gd name="T39" fmla="*/ 333 h 373"/>
                <a:gd name="T40" fmla="*/ 42 w 3120"/>
                <a:gd name="T41" fmla="*/ 303 h 373"/>
                <a:gd name="T42" fmla="*/ 20 w 3120"/>
                <a:gd name="T43" fmla="*/ 269 h 373"/>
                <a:gd name="T44" fmla="*/ 6 w 3120"/>
                <a:gd name="T45" fmla="*/ 229 h 373"/>
                <a:gd name="T46" fmla="*/ 0 w 3120"/>
                <a:gd name="T47" fmla="*/ 186 h 373"/>
                <a:gd name="T48" fmla="*/ 6 w 3120"/>
                <a:gd name="T49" fmla="*/ 144 h 373"/>
                <a:gd name="T50" fmla="*/ 20 w 3120"/>
                <a:gd name="T51" fmla="*/ 104 h 373"/>
                <a:gd name="T52" fmla="*/ 42 w 3120"/>
                <a:gd name="T53" fmla="*/ 70 h 373"/>
                <a:gd name="T54" fmla="*/ 70 w 3120"/>
                <a:gd name="T55" fmla="*/ 40 h 373"/>
                <a:gd name="T56" fmla="*/ 106 w 3120"/>
                <a:gd name="T57" fmla="*/ 18 h 373"/>
                <a:gd name="T58" fmla="*/ 143 w 3120"/>
                <a:gd name="T59" fmla="*/ 4 h 373"/>
                <a:gd name="T60" fmla="*/ 187 w 3120"/>
                <a:gd name="T61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20" h="373">
                  <a:moveTo>
                    <a:pt x="187" y="0"/>
                  </a:moveTo>
                  <a:lnTo>
                    <a:pt x="2932" y="0"/>
                  </a:lnTo>
                  <a:lnTo>
                    <a:pt x="2974" y="4"/>
                  </a:lnTo>
                  <a:lnTo>
                    <a:pt x="3014" y="18"/>
                  </a:lnTo>
                  <a:lnTo>
                    <a:pt x="3050" y="40"/>
                  </a:lnTo>
                  <a:lnTo>
                    <a:pt x="3078" y="70"/>
                  </a:lnTo>
                  <a:lnTo>
                    <a:pt x="3100" y="104"/>
                  </a:lnTo>
                  <a:lnTo>
                    <a:pt x="3114" y="144"/>
                  </a:lnTo>
                  <a:lnTo>
                    <a:pt x="3120" y="186"/>
                  </a:lnTo>
                  <a:lnTo>
                    <a:pt x="3114" y="229"/>
                  </a:lnTo>
                  <a:lnTo>
                    <a:pt x="3100" y="269"/>
                  </a:lnTo>
                  <a:lnTo>
                    <a:pt x="3078" y="303"/>
                  </a:lnTo>
                  <a:lnTo>
                    <a:pt x="3050" y="333"/>
                  </a:lnTo>
                  <a:lnTo>
                    <a:pt x="3014" y="355"/>
                  </a:lnTo>
                  <a:lnTo>
                    <a:pt x="2974" y="369"/>
                  </a:lnTo>
                  <a:lnTo>
                    <a:pt x="2932" y="373"/>
                  </a:lnTo>
                  <a:lnTo>
                    <a:pt x="187" y="373"/>
                  </a:lnTo>
                  <a:lnTo>
                    <a:pt x="143" y="369"/>
                  </a:lnTo>
                  <a:lnTo>
                    <a:pt x="106" y="355"/>
                  </a:lnTo>
                  <a:lnTo>
                    <a:pt x="70" y="333"/>
                  </a:lnTo>
                  <a:lnTo>
                    <a:pt x="42" y="303"/>
                  </a:lnTo>
                  <a:lnTo>
                    <a:pt x="20" y="269"/>
                  </a:lnTo>
                  <a:lnTo>
                    <a:pt x="6" y="229"/>
                  </a:lnTo>
                  <a:lnTo>
                    <a:pt x="0" y="186"/>
                  </a:lnTo>
                  <a:lnTo>
                    <a:pt x="6" y="144"/>
                  </a:lnTo>
                  <a:lnTo>
                    <a:pt x="20" y="104"/>
                  </a:lnTo>
                  <a:lnTo>
                    <a:pt x="42" y="70"/>
                  </a:lnTo>
                  <a:lnTo>
                    <a:pt x="70" y="40"/>
                  </a:lnTo>
                  <a:lnTo>
                    <a:pt x="106" y="18"/>
                  </a:lnTo>
                  <a:lnTo>
                    <a:pt x="143" y="4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20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4D2AF42-6945-4A8B-A0DC-2071BAE48E15}"/>
              </a:ext>
            </a:extLst>
          </p:cNvPr>
          <p:cNvSpPr txBox="1"/>
          <p:nvPr/>
        </p:nvSpPr>
        <p:spPr>
          <a:xfrm>
            <a:off x="8548088" y="1771238"/>
            <a:ext cx="2751076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TO REVIEW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CDE3FCC-0D43-492B-8E98-AB4BB646DAF8}"/>
              </a:ext>
            </a:extLst>
          </p:cNvPr>
          <p:cNvCxnSpPr>
            <a:cxnSpLocks/>
          </p:cNvCxnSpPr>
          <p:nvPr/>
        </p:nvCxnSpPr>
        <p:spPr>
          <a:xfrm>
            <a:off x="8134341" y="2106828"/>
            <a:ext cx="379095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540F6FA-9E0B-476B-AABB-D2D3A8132FC6}"/>
              </a:ext>
            </a:extLst>
          </p:cNvPr>
          <p:cNvSpPr txBox="1"/>
          <p:nvPr/>
        </p:nvSpPr>
        <p:spPr>
          <a:xfrm>
            <a:off x="9329627" y="3075622"/>
            <a:ext cx="835581" cy="410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GB" sz="1000" dirty="0">
                <a:solidFill>
                  <a:schemeClr val="bg1"/>
                </a:solidFill>
              </a:rPr>
              <a:t>Contracts without milestones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CAD3EE-C4E8-4832-A3F4-DBD25C1A1EB9}"/>
              </a:ext>
            </a:extLst>
          </p:cNvPr>
          <p:cNvSpPr txBox="1"/>
          <p:nvPr/>
        </p:nvSpPr>
        <p:spPr>
          <a:xfrm>
            <a:off x="730073" y="3835431"/>
            <a:ext cx="3199445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STATUS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3C4EC4-B8C7-46BF-BF43-7AAFF36FCFF6}"/>
              </a:ext>
            </a:extLst>
          </p:cNvPr>
          <p:cNvCxnSpPr>
            <a:cxnSpLocks/>
          </p:cNvCxnSpPr>
          <p:nvPr/>
        </p:nvCxnSpPr>
        <p:spPr>
          <a:xfrm>
            <a:off x="316324" y="4149423"/>
            <a:ext cx="373701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84B70AA-F087-4F10-BA71-6E7BBEBB23DF}"/>
              </a:ext>
            </a:extLst>
          </p:cNvPr>
          <p:cNvCxnSpPr>
            <a:cxnSpLocks/>
          </p:cNvCxnSpPr>
          <p:nvPr/>
        </p:nvCxnSpPr>
        <p:spPr>
          <a:xfrm>
            <a:off x="4252303" y="4149423"/>
            <a:ext cx="361534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18F1D5-7C83-4987-8A59-537295E7417F}"/>
              </a:ext>
            </a:extLst>
          </p:cNvPr>
          <p:cNvCxnSpPr>
            <a:cxnSpLocks/>
          </p:cNvCxnSpPr>
          <p:nvPr/>
        </p:nvCxnSpPr>
        <p:spPr>
          <a:xfrm>
            <a:off x="8188281" y="4149423"/>
            <a:ext cx="373701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64">
            <a:extLst>
              <a:ext uri="{FF2B5EF4-FFF2-40B4-BE49-F238E27FC236}">
                <a16:creationId xmlns:a16="http://schemas.microsoft.com/office/drawing/2014/main" id="{95950698-15DC-4440-BF4E-7EFD104B5C8E}"/>
              </a:ext>
            </a:extLst>
          </p:cNvPr>
          <p:cNvSpPr>
            <a:spLocks noEditPoints="1"/>
          </p:cNvSpPr>
          <p:nvPr/>
        </p:nvSpPr>
        <p:spPr bwMode="auto">
          <a:xfrm>
            <a:off x="316324" y="3782742"/>
            <a:ext cx="250381" cy="297082"/>
          </a:xfrm>
          <a:custGeom>
            <a:avLst/>
            <a:gdLst>
              <a:gd name="T0" fmla="*/ 4459 w 5090"/>
              <a:gd name="T1" fmla="*/ 1706 h 6554"/>
              <a:gd name="T2" fmla="*/ 4724 w 5090"/>
              <a:gd name="T3" fmla="*/ 2035 h 6554"/>
              <a:gd name="T4" fmla="*/ 4979 w 5090"/>
              <a:gd name="T5" fmla="*/ 2589 h 6554"/>
              <a:gd name="T6" fmla="*/ 5088 w 5090"/>
              <a:gd name="T7" fmla="*/ 3219 h 6554"/>
              <a:gd name="T8" fmla="*/ 5032 w 5090"/>
              <a:gd name="T9" fmla="*/ 3881 h 6554"/>
              <a:gd name="T10" fmla="*/ 4803 w 5090"/>
              <a:gd name="T11" fmla="*/ 4503 h 6554"/>
              <a:gd name="T12" fmla="*/ 4419 w 5090"/>
              <a:gd name="T13" fmla="*/ 5041 h 6554"/>
              <a:gd name="T14" fmla="*/ 3911 w 5090"/>
              <a:gd name="T15" fmla="*/ 5462 h 6554"/>
              <a:gd name="T16" fmla="*/ 3304 w 5090"/>
              <a:gd name="T17" fmla="*/ 5735 h 6554"/>
              <a:gd name="T18" fmla="*/ 2623 w 5090"/>
              <a:gd name="T19" fmla="*/ 5836 h 6554"/>
              <a:gd name="T20" fmla="*/ 2587 w 5090"/>
              <a:gd name="T21" fmla="*/ 6552 h 6554"/>
              <a:gd name="T22" fmla="*/ 1151 w 5090"/>
              <a:gd name="T23" fmla="*/ 5514 h 6554"/>
              <a:gd name="T24" fmla="*/ 2547 w 5090"/>
              <a:gd name="T25" fmla="*/ 4443 h 6554"/>
              <a:gd name="T26" fmla="*/ 2619 w 5090"/>
              <a:gd name="T27" fmla="*/ 4457 h 6554"/>
              <a:gd name="T28" fmla="*/ 2913 w 5090"/>
              <a:gd name="T29" fmla="*/ 5121 h 6554"/>
              <a:gd name="T30" fmla="*/ 3441 w 5090"/>
              <a:gd name="T31" fmla="*/ 4937 h 6554"/>
              <a:gd name="T32" fmla="*/ 3881 w 5090"/>
              <a:gd name="T33" fmla="*/ 4611 h 6554"/>
              <a:gd name="T34" fmla="*/ 4202 w 5090"/>
              <a:gd name="T35" fmla="*/ 4164 h 6554"/>
              <a:gd name="T36" fmla="*/ 4375 w 5090"/>
              <a:gd name="T37" fmla="*/ 3658 h 6554"/>
              <a:gd name="T38" fmla="*/ 4389 w 5090"/>
              <a:gd name="T39" fmla="*/ 3102 h 6554"/>
              <a:gd name="T40" fmla="*/ 4228 w 5090"/>
              <a:gd name="T41" fmla="*/ 2563 h 6554"/>
              <a:gd name="T42" fmla="*/ 3975 w 5090"/>
              <a:gd name="T43" fmla="*/ 2167 h 6554"/>
              <a:gd name="T44" fmla="*/ 3935 w 5090"/>
              <a:gd name="T45" fmla="*/ 1953 h 6554"/>
              <a:gd name="T46" fmla="*/ 4029 w 5090"/>
              <a:gd name="T47" fmla="*/ 1758 h 6554"/>
              <a:gd name="T48" fmla="*/ 4236 w 5090"/>
              <a:gd name="T49" fmla="*/ 1656 h 6554"/>
              <a:gd name="T50" fmla="*/ 3927 w 5090"/>
              <a:gd name="T51" fmla="*/ 1025 h 6554"/>
              <a:gd name="T52" fmla="*/ 3927 w 5090"/>
              <a:gd name="T53" fmla="*/ 1092 h 6554"/>
              <a:gd name="T54" fmla="*/ 2487 w 5090"/>
              <a:gd name="T55" fmla="*/ 2111 h 6554"/>
              <a:gd name="T56" fmla="*/ 2322 w 5090"/>
              <a:gd name="T57" fmla="*/ 1411 h 6554"/>
              <a:gd name="T58" fmla="*/ 1776 w 5090"/>
              <a:gd name="T59" fmla="*/ 1555 h 6554"/>
              <a:gd name="T60" fmla="*/ 1312 w 5090"/>
              <a:gd name="T61" fmla="*/ 1850 h 6554"/>
              <a:gd name="T62" fmla="*/ 958 w 5090"/>
              <a:gd name="T63" fmla="*/ 2268 h 6554"/>
              <a:gd name="T64" fmla="*/ 747 w 5090"/>
              <a:gd name="T65" fmla="*/ 2765 h 6554"/>
              <a:gd name="T66" fmla="*/ 691 w 5090"/>
              <a:gd name="T67" fmla="*/ 3307 h 6554"/>
              <a:gd name="T68" fmla="*/ 811 w 5090"/>
              <a:gd name="T69" fmla="*/ 3859 h 6554"/>
              <a:gd name="T70" fmla="*/ 1085 w 5090"/>
              <a:gd name="T71" fmla="*/ 4339 h 6554"/>
              <a:gd name="T72" fmla="*/ 1161 w 5090"/>
              <a:gd name="T73" fmla="*/ 4545 h 6554"/>
              <a:gd name="T74" fmla="*/ 1099 w 5090"/>
              <a:gd name="T75" fmla="*/ 4750 h 6554"/>
              <a:gd name="T76" fmla="*/ 912 w 5090"/>
              <a:gd name="T77" fmla="*/ 4886 h 6554"/>
              <a:gd name="T78" fmla="*/ 685 w 5090"/>
              <a:gd name="T79" fmla="*/ 4874 h 6554"/>
              <a:gd name="T80" fmla="*/ 452 w 5090"/>
              <a:gd name="T81" fmla="*/ 4644 h 6554"/>
              <a:gd name="T82" fmla="*/ 165 w 5090"/>
              <a:gd name="T83" fmla="*/ 4108 h 6554"/>
              <a:gd name="T84" fmla="*/ 16 w 5090"/>
              <a:gd name="T85" fmla="*/ 3506 h 6554"/>
              <a:gd name="T86" fmla="*/ 28 w 5090"/>
              <a:gd name="T87" fmla="*/ 2833 h 6554"/>
              <a:gd name="T88" fmla="*/ 215 w 5090"/>
              <a:gd name="T89" fmla="*/ 2199 h 6554"/>
              <a:gd name="T90" fmla="*/ 564 w 5090"/>
              <a:gd name="T91" fmla="*/ 1637 h 6554"/>
              <a:gd name="T92" fmla="*/ 1042 w 5090"/>
              <a:gd name="T93" fmla="*/ 1184 h 6554"/>
              <a:gd name="T94" fmla="*/ 1627 w 5090"/>
              <a:gd name="T95" fmla="*/ 871 h 6554"/>
              <a:gd name="T96" fmla="*/ 2292 w 5090"/>
              <a:gd name="T97" fmla="*/ 724 h 6554"/>
              <a:gd name="T98" fmla="*/ 2485 w 5090"/>
              <a:gd name="T99" fmla="*/ 8 h 6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90" h="6554">
                <a:moveTo>
                  <a:pt x="4293" y="1654"/>
                </a:moveTo>
                <a:lnTo>
                  <a:pt x="4351" y="1662"/>
                </a:lnTo>
                <a:lnTo>
                  <a:pt x="4405" y="1680"/>
                </a:lnTo>
                <a:lnTo>
                  <a:pt x="4459" y="1706"/>
                </a:lnTo>
                <a:lnTo>
                  <a:pt x="4507" y="1742"/>
                </a:lnTo>
                <a:lnTo>
                  <a:pt x="4548" y="1786"/>
                </a:lnTo>
                <a:lnTo>
                  <a:pt x="4640" y="1908"/>
                </a:lnTo>
                <a:lnTo>
                  <a:pt x="4724" y="2035"/>
                </a:lnTo>
                <a:lnTo>
                  <a:pt x="4799" y="2167"/>
                </a:lnTo>
                <a:lnTo>
                  <a:pt x="4867" y="2302"/>
                </a:lnTo>
                <a:lnTo>
                  <a:pt x="4927" y="2444"/>
                </a:lnTo>
                <a:lnTo>
                  <a:pt x="4979" y="2589"/>
                </a:lnTo>
                <a:lnTo>
                  <a:pt x="5020" y="2739"/>
                </a:lnTo>
                <a:lnTo>
                  <a:pt x="5052" y="2890"/>
                </a:lnTo>
                <a:lnTo>
                  <a:pt x="5074" y="3046"/>
                </a:lnTo>
                <a:lnTo>
                  <a:pt x="5088" y="3219"/>
                </a:lnTo>
                <a:lnTo>
                  <a:pt x="5090" y="3389"/>
                </a:lnTo>
                <a:lnTo>
                  <a:pt x="5082" y="3556"/>
                </a:lnTo>
                <a:lnTo>
                  <a:pt x="5062" y="3722"/>
                </a:lnTo>
                <a:lnTo>
                  <a:pt x="5032" y="3881"/>
                </a:lnTo>
                <a:lnTo>
                  <a:pt x="4990" y="4038"/>
                </a:lnTo>
                <a:lnTo>
                  <a:pt x="4939" y="4198"/>
                </a:lnTo>
                <a:lnTo>
                  <a:pt x="4875" y="4353"/>
                </a:lnTo>
                <a:lnTo>
                  <a:pt x="4803" y="4503"/>
                </a:lnTo>
                <a:lnTo>
                  <a:pt x="4720" y="4648"/>
                </a:lnTo>
                <a:lnTo>
                  <a:pt x="4628" y="4786"/>
                </a:lnTo>
                <a:lnTo>
                  <a:pt x="4528" y="4918"/>
                </a:lnTo>
                <a:lnTo>
                  <a:pt x="4419" y="5041"/>
                </a:lnTo>
                <a:lnTo>
                  <a:pt x="4303" y="5159"/>
                </a:lnTo>
                <a:lnTo>
                  <a:pt x="4180" y="5268"/>
                </a:lnTo>
                <a:lnTo>
                  <a:pt x="4049" y="5368"/>
                </a:lnTo>
                <a:lnTo>
                  <a:pt x="3911" y="5462"/>
                </a:lnTo>
                <a:lnTo>
                  <a:pt x="3768" y="5543"/>
                </a:lnTo>
                <a:lnTo>
                  <a:pt x="3618" y="5617"/>
                </a:lnTo>
                <a:lnTo>
                  <a:pt x="3463" y="5681"/>
                </a:lnTo>
                <a:lnTo>
                  <a:pt x="3304" y="5735"/>
                </a:lnTo>
                <a:lnTo>
                  <a:pt x="3138" y="5777"/>
                </a:lnTo>
                <a:lnTo>
                  <a:pt x="2971" y="5809"/>
                </a:lnTo>
                <a:lnTo>
                  <a:pt x="2798" y="5828"/>
                </a:lnTo>
                <a:lnTo>
                  <a:pt x="2623" y="5836"/>
                </a:lnTo>
                <a:lnTo>
                  <a:pt x="2623" y="6510"/>
                </a:lnTo>
                <a:lnTo>
                  <a:pt x="2619" y="6530"/>
                </a:lnTo>
                <a:lnTo>
                  <a:pt x="2605" y="6544"/>
                </a:lnTo>
                <a:lnTo>
                  <a:pt x="2587" y="6552"/>
                </a:lnTo>
                <a:lnTo>
                  <a:pt x="2567" y="6554"/>
                </a:lnTo>
                <a:lnTo>
                  <a:pt x="2545" y="6544"/>
                </a:lnTo>
                <a:lnTo>
                  <a:pt x="1165" y="5527"/>
                </a:lnTo>
                <a:lnTo>
                  <a:pt x="1151" y="5514"/>
                </a:lnTo>
                <a:lnTo>
                  <a:pt x="1147" y="5494"/>
                </a:lnTo>
                <a:lnTo>
                  <a:pt x="1151" y="5476"/>
                </a:lnTo>
                <a:lnTo>
                  <a:pt x="1165" y="5460"/>
                </a:lnTo>
                <a:lnTo>
                  <a:pt x="2547" y="4443"/>
                </a:lnTo>
                <a:lnTo>
                  <a:pt x="2567" y="4433"/>
                </a:lnTo>
                <a:lnTo>
                  <a:pt x="2587" y="4435"/>
                </a:lnTo>
                <a:lnTo>
                  <a:pt x="2607" y="4443"/>
                </a:lnTo>
                <a:lnTo>
                  <a:pt x="2619" y="4457"/>
                </a:lnTo>
                <a:lnTo>
                  <a:pt x="2625" y="4477"/>
                </a:lnTo>
                <a:lnTo>
                  <a:pt x="2625" y="5149"/>
                </a:lnTo>
                <a:lnTo>
                  <a:pt x="2770" y="5141"/>
                </a:lnTo>
                <a:lnTo>
                  <a:pt x="2913" y="5121"/>
                </a:lnTo>
                <a:lnTo>
                  <a:pt x="3053" y="5091"/>
                </a:lnTo>
                <a:lnTo>
                  <a:pt x="3186" y="5049"/>
                </a:lnTo>
                <a:lnTo>
                  <a:pt x="3316" y="4999"/>
                </a:lnTo>
                <a:lnTo>
                  <a:pt x="3441" y="4937"/>
                </a:lnTo>
                <a:lnTo>
                  <a:pt x="3561" y="4868"/>
                </a:lnTo>
                <a:lnTo>
                  <a:pt x="3674" y="4790"/>
                </a:lnTo>
                <a:lnTo>
                  <a:pt x="3782" y="4704"/>
                </a:lnTo>
                <a:lnTo>
                  <a:pt x="3881" y="4611"/>
                </a:lnTo>
                <a:lnTo>
                  <a:pt x="3973" y="4509"/>
                </a:lnTo>
                <a:lnTo>
                  <a:pt x="4058" y="4399"/>
                </a:lnTo>
                <a:lnTo>
                  <a:pt x="4134" y="4286"/>
                </a:lnTo>
                <a:lnTo>
                  <a:pt x="4202" y="4164"/>
                </a:lnTo>
                <a:lnTo>
                  <a:pt x="4262" y="4038"/>
                </a:lnTo>
                <a:lnTo>
                  <a:pt x="4307" y="3915"/>
                </a:lnTo>
                <a:lnTo>
                  <a:pt x="4347" y="3787"/>
                </a:lnTo>
                <a:lnTo>
                  <a:pt x="4375" y="3658"/>
                </a:lnTo>
                <a:lnTo>
                  <a:pt x="4395" y="3522"/>
                </a:lnTo>
                <a:lnTo>
                  <a:pt x="4403" y="3387"/>
                </a:lnTo>
                <a:lnTo>
                  <a:pt x="4401" y="3245"/>
                </a:lnTo>
                <a:lnTo>
                  <a:pt x="4389" y="3102"/>
                </a:lnTo>
                <a:lnTo>
                  <a:pt x="4365" y="2962"/>
                </a:lnTo>
                <a:lnTo>
                  <a:pt x="4329" y="2825"/>
                </a:lnTo>
                <a:lnTo>
                  <a:pt x="4284" y="2693"/>
                </a:lnTo>
                <a:lnTo>
                  <a:pt x="4228" y="2563"/>
                </a:lnTo>
                <a:lnTo>
                  <a:pt x="4164" y="2442"/>
                </a:lnTo>
                <a:lnTo>
                  <a:pt x="4090" y="2324"/>
                </a:lnTo>
                <a:lnTo>
                  <a:pt x="4007" y="2215"/>
                </a:lnTo>
                <a:lnTo>
                  <a:pt x="3975" y="2167"/>
                </a:lnTo>
                <a:lnTo>
                  <a:pt x="3951" y="2115"/>
                </a:lnTo>
                <a:lnTo>
                  <a:pt x="3937" y="2061"/>
                </a:lnTo>
                <a:lnTo>
                  <a:pt x="3931" y="2007"/>
                </a:lnTo>
                <a:lnTo>
                  <a:pt x="3935" y="1953"/>
                </a:lnTo>
                <a:lnTo>
                  <a:pt x="3945" y="1900"/>
                </a:lnTo>
                <a:lnTo>
                  <a:pt x="3965" y="1850"/>
                </a:lnTo>
                <a:lnTo>
                  <a:pt x="3993" y="1802"/>
                </a:lnTo>
                <a:lnTo>
                  <a:pt x="4029" y="1758"/>
                </a:lnTo>
                <a:lnTo>
                  <a:pt x="4070" y="1720"/>
                </a:lnTo>
                <a:lnTo>
                  <a:pt x="4124" y="1688"/>
                </a:lnTo>
                <a:lnTo>
                  <a:pt x="4178" y="1666"/>
                </a:lnTo>
                <a:lnTo>
                  <a:pt x="4236" y="1656"/>
                </a:lnTo>
                <a:lnTo>
                  <a:pt x="4293" y="1654"/>
                </a:lnTo>
                <a:close/>
                <a:moveTo>
                  <a:pt x="2525" y="0"/>
                </a:moveTo>
                <a:lnTo>
                  <a:pt x="2545" y="8"/>
                </a:lnTo>
                <a:lnTo>
                  <a:pt x="3927" y="1025"/>
                </a:lnTo>
                <a:lnTo>
                  <a:pt x="3939" y="1040"/>
                </a:lnTo>
                <a:lnTo>
                  <a:pt x="3945" y="1058"/>
                </a:lnTo>
                <a:lnTo>
                  <a:pt x="3939" y="1078"/>
                </a:lnTo>
                <a:lnTo>
                  <a:pt x="3927" y="1092"/>
                </a:lnTo>
                <a:lnTo>
                  <a:pt x="2545" y="2109"/>
                </a:lnTo>
                <a:lnTo>
                  <a:pt x="2525" y="2119"/>
                </a:lnTo>
                <a:lnTo>
                  <a:pt x="2505" y="2119"/>
                </a:lnTo>
                <a:lnTo>
                  <a:pt x="2487" y="2111"/>
                </a:lnTo>
                <a:lnTo>
                  <a:pt x="2473" y="2095"/>
                </a:lnTo>
                <a:lnTo>
                  <a:pt x="2469" y="2075"/>
                </a:lnTo>
                <a:lnTo>
                  <a:pt x="2469" y="1403"/>
                </a:lnTo>
                <a:lnTo>
                  <a:pt x="2322" y="1411"/>
                </a:lnTo>
                <a:lnTo>
                  <a:pt x="2181" y="1431"/>
                </a:lnTo>
                <a:lnTo>
                  <a:pt x="2041" y="1463"/>
                </a:lnTo>
                <a:lnTo>
                  <a:pt x="1906" y="1503"/>
                </a:lnTo>
                <a:lnTo>
                  <a:pt x="1776" y="1555"/>
                </a:lnTo>
                <a:lnTo>
                  <a:pt x="1651" y="1615"/>
                </a:lnTo>
                <a:lnTo>
                  <a:pt x="1531" y="1684"/>
                </a:lnTo>
                <a:lnTo>
                  <a:pt x="1420" y="1762"/>
                </a:lnTo>
                <a:lnTo>
                  <a:pt x="1312" y="1850"/>
                </a:lnTo>
                <a:lnTo>
                  <a:pt x="1213" y="1943"/>
                </a:lnTo>
                <a:lnTo>
                  <a:pt x="1119" y="2045"/>
                </a:lnTo>
                <a:lnTo>
                  <a:pt x="1036" y="2153"/>
                </a:lnTo>
                <a:lnTo>
                  <a:pt x="958" y="2268"/>
                </a:lnTo>
                <a:lnTo>
                  <a:pt x="890" y="2388"/>
                </a:lnTo>
                <a:lnTo>
                  <a:pt x="830" y="2514"/>
                </a:lnTo>
                <a:lnTo>
                  <a:pt x="785" y="2637"/>
                </a:lnTo>
                <a:lnTo>
                  <a:pt x="747" y="2765"/>
                </a:lnTo>
                <a:lnTo>
                  <a:pt x="717" y="2896"/>
                </a:lnTo>
                <a:lnTo>
                  <a:pt x="699" y="3030"/>
                </a:lnTo>
                <a:lnTo>
                  <a:pt x="689" y="3167"/>
                </a:lnTo>
                <a:lnTo>
                  <a:pt x="691" y="3307"/>
                </a:lnTo>
                <a:lnTo>
                  <a:pt x="705" y="3450"/>
                </a:lnTo>
                <a:lnTo>
                  <a:pt x="729" y="3590"/>
                </a:lnTo>
                <a:lnTo>
                  <a:pt x="765" y="3728"/>
                </a:lnTo>
                <a:lnTo>
                  <a:pt x="811" y="3859"/>
                </a:lnTo>
                <a:lnTo>
                  <a:pt x="866" y="3987"/>
                </a:lnTo>
                <a:lnTo>
                  <a:pt x="930" y="4110"/>
                </a:lnTo>
                <a:lnTo>
                  <a:pt x="1004" y="4228"/>
                </a:lnTo>
                <a:lnTo>
                  <a:pt x="1085" y="4339"/>
                </a:lnTo>
                <a:lnTo>
                  <a:pt x="1119" y="4387"/>
                </a:lnTo>
                <a:lnTo>
                  <a:pt x="1141" y="4437"/>
                </a:lnTo>
                <a:lnTo>
                  <a:pt x="1155" y="4491"/>
                </a:lnTo>
                <a:lnTo>
                  <a:pt x="1161" y="4545"/>
                </a:lnTo>
                <a:lnTo>
                  <a:pt x="1159" y="4599"/>
                </a:lnTo>
                <a:lnTo>
                  <a:pt x="1147" y="4652"/>
                </a:lnTo>
                <a:lnTo>
                  <a:pt x="1127" y="4704"/>
                </a:lnTo>
                <a:lnTo>
                  <a:pt x="1099" y="4750"/>
                </a:lnTo>
                <a:lnTo>
                  <a:pt x="1063" y="4794"/>
                </a:lnTo>
                <a:lnTo>
                  <a:pt x="1022" y="4832"/>
                </a:lnTo>
                <a:lnTo>
                  <a:pt x="968" y="4864"/>
                </a:lnTo>
                <a:lnTo>
                  <a:pt x="912" y="4886"/>
                </a:lnTo>
                <a:lnTo>
                  <a:pt x="856" y="4898"/>
                </a:lnTo>
                <a:lnTo>
                  <a:pt x="799" y="4898"/>
                </a:lnTo>
                <a:lnTo>
                  <a:pt x="741" y="4890"/>
                </a:lnTo>
                <a:lnTo>
                  <a:pt x="685" y="4874"/>
                </a:lnTo>
                <a:lnTo>
                  <a:pt x="633" y="4846"/>
                </a:lnTo>
                <a:lnTo>
                  <a:pt x="585" y="4810"/>
                </a:lnTo>
                <a:lnTo>
                  <a:pt x="544" y="4766"/>
                </a:lnTo>
                <a:lnTo>
                  <a:pt x="452" y="4644"/>
                </a:lnTo>
                <a:lnTo>
                  <a:pt x="368" y="4517"/>
                </a:lnTo>
                <a:lnTo>
                  <a:pt x="293" y="4385"/>
                </a:lnTo>
                <a:lnTo>
                  <a:pt x="225" y="4250"/>
                </a:lnTo>
                <a:lnTo>
                  <a:pt x="165" y="4108"/>
                </a:lnTo>
                <a:lnTo>
                  <a:pt x="114" y="3963"/>
                </a:lnTo>
                <a:lnTo>
                  <a:pt x="72" y="3815"/>
                </a:lnTo>
                <a:lnTo>
                  <a:pt x="38" y="3662"/>
                </a:lnTo>
                <a:lnTo>
                  <a:pt x="16" y="3506"/>
                </a:lnTo>
                <a:lnTo>
                  <a:pt x="2" y="3333"/>
                </a:lnTo>
                <a:lnTo>
                  <a:pt x="0" y="3163"/>
                </a:lnTo>
                <a:lnTo>
                  <a:pt x="8" y="2996"/>
                </a:lnTo>
                <a:lnTo>
                  <a:pt x="28" y="2833"/>
                </a:lnTo>
                <a:lnTo>
                  <a:pt x="60" y="2671"/>
                </a:lnTo>
                <a:lnTo>
                  <a:pt x="100" y="2514"/>
                </a:lnTo>
                <a:lnTo>
                  <a:pt x="151" y="2354"/>
                </a:lnTo>
                <a:lnTo>
                  <a:pt x="215" y="2199"/>
                </a:lnTo>
                <a:lnTo>
                  <a:pt x="289" y="2049"/>
                </a:lnTo>
                <a:lnTo>
                  <a:pt x="370" y="1906"/>
                </a:lnTo>
                <a:lnTo>
                  <a:pt x="462" y="1766"/>
                </a:lnTo>
                <a:lnTo>
                  <a:pt x="564" y="1637"/>
                </a:lnTo>
                <a:lnTo>
                  <a:pt x="671" y="1511"/>
                </a:lnTo>
                <a:lnTo>
                  <a:pt x="787" y="1395"/>
                </a:lnTo>
                <a:lnTo>
                  <a:pt x="912" y="1286"/>
                </a:lnTo>
                <a:lnTo>
                  <a:pt x="1042" y="1184"/>
                </a:lnTo>
                <a:lnTo>
                  <a:pt x="1179" y="1092"/>
                </a:lnTo>
                <a:lnTo>
                  <a:pt x="1322" y="1009"/>
                </a:lnTo>
                <a:lnTo>
                  <a:pt x="1472" y="935"/>
                </a:lnTo>
                <a:lnTo>
                  <a:pt x="1627" y="871"/>
                </a:lnTo>
                <a:lnTo>
                  <a:pt x="1786" y="817"/>
                </a:lnTo>
                <a:lnTo>
                  <a:pt x="1952" y="775"/>
                </a:lnTo>
                <a:lnTo>
                  <a:pt x="2119" y="743"/>
                </a:lnTo>
                <a:lnTo>
                  <a:pt x="2292" y="724"/>
                </a:lnTo>
                <a:lnTo>
                  <a:pt x="2467" y="716"/>
                </a:lnTo>
                <a:lnTo>
                  <a:pt x="2467" y="42"/>
                </a:lnTo>
                <a:lnTo>
                  <a:pt x="2471" y="22"/>
                </a:lnTo>
                <a:lnTo>
                  <a:pt x="2485" y="8"/>
                </a:lnTo>
                <a:lnTo>
                  <a:pt x="2503" y="0"/>
                </a:lnTo>
                <a:lnTo>
                  <a:pt x="252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1A6E3D-E04D-403F-8EF6-79A5447B35EA}"/>
              </a:ext>
            </a:extLst>
          </p:cNvPr>
          <p:cNvSpPr txBox="1"/>
          <p:nvPr/>
        </p:nvSpPr>
        <p:spPr>
          <a:xfrm>
            <a:off x="4745810" y="3835431"/>
            <a:ext cx="3119686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BY INDUSTRY</a:t>
            </a:r>
          </a:p>
        </p:txBody>
      </p:sp>
      <p:sp>
        <p:nvSpPr>
          <p:cNvPr id="92" name="Freeform 69">
            <a:extLst>
              <a:ext uri="{FF2B5EF4-FFF2-40B4-BE49-F238E27FC236}">
                <a16:creationId xmlns:a16="http://schemas.microsoft.com/office/drawing/2014/main" id="{C24A3582-6C47-4808-85A6-25480C430F02}"/>
              </a:ext>
            </a:extLst>
          </p:cNvPr>
          <p:cNvSpPr>
            <a:spLocks noEditPoints="1"/>
          </p:cNvSpPr>
          <p:nvPr/>
        </p:nvSpPr>
        <p:spPr bwMode="auto">
          <a:xfrm>
            <a:off x="8196482" y="3791440"/>
            <a:ext cx="347885" cy="290221"/>
          </a:xfrm>
          <a:custGeom>
            <a:avLst/>
            <a:gdLst>
              <a:gd name="T0" fmla="*/ 4921 w 6191"/>
              <a:gd name="T1" fmla="*/ 4378 h 5604"/>
              <a:gd name="T2" fmla="*/ 4827 w 6191"/>
              <a:gd name="T3" fmla="*/ 4819 h 5604"/>
              <a:gd name="T4" fmla="*/ 5138 w 6191"/>
              <a:gd name="T5" fmla="*/ 5131 h 5604"/>
              <a:gd name="T6" fmla="*/ 5578 w 6191"/>
              <a:gd name="T7" fmla="*/ 5035 h 5604"/>
              <a:gd name="T8" fmla="*/ 5732 w 6191"/>
              <a:gd name="T9" fmla="*/ 4615 h 5604"/>
              <a:gd name="T10" fmla="*/ 5469 w 6191"/>
              <a:gd name="T11" fmla="*/ 4261 h 5604"/>
              <a:gd name="T12" fmla="*/ 2900 w 6191"/>
              <a:gd name="T13" fmla="*/ 4261 h 5604"/>
              <a:gd name="T14" fmla="*/ 2635 w 6191"/>
              <a:gd name="T15" fmla="*/ 4615 h 5604"/>
              <a:gd name="T16" fmla="*/ 2791 w 6191"/>
              <a:gd name="T17" fmla="*/ 5035 h 5604"/>
              <a:gd name="T18" fmla="*/ 3231 w 6191"/>
              <a:gd name="T19" fmla="*/ 5131 h 5604"/>
              <a:gd name="T20" fmla="*/ 3541 w 6191"/>
              <a:gd name="T21" fmla="*/ 4819 h 5604"/>
              <a:gd name="T22" fmla="*/ 3447 w 6191"/>
              <a:gd name="T23" fmla="*/ 4378 h 5604"/>
              <a:gd name="T24" fmla="*/ 920 w 6191"/>
              <a:gd name="T25" fmla="*/ 4218 h 5604"/>
              <a:gd name="T26" fmla="*/ 528 w 6191"/>
              <a:gd name="T27" fmla="*/ 4431 h 5604"/>
              <a:gd name="T28" fmla="*/ 496 w 6191"/>
              <a:gd name="T29" fmla="*/ 4881 h 5604"/>
              <a:gd name="T30" fmla="*/ 850 w 6191"/>
              <a:gd name="T31" fmla="*/ 5146 h 5604"/>
              <a:gd name="T32" fmla="*/ 1271 w 6191"/>
              <a:gd name="T33" fmla="*/ 4990 h 5604"/>
              <a:gd name="T34" fmla="*/ 1365 w 6191"/>
              <a:gd name="T35" fmla="*/ 4549 h 5604"/>
              <a:gd name="T36" fmla="*/ 1053 w 6191"/>
              <a:gd name="T37" fmla="*/ 4237 h 5604"/>
              <a:gd name="T38" fmla="*/ 2842 w 6191"/>
              <a:gd name="T39" fmla="*/ 529 h 5604"/>
              <a:gd name="T40" fmla="*/ 2631 w 6191"/>
              <a:gd name="T41" fmla="*/ 919 h 5604"/>
              <a:gd name="T42" fmla="*/ 2842 w 6191"/>
              <a:gd name="T43" fmla="*/ 1311 h 5604"/>
              <a:gd name="T44" fmla="*/ 3293 w 6191"/>
              <a:gd name="T45" fmla="*/ 1343 h 5604"/>
              <a:gd name="T46" fmla="*/ 3556 w 6191"/>
              <a:gd name="T47" fmla="*/ 989 h 5604"/>
              <a:gd name="T48" fmla="*/ 3402 w 6191"/>
              <a:gd name="T49" fmla="*/ 569 h 5604"/>
              <a:gd name="T50" fmla="*/ 3195 w 6191"/>
              <a:gd name="T51" fmla="*/ 6 h 5604"/>
              <a:gd name="T52" fmla="*/ 3778 w 6191"/>
              <a:gd name="T53" fmla="*/ 303 h 5604"/>
              <a:gd name="T54" fmla="*/ 4015 w 6191"/>
              <a:gd name="T55" fmla="*/ 919 h 5604"/>
              <a:gd name="T56" fmla="*/ 3791 w 6191"/>
              <a:gd name="T57" fmla="*/ 1522 h 5604"/>
              <a:gd name="T58" fmla="*/ 3323 w 6191"/>
              <a:gd name="T59" fmla="*/ 2574 h 5604"/>
              <a:gd name="T60" fmla="*/ 5903 w 6191"/>
              <a:gd name="T61" fmla="*/ 4017 h 5604"/>
              <a:gd name="T62" fmla="*/ 6187 w 6191"/>
              <a:gd name="T63" fmla="*/ 4587 h 5604"/>
              <a:gd name="T64" fmla="*/ 6014 w 6191"/>
              <a:gd name="T65" fmla="*/ 5227 h 5604"/>
              <a:gd name="T66" fmla="*/ 5469 w 6191"/>
              <a:gd name="T67" fmla="*/ 5583 h 5604"/>
              <a:gd name="T68" fmla="*/ 4809 w 6191"/>
              <a:gd name="T69" fmla="*/ 5480 h 5604"/>
              <a:gd name="T70" fmla="*/ 4401 w 6191"/>
              <a:gd name="T71" fmla="*/ 4975 h 5604"/>
              <a:gd name="T72" fmla="*/ 4431 w 6191"/>
              <a:gd name="T73" fmla="*/ 4316 h 5604"/>
              <a:gd name="T74" fmla="*/ 4869 w 6191"/>
              <a:gd name="T75" fmla="*/ 3858 h 5604"/>
              <a:gd name="T76" fmla="*/ 3500 w 6191"/>
              <a:gd name="T77" fmla="*/ 3858 h 5604"/>
              <a:gd name="T78" fmla="*/ 3938 w 6191"/>
              <a:gd name="T79" fmla="*/ 4316 h 5604"/>
              <a:gd name="T80" fmla="*/ 3968 w 6191"/>
              <a:gd name="T81" fmla="*/ 4975 h 5604"/>
              <a:gd name="T82" fmla="*/ 3560 w 6191"/>
              <a:gd name="T83" fmla="*/ 5480 h 5604"/>
              <a:gd name="T84" fmla="*/ 2900 w 6191"/>
              <a:gd name="T85" fmla="*/ 5583 h 5604"/>
              <a:gd name="T86" fmla="*/ 2354 w 6191"/>
              <a:gd name="T87" fmla="*/ 5227 h 5604"/>
              <a:gd name="T88" fmla="*/ 2181 w 6191"/>
              <a:gd name="T89" fmla="*/ 4587 h 5604"/>
              <a:gd name="T90" fmla="*/ 2465 w 6191"/>
              <a:gd name="T91" fmla="*/ 4017 h 5604"/>
              <a:gd name="T92" fmla="*/ 1145 w 6191"/>
              <a:gd name="T93" fmla="*/ 3030 h 5604"/>
              <a:gd name="T94" fmla="*/ 1614 w 6191"/>
              <a:gd name="T95" fmla="*/ 4082 h 5604"/>
              <a:gd name="T96" fmla="*/ 1839 w 6191"/>
              <a:gd name="T97" fmla="*/ 4685 h 5604"/>
              <a:gd name="T98" fmla="*/ 1602 w 6191"/>
              <a:gd name="T99" fmla="*/ 5301 h 5604"/>
              <a:gd name="T100" fmla="*/ 1019 w 6191"/>
              <a:gd name="T101" fmla="*/ 5600 h 5604"/>
              <a:gd name="T102" fmla="*/ 376 w 6191"/>
              <a:gd name="T103" fmla="*/ 5427 h 5604"/>
              <a:gd name="T104" fmla="*/ 21 w 6191"/>
              <a:gd name="T105" fmla="*/ 4881 h 5604"/>
              <a:gd name="T106" fmla="*/ 118 w 6191"/>
              <a:gd name="T107" fmla="*/ 4233 h 5604"/>
              <a:gd name="T108" fmla="*/ 602 w 6191"/>
              <a:gd name="T109" fmla="*/ 3821 h 5604"/>
              <a:gd name="T110" fmla="*/ 2610 w 6191"/>
              <a:gd name="T111" fmla="*/ 1700 h 5604"/>
              <a:gd name="T112" fmla="*/ 2221 w 6191"/>
              <a:gd name="T113" fmla="*/ 1201 h 5604"/>
              <a:gd name="T114" fmla="*/ 2259 w 6191"/>
              <a:gd name="T115" fmla="*/ 540 h 5604"/>
              <a:gd name="T116" fmla="*/ 2717 w 6191"/>
              <a:gd name="T117" fmla="*/ 81 h 5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191" h="5604">
                <a:moveTo>
                  <a:pt x="5273" y="4218"/>
                </a:moveTo>
                <a:lnTo>
                  <a:pt x="5204" y="4224"/>
                </a:lnTo>
                <a:lnTo>
                  <a:pt x="5138" y="4237"/>
                </a:lnTo>
                <a:lnTo>
                  <a:pt x="5076" y="4261"/>
                </a:lnTo>
                <a:lnTo>
                  <a:pt x="5019" y="4293"/>
                </a:lnTo>
                <a:lnTo>
                  <a:pt x="4967" y="4333"/>
                </a:lnTo>
                <a:lnTo>
                  <a:pt x="4921" y="4378"/>
                </a:lnTo>
                <a:lnTo>
                  <a:pt x="4882" y="4431"/>
                </a:lnTo>
                <a:lnTo>
                  <a:pt x="4850" y="4487"/>
                </a:lnTo>
                <a:lnTo>
                  <a:pt x="4827" y="4549"/>
                </a:lnTo>
                <a:lnTo>
                  <a:pt x="4812" y="4615"/>
                </a:lnTo>
                <a:lnTo>
                  <a:pt x="4807" y="4685"/>
                </a:lnTo>
                <a:lnTo>
                  <a:pt x="4812" y="4753"/>
                </a:lnTo>
                <a:lnTo>
                  <a:pt x="4827" y="4819"/>
                </a:lnTo>
                <a:lnTo>
                  <a:pt x="4850" y="4881"/>
                </a:lnTo>
                <a:lnTo>
                  <a:pt x="4882" y="4937"/>
                </a:lnTo>
                <a:lnTo>
                  <a:pt x="4921" y="4990"/>
                </a:lnTo>
                <a:lnTo>
                  <a:pt x="4967" y="5035"/>
                </a:lnTo>
                <a:lnTo>
                  <a:pt x="5019" y="5075"/>
                </a:lnTo>
                <a:lnTo>
                  <a:pt x="5076" y="5107"/>
                </a:lnTo>
                <a:lnTo>
                  <a:pt x="5138" y="5131"/>
                </a:lnTo>
                <a:lnTo>
                  <a:pt x="5204" y="5146"/>
                </a:lnTo>
                <a:lnTo>
                  <a:pt x="5273" y="5150"/>
                </a:lnTo>
                <a:lnTo>
                  <a:pt x="5341" y="5146"/>
                </a:lnTo>
                <a:lnTo>
                  <a:pt x="5407" y="5131"/>
                </a:lnTo>
                <a:lnTo>
                  <a:pt x="5469" y="5107"/>
                </a:lnTo>
                <a:lnTo>
                  <a:pt x="5525" y="5075"/>
                </a:lnTo>
                <a:lnTo>
                  <a:pt x="5578" y="5035"/>
                </a:lnTo>
                <a:lnTo>
                  <a:pt x="5623" y="4990"/>
                </a:lnTo>
                <a:lnTo>
                  <a:pt x="5662" y="4937"/>
                </a:lnTo>
                <a:lnTo>
                  <a:pt x="5694" y="4881"/>
                </a:lnTo>
                <a:lnTo>
                  <a:pt x="5719" y="4819"/>
                </a:lnTo>
                <a:lnTo>
                  <a:pt x="5732" y="4753"/>
                </a:lnTo>
                <a:lnTo>
                  <a:pt x="5738" y="4685"/>
                </a:lnTo>
                <a:lnTo>
                  <a:pt x="5732" y="4615"/>
                </a:lnTo>
                <a:lnTo>
                  <a:pt x="5719" y="4549"/>
                </a:lnTo>
                <a:lnTo>
                  <a:pt x="5694" y="4487"/>
                </a:lnTo>
                <a:lnTo>
                  <a:pt x="5662" y="4431"/>
                </a:lnTo>
                <a:lnTo>
                  <a:pt x="5623" y="4378"/>
                </a:lnTo>
                <a:lnTo>
                  <a:pt x="5578" y="4333"/>
                </a:lnTo>
                <a:lnTo>
                  <a:pt x="5525" y="4293"/>
                </a:lnTo>
                <a:lnTo>
                  <a:pt x="5469" y="4261"/>
                </a:lnTo>
                <a:lnTo>
                  <a:pt x="5407" y="4237"/>
                </a:lnTo>
                <a:lnTo>
                  <a:pt x="5341" y="4224"/>
                </a:lnTo>
                <a:lnTo>
                  <a:pt x="5273" y="4218"/>
                </a:lnTo>
                <a:close/>
                <a:moveTo>
                  <a:pt x="3095" y="4218"/>
                </a:moveTo>
                <a:lnTo>
                  <a:pt x="3028" y="4224"/>
                </a:lnTo>
                <a:lnTo>
                  <a:pt x="2962" y="4237"/>
                </a:lnTo>
                <a:lnTo>
                  <a:pt x="2900" y="4261"/>
                </a:lnTo>
                <a:lnTo>
                  <a:pt x="2842" y="4293"/>
                </a:lnTo>
                <a:lnTo>
                  <a:pt x="2791" y="4333"/>
                </a:lnTo>
                <a:lnTo>
                  <a:pt x="2744" y="4378"/>
                </a:lnTo>
                <a:lnTo>
                  <a:pt x="2706" y="4431"/>
                </a:lnTo>
                <a:lnTo>
                  <a:pt x="2674" y="4487"/>
                </a:lnTo>
                <a:lnTo>
                  <a:pt x="2650" y="4549"/>
                </a:lnTo>
                <a:lnTo>
                  <a:pt x="2635" y="4615"/>
                </a:lnTo>
                <a:lnTo>
                  <a:pt x="2631" y="4685"/>
                </a:lnTo>
                <a:lnTo>
                  <a:pt x="2635" y="4753"/>
                </a:lnTo>
                <a:lnTo>
                  <a:pt x="2650" y="4819"/>
                </a:lnTo>
                <a:lnTo>
                  <a:pt x="2674" y="4881"/>
                </a:lnTo>
                <a:lnTo>
                  <a:pt x="2706" y="4937"/>
                </a:lnTo>
                <a:lnTo>
                  <a:pt x="2744" y="4990"/>
                </a:lnTo>
                <a:lnTo>
                  <a:pt x="2791" y="5035"/>
                </a:lnTo>
                <a:lnTo>
                  <a:pt x="2842" y="5075"/>
                </a:lnTo>
                <a:lnTo>
                  <a:pt x="2900" y="5107"/>
                </a:lnTo>
                <a:lnTo>
                  <a:pt x="2962" y="5131"/>
                </a:lnTo>
                <a:lnTo>
                  <a:pt x="3028" y="5146"/>
                </a:lnTo>
                <a:lnTo>
                  <a:pt x="3095" y="5150"/>
                </a:lnTo>
                <a:lnTo>
                  <a:pt x="3165" y="5146"/>
                </a:lnTo>
                <a:lnTo>
                  <a:pt x="3231" y="5131"/>
                </a:lnTo>
                <a:lnTo>
                  <a:pt x="3293" y="5107"/>
                </a:lnTo>
                <a:lnTo>
                  <a:pt x="3349" y="5075"/>
                </a:lnTo>
                <a:lnTo>
                  <a:pt x="3402" y="5035"/>
                </a:lnTo>
                <a:lnTo>
                  <a:pt x="3447" y="4990"/>
                </a:lnTo>
                <a:lnTo>
                  <a:pt x="3487" y="4937"/>
                </a:lnTo>
                <a:lnTo>
                  <a:pt x="3519" y="4881"/>
                </a:lnTo>
                <a:lnTo>
                  <a:pt x="3541" y="4819"/>
                </a:lnTo>
                <a:lnTo>
                  <a:pt x="3556" y="4753"/>
                </a:lnTo>
                <a:lnTo>
                  <a:pt x="3562" y="4685"/>
                </a:lnTo>
                <a:lnTo>
                  <a:pt x="3556" y="4615"/>
                </a:lnTo>
                <a:lnTo>
                  <a:pt x="3541" y="4549"/>
                </a:lnTo>
                <a:lnTo>
                  <a:pt x="3519" y="4487"/>
                </a:lnTo>
                <a:lnTo>
                  <a:pt x="3487" y="4431"/>
                </a:lnTo>
                <a:lnTo>
                  <a:pt x="3447" y="4378"/>
                </a:lnTo>
                <a:lnTo>
                  <a:pt x="3402" y="4333"/>
                </a:lnTo>
                <a:lnTo>
                  <a:pt x="3349" y="4293"/>
                </a:lnTo>
                <a:lnTo>
                  <a:pt x="3293" y="4261"/>
                </a:lnTo>
                <a:lnTo>
                  <a:pt x="3231" y="4237"/>
                </a:lnTo>
                <a:lnTo>
                  <a:pt x="3165" y="4224"/>
                </a:lnTo>
                <a:lnTo>
                  <a:pt x="3095" y="4218"/>
                </a:lnTo>
                <a:close/>
                <a:moveTo>
                  <a:pt x="920" y="4218"/>
                </a:moveTo>
                <a:lnTo>
                  <a:pt x="850" y="4224"/>
                </a:lnTo>
                <a:lnTo>
                  <a:pt x="784" y="4237"/>
                </a:lnTo>
                <a:lnTo>
                  <a:pt x="724" y="4261"/>
                </a:lnTo>
                <a:lnTo>
                  <a:pt x="666" y="4293"/>
                </a:lnTo>
                <a:lnTo>
                  <a:pt x="615" y="4333"/>
                </a:lnTo>
                <a:lnTo>
                  <a:pt x="568" y="4378"/>
                </a:lnTo>
                <a:lnTo>
                  <a:pt x="528" y="4431"/>
                </a:lnTo>
                <a:lnTo>
                  <a:pt x="496" y="4487"/>
                </a:lnTo>
                <a:lnTo>
                  <a:pt x="474" y="4549"/>
                </a:lnTo>
                <a:lnTo>
                  <a:pt x="459" y="4615"/>
                </a:lnTo>
                <a:lnTo>
                  <a:pt x="453" y="4685"/>
                </a:lnTo>
                <a:lnTo>
                  <a:pt x="459" y="4753"/>
                </a:lnTo>
                <a:lnTo>
                  <a:pt x="474" y="4819"/>
                </a:lnTo>
                <a:lnTo>
                  <a:pt x="496" y="4881"/>
                </a:lnTo>
                <a:lnTo>
                  <a:pt x="528" y="4937"/>
                </a:lnTo>
                <a:lnTo>
                  <a:pt x="568" y="4990"/>
                </a:lnTo>
                <a:lnTo>
                  <a:pt x="615" y="5035"/>
                </a:lnTo>
                <a:lnTo>
                  <a:pt x="666" y="5075"/>
                </a:lnTo>
                <a:lnTo>
                  <a:pt x="724" y="5107"/>
                </a:lnTo>
                <a:lnTo>
                  <a:pt x="784" y="5131"/>
                </a:lnTo>
                <a:lnTo>
                  <a:pt x="850" y="5146"/>
                </a:lnTo>
                <a:lnTo>
                  <a:pt x="920" y="5150"/>
                </a:lnTo>
                <a:lnTo>
                  <a:pt x="987" y="5146"/>
                </a:lnTo>
                <a:lnTo>
                  <a:pt x="1053" y="5131"/>
                </a:lnTo>
                <a:lnTo>
                  <a:pt x="1115" y="5107"/>
                </a:lnTo>
                <a:lnTo>
                  <a:pt x="1173" y="5075"/>
                </a:lnTo>
                <a:lnTo>
                  <a:pt x="1224" y="5035"/>
                </a:lnTo>
                <a:lnTo>
                  <a:pt x="1271" y="4990"/>
                </a:lnTo>
                <a:lnTo>
                  <a:pt x="1309" y="4937"/>
                </a:lnTo>
                <a:lnTo>
                  <a:pt x="1341" y="4881"/>
                </a:lnTo>
                <a:lnTo>
                  <a:pt x="1365" y="4819"/>
                </a:lnTo>
                <a:lnTo>
                  <a:pt x="1380" y="4753"/>
                </a:lnTo>
                <a:lnTo>
                  <a:pt x="1384" y="4685"/>
                </a:lnTo>
                <a:lnTo>
                  <a:pt x="1380" y="4615"/>
                </a:lnTo>
                <a:lnTo>
                  <a:pt x="1365" y="4549"/>
                </a:lnTo>
                <a:lnTo>
                  <a:pt x="1341" y="4487"/>
                </a:lnTo>
                <a:lnTo>
                  <a:pt x="1309" y="4431"/>
                </a:lnTo>
                <a:lnTo>
                  <a:pt x="1271" y="4378"/>
                </a:lnTo>
                <a:lnTo>
                  <a:pt x="1224" y="4333"/>
                </a:lnTo>
                <a:lnTo>
                  <a:pt x="1173" y="4293"/>
                </a:lnTo>
                <a:lnTo>
                  <a:pt x="1115" y="4261"/>
                </a:lnTo>
                <a:lnTo>
                  <a:pt x="1053" y="4237"/>
                </a:lnTo>
                <a:lnTo>
                  <a:pt x="987" y="4224"/>
                </a:lnTo>
                <a:lnTo>
                  <a:pt x="920" y="4218"/>
                </a:lnTo>
                <a:close/>
                <a:moveTo>
                  <a:pt x="3095" y="454"/>
                </a:moveTo>
                <a:lnTo>
                  <a:pt x="3028" y="459"/>
                </a:lnTo>
                <a:lnTo>
                  <a:pt x="2962" y="475"/>
                </a:lnTo>
                <a:lnTo>
                  <a:pt x="2900" y="497"/>
                </a:lnTo>
                <a:lnTo>
                  <a:pt x="2842" y="529"/>
                </a:lnTo>
                <a:lnTo>
                  <a:pt x="2791" y="569"/>
                </a:lnTo>
                <a:lnTo>
                  <a:pt x="2744" y="614"/>
                </a:lnTo>
                <a:lnTo>
                  <a:pt x="2706" y="667"/>
                </a:lnTo>
                <a:lnTo>
                  <a:pt x="2674" y="723"/>
                </a:lnTo>
                <a:lnTo>
                  <a:pt x="2650" y="785"/>
                </a:lnTo>
                <a:lnTo>
                  <a:pt x="2635" y="851"/>
                </a:lnTo>
                <a:lnTo>
                  <a:pt x="2631" y="919"/>
                </a:lnTo>
                <a:lnTo>
                  <a:pt x="2635" y="989"/>
                </a:lnTo>
                <a:lnTo>
                  <a:pt x="2650" y="1055"/>
                </a:lnTo>
                <a:lnTo>
                  <a:pt x="2674" y="1117"/>
                </a:lnTo>
                <a:lnTo>
                  <a:pt x="2706" y="1173"/>
                </a:lnTo>
                <a:lnTo>
                  <a:pt x="2744" y="1226"/>
                </a:lnTo>
                <a:lnTo>
                  <a:pt x="2791" y="1271"/>
                </a:lnTo>
                <a:lnTo>
                  <a:pt x="2842" y="1311"/>
                </a:lnTo>
                <a:lnTo>
                  <a:pt x="2900" y="1343"/>
                </a:lnTo>
                <a:lnTo>
                  <a:pt x="2962" y="1367"/>
                </a:lnTo>
                <a:lnTo>
                  <a:pt x="3028" y="1380"/>
                </a:lnTo>
                <a:lnTo>
                  <a:pt x="3095" y="1386"/>
                </a:lnTo>
                <a:lnTo>
                  <a:pt x="3165" y="1380"/>
                </a:lnTo>
                <a:lnTo>
                  <a:pt x="3231" y="1367"/>
                </a:lnTo>
                <a:lnTo>
                  <a:pt x="3293" y="1343"/>
                </a:lnTo>
                <a:lnTo>
                  <a:pt x="3349" y="1311"/>
                </a:lnTo>
                <a:lnTo>
                  <a:pt x="3402" y="1271"/>
                </a:lnTo>
                <a:lnTo>
                  <a:pt x="3447" y="1226"/>
                </a:lnTo>
                <a:lnTo>
                  <a:pt x="3487" y="1173"/>
                </a:lnTo>
                <a:lnTo>
                  <a:pt x="3519" y="1117"/>
                </a:lnTo>
                <a:lnTo>
                  <a:pt x="3541" y="1055"/>
                </a:lnTo>
                <a:lnTo>
                  <a:pt x="3556" y="989"/>
                </a:lnTo>
                <a:lnTo>
                  <a:pt x="3562" y="919"/>
                </a:lnTo>
                <a:lnTo>
                  <a:pt x="3556" y="851"/>
                </a:lnTo>
                <a:lnTo>
                  <a:pt x="3541" y="785"/>
                </a:lnTo>
                <a:lnTo>
                  <a:pt x="3519" y="723"/>
                </a:lnTo>
                <a:lnTo>
                  <a:pt x="3487" y="667"/>
                </a:lnTo>
                <a:lnTo>
                  <a:pt x="3447" y="614"/>
                </a:lnTo>
                <a:lnTo>
                  <a:pt x="3402" y="569"/>
                </a:lnTo>
                <a:lnTo>
                  <a:pt x="3349" y="529"/>
                </a:lnTo>
                <a:lnTo>
                  <a:pt x="3293" y="497"/>
                </a:lnTo>
                <a:lnTo>
                  <a:pt x="3231" y="475"/>
                </a:lnTo>
                <a:lnTo>
                  <a:pt x="3165" y="459"/>
                </a:lnTo>
                <a:lnTo>
                  <a:pt x="3095" y="454"/>
                </a:lnTo>
                <a:close/>
                <a:moveTo>
                  <a:pt x="3095" y="0"/>
                </a:moveTo>
                <a:lnTo>
                  <a:pt x="3195" y="6"/>
                </a:lnTo>
                <a:lnTo>
                  <a:pt x="3293" y="21"/>
                </a:lnTo>
                <a:lnTo>
                  <a:pt x="3387" y="47"/>
                </a:lnTo>
                <a:lnTo>
                  <a:pt x="3475" y="81"/>
                </a:lnTo>
                <a:lnTo>
                  <a:pt x="3560" y="124"/>
                </a:lnTo>
                <a:lnTo>
                  <a:pt x="3639" y="177"/>
                </a:lnTo>
                <a:lnTo>
                  <a:pt x="3712" y="237"/>
                </a:lnTo>
                <a:lnTo>
                  <a:pt x="3778" y="303"/>
                </a:lnTo>
                <a:lnTo>
                  <a:pt x="3838" y="377"/>
                </a:lnTo>
                <a:lnTo>
                  <a:pt x="3889" y="456"/>
                </a:lnTo>
                <a:lnTo>
                  <a:pt x="3932" y="540"/>
                </a:lnTo>
                <a:lnTo>
                  <a:pt x="3968" y="629"/>
                </a:lnTo>
                <a:lnTo>
                  <a:pt x="3994" y="723"/>
                </a:lnTo>
                <a:lnTo>
                  <a:pt x="4009" y="819"/>
                </a:lnTo>
                <a:lnTo>
                  <a:pt x="4015" y="919"/>
                </a:lnTo>
                <a:lnTo>
                  <a:pt x="4009" y="1017"/>
                </a:lnTo>
                <a:lnTo>
                  <a:pt x="3994" y="1111"/>
                </a:lnTo>
                <a:lnTo>
                  <a:pt x="3970" y="1201"/>
                </a:lnTo>
                <a:lnTo>
                  <a:pt x="3938" y="1288"/>
                </a:lnTo>
                <a:lnTo>
                  <a:pt x="3897" y="1371"/>
                </a:lnTo>
                <a:lnTo>
                  <a:pt x="3848" y="1450"/>
                </a:lnTo>
                <a:lnTo>
                  <a:pt x="3791" y="1522"/>
                </a:lnTo>
                <a:lnTo>
                  <a:pt x="3727" y="1587"/>
                </a:lnTo>
                <a:lnTo>
                  <a:pt x="3658" y="1648"/>
                </a:lnTo>
                <a:lnTo>
                  <a:pt x="3581" y="1700"/>
                </a:lnTo>
                <a:lnTo>
                  <a:pt x="3500" y="1746"/>
                </a:lnTo>
                <a:lnTo>
                  <a:pt x="3413" y="1783"/>
                </a:lnTo>
                <a:lnTo>
                  <a:pt x="3323" y="1812"/>
                </a:lnTo>
                <a:lnTo>
                  <a:pt x="3323" y="2574"/>
                </a:lnTo>
                <a:lnTo>
                  <a:pt x="5499" y="2574"/>
                </a:lnTo>
                <a:lnTo>
                  <a:pt x="5499" y="3792"/>
                </a:lnTo>
                <a:lnTo>
                  <a:pt x="5589" y="3821"/>
                </a:lnTo>
                <a:lnTo>
                  <a:pt x="5676" y="3858"/>
                </a:lnTo>
                <a:lnTo>
                  <a:pt x="5756" y="3904"/>
                </a:lnTo>
                <a:lnTo>
                  <a:pt x="5834" y="3956"/>
                </a:lnTo>
                <a:lnTo>
                  <a:pt x="5903" y="4017"/>
                </a:lnTo>
                <a:lnTo>
                  <a:pt x="5967" y="4082"/>
                </a:lnTo>
                <a:lnTo>
                  <a:pt x="6023" y="4154"/>
                </a:lnTo>
                <a:lnTo>
                  <a:pt x="6072" y="4233"/>
                </a:lnTo>
                <a:lnTo>
                  <a:pt x="6114" y="4316"/>
                </a:lnTo>
                <a:lnTo>
                  <a:pt x="6148" y="4403"/>
                </a:lnTo>
                <a:lnTo>
                  <a:pt x="6172" y="4493"/>
                </a:lnTo>
                <a:lnTo>
                  <a:pt x="6187" y="4587"/>
                </a:lnTo>
                <a:lnTo>
                  <a:pt x="6191" y="4685"/>
                </a:lnTo>
                <a:lnTo>
                  <a:pt x="6187" y="4785"/>
                </a:lnTo>
                <a:lnTo>
                  <a:pt x="6170" y="4881"/>
                </a:lnTo>
                <a:lnTo>
                  <a:pt x="6146" y="4975"/>
                </a:lnTo>
                <a:lnTo>
                  <a:pt x="6110" y="5064"/>
                </a:lnTo>
                <a:lnTo>
                  <a:pt x="6067" y="5148"/>
                </a:lnTo>
                <a:lnTo>
                  <a:pt x="6014" y="5227"/>
                </a:lnTo>
                <a:lnTo>
                  <a:pt x="5954" y="5301"/>
                </a:lnTo>
                <a:lnTo>
                  <a:pt x="5888" y="5367"/>
                </a:lnTo>
                <a:lnTo>
                  <a:pt x="5815" y="5427"/>
                </a:lnTo>
                <a:lnTo>
                  <a:pt x="5736" y="5480"/>
                </a:lnTo>
                <a:lnTo>
                  <a:pt x="5651" y="5523"/>
                </a:lnTo>
                <a:lnTo>
                  <a:pt x="5563" y="5557"/>
                </a:lnTo>
                <a:lnTo>
                  <a:pt x="5469" y="5583"/>
                </a:lnTo>
                <a:lnTo>
                  <a:pt x="5373" y="5600"/>
                </a:lnTo>
                <a:lnTo>
                  <a:pt x="5273" y="5604"/>
                </a:lnTo>
                <a:lnTo>
                  <a:pt x="5172" y="5600"/>
                </a:lnTo>
                <a:lnTo>
                  <a:pt x="5076" y="5583"/>
                </a:lnTo>
                <a:lnTo>
                  <a:pt x="4982" y="5557"/>
                </a:lnTo>
                <a:lnTo>
                  <a:pt x="4893" y="5523"/>
                </a:lnTo>
                <a:lnTo>
                  <a:pt x="4809" y="5480"/>
                </a:lnTo>
                <a:lnTo>
                  <a:pt x="4730" y="5427"/>
                </a:lnTo>
                <a:lnTo>
                  <a:pt x="4656" y="5367"/>
                </a:lnTo>
                <a:lnTo>
                  <a:pt x="4590" y="5301"/>
                </a:lnTo>
                <a:lnTo>
                  <a:pt x="4530" y="5227"/>
                </a:lnTo>
                <a:lnTo>
                  <a:pt x="4478" y="5148"/>
                </a:lnTo>
                <a:lnTo>
                  <a:pt x="4434" y="5064"/>
                </a:lnTo>
                <a:lnTo>
                  <a:pt x="4401" y="4975"/>
                </a:lnTo>
                <a:lnTo>
                  <a:pt x="4374" y="4881"/>
                </a:lnTo>
                <a:lnTo>
                  <a:pt x="4357" y="4785"/>
                </a:lnTo>
                <a:lnTo>
                  <a:pt x="4354" y="4685"/>
                </a:lnTo>
                <a:lnTo>
                  <a:pt x="4357" y="4587"/>
                </a:lnTo>
                <a:lnTo>
                  <a:pt x="4372" y="4493"/>
                </a:lnTo>
                <a:lnTo>
                  <a:pt x="4397" y="4403"/>
                </a:lnTo>
                <a:lnTo>
                  <a:pt x="4431" y="4316"/>
                </a:lnTo>
                <a:lnTo>
                  <a:pt x="4472" y="4233"/>
                </a:lnTo>
                <a:lnTo>
                  <a:pt x="4521" y="4154"/>
                </a:lnTo>
                <a:lnTo>
                  <a:pt x="4577" y="4082"/>
                </a:lnTo>
                <a:lnTo>
                  <a:pt x="4641" y="4017"/>
                </a:lnTo>
                <a:lnTo>
                  <a:pt x="4711" y="3956"/>
                </a:lnTo>
                <a:lnTo>
                  <a:pt x="4788" y="3904"/>
                </a:lnTo>
                <a:lnTo>
                  <a:pt x="4869" y="3858"/>
                </a:lnTo>
                <a:lnTo>
                  <a:pt x="4955" y="3821"/>
                </a:lnTo>
                <a:lnTo>
                  <a:pt x="5046" y="3792"/>
                </a:lnTo>
                <a:lnTo>
                  <a:pt x="5046" y="3030"/>
                </a:lnTo>
                <a:lnTo>
                  <a:pt x="3323" y="3030"/>
                </a:lnTo>
                <a:lnTo>
                  <a:pt x="3323" y="3792"/>
                </a:lnTo>
                <a:lnTo>
                  <a:pt x="3413" y="3821"/>
                </a:lnTo>
                <a:lnTo>
                  <a:pt x="3500" y="3858"/>
                </a:lnTo>
                <a:lnTo>
                  <a:pt x="3581" y="3904"/>
                </a:lnTo>
                <a:lnTo>
                  <a:pt x="3658" y="3956"/>
                </a:lnTo>
                <a:lnTo>
                  <a:pt x="3727" y="4017"/>
                </a:lnTo>
                <a:lnTo>
                  <a:pt x="3791" y="4082"/>
                </a:lnTo>
                <a:lnTo>
                  <a:pt x="3848" y="4154"/>
                </a:lnTo>
                <a:lnTo>
                  <a:pt x="3897" y="4233"/>
                </a:lnTo>
                <a:lnTo>
                  <a:pt x="3938" y="4316"/>
                </a:lnTo>
                <a:lnTo>
                  <a:pt x="3970" y="4403"/>
                </a:lnTo>
                <a:lnTo>
                  <a:pt x="3994" y="4493"/>
                </a:lnTo>
                <a:lnTo>
                  <a:pt x="4009" y="4587"/>
                </a:lnTo>
                <a:lnTo>
                  <a:pt x="4015" y="4685"/>
                </a:lnTo>
                <a:lnTo>
                  <a:pt x="4009" y="4785"/>
                </a:lnTo>
                <a:lnTo>
                  <a:pt x="3994" y="4881"/>
                </a:lnTo>
                <a:lnTo>
                  <a:pt x="3968" y="4975"/>
                </a:lnTo>
                <a:lnTo>
                  <a:pt x="3932" y="5064"/>
                </a:lnTo>
                <a:lnTo>
                  <a:pt x="3889" y="5148"/>
                </a:lnTo>
                <a:lnTo>
                  <a:pt x="3838" y="5227"/>
                </a:lnTo>
                <a:lnTo>
                  <a:pt x="3778" y="5301"/>
                </a:lnTo>
                <a:lnTo>
                  <a:pt x="3712" y="5367"/>
                </a:lnTo>
                <a:lnTo>
                  <a:pt x="3639" y="5427"/>
                </a:lnTo>
                <a:lnTo>
                  <a:pt x="3560" y="5480"/>
                </a:lnTo>
                <a:lnTo>
                  <a:pt x="3475" y="5523"/>
                </a:lnTo>
                <a:lnTo>
                  <a:pt x="3387" y="5557"/>
                </a:lnTo>
                <a:lnTo>
                  <a:pt x="3293" y="5583"/>
                </a:lnTo>
                <a:lnTo>
                  <a:pt x="3195" y="5600"/>
                </a:lnTo>
                <a:lnTo>
                  <a:pt x="3095" y="5604"/>
                </a:lnTo>
                <a:lnTo>
                  <a:pt x="2996" y="5600"/>
                </a:lnTo>
                <a:lnTo>
                  <a:pt x="2900" y="5583"/>
                </a:lnTo>
                <a:lnTo>
                  <a:pt x="2806" y="5557"/>
                </a:lnTo>
                <a:lnTo>
                  <a:pt x="2717" y="5523"/>
                </a:lnTo>
                <a:lnTo>
                  <a:pt x="2633" y="5480"/>
                </a:lnTo>
                <a:lnTo>
                  <a:pt x="2554" y="5427"/>
                </a:lnTo>
                <a:lnTo>
                  <a:pt x="2480" y="5367"/>
                </a:lnTo>
                <a:lnTo>
                  <a:pt x="2415" y="5301"/>
                </a:lnTo>
                <a:lnTo>
                  <a:pt x="2354" y="5227"/>
                </a:lnTo>
                <a:lnTo>
                  <a:pt x="2302" y="5148"/>
                </a:lnTo>
                <a:lnTo>
                  <a:pt x="2259" y="5064"/>
                </a:lnTo>
                <a:lnTo>
                  <a:pt x="2223" y="4975"/>
                </a:lnTo>
                <a:lnTo>
                  <a:pt x="2198" y="4881"/>
                </a:lnTo>
                <a:lnTo>
                  <a:pt x="2181" y="4785"/>
                </a:lnTo>
                <a:lnTo>
                  <a:pt x="2176" y="4685"/>
                </a:lnTo>
                <a:lnTo>
                  <a:pt x="2181" y="4587"/>
                </a:lnTo>
                <a:lnTo>
                  <a:pt x="2197" y="4493"/>
                </a:lnTo>
                <a:lnTo>
                  <a:pt x="2221" y="4403"/>
                </a:lnTo>
                <a:lnTo>
                  <a:pt x="2255" y="4316"/>
                </a:lnTo>
                <a:lnTo>
                  <a:pt x="2296" y="4233"/>
                </a:lnTo>
                <a:lnTo>
                  <a:pt x="2345" y="4154"/>
                </a:lnTo>
                <a:lnTo>
                  <a:pt x="2401" y="4082"/>
                </a:lnTo>
                <a:lnTo>
                  <a:pt x="2465" y="4017"/>
                </a:lnTo>
                <a:lnTo>
                  <a:pt x="2535" y="3956"/>
                </a:lnTo>
                <a:lnTo>
                  <a:pt x="2610" y="3904"/>
                </a:lnTo>
                <a:lnTo>
                  <a:pt x="2691" y="3858"/>
                </a:lnTo>
                <a:lnTo>
                  <a:pt x="2778" y="3821"/>
                </a:lnTo>
                <a:lnTo>
                  <a:pt x="2870" y="3792"/>
                </a:lnTo>
                <a:lnTo>
                  <a:pt x="2870" y="3030"/>
                </a:lnTo>
                <a:lnTo>
                  <a:pt x="1145" y="3030"/>
                </a:lnTo>
                <a:lnTo>
                  <a:pt x="1145" y="3792"/>
                </a:lnTo>
                <a:lnTo>
                  <a:pt x="1237" y="3821"/>
                </a:lnTo>
                <a:lnTo>
                  <a:pt x="1324" y="3858"/>
                </a:lnTo>
                <a:lnTo>
                  <a:pt x="1405" y="3904"/>
                </a:lnTo>
                <a:lnTo>
                  <a:pt x="1480" y="3956"/>
                </a:lnTo>
                <a:lnTo>
                  <a:pt x="1550" y="4017"/>
                </a:lnTo>
                <a:lnTo>
                  <a:pt x="1614" y="4082"/>
                </a:lnTo>
                <a:lnTo>
                  <a:pt x="1670" y="4154"/>
                </a:lnTo>
                <a:lnTo>
                  <a:pt x="1721" y="4233"/>
                </a:lnTo>
                <a:lnTo>
                  <a:pt x="1762" y="4316"/>
                </a:lnTo>
                <a:lnTo>
                  <a:pt x="1794" y="4403"/>
                </a:lnTo>
                <a:lnTo>
                  <a:pt x="1819" y="4493"/>
                </a:lnTo>
                <a:lnTo>
                  <a:pt x="1834" y="4587"/>
                </a:lnTo>
                <a:lnTo>
                  <a:pt x="1839" y="4685"/>
                </a:lnTo>
                <a:lnTo>
                  <a:pt x="1834" y="4785"/>
                </a:lnTo>
                <a:lnTo>
                  <a:pt x="1819" y="4881"/>
                </a:lnTo>
                <a:lnTo>
                  <a:pt x="1792" y="4975"/>
                </a:lnTo>
                <a:lnTo>
                  <a:pt x="1756" y="5064"/>
                </a:lnTo>
                <a:lnTo>
                  <a:pt x="1713" y="5148"/>
                </a:lnTo>
                <a:lnTo>
                  <a:pt x="1661" y="5227"/>
                </a:lnTo>
                <a:lnTo>
                  <a:pt x="1602" y="5301"/>
                </a:lnTo>
                <a:lnTo>
                  <a:pt x="1535" y="5367"/>
                </a:lnTo>
                <a:lnTo>
                  <a:pt x="1461" y="5427"/>
                </a:lnTo>
                <a:lnTo>
                  <a:pt x="1382" y="5480"/>
                </a:lnTo>
                <a:lnTo>
                  <a:pt x="1299" y="5523"/>
                </a:lnTo>
                <a:lnTo>
                  <a:pt x="1209" y="5557"/>
                </a:lnTo>
                <a:lnTo>
                  <a:pt x="1117" y="5583"/>
                </a:lnTo>
                <a:lnTo>
                  <a:pt x="1019" y="5600"/>
                </a:lnTo>
                <a:lnTo>
                  <a:pt x="920" y="5604"/>
                </a:lnTo>
                <a:lnTo>
                  <a:pt x="820" y="5600"/>
                </a:lnTo>
                <a:lnTo>
                  <a:pt x="722" y="5583"/>
                </a:lnTo>
                <a:lnTo>
                  <a:pt x="628" y="5557"/>
                </a:lnTo>
                <a:lnTo>
                  <a:pt x="540" y="5523"/>
                </a:lnTo>
                <a:lnTo>
                  <a:pt x="455" y="5480"/>
                </a:lnTo>
                <a:lnTo>
                  <a:pt x="376" y="5427"/>
                </a:lnTo>
                <a:lnTo>
                  <a:pt x="303" y="5367"/>
                </a:lnTo>
                <a:lnTo>
                  <a:pt x="237" y="5301"/>
                </a:lnTo>
                <a:lnTo>
                  <a:pt x="177" y="5227"/>
                </a:lnTo>
                <a:lnTo>
                  <a:pt x="126" y="5148"/>
                </a:lnTo>
                <a:lnTo>
                  <a:pt x="83" y="5064"/>
                </a:lnTo>
                <a:lnTo>
                  <a:pt x="47" y="4975"/>
                </a:lnTo>
                <a:lnTo>
                  <a:pt x="21" y="4881"/>
                </a:lnTo>
                <a:lnTo>
                  <a:pt x="6" y="4785"/>
                </a:lnTo>
                <a:lnTo>
                  <a:pt x="0" y="4685"/>
                </a:lnTo>
                <a:lnTo>
                  <a:pt x="6" y="4587"/>
                </a:lnTo>
                <a:lnTo>
                  <a:pt x="21" y="4493"/>
                </a:lnTo>
                <a:lnTo>
                  <a:pt x="45" y="4403"/>
                </a:lnTo>
                <a:lnTo>
                  <a:pt x="77" y="4316"/>
                </a:lnTo>
                <a:lnTo>
                  <a:pt x="118" y="4233"/>
                </a:lnTo>
                <a:lnTo>
                  <a:pt x="167" y="4154"/>
                </a:lnTo>
                <a:lnTo>
                  <a:pt x="226" y="4082"/>
                </a:lnTo>
                <a:lnTo>
                  <a:pt x="288" y="4017"/>
                </a:lnTo>
                <a:lnTo>
                  <a:pt x="359" y="3956"/>
                </a:lnTo>
                <a:lnTo>
                  <a:pt x="434" y="3904"/>
                </a:lnTo>
                <a:lnTo>
                  <a:pt x="515" y="3858"/>
                </a:lnTo>
                <a:lnTo>
                  <a:pt x="602" y="3821"/>
                </a:lnTo>
                <a:lnTo>
                  <a:pt x="692" y="3792"/>
                </a:lnTo>
                <a:lnTo>
                  <a:pt x="692" y="2574"/>
                </a:lnTo>
                <a:lnTo>
                  <a:pt x="2870" y="2574"/>
                </a:lnTo>
                <a:lnTo>
                  <a:pt x="2870" y="1812"/>
                </a:lnTo>
                <a:lnTo>
                  <a:pt x="2778" y="1783"/>
                </a:lnTo>
                <a:lnTo>
                  <a:pt x="2691" y="1746"/>
                </a:lnTo>
                <a:lnTo>
                  <a:pt x="2610" y="1700"/>
                </a:lnTo>
                <a:lnTo>
                  <a:pt x="2535" y="1648"/>
                </a:lnTo>
                <a:lnTo>
                  <a:pt x="2465" y="1587"/>
                </a:lnTo>
                <a:lnTo>
                  <a:pt x="2401" y="1522"/>
                </a:lnTo>
                <a:lnTo>
                  <a:pt x="2345" y="1450"/>
                </a:lnTo>
                <a:lnTo>
                  <a:pt x="2296" y="1371"/>
                </a:lnTo>
                <a:lnTo>
                  <a:pt x="2255" y="1288"/>
                </a:lnTo>
                <a:lnTo>
                  <a:pt x="2221" y="1201"/>
                </a:lnTo>
                <a:lnTo>
                  <a:pt x="2197" y="1111"/>
                </a:lnTo>
                <a:lnTo>
                  <a:pt x="2181" y="1017"/>
                </a:lnTo>
                <a:lnTo>
                  <a:pt x="2176" y="919"/>
                </a:lnTo>
                <a:lnTo>
                  <a:pt x="2181" y="819"/>
                </a:lnTo>
                <a:lnTo>
                  <a:pt x="2198" y="723"/>
                </a:lnTo>
                <a:lnTo>
                  <a:pt x="2223" y="629"/>
                </a:lnTo>
                <a:lnTo>
                  <a:pt x="2259" y="540"/>
                </a:lnTo>
                <a:lnTo>
                  <a:pt x="2302" y="456"/>
                </a:lnTo>
                <a:lnTo>
                  <a:pt x="2354" y="377"/>
                </a:lnTo>
                <a:lnTo>
                  <a:pt x="2415" y="303"/>
                </a:lnTo>
                <a:lnTo>
                  <a:pt x="2480" y="237"/>
                </a:lnTo>
                <a:lnTo>
                  <a:pt x="2554" y="177"/>
                </a:lnTo>
                <a:lnTo>
                  <a:pt x="2633" y="124"/>
                </a:lnTo>
                <a:lnTo>
                  <a:pt x="2717" y="81"/>
                </a:lnTo>
                <a:lnTo>
                  <a:pt x="2806" y="47"/>
                </a:lnTo>
                <a:lnTo>
                  <a:pt x="2900" y="21"/>
                </a:lnTo>
                <a:lnTo>
                  <a:pt x="2996" y="6"/>
                </a:lnTo>
                <a:lnTo>
                  <a:pt x="309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00C66E1-808A-4561-9C79-40ECA871A744}"/>
              </a:ext>
            </a:extLst>
          </p:cNvPr>
          <p:cNvSpPr txBox="1"/>
          <p:nvPr/>
        </p:nvSpPr>
        <p:spPr>
          <a:xfrm>
            <a:off x="8739452" y="3835431"/>
            <a:ext cx="3062022" cy="191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CONTRACTS BY CATEGORY</a:t>
            </a:r>
          </a:p>
        </p:txBody>
      </p:sp>
      <p:graphicFrame>
        <p:nvGraphicFramePr>
          <p:cNvPr id="94" name="Chart 93">
            <a:extLst>
              <a:ext uri="{FF2B5EF4-FFF2-40B4-BE49-F238E27FC236}">
                <a16:creationId xmlns:a16="http://schemas.microsoft.com/office/drawing/2014/main" id="{B3F688E2-CCC9-4141-8009-023050A64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116864"/>
              </p:ext>
            </p:extLst>
          </p:nvPr>
        </p:nvGraphicFramePr>
        <p:xfrm>
          <a:off x="260351" y="4336230"/>
          <a:ext cx="3841835" cy="20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982A8601-DD3E-47D3-B789-18D8DBC14812}"/>
              </a:ext>
            </a:extLst>
          </p:cNvPr>
          <p:cNvSpPr txBox="1"/>
          <p:nvPr/>
        </p:nvSpPr>
        <p:spPr>
          <a:xfrm>
            <a:off x="1600663" y="5127384"/>
            <a:ext cx="11364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IN" sz="1800" dirty="0"/>
              <a:t>39</a:t>
            </a:r>
            <a:endParaRPr lang="en-IN" sz="1200" dirty="0"/>
          </a:p>
          <a:p>
            <a:pPr algn="ctr"/>
            <a:r>
              <a:rPr lang="en-IN" sz="1200" dirty="0"/>
              <a:t>Contracts</a:t>
            </a:r>
          </a:p>
        </p:txBody>
      </p:sp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id="{BFC89BC7-F76C-4E38-9F76-CE3785556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288479"/>
              </p:ext>
            </p:extLst>
          </p:nvPr>
        </p:nvGraphicFramePr>
        <p:xfrm>
          <a:off x="4138209" y="4336230"/>
          <a:ext cx="3982261" cy="20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7" name="Chart 96">
            <a:extLst>
              <a:ext uri="{FF2B5EF4-FFF2-40B4-BE49-F238E27FC236}">
                <a16:creationId xmlns:a16="http://schemas.microsoft.com/office/drawing/2014/main" id="{1860BCCD-0D2F-4A4E-AAC1-2815DF4A59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838401"/>
              </p:ext>
            </p:extLst>
          </p:nvPr>
        </p:nvGraphicFramePr>
        <p:xfrm>
          <a:off x="8246584" y="4336230"/>
          <a:ext cx="3674783" cy="209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1FC5BB21-313E-4E77-A425-92ED526688FC}"/>
              </a:ext>
            </a:extLst>
          </p:cNvPr>
          <p:cNvSpPr txBox="1"/>
          <p:nvPr/>
        </p:nvSpPr>
        <p:spPr>
          <a:xfrm>
            <a:off x="9515758" y="5127384"/>
            <a:ext cx="11364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pPr algn="ctr"/>
            <a:r>
              <a:rPr lang="en-IN" sz="1800" dirty="0"/>
              <a:t>17</a:t>
            </a:r>
            <a:endParaRPr lang="en-IN" sz="1200" dirty="0"/>
          </a:p>
          <a:p>
            <a:pPr algn="ctr"/>
            <a:r>
              <a:rPr lang="en-IN" sz="1200" dirty="0"/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269035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" name="TextBox 239"/>
          <p:cNvSpPr txBox="1"/>
          <p:nvPr/>
        </p:nvSpPr>
        <p:spPr>
          <a:xfrm>
            <a:off x="6294471" y="1440036"/>
            <a:ext cx="718145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COSTS</a:t>
            </a:r>
          </a:p>
          <a:p>
            <a:r>
              <a:rPr lang="en-GB" sz="2000" b="1" dirty="0">
                <a:solidFill>
                  <a:schemeClr val="accent2"/>
                </a:solidFill>
                <a:cs typeface="Arial" pitchFamily="34" charset="0"/>
              </a:rPr>
              <a:t>$8.927</a:t>
            </a:r>
            <a:endParaRPr lang="en-IN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294471" y="2196745"/>
            <a:ext cx="847989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12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REVENUES</a:t>
            </a:r>
          </a:p>
          <a:p>
            <a:r>
              <a:rPr lang="en-GB" sz="2000" b="1" dirty="0">
                <a:solidFill>
                  <a:schemeClr val="accent3"/>
                </a:solidFill>
                <a:cs typeface="Arial" pitchFamily="34" charset="0"/>
              </a:rPr>
              <a:t>$13.950</a:t>
            </a:r>
            <a:endParaRPr lang="en-IN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94471" y="2953454"/>
            <a:ext cx="847989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GB" sz="12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CASH FLOW</a:t>
            </a:r>
          </a:p>
          <a:p>
            <a:r>
              <a:rPr lang="en-GB" sz="2000" b="1" dirty="0">
                <a:solidFill>
                  <a:schemeClr val="accent4"/>
                </a:solidFill>
                <a:cs typeface="Arial" pitchFamily="34" charset="0"/>
              </a:rPr>
              <a:t>$22.858</a:t>
            </a:r>
            <a:endParaRPr lang="en-IN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59EF3D-09B1-483E-8287-929790E5932D}"/>
              </a:ext>
            </a:extLst>
          </p:cNvPr>
          <p:cNvGrpSpPr/>
          <p:nvPr/>
        </p:nvGrpSpPr>
        <p:grpSpPr>
          <a:xfrm>
            <a:off x="1259304" y="3353563"/>
            <a:ext cx="3394407" cy="184666"/>
            <a:chOff x="1259304" y="3556763"/>
            <a:chExt cx="3394407" cy="184666"/>
          </a:xfrm>
        </p:grpSpPr>
        <p:sp>
          <p:nvSpPr>
            <p:cNvPr id="41" name="Oval 40"/>
            <p:cNvSpPr/>
            <p:nvPr/>
          </p:nvSpPr>
          <p:spPr>
            <a:xfrm>
              <a:off x="1259304" y="359509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Oval 255"/>
            <p:cNvSpPr/>
            <p:nvPr/>
          </p:nvSpPr>
          <p:spPr>
            <a:xfrm>
              <a:off x="2271201" y="3595096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Oval 256"/>
            <p:cNvSpPr/>
            <p:nvPr/>
          </p:nvSpPr>
          <p:spPr>
            <a:xfrm>
              <a:off x="3588310" y="3595096"/>
              <a:ext cx="108000" cy="10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460171" y="3556763"/>
              <a:ext cx="47051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GB" sz="1200" dirty="0"/>
                <a:t>Costs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2472068" y="3556763"/>
              <a:ext cx="77572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GB" sz="1200" b="1" dirty="0"/>
                <a:t>Revenues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789179" y="3556763"/>
              <a:ext cx="86453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GB" sz="1200" b="1" dirty="0"/>
                <a:t>Cash flow</a:t>
              </a:r>
            </a:p>
          </p:txBody>
        </p:sp>
      </p:grp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82568"/>
              </p:ext>
            </p:extLst>
          </p:nvPr>
        </p:nvGraphicFramePr>
        <p:xfrm>
          <a:off x="266081" y="4555247"/>
          <a:ext cx="11660804" cy="166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7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39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7589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Title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Business 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Partn.</a:t>
                      </a:r>
                      <a:endParaRPr lang="en-IN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Category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Contact  No.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Date</a:t>
                      </a:r>
                      <a:endParaRPr lang="en-IN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End Date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Lifecycle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Status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 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Draft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Files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Active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Pending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Terminated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58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Lorem Ipsum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Oct 5, 2015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Files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Archived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37324282-DBB8-4552-9103-DCEBFD593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04"/>
              </p:ext>
            </p:extLst>
          </p:nvPr>
        </p:nvGraphicFramePr>
        <p:xfrm>
          <a:off x="7604047" y="1485900"/>
          <a:ext cx="4315559" cy="243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899">
                  <a:extLst>
                    <a:ext uri="{9D8B030D-6E8A-4147-A177-3AD203B41FA5}">
                      <a16:colId xmlns:a16="http://schemas.microsoft.com/office/drawing/2014/main" val="4192788446"/>
                    </a:ext>
                  </a:extLst>
                </a:gridCol>
              </a:tblGrid>
              <a:tr h="268390">
                <a:tc>
                  <a:txBody>
                    <a:bodyPr/>
                    <a:lstStyle/>
                    <a:p>
                      <a:pPr algn="l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Business </a:t>
                      </a:r>
                      <a:r>
                        <a:rPr lang="en-IN" sz="1100" baseline="0" dirty="0">
                          <a:solidFill>
                            <a:schemeClr val="bg1"/>
                          </a:solidFill>
                        </a:rPr>
                        <a:t> Partn.</a:t>
                      </a:r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196">
                <a:tc>
                  <a:txBody>
                    <a:bodyPr/>
                    <a:lstStyle/>
                    <a:p>
                      <a:pPr algn="l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Lorem Ipsum</a:t>
                      </a:r>
                      <a:endParaRPr lang="en-IN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50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2" name="Chart 111">
            <a:extLst>
              <a:ext uri="{FF2B5EF4-FFF2-40B4-BE49-F238E27FC236}">
                <a16:creationId xmlns:a16="http://schemas.microsoft.com/office/drawing/2014/main" id="{657B82B8-BDE4-4901-BDBE-94BF5164A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180818"/>
              </p:ext>
            </p:extLst>
          </p:nvPr>
        </p:nvGraphicFramePr>
        <p:xfrm>
          <a:off x="856146" y="1370549"/>
          <a:ext cx="5238266" cy="2039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261938" y="4272700"/>
            <a:ext cx="1551622" cy="222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GB" sz="1000" b="1" dirty="0">
                <a:solidFill>
                  <a:schemeClr val="accent2"/>
                </a:solidFill>
                <a:cs typeface="Arial" pitchFamily="34" charset="0"/>
              </a:rPr>
              <a:t>Recently Added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886232" y="4272700"/>
            <a:ext cx="1551622" cy="222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GB" sz="1000" b="1" dirty="0">
                <a:solidFill>
                  <a:schemeClr val="accent3"/>
                </a:solidFill>
                <a:cs typeface="Arial" pitchFamily="34" charset="0"/>
              </a:rPr>
              <a:t>Recently Edited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058587" y="6354556"/>
            <a:ext cx="0" cy="12346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itle 5">
            <a:extLst>
              <a:ext uri="{FF2B5EF4-FFF2-40B4-BE49-F238E27FC236}">
                <a16:creationId xmlns:a16="http://schemas.microsoft.com/office/drawing/2014/main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</p:spPr>
        <p:txBody>
          <a:bodyPr/>
          <a:lstStyle/>
          <a:p>
            <a:r>
              <a:rPr lang="en-US"/>
              <a:t>Quarterly Summary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7AD056-F58F-4C3A-A61F-D832319249A8}"/>
              </a:ext>
            </a:extLst>
          </p:cNvPr>
          <p:cNvSpPr txBox="1"/>
          <p:nvPr/>
        </p:nvSpPr>
        <p:spPr>
          <a:xfrm>
            <a:off x="977376" y="1029990"/>
            <a:ext cx="23978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CASH FLOW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07F3C98-1520-472B-9EE7-F5FA69386E3D}"/>
              </a:ext>
            </a:extLst>
          </p:cNvPr>
          <p:cNvGrpSpPr/>
          <p:nvPr/>
        </p:nvGrpSpPr>
        <p:grpSpPr>
          <a:xfrm>
            <a:off x="261938" y="871312"/>
            <a:ext cx="532800" cy="532800"/>
            <a:chOff x="635004" y="470243"/>
            <a:chExt cx="359210" cy="35921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132DA49-B7A6-4D9E-9D1D-F1C085E14597}"/>
                </a:ext>
              </a:extLst>
            </p:cNvPr>
            <p:cNvSpPr/>
            <p:nvPr/>
          </p:nvSpPr>
          <p:spPr>
            <a:xfrm>
              <a:off x="635004" y="470243"/>
              <a:ext cx="359210" cy="359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768CA49-E5C0-4997-851E-E8DE330A8C0E}"/>
                </a:ext>
              </a:extLst>
            </p:cNvPr>
            <p:cNvGrpSpPr/>
            <p:nvPr/>
          </p:nvGrpSpPr>
          <p:grpSpPr>
            <a:xfrm>
              <a:off x="713294" y="605912"/>
              <a:ext cx="210096" cy="94479"/>
              <a:chOff x="2062163" y="1787525"/>
              <a:chExt cx="5207001" cy="2341563"/>
            </a:xfrm>
            <a:solidFill>
              <a:schemeClr val="bg1"/>
            </a:solidFill>
          </p:grpSpPr>
          <p:sp>
            <p:nvSpPr>
              <p:cNvPr id="90" name="Rectangle 33">
                <a:extLst>
                  <a:ext uri="{FF2B5EF4-FFF2-40B4-BE49-F238E27FC236}">
                    <a16:creationId xmlns:a16="http://schemas.microsoft.com/office/drawing/2014/main" id="{15AB538B-98D2-4AEA-868C-E1649E925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163" y="1827213"/>
                <a:ext cx="2814638" cy="4603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34">
                <a:extLst>
                  <a:ext uri="{FF2B5EF4-FFF2-40B4-BE49-F238E27FC236}">
                    <a16:creationId xmlns:a16="http://schemas.microsoft.com/office/drawing/2014/main" id="{5FCF2541-8FC4-4EA3-BDDD-716FAB6C4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438" y="2441575"/>
                <a:ext cx="2813050" cy="4603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35">
                <a:extLst>
                  <a:ext uri="{FF2B5EF4-FFF2-40B4-BE49-F238E27FC236}">
                    <a16:creationId xmlns:a16="http://schemas.microsoft.com/office/drawing/2014/main" id="{7B26763A-BB66-4C6F-93EA-DE5664AED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163" y="3055938"/>
                <a:ext cx="2814638" cy="4587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36">
                <a:extLst>
                  <a:ext uri="{FF2B5EF4-FFF2-40B4-BE49-F238E27FC236}">
                    <a16:creationId xmlns:a16="http://schemas.microsoft.com/office/drawing/2014/main" id="{B2AFE78D-1652-4E91-80B9-FC5A0372E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451" y="3670300"/>
                <a:ext cx="2813050" cy="4587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4A90E8F2-E508-418D-854D-AF36E8802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276" y="1787525"/>
                <a:ext cx="2147888" cy="2341563"/>
              </a:xfrm>
              <a:custGeom>
                <a:avLst/>
                <a:gdLst>
                  <a:gd name="T0" fmla="*/ 376 w 2706"/>
                  <a:gd name="T1" fmla="*/ 0 h 2950"/>
                  <a:gd name="T2" fmla="*/ 2706 w 2706"/>
                  <a:gd name="T3" fmla="*/ 2541 h 2950"/>
                  <a:gd name="T4" fmla="*/ 2330 w 2706"/>
                  <a:gd name="T5" fmla="*/ 2950 h 2950"/>
                  <a:gd name="T6" fmla="*/ 0 w 2706"/>
                  <a:gd name="T7" fmla="*/ 409 h 2950"/>
                  <a:gd name="T8" fmla="*/ 376 w 2706"/>
                  <a:gd name="T9" fmla="*/ 0 h 2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6" h="2950">
                    <a:moveTo>
                      <a:pt x="376" y="0"/>
                    </a:moveTo>
                    <a:lnTo>
                      <a:pt x="2706" y="2541"/>
                    </a:lnTo>
                    <a:lnTo>
                      <a:pt x="2330" y="2950"/>
                    </a:lnTo>
                    <a:lnTo>
                      <a:pt x="0" y="409"/>
                    </a:lnTo>
                    <a:lnTo>
                      <a:pt x="3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B9F2A77-A2E5-4A30-81E6-9C04BBD796BB}"/>
              </a:ext>
            </a:extLst>
          </p:cNvPr>
          <p:cNvSpPr txBox="1"/>
          <p:nvPr/>
        </p:nvSpPr>
        <p:spPr>
          <a:xfrm>
            <a:off x="6294471" y="1029990"/>
            <a:ext cx="11186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Quarterly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40ABD8-D595-49DA-BECC-7C036980CC8D}"/>
              </a:ext>
            </a:extLst>
          </p:cNvPr>
          <p:cNvSpPr txBox="1"/>
          <p:nvPr/>
        </p:nvSpPr>
        <p:spPr>
          <a:xfrm>
            <a:off x="8322176" y="1029990"/>
            <a:ext cx="23978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TOP 5 CONTRACTS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B676A85-610A-485D-BBC8-F52D36A7A06E}"/>
              </a:ext>
            </a:extLst>
          </p:cNvPr>
          <p:cNvGrpSpPr/>
          <p:nvPr/>
        </p:nvGrpSpPr>
        <p:grpSpPr>
          <a:xfrm>
            <a:off x="7602211" y="815975"/>
            <a:ext cx="594922" cy="577514"/>
            <a:chOff x="8267196" y="448234"/>
            <a:chExt cx="392710" cy="381219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D78AD89-FDF7-422F-A4C0-E9368A9030D9}"/>
                </a:ext>
              </a:extLst>
            </p:cNvPr>
            <p:cNvSpPr/>
            <p:nvPr/>
          </p:nvSpPr>
          <p:spPr>
            <a:xfrm>
              <a:off x="8267196" y="470243"/>
              <a:ext cx="359210" cy="359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A5EF0A2-7D61-4567-9805-D4D6931A2EA0}"/>
                </a:ext>
              </a:extLst>
            </p:cNvPr>
            <p:cNvGrpSpPr/>
            <p:nvPr/>
          </p:nvGrpSpPr>
          <p:grpSpPr>
            <a:xfrm>
              <a:off x="8375441" y="564777"/>
              <a:ext cx="142720" cy="171556"/>
              <a:chOff x="3024188" y="2184400"/>
              <a:chExt cx="4329113" cy="5203825"/>
            </a:xfrm>
            <a:solidFill>
              <a:schemeClr val="bg1"/>
            </a:solidFill>
          </p:grpSpPr>
          <p:sp>
            <p:nvSpPr>
              <p:cNvPr id="125" name="Freeform 55">
                <a:extLst>
                  <a:ext uri="{FF2B5EF4-FFF2-40B4-BE49-F238E27FC236}">
                    <a16:creationId xmlns:a16="http://schemas.microsoft.com/office/drawing/2014/main" id="{A7B94A8D-0C33-41E3-B6DD-58ECAD38E8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24188" y="2184400"/>
                <a:ext cx="4329113" cy="5203825"/>
              </a:xfrm>
              <a:custGeom>
                <a:avLst/>
                <a:gdLst>
                  <a:gd name="T0" fmla="*/ 439 w 5454"/>
                  <a:gd name="T1" fmla="*/ 1146 h 6556"/>
                  <a:gd name="T2" fmla="*/ 393 w 5454"/>
                  <a:gd name="T3" fmla="*/ 1178 h 6556"/>
                  <a:gd name="T4" fmla="*/ 375 w 5454"/>
                  <a:gd name="T5" fmla="*/ 1234 h 6556"/>
                  <a:gd name="T6" fmla="*/ 379 w 5454"/>
                  <a:gd name="T7" fmla="*/ 6118 h 6556"/>
                  <a:gd name="T8" fmla="*/ 413 w 5454"/>
                  <a:gd name="T9" fmla="*/ 6163 h 6556"/>
                  <a:gd name="T10" fmla="*/ 469 w 5454"/>
                  <a:gd name="T11" fmla="*/ 6181 h 6556"/>
                  <a:gd name="T12" fmla="*/ 4121 w 5454"/>
                  <a:gd name="T13" fmla="*/ 6177 h 6556"/>
                  <a:gd name="T14" fmla="*/ 4167 w 5454"/>
                  <a:gd name="T15" fmla="*/ 6143 h 6556"/>
                  <a:gd name="T16" fmla="*/ 4185 w 5454"/>
                  <a:gd name="T17" fmla="*/ 6088 h 6556"/>
                  <a:gd name="T18" fmla="*/ 1363 w 5454"/>
                  <a:gd name="T19" fmla="*/ 5791 h 6556"/>
                  <a:gd name="T20" fmla="*/ 1215 w 5454"/>
                  <a:gd name="T21" fmla="*/ 5767 h 6556"/>
                  <a:gd name="T22" fmla="*/ 1085 w 5454"/>
                  <a:gd name="T23" fmla="*/ 5699 h 6556"/>
                  <a:gd name="T24" fmla="*/ 983 w 5454"/>
                  <a:gd name="T25" fmla="*/ 5597 h 6556"/>
                  <a:gd name="T26" fmla="*/ 918 w 5454"/>
                  <a:gd name="T27" fmla="*/ 5470 h 6556"/>
                  <a:gd name="T28" fmla="*/ 894 w 5454"/>
                  <a:gd name="T29" fmla="*/ 5322 h 6556"/>
                  <a:gd name="T30" fmla="*/ 469 w 5454"/>
                  <a:gd name="T31" fmla="*/ 1140 h 6556"/>
                  <a:gd name="T32" fmla="*/ 1333 w 5454"/>
                  <a:gd name="T33" fmla="*/ 379 h 6556"/>
                  <a:gd name="T34" fmla="*/ 1287 w 5454"/>
                  <a:gd name="T35" fmla="*/ 413 h 6556"/>
                  <a:gd name="T36" fmla="*/ 1269 w 5454"/>
                  <a:gd name="T37" fmla="*/ 468 h 6556"/>
                  <a:gd name="T38" fmla="*/ 1273 w 5454"/>
                  <a:gd name="T39" fmla="*/ 5352 h 6556"/>
                  <a:gd name="T40" fmla="*/ 1307 w 5454"/>
                  <a:gd name="T41" fmla="*/ 5398 h 6556"/>
                  <a:gd name="T42" fmla="*/ 1363 w 5454"/>
                  <a:gd name="T43" fmla="*/ 5416 h 6556"/>
                  <a:gd name="T44" fmla="*/ 5015 w 5454"/>
                  <a:gd name="T45" fmla="*/ 5412 h 6556"/>
                  <a:gd name="T46" fmla="*/ 5061 w 5454"/>
                  <a:gd name="T47" fmla="*/ 5378 h 6556"/>
                  <a:gd name="T48" fmla="*/ 5079 w 5454"/>
                  <a:gd name="T49" fmla="*/ 5322 h 6556"/>
                  <a:gd name="T50" fmla="*/ 5075 w 5454"/>
                  <a:gd name="T51" fmla="*/ 439 h 6556"/>
                  <a:gd name="T52" fmla="*/ 5041 w 5454"/>
                  <a:gd name="T53" fmla="*/ 393 h 6556"/>
                  <a:gd name="T54" fmla="*/ 4985 w 5454"/>
                  <a:gd name="T55" fmla="*/ 375 h 6556"/>
                  <a:gd name="T56" fmla="*/ 1363 w 5454"/>
                  <a:gd name="T57" fmla="*/ 0 h 6556"/>
                  <a:gd name="T58" fmla="*/ 5061 w 5454"/>
                  <a:gd name="T59" fmla="*/ 6 h 6556"/>
                  <a:gd name="T60" fmla="*/ 5201 w 5454"/>
                  <a:gd name="T61" fmla="*/ 52 h 6556"/>
                  <a:gd name="T62" fmla="*/ 5316 w 5454"/>
                  <a:gd name="T63" fmla="*/ 138 h 6556"/>
                  <a:gd name="T64" fmla="*/ 5402 w 5454"/>
                  <a:gd name="T65" fmla="*/ 253 h 6556"/>
                  <a:gd name="T66" fmla="*/ 5448 w 5454"/>
                  <a:gd name="T67" fmla="*/ 393 h 6556"/>
                  <a:gd name="T68" fmla="*/ 5454 w 5454"/>
                  <a:gd name="T69" fmla="*/ 5322 h 6556"/>
                  <a:gd name="T70" fmla="*/ 5430 w 5454"/>
                  <a:gd name="T71" fmla="*/ 5470 h 6556"/>
                  <a:gd name="T72" fmla="*/ 5362 w 5454"/>
                  <a:gd name="T73" fmla="*/ 5597 h 6556"/>
                  <a:gd name="T74" fmla="*/ 5263 w 5454"/>
                  <a:gd name="T75" fmla="*/ 5699 h 6556"/>
                  <a:gd name="T76" fmla="*/ 5133 w 5454"/>
                  <a:gd name="T77" fmla="*/ 5767 h 6556"/>
                  <a:gd name="T78" fmla="*/ 4985 w 5454"/>
                  <a:gd name="T79" fmla="*/ 5791 h 6556"/>
                  <a:gd name="T80" fmla="*/ 4560 w 5454"/>
                  <a:gd name="T81" fmla="*/ 6088 h 6556"/>
                  <a:gd name="T82" fmla="*/ 4536 w 5454"/>
                  <a:gd name="T83" fmla="*/ 6235 h 6556"/>
                  <a:gd name="T84" fmla="*/ 4469 w 5454"/>
                  <a:gd name="T85" fmla="*/ 6365 h 6556"/>
                  <a:gd name="T86" fmla="*/ 4369 w 5454"/>
                  <a:gd name="T87" fmla="*/ 6466 h 6556"/>
                  <a:gd name="T88" fmla="*/ 4239 w 5454"/>
                  <a:gd name="T89" fmla="*/ 6532 h 6556"/>
                  <a:gd name="T90" fmla="*/ 4092 w 5454"/>
                  <a:gd name="T91" fmla="*/ 6556 h 6556"/>
                  <a:gd name="T92" fmla="*/ 393 w 5454"/>
                  <a:gd name="T93" fmla="*/ 6550 h 6556"/>
                  <a:gd name="T94" fmla="*/ 253 w 5454"/>
                  <a:gd name="T95" fmla="*/ 6504 h 6556"/>
                  <a:gd name="T96" fmla="*/ 138 w 5454"/>
                  <a:gd name="T97" fmla="*/ 6419 h 6556"/>
                  <a:gd name="T98" fmla="*/ 52 w 5454"/>
                  <a:gd name="T99" fmla="*/ 6303 h 6556"/>
                  <a:gd name="T100" fmla="*/ 6 w 5454"/>
                  <a:gd name="T101" fmla="*/ 6163 h 6556"/>
                  <a:gd name="T102" fmla="*/ 0 w 5454"/>
                  <a:gd name="T103" fmla="*/ 1234 h 6556"/>
                  <a:gd name="T104" fmla="*/ 24 w 5454"/>
                  <a:gd name="T105" fmla="*/ 1086 h 6556"/>
                  <a:gd name="T106" fmla="*/ 90 w 5454"/>
                  <a:gd name="T107" fmla="*/ 959 h 6556"/>
                  <a:gd name="T108" fmla="*/ 192 w 5454"/>
                  <a:gd name="T109" fmla="*/ 857 h 6556"/>
                  <a:gd name="T110" fmla="*/ 321 w 5454"/>
                  <a:gd name="T111" fmla="*/ 791 h 6556"/>
                  <a:gd name="T112" fmla="*/ 469 w 5454"/>
                  <a:gd name="T113" fmla="*/ 767 h 6556"/>
                  <a:gd name="T114" fmla="*/ 894 w 5454"/>
                  <a:gd name="T115" fmla="*/ 468 h 6556"/>
                  <a:gd name="T116" fmla="*/ 918 w 5454"/>
                  <a:gd name="T117" fmla="*/ 321 h 6556"/>
                  <a:gd name="T118" fmla="*/ 983 w 5454"/>
                  <a:gd name="T119" fmla="*/ 191 h 6556"/>
                  <a:gd name="T120" fmla="*/ 1085 w 5454"/>
                  <a:gd name="T121" fmla="*/ 92 h 6556"/>
                  <a:gd name="T122" fmla="*/ 1215 w 5454"/>
                  <a:gd name="T123" fmla="*/ 24 h 6556"/>
                  <a:gd name="T124" fmla="*/ 1363 w 5454"/>
                  <a:gd name="T12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454" h="6556">
                    <a:moveTo>
                      <a:pt x="469" y="1140"/>
                    </a:moveTo>
                    <a:lnTo>
                      <a:pt x="439" y="1146"/>
                    </a:lnTo>
                    <a:lnTo>
                      <a:pt x="413" y="1158"/>
                    </a:lnTo>
                    <a:lnTo>
                      <a:pt x="393" y="1178"/>
                    </a:lnTo>
                    <a:lnTo>
                      <a:pt x="379" y="1204"/>
                    </a:lnTo>
                    <a:lnTo>
                      <a:pt x="375" y="1234"/>
                    </a:lnTo>
                    <a:lnTo>
                      <a:pt x="375" y="6088"/>
                    </a:lnTo>
                    <a:lnTo>
                      <a:pt x="379" y="6118"/>
                    </a:lnTo>
                    <a:lnTo>
                      <a:pt x="393" y="6143"/>
                    </a:lnTo>
                    <a:lnTo>
                      <a:pt x="413" y="6163"/>
                    </a:lnTo>
                    <a:lnTo>
                      <a:pt x="439" y="6177"/>
                    </a:lnTo>
                    <a:lnTo>
                      <a:pt x="469" y="6181"/>
                    </a:lnTo>
                    <a:lnTo>
                      <a:pt x="4092" y="6181"/>
                    </a:lnTo>
                    <a:lnTo>
                      <a:pt x="4121" y="6177"/>
                    </a:lnTo>
                    <a:lnTo>
                      <a:pt x="4147" y="6163"/>
                    </a:lnTo>
                    <a:lnTo>
                      <a:pt x="4167" y="6143"/>
                    </a:lnTo>
                    <a:lnTo>
                      <a:pt x="4181" y="6118"/>
                    </a:lnTo>
                    <a:lnTo>
                      <a:pt x="4185" y="6088"/>
                    </a:lnTo>
                    <a:lnTo>
                      <a:pt x="4185" y="5791"/>
                    </a:lnTo>
                    <a:lnTo>
                      <a:pt x="1363" y="5791"/>
                    </a:lnTo>
                    <a:lnTo>
                      <a:pt x="1287" y="5785"/>
                    </a:lnTo>
                    <a:lnTo>
                      <a:pt x="1215" y="5767"/>
                    </a:lnTo>
                    <a:lnTo>
                      <a:pt x="1147" y="5737"/>
                    </a:lnTo>
                    <a:lnTo>
                      <a:pt x="1085" y="5699"/>
                    </a:lnTo>
                    <a:lnTo>
                      <a:pt x="1031" y="5653"/>
                    </a:lnTo>
                    <a:lnTo>
                      <a:pt x="983" y="5597"/>
                    </a:lnTo>
                    <a:lnTo>
                      <a:pt x="946" y="5537"/>
                    </a:lnTo>
                    <a:lnTo>
                      <a:pt x="918" y="5470"/>
                    </a:lnTo>
                    <a:lnTo>
                      <a:pt x="900" y="5398"/>
                    </a:lnTo>
                    <a:lnTo>
                      <a:pt x="894" y="5322"/>
                    </a:lnTo>
                    <a:lnTo>
                      <a:pt x="894" y="1140"/>
                    </a:lnTo>
                    <a:lnTo>
                      <a:pt x="469" y="1140"/>
                    </a:lnTo>
                    <a:close/>
                    <a:moveTo>
                      <a:pt x="1363" y="375"/>
                    </a:moveTo>
                    <a:lnTo>
                      <a:pt x="1333" y="379"/>
                    </a:lnTo>
                    <a:lnTo>
                      <a:pt x="1307" y="393"/>
                    </a:lnTo>
                    <a:lnTo>
                      <a:pt x="1287" y="413"/>
                    </a:lnTo>
                    <a:lnTo>
                      <a:pt x="1273" y="439"/>
                    </a:lnTo>
                    <a:lnTo>
                      <a:pt x="1269" y="468"/>
                    </a:lnTo>
                    <a:lnTo>
                      <a:pt x="1269" y="5322"/>
                    </a:lnTo>
                    <a:lnTo>
                      <a:pt x="1273" y="5352"/>
                    </a:lnTo>
                    <a:lnTo>
                      <a:pt x="1287" y="5378"/>
                    </a:lnTo>
                    <a:lnTo>
                      <a:pt x="1307" y="5398"/>
                    </a:lnTo>
                    <a:lnTo>
                      <a:pt x="1333" y="5412"/>
                    </a:lnTo>
                    <a:lnTo>
                      <a:pt x="1363" y="5416"/>
                    </a:lnTo>
                    <a:lnTo>
                      <a:pt x="4985" y="5416"/>
                    </a:lnTo>
                    <a:lnTo>
                      <a:pt x="5015" y="5412"/>
                    </a:lnTo>
                    <a:lnTo>
                      <a:pt x="5041" y="5398"/>
                    </a:lnTo>
                    <a:lnTo>
                      <a:pt x="5061" y="5378"/>
                    </a:lnTo>
                    <a:lnTo>
                      <a:pt x="5075" y="5352"/>
                    </a:lnTo>
                    <a:lnTo>
                      <a:pt x="5079" y="5322"/>
                    </a:lnTo>
                    <a:lnTo>
                      <a:pt x="5079" y="468"/>
                    </a:lnTo>
                    <a:lnTo>
                      <a:pt x="5075" y="439"/>
                    </a:lnTo>
                    <a:lnTo>
                      <a:pt x="5061" y="413"/>
                    </a:lnTo>
                    <a:lnTo>
                      <a:pt x="5041" y="393"/>
                    </a:lnTo>
                    <a:lnTo>
                      <a:pt x="5015" y="379"/>
                    </a:lnTo>
                    <a:lnTo>
                      <a:pt x="4985" y="375"/>
                    </a:lnTo>
                    <a:lnTo>
                      <a:pt x="1363" y="375"/>
                    </a:lnTo>
                    <a:close/>
                    <a:moveTo>
                      <a:pt x="1363" y="0"/>
                    </a:moveTo>
                    <a:lnTo>
                      <a:pt x="4985" y="0"/>
                    </a:lnTo>
                    <a:lnTo>
                      <a:pt x="5061" y="6"/>
                    </a:lnTo>
                    <a:lnTo>
                      <a:pt x="5133" y="24"/>
                    </a:lnTo>
                    <a:lnTo>
                      <a:pt x="5201" y="52"/>
                    </a:lnTo>
                    <a:lnTo>
                      <a:pt x="5263" y="92"/>
                    </a:lnTo>
                    <a:lnTo>
                      <a:pt x="5316" y="138"/>
                    </a:lnTo>
                    <a:lnTo>
                      <a:pt x="5362" y="191"/>
                    </a:lnTo>
                    <a:lnTo>
                      <a:pt x="5402" y="253"/>
                    </a:lnTo>
                    <a:lnTo>
                      <a:pt x="5430" y="321"/>
                    </a:lnTo>
                    <a:lnTo>
                      <a:pt x="5448" y="393"/>
                    </a:lnTo>
                    <a:lnTo>
                      <a:pt x="5454" y="468"/>
                    </a:lnTo>
                    <a:lnTo>
                      <a:pt x="5454" y="5322"/>
                    </a:lnTo>
                    <a:lnTo>
                      <a:pt x="5448" y="5398"/>
                    </a:lnTo>
                    <a:lnTo>
                      <a:pt x="5430" y="5470"/>
                    </a:lnTo>
                    <a:lnTo>
                      <a:pt x="5402" y="5537"/>
                    </a:lnTo>
                    <a:lnTo>
                      <a:pt x="5362" y="5597"/>
                    </a:lnTo>
                    <a:lnTo>
                      <a:pt x="5316" y="5653"/>
                    </a:lnTo>
                    <a:lnTo>
                      <a:pt x="5263" y="5699"/>
                    </a:lnTo>
                    <a:lnTo>
                      <a:pt x="5201" y="5737"/>
                    </a:lnTo>
                    <a:lnTo>
                      <a:pt x="5133" y="5767"/>
                    </a:lnTo>
                    <a:lnTo>
                      <a:pt x="5061" y="5785"/>
                    </a:lnTo>
                    <a:lnTo>
                      <a:pt x="4985" y="5791"/>
                    </a:lnTo>
                    <a:lnTo>
                      <a:pt x="4560" y="5791"/>
                    </a:lnTo>
                    <a:lnTo>
                      <a:pt x="4560" y="6088"/>
                    </a:lnTo>
                    <a:lnTo>
                      <a:pt x="4554" y="6163"/>
                    </a:lnTo>
                    <a:lnTo>
                      <a:pt x="4536" y="6235"/>
                    </a:lnTo>
                    <a:lnTo>
                      <a:pt x="4508" y="6303"/>
                    </a:lnTo>
                    <a:lnTo>
                      <a:pt x="4469" y="6365"/>
                    </a:lnTo>
                    <a:lnTo>
                      <a:pt x="4423" y="6419"/>
                    </a:lnTo>
                    <a:lnTo>
                      <a:pt x="4369" y="6466"/>
                    </a:lnTo>
                    <a:lnTo>
                      <a:pt x="4307" y="6504"/>
                    </a:lnTo>
                    <a:lnTo>
                      <a:pt x="4239" y="6532"/>
                    </a:lnTo>
                    <a:lnTo>
                      <a:pt x="4167" y="6550"/>
                    </a:lnTo>
                    <a:lnTo>
                      <a:pt x="4092" y="6556"/>
                    </a:lnTo>
                    <a:lnTo>
                      <a:pt x="469" y="6556"/>
                    </a:lnTo>
                    <a:lnTo>
                      <a:pt x="393" y="6550"/>
                    </a:lnTo>
                    <a:lnTo>
                      <a:pt x="321" y="6532"/>
                    </a:lnTo>
                    <a:lnTo>
                      <a:pt x="253" y="6504"/>
                    </a:lnTo>
                    <a:lnTo>
                      <a:pt x="192" y="6466"/>
                    </a:lnTo>
                    <a:lnTo>
                      <a:pt x="138" y="6419"/>
                    </a:lnTo>
                    <a:lnTo>
                      <a:pt x="90" y="6365"/>
                    </a:lnTo>
                    <a:lnTo>
                      <a:pt x="52" y="6303"/>
                    </a:lnTo>
                    <a:lnTo>
                      <a:pt x="24" y="6235"/>
                    </a:lnTo>
                    <a:lnTo>
                      <a:pt x="6" y="6163"/>
                    </a:lnTo>
                    <a:lnTo>
                      <a:pt x="0" y="6088"/>
                    </a:lnTo>
                    <a:lnTo>
                      <a:pt x="0" y="1234"/>
                    </a:lnTo>
                    <a:lnTo>
                      <a:pt x="6" y="1158"/>
                    </a:lnTo>
                    <a:lnTo>
                      <a:pt x="24" y="1086"/>
                    </a:lnTo>
                    <a:lnTo>
                      <a:pt x="52" y="1019"/>
                    </a:lnTo>
                    <a:lnTo>
                      <a:pt x="90" y="959"/>
                    </a:lnTo>
                    <a:lnTo>
                      <a:pt x="138" y="903"/>
                    </a:lnTo>
                    <a:lnTo>
                      <a:pt x="192" y="857"/>
                    </a:lnTo>
                    <a:lnTo>
                      <a:pt x="253" y="819"/>
                    </a:lnTo>
                    <a:lnTo>
                      <a:pt x="321" y="791"/>
                    </a:lnTo>
                    <a:lnTo>
                      <a:pt x="393" y="773"/>
                    </a:lnTo>
                    <a:lnTo>
                      <a:pt x="469" y="767"/>
                    </a:lnTo>
                    <a:lnTo>
                      <a:pt x="894" y="767"/>
                    </a:lnTo>
                    <a:lnTo>
                      <a:pt x="894" y="468"/>
                    </a:lnTo>
                    <a:lnTo>
                      <a:pt x="900" y="393"/>
                    </a:lnTo>
                    <a:lnTo>
                      <a:pt x="918" y="321"/>
                    </a:lnTo>
                    <a:lnTo>
                      <a:pt x="946" y="253"/>
                    </a:lnTo>
                    <a:lnTo>
                      <a:pt x="983" y="191"/>
                    </a:lnTo>
                    <a:lnTo>
                      <a:pt x="1031" y="138"/>
                    </a:lnTo>
                    <a:lnTo>
                      <a:pt x="1085" y="92"/>
                    </a:lnTo>
                    <a:lnTo>
                      <a:pt x="1147" y="52"/>
                    </a:lnTo>
                    <a:lnTo>
                      <a:pt x="1215" y="24"/>
                    </a:lnTo>
                    <a:lnTo>
                      <a:pt x="1287" y="6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Freeform 56">
                <a:extLst>
                  <a:ext uri="{FF2B5EF4-FFF2-40B4-BE49-F238E27FC236}">
                    <a16:creationId xmlns:a16="http://schemas.microsoft.com/office/drawing/2014/main" id="{DB748647-A570-4181-BCFD-4CEA5BE02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0" y="3106738"/>
                <a:ext cx="2476500" cy="296863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18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4 h 375"/>
                  <a:gd name="T14" fmla="*/ 3114 w 3120"/>
                  <a:gd name="T15" fmla="*/ 144 h 375"/>
                  <a:gd name="T16" fmla="*/ 3120 w 3120"/>
                  <a:gd name="T17" fmla="*/ 187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3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3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7 h 375"/>
                  <a:gd name="T48" fmla="*/ 6 w 3120"/>
                  <a:gd name="T49" fmla="*/ 144 h 375"/>
                  <a:gd name="T50" fmla="*/ 20 w 3120"/>
                  <a:gd name="T51" fmla="*/ 104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18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7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7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:a16="http://schemas.microsoft.com/office/drawing/2014/main" id="{44C41E15-DF66-44D8-90BB-F335CD0B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0" y="3813175"/>
                <a:ext cx="2476500" cy="296863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6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2 h 375"/>
                  <a:gd name="T12" fmla="*/ 3100 w 3120"/>
                  <a:gd name="T13" fmla="*/ 106 h 375"/>
                  <a:gd name="T14" fmla="*/ 3114 w 3120"/>
                  <a:gd name="T15" fmla="*/ 146 h 375"/>
                  <a:gd name="T16" fmla="*/ 3120 w 3120"/>
                  <a:gd name="T17" fmla="*/ 187 h 375"/>
                  <a:gd name="T18" fmla="*/ 3114 w 3120"/>
                  <a:gd name="T19" fmla="*/ 231 h 375"/>
                  <a:gd name="T20" fmla="*/ 3100 w 3120"/>
                  <a:gd name="T21" fmla="*/ 271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7 h 375"/>
                  <a:gd name="T28" fmla="*/ 2974 w 3120"/>
                  <a:gd name="T29" fmla="*/ 371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71 h 375"/>
                  <a:gd name="T36" fmla="*/ 106 w 3120"/>
                  <a:gd name="T37" fmla="*/ 357 h 375"/>
                  <a:gd name="T38" fmla="*/ 70 w 3120"/>
                  <a:gd name="T39" fmla="*/ 335 h 375"/>
                  <a:gd name="T40" fmla="*/ 42 w 3120"/>
                  <a:gd name="T41" fmla="*/ 305 h 375"/>
                  <a:gd name="T42" fmla="*/ 20 w 3120"/>
                  <a:gd name="T43" fmla="*/ 271 h 375"/>
                  <a:gd name="T44" fmla="*/ 6 w 3120"/>
                  <a:gd name="T45" fmla="*/ 231 h 375"/>
                  <a:gd name="T46" fmla="*/ 0 w 3120"/>
                  <a:gd name="T47" fmla="*/ 187 h 375"/>
                  <a:gd name="T48" fmla="*/ 6 w 3120"/>
                  <a:gd name="T49" fmla="*/ 146 h 375"/>
                  <a:gd name="T50" fmla="*/ 20 w 3120"/>
                  <a:gd name="T51" fmla="*/ 106 h 375"/>
                  <a:gd name="T52" fmla="*/ 42 w 3120"/>
                  <a:gd name="T53" fmla="*/ 72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6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6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2"/>
                    </a:lnTo>
                    <a:lnTo>
                      <a:pt x="3100" y="106"/>
                    </a:lnTo>
                    <a:lnTo>
                      <a:pt x="3114" y="146"/>
                    </a:lnTo>
                    <a:lnTo>
                      <a:pt x="3120" y="187"/>
                    </a:lnTo>
                    <a:lnTo>
                      <a:pt x="3114" y="231"/>
                    </a:lnTo>
                    <a:lnTo>
                      <a:pt x="3100" y="271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7"/>
                    </a:lnTo>
                    <a:lnTo>
                      <a:pt x="2974" y="371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71"/>
                    </a:lnTo>
                    <a:lnTo>
                      <a:pt x="106" y="357"/>
                    </a:lnTo>
                    <a:lnTo>
                      <a:pt x="70" y="335"/>
                    </a:lnTo>
                    <a:lnTo>
                      <a:pt x="42" y="305"/>
                    </a:lnTo>
                    <a:lnTo>
                      <a:pt x="20" y="271"/>
                    </a:lnTo>
                    <a:lnTo>
                      <a:pt x="6" y="231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20" y="106"/>
                    </a:lnTo>
                    <a:lnTo>
                      <a:pt x="42" y="72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6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Freeform 58">
                <a:extLst>
                  <a:ext uri="{FF2B5EF4-FFF2-40B4-BE49-F238E27FC236}">
                    <a16:creationId xmlns:a16="http://schemas.microsoft.com/office/drawing/2014/main" id="{910EF8AC-EF56-40F5-B240-9EE569121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0" y="4519613"/>
                <a:ext cx="2476500" cy="296863"/>
              </a:xfrm>
              <a:custGeom>
                <a:avLst/>
                <a:gdLst>
                  <a:gd name="T0" fmla="*/ 187 w 3120"/>
                  <a:gd name="T1" fmla="*/ 0 h 375"/>
                  <a:gd name="T2" fmla="*/ 2932 w 3120"/>
                  <a:gd name="T3" fmla="*/ 0 h 375"/>
                  <a:gd name="T4" fmla="*/ 2974 w 3120"/>
                  <a:gd name="T5" fmla="*/ 4 h 375"/>
                  <a:gd name="T6" fmla="*/ 3014 w 3120"/>
                  <a:gd name="T7" fmla="*/ 20 h 375"/>
                  <a:gd name="T8" fmla="*/ 3050 w 3120"/>
                  <a:gd name="T9" fmla="*/ 42 h 375"/>
                  <a:gd name="T10" fmla="*/ 3078 w 3120"/>
                  <a:gd name="T11" fmla="*/ 70 h 375"/>
                  <a:gd name="T12" fmla="*/ 3100 w 3120"/>
                  <a:gd name="T13" fmla="*/ 106 h 375"/>
                  <a:gd name="T14" fmla="*/ 3114 w 3120"/>
                  <a:gd name="T15" fmla="*/ 144 h 375"/>
                  <a:gd name="T16" fmla="*/ 3120 w 3120"/>
                  <a:gd name="T17" fmla="*/ 188 h 375"/>
                  <a:gd name="T18" fmla="*/ 3114 w 3120"/>
                  <a:gd name="T19" fmla="*/ 229 h 375"/>
                  <a:gd name="T20" fmla="*/ 3100 w 3120"/>
                  <a:gd name="T21" fmla="*/ 269 h 375"/>
                  <a:gd name="T22" fmla="*/ 3078 w 3120"/>
                  <a:gd name="T23" fmla="*/ 305 h 375"/>
                  <a:gd name="T24" fmla="*/ 3050 w 3120"/>
                  <a:gd name="T25" fmla="*/ 333 h 375"/>
                  <a:gd name="T26" fmla="*/ 3014 w 3120"/>
                  <a:gd name="T27" fmla="*/ 355 h 375"/>
                  <a:gd name="T28" fmla="*/ 2974 w 3120"/>
                  <a:gd name="T29" fmla="*/ 369 h 375"/>
                  <a:gd name="T30" fmla="*/ 2932 w 3120"/>
                  <a:gd name="T31" fmla="*/ 375 h 375"/>
                  <a:gd name="T32" fmla="*/ 187 w 3120"/>
                  <a:gd name="T33" fmla="*/ 375 h 375"/>
                  <a:gd name="T34" fmla="*/ 143 w 3120"/>
                  <a:gd name="T35" fmla="*/ 369 h 375"/>
                  <a:gd name="T36" fmla="*/ 106 w 3120"/>
                  <a:gd name="T37" fmla="*/ 355 h 375"/>
                  <a:gd name="T38" fmla="*/ 70 w 3120"/>
                  <a:gd name="T39" fmla="*/ 333 h 375"/>
                  <a:gd name="T40" fmla="*/ 42 w 3120"/>
                  <a:gd name="T41" fmla="*/ 305 h 375"/>
                  <a:gd name="T42" fmla="*/ 20 w 3120"/>
                  <a:gd name="T43" fmla="*/ 269 h 375"/>
                  <a:gd name="T44" fmla="*/ 6 w 3120"/>
                  <a:gd name="T45" fmla="*/ 229 h 375"/>
                  <a:gd name="T46" fmla="*/ 0 w 3120"/>
                  <a:gd name="T47" fmla="*/ 188 h 375"/>
                  <a:gd name="T48" fmla="*/ 6 w 3120"/>
                  <a:gd name="T49" fmla="*/ 144 h 375"/>
                  <a:gd name="T50" fmla="*/ 20 w 3120"/>
                  <a:gd name="T51" fmla="*/ 106 h 375"/>
                  <a:gd name="T52" fmla="*/ 42 w 3120"/>
                  <a:gd name="T53" fmla="*/ 70 h 375"/>
                  <a:gd name="T54" fmla="*/ 70 w 3120"/>
                  <a:gd name="T55" fmla="*/ 42 h 375"/>
                  <a:gd name="T56" fmla="*/ 106 w 3120"/>
                  <a:gd name="T57" fmla="*/ 20 h 375"/>
                  <a:gd name="T58" fmla="*/ 143 w 3120"/>
                  <a:gd name="T59" fmla="*/ 4 h 375"/>
                  <a:gd name="T60" fmla="*/ 187 w 3120"/>
                  <a:gd name="T61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5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20"/>
                    </a:lnTo>
                    <a:lnTo>
                      <a:pt x="3050" y="42"/>
                    </a:lnTo>
                    <a:lnTo>
                      <a:pt x="3078" y="70"/>
                    </a:lnTo>
                    <a:lnTo>
                      <a:pt x="3100" y="106"/>
                    </a:lnTo>
                    <a:lnTo>
                      <a:pt x="3114" y="144"/>
                    </a:lnTo>
                    <a:lnTo>
                      <a:pt x="3120" y="188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5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5"/>
                    </a:lnTo>
                    <a:lnTo>
                      <a:pt x="187" y="375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5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8"/>
                    </a:lnTo>
                    <a:lnTo>
                      <a:pt x="6" y="144"/>
                    </a:lnTo>
                    <a:lnTo>
                      <a:pt x="20" y="106"/>
                    </a:lnTo>
                    <a:lnTo>
                      <a:pt x="42" y="70"/>
                    </a:lnTo>
                    <a:lnTo>
                      <a:pt x="70" y="42"/>
                    </a:lnTo>
                    <a:lnTo>
                      <a:pt x="106" y="20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Freeform 59">
                <a:extLst>
                  <a:ext uri="{FF2B5EF4-FFF2-40B4-BE49-F238E27FC236}">
                    <a16:creationId xmlns:a16="http://schemas.microsoft.com/office/drawing/2014/main" id="{ED0E0CEC-EADD-4CEA-993F-30A00F656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00" y="5227638"/>
                <a:ext cx="2476500" cy="295275"/>
              </a:xfrm>
              <a:custGeom>
                <a:avLst/>
                <a:gdLst>
                  <a:gd name="T0" fmla="*/ 187 w 3120"/>
                  <a:gd name="T1" fmla="*/ 0 h 373"/>
                  <a:gd name="T2" fmla="*/ 2932 w 3120"/>
                  <a:gd name="T3" fmla="*/ 0 h 373"/>
                  <a:gd name="T4" fmla="*/ 2974 w 3120"/>
                  <a:gd name="T5" fmla="*/ 4 h 373"/>
                  <a:gd name="T6" fmla="*/ 3014 w 3120"/>
                  <a:gd name="T7" fmla="*/ 18 h 373"/>
                  <a:gd name="T8" fmla="*/ 3050 w 3120"/>
                  <a:gd name="T9" fmla="*/ 40 h 373"/>
                  <a:gd name="T10" fmla="*/ 3078 w 3120"/>
                  <a:gd name="T11" fmla="*/ 70 h 373"/>
                  <a:gd name="T12" fmla="*/ 3100 w 3120"/>
                  <a:gd name="T13" fmla="*/ 104 h 373"/>
                  <a:gd name="T14" fmla="*/ 3114 w 3120"/>
                  <a:gd name="T15" fmla="*/ 144 h 373"/>
                  <a:gd name="T16" fmla="*/ 3120 w 3120"/>
                  <a:gd name="T17" fmla="*/ 186 h 373"/>
                  <a:gd name="T18" fmla="*/ 3114 w 3120"/>
                  <a:gd name="T19" fmla="*/ 229 h 373"/>
                  <a:gd name="T20" fmla="*/ 3100 w 3120"/>
                  <a:gd name="T21" fmla="*/ 269 h 373"/>
                  <a:gd name="T22" fmla="*/ 3078 w 3120"/>
                  <a:gd name="T23" fmla="*/ 303 h 373"/>
                  <a:gd name="T24" fmla="*/ 3050 w 3120"/>
                  <a:gd name="T25" fmla="*/ 333 h 373"/>
                  <a:gd name="T26" fmla="*/ 3014 w 3120"/>
                  <a:gd name="T27" fmla="*/ 355 h 373"/>
                  <a:gd name="T28" fmla="*/ 2974 w 3120"/>
                  <a:gd name="T29" fmla="*/ 369 h 373"/>
                  <a:gd name="T30" fmla="*/ 2932 w 3120"/>
                  <a:gd name="T31" fmla="*/ 373 h 373"/>
                  <a:gd name="T32" fmla="*/ 187 w 3120"/>
                  <a:gd name="T33" fmla="*/ 373 h 373"/>
                  <a:gd name="T34" fmla="*/ 143 w 3120"/>
                  <a:gd name="T35" fmla="*/ 369 h 373"/>
                  <a:gd name="T36" fmla="*/ 106 w 3120"/>
                  <a:gd name="T37" fmla="*/ 355 h 373"/>
                  <a:gd name="T38" fmla="*/ 70 w 3120"/>
                  <a:gd name="T39" fmla="*/ 333 h 373"/>
                  <a:gd name="T40" fmla="*/ 42 w 3120"/>
                  <a:gd name="T41" fmla="*/ 303 h 373"/>
                  <a:gd name="T42" fmla="*/ 20 w 3120"/>
                  <a:gd name="T43" fmla="*/ 269 h 373"/>
                  <a:gd name="T44" fmla="*/ 6 w 3120"/>
                  <a:gd name="T45" fmla="*/ 229 h 373"/>
                  <a:gd name="T46" fmla="*/ 0 w 3120"/>
                  <a:gd name="T47" fmla="*/ 186 h 373"/>
                  <a:gd name="T48" fmla="*/ 6 w 3120"/>
                  <a:gd name="T49" fmla="*/ 144 h 373"/>
                  <a:gd name="T50" fmla="*/ 20 w 3120"/>
                  <a:gd name="T51" fmla="*/ 104 h 373"/>
                  <a:gd name="T52" fmla="*/ 42 w 3120"/>
                  <a:gd name="T53" fmla="*/ 70 h 373"/>
                  <a:gd name="T54" fmla="*/ 70 w 3120"/>
                  <a:gd name="T55" fmla="*/ 40 h 373"/>
                  <a:gd name="T56" fmla="*/ 106 w 3120"/>
                  <a:gd name="T57" fmla="*/ 18 h 373"/>
                  <a:gd name="T58" fmla="*/ 143 w 3120"/>
                  <a:gd name="T59" fmla="*/ 4 h 373"/>
                  <a:gd name="T60" fmla="*/ 187 w 3120"/>
                  <a:gd name="T61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20" h="373">
                    <a:moveTo>
                      <a:pt x="187" y="0"/>
                    </a:moveTo>
                    <a:lnTo>
                      <a:pt x="2932" y="0"/>
                    </a:lnTo>
                    <a:lnTo>
                      <a:pt x="2974" y="4"/>
                    </a:lnTo>
                    <a:lnTo>
                      <a:pt x="3014" y="18"/>
                    </a:lnTo>
                    <a:lnTo>
                      <a:pt x="3050" y="40"/>
                    </a:lnTo>
                    <a:lnTo>
                      <a:pt x="3078" y="70"/>
                    </a:lnTo>
                    <a:lnTo>
                      <a:pt x="3100" y="104"/>
                    </a:lnTo>
                    <a:lnTo>
                      <a:pt x="3114" y="144"/>
                    </a:lnTo>
                    <a:lnTo>
                      <a:pt x="3120" y="186"/>
                    </a:lnTo>
                    <a:lnTo>
                      <a:pt x="3114" y="229"/>
                    </a:lnTo>
                    <a:lnTo>
                      <a:pt x="3100" y="269"/>
                    </a:lnTo>
                    <a:lnTo>
                      <a:pt x="3078" y="303"/>
                    </a:lnTo>
                    <a:lnTo>
                      <a:pt x="3050" y="333"/>
                    </a:lnTo>
                    <a:lnTo>
                      <a:pt x="3014" y="355"/>
                    </a:lnTo>
                    <a:lnTo>
                      <a:pt x="2974" y="369"/>
                    </a:lnTo>
                    <a:lnTo>
                      <a:pt x="2932" y="373"/>
                    </a:lnTo>
                    <a:lnTo>
                      <a:pt x="187" y="373"/>
                    </a:lnTo>
                    <a:lnTo>
                      <a:pt x="143" y="369"/>
                    </a:lnTo>
                    <a:lnTo>
                      <a:pt x="106" y="355"/>
                    </a:lnTo>
                    <a:lnTo>
                      <a:pt x="70" y="333"/>
                    </a:lnTo>
                    <a:lnTo>
                      <a:pt x="42" y="303"/>
                    </a:lnTo>
                    <a:lnTo>
                      <a:pt x="20" y="269"/>
                    </a:lnTo>
                    <a:lnTo>
                      <a:pt x="6" y="229"/>
                    </a:lnTo>
                    <a:lnTo>
                      <a:pt x="0" y="186"/>
                    </a:lnTo>
                    <a:lnTo>
                      <a:pt x="6" y="144"/>
                    </a:lnTo>
                    <a:lnTo>
                      <a:pt x="20" y="104"/>
                    </a:lnTo>
                    <a:lnTo>
                      <a:pt x="42" y="70"/>
                    </a:lnTo>
                    <a:lnTo>
                      <a:pt x="70" y="40"/>
                    </a:lnTo>
                    <a:lnTo>
                      <a:pt x="106" y="18"/>
                    </a:lnTo>
                    <a:lnTo>
                      <a:pt x="143" y="4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BBDE482-D3CD-453F-9F74-1E22EF6AB3FB}"/>
                </a:ext>
              </a:extLst>
            </p:cNvPr>
            <p:cNvSpPr/>
            <p:nvPr/>
          </p:nvSpPr>
          <p:spPr>
            <a:xfrm>
              <a:off x="8516470" y="448234"/>
              <a:ext cx="143436" cy="14343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700" dirty="0"/>
                <a:t>5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B59F29CA-50A4-456C-879C-0A72A86DD7CA}"/>
              </a:ext>
            </a:extLst>
          </p:cNvPr>
          <p:cNvSpPr txBox="1"/>
          <p:nvPr/>
        </p:nvSpPr>
        <p:spPr>
          <a:xfrm>
            <a:off x="10666855" y="1029990"/>
            <a:ext cx="11186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cs typeface="Arial" pitchFamily="34" charset="0"/>
              </a:rPr>
              <a:t>Contract Cost</a:t>
            </a: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8271686A-B9EF-4B6D-9D2A-D4044CC57BC7}"/>
              </a:ext>
            </a:extLst>
          </p:cNvPr>
          <p:cNvSpPr/>
          <p:nvPr/>
        </p:nvSpPr>
        <p:spPr>
          <a:xfrm rot="10800000">
            <a:off x="11783428" y="1089562"/>
            <a:ext cx="136179" cy="9630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6" name="Chart 135">
            <a:extLst>
              <a:ext uri="{FF2B5EF4-FFF2-40B4-BE49-F238E27FC236}">
                <a16:creationId xmlns:a16="http://schemas.microsoft.com/office/drawing/2014/main" id="{F7CAD256-2A4E-4224-8A58-D81EDBF23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840662"/>
              </p:ext>
            </p:extLst>
          </p:nvPr>
        </p:nvGraphicFramePr>
        <p:xfrm>
          <a:off x="10851566" y="1748672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7" name="Chart 136">
            <a:extLst>
              <a:ext uri="{FF2B5EF4-FFF2-40B4-BE49-F238E27FC236}">
                <a16:creationId xmlns:a16="http://schemas.microsoft.com/office/drawing/2014/main" id="{1FA902FB-0D78-42A2-8D1A-78D810ABB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761067"/>
              </p:ext>
            </p:extLst>
          </p:nvPr>
        </p:nvGraphicFramePr>
        <p:xfrm>
          <a:off x="10851566" y="2181423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8" name="Chart 137">
            <a:extLst>
              <a:ext uri="{FF2B5EF4-FFF2-40B4-BE49-F238E27FC236}">
                <a16:creationId xmlns:a16="http://schemas.microsoft.com/office/drawing/2014/main" id="{60FFFE89-D7CD-4255-98DF-ADD98F25B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377832"/>
              </p:ext>
            </p:extLst>
          </p:nvPr>
        </p:nvGraphicFramePr>
        <p:xfrm>
          <a:off x="10851566" y="2614174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9" name="Chart 138">
            <a:extLst>
              <a:ext uri="{FF2B5EF4-FFF2-40B4-BE49-F238E27FC236}">
                <a16:creationId xmlns:a16="http://schemas.microsoft.com/office/drawing/2014/main" id="{2C41F057-41AC-4391-A265-E31A2FCBF7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404177"/>
              </p:ext>
            </p:extLst>
          </p:nvPr>
        </p:nvGraphicFramePr>
        <p:xfrm>
          <a:off x="10851566" y="3046925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0" name="Chart 139">
            <a:extLst>
              <a:ext uri="{FF2B5EF4-FFF2-40B4-BE49-F238E27FC236}">
                <a16:creationId xmlns:a16="http://schemas.microsoft.com/office/drawing/2014/main" id="{1A6565F0-AAB9-46FE-AFD5-EF8F482EC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476240"/>
              </p:ext>
            </p:extLst>
          </p:nvPr>
        </p:nvGraphicFramePr>
        <p:xfrm>
          <a:off x="10851566" y="3479675"/>
          <a:ext cx="446576" cy="43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137FF98-D06D-4FD4-A3B9-71F3F8D6F381}"/>
              </a:ext>
            </a:extLst>
          </p:cNvPr>
          <p:cNvGrpSpPr/>
          <p:nvPr/>
        </p:nvGrpSpPr>
        <p:grpSpPr>
          <a:xfrm>
            <a:off x="261938" y="3616280"/>
            <a:ext cx="532800" cy="532800"/>
            <a:chOff x="573220" y="3744783"/>
            <a:chExt cx="359210" cy="35921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695F71B-E826-4E73-8323-051EE216052A}"/>
                </a:ext>
              </a:extLst>
            </p:cNvPr>
            <p:cNvSpPr/>
            <p:nvPr/>
          </p:nvSpPr>
          <p:spPr>
            <a:xfrm>
              <a:off x="573220" y="3744783"/>
              <a:ext cx="359210" cy="3592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D6F1461-A7A8-4CD0-A4C9-7DD58F7B6FAB}"/>
                </a:ext>
              </a:extLst>
            </p:cNvPr>
            <p:cNvGrpSpPr/>
            <p:nvPr/>
          </p:nvGrpSpPr>
          <p:grpSpPr>
            <a:xfrm>
              <a:off x="665371" y="3855694"/>
              <a:ext cx="174908" cy="137388"/>
              <a:chOff x="1619250" y="2867025"/>
              <a:chExt cx="3500438" cy="2749551"/>
            </a:xfrm>
            <a:solidFill>
              <a:schemeClr val="bg1"/>
            </a:solidFill>
          </p:grpSpPr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09D94DFD-D297-4410-B729-680D5E436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0" y="3616325"/>
                <a:ext cx="500063" cy="500063"/>
              </a:xfrm>
              <a:custGeom>
                <a:avLst/>
                <a:gdLst>
                  <a:gd name="T0" fmla="*/ 79 w 630"/>
                  <a:gd name="T1" fmla="*/ 0 h 629"/>
                  <a:gd name="T2" fmla="*/ 551 w 630"/>
                  <a:gd name="T3" fmla="*/ 0 h 629"/>
                  <a:gd name="T4" fmla="*/ 572 w 630"/>
                  <a:gd name="T5" fmla="*/ 2 h 629"/>
                  <a:gd name="T6" fmla="*/ 590 w 630"/>
                  <a:gd name="T7" fmla="*/ 10 h 629"/>
                  <a:gd name="T8" fmla="*/ 606 w 630"/>
                  <a:gd name="T9" fmla="*/ 23 h 629"/>
                  <a:gd name="T10" fmla="*/ 620 w 630"/>
                  <a:gd name="T11" fmla="*/ 40 h 629"/>
                  <a:gd name="T12" fmla="*/ 628 w 630"/>
                  <a:gd name="T13" fmla="*/ 57 h 629"/>
                  <a:gd name="T14" fmla="*/ 630 w 630"/>
                  <a:gd name="T15" fmla="*/ 79 h 629"/>
                  <a:gd name="T16" fmla="*/ 630 w 630"/>
                  <a:gd name="T17" fmla="*/ 551 h 629"/>
                  <a:gd name="T18" fmla="*/ 628 w 630"/>
                  <a:gd name="T19" fmla="*/ 571 h 629"/>
                  <a:gd name="T20" fmla="*/ 620 w 630"/>
                  <a:gd name="T21" fmla="*/ 590 h 629"/>
                  <a:gd name="T22" fmla="*/ 606 w 630"/>
                  <a:gd name="T23" fmla="*/ 606 h 629"/>
                  <a:gd name="T24" fmla="*/ 590 w 630"/>
                  <a:gd name="T25" fmla="*/ 619 h 629"/>
                  <a:gd name="T26" fmla="*/ 572 w 630"/>
                  <a:gd name="T27" fmla="*/ 627 h 629"/>
                  <a:gd name="T28" fmla="*/ 551 w 630"/>
                  <a:gd name="T29" fmla="*/ 629 h 629"/>
                  <a:gd name="T30" fmla="*/ 79 w 630"/>
                  <a:gd name="T31" fmla="*/ 629 h 629"/>
                  <a:gd name="T32" fmla="*/ 59 w 630"/>
                  <a:gd name="T33" fmla="*/ 627 h 629"/>
                  <a:gd name="T34" fmla="*/ 40 w 630"/>
                  <a:gd name="T35" fmla="*/ 619 h 629"/>
                  <a:gd name="T36" fmla="*/ 24 w 630"/>
                  <a:gd name="T37" fmla="*/ 606 h 629"/>
                  <a:gd name="T38" fmla="*/ 11 w 630"/>
                  <a:gd name="T39" fmla="*/ 590 h 629"/>
                  <a:gd name="T40" fmla="*/ 3 w 630"/>
                  <a:gd name="T41" fmla="*/ 571 h 629"/>
                  <a:gd name="T42" fmla="*/ 0 w 630"/>
                  <a:gd name="T43" fmla="*/ 551 h 629"/>
                  <a:gd name="T44" fmla="*/ 0 w 630"/>
                  <a:gd name="T45" fmla="*/ 79 h 629"/>
                  <a:gd name="T46" fmla="*/ 3 w 630"/>
                  <a:gd name="T47" fmla="*/ 57 h 629"/>
                  <a:gd name="T48" fmla="*/ 11 w 630"/>
                  <a:gd name="T49" fmla="*/ 40 h 629"/>
                  <a:gd name="T50" fmla="*/ 24 w 630"/>
                  <a:gd name="T51" fmla="*/ 23 h 629"/>
                  <a:gd name="T52" fmla="*/ 40 w 630"/>
                  <a:gd name="T53" fmla="*/ 10 h 629"/>
                  <a:gd name="T54" fmla="*/ 59 w 630"/>
                  <a:gd name="T55" fmla="*/ 2 h 629"/>
                  <a:gd name="T56" fmla="*/ 79 w 630"/>
                  <a:gd name="T5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0" h="629">
                    <a:moveTo>
                      <a:pt x="79" y="0"/>
                    </a:moveTo>
                    <a:lnTo>
                      <a:pt x="551" y="0"/>
                    </a:lnTo>
                    <a:lnTo>
                      <a:pt x="572" y="2"/>
                    </a:lnTo>
                    <a:lnTo>
                      <a:pt x="590" y="10"/>
                    </a:lnTo>
                    <a:lnTo>
                      <a:pt x="606" y="23"/>
                    </a:lnTo>
                    <a:lnTo>
                      <a:pt x="620" y="40"/>
                    </a:lnTo>
                    <a:lnTo>
                      <a:pt x="628" y="57"/>
                    </a:lnTo>
                    <a:lnTo>
                      <a:pt x="630" y="79"/>
                    </a:lnTo>
                    <a:lnTo>
                      <a:pt x="630" y="551"/>
                    </a:lnTo>
                    <a:lnTo>
                      <a:pt x="628" y="571"/>
                    </a:lnTo>
                    <a:lnTo>
                      <a:pt x="620" y="590"/>
                    </a:lnTo>
                    <a:lnTo>
                      <a:pt x="606" y="606"/>
                    </a:lnTo>
                    <a:lnTo>
                      <a:pt x="590" y="619"/>
                    </a:lnTo>
                    <a:lnTo>
                      <a:pt x="572" y="627"/>
                    </a:lnTo>
                    <a:lnTo>
                      <a:pt x="551" y="629"/>
                    </a:lnTo>
                    <a:lnTo>
                      <a:pt x="79" y="629"/>
                    </a:lnTo>
                    <a:lnTo>
                      <a:pt x="59" y="627"/>
                    </a:lnTo>
                    <a:lnTo>
                      <a:pt x="40" y="619"/>
                    </a:lnTo>
                    <a:lnTo>
                      <a:pt x="24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9"/>
                    </a:lnTo>
                    <a:lnTo>
                      <a:pt x="3" y="57"/>
                    </a:lnTo>
                    <a:lnTo>
                      <a:pt x="11" y="40"/>
                    </a:lnTo>
                    <a:lnTo>
                      <a:pt x="24" y="23"/>
                    </a:lnTo>
                    <a:lnTo>
                      <a:pt x="40" y="10"/>
                    </a:lnTo>
                    <a:lnTo>
                      <a:pt x="59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7">
                <a:extLst>
                  <a:ext uri="{FF2B5EF4-FFF2-40B4-BE49-F238E27FC236}">
                    <a16:creationId xmlns:a16="http://schemas.microsoft.com/office/drawing/2014/main" id="{5F3B7322-5BF3-425D-AF96-B025BA41E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0" y="5116513"/>
                <a:ext cx="500063" cy="500063"/>
              </a:xfrm>
              <a:custGeom>
                <a:avLst/>
                <a:gdLst>
                  <a:gd name="T0" fmla="*/ 79 w 630"/>
                  <a:gd name="T1" fmla="*/ 0 h 629"/>
                  <a:gd name="T2" fmla="*/ 551 w 630"/>
                  <a:gd name="T3" fmla="*/ 0 h 629"/>
                  <a:gd name="T4" fmla="*/ 572 w 630"/>
                  <a:gd name="T5" fmla="*/ 3 h 629"/>
                  <a:gd name="T6" fmla="*/ 590 w 630"/>
                  <a:gd name="T7" fmla="*/ 10 h 629"/>
                  <a:gd name="T8" fmla="*/ 606 w 630"/>
                  <a:gd name="T9" fmla="*/ 23 h 629"/>
                  <a:gd name="T10" fmla="*/ 620 w 630"/>
                  <a:gd name="T11" fmla="*/ 40 h 629"/>
                  <a:gd name="T12" fmla="*/ 628 w 630"/>
                  <a:gd name="T13" fmla="*/ 58 h 629"/>
                  <a:gd name="T14" fmla="*/ 630 w 630"/>
                  <a:gd name="T15" fmla="*/ 79 h 629"/>
                  <a:gd name="T16" fmla="*/ 630 w 630"/>
                  <a:gd name="T17" fmla="*/ 552 h 629"/>
                  <a:gd name="T18" fmla="*/ 628 w 630"/>
                  <a:gd name="T19" fmla="*/ 572 h 629"/>
                  <a:gd name="T20" fmla="*/ 620 w 630"/>
                  <a:gd name="T21" fmla="*/ 590 h 629"/>
                  <a:gd name="T22" fmla="*/ 606 w 630"/>
                  <a:gd name="T23" fmla="*/ 606 h 629"/>
                  <a:gd name="T24" fmla="*/ 590 w 630"/>
                  <a:gd name="T25" fmla="*/ 620 h 629"/>
                  <a:gd name="T26" fmla="*/ 572 w 630"/>
                  <a:gd name="T27" fmla="*/ 627 h 629"/>
                  <a:gd name="T28" fmla="*/ 551 w 630"/>
                  <a:gd name="T29" fmla="*/ 629 h 629"/>
                  <a:gd name="T30" fmla="*/ 79 w 630"/>
                  <a:gd name="T31" fmla="*/ 629 h 629"/>
                  <a:gd name="T32" fmla="*/ 59 w 630"/>
                  <a:gd name="T33" fmla="*/ 627 h 629"/>
                  <a:gd name="T34" fmla="*/ 40 w 630"/>
                  <a:gd name="T35" fmla="*/ 620 h 629"/>
                  <a:gd name="T36" fmla="*/ 24 w 630"/>
                  <a:gd name="T37" fmla="*/ 606 h 629"/>
                  <a:gd name="T38" fmla="*/ 11 w 630"/>
                  <a:gd name="T39" fmla="*/ 590 h 629"/>
                  <a:gd name="T40" fmla="*/ 3 w 630"/>
                  <a:gd name="T41" fmla="*/ 572 h 629"/>
                  <a:gd name="T42" fmla="*/ 0 w 630"/>
                  <a:gd name="T43" fmla="*/ 552 h 629"/>
                  <a:gd name="T44" fmla="*/ 0 w 630"/>
                  <a:gd name="T45" fmla="*/ 79 h 629"/>
                  <a:gd name="T46" fmla="*/ 3 w 630"/>
                  <a:gd name="T47" fmla="*/ 58 h 629"/>
                  <a:gd name="T48" fmla="*/ 11 w 630"/>
                  <a:gd name="T49" fmla="*/ 40 h 629"/>
                  <a:gd name="T50" fmla="*/ 24 w 630"/>
                  <a:gd name="T51" fmla="*/ 23 h 629"/>
                  <a:gd name="T52" fmla="*/ 40 w 630"/>
                  <a:gd name="T53" fmla="*/ 10 h 629"/>
                  <a:gd name="T54" fmla="*/ 59 w 630"/>
                  <a:gd name="T55" fmla="*/ 3 h 629"/>
                  <a:gd name="T56" fmla="*/ 79 w 630"/>
                  <a:gd name="T5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0" h="629">
                    <a:moveTo>
                      <a:pt x="79" y="0"/>
                    </a:moveTo>
                    <a:lnTo>
                      <a:pt x="551" y="0"/>
                    </a:lnTo>
                    <a:lnTo>
                      <a:pt x="572" y="3"/>
                    </a:lnTo>
                    <a:lnTo>
                      <a:pt x="590" y="10"/>
                    </a:lnTo>
                    <a:lnTo>
                      <a:pt x="606" y="23"/>
                    </a:lnTo>
                    <a:lnTo>
                      <a:pt x="620" y="40"/>
                    </a:lnTo>
                    <a:lnTo>
                      <a:pt x="628" y="58"/>
                    </a:lnTo>
                    <a:lnTo>
                      <a:pt x="630" y="79"/>
                    </a:lnTo>
                    <a:lnTo>
                      <a:pt x="630" y="552"/>
                    </a:lnTo>
                    <a:lnTo>
                      <a:pt x="628" y="572"/>
                    </a:lnTo>
                    <a:lnTo>
                      <a:pt x="620" y="590"/>
                    </a:lnTo>
                    <a:lnTo>
                      <a:pt x="606" y="606"/>
                    </a:lnTo>
                    <a:lnTo>
                      <a:pt x="590" y="620"/>
                    </a:lnTo>
                    <a:lnTo>
                      <a:pt x="572" y="627"/>
                    </a:lnTo>
                    <a:lnTo>
                      <a:pt x="551" y="629"/>
                    </a:lnTo>
                    <a:lnTo>
                      <a:pt x="79" y="629"/>
                    </a:lnTo>
                    <a:lnTo>
                      <a:pt x="59" y="627"/>
                    </a:lnTo>
                    <a:lnTo>
                      <a:pt x="40" y="620"/>
                    </a:lnTo>
                    <a:lnTo>
                      <a:pt x="24" y="606"/>
                    </a:lnTo>
                    <a:lnTo>
                      <a:pt x="11" y="590"/>
                    </a:lnTo>
                    <a:lnTo>
                      <a:pt x="3" y="572"/>
                    </a:lnTo>
                    <a:lnTo>
                      <a:pt x="0" y="552"/>
                    </a:lnTo>
                    <a:lnTo>
                      <a:pt x="0" y="79"/>
                    </a:lnTo>
                    <a:lnTo>
                      <a:pt x="3" y="58"/>
                    </a:lnTo>
                    <a:lnTo>
                      <a:pt x="11" y="40"/>
                    </a:lnTo>
                    <a:lnTo>
                      <a:pt x="24" y="23"/>
                    </a:lnTo>
                    <a:lnTo>
                      <a:pt x="40" y="10"/>
                    </a:lnTo>
                    <a:lnTo>
                      <a:pt x="59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id="{AAE43B19-F0EE-4177-B96F-347986A91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0" y="4367213"/>
                <a:ext cx="500063" cy="498475"/>
              </a:xfrm>
              <a:custGeom>
                <a:avLst/>
                <a:gdLst>
                  <a:gd name="T0" fmla="*/ 79 w 630"/>
                  <a:gd name="T1" fmla="*/ 0 h 628"/>
                  <a:gd name="T2" fmla="*/ 551 w 630"/>
                  <a:gd name="T3" fmla="*/ 0 h 628"/>
                  <a:gd name="T4" fmla="*/ 572 w 630"/>
                  <a:gd name="T5" fmla="*/ 2 h 628"/>
                  <a:gd name="T6" fmla="*/ 590 w 630"/>
                  <a:gd name="T7" fmla="*/ 10 h 628"/>
                  <a:gd name="T8" fmla="*/ 606 w 630"/>
                  <a:gd name="T9" fmla="*/ 22 h 628"/>
                  <a:gd name="T10" fmla="*/ 620 w 630"/>
                  <a:gd name="T11" fmla="*/ 40 h 628"/>
                  <a:gd name="T12" fmla="*/ 628 w 630"/>
                  <a:gd name="T13" fmla="*/ 57 h 628"/>
                  <a:gd name="T14" fmla="*/ 630 w 630"/>
                  <a:gd name="T15" fmla="*/ 78 h 628"/>
                  <a:gd name="T16" fmla="*/ 630 w 630"/>
                  <a:gd name="T17" fmla="*/ 551 h 628"/>
                  <a:gd name="T18" fmla="*/ 628 w 630"/>
                  <a:gd name="T19" fmla="*/ 571 h 628"/>
                  <a:gd name="T20" fmla="*/ 620 w 630"/>
                  <a:gd name="T21" fmla="*/ 590 h 628"/>
                  <a:gd name="T22" fmla="*/ 606 w 630"/>
                  <a:gd name="T23" fmla="*/ 606 h 628"/>
                  <a:gd name="T24" fmla="*/ 590 w 630"/>
                  <a:gd name="T25" fmla="*/ 619 h 628"/>
                  <a:gd name="T26" fmla="*/ 572 w 630"/>
                  <a:gd name="T27" fmla="*/ 626 h 628"/>
                  <a:gd name="T28" fmla="*/ 551 w 630"/>
                  <a:gd name="T29" fmla="*/ 628 h 628"/>
                  <a:gd name="T30" fmla="*/ 79 w 630"/>
                  <a:gd name="T31" fmla="*/ 628 h 628"/>
                  <a:gd name="T32" fmla="*/ 59 w 630"/>
                  <a:gd name="T33" fmla="*/ 626 h 628"/>
                  <a:gd name="T34" fmla="*/ 40 w 630"/>
                  <a:gd name="T35" fmla="*/ 619 h 628"/>
                  <a:gd name="T36" fmla="*/ 24 w 630"/>
                  <a:gd name="T37" fmla="*/ 606 h 628"/>
                  <a:gd name="T38" fmla="*/ 11 w 630"/>
                  <a:gd name="T39" fmla="*/ 590 h 628"/>
                  <a:gd name="T40" fmla="*/ 3 w 630"/>
                  <a:gd name="T41" fmla="*/ 571 h 628"/>
                  <a:gd name="T42" fmla="*/ 0 w 630"/>
                  <a:gd name="T43" fmla="*/ 551 h 628"/>
                  <a:gd name="T44" fmla="*/ 0 w 630"/>
                  <a:gd name="T45" fmla="*/ 78 h 628"/>
                  <a:gd name="T46" fmla="*/ 3 w 630"/>
                  <a:gd name="T47" fmla="*/ 57 h 628"/>
                  <a:gd name="T48" fmla="*/ 11 w 630"/>
                  <a:gd name="T49" fmla="*/ 40 h 628"/>
                  <a:gd name="T50" fmla="*/ 24 w 630"/>
                  <a:gd name="T51" fmla="*/ 22 h 628"/>
                  <a:gd name="T52" fmla="*/ 40 w 630"/>
                  <a:gd name="T53" fmla="*/ 10 h 628"/>
                  <a:gd name="T54" fmla="*/ 59 w 630"/>
                  <a:gd name="T55" fmla="*/ 2 h 628"/>
                  <a:gd name="T56" fmla="*/ 79 w 630"/>
                  <a:gd name="T57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0" h="628">
                    <a:moveTo>
                      <a:pt x="79" y="0"/>
                    </a:moveTo>
                    <a:lnTo>
                      <a:pt x="551" y="0"/>
                    </a:lnTo>
                    <a:lnTo>
                      <a:pt x="572" y="2"/>
                    </a:lnTo>
                    <a:lnTo>
                      <a:pt x="590" y="10"/>
                    </a:lnTo>
                    <a:lnTo>
                      <a:pt x="606" y="22"/>
                    </a:lnTo>
                    <a:lnTo>
                      <a:pt x="620" y="40"/>
                    </a:lnTo>
                    <a:lnTo>
                      <a:pt x="628" y="57"/>
                    </a:lnTo>
                    <a:lnTo>
                      <a:pt x="630" y="78"/>
                    </a:lnTo>
                    <a:lnTo>
                      <a:pt x="630" y="551"/>
                    </a:lnTo>
                    <a:lnTo>
                      <a:pt x="628" y="571"/>
                    </a:lnTo>
                    <a:lnTo>
                      <a:pt x="620" y="590"/>
                    </a:lnTo>
                    <a:lnTo>
                      <a:pt x="606" y="606"/>
                    </a:lnTo>
                    <a:lnTo>
                      <a:pt x="590" y="619"/>
                    </a:lnTo>
                    <a:lnTo>
                      <a:pt x="572" y="626"/>
                    </a:lnTo>
                    <a:lnTo>
                      <a:pt x="551" y="628"/>
                    </a:lnTo>
                    <a:lnTo>
                      <a:pt x="79" y="628"/>
                    </a:lnTo>
                    <a:lnTo>
                      <a:pt x="59" y="626"/>
                    </a:lnTo>
                    <a:lnTo>
                      <a:pt x="40" y="619"/>
                    </a:lnTo>
                    <a:lnTo>
                      <a:pt x="24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8"/>
                    </a:lnTo>
                    <a:lnTo>
                      <a:pt x="3" y="57"/>
                    </a:lnTo>
                    <a:lnTo>
                      <a:pt x="11" y="40"/>
                    </a:lnTo>
                    <a:lnTo>
                      <a:pt x="24" y="22"/>
                    </a:lnTo>
                    <a:lnTo>
                      <a:pt x="40" y="10"/>
                    </a:lnTo>
                    <a:lnTo>
                      <a:pt x="59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9">
                <a:extLst>
                  <a:ext uri="{FF2B5EF4-FFF2-40B4-BE49-F238E27FC236}">
                    <a16:creationId xmlns:a16="http://schemas.microsoft.com/office/drawing/2014/main" id="{A5D87424-062B-40F4-A66F-991824882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0" y="2867025"/>
                <a:ext cx="500063" cy="500063"/>
              </a:xfrm>
              <a:custGeom>
                <a:avLst/>
                <a:gdLst>
                  <a:gd name="T0" fmla="*/ 79 w 630"/>
                  <a:gd name="T1" fmla="*/ 0 h 630"/>
                  <a:gd name="T2" fmla="*/ 551 w 630"/>
                  <a:gd name="T3" fmla="*/ 0 h 630"/>
                  <a:gd name="T4" fmla="*/ 572 w 630"/>
                  <a:gd name="T5" fmla="*/ 3 h 630"/>
                  <a:gd name="T6" fmla="*/ 590 w 630"/>
                  <a:gd name="T7" fmla="*/ 11 h 630"/>
                  <a:gd name="T8" fmla="*/ 606 w 630"/>
                  <a:gd name="T9" fmla="*/ 23 h 630"/>
                  <a:gd name="T10" fmla="*/ 620 w 630"/>
                  <a:gd name="T11" fmla="*/ 40 h 630"/>
                  <a:gd name="T12" fmla="*/ 628 w 630"/>
                  <a:gd name="T13" fmla="*/ 59 h 630"/>
                  <a:gd name="T14" fmla="*/ 630 w 630"/>
                  <a:gd name="T15" fmla="*/ 79 h 630"/>
                  <a:gd name="T16" fmla="*/ 630 w 630"/>
                  <a:gd name="T17" fmla="*/ 551 h 630"/>
                  <a:gd name="T18" fmla="*/ 628 w 630"/>
                  <a:gd name="T19" fmla="*/ 571 h 630"/>
                  <a:gd name="T20" fmla="*/ 620 w 630"/>
                  <a:gd name="T21" fmla="*/ 590 h 630"/>
                  <a:gd name="T22" fmla="*/ 606 w 630"/>
                  <a:gd name="T23" fmla="*/ 606 h 630"/>
                  <a:gd name="T24" fmla="*/ 590 w 630"/>
                  <a:gd name="T25" fmla="*/ 620 h 630"/>
                  <a:gd name="T26" fmla="*/ 572 w 630"/>
                  <a:gd name="T27" fmla="*/ 628 h 630"/>
                  <a:gd name="T28" fmla="*/ 551 w 630"/>
                  <a:gd name="T29" fmla="*/ 630 h 630"/>
                  <a:gd name="T30" fmla="*/ 79 w 630"/>
                  <a:gd name="T31" fmla="*/ 630 h 630"/>
                  <a:gd name="T32" fmla="*/ 59 w 630"/>
                  <a:gd name="T33" fmla="*/ 628 h 630"/>
                  <a:gd name="T34" fmla="*/ 40 w 630"/>
                  <a:gd name="T35" fmla="*/ 620 h 630"/>
                  <a:gd name="T36" fmla="*/ 24 w 630"/>
                  <a:gd name="T37" fmla="*/ 606 h 630"/>
                  <a:gd name="T38" fmla="*/ 11 w 630"/>
                  <a:gd name="T39" fmla="*/ 590 h 630"/>
                  <a:gd name="T40" fmla="*/ 3 w 630"/>
                  <a:gd name="T41" fmla="*/ 571 h 630"/>
                  <a:gd name="T42" fmla="*/ 0 w 630"/>
                  <a:gd name="T43" fmla="*/ 551 h 630"/>
                  <a:gd name="T44" fmla="*/ 0 w 630"/>
                  <a:gd name="T45" fmla="*/ 79 h 630"/>
                  <a:gd name="T46" fmla="*/ 3 w 630"/>
                  <a:gd name="T47" fmla="*/ 59 h 630"/>
                  <a:gd name="T48" fmla="*/ 11 w 630"/>
                  <a:gd name="T49" fmla="*/ 40 h 630"/>
                  <a:gd name="T50" fmla="*/ 24 w 630"/>
                  <a:gd name="T51" fmla="*/ 23 h 630"/>
                  <a:gd name="T52" fmla="*/ 40 w 630"/>
                  <a:gd name="T53" fmla="*/ 11 h 630"/>
                  <a:gd name="T54" fmla="*/ 59 w 630"/>
                  <a:gd name="T55" fmla="*/ 3 h 630"/>
                  <a:gd name="T56" fmla="*/ 79 w 630"/>
                  <a:gd name="T5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0" h="630">
                    <a:moveTo>
                      <a:pt x="79" y="0"/>
                    </a:moveTo>
                    <a:lnTo>
                      <a:pt x="551" y="0"/>
                    </a:lnTo>
                    <a:lnTo>
                      <a:pt x="572" y="3"/>
                    </a:lnTo>
                    <a:lnTo>
                      <a:pt x="590" y="11"/>
                    </a:lnTo>
                    <a:lnTo>
                      <a:pt x="606" y="23"/>
                    </a:lnTo>
                    <a:lnTo>
                      <a:pt x="620" y="40"/>
                    </a:lnTo>
                    <a:lnTo>
                      <a:pt x="628" y="59"/>
                    </a:lnTo>
                    <a:lnTo>
                      <a:pt x="630" y="79"/>
                    </a:lnTo>
                    <a:lnTo>
                      <a:pt x="630" y="551"/>
                    </a:lnTo>
                    <a:lnTo>
                      <a:pt x="628" y="571"/>
                    </a:lnTo>
                    <a:lnTo>
                      <a:pt x="620" y="590"/>
                    </a:lnTo>
                    <a:lnTo>
                      <a:pt x="606" y="606"/>
                    </a:lnTo>
                    <a:lnTo>
                      <a:pt x="590" y="620"/>
                    </a:lnTo>
                    <a:lnTo>
                      <a:pt x="572" y="628"/>
                    </a:lnTo>
                    <a:lnTo>
                      <a:pt x="551" y="630"/>
                    </a:lnTo>
                    <a:lnTo>
                      <a:pt x="79" y="630"/>
                    </a:lnTo>
                    <a:lnTo>
                      <a:pt x="59" y="628"/>
                    </a:lnTo>
                    <a:lnTo>
                      <a:pt x="40" y="620"/>
                    </a:lnTo>
                    <a:lnTo>
                      <a:pt x="24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9"/>
                    </a:lnTo>
                    <a:lnTo>
                      <a:pt x="3" y="59"/>
                    </a:lnTo>
                    <a:lnTo>
                      <a:pt x="11" y="40"/>
                    </a:lnTo>
                    <a:lnTo>
                      <a:pt x="24" y="23"/>
                    </a:lnTo>
                    <a:lnTo>
                      <a:pt x="40" y="11"/>
                    </a:lnTo>
                    <a:lnTo>
                      <a:pt x="59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10">
                <a:extLst>
                  <a:ext uri="{FF2B5EF4-FFF2-40B4-BE49-F238E27FC236}">
                    <a16:creationId xmlns:a16="http://schemas.microsoft.com/office/drawing/2014/main" id="{A731743F-85D8-4E2A-9A34-D650325C6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5116513"/>
                <a:ext cx="2749550" cy="500063"/>
              </a:xfrm>
              <a:custGeom>
                <a:avLst/>
                <a:gdLst>
                  <a:gd name="T0" fmla="*/ 79 w 3464"/>
                  <a:gd name="T1" fmla="*/ 0 h 629"/>
                  <a:gd name="T2" fmla="*/ 3387 w 3464"/>
                  <a:gd name="T3" fmla="*/ 0 h 629"/>
                  <a:gd name="T4" fmla="*/ 3407 w 3464"/>
                  <a:gd name="T5" fmla="*/ 3 h 629"/>
                  <a:gd name="T6" fmla="*/ 3425 w 3464"/>
                  <a:gd name="T7" fmla="*/ 10 h 629"/>
                  <a:gd name="T8" fmla="*/ 3442 w 3464"/>
                  <a:gd name="T9" fmla="*/ 23 h 629"/>
                  <a:gd name="T10" fmla="*/ 3455 w 3464"/>
                  <a:gd name="T11" fmla="*/ 40 h 629"/>
                  <a:gd name="T12" fmla="*/ 3462 w 3464"/>
                  <a:gd name="T13" fmla="*/ 58 h 629"/>
                  <a:gd name="T14" fmla="*/ 3464 w 3464"/>
                  <a:gd name="T15" fmla="*/ 79 h 629"/>
                  <a:gd name="T16" fmla="*/ 3464 w 3464"/>
                  <a:gd name="T17" fmla="*/ 552 h 629"/>
                  <a:gd name="T18" fmla="*/ 3462 w 3464"/>
                  <a:gd name="T19" fmla="*/ 572 h 629"/>
                  <a:gd name="T20" fmla="*/ 3455 w 3464"/>
                  <a:gd name="T21" fmla="*/ 590 h 629"/>
                  <a:gd name="T22" fmla="*/ 3442 w 3464"/>
                  <a:gd name="T23" fmla="*/ 606 h 629"/>
                  <a:gd name="T24" fmla="*/ 3425 w 3464"/>
                  <a:gd name="T25" fmla="*/ 620 h 629"/>
                  <a:gd name="T26" fmla="*/ 3407 w 3464"/>
                  <a:gd name="T27" fmla="*/ 627 h 629"/>
                  <a:gd name="T28" fmla="*/ 3387 w 3464"/>
                  <a:gd name="T29" fmla="*/ 629 h 629"/>
                  <a:gd name="T30" fmla="*/ 79 w 3464"/>
                  <a:gd name="T31" fmla="*/ 629 h 629"/>
                  <a:gd name="T32" fmla="*/ 59 w 3464"/>
                  <a:gd name="T33" fmla="*/ 627 h 629"/>
                  <a:gd name="T34" fmla="*/ 40 w 3464"/>
                  <a:gd name="T35" fmla="*/ 620 h 629"/>
                  <a:gd name="T36" fmla="*/ 23 w 3464"/>
                  <a:gd name="T37" fmla="*/ 606 h 629"/>
                  <a:gd name="T38" fmla="*/ 11 w 3464"/>
                  <a:gd name="T39" fmla="*/ 590 h 629"/>
                  <a:gd name="T40" fmla="*/ 3 w 3464"/>
                  <a:gd name="T41" fmla="*/ 572 h 629"/>
                  <a:gd name="T42" fmla="*/ 0 w 3464"/>
                  <a:gd name="T43" fmla="*/ 552 h 629"/>
                  <a:gd name="T44" fmla="*/ 0 w 3464"/>
                  <a:gd name="T45" fmla="*/ 79 h 629"/>
                  <a:gd name="T46" fmla="*/ 3 w 3464"/>
                  <a:gd name="T47" fmla="*/ 58 h 629"/>
                  <a:gd name="T48" fmla="*/ 11 w 3464"/>
                  <a:gd name="T49" fmla="*/ 40 h 629"/>
                  <a:gd name="T50" fmla="*/ 23 w 3464"/>
                  <a:gd name="T51" fmla="*/ 23 h 629"/>
                  <a:gd name="T52" fmla="*/ 40 w 3464"/>
                  <a:gd name="T53" fmla="*/ 10 h 629"/>
                  <a:gd name="T54" fmla="*/ 59 w 3464"/>
                  <a:gd name="T55" fmla="*/ 3 h 629"/>
                  <a:gd name="T56" fmla="*/ 79 w 3464"/>
                  <a:gd name="T5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4" h="629">
                    <a:moveTo>
                      <a:pt x="79" y="0"/>
                    </a:moveTo>
                    <a:lnTo>
                      <a:pt x="3387" y="0"/>
                    </a:lnTo>
                    <a:lnTo>
                      <a:pt x="3407" y="3"/>
                    </a:lnTo>
                    <a:lnTo>
                      <a:pt x="3425" y="10"/>
                    </a:lnTo>
                    <a:lnTo>
                      <a:pt x="3442" y="23"/>
                    </a:lnTo>
                    <a:lnTo>
                      <a:pt x="3455" y="40"/>
                    </a:lnTo>
                    <a:lnTo>
                      <a:pt x="3462" y="58"/>
                    </a:lnTo>
                    <a:lnTo>
                      <a:pt x="3464" y="79"/>
                    </a:lnTo>
                    <a:lnTo>
                      <a:pt x="3464" y="552"/>
                    </a:lnTo>
                    <a:lnTo>
                      <a:pt x="3462" y="572"/>
                    </a:lnTo>
                    <a:lnTo>
                      <a:pt x="3455" y="590"/>
                    </a:lnTo>
                    <a:lnTo>
                      <a:pt x="3442" y="606"/>
                    </a:lnTo>
                    <a:lnTo>
                      <a:pt x="3425" y="620"/>
                    </a:lnTo>
                    <a:lnTo>
                      <a:pt x="3407" y="627"/>
                    </a:lnTo>
                    <a:lnTo>
                      <a:pt x="3387" y="629"/>
                    </a:lnTo>
                    <a:lnTo>
                      <a:pt x="79" y="629"/>
                    </a:lnTo>
                    <a:lnTo>
                      <a:pt x="59" y="627"/>
                    </a:lnTo>
                    <a:lnTo>
                      <a:pt x="40" y="620"/>
                    </a:lnTo>
                    <a:lnTo>
                      <a:pt x="23" y="606"/>
                    </a:lnTo>
                    <a:lnTo>
                      <a:pt x="11" y="590"/>
                    </a:lnTo>
                    <a:lnTo>
                      <a:pt x="3" y="572"/>
                    </a:lnTo>
                    <a:lnTo>
                      <a:pt x="0" y="552"/>
                    </a:lnTo>
                    <a:lnTo>
                      <a:pt x="0" y="79"/>
                    </a:lnTo>
                    <a:lnTo>
                      <a:pt x="3" y="58"/>
                    </a:lnTo>
                    <a:lnTo>
                      <a:pt x="11" y="40"/>
                    </a:lnTo>
                    <a:lnTo>
                      <a:pt x="23" y="23"/>
                    </a:lnTo>
                    <a:lnTo>
                      <a:pt x="40" y="10"/>
                    </a:lnTo>
                    <a:lnTo>
                      <a:pt x="59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11">
                <a:extLst>
                  <a:ext uri="{FF2B5EF4-FFF2-40B4-BE49-F238E27FC236}">
                    <a16:creationId xmlns:a16="http://schemas.microsoft.com/office/drawing/2014/main" id="{E402B40A-30F3-43D2-8620-64074A98E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4367213"/>
                <a:ext cx="2749550" cy="498475"/>
              </a:xfrm>
              <a:custGeom>
                <a:avLst/>
                <a:gdLst>
                  <a:gd name="T0" fmla="*/ 79 w 3464"/>
                  <a:gd name="T1" fmla="*/ 0 h 628"/>
                  <a:gd name="T2" fmla="*/ 3387 w 3464"/>
                  <a:gd name="T3" fmla="*/ 0 h 628"/>
                  <a:gd name="T4" fmla="*/ 3407 w 3464"/>
                  <a:gd name="T5" fmla="*/ 2 h 628"/>
                  <a:gd name="T6" fmla="*/ 3425 w 3464"/>
                  <a:gd name="T7" fmla="*/ 10 h 628"/>
                  <a:gd name="T8" fmla="*/ 3442 w 3464"/>
                  <a:gd name="T9" fmla="*/ 22 h 628"/>
                  <a:gd name="T10" fmla="*/ 3455 w 3464"/>
                  <a:gd name="T11" fmla="*/ 40 h 628"/>
                  <a:gd name="T12" fmla="*/ 3462 w 3464"/>
                  <a:gd name="T13" fmla="*/ 57 h 628"/>
                  <a:gd name="T14" fmla="*/ 3464 w 3464"/>
                  <a:gd name="T15" fmla="*/ 78 h 628"/>
                  <a:gd name="T16" fmla="*/ 3464 w 3464"/>
                  <a:gd name="T17" fmla="*/ 551 h 628"/>
                  <a:gd name="T18" fmla="*/ 3462 w 3464"/>
                  <a:gd name="T19" fmla="*/ 571 h 628"/>
                  <a:gd name="T20" fmla="*/ 3455 w 3464"/>
                  <a:gd name="T21" fmla="*/ 590 h 628"/>
                  <a:gd name="T22" fmla="*/ 3442 w 3464"/>
                  <a:gd name="T23" fmla="*/ 606 h 628"/>
                  <a:gd name="T24" fmla="*/ 3425 w 3464"/>
                  <a:gd name="T25" fmla="*/ 619 h 628"/>
                  <a:gd name="T26" fmla="*/ 3407 w 3464"/>
                  <a:gd name="T27" fmla="*/ 626 h 628"/>
                  <a:gd name="T28" fmla="*/ 3387 w 3464"/>
                  <a:gd name="T29" fmla="*/ 628 h 628"/>
                  <a:gd name="T30" fmla="*/ 79 w 3464"/>
                  <a:gd name="T31" fmla="*/ 628 h 628"/>
                  <a:gd name="T32" fmla="*/ 59 w 3464"/>
                  <a:gd name="T33" fmla="*/ 626 h 628"/>
                  <a:gd name="T34" fmla="*/ 40 w 3464"/>
                  <a:gd name="T35" fmla="*/ 619 h 628"/>
                  <a:gd name="T36" fmla="*/ 23 w 3464"/>
                  <a:gd name="T37" fmla="*/ 606 h 628"/>
                  <a:gd name="T38" fmla="*/ 11 w 3464"/>
                  <a:gd name="T39" fmla="*/ 590 h 628"/>
                  <a:gd name="T40" fmla="*/ 3 w 3464"/>
                  <a:gd name="T41" fmla="*/ 571 h 628"/>
                  <a:gd name="T42" fmla="*/ 0 w 3464"/>
                  <a:gd name="T43" fmla="*/ 551 h 628"/>
                  <a:gd name="T44" fmla="*/ 0 w 3464"/>
                  <a:gd name="T45" fmla="*/ 78 h 628"/>
                  <a:gd name="T46" fmla="*/ 3 w 3464"/>
                  <a:gd name="T47" fmla="*/ 57 h 628"/>
                  <a:gd name="T48" fmla="*/ 11 w 3464"/>
                  <a:gd name="T49" fmla="*/ 40 h 628"/>
                  <a:gd name="T50" fmla="*/ 23 w 3464"/>
                  <a:gd name="T51" fmla="*/ 22 h 628"/>
                  <a:gd name="T52" fmla="*/ 40 w 3464"/>
                  <a:gd name="T53" fmla="*/ 10 h 628"/>
                  <a:gd name="T54" fmla="*/ 59 w 3464"/>
                  <a:gd name="T55" fmla="*/ 2 h 628"/>
                  <a:gd name="T56" fmla="*/ 79 w 3464"/>
                  <a:gd name="T57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4" h="628">
                    <a:moveTo>
                      <a:pt x="79" y="0"/>
                    </a:moveTo>
                    <a:lnTo>
                      <a:pt x="3387" y="0"/>
                    </a:lnTo>
                    <a:lnTo>
                      <a:pt x="3407" y="2"/>
                    </a:lnTo>
                    <a:lnTo>
                      <a:pt x="3425" y="10"/>
                    </a:lnTo>
                    <a:lnTo>
                      <a:pt x="3442" y="22"/>
                    </a:lnTo>
                    <a:lnTo>
                      <a:pt x="3455" y="40"/>
                    </a:lnTo>
                    <a:lnTo>
                      <a:pt x="3462" y="57"/>
                    </a:lnTo>
                    <a:lnTo>
                      <a:pt x="3464" y="78"/>
                    </a:lnTo>
                    <a:lnTo>
                      <a:pt x="3464" y="551"/>
                    </a:lnTo>
                    <a:lnTo>
                      <a:pt x="3462" y="571"/>
                    </a:lnTo>
                    <a:lnTo>
                      <a:pt x="3455" y="590"/>
                    </a:lnTo>
                    <a:lnTo>
                      <a:pt x="3442" y="606"/>
                    </a:lnTo>
                    <a:lnTo>
                      <a:pt x="3425" y="619"/>
                    </a:lnTo>
                    <a:lnTo>
                      <a:pt x="3407" y="626"/>
                    </a:lnTo>
                    <a:lnTo>
                      <a:pt x="3387" y="628"/>
                    </a:lnTo>
                    <a:lnTo>
                      <a:pt x="79" y="628"/>
                    </a:lnTo>
                    <a:lnTo>
                      <a:pt x="59" y="626"/>
                    </a:lnTo>
                    <a:lnTo>
                      <a:pt x="40" y="619"/>
                    </a:lnTo>
                    <a:lnTo>
                      <a:pt x="23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8"/>
                    </a:lnTo>
                    <a:lnTo>
                      <a:pt x="3" y="57"/>
                    </a:lnTo>
                    <a:lnTo>
                      <a:pt x="11" y="40"/>
                    </a:lnTo>
                    <a:lnTo>
                      <a:pt x="23" y="22"/>
                    </a:lnTo>
                    <a:lnTo>
                      <a:pt x="40" y="10"/>
                    </a:lnTo>
                    <a:lnTo>
                      <a:pt x="59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12">
                <a:extLst>
                  <a:ext uri="{FF2B5EF4-FFF2-40B4-BE49-F238E27FC236}">
                    <a16:creationId xmlns:a16="http://schemas.microsoft.com/office/drawing/2014/main" id="{6DBDFED4-E070-4611-B915-19481CB13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2867025"/>
                <a:ext cx="2749550" cy="500063"/>
              </a:xfrm>
              <a:custGeom>
                <a:avLst/>
                <a:gdLst>
                  <a:gd name="T0" fmla="*/ 79 w 3464"/>
                  <a:gd name="T1" fmla="*/ 0 h 630"/>
                  <a:gd name="T2" fmla="*/ 3387 w 3464"/>
                  <a:gd name="T3" fmla="*/ 0 h 630"/>
                  <a:gd name="T4" fmla="*/ 3407 w 3464"/>
                  <a:gd name="T5" fmla="*/ 3 h 630"/>
                  <a:gd name="T6" fmla="*/ 3425 w 3464"/>
                  <a:gd name="T7" fmla="*/ 11 h 630"/>
                  <a:gd name="T8" fmla="*/ 3442 w 3464"/>
                  <a:gd name="T9" fmla="*/ 23 h 630"/>
                  <a:gd name="T10" fmla="*/ 3455 w 3464"/>
                  <a:gd name="T11" fmla="*/ 40 h 630"/>
                  <a:gd name="T12" fmla="*/ 3462 w 3464"/>
                  <a:gd name="T13" fmla="*/ 59 h 630"/>
                  <a:gd name="T14" fmla="*/ 3464 w 3464"/>
                  <a:gd name="T15" fmla="*/ 79 h 630"/>
                  <a:gd name="T16" fmla="*/ 3464 w 3464"/>
                  <a:gd name="T17" fmla="*/ 551 h 630"/>
                  <a:gd name="T18" fmla="*/ 3462 w 3464"/>
                  <a:gd name="T19" fmla="*/ 571 h 630"/>
                  <a:gd name="T20" fmla="*/ 3455 w 3464"/>
                  <a:gd name="T21" fmla="*/ 590 h 630"/>
                  <a:gd name="T22" fmla="*/ 3442 w 3464"/>
                  <a:gd name="T23" fmla="*/ 606 h 630"/>
                  <a:gd name="T24" fmla="*/ 3425 w 3464"/>
                  <a:gd name="T25" fmla="*/ 620 h 630"/>
                  <a:gd name="T26" fmla="*/ 3407 w 3464"/>
                  <a:gd name="T27" fmla="*/ 628 h 630"/>
                  <a:gd name="T28" fmla="*/ 3387 w 3464"/>
                  <a:gd name="T29" fmla="*/ 630 h 630"/>
                  <a:gd name="T30" fmla="*/ 79 w 3464"/>
                  <a:gd name="T31" fmla="*/ 630 h 630"/>
                  <a:gd name="T32" fmla="*/ 59 w 3464"/>
                  <a:gd name="T33" fmla="*/ 628 h 630"/>
                  <a:gd name="T34" fmla="*/ 40 w 3464"/>
                  <a:gd name="T35" fmla="*/ 620 h 630"/>
                  <a:gd name="T36" fmla="*/ 23 w 3464"/>
                  <a:gd name="T37" fmla="*/ 606 h 630"/>
                  <a:gd name="T38" fmla="*/ 11 w 3464"/>
                  <a:gd name="T39" fmla="*/ 590 h 630"/>
                  <a:gd name="T40" fmla="*/ 3 w 3464"/>
                  <a:gd name="T41" fmla="*/ 571 h 630"/>
                  <a:gd name="T42" fmla="*/ 0 w 3464"/>
                  <a:gd name="T43" fmla="*/ 551 h 630"/>
                  <a:gd name="T44" fmla="*/ 0 w 3464"/>
                  <a:gd name="T45" fmla="*/ 79 h 630"/>
                  <a:gd name="T46" fmla="*/ 3 w 3464"/>
                  <a:gd name="T47" fmla="*/ 59 h 630"/>
                  <a:gd name="T48" fmla="*/ 11 w 3464"/>
                  <a:gd name="T49" fmla="*/ 40 h 630"/>
                  <a:gd name="T50" fmla="*/ 23 w 3464"/>
                  <a:gd name="T51" fmla="*/ 23 h 630"/>
                  <a:gd name="T52" fmla="*/ 40 w 3464"/>
                  <a:gd name="T53" fmla="*/ 11 h 630"/>
                  <a:gd name="T54" fmla="*/ 59 w 3464"/>
                  <a:gd name="T55" fmla="*/ 3 h 630"/>
                  <a:gd name="T56" fmla="*/ 79 w 3464"/>
                  <a:gd name="T5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4" h="630">
                    <a:moveTo>
                      <a:pt x="79" y="0"/>
                    </a:moveTo>
                    <a:lnTo>
                      <a:pt x="3387" y="0"/>
                    </a:lnTo>
                    <a:lnTo>
                      <a:pt x="3407" y="3"/>
                    </a:lnTo>
                    <a:lnTo>
                      <a:pt x="3425" y="11"/>
                    </a:lnTo>
                    <a:lnTo>
                      <a:pt x="3442" y="23"/>
                    </a:lnTo>
                    <a:lnTo>
                      <a:pt x="3455" y="40"/>
                    </a:lnTo>
                    <a:lnTo>
                      <a:pt x="3462" y="59"/>
                    </a:lnTo>
                    <a:lnTo>
                      <a:pt x="3464" y="79"/>
                    </a:lnTo>
                    <a:lnTo>
                      <a:pt x="3464" y="551"/>
                    </a:lnTo>
                    <a:lnTo>
                      <a:pt x="3462" y="571"/>
                    </a:lnTo>
                    <a:lnTo>
                      <a:pt x="3455" y="590"/>
                    </a:lnTo>
                    <a:lnTo>
                      <a:pt x="3442" y="606"/>
                    </a:lnTo>
                    <a:lnTo>
                      <a:pt x="3425" y="620"/>
                    </a:lnTo>
                    <a:lnTo>
                      <a:pt x="3407" y="628"/>
                    </a:lnTo>
                    <a:lnTo>
                      <a:pt x="3387" y="630"/>
                    </a:lnTo>
                    <a:lnTo>
                      <a:pt x="79" y="630"/>
                    </a:lnTo>
                    <a:lnTo>
                      <a:pt x="59" y="628"/>
                    </a:lnTo>
                    <a:lnTo>
                      <a:pt x="40" y="620"/>
                    </a:lnTo>
                    <a:lnTo>
                      <a:pt x="23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9"/>
                    </a:lnTo>
                    <a:lnTo>
                      <a:pt x="3" y="59"/>
                    </a:lnTo>
                    <a:lnTo>
                      <a:pt x="11" y="40"/>
                    </a:lnTo>
                    <a:lnTo>
                      <a:pt x="23" y="23"/>
                    </a:lnTo>
                    <a:lnTo>
                      <a:pt x="40" y="11"/>
                    </a:lnTo>
                    <a:lnTo>
                      <a:pt x="59" y="3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13">
                <a:extLst>
                  <a:ext uri="{FF2B5EF4-FFF2-40B4-BE49-F238E27FC236}">
                    <a16:creationId xmlns:a16="http://schemas.microsoft.com/office/drawing/2014/main" id="{74889600-4A44-4036-9028-5614C2589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138" y="3616325"/>
                <a:ext cx="2749550" cy="500063"/>
              </a:xfrm>
              <a:custGeom>
                <a:avLst/>
                <a:gdLst>
                  <a:gd name="T0" fmla="*/ 79 w 3464"/>
                  <a:gd name="T1" fmla="*/ 0 h 629"/>
                  <a:gd name="T2" fmla="*/ 3387 w 3464"/>
                  <a:gd name="T3" fmla="*/ 0 h 629"/>
                  <a:gd name="T4" fmla="*/ 3407 w 3464"/>
                  <a:gd name="T5" fmla="*/ 2 h 629"/>
                  <a:gd name="T6" fmla="*/ 3425 w 3464"/>
                  <a:gd name="T7" fmla="*/ 10 h 629"/>
                  <a:gd name="T8" fmla="*/ 3442 w 3464"/>
                  <a:gd name="T9" fmla="*/ 23 h 629"/>
                  <a:gd name="T10" fmla="*/ 3455 w 3464"/>
                  <a:gd name="T11" fmla="*/ 40 h 629"/>
                  <a:gd name="T12" fmla="*/ 3462 w 3464"/>
                  <a:gd name="T13" fmla="*/ 57 h 629"/>
                  <a:gd name="T14" fmla="*/ 3464 w 3464"/>
                  <a:gd name="T15" fmla="*/ 79 h 629"/>
                  <a:gd name="T16" fmla="*/ 3464 w 3464"/>
                  <a:gd name="T17" fmla="*/ 551 h 629"/>
                  <a:gd name="T18" fmla="*/ 3462 w 3464"/>
                  <a:gd name="T19" fmla="*/ 571 h 629"/>
                  <a:gd name="T20" fmla="*/ 3455 w 3464"/>
                  <a:gd name="T21" fmla="*/ 590 h 629"/>
                  <a:gd name="T22" fmla="*/ 3442 w 3464"/>
                  <a:gd name="T23" fmla="*/ 606 h 629"/>
                  <a:gd name="T24" fmla="*/ 3425 w 3464"/>
                  <a:gd name="T25" fmla="*/ 619 h 629"/>
                  <a:gd name="T26" fmla="*/ 3407 w 3464"/>
                  <a:gd name="T27" fmla="*/ 627 h 629"/>
                  <a:gd name="T28" fmla="*/ 3387 w 3464"/>
                  <a:gd name="T29" fmla="*/ 629 h 629"/>
                  <a:gd name="T30" fmla="*/ 79 w 3464"/>
                  <a:gd name="T31" fmla="*/ 629 h 629"/>
                  <a:gd name="T32" fmla="*/ 59 w 3464"/>
                  <a:gd name="T33" fmla="*/ 627 h 629"/>
                  <a:gd name="T34" fmla="*/ 40 w 3464"/>
                  <a:gd name="T35" fmla="*/ 619 h 629"/>
                  <a:gd name="T36" fmla="*/ 23 w 3464"/>
                  <a:gd name="T37" fmla="*/ 606 h 629"/>
                  <a:gd name="T38" fmla="*/ 11 w 3464"/>
                  <a:gd name="T39" fmla="*/ 590 h 629"/>
                  <a:gd name="T40" fmla="*/ 3 w 3464"/>
                  <a:gd name="T41" fmla="*/ 571 h 629"/>
                  <a:gd name="T42" fmla="*/ 0 w 3464"/>
                  <a:gd name="T43" fmla="*/ 551 h 629"/>
                  <a:gd name="T44" fmla="*/ 0 w 3464"/>
                  <a:gd name="T45" fmla="*/ 79 h 629"/>
                  <a:gd name="T46" fmla="*/ 3 w 3464"/>
                  <a:gd name="T47" fmla="*/ 57 h 629"/>
                  <a:gd name="T48" fmla="*/ 11 w 3464"/>
                  <a:gd name="T49" fmla="*/ 40 h 629"/>
                  <a:gd name="T50" fmla="*/ 23 w 3464"/>
                  <a:gd name="T51" fmla="*/ 23 h 629"/>
                  <a:gd name="T52" fmla="*/ 40 w 3464"/>
                  <a:gd name="T53" fmla="*/ 10 h 629"/>
                  <a:gd name="T54" fmla="*/ 59 w 3464"/>
                  <a:gd name="T55" fmla="*/ 2 h 629"/>
                  <a:gd name="T56" fmla="*/ 79 w 3464"/>
                  <a:gd name="T57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64" h="629">
                    <a:moveTo>
                      <a:pt x="79" y="0"/>
                    </a:moveTo>
                    <a:lnTo>
                      <a:pt x="3387" y="0"/>
                    </a:lnTo>
                    <a:lnTo>
                      <a:pt x="3407" y="2"/>
                    </a:lnTo>
                    <a:lnTo>
                      <a:pt x="3425" y="10"/>
                    </a:lnTo>
                    <a:lnTo>
                      <a:pt x="3442" y="23"/>
                    </a:lnTo>
                    <a:lnTo>
                      <a:pt x="3455" y="40"/>
                    </a:lnTo>
                    <a:lnTo>
                      <a:pt x="3462" y="57"/>
                    </a:lnTo>
                    <a:lnTo>
                      <a:pt x="3464" y="79"/>
                    </a:lnTo>
                    <a:lnTo>
                      <a:pt x="3464" y="551"/>
                    </a:lnTo>
                    <a:lnTo>
                      <a:pt x="3462" y="571"/>
                    </a:lnTo>
                    <a:lnTo>
                      <a:pt x="3455" y="590"/>
                    </a:lnTo>
                    <a:lnTo>
                      <a:pt x="3442" y="606"/>
                    </a:lnTo>
                    <a:lnTo>
                      <a:pt x="3425" y="619"/>
                    </a:lnTo>
                    <a:lnTo>
                      <a:pt x="3407" y="627"/>
                    </a:lnTo>
                    <a:lnTo>
                      <a:pt x="3387" y="629"/>
                    </a:lnTo>
                    <a:lnTo>
                      <a:pt x="79" y="629"/>
                    </a:lnTo>
                    <a:lnTo>
                      <a:pt x="59" y="627"/>
                    </a:lnTo>
                    <a:lnTo>
                      <a:pt x="40" y="619"/>
                    </a:lnTo>
                    <a:lnTo>
                      <a:pt x="23" y="606"/>
                    </a:lnTo>
                    <a:lnTo>
                      <a:pt x="11" y="590"/>
                    </a:lnTo>
                    <a:lnTo>
                      <a:pt x="3" y="571"/>
                    </a:lnTo>
                    <a:lnTo>
                      <a:pt x="0" y="551"/>
                    </a:lnTo>
                    <a:lnTo>
                      <a:pt x="0" y="79"/>
                    </a:lnTo>
                    <a:lnTo>
                      <a:pt x="3" y="57"/>
                    </a:lnTo>
                    <a:lnTo>
                      <a:pt x="11" y="40"/>
                    </a:lnTo>
                    <a:lnTo>
                      <a:pt x="23" y="23"/>
                    </a:lnTo>
                    <a:lnTo>
                      <a:pt x="40" y="10"/>
                    </a:lnTo>
                    <a:lnTo>
                      <a:pt x="59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35E36DBD-DF67-4FDD-BDC2-7F6A39486614}"/>
              </a:ext>
            </a:extLst>
          </p:cNvPr>
          <p:cNvSpPr txBox="1"/>
          <p:nvPr/>
        </p:nvSpPr>
        <p:spPr>
          <a:xfrm>
            <a:off x="977376" y="3774958"/>
            <a:ext cx="33841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SUM OF COSTS AND REVENUES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067142-C2A2-432F-BB15-0A2DE317F803}"/>
              </a:ext>
            </a:extLst>
          </p:cNvPr>
          <p:cNvGrpSpPr/>
          <p:nvPr/>
        </p:nvGrpSpPr>
        <p:grpSpPr>
          <a:xfrm>
            <a:off x="9912175" y="4104452"/>
            <a:ext cx="2014710" cy="319554"/>
            <a:chOff x="9336286" y="4104452"/>
            <a:chExt cx="2014710" cy="319554"/>
          </a:xfrm>
        </p:grpSpPr>
        <p:sp>
          <p:nvSpPr>
            <p:cNvPr id="174" name="Rounded Rectangle 77">
              <a:extLst>
                <a:ext uri="{FF2B5EF4-FFF2-40B4-BE49-F238E27FC236}">
                  <a16:creationId xmlns:a16="http://schemas.microsoft.com/office/drawing/2014/main" id="{BDEB1A25-3FFD-4AFF-BB2B-1CAFB509E98C}"/>
                </a:ext>
              </a:extLst>
            </p:cNvPr>
            <p:cNvSpPr/>
            <p:nvPr/>
          </p:nvSpPr>
          <p:spPr>
            <a:xfrm>
              <a:off x="9336286" y="4104452"/>
              <a:ext cx="994756" cy="31955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sp>
          <p:nvSpPr>
            <p:cNvPr id="175" name="Rounded Rectangle 288">
              <a:extLst>
                <a:ext uri="{FF2B5EF4-FFF2-40B4-BE49-F238E27FC236}">
                  <a16:creationId xmlns:a16="http://schemas.microsoft.com/office/drawing/2014/main" id="{F44EB150-552E-4C2F-A757-A8D1DF24D4BF}"/>
                </a:ext>
              </a:extLst>
            </p:cNvPr>
            <p:cNvSpPr/>
            <p:nvPr/>
          </p:nvSpPr>
          <p:spPr>
            <a:xfrm>
              <a:off x="10356240" y="4104452"/>
              <a:ext cx="994756" cy="31955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8329C03-991A-4022-85A6-CCF3E399D6FA}"/>
                </a:ext>
              </a:extLst>
            </p:cNvPr>
            <p:cNvGrpSpPr/>
            <p:nvPr/>
          </p:nvGrpSpPr>
          <p:grpSpPr>
            <a:xfrm>
              <a:off x="9417777" y="4213970"/>
              <a:ext cx="174124" cy="105409"/>
              <a:chOff x="2278063" y="2184401"/>
              <a:chExt cx="5205413" cy="3151188"/>
            </a:xfrm>
            <a:solidFill>
              <a:schemeClr val="bg1"/>
            </a:solidFill>
          </p:grpSpPr>
          <p:sp>
            <p:nvSpPr>
              <p:cNvPr id="177" name="Freeform 49">
                <a:extLst>
                  <a:ext uri="{FF2B5EF4-FFF2-40B4-BE49-F238E27FC236}">
                    <a16:creationId xmlns:a16="http://schemas.microsoft.com/office/drawing/2014/main" id="{593DAF86-C873-49D0-BD95-EC60CC68E2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8063" y="2184401"/>
                <a:ext cx="5205413" cy="3151188"/>
              </a:xfrm>
              <a:custGeom>
                <a:avLst/>
                <a:gdLst>
                  <a:gd name="T0" fmla="*/ 2987 w 6558"/>
                  <a:gd name="T1" fmla="*/ 504 h 3970"/>
                  <a:gd name="T2" fmla="*/ 2513 w 6558"/>
                  <a:gd name="T3" fmla="*/ 610 h 3970"/>
                  <a:gd name="T4" fmla="*/ 2079 w 6558"/>
                  <a:gd name="T5" fmla="*/ 780 h 3970"/>
                  <a:gd name="T6" fmla="*/ 1693 w 6558"/>
                  <a:gd name="T7" fmla="*/ 991 h 3970"/>
                  <a:gd name="T8" fmla="*/ 1363 w 6558"/>
                  <a:gd name="T9" fmla="*/ 1219 h 3970"/>
                  <a:gd name="T10" fmla="*/ 1076 w 6558"/>
                  <a:gd name="T11" fmla="*/ 1452 h 3970"/>
                  <a:gd name="T12" fmla="*/ 836 w 6558"/>
                  <a:gd name="T13" fmla="*/ 1678 h 3970"/>
                  <a:gd name="T14" fmla="*/ 645 w 6558"/>
                  <a:gd name="T15" fmla="*/ 1875 h 3970"/>
                  <a:gd name="T16" fmla="*/ 722 w 6558"/>
                  <a:gd name="T17" fmla="*/ 2177 h 3970"/>
                  <a:gd name="T18" fmla="*/ 1246 w 6558"/>
                  <a:gd name="T19" fmla="*/ 2677 h 3970"/>
                  <a:gd name="T20" fmla="*/ 1779 w 6558"/>
                  <a:gd name="T21" fmla="*/ 3058 h 3970"/>
                  <a:gd name="T22" fmla="*/ 2318 w 6558"/>
                  <a:gd name="T23" fmla="*/ 3321 h 3970"/>
                  <a:gd name="T24" fmla="*/ 2867 w 6558"/>
                  <a:gd name="T25" fmla="*/ 3462 h 3970"/>
                  <a:gd name="T26" fmla="*/ 3404 w 6558"/>
                  <a:gd name="T27" fmla="*/ 3484 h 3970"/>
                  <a:gd name="T28" fmla="*/ 3892 w 6558"/>
                  <a:gd name="T29" fmla="*/ 3404 h 3970"/>
                  <a:gd name="T30" fmla="*/ 4340 w 6558"/>
                  <a:gd name="T31" fmla="*/ 3253 h 3970"/>
                  <a:gd name="T32" fmla="*/ 4741 w 6558"/>
                  <a:gd name="T33" fmla="*/ 3053 h 3970"/>
                  <a:gd name="T34" fmla="*/ 5092 w 6558"/>
                  <a:gd name="T35" fmla="*/ 2828 h 3970"/>
                  <a:gd name="T36" fmla="*/ 5390 w 6558"/>
                  <a:gd name="T37" fmla="*/ 2600 h 3970"/>
                  <a:gd name="T38" fmla="*/ 5649 w 6558"/>
                  <a:gd name="T39" fmla="*/ 2367 h 3970"/>
                  <a:gd name="T40" fmla="*/ 5856 w 6558"/>
                  <a:gd name="T41" fmla="*/ 2157 h 3970"/>
                  <a:gd name="T42" fmla="*/ 6007 w 6558"/>
                  <a:gd name="T43" fmla="*/ 1988 h 3970"/>
                  <a:gd name="T44" fmla="*/ 5488 w 6558"/>
                  <a:gd name="T45" fmla="*/ 1448 h 3970"/>
                  <a:gd name="T46" fmla="*/ 4958 w 6558"/>
                  <a:gd name="T47" fmla="*/ 1027 h 3970"/>
                  <a:gd name="T48" fmla="*/ 4421 w 6558"/>
                  <a:gd name="T49" fmla="*/ 725 h 3970"/>
                  <a:gd name="T50" fmla="*/ 3874 w 6558"/>
                  <a:gd name="T51" fmla="*/ 542 h 3970"/>
                  <a:gd name="T52" fmla="*/ 3323 w 6558"/>
                  <a:gd name="T53" fmla="*/ 483 h 3970"/>
                  <a:gd name="T54" fmla="*/ 3743 w 6558"/>
                  <a:gd name="T55" fmla="*/ 28 h 3970"/>
                  <a:gd name="T56" fmla="*/ 4359 w 6558"/>
                  <a:gd name="T57" fmla="*/ 181 h 3970"/>
                  <a:gd name="T58" fmla="*/ 4964 w 6558"/>
                  <a:gd name="T59" fmla="*/ 461 h 3970"/>
                  <a:gd name="T60" fmla="*/ 5555 w 6558"/>
                  <a:gd name="T61" fmla="*/ 870 h 3970"/>
                  <a:gd name="T62" fmla="*/ 6132 w 6558"/>
                  <a:gd name="T63" fmla="*/ 1406 h 3970"/>
                  <a:gd name="T64" fmla="*/ 6532 w 6558"/>
                  <a:gd name="T65" fmla="*/ 1873 h 3970"/>
                  <a:gd name="T66" fmla="*/ 6558 w 6558"/>
                  <a:gd name="T67" fmla="*/ 2002 h 3970"/>
                  <a:gd name="T68" fmla="*/ 6512 w 6558"/>
                  <a:gd name="T69" fmla="*/ 2127 h 3970"/>
                  <a:gd name="T70" fmla="*/ 6476 w 6558"/>
                  <a:gd name="T71" fmla="*/ 2175 h 3970"/>
                  <a:gd name="T72" fmla="*/ 6383 w 6558"/>
                  <a:gd name="T73" fmla="*/ 2290 h 3970"/>
                  <a:gd name="T74" fmla="*/ 6238 w 6558"/>
                  <a:gd name="T75" fmla="*/ 2455 h 3970"/>
                  <a:gd name="T76" fmla="*/ 6039 w 6558"/>
                  <a:gd name="T77" fmla="*/ 2659 h 3970"/>
                  <a:gd name="T78" fmla="*/ 5794 w 6558"/>
                  <a:gd name="T79" fmla="*/ 2888 h 3970"/>
                  <a:gd name="T80" fmla="*/ 5436 w 6558"/>
                  <a:gd name="T81" fmla="*/ 3174 h 3970"/>
                  <a:gd name="T82" fmla="*/ 4923 w 6558"/>
                  <a:gd name="T83" fmla="*/ 3505 h 3970"/>
                  <a:gd name="T84" fmla="*/ 4383 w 6558"/>
                  <a:gd name="T85" fmla="*/ 3756 h 3970"/>
                  <a:gd name="T86" fmla="*/ 3808 w 6558"/>
                  <a:gd name="T87" fmla="*/ 3916 h 3970"/>
                  <a:gd name="T88" fmla="*/ 3235 w 6558"/>
                  <a:gd name="T89" fmla="*/ 3970 h 3970"/>
                  <a:gd name="T90" fmla="*/ 2646 w 6558"/>
                  <a:gd name="T91" fmla="*/ 3913 h 3970"/>
                  <a:gd name="T92" fmla="*/ 2067 w 6558"/>
                  <a:gd name="T93" fmla="*/ 3740 h 3970"/>
                  <a:gd name="T94" fmla="*/ 1500 w 6558"/>
                  <a:gd name="T95" fmla="*/ 3454 h 3970"/>
                  <a:gd name="T96" fmla="*/ 947 w 6558"/>
                  <a:gd name="T97" fmla="*/ 3055 h 3970"/>
                  <a:gd name="T98" fmla="*/ 406 w 6558"/>
                  <a:gd name="T99" fmla="*/ 2542 h 3970"/>
                  <a:gd name="T100" fmla="*/ 28 w 6558"/>
                  <a:gd name="T101" fmla="*/ 2097 h 3970"/>
                  <a:gd name="T102" fmla="*/ 0 w 6558"/>
                  <a:gd name="T103" fmla="*/ 1968 h 3970"/>
                  <a:gd name="T104" fmla="*/ 46 w 6558"/>
                  <a:gd name="T105" fmla="*/ 1843 h 3970"/>
                  <a:gd name="T106" fmla="*/ 84 w 6558"/>
                  <a:gd name="T107" fmla="*/ 1795 h 3970"/>
                  <a:gd name="T108" fmla="*/ 175 w 6558"/>
                  <a:gd name="T109" fmla="*/ 1680 h 3970"/>
                  <a:gd name="T110" fmla="*/ 322 w 6558"/>
                  <a:gd name="T111" fmla="*/ 1515 h 3970"/>
                  <a:gd name="T112" fmla="*/ 521 w 6558"/>
                  <a:gd name="T113" fmla="*/ 1311 h 3970"/>
                  <a:gd name="T114" fmla="*/ 766 w 6558"/>
                  <a:gd name="T115" fmla="*/ 1082 h 3970"/>
                  <a:gd name="T116" fmla="*/ 1124 w 6558"/>
                  <a:gd name="T117" fmla="*/ 796 h 3970"/>
                  <a:gd name="T118" fmla="*/ 1638 w 6558"/>
                  <a:gd name="T119" fmla="*/ 465 h 3970"/>
                  <a:gd name="T120" fmla="*/ 2177 w 6558"/>
                  <a:gd name="T121" fmla="*/ 214 h 3970"/>
                  <a:gd name="T122" fmla="*/ 2750 w 6558"/>
                  <a:gd name="T123" fmla="*/ 54 h 3970"/>
                  <a:gd name="T124" fmla="*/ 3325 w 6558"/>
                  <a:gd name="T125" fmla="*/ 0 h 3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58" h="3970">
                    <a:moveTo>
                      <a:pt x="3323" y="483"/>
                    </a:moveTo>
                    <a:lnTo>
                      <a:pt x="3154" y="489"/>
                    </a:lnTo>
                    <a:lnTo>
                      <a:pt x="2987" y="504"/>
                    </a:lnTo>
                    <a:lnTo>
                      <a:pt x="2825" y="530"/>
                    </a:lnTo>
                    <a:lnTo>
                      <a:pt x="2666" y="566"/>
                    </a:lnTo>
                    <a:lnTo>
                      <a:pt x="2513" y="610"/>
                    </a:lnTo>
                    <a:lnTo>
                      <a:pt x="2364" y="661"/>
                    </a:lnTo>
                    <a:lnTo>
                      <a:pt x="2219" y="719"/>
                    </a:lnTo>
                    <a:lnTo>
                      <a:pt x="2079" y="780"/>
                    </a:lnTo>
                    <a:lnTo>
                      <a:pt x="1944" y="848"/>
                    </a:lnTo>
                    <a:lnTo>
                      <a:pt x="1817" y="918"/>
                    </a:lnTo>
                    <a:lnTo>
                      <a:pt x="1693" y="991"/>
                    </a:lnTo>
                    <a:lnTo>
                      <a:pt x="1576" y="1066"/>
                    </a:lnTo>
                    <a:lnTo>
                      <a:pt x="1466" y="1142"/>
                    </a:lnTo>
                    <a:lnTo>
                      <a:pt x="1363" y="1219"/>
                    </a:lnTo>
                    <a:lnTo>
                      <a:pt x="1265" y="1293"/>
                    </a:lnTo>
                    <a:lnTo>
                      <a:pt x="1170" y="1372"/>
                    </a:lnTo>
                    <a:lnTo>
                      <a:pt x="1076" y="1452"/>
                    </a:lnTo>
                    <a:lnTo>
                      <a:pt x="991" y="1529"/>
                    </a:lnTo>
                    <a:lnTo>
                      <a:pt x="909" y="1605"/>
                    </a:lnTo>
                    <a:lnTo>
                      <a:pt x="836" y="1678"/>
                    </a:lnTo>
                    <a:lnTo>
                      <a:pt x="766" y="1748"/>
                    </a:lnTo>
                    <a:lnTo>
                      <a:pt x="702" y="1813"/>
                    </a:lnTo>
                    <a:lnTo>
                      <a:pt x="645" y="1875"/>
                    </a:lnTo>
                    <a:lnTo>
                      <a:pt x="595" y="1932"/>
                    </a:lnTo>
                    <a:lnTo>
                      <a:pt x="551" y="1982"/>
                    </a:lnTo>
                    <a:lnTo>
                      <a:pt x="722" y="2177"/>
                    </a:lnTo>
                    <a:lnTo>
                      <a:pt x="895" y="2357"/>
                    </a:lnTo>
                    <a:lnTo>
                      <a:pt x="1070" y="2524"/>
                    </a:lnTo>
                    <a:lnTo>
                      <a:pt x="1246" y="2677"/>
                    </a:lnTo>
                    <a:lnTo>
                      <a:pt x="1423" y="2818"/>
                    </a:lnTo>
                    <a:lnTo>
                      <a:pt x="1600" y="2945"/>
                    </a:lnTo>
                    <a:lnTo>
                      <a:pt x="1779" y="3058"/>
                    </a:lnTo>
                    <a:lnTo>
                      <a:pt x="1958" y="3160"/>
                    </a:lnTo>
                    <a:lnTo>
                      <a:pt x="2137" y="3247"/>
                    </a:lnTo>
                    <a:lnTo>
                      <a:pt x="2318" y="3321"/>
                    </a:lnTo>
                    <a:lnTo>
                      <a:pt x="2501" y="3382"/>
                    </a:lnTo>
                    <a:lnTo>
                      <a:pt x="2684" y="3428"/>
                    </a:lnTo>
                    <a:lnTo>
                      <a:pt x="2867" y="3462"/>
                    </a:lnTo>
                    <a:lnTo>
                      <a:pt x="3050" y="3482"/>
                    </a:lnTo>
                    <a:lnTo>
                      <a:pt x="3235" y="3489"/>
                    </a:lnTo>
                    <a:lnTo>
                      <a:pt x="3404" y="3484"/>
                    </a:lnTo>
                    <a:lnTo>
                      <a:pt x="3572" y="3468"/>
                    </a:lnTo>
                    <a:lnTo>
                      <a:pt x="3735" y="3440"/>
                    </a:lnTo>
                    <a:lnTo>
                      <a:pt x="3892" y="3404"/>
                    </a:lnTo>
                    <a:lnTo>
                      <a:pt x="4047" y="3360"/>
                    </a:lnTo>
                    <a:lnTo>
                      <a:pt x="4196" y="3311"/>
                    </a:lnTo>
                    <a:lnTo>
                      <a:pt x="4340" y="3253"/>
                    </a:lnTo>
                    <a:lnTo>
                      <a:pt x="4479" y="3190"/>
                    </a:lnTo>
                    <a:lnTo>
                      <a:pt x="4614" y="3124"/>
                    </a:lnTo>
                    <a:lnTo>
                      <a:pt x="4741" y="3053"/>
                    </a:lnTo>
                    <a:lnTo>
                      <a:pt x="4865" y="2979"/>
                    </a:lnTo>
                    <a:lnTo>
                      <a:pt x="4982" y="2904"/>
                    </a:lnTo>
                    <a:lnTo>
                      <a:pt x="5092" y="2828"/>
                    </a:lnTo>
                    <a:lnTo>
                      <a:pt x="5195" y="2753"/>
                    </a:lnTo>
                    <a:lnTo>
                      <a:pt x="5293" y="2677"/>
                    </a:lnTo>
                    <a:lnTo>
                      <a:pt x="5390" y="2600"/>
                    </a:lnTo>
                    <a:lnTo>
                      <a:pt x="5482" y="2520"/>
                    </a:lnTo>
                    <a:lnTo>
                      <a:pt x="5567" y="2443"/>
                    </a:lnTo>
                    <a:lnTo>
                      <a:pt x="5649" y="2367"/>
                    </a:lnTo>
                    <a:lnTo>
                      <a:pt x="5724" y="2294"/>
                    </a:lnTo>
                    <a:lnTo>
                      <a:pt x="5792" y="2224"/>
                    </a:lnTo>
                    <a:lnTo>
                      <a:pt x="5856" y="2157"/>
                    </a:lnTo>
                    <a:lnTo>
                      <a:pt x="5913" y="2095"/>
                    </a:lnTo>
                    <a:lnTo>
                      <a:pt x="5963" y="2040"/>
                    </a:lnTo>
                    <a:lnTo>
                      <a:pt x="6007" y="1988"/>
                    </a:lnTo>
                    <a:lnTo>
                      <a:pt x="5836" y="1795"/>
                    </a:lnTo>
                    <a:lnTo>
                      <a:pt x="5663" y="1615"/>
                    </a:lnTo>
                    <a:lnTo>
                      <a:pt x="5488" y="1448"/>
                    </a:lnTo>
                    <a:lnTo>
                      <a:pt x="5312" y="1295"/>
                    </a:lnTo>
                    <a:lnTo>
                      <a:pt x="5135" y="1154"/>
                    </a:lnTo>
                    <a:lnTo>
                      <a:pt x="4958" y="1027"/>
                    </a:lnTo>
                    <a:lnTo>
                      <a:pt x="4779" y="912"/>
                    </a:lnTo>
                    <a:lnTo>
                      <a:pt x="4600" y="812"/>
                    </a:lnTo>
                    <a:lnTo>
                      <a:pt x="4421" y="725"/>
                    </a:lnTo>
                    <a:lnTo>
                      <a:pt x="4240" y="651"/>
                    </a:lnTo>
                    <a:lnTo>
                      <a:pt x="4057" y="590"/>
                    </a:lnTo>
                    <a:lnTo>
                      <a:pt x="3874" y="542"/>
                    </a:lnTo>
                    <a:lnTo>
                      <a:pt x="3691" y="508"/>
                    </a:lnTo>
                    <a:lnTo>
                      <a:pt x="3508" y="489"/>
                    </a:lnTo>
                    <a:lnTo>
                      <a:pt x="3323" y="483"/>
                    </a:lnTo>
                    <a:close/>
                    <a:moveTo>
                      <a:pt x="3325" y="0"/>
                    </a:moveTo>
                    <a:lnTo>
                      <a:pt x="3534" y="6"/>
                    </a:lnTo>
                    <a:lnTo>
                      <a:pt x="3743" y="28"/>
                    </a:lnTo>
                    <a:lnTo>
                      <a:pt x="3950" y="65"/>
                    </a:lnTo>
                    <a:lnTo>
                      <a:pt x="4154" y="115"/>
                    </a:lnTo>
                    <a:lnTo>
                      <a:pt x="4359" y="181"/>
                    </a:lnTo>
                    <a:lnTo>
                      <a:pt x="4562" y="260"/>
                    </a:lnTo>
                    <a:lnTo>
                      <a:pt x="4765" y="353"/>
                    </a:lnTo>
                    <a:lnTo>
                      <a:pt x="4964" y="461"/>
                    </a:lnTo>
                    <a:lnTo>
                      <a:pt x="5163" y="582"/>
                    </a:lnTo>
                    <a:lnTo>
                      <a:pt x="5360" y="719"/>
                    </a:lnTo>
                    <a:lnTo>
                      <a:pt x="5555" y="870"/>
                    </a:lnTo>
                    <a:lnTo>
                      <a:pt x="5748" y="1033"/>
                    </a:lnTo>
                    <a:lnTo>
                      <a:pt x="5941" y="1211"/>
                    </a:lnTo>
                    <a:lnTo>
                      <a:pt x="6132" y="1406"/>
                    </a:lnTo>
                    <a:lnTo>
                      <a:pt x="6319" y="1613"/>
                    </a:lnTo>
                    <a:lnTo>
                      <a:pt x="6506" y="1833"/>
                    </a:lnTo>
                    <a:lnTo>
                      <a:pt x="6532" y="1873"/>
                    </a:lnTo>
                    <a:lnTo>
                      <a:pt x="6548" y="1913"/>
                    </a:lnTo>
                    <a:lnTo>
                      <a:pt x="6558" y="1956"/>
                    </a:lnTo>
                    <a:lnTo>
                      <a:pt x="6558" y="2002"/>
                    </a:lnTo>
                    <a:lnTo>
                      <a:pt x="6552" y="2046"/>
                    </a:lnTo>
                    <a:lnTo>
                      <a:pt x="6536" y="2087"/>
                    </a:lnTo>
                    <a:lnTo>
                      <a:pt x="6512" y="2127"/>
                    </a:lnTo>
                    <a:lnTo>
                      <a:pt x="6508" y="2135"/>
                    </a:lnTo>
                    <a:lnTo>
                      <a:pt x="6496" y="2151"/>
                    </a:lnTo>
                    <a:lnTo>
                      <a:pt x="6476" y="2175"/>
                    </a:lnTo>
                    <a:lnTo>
                      <a:pt x="6453" y="2206"/>
                    </a:lnTo>
                    <a:lnTo>
                      <a:pt x="6421" y="2244"/>
                    </a:lnTo>
                    <a:lnTo>
                      <a:pt x="6383" y="2290"/>
                    </a:lnTo>
                    <a:lnTo>
                      <a:pt x="6341" y="2340"/>
                    </a:lnTo>
                    <a:lnTo>
                      <a:pt x="6291" y="2395"/>
                    </a:lnTo>
                    <a:lnTo>
                      <a:pt x="6238" y="2455"/>
                    </a:lnTo>
                    <a:lnTo>
                      <a:pt x="6176" y="2520"/>
                    </a:lnTo>
                    <a:lnTo>
                      <a:pt x="6110" y="2588"/>
                    </a:lnTo>
                    <a:lnTo>
                      <a:pt x="6039" y="2659"/>
                    </a:lnTo>
                    <a:lnTo>
                      <a:pt x="5963" y="2733"/>
                    </a:lnTo>
                    <a:lnTo>
                      <a:pt x="5880" y="2810"/>
                    </a:lnTo>
                    <a:lnTo>
                      <a:pt x="5794" y="2888"/>
                    </a:lnTo>
                    <a:lnTo>
                      <a:pt x="5700" y="2965"/>
                    </a:lnTo>
                    <a:lnTo>
                      <a:pt x="5605" y="3045"/>
                    </a:lnTo>
                    <a:lnTo>
                      <a:pt x="5436" y="3174"/>
                    </a:lnTo>
                    <a:lnTo>
                      <a:pt x="5267" y="3293"/>
                    </a:lnTo>
                    <a:lnTo>
                      <a:pt x="5096" y="3404"/>
                    </a:lnTo>
                    <a:lnTo>
                      <a:pt x="4923" y="3505"/>
                    </a:lnTo>
                    <a:lnTo>
                      <a:pt x="4749" y="3597"/>
                    </a:lnTo>
                    <a:lnTo>
                      <a:pt x="4574" y="3678"/>
                    </a:lnTo>
                    <a:lnTo>
                      <a:pt x="4383" y="3756"/>
                    </a:lnTo>
                    <a:lnTo>
                      <a:pt x="4192" y="3821"/>
                    </a:lnTo>
                    <a:lnTo>
                      <a:pt x="4001" y="3875"/>
                    </a:lnTo>
                    <a:lnTo>
                      <a:pt x="3808" y="3916"/>
                    </a:lnTo>
                    <a:lnTo>
                      <a:pt x="3617" y="3946"/>
                    </a:lnTo>
                    <a:lnTo>
                      <a:pt x="3426" y="3964"/>
                    </a:lnTo>
                    <a:lnTo>
                      <a:pt x="3235" y="3970"/>
                    </a:lnTo>
                    <a:lnTo>
                      <a:pt x="3038" y="3964"/>
                    </a:lnTo>
                    <a:lnTo>
                      <a:pt x="2841" y="3944"/>
                    </a:lnTo>
                    <a:lnTo>
                      <a:pt x="2646" y="3913"/>
                    </a:lnTo>
                    <a:lnTo>
                      <a:pt x="2453" y="3869"/>
                    </a:lnTo>
                    <a:lnTo>
                      <a:pt x="2260" y="3811"/>
                    </a:lnTo>
                    <a:lnTo>
                      <a:pt x="2067" y="3740"/>
                    </a:lnTo>
                    <a:lnTo>
                      <a:pt x="1878" y="3658"/>
                    </a:lnTo>
                    <a:lnTo>
                      <a:pt x="1689" y="3563"/>
                    </a:lnTo>
                    <a:lnTo>
                      <a:pt x="1500" y="3454"/>
                    </a:lnTo>
                    <a:lnTo>
                      <a:pt x="1315" y="3335"/>
                    </a:lnTo>
                    <a:lnTo>
                      <a:pt x="1130" y="3200"/>
                    </a:lnTo>
                    <a:lnTo>
                      <a:pt x="947" y="3055"/>
                    </a:lnTo>
                    <a:lnTo>
                      <a:pt x="764" y="2896"/>
                    </a:lnTo>
                    <a:lnTo>
                      <a:pt x="585" y="2725"/>
                    </a:lnTo>
                    <a:lnTo>
                      <a:pt x="406" y="2542"/>
                    </a:lnTo>
                    <a:lnTo>
                      <a:pt x="229" y="2345"/>
                    </a:lnTo>
                    <a:lnTo>
                      <a:pt x="54" y="2137"/>
                    </a:lnTo>
                    <a:lnTo>
                      <a:pt x="28" y="2097"/>
                    </a:lnTo>
                    <a:lnTo>
                      <a:pt x="10" y="2056"/>
                    </a:lnTo>
                    <a:lnTo>
                      <a:pt x="2" y="2012"/>
                    </a:lnTo>
                    <a:lnTo>
                      <a:pt x="0" y="1968"/>
                    </a:lnTo>
                    <a:lnTo>
                      <a:pt x="8" y="1924"/>
                    </a:lnTo>
                    <a:lnTo>
                      <a:pt x="24" y="1883"/>
                    </a:lnTo>
                    <a:lnTo>
                      <a:pt x="46" y="1843"/>
                    </a:lnTo>
                    <a:lnTo>
                      <a:pt x="52" y="1835"/>
                    </a:lnTo>
                    <a:lnTo>
                      <a:pt x="64" y="1819"/>
                    </a:lnTo>
                    <a:lnTo>
                      <a:pt x="84" y="1795"/>
                    </a:lnTo>
                    <a:lnTo>
                      <a:pt x="107" y="1764"/>
                    </a:lnTo>
                    <a:lnTo>
                      <a:pt x="139" y="1726"/>
                    </a:lnTo>
                    <a:lnTo>
                      <a:pt x="175" y="1680"/>
                    </a:lnTo>
                    <a:lnTo>
                      <a:pt x="219" y="1631"/>
                    </a:lnTo>
                    <a:lnTo>
                      <a:pt x="269" y="1575"/>
                    </a:lnTo>
                    <a:lnTo>
                      <a:pt x="322" y="1515"/>
                    </a:lnTo>
                    <a:lnTo>
                      <a:pt x="384" y="1450"/>
                    </a:lnTo>
                    <a:lnTo>
                      <a:pt x="450" y="1382"/>
                    </a:lnTo>
                    <a:lnTo>
                      <a:pt x="521" y="1311"/>
                    </a:lnTo>
                    <a:lnTo>
                      <a:pt x="597" y="1237"/>
                    </a:lnTo>
                    <a:lnTo>
                      <a:pt x="678" y="1160"/>
                    </a:lnTo>
                    <a:lnTo>
                      <a:pt x="766" y="1082"/>
                    </a:lnTo>
                    <a:lnTo>
                      <a:pt x="858" y="1003"/>
                    </a:lnTo>
                    <a:lnTo>
                      <a:pt x="955" y="923"/>
                    </a:lnTo>
                    <a:lnTo>
                      <a:pt x="1124" y="796"/>
                    </a:lnTo>
                    <a:lnTo>
                      <a:pt x="1293" y="677"/>
                    </a:lnTo>
                    <a:lnTo>
                      <a:pt x="1464" y="566"/>
                    </a:lnTo>
                    <a:lnTo>
                      <a:pt x="1638" y="465"/>
                    </a:lnTo>
                    <a:lnTo>
                      <a:pt x="1811" y="373"/>
                    </a:lnTo>
                    <a:lnTo>
                      <a:pt x="1986" y="292"/>
                    </a:lnTo>
                    <a:lnTo>
                      <a:pt x="2177" y="214"/>
                    </a:lnTo>
                    <a:lnTo>
                      <a:pt x="2368" y="149"/>
                    </a:lnTo>
                    <a:lnTo>
                      <a:pt x="2559" y="95"/>
                    </a:lnTo>
                    <a:lnTo>
                      <a:pt x="2750" y="54"/>
                    </a:lnTo>
                    <a:lnTo>
                      <a:pt x="2943" y="24"/>
                    </a:lnTo>
                    <a:lnTo>
                      <a:pt x="3134" y="6"/>
                    </a:lnTo>
                    <a:lnTo>
                      <a:pt x="33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  <p:sp>
            <p:nvSpPr>
              <p:cNvPr id="180" name="Freeform 50">
                <a:extLst>
                  <a:ext uri="{FF2B5EF4-FFF2-40B4-BE49-F238E27FC236}">
                    <a16:creationId xmlns:a16="http://schemas.microsoft.com/office/drawing/2014/main" id="{264BCE4E-F3B3-4F0D-BC14-668508C03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038" y="2865438"/>
                <a:ext cx="1795463" cy="1790700"/>
              </a:xfrm>
              <a:custGeom>
                <a:avLst/>
                <a:gdLst>
                  <a:gd name="T0" fmla="*/ 1178 w 2260"/>
                  <a:gd name="T1" fmla="*/ 4 h 2256"/>
                  <a:gd name="T2" fmla="*/ 1263 w 2260"/>
                  <a:gd name="T3" fmla="*/ 42 h 2256"/>
                  <a:gd name="T4" fmla="*/ 1329 w 2260"/>
                  <a:gd name="T5" fmla="*/ 105 h 2256"/>
                  <a:gd name="T6" fmla="*/ 1365 w 2260"/>
                  <a:gd name="T7" fmla="*/ 193 h 2256"/>
                  <a:gd name="T8" fmla="*/ 1365 w 2260"/>
                  <a:gd name="T9" fmla="*/ 288 h 2256"/>
                  <a:gd name="T10" fmla="*/ 1329 w 2260"/>
                  <a:gd name="T11" fmla="*/ 375 h 2256"/>
                  <a:gd name="T12" fmla="*/ 1263 w 2260"/>
                  <a:gd name="T13" fmla="*/ 439 h 2256"/>
                  <a:gd name="T14" fmla="*/ 1178 w 2260"/>
                  <a:gd name="T15" fmla="*/ 477 h 2256"/>
                  <a:gd name="T16" fmla="*/ 1042 w 2260"/>
                  <a:gd name="T17" fmla="*/ 487 h 2256"/>
                  <a:gd name="T18" fmla="*/ 877 w 2260"/>
                  <a:gd name="T19" fmla="*/ 532 h 2256"/>
                  <a:gd name="T20" fmla="*/ 734 w 2260"/>
                  <a:gd name="T21" fmla="*/ 616 h 2256"/>
                  <a:gd name="T22" fmla="*/ 617 w 2260"/>
                  <a:gd name="T23" fmla="*/ 733 h 2256"/>
                  <a:gd name="T24" fmla="*/ 533 w 2260"/>
                  <a:gd name="T25" fmla="*/ 876 h 2256"/>
                  <a:gd name="T26" fmla="*/ 487 w 2260"/>
                  <a:gd name="T27" fmla="*/ 1041 h 2256"/>
                  <a:gd name="T28" fmla="*/ 487 w 2260"/>
                  <a:gd name="T29" fmla="*/ 1215 h 2256"/>
                  <a:gd name="T30" fmla="*/ 533 w 2260"/>
                  <a:gd name="T31" fmla="*/ 1378 h 2256"/>
                  <a:gd name="T32" fmla="*/ 617 w 2260"/>
                  <a:gd name="T33" fmla="*/ 1523 h 2256"/>
                  <a:gd name="T34" fmla="*/ 734 w 2260"/>
                  <a:gd name="T35" fmla="*/ 1640 h 2256"/>
                  <a:gd name="T36" fmla="*/ 877 w 2260"/>
                  <a:gd name="T37" fmla="*/ 1724 h 2256"/>
                  <a:gd name="T38" fmla="*/ 1042 w 2260"/>
                  <a:gd name="T39" fmla="*/ 1770 h 2256"/>
                  <a:gd name="T40" fmla="*/ 1218 w 2260"/>
                  <a:gd name="T41" fmla="*/ 1770 h 2256"/>
                  <a:gd name="T42" fmla="*/ 1381 w 2260"/>
                  <a:gd name="T43" fmla="*/ 1724 h 2256"/>
                  <a:gd name="T44" fmla="*/ 1526 w 2260"/>
                  <a:gd name="T45" fmla="*/ 1640 h 2256"/>
                  <a:gd name="T46" fmla="*/ 1641 w 2260"/>
                  <a:gd name="T47" fmla="*/ 1523 h 2256"/>
                  <a:gd name="T48" fmla="*/ 1727 w 2260"/>
                  <a:gd name="T49" fmla="*/ 1378 h 2256"/>
                  <a:gd name="T50" fmla="*/ 1771 w 2260"/>
                  <a:gd name="T51" fmla="*/ 1215 h 2256"/>
                  <a:gd name="T52" fmla="*/ 1783 w 2260"/>
                  <a:gd name="T53" fmla="*/ 1078 h 2256"/>
                  <a:gd name="T54" fmla="*/ 1818 w 2260"/>
                  <a:gd name="T55" fmla="*/ 993 h 2256"/>
                  <a:gd name="T56" fmla="*/ 1884 w 2260"/>
                  <a:gd name="T57" fmla="*/ 927 h 2256"/>
                  <a:gd name="T58" fmla="*/ 1970 w 2260"/>
                  <a:gd name="T59" fmla="*/ 892 h 2256"/>
                  <a:gd name="T60" fmla="*/ 2067 w 2260"/>
                  <a:gd name="T61" fmla="*/ 892 h 2256"/>
                  <a:gd name="T62" fmla="*/ 2153 w 2260"/>
                  <a:gd name="T63" fmla="*/ 927 h 2256"/>
                  <a:gd name="T64" fmla="*/ 2218 w 2260"/>
                  <a:gd name="T65" fmla="*/ 993 h 2256"/>
                  <a:gd name="T66" fmla="*/ 2254 w 2260"/>
                  <a:gd name="T67" fmla="*/ 1078 h 2256"/>
                  <a:gd name="T68" fmla="*/ 2254 w 2260"/>
                  <a:gd name="T69" fmla="*/ 1243 h 2256"/>
                  <a:gd name="T70" fmla="*/ 2208 w 2260"/>
                  <a:gd name="T71" fmla="*/ 1462 h 2256"/>
                  <a:gd name="T72" fmla="*/ 2123 w 2260"/>
                  <a:gd name="T73" fmla="*/ 1664 h 2256"/>
                  <a:gd name="T74" fmla="*/ 2002 w 2260"/>
                  <a:gd name="T75" fmla="*/ 1845 h 2256"/>
                  <a:gd name="T76" fmla="*/ 1848 w 2260"/>
                  <a:gd name="T77" fmla="*/ 1998 h 2256"/>
                  <a:gd name="T78" fmla="*/ 1667 w 2260"/>
                  <a:gd name="T79" fmla="*/ 2119 h 2256"/>
                  <a:gd name="T80" fmla="*/ 1466 w 2260"/>
                  <a:gd name="T81" fmla="*/ 2204 h 2256"/>
                  <a:gd name="T82" fmla="*/ 1245 w 2260"/>
                  <a:gd name="T83" fmla="*/ 2250 h 2256"/>
                  <a:gd name="T84" fmla="*/ 1015 w 2260"/>
                  <a:gd name="T85" fmla="*/ 2250 h 2256"/>
                  <a:gd name="T86" fmla="*/ 794 w 2260"/>
                  <a:gd name="T87" fmla="*/ 2204 h 2256"/>
                  <a:gd name="T88" fmla="*/ 591 w 2260"/>
                  <a:gd name="T89" fmla="*/ 2119 h 2256"/>
                  <a:gd name="T90" fmla="*/ 410 w 2260"/>
                  <a:gd name="T91" fmla="*/ 1998 h 2256"/>
                  <a:gd name="T92" fmla="*/ 259 w 2260"/>
                  <a:gd name="T93" fmla="*/ 1845 h 2256"/>
                  <a:gd name="T94" fmla="*/ 135 w 2260"/>
                  <a:gd name="T95" fmla="*/ 1664 h 2256"/>
                  <a:gd name="T96" fmla="*/ 50 w 2260"/>
                  <a:gd name="T97" fmla="*/ 1462 h 2256"/>
                  <a:gd name="T98" fmla="*/ 6 w 2260"/>
                  <a:gd name="T99" fmla="*/ 1243 h 2256"/>
                  <a:gd name="T100" fmla="*/ 6 w 2260"/>
                  <a:gd name="T101" fmla="*/ 1013 h 2256"/>
                  <a:gd name="T102" fmla="*/ 50 w 2260"/>
                  <a:gd name="T103" fmla="*/ 792 h 2256"/>
                  <a:gd name="T104" fmla="*/ 135 w 2260"/>
                  <a:gd name="T105" fmla="*/ 590 h 2256"/>
                  <a:gd name="T106" fmla="*/ 259 w 2260"/>
                  <a:gd name="T107" fmla="*/ 411 h 2256"/>
                  <a:gd name="T108" fmla="*/ 410 w 2260"/>
                  <a:gd name="T109" fmla="*/ 258 h 2256"/>
                  <a:gd name="T110" fmla="*/ 591 w 2260"/>
                  <a:gd name="T111" fmla="*/ 137 h 2256"/>
                  <a:gd name="T112" fmla="*/ 794 w 2260"/>
                  <a:gd name="T113" fmla="*/ 50 h 2256"/>
                  <a:gd name="T114" fmla="*/ 1015 w 2260"/>
                  <a:gd name="T115" fmla="*/ 6 h 2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60" h="2256">
                    <a:moveTo>
                      <a:pt x="1130" y="0"/>
                    </a:moveTo>
                    <a:lnTo>
                      <a:pt x="1178" y="4"/>
                    </a:lnTo>
                    <a:lnTo>
                      <a:pt x="1224" y="18"/>
                    </a:lnTo>
                    <a:lnTo>
                      <a:pt x="1263" y="42"/>
                    </a:lnTo>
                    <a:lnTo>
                      <a:pt x="1299" y="69"/>
                    </a:lnTo>
                    <a:lnTo>
                      <a:pt x="1329" y="105"/>
                    </a:lnTo>
                    <a:lnTo>
                      <a:pt x="1351" y="147"/>
                    </a:lnTo>
                    <a:lnTo>
                      <a:pt x="1365" y="193"/>
                    </a:lnTo>
                    <a:lnTo>
                      <a:pt x="1371" y="240"/>
                    </a:lnTo>
                    <a:lnTo>
                      <a:pt x="1365" y="288"/>
                    </a:lnTo>
                    <a:lnTo>
                      <a:pt x="1351" y="334"/>
                    </a:lnTo>
                    <a:lnTo>
                      <a:pt x="1329" y="375"/>
                    </a:lnTo>
                    <a:lnTo>
                      <a:pt x="1299" y="411"/>
                    </a:lnTo>
                    <a:lnTo>
                      <a:pt x="1263" y="439"/>
                    </a:lnTo>
                    <a:lnTo>
                      <a:pt x="1224" y="463"/>
                    </a:lnTo>
                    <a:lnTo>
                      <a:pt x="1178" y="477"/>
                    </a:lnTo>
                    <a:lnTo>
                      <a:pt x="1130" y="481"/>
                    </a:lnTo>
                    <a:lnTo>
                      <a:pt x="1042" y="487"/>
                    </a:lnTo>
                    <a:lnTo>
                      <a:pt x="957" y="504"/>
                    </a:lnTo>
                    <a:lnTo>
                      <a:pt x="877" y="532"/>
                    </a:lnTo>
                    <a:lnTo>
                      <a:pt x="802" y="570"/>
                    </a:lnTo>
                    <a:lnTo>
                      <a:pt x="734" y="616"/>
                    </a:lnTo>
                    <a:lnTo>
                      <a:pt x="672" y="671"/>
                    </a:lnTo>
                    <a:lnTo>
                      <a:pt x="617" y="733"/>
                    </a:lnTo>
                    <a:lnTo>
                      <a:pt x="571" y="802"/>
                    </a:lnTo>
                    <a:lnTo>
                      <a:pt x="533" y="876"/>
                    </a:lnTo>
                    <a:lnTo>
                      <a:pt x="505" y="955"/>
                    </a:lnTo>
                    <a:lnTo>
                      <a:pt x="487" y="1041"/>
                    </a:lnTo>
                    <a:lnTo>
                      <a:pt x="481" y="1128"/>
                    </a:lnTo>
                    <a:lnTo>
                      <a:pt x="487" y="1215"/>
                    </a:lnTo>
                    <a:lnTo>
                      <a:pt x="505" y="1299"/>
                    </a:lnTo>
                    <a:lnTo>
                      <a:pt x="533" y="1378"/>
                    </a:lnTo>
                    <a:lnTo>
                      <a:pt x="571" y="1454"/>
                    </a:lnTo>
                    <a:lnTo>
                      <a:pt x="617" y="1523"/>
                    </a:lnTo>
                    <a:lnTo>
                      <a:pt x="672" y="1585"/>
                    </a:lnTo>
                    <a:lnTo>
                      <a:pt x="734" y="1640"/>
                    </a:lnTo>
                    <a:lnTo>
                      <a:pt x="802" y="1686"/>
                    </a:lnTo>
                    <a:lnTo>
                      <a:pt x="877" y="1724"/>
                    </a:lnTo>
                    <a:lnTo>
                      <a:pt x="957" y="1752"/>
                    </a:lnTo>
                    <a:lnTo>
                      <a:pt x="1042" y="1770"/>
                    </a:lnTo>
                    <a:lnTo>
                      <a:pt x="1130" y="1773"/>
                    </a:lnTo>
                    <a:lnTo>
                      <a:pt x="1218" y="1770"/>
                    </a:lnTo>
                    <a:lnTo>
                      <a:pt x="1301" y="1752"/>
                    </a:lnTo>
                    <a:lnTo>
                      <a:pt x="1381" y="1724"/>
                    </a:lnTo>
                    <a:lnTo>
                      <a:pt x="1456" y="1686"/>
                    </a:lnTo>
                    <a:lnTo>
                      <a:pt x="1526" y="1640"/>
                    </a:lnTo>
                    <a:lnTo>
                      <a:pt x="1588" y="1585"/>
                    </a:lnTo>
                    <a:lnTo>
                      <a:pt x="1641" y="1523"/>
                    </a:lnTo>
                    <a:lnTo>
                      <a:pt x="1689" y="1454"/>
                    </a:lnTo>
                    <a:lnTo>
                      <a:pt x="1727" y="1378"/>
                    </a:lnTo>
                    <a:lnTo>
                      <a:pt x="1755" y="1299"/>
                    </a:lnTo>
                    <a:lnTo>
                      <a:pt x="1771" y="1215"/>
                    </a:lnTo>
                    <a:lnTo>
                      <a:pt x="1777" y="1128"/>
                    </a:lnTo>
                    <a:lnTo>
                      <a:pt x="1783" y="1078"/>
                    </a:lnTo>
                    <a:lnTo>
                      <a:pt x="1797" y="1035"/>
                    </a:lnTo>
                    <a:lnTo>
                      <a:pt x="1818" y="993"/>
                    </a:lnTo>
                    <a:lnTo>
                      <a:pt x="1848" y="957"/>
                    </a:lnTo>
                    <a:lnTo>
                      <a:pt x="1884" y="927"/>
                    </a:lnTo>
                    <a:lnTo>
                      <a:pt x="1926" y="906"/>
                    </a:lnTo>
                    <a:lnTo>
                      <a:pt x="1970" y="892"/>
                    </a:lnTo>
                    <a:lnTo>
                      <a:pt x="2019" y="888"/>
                    </a:lnTo>
                    <a:lnTo>
                      <a:pt x="2067" y="892"/>
                    </a:lnTo>
                    <a:lnTo>
                      <a:pt x="2113" y="906"/>
                    </a:lnTo>
                    <a:lnTo>
                      <a:pt x="2153" y="927"/>
                    </a:lnTo>
                    <a:lnTo>
                      <a:pt x="2189" y="957"/>
                    </a:lnTo>
                    <a:lnTo>
                      <a:pt x="2218" y="993"/>
                    </a:lnTo>
                    <a:lnTo>
                      <a:pt x="2240" y="1035"/>
                    </a:lnTo>
                    <a:lnTo>
                      <a:pt x="2254" y="1078"/>
                    </a:lnTo>
                    <a:lnTo>
                      <a:pt x="2260" y="1128"/>
                    </a:lnTo>
                    <a:lnTo>
                      <a:pt x="2254" y="1243"/>
                    </a:lnTo>
                    <a:lnTo>
                      <a:pt x="2236" y="1354"/>
                    </a:lnTo>
                    <a:lnTo>
                      <a:pt x="2208" y="1462"/>
                    </a:lnTo>
                    <a:lnTo>
                      <a:pt x="2171" y="1567"/>
                    </a:lnTo>
                    <a:lnTo>
                      <a:pt x="2123" y="1664"/>
                    </a:lnTo>
                    <a:lnTo>
                      <a:pt x="2067" y="1758"/>
                    </a:lnTo>
                    <a:lnTo>
                      <a:pt x="2002" y="1845"/>
                    </a:lnTo>
                    <a:lnTo>
                      <a:pt x="1928" y="1924"/>
                    </a:lnTo>
                    <a:lnTo>
                      <a:pt x="1848" y="1998"/>
                    </a:lnTo>
                    <a:lnTo>
                      <a:pt x="1761" y="2063"/>
                    </a:lnTo>
                    <a:lnTo>
                      <a:pt x="1667" y="2119"/>
                    </a:lnTo>
                    <a:lnTo>
                      <a:pt x="1570" y="2167"/>
                    </a:lnTo>
                    <a:lnTo>
                      <a:pt x="1466" y="2204"/>
                    </a:lnTo>
                    <a:lnTo>
                      <a:pt x="1357" y="2232"/>
                    </a:lnTo>
                    <a:lnTo>
                      <a:pt x="1245" y="2250"/>
                    </a:lnTo>
                    <a:lnTo>
                      <a:pt x="1130" y="2256"/>
                    </a:lnTo>
                    <a:lnTo>
                      <a:pt x="1015" y="2250"/>
                    </a:lnTo>
                    <a:lnTo>
                      <a:pt x="901" y="2232"/>
                    </a:lnTo>
                    <a:lnTo>
                      <a:pt x="794" y="2204"/>
                    </a:lnTo>
                    <a:lnTo>
                      <a:pt x="690" y="2167"/>
                    </a:lnTo>
                    <a:lnTo>
                      <a:pt x="591" y="2119"/>
                    </a:lnTo>
                    <a:lnTo>
                      <a:pt x="497" y="2063"/>
                    </a:lnTo>
                    <a:lnTo>
                      <a:pt x="410" y="1998"/>
                    </a:lnTo>
                    <a:lnTo>
                      <a:pt x="330" y="1924"/>
                    </a:lnTo>
                    <a:lnTo>
                      <a:pt x="259" y="1845"/>
                    </a:lnTo>
                    <a:lnTo>
                      <a:pt x="193" y="1758"/>
                    </a:lnTo>
                    <a:lnTo>
                      <a:pt x="135" y="1664"/>
                    </a:lnTo>
                    <a:lnTo>
                      <a:pt x="87" y="1567"/>
                    </a:lnTo>
                    <a:lnTo>
                      <a:pt x="50" y="1462"/>
                    </a:lnTo>
                    <a:lnTo>
                      <a:pt x="22" y="1354"/>
                    </a:lnTo>
                    <a:lnTo>
                      <a:pt x="6" y="1243"/>
                    </a:lnTo>
                    <a:lnTo>
                      <a:pt x="0" y="1128"/>
                    </a:lnTo>
                    <a:lnTo>
                      <a:pt x="6" y="1013"/>
                    </a:lnTo>
                    <a:lnTo>
                      <a:pt x="22" y="902"/>
                    </a:lnTo>
                    <a:lnTo>
                      <a:pt x="50" y="792"/>
                    </a:lnTo>
                    <a:lnTo>
                      <a:pt x="87" y="689"/>
                    </a:lnTo>
                    <a:lnTo>
                      <a:pt x="135" y="590"/>
                    </a:lnTo>
                    <a:lnTo>
                      <a:pt x="193" y="498"/>
                    </a:lnTo>
                    <a:lnTo>
                      <a:pt x="259" y="411"/>
                    </a:lnTo>
                    <a:lnTo>
                      <a:pt x="330" y="330"/>
                    </a:lnTo>
                    <a:lnTo>
                      <a:pt x="410" y="258"/>
                    </a:lnTo>
                    <a:lnTo>
                      <a:pt x="497" y="193"/>
                    </a:lnTo>
                    <a:lnTo>
                      <a:pt x="591" y="137"/>
                    </a:lnTo>
                    <a:lnTo>
                      <a:pt x="690" y="89"/>
                    </a:lnTo>
                    <a:lnTo>
                      <a:pt x="794" y="50"/>
                    </a:lnTo>
                    <a:lnTo>
                      <a:pt x="901" y="22"/>
                    </a:lnTo>
                    <a:lnTo>
                      <a:pt x="1015" y="6"/>
                    </a:lnTo>
                    <a:lnTo>
                      <a:pt x="1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CEF5F64-8E0E-44BC-953C-A5D8E9138F6D}"/>
                </a:ext>
              </a:extLst>
            </p:cNvPr>
            <p:cNvSpPr txBox="1"/>
            <p:nvPr/>
          </p:nvSpPr>
          <p:spPr>
            <a:xfrm>
              <a:off x="9630103" y="4143564"/>
              <a:ext cx="672523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cs typeface="Arial" pitchFamily="34" charset="0"/>
                </a:rPr>
                <a:t>SHOW ALL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FDD12A-D981-4B0F-B599-9A4C39C1D7B3}"/>
                </a:ext>
              </a:extLst>
            </p:cNvPr>
            <p:cNvSpPr txBox="1"/>
            <p:nvPr/>
          </p:nvSpPr>
          <p:spPr>
            <a:xfrm>
              <a:off x="10677068" y="4140406"/>
              <a:ext cx="336261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cs typeface="Arial" pitchFamily="34" charset="0"/>
                </a:rPr>
                <a:t>ADD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F2ABAD2-458B-4635-907A-452DA24CEFD5}"/>
                </a:ext>
              </a:extLst>
            </p:cNvPr>
            <p:cNvGrpSpPr/>
            <p:nvPr/>
          </p:nvGrpSpPr>
          <p:grpSpPr>
            <a:xfrm>
              <a:off x="10465821" y="4193208"/>
              <a:ext cx="161776" cy="140617"/>
              <a:chOff x="1624013" y="817563"/>
              <a:chExt cx="5207000" cy="4525962"/>
            </a:xfrm>
            <a:solidFill>
              <a:schemeClr val="bg1"/>
            </a:solidFill>
          </p:grpSpPr>
          <p:sp>
            <p:nvSpPr>
              <p:cNvPr id="187" name="Freeform 14">
                <a:extLst>
                  <a:ext uri="{FF2B5EF4-FFF2-40B4-BE49-F238E27FC236}">
                    <a16:creationId xmlns:a16="http://schemas.microsoft.com/office/drawing/2014/main" id="{C291813A-22F8-46FA-B369-1F33B5A2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013" y="817563"/>
                <a:ext cx="4381500" cy="3813175"/>
              </a:xfrm>
              <a:custGeom>
                <a:avLst/>
                <a:gdLst>
                  <a:gd name="T0" fmla="*/ 0 w 5519"/>
                  <a:gd name="T1" fmla="*/ 0 h 4804"/>
                  <a:gd name="T2" fmla="*/ 5519 w 5519"/>
                  <a:gd name="T3" fmla="*/ 0 h 4804"/>
                  <a:gd name="T4" fmla="*/ 5519 w 5519"/>
                  <a:gd name="T5" fmla="*/ 2402 h 4804"/>
                  <a:gd name="T6" fmla="*/ 4956 w 5519"/>
                  <a:gd name="T7" fmla="*/ 2402 h 4804"/>
                  <a:gd name="T8" fmla="*/ 4956 w 5519"/>
                  <a:gd name="T9" fmla="*/ 560 h 4804"/>
                  <a:gd name="T10" fmla="*/ 563 w 5519"/>
                  <a:gd name="T11" fmla="*/ 560 h 4804"/>
                  <a:gd name="T12" fmla="*/ 563 w 5519"/>
                  <a:gd name="T13" fmla="*/ 4242 h 4804"/>
                  <a:gd name="T14" fmla="*/ 2760 w 5519"/>
                  <a:gd name="T15" fmla="*/ 4242 h 4804"/>
                  <a:gd name="T16" fmla="*/ 2760 w 5519"/>
                  <a:gd name="T17" fmla="*/ 4804 h 4804"/>
                  <a:gd name="T18" fmla="*/ 0 w 5519"/>
                  <a:gd name="T19" fmla="*/ 4804 h 4804"/>
                  <a:gd name="T20" fmla="*/ 0 w 5519"/>
                  <a:gd name="T21" fmla="*/ 0 h 4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9" h="4804">
                    <a:moveTo>
                      <a:pt x="0" y="0"/>
                    </a:moveTo>
                    <a:lnTo>
                      <a:pt x="5519" y="0"/>
                    </a:lnTo>
                    <a:lnTo>
                      <a:pt x="5519" y="2402"/>
                    </a:lnTo>
                    <a:lnTo>
                      <a:pt x="4956" y="2402"/>
                    </a:lnTo>
                    <a:lnTo>
                      <a:pt x="4956" y="560"/>
                    </a:lnTo>
                    <a:lnTo>
                      <a:pt x="563" y="560"/>
                    </a:lnTo>
                    <a:lnTo>
                      <a:pt x="563" y="4242"/>
                    </a:lnTo>
                    <a:lnTo>
                      <a:pt x="2760" y="4242"/>
                    </a:lnTo>
                    <a:lnTo>
                      <a:pt x="2760" y="4804"/>
                    </a:lnTo>
                    <a:lnTo>
                      <a:pt x="0" y="480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  <p:sp>
            <p:nvSpPr>
              <p:cNvPr id="188" name="Freeform 15">
                <a:extLst>
                  <a:ext uri="{FF2B5EF4-FFF2-40B4-BE49-F238E27FC236}">
                    <a16:creationId xmlns:a16="http://schemas.microsoft.com/office/drawing/2014/main" id="{FE150A39-0177-4623-A6DC-4088A8C1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338" y="3248025"/>
                <a:ext cx="2098675" cy="2095500"/>
              </a:xfrm>
              <a:custGeom>
                <a:avLst/>
                <a:gdLst>
                  <a:gd name="T0" fmla="*/ 1040 w 2644"/>
                  <a:gd name="T1" fmla="*/ 0 h 2640"/>
                  <a:gd name="T2" fmla="*/ 1603 w 2644"/>
                  <a:gd name="T3" fmla="*/ 0 h 2640"/>
                  <a:gd name="T4" fmla="*/ 1603 w 2644"/>
                  <a:gd name="T5" fmla="*/ 1039 h 2640"/>
                  <a:gd name="T6" fmla="*/ 2644 w 2644"/>
                  <a:gd name="T7" fmla="*/ 1039 h 2640"/>
                  <a:gd name="T8" fmla="*/ 2644 w 2644"/>
                  <a:gd name="T9" fmla="*/ 1601 h 2640"/>
                  <a:gd name="T10" fmla="*/ 1603 w 2644"/>
                  <a:gd name="T11" fmla="*/ 1601 h 2640"/>
                  <a:gd name="T12" fmla="*/ 1603 w 2644"/>
                  <a:gd name="T13" fmla="*/ 2640 h 2640"/>
                  <a:gd name="T14" fmla="*/ 1040 w 2644"/>
                  <a:gd name="T15" fmla="*/ 2640 h 2640"/>
                  <a:gd name="T16" fmla="*/ 1040 w 2644"/>
                  <a:gd name="T17" fmla="*/ 1601 h 2640"/>
                  <a:gd name="T18" fmla="*/ 0 w 2644"/>
                  <a:gd name="T19" fmla="*/ 1601 h 2640"/>
                  <a:gd name="T20" fmla="*/ 0 w 2644"/>
                  <a:gd name="T21" fmla="*/ 1039 h 2640"/>
                  <a:gd name="T22" fmla="*/ 1040 w 2644"/>
                  <a:gd name="T23" fmla="*/ 1039 h 2640"/>
                  <a:gd name="T24" fmla="*/ 1040 w 2644"/>
                  <a:gd name="T25" fmla="*/ 0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4" h="2640">
                    <a:moveTo>
                      <a:pt x="1040" y="0"/>
                    </a:moveTo>
                    <a:lnTo>
                      <a:pt x="1603" y="0"/>
                    </a:lnTo>
                    <a:lnTo>
                      <a:pt x="1603" y="1039"/>
                    </a:lnTo>
                    <a:lnTo>
                      <a:pt x="2644" y="1039"/>
                    </a:lnTo>
                    <a:lnTo>
                      <a:pt x="2644" y="1601"/>
                    </a:lnTo>
                    <a:lnTo>
                      <a:pt x="1603" y="1601"/>
                    </a:lnTo>
                    <a:lnTo>
                      <a:pt x="1603" y="2640"/>
                    </a:lnTo>
                    <a:lnTo>
                      <a:pt x="1040" y="2640"/>
                    </a:lnTo>
                    <a:lnTo>
                      <a:pt x="1040" y="1601"/>
                    </a:lnTo>
                    <a:lnTo>
                      <a:pt x="0" y="1601"/>
                    </a:lnTo>
                    <a:lnTo>
                      <a:pt x="0" y="1039"/>
                    </a:lnTo>
                    <a:lnTo>
                      <a:pt x="1040" y="1039"/>
                    </a:lnTo>
                    <a:lnTo>
                      <a:pt x="10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  <p:sp>
            <p:nvSpPr>
              <p:cNvPr id="189" name="Rectangle 16">
                <a:extLst>
                  <a:ext uri="{FF2B5EF4-FFF2-40B4-BE49-F238E27FC236}">
                    <a16:creationId xmlns:a16="http://schemas.microsoft.com/office/drawing/2014/main" id="{316B8377-09A2-4D6F-8881-D93ED58CB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3" y="1939925"/>
                <a:ext cx="1897063" cy="4445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  <p:sp>
            <p:nvSpPr>
              <p:cNvPr id="190" name="Rectangle 17">
                <a:extLst>
                  <a:ext uri="{FF2B5EF4-FFF2-40B4-BE49-F238E27FC236}">
                    <a16:creationId xmlns:a16="http://schemas.microsoft.com/office/drawing/2014/main" id="{498BF5E0-CE80-410D-9414-250BCFF19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3" y="2838450"/>
                <a:ext cx="1447800" cy="4460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IN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76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931CA-DB5F-4A68-806B-46E0DD798297}"/>
              </a:ext>
            </a:extLst>
          </p:cNvPr>
          <p:cNvGrpSpPr/>
          <p:nvPr/>
        </p:nvGrpSpPr>
        <p:grpSpPr>
          <a:xfrm>
            <a:off x="1098557" y="3017876"/>
            <a:ext cx="2392294" cy="1028225"/>
            <a:chOff x="1647269" y="3210209"/>
            <a:chExt cx="2263049" cy="97267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533C3C-B224-4D96-BE6D-6A0B091EF991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accent2"/>
                  </a:solidFill>
                </a:rPr>
                <a:t>Edit this title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7DCCCA4-2494-4E13-BDC5-967FDFBE44F4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sp>
        <p:nvSpPr>
          <p:cNvPr id="46" name="Freeform 52">
            <a:extLst>
              <a:ext uri="{FF2B5EF4-FFF2-40B4-BE49-F238E27FC236}">
                <a16:creationId xmlns:a16="http://schemas.microsoft.com/office/drawing/2014/main" id="{AD58AB60-025E-4DE0-9F03-1377415AA488}"/>
              </a:ext>
            </a:extLst>
          </p:cNvPr>
          <p:cNvSpPr>
            <a:spLocks/>
          </p:cNvSpPr>
          <p:nvPr/>
        </p:nvSpPr>
        <p:spPr bwMode="auto">
          <a:xfrm>
            <a:off x="4592007" y="3370652"/>
            <a:ext cx="1199060" cy="2231034"/>
          </a:xfrm>
          <a:custGeom>
            <a:avLst/>
            <a:gdLst>
              <a:gd name="T0" fmla="*/ 792 w 792"/>
              <a:gd name="T1" fmla="*/ 1302 h 1474"/>
              <a:gd name="T2" fmla="*/ 149 w 792"/>
              <a:gd name="T3" fmla="*/ 1185 h 1474"/>
              <a:gd name="T4" fmla="*/ 29 w 792"/>
              <a:gd name="T5" fmla="*/ 717 h 1474"/>
              <a:gd name="T6" fmla="*/ 179 w 792"/>
              <a:gd name="T7" fmla="*/ 73 h 1474"/>
              <a:gd name="T8" fmla="*/ 608 w 792"/>
              <a:gd name="T9" fmla="*/ 33 h 1474"/>
              <a:gd name="T10" fmla="*/ 239 w 792"/>
              <a:gd name="T11" fmla="*/ 966 h 1474"/>
              <a:gd name="T12" fmla="*/ 758 w 792"/>
              <a:gd name="T13" fmla="*/ 1290 h 1474"/>
              <a:gd name="T14" fmla="*/ 792 w 792"/>
              <a:gd name="T15" fmla="*/ 1302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2" h="1474">
                <a:moveTo>
                  <a:pt x="792" y="1302"/>
                </a:moveTo>
                <a:cubicBezTo>
                  <a:pt x="792" y="1302"/>
                  <a:pt x="365" y="1459"/>
                  <a:pt x="149" y="1185"/>
                </a:cubicBezTo>
                <a:cubicBezTo>
                  <a:pt x="52" y="1062"/>
                  <a:pt x="54" y="905"/>
                  <a:pt x="29" y="717"/>
                </a:cubicBezTo>
                <a:cubicBezTo>
                  <a:pt x="0" y="495"/>
                  <a:pt x="95" y="219"/>
                  <a:pt x="179" y="73"/>
                </a:cubicBezTo>
                <a:cubicBezTo>
                  <a:pt x="179" y="73"/>
                  <a:pt x="352" y="0"/>
                  <a:pt x="608" y="33"/>
                </a:cubicBezTo>
                <a:cubicBezTo>
                  <a:pt x="608" y="33"/>
                  <a:pt x="216" y="534"/>
                  <a:pt x="239" y="966"/>
                </a:cubicBezTo>
                <a:cubicBezTo>
                  <a:pt x="239" y="966"/>
                  <a:pt x="232" y="1474"/>
                  <a:pt x="758" y="1290"/>
                </a:cubicBezTo>
                <a:lnTo>
                  <a:pt x="792" y="13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159EDD-AB33-4CD3-B931-62D50C1D7638}"/>
              </a:ext>
            </a:extLst>
          </p:cNvPr>
          <p:cNvGrpSpPr/>
          <p:nvPr/>
        </p:nvGrpSpPr>
        <p:grpSpPr>
          <a:xfrm>
            <a:off x="4310327" y="2607555"/>
            <a:ext cx="2816160" cy="2889781"/>
            <a:chOff x="2983887" y="2297131"/>
            <a:chExt cx="2930416" cy="3007025"/>
          </a:xfrm>
          <a:solidFill>
            <a:srgbClr val="FFFFFF">
              <a:lumMod val="75000"/>
            </a:srgbClr>
          </a:solidFill>
        </p:grpSpPr>
        <p:sp>
          <p:nvSpPr>
            <p:cNvPr id="98" name="Freeform 45">
              <a:extLst>
                <a:ext uri="{FF2B5EF4-FFF2-40B4-BE49-F238E27FC236}">
                  <a16:creationId xmlns:a16="http://schemas.microsoft.com/office/drawing/2014/main" id="{AA6D1609-8216-4AC9-A1D3-16CAD782C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887" y="3338331"/>
              <a:ext cx="408354" cy="836025"/>
            </a:xfrm>
            <a:custGeom>
              <a:avLst/>
              <a:gdLst>
                <a:gd name="T0" fmla="*/ 215 w 259"/>
                <a:gd name="T1" fmla="*/ 0 h 531"/>
                <a:gd name="T2" fmla="*/ 218 w 259"/>
                <a:gd name="T3" fmla="*/ 531 h 531"/>
                <a:gd name="T4" fmla="*/ 259 w 259"/>
                <a:gd name="T5" fmla="*/ 199 h 531"/>
                <a:gd name="T6" fmla="*/ 215 w 259"/>
                <a:gd name="T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531">
                  <a:moveTo>
                    <a:pt x="215" y="0"/>
                  </a:moveTo>
                  <a:cubicBezTo>
                    <a:pt x="106" y="87"/>
                    <a:pt x="0" y="257"/>
                    <a:pt x="218" y="531"/>
                  </a:cubicBezTo>
                  <a:cubicBezTo>
                    <a:pt x="202" y="384"/>
                    <a:pt x="259" y="199"/>
                    <a:pt x="259" y="199"/>
                  </a:cubicBezTo>
                  <a:cubicBezTo>
                    <a:pt x="207" y="139"/>
                    <a:pt x="215" y="0"/>
                    <a:pt x="21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B17A5840-B72E-4309-B061-9A2E850F9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337" y="4878482"/>
              <a:ext cx="774739" cy="425674"/>
            </a:xfrm>
            <a:custGeom>
              <a:avLst/>
              <a:gdLst>
                <a:gd name="T0" fmla="*/ 0 w 492"/>
                <a:gd name="T1" fmla="*/ 0 h 270"/>
                <a:gd name="T2" fmla="*/ 492 w 492"/>
                <a:gd name="T3" fmla="*/ 155 h 270"/>
                <a:gd name="T4" fmla="*/ 208 w 492"/>
                <a:gd name="T5" fmla="*/ 11 h 270"/>
                <a:gd name="T6" fmla="*/ 0 w 492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270">
                  <a:moveTo>
                    <a:pt x="0" y="0"/>
                  </a:moveTo>
                  <a:cubicBezTo>
                    <a:pt x="47" y="132"/>
                    <a:pt x="161" y="270"/>
                    <a:pt x="492" y="155"/>
                  </a:cubicBezTo>
                  <a:cubicBezTo>
                    <a:pt x="362" y="106"/>
                    <a:pt x="208" y="11"/>
                    <a:pt x="208" y="11"/>
                  </a:cubicBezTo>
                  <a:cubicBezTo>
                    <a:pt x="134" y="40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87AFE5FF-FB80-4846-ADD2-0F2204AA2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206" y="2297131"/>
              <a:ext cx="798720" cy="645505"/>
            </a:xfrm>
            <a:custGeom>
              <a:avLst/>
              <a:gdLst>
                <a:gd name="T0" fmla="*/ 507 w 507"/>
                <a:gd name="T1" fmla="*/ 133 h 410"/>
                <a:gd name="T2" fmla="*/ 0 w 507"/>
                <a:gd name="T3" fmla="*/ 304 h 410"/>
                <a:gd name="T4" fmla="*/ 328 w 507"/>
                <a:gd name="T5" fmla="*/ 239 h 410"/>
                <a:gd name="T6" fmla="*/ 507 w 507"/>
                <a:gd name="T7" fmla="*/ 13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7" h="410">
                  <a:moveTo>
                    <a:pt x="507" y="133"/>
                  </a:moveTo>
                  <a:cubicBezTo>
                    <a:pt x="384" y="53"/>
                    <a:pt x="200" y="0"/>
                    <a:pt x="0" y="304"/>
                  </a:cubicBezTo>
                  <a:cubicBezTo>
                    <a:pt x="238" y="410"/>
                    <a:pt x="328" y="239"/>
                    <a:pt x="328" y="239"/>
                  </a:cubicBezTo>
                  <a:cubicBezTo>
                    <a:pt x="369" y="171"/>
                    <a:pt x="507" y="133"/>
                    <a:pt x="507" y="13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2D62">
                    <a:lumMod val="40000"/>
                    <a:lumOff val="60000"/>
                  </a:srgbClr>
                </a:gs>
                <a:gs pos="46000">
                  <a:srgbClr val="002D62">
                    <a:lumMod val="95000"/>
                    <a:lumOff val="5000"/>
                  </a:srgbClr>
                </a:gs>
                <a:gs pos="100000">
                  <a:srgbClr val="002D62">
                    <a:lumMod val="60000"/>
                  </a:srgb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1922979A-64AE-4E1C-9617-425321139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4051" y="2868692"/>
              <a:ext cx="540252" cy="648835"/>
            </a:xfrm>
            <a:custGeom>
              <a:avLst/>
              <a:gdLst>
                <a:gd name="T0" fmla="*/ 309 w 343"/>
                <a:gd name="T1" fmla="*/ 412 h 412"/>
                <a:gd name="T2" fmla="*/ 0 w 343"/>
                <a:gd name="T3" fmla="*/ 0 h 412"/>
                <a:gd name="T4" fmla="*/ 159 w 343"/>
                <a:gd name="T5" fmla="*/ 289 h 412"/>
                <a:gd name="T6" fmla="*/ 309 w 343"/>
                <a:gd name="T7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412">
                  <a:moveTo>
                    <a:pt x="309" y="412"/>
                  </a:moveTo>
                  <a:cubicBezTo>
                    <a:pt x="343" y="306"/>
                    <a:pt x="336" y="98"/>
                    <a:pt x="0" y="0"/>
                  </a:cubicBezTo>
                  <a:cubicBezTo>
                    <a:pt x="46" y="153"/>
                    <a:pt x="56" y="215"/>
                    <a:pt x="159" y="289"/>
                  </a:cubicBezTo>
                  <a:cubicBezTo>
                    <a:pt x="237" y="308"/>
                    <a:pt x="309" y="411"/>
                    <a:pt x="309" y="4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4BB92BFA-29F8-475B-9DAE-05F84EA65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463" y="4355550"/>
              <a:ext cx="482296" cy="634845"/>
            </a:xfrm>
            <a:custGeom>
              <a:avLst/>
              <a:gdLst>
                <a:gd name="T0" fmla="*/ 0 w 306"/>
                <a:gd name="T1" fmla="*/ 403 h 403"/>
                <a:gd name="T2" fmla="*/ 294 w 306"/>
                <a:gd name="T3" fmla="*/ 0 h 403"/>
                <a:gd name="T4" fmla="*/ 78 w 306"/>
                <a:gd name="T5" fmla="*/ 219 h 403"/>
                <a:gd name="T6" fmla="*/ 0 w 306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403">
                  <a:moveTo>
                    <a:pt x="0" y="403"/>
                  </a:moveTo>
                  <a:cubicBezTo>
                    <a:pt x="140" y="398"/>
                    <a:pt x="306" y="350"/>
                    <a:pt x="294" y="0"/>
                  </a:cubicBezTo>
                  <a:cubicBezTo>
                    <a:pt x="228" y="64"/>
                    <a:pt x="78" y="219"/>
                    <a:pt x="78" y="219"/>
                  </a:cubicBezTo>
                  <a:cubicBezTo>
                    <a:pt x="84" y="298"/>
                    <a:pt x="0" y="403"/>
                    <a:pt x="0" y="40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96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8" name="Freeform 51">
            <a:extLst>
              <a:ext uri="{FF2B5EF4-FFF2-40B4-BE49-F238E27FC236}">
                <a16:creationId xmlns:a16="http://schemas.microsoft.com/office/drawing/2014/main" id="{17A20E12-FBF1-406C-BC41-BB7919502448}"/>
              </a:ext>
            </a:extLst>
          </p:cNvPr>
          <p:cNvSpPr>
            <a:spLocks/>
          </p:cNvSpPr>
          <p:nvPr/>
        </p:nvSpPr>
        <p:spPr bwMode="auto">
          <a:xfrm>
            <a:off x="4121472" y="2952612"/>
            <a:ext cx="2257281" cy="1515311"/>
          </a:xfrm>
          <a:custGeom>
            <a:avLst/>
            <a:gdLst>
              <a:gd name="T0" fmla="*/ 341 w 1491"/>
              <a:gd name="T1" fmla="*/ 1001 h 1001"/>
              <a:gd name="T2" fmla="*/ 235 w 1491"/>
              <a:gd name="T3" fmla="*/ 356 h 1001"/>
              <a:gd name="T4" fmla="*/ 665 w 1491"/>
              <a:gd name="T5" fmla="*/ 80 h 1001"/>
              <a:gd name="T6" fmla="*/ 1324 w 1491"/>
              <a:gd name="T7" fmla="*/ 30 h 1001"/>
              <a:gd name="T8" fmla="*/ 1491 w 1491"/>
              <a:gd name="T9" fmla="*/ 412 h 1001"/>
              <a:gd name="T10" fmla="*/ 473 w 1491"/>
              <a:gd name="T11" fmla="*/ 360 h 1001"/>
              <a:gd name="T12" fmla="*/ 347 w 1491"/>
              <a:gd name="T13" fmla="*/ 966 h 1001"/>
              <a:gd name="T14" fmla="*/ 341 w 1491"/>
              <a:gd name="T15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1" h="1001">
                <a:moveTo>
                  <a:pt x="341" y="1001"/>
                </a:moveTo>
                <a:cubicBezTo>
                  <a:pt x="341" y="1001"/>
                  <a:pt x="48" y="651"/>
                  <a:pt x="235" y="356"/>
                </a:cubicBezTo>
                <a:cubicBezTo>
                  <a:pt x="319" y="225"/>
                  <a:pt x="482" y="135"/>
                  <a:pt x="665" y="80"/>
                </a:cubicBezTo>
                <a:cubicBezTo>
                  <a:pt x="891" y="13"/>
                  <a:pt x="1158" y="0"/>
                  <a:pt x="1324" y="30"/>
                </a:cubicBezTo>
                <a:cubicBezTo>
                  <a:pt x="1324" y="30"/>
                  <a:pt x="1462" y="194"/>
                  <a:pt x="1491" y="412"/>
                </a:cubicBezTo>
                <a:cubicBezTo>
                  <a:pt x="1491" y="412"/>
                  <a:pt x="847" y="221"/>
                  <a:pt x="473" y="360"/>
                </a:cubicBezTo>
                <a:cubicBezTo>
                  <a:pt x="473" y="360"/>
                  <a:pt x="0" y="531"/>
                  <a:pt x="347" y="966"/>
                </a:cubicBezTo>
                <a:lnTo>
                  <a:pt x="341" y="1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47B2462C-12FC-4B47-A1DC-CF9319FD2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64" y="4463441"/>
            <a:ext cx="0" cy="0"/>
          </a:xfrm>
          <a:prstGeom prst="line">
            <a:avLst/>
          </a:prstGeom>
          <a:noFill/>
          <a:ln w="14288" cap="flat">
            <a:solidFill>
              <a:srgbClr val="ED1C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0" name="Line 54">
            <a:extLst>
              <a:ext uri="{FF2B5EF4-FFF2-40B4-BE49-F238E27FC236}">
                <a16:creationId xmlns:a16="http://schemas.microsoft.com/office/drawing/2014/main" id="{4D43CE58-A79A-4A25-99C5-C011DBB3B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1791" y="4094057"/>
            <a:ext cx="0" cy="0"/>
          </a:xfrm>
          <a:prstGeom prst="line">
            <a:avLst/>
          </a:prstGeom>
          <a:noFill/>
          <a:ln w="14288" cap="flat">
            <a:solidFill>
              <a:srgbClr val="ED1C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1" name="Freeform 56">
            <a:extLst>
              <a:ext uri="{FF2B5EF4-FFF2-40B4-BE49-F238E27FC236}">
                <a16:creationId xmlns:a16="http://schemas.microsoft.com/office/drawing/2014/main" id="{BA3D75A8-B83C-4C38-A772-729303CDBCBF}"/>
              </a:ext>
            </a:extLst>
          </p:cNvPr>
          <p:cNvSpPr>
            <a:spLocks/>
          </p:cNvSpPr>
          <p:nvPr/>
        </p:nvSpPr>
        <p:spPr bwMode="auto">
          <a:xfrm>
            <a:off x="4937064" y="4184962"/>
            <a:ext cx="2120922" cy="1277162"/>
          </a:xfrm>
          <a:custGeom>
            <a:avLst/>
            <a:gdLst>
              <a:gd name="T0" fmla="*/ 1353 w 1401"/>
              <a:gd name="T1" fmla="*/ 229 h 844"/>
              <a:gd name="T2" fmla="*/ 1075 w 1401"/>
              <a:gd name="T3" fmla="*/ 789 h 844"/>
              <a:gd name="T4" fmla="*/ 551 w 1401"/>
              <a:gd name="T5" fmla="*/ 761 h 844"/>
              <a:gd name="T6" fmla="*/ 9 w 1401"/>
              <a:gd name="T7" fmla="*/ 419 h 844"/>
              <a:gd name="T8" fmla="*/ 88 w 1401"/>
              <a:gd name="T9" fmla="*/ 0 h 844"/>
              <a:gd name="T10" fmla="*/ 863 w 1401"/>
              <a:gd name="T11" fmla="*/ 641 h 844"/>
              <a:gd name="T12" fmla="*/ 1329 w 1401"/>
              <a:gd name="T13" fmla="*/ 260 h 844"/>
              <a:gd name="T14" fmla="*/ 1353 w 1401"/>
              <a:gd name="T15" fmla="*/ 229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1" h="844">
                <a:moveTo>
                  <a:pt x="1353" y="229"/>
                </a:moveTo>
                <a:cubicBezTo>
                  <a:pt x="1353" y="229"/>
                  <a:pt x="1401" y="664"/>
                  <a:pt x="1075" y="789"/>
                </a:cubicBezTo>
                <a:cubicBezTo>
                  <a:pt x="929" y="844"/>
                  <a:pt x="730" y="826"/>
                  <a:pt x="551" y="761"/>
                </a:cubicBezTo>
                <a:cubicBezTo>
                  <a:pt x="329" y="680"/>
                  <a:pt x="123" y="543"/>
                  <a:pt x="9" y="419"/>
                </a:cubicBezTo>
                <a:cubicBezTo>
                  <a:pt x="9" y="419"/>
                  <a:pt x="0" y="167"/>
                  <a:pt x="88" y="0"/>
                </a:cubicBezTo>
                <a:cubicBezTo>
                  <a:pt x="88" y="0"/>
                  <a:pt x="480" y="528"/>
                  <a:pt x="863" y="641"/>
                </a:cubicBezTo>
                <a:cubicBezTo>
                  <a:pt x="863" y="641"/>
                  <a:pt x="1347" y="817"/>
                  <a:pt x="1329" y="260"/>
                </a:cubicBezTo>
                <a:lnTo>
                  <a:pt x="1353" y="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2" name="Freeform 55">
            <a:extLst>
              <a:ext uri="{FF2B5EF4-FFF2-40B4-BE49-F238E27FC236}">
                <a16:creationId xmlns:a16="http://schemas.microsoft.com/office/drawing/2014/main" id="{5770A7E2-0682-4FF5-BE3C-B13B750883AB}"/>
              </a:ext>
            </a:extLst>
          </p:cNvPr>
          <p:cNvSpPr>
            <a:spLocks/>
          </p:cNvSpPr>
          <p:nvPr/>
        </p:nvSpPr>
        <p:spPr bwMode="auto">
          <a:xfrm>
            <a:off x="5695679" y="3099214"/>
            <a:ext cx="1719529" cy="2058825"/>
          </a:xfrm>
          <a:custGeom>
            <a:avLst/>
            <a:gdLst>
              <a:gd name="T0" fmla="*/ 575 w 1136"/>
              <a:gd name="T1" fmla="*/ 0 h 1360"/>
              <a:gd name="T2" fmla="*/ 1047 w 1136"/>
              <a:gd name="T3" fmla="*/ 496 h 1360"/>
              <a:gd name="T4" fmla="*/ 847 w 1136"/>
              <a:gd name="T5" fmla="*/ 962 h 1360"/>
              <a:gd name="T6" fmla="*/ 368 w 1136"/>
              <a:gd name="T7" fmla="*/ 1360 h 1360"/>
              <a:gd name="T8" fmla="*/ 0 w 1136"/>
              <a:gd name="T9" fmla="*/ 1149 h 1360"/>
              <a:gd name="T10" fmla="*/ 833 w 1136"/>
              <a:gd name="T11" fmla="*/ 612 h 1360"/>
              <a:gd name="T12" fmla="*/ 602 w 1136"/>
              <a:gd name="T13" fmla="*/ 43 h 1360"/>
              <a:gd name="T14" fmla="*/ 575 w 1136"/>
              <a:gd name="T15" fmla="*/ 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6" h="1360">
                <a:moveTo>
                  <a:pt x="575" y="0"/>
                </a:moveTo>
                <a:cubicBezTo>
                  <a:pt x="575" y="0"/>
                  <a:pt x="1043" y="109"/>
                  <a:pt x="1047" y="496"/>
                </a:cubicBezTo>
                <a:cubicBezTo>
                  <a:pt x="1049" y="651"/>
                  <a:pt x="965" y="812"/>
                  <a:pt x="847" y="962"/>
                </a:cubicBezTo>
                <a:cubicBezTo>
                  <a:pt x="702" y="1147"/>
                  <a:pt x="521" y="1290"/>
                  <a:pt x="368" y="1360"/>
                </a:cubicBezTo>
                <a:cubicBezTo>
                  <a:pt x="368" y="1360"/>
                  <a:pt x="118" y="1311"/>
                  <a:pt x="0" y="1149"/>
                </a:cubicBezTo>
                <a:cubicBezTo>
                  <a:pt x="0" y="1149"/>
                  <a:pt x="614" y="959"/>
                  <a:pt x="833" y="612"/>
                </a:cubicBezTo>
                <a:cubicBezTo>
                  <a:pt x="833" y="612"/>
                  <a:pt x="1136" y="198"/>
                  <a:pt x="602" y="43"/>
                </a:cubicBezTo>
                <a:lnTo>
                  <a:pt x="57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3" name="Freeform 53">
            <a:extLst>
              <a:ext uri="{FF2B5EF4-FFF2-40B4-BE49-F238E27FC236}">
                <a16:creationId xmlns:a16="http://schemas.microsoft.com/office/drawing/2014/main" id="{8A406448-7BA5-4011-98A3-0C475DC1D66E}"/>
              </a:ext>
            </a:extLst>
          </p:cNvPr>
          <p:cNvSpPr>
            <a:spLocks/>
          </p:cNvSpPr>
          <p:nvPr/>
        </p:nvSpPr>
        <p:spPr bwMode="auto">
          <a:xfrm>
            <a:off x="5109913" y="2362366"/>
            <a:ext cx="1850125" cy="2105559"/>
          </a:xfrm>
          <a:custGeom>
            <a:avLst/>
            <a:gdLst>
              <a:gd name="T0" fmla="*/ 0 w 1222"/>
              <a:gd name="T1" fmla="*/ 477 h 1391"/>
              <a:gd name="T2" fmla="*/ 578 w 1222"/>
              <a:gd name="T3" fmla="*/ 178 h 1391"/>
              <a:gd name="T4" fmla="*/ 974 w 1222"/>
              <a:gd name="T5" fmla="*/ 500 h 1391"/>
              <a:gd name="T6" fmla="*/ 1222 w 1222"/>
              <a:gd name="T7" fmla="*/ 1099 h 1391"/>
              <a:gd name="T8" fmla="*/ 918 w 1222"/>
              <a:gd name="T9" fmla="*/ 1391 h 1391"/>
              <a:gd name="T10" fmla="*/ 648 w 1222"/>
              <a:gd name="T11" fmla="*/ 405 h 1391"/>
              <a:gd name="T12" fmla="*/ 37 w 1222"/>
              <a:gd name="T13" fmla="*/ 466 h 1391"/>
              <a:gd name="T14" fmla="*/ 0 w 1222"/>
              <a:gd name="T15" fmla="*/ 477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2" h="1391">
                <a:moveTo>
                  <a:pt x="0" y="477"/>
                </a:moveTo>
                <a:cubicBezTo>
                  <a:pt x="0" y="477"/>
                  <a:pt x="239" y="92"/>
                  <a:pt x="578" y="178"/>
                </a:cubicBezTo>
                <a:cubicBezTo>
                  <a:pt x="729" y="216"/>
                  <a:pt x="866" y="344"/>
                  <a:pt x="974" y="500"/>
                </a:cubicBezTo>
                <a:cubicBezTo>
                  <a:pt x="1109" y="694"/>
                  <a:pt x="1200" y="932"/>
                  <a:pt x="1222" y="1099"/>
                </a:cubicBezTo>
                <a:cubicBezTo>
                  <a:pt x="1222" y="1099"/>
                  <a:pt x="1133" y="1325"/>
                  <a:pt x="918" y="1391"/>
                </a:cubicBezTo>
                <a:cubicBezTo>
                  <a:pt x="918" y="1391"/>
                  <a:pt x="896" y="717"/>
                  <a:pt x="648" y="405"/>
                </a:cubicBezTo>
                <a:cubicBezTo>
                  <a:pt x="648" y="405"/>
                  <a:pt x="342" y="0"/>
                  <a:pt x="37" y="466"/>
                </a:cubicBezTo>
                <a:lnTo>
                  <a:pt x="0" y="477"/>
                </a:lnTo>
                <a:close/>
              </a:path>
            </a:pathLst>
          </a:custGeom>
          <a:solidFill>
            <a:srgbClr val="002D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9B9BD5-629C-48D4-908A-5BBEEDA4D628}"/>
              </a:ext>
            </a:extLst>
          </p:cNvPr>
          <p:cNvSpPr txBox="1"/>
          <p:nvPr/>
        </p:nvSpPr>
        <p:spPr>
          <a:xfrm>
            <a:off x="5310871" y="3892389"/>
            <a:ext cx="998103" cy="97606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SAMPLE HEADING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31683E2-49C1-4F55-B284-21E1700E1049}"/>
              </a:ext>
            </a:extLst>
          </p:cNvPr>
          <p:cNvSpPr/>
          <p:nvPr/>
        </p:nvSpPr>
        <p:spPr>
          <a:xfrm>
            <a:off x="3634745" y="3050727"/>
            <a:ext cx="570595" cy="570595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sp>
        <p:nvSpPr>
          <p:cNvPr id="56" name="Freeform 74">
            <a:extLst>
              <a:ext uri="{FF2B5EF4-FFF2-40B4-BE49-F238E27FC236}">
                <a16:creationId xmlns:a16="http://schemas.microsoft.com/office/drawing/2014/main" id="{30CB19FF-C773-4C7C-8192-88064EEEFB34}"/>
              </a:ext>
            </a:extLst>
          </p:cNvPr>
          <p:cNvSpPr>
            <a:spLocks noEditPoints="1"/>
          </p:cNvSpPr>
          <p:nvPr/>
        </p:nvSpPr>
        <p:spPr bwMode="auto">
          <a:xfrm>
            <a:off x="3763122" y="3197880"/>
            <a:ext cx="313840" cy="249462"/>
          </a:xfrm>
          <a:custGeom>
            <a:avLst/>
            <a:gdLst>
              <a:gd name="T0" fmla="*/ 88 w 96"/>
              <a:gd name="T1" fmla="*/ 76 h 76"/>
              <a:gd name="T2" fmla="*/ 8 w 96"/>
              <a:gd name="T3" fmla="*/ 76 h 76"/>
              <a:gd name="T4" fmla="*/ 0 w 96"/>
              <a:gd name="T5" fmla="*/ 68 h 76"/>
              <a:gd name="T6" fmla="*/ 0 w 96"/>
              <a:gd name="T7" fmla="*/ 8 h 76"/>
              <a:gd name="T8" fmla="*/ 8 w 96"/>
              <a:gd name="T9" fmla="*/ 0 h 76"/>
              <a:gd name="T10" fmla="*/ 88 w 96"/>
              <a:gd name="T11" fmla="*/ 0 h 76"/>
              <a:gd name="T12" fmla="*/ 96 w 96"/>
              <a:gd name="T13" fmla="*/ 8 h 76"/>
              <a:gd name="T14" fmla="*/ 96 w 96"/>
              <a:gd name="T15" fmla="*/ 68 h 76"/>
              <a:gd name="T16" fmla="*/ 88 w 96"/>
              <a:gd name="T17" fmla="*/ 76 h 76"/>
              <a:gd name="T18" fmla="*/ 8 w 96"/>
              <a:gd name="T19" fmla="*/ 4 h 76"/>
              <a:gd name="T20" fmla="*/ 4 w 96"/>
              <a:gd name="T21" fmla="*/ 8 h 76"/>
              <a:gd name="T22" fmla="*/ 4 w 96"/>
              <a:gd name="T23" fmla="*/ 68 h 76"/>
              <a:gd name="T24" fmla="*/ 8 w 96"/>
              <a:gd name="T25" fmla="*/ 72 h 76"/>
              <a:gd name="T26" fmla="*/ 88 w 96"/>
              <a:gd name="T27" fmla="*/ 72 h 76"/>
              <a:gd name="T28" fmla="*/ 92 w 96"/>
              <a:gd name="T29" fmla="*/ 68 h 76"/>
              <a:gd name="T30" fmla="*/ 92 w 96"/>
              <a:gd name="T31" fmla="*/ 8 h 76"/>
              <a:gd name="T32" fmla="*/ 88 w 96"/>
              <a:gd name="T33" fmla="*/ 4 h 76"/>
              <a:gd name="T34" fmla="*/ 8 w 96"/>
              <a:gd name="T35" fmla="*/ 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76">
                <a:moveTo>
                  <a:pt x="88" y="76"/>
                </a:moveTo>
                <a:cubicBezTo>
                  <a:pt x="8" y="76"/>
                  <a:pt x="8" y="76"/>
                  <a:pt x="8" y="76"/>
                </a:cubicBezTo>
                <a:cubicBezTo>
                  <a:pt x="4" y="76"/>
                  <a:pt x="0" y="72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2" y="0"/>
                  <a:pt x="96" y="4"/>
                  <a:pt x="96" y="8"/>
                </a:cubicBezTo>
                <a:cubicBezTo>
                  <a:pt x="96" y="68"/>
                  <a:pt x="96" y="68"/>
                  <a:pt x="96" y="68"/>
                </a:cubicBezTo>
                <a:cubicBezTo>
                  <a:pt x="96" y="72"/>
                  <a:pt x="92" y="76"/>
                  <a:pt x="88" y="76"/>
                </a:cubicBezTo>
                <a:close/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68"/>
                  <a:pt x="4" y="68"/>
                  <a:pt x="4" y="68"/>
                </a:cubicBezTo>
                <a:cubicBezTo>
                  <a:pt x="4" y="70"/>
                  <a:pt x="6" y="72"/>
                  <a:pt x="8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8"/>
                  <a:pt x="92" y="8"/>
                  <a:pt x="92" y="8"/>
                </a:cubicBezTo>
                <a:cubicBezTo>
                  <a:pt x="92" y="6"/>
                  <a:pt x="90" y="4"/>
                  <a:pt x="88" y="4"/>
                </a:cubicBezTo>
                <a:lnTo>
                  <a:pt x="8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7" name="Freeform 75">
            <a:extLst>
              <a:ext uri="{FF2B5EF4-FFF2-40B4-BE49-F238E27FC236}">
                <a16:creationId xmlns:a16="http://schemas.microsoft.com/office/drawing/2014/main" id="{D8FA7301-1812-404B-842A-26353C4F8D74}"/>
              </a:ext>
            </a:extLst>
          </p:cNvPr>
          <p:cNvSpPr>
            <a:spLocks/>
          </p:cNvSpPr>
          <p:nvPr/>
        </p:nvSpPr>
        <p:spPr bwMode="auto">
          <a:xfrm>
            <a:off x="3822135" y="3460755"/>
            <a:ext cx="195815" cy="13412"/>
          </a:xfrm>
          <a:custGeom>
            <a:avLst/>
            <a:gdLst>
              <a:gd name="T0" fmla="*/ 58 w 60"/>
              <a:gd name="T1" fmla="*/ 4 h 4"/>
              <a:gd name="T2" fmla="*/ 2 w 60"/>
              <a:gd name="T3" fmla="*/ 4 h 4"/>
              <a:gd name="T4" fmla="*/ 0 w 60"/>
              <a:gd name="T5" fmla="*/ 2 h 4"/>
              <a:gd name="T6" fmla="*/ 2 w 60"/>
              <a:gd name="T7" fmla="*/ 0 h 4"/>
              <a:gd name="T8" fmla="*/ 58 w 60"/>
              <a:gd name="T9" fmla="*/ 0 h 4"/>
              <a:gd name="T10" fmla="*/ 60 w 60"/>
              <a:gd name="T11" fmla="*/ 2 h 4"/>
              <a:gd name="T12" fmla="*/ 58 w 60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4">
                <a:moveTo>
                  <a:pt x="58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1"/>
                  <a:pt x="60" y="2"/>
                </a:cubicBezTo>
                <a:cubicBezTo>
                  <a:pt x="60" y="3"/>
                  <a:pt x="59" y="4"/>
                  <a:pt x="58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8" name="Freeform 76">
            <a:extLst>
              <a:ext uri="{FF2B5EF4-FFF2-40B4-BE49-F238E27FC236}">
                <a16:creationId xmlns:a16="http://schemas.microsoft.com/office/drawing/2014/main" id="{8508B9EE-5AEC-4F92-B0C1-24AC85308045}"/>
              </a:ext>
            </a:extLst>
          </p:cNvPr>
          <p:cNvSpPr>
            <a:spLocks/>
          </p:cNvSpPr>
          <p:nvPr/>
        </p:nvSpPr>
        <p:spPr bwMode="auto">
          <a:xfrm>
            <a:off x="3906631" y="3433930"/>
            <a:ext cx="13412" cy="40236"/>
          </a:xfrm>
          <a:custGeom>
            <a:avLst/>
            <a:gdLst>
              <a:gd name="T0" fmla="*/ 2 w 4"/>
              <a:gd name="T1" fmla="*/ 12 h 12"/>
              <a:gd name="T2" fmla="*/ 0 w 4"/>
              <a:gd name="T3" fmla="*/ 10 h 12"/>
              <a:gd name="T4" fmla="*/ 0 w 4"/>
              <a:gd name="T5" fmla="*/ 2 h 12"/>
              <a:gd name="T6" fmla="*/ 2 w 4"/>
              <a:gd name="T7" fmla="*/ 0 h 12"/>
              <a:gd name="T8" fmla="*/ 4 w 4"/>
              <a:gd name="T9" fmla="*/ 2 h 12"/>
              <a:gd name="T10" fmla="*/ 4 w 4"/>
              <a:gd name="T11" fmla="*/ 10 h 12"/>
              <a:gd name="T12" fmla="*/ 2 w 4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12">
                <a:moveTo>
                  <a:pt x="2" y="12"/>
                </a:moveTo>
                <a:cubicBezTo>
                  <a:pt x="1" y="12"/>
                  <a:pt x="0" y="11"/>
                  <a:pt x="0" y="1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1"/>
                  <a:pt x="3" y="12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59" name="Oval 77">
            <a:extLst>
              <a:ext uri="{FF2B5EF4-FFF2-40B4-BE49-F238E27FC236}">
                <a16:creationId xmlns:a16="http://schemas.microsoft.com/office/drawing/2014/main" id="{58B5A347-0052-4357-9934-E4DCA3699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631" y="3401741"/>
            <a:ext cx="26824" cy="2548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0" name="Rectangle 78">
            <a:extLst>
              <a:ext uri="{FF2B5EF4-FFF2-40B4-BE49-F238E27FC236}">
                <a16:creationId xmlns:a16="http://schemas.microsoft.com/office/drawing/2014/main" id="{F955AC6F-D361-4365-9EC3-955EA6162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828" y="3381624"/>
            <a:ext cx="300429" cy="13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1" name="Freeform 79">
            <a:extLst>
              <a:ext uri="{FF2B5EF4-FFF2-40B4-BE49-F238E27FC236}">
                <a16:creationId xmlns:a16="http://schemas.microsoft.com/office/drawing/2014/main" id="{704C316E-13F0-452E-9E97-6E1F2FABF506}"/>
              </a:ext>
            </a:extLst>
          </p:cNvPr>
          <p:cNvSpPr>
            <a:spLocks noEditPoints="1"/>
          </p:cNvSpPr>
          <p:nvPr/>
        </p:nvSpPr>
        <p:spPr bwMode="auto">
          <a:xfrm>
            <a:off x="3842253" y="3302493"/>
            <a:ext cx="52307" cy="65720"/>
          </a:xfrm>
          <a:custGeom>
            <a:avLst/>
            <a:gdLst>
              <a:gd name="T0" fmla="*/ 14 w 16"/>
              <a:gd name="T1" fmla="*/ 20 h 20"/>
              <a:gd name="T2" fmla="*/ 2 w 16"/>
              <a:gd name="T3" fmla="*/ 20 h 20"/>
              <a:gd name="T4" fmla="*/ 0 w 16"/>
              <a:gd name="T5" fmla="*/ 18 h 20"/>
              <a:gd name="T6" fmla="*/ 0 w 16"/>
              <a:gd name="T7" fmla="*/ 2 h 20"/>
              <a:gd name="T8" fmla="*/ 2 w 16"/>
              <a:gd name="T9" fmla="*/ 0 h 20"/>
              <a:gd name="T10" fmla="*/ 14 w 16"/>
              <a:gd name="T11" fmla="*/ 0 h 20"/>
              <a:gd name="T12" fmla="*/ 16 w 16"/>
              <a:gd name="T13" fmla="*/ 2 h 20"/>
              <a:gd name="T14" fmla="*/ 16 w 16"/>
              <a:gd name="T15" fmla="*/ 18 h 20"/>
              <a:gd name="T16" fmla="*/ 14 w 16"/>
              <a:gd name="T17" fmla="*/ 20 h 20"/>
              <a:gd name="T18" fmla="*/ 4 w 16"/>
              <a:gd name="T19" fmla="*/ 16 h 20"/>
              <a:gd name="T20" fmla="*/ 12 w 16"/>
              <a:gd name="T21" fmla="*/ 16 h 20"/>
              <a:gd name="T22" fmla="*/ 12 w 16"/>
              <a:gd name="T23" fmla="*/ 4 h 20"/>
              <a:gd name="T24" fmla="*/ 4 w 16"/>
              <a:gd name="T25" fmla="*/ 4 h 20"/>
              <a:gd name="T26" fmla="*/ 4 w 16"/>
              <a:gd name="T27" fmla="*/ 1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" h="20">
                <a:moveTo>
                  <a:pt x="14" y="20"/>
                </a:move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9"/>
                  <a:pt x="15" y="20"/>
                  <a:pt x="14" y="20"/>
                </a:cubicBezTo>
                <a:close/>
                <a:moveTo>
                  <a:pt x="4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4"/>
                  <a:pt x="12" y="4"/>
                  <a:pt x="12" y="4"/>
                </a:cubicBezTo>
                <a:cubicBezTo>
                  <a:pt x="4" y="4"/>
                  <a:pt x="4" y="4"/>
                  <a:pt x="4" y="4"/>
                </a:cubicBez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2" name="Freeform 80">
            <a:extLst>
              <a:ext uri="{FF2B5EF4-FFF2-40B4-BE49-F238E27FC236}">
                <a16:creationId xmlns:a16="http://schemas.microsoft.com/office/drawing/2014/main" id="{F18783C7-A5AD-47EE-B8B0-EF16EAC616E4}"/>
              </a:ext>
            </a:extLst>
          </p:cNvPr>
          <p:cNvSpPr>
            <a:spLocks noEditPoints="1"/>
          </p:cNvSpPr>
          <p:nvPr/>
        </p:nvSpPr>
        <p:spPr bwMode="auto">
          <a:xfrm>
            <a:off x="3906631" y="3263599"/>
            <a:ext cx="52307" cy="104614"/>
          </a:xfrm>
          <a:custGeom>
            <a:avLst/>
            <a:gdLst>
              <a:gd name="T0" fmla="*/ 14 w 16"/>
              <a:gd name="T1" fmla="*/ 32 h 32"/>
              <a:gd name="T2" fmla="*/ 2 w 16"/>
              <a:gd name="T3" fmla="*/ 32 h 32"/>
              <a:gd name="T4" fmla="*/ 0 w 16"/>
              <a:gd name="T5" fmla="*/ 30 h 32"/>
              <a:gd name="T6" fmla="*/ 0 w 16"/>
              <a:gd name="T7" fmla="*/ 2 h 32"/>
              <a:gd name="T8" fmla="*/ 2 w 16"/>
              <a:gd name="T9" fmla="*/ 0 h 32"/>
              <a:gd name="T10" fmla="*/ 14 w 16"/>
              <a:gd name="T11" fmla="*/ 0 h 32"/>
              <a:gd name="T12" fmla="*/ 16 w 16"/>
              <a:gd name="T13" fmla="*/ 2 h 32"/>
              <a:gd name="T14" fmla="*/ 16 w 16"/>
              <a:gd name="T15" fmla="*/ 30 h 32"/>
              <a:gd name="T16" fmla="*/ 14 w 16"/>
              <a:gd name="T17" fmla="*/ 32 h 32"/>
              <a:gd name="T18" fmla="*/ 4 w 16"/>
              <a:gd name="T19" fmla="*/ 28 h 32"/>
              <a:gd name="T20" fmla="*/ 12 w 16"/>
              <a:gd name="T21" fmla="*/ 28 h 32"/>
              <a:gd name="T22" fmla="*/ 12 w 16"/>
              <a:gd name="T23" fmla="*/ 4 h 32"/>
              <a:gd name="T24" fmla="*/ 4 w 16"/>
              <a:gd name="T25" fmla="*/ 4 h 32"/>
              <a:gd name="T26" fmla="*/ 4 w 16"/>
              <a:gd name="T27" fmla="*/ 2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" h="32">
                <a:moveTo>
                  <a:pt x="14" y="32"/>
                </a:move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1"/>
                  <a:pt x="0" y="3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1"/>
                  <a:pt x="15" y="32"/>
                  <a:pt x="14" y="32"/>
                </a:cubicBezTo>
                <a:close/>
                <a:moveTo>
                  <a:pt x="4" y="28"/>
                </a:moveTo>
                <a:cubicBezTo>
                  <a:pt x="12" y="28"/>
                  <a:pt x="12" y="28"/>
                  <a:pt x="12" y="28"/>
                </a:cubicBezTo>
                <a:cubicBezTo>
                  <a:pt x="12" y="4"/>
                  <a:pt x="12" y="4"/>
                  <a:pt x="12" y="4"/>
                </a:cubicBezTo>
                <a:cubicBezTo>
                  <a:pt x="4" y="4"/>
                  <a:pt x="4" y="4"/>
                  <a:pt x="4" y="4"/>
                </a:cubicBezTo>
                <a:lnTo>
                  <a:pt x="4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3" name="Freeform 81">
            <a:extLst>
              <a:ext uri="{FF2B5EF4-FFF2-40B4-BE49-F238E27FC236}">
                <a16:creationId xmlns:a16="http://schemas.microsoft.com/office/drawing/2014/main" id="{7ACA68C5-1992-492C-BC16-6B7D2A283A06}"/>
              </a:ext>
            </a:extLst>
          </p:cNvPr>
          <p:cNvSpPr>
            <a:spLocks noEditPoints="1"/>
          </p:cNvSpPr>
          <p:nvPr/>
        </p:nvSpPr>
        <p:spPr bwMode="auto">
          <a:xfrm>
            <a:off x="3972348" y="3236775"/>
            <a:ext cx="52307" cy="131437"/>
          </a:xfrm>
          <a:custGeom>
            <a:avLst/>
            <a:gdLst>
              <a:gd name="T0" fmla="*/ 14 w 16"/>
              <a:gd name="T1" fmla="*/ 40 h 40"/>
              <a:gd name="T2" fmla="*/ 2 w 16"/>
              <a:gd name="T3" fmla="*/ 40 h 40"/>
              <a:gd name="T4" fmla="*/ 0 w 16"/>
              <a:gd name="T5" fmla="*/ 38 h 40"/>
              <a:gd name="T6" fmla="*/ 0 w 16"/>
              <a:gd name="T7" fmla="*/ 2 h 40"/>
              <a:gd name="T8" fmla="*/ 2 w 16"/>
              <a:gd name="T9" fmla="*/ 0 h 40"/>
              <a:gd name="T10" fmla="*/ 14 w 16"/>
              <a:gd name="T11" fmla="*/ 0 h 40"/>
              <a:gd name="T12" fmla="*/ 16 w 16"/>
              <a:gd name="T13" fmla="*/ 2 h 40"/>
              <a:gd name="T14" fmla="*/ 16 w 16"/>
              <a:gd name="T15" fmla="*/ 38 h 40"/>
              <a:gd name="T16" fmla="*/ 14 w 16"/>
              <a:gd name="T17" fmla="*/ 40 h 40"/>
              <a:gd name="T18" fmla="*/ 4 w 16"/>
              <a:gd name="T19" fmla="*/ 36 h 40"/>
              <a:gd name="T20" fmla="*/ 12 w 16"/>
              <a:gd name="T21" fmla="*/ 36 h 40"/>
              <a:gd name="T22" fmla="*/ 12 w 16"/>
              <a:gd name="T23" fmla="*/ 4 h 40"/>
              <a:gd name="T24" fmla="*/ 4 w 16"/>
              <a:gd name="T25" fmla="*/ 4 h 40"/>
              <a:gd name="T26" fmla="*/ 4 w 16"/>
              <a:gd name="T27" fmla="*/ 3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" h="40">
                <a:moveTo>
                  <a:pt x="14" y="40"/>
                </a:moveTo>
                <a:cubicBezTo>
                  <a:pt x="2" y="40"/>
                  <a:pt x="2" y="40"/>
                  <a:pt x="2" y="40"/>
                </a:cubicBezTo>
                <a:cubicBezTo>
                  <a:pt x="1" y="40"/>
                  <a:pt x="0" y="39"/>
                  <a:pt x="0" y="3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9"/>
                  <a:pt x="15" y="40"/>
                  <a:pt x="14" y="40"/>
                </a:cubicBezTo>
                <a:close/>
                <a:moveTo>
                  <a:pt x="4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12" y="4"/>
                  <a:pt x="12" y="4"/>
                  <a:pt x="12" y="4"/>
                </a:cubicBezTo>
                <a:cubicBezTo>
                  <a:pt x="4" y="4"/>
                  <a:pt x="4" y="4"/>
                  <a:pt x="4" y="4"/>
                </a:cubicBezTo>
                <a:lnTo>
                  <a:pt x="4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4" name="Rectangle 82">
            <a:extLst>
              <a:ext uri="{FF2B5EF4-FFF2-40B4-BE49-F238E27FC236}">
                <a16:creationId xmlns:a16="http://schemas.microsoft.com/office/drawing/2014/main" id="{73A04B71-679A-44A9-A61B-A79DE009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428" y="3236775"/>
            <a:ext cx="13412" cy="131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5" name="Freeform 86">
            <a:extLst>
              <a:ext uri="{FF2B5EF4-FFF2-40B4-BE49-F238E27FC236}">
                <a16:creationId xmlns:a16="http://schemas.microsoft.com/office/drawing/2014/main" id="{D23AABCC-752D-43F0-BAC9-8077616C234A}"/>
              </a:ext>
            </a:extLst>
          </p:cNvPr>
          <p:cNvSpPr>
            <a:spLocks/>
          </p:cNvSpPr>
          <p:nvPr/>
        </p:nvSpPr>
        <p:spPr bwMode="auto">
          <a:xfrm>
            <a:off x="3791371" y="3847501"/>
            <a:ext cx="437193" cy="1430638"/>
          </a:xfrm>
          <a:custGeom>
            <a:avLst/>
            <a:gdLst>
              <a:gd name="T0" fmla="*/ 289 w 289"/>
              <a:gd name="T1" fmla="*/ 945 h 945"/>
              <a:gd name="T2" fmla="*/ 0 w 289"/>
              <a:gd name="T3" fmla="*/ 127 h 945"/>
              <a:gd name="T4" fmla="*/ 6 w 289"/>
              <a:gd name="T5" fmla="*/ 0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9" h="945">
                <a:moveTo>
                  <a:pt x="289" y="945"/>
                </a:moveTo>
                <a:cubicBezTo>
                  <a:pt x="108" y="721"/>
                  <a:pt x="0" y="437"/>
                  <a:pt x="0" y="127"/>
                </a:cubicBezTo>
                <a:cubicBezTo>
                  <a:pt x="0" y="84"/>
                  <a:pt x="2" y="42"/>
                  <a:pt x="6" y="0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6" name="Freeform 87">
            <a:extLst>
              <a:ext uri="{FF2B5EF4-FFF2-40B4-BE49-F238E27FC236}">
                <a16:creationId xmlns:a16="http://schemas.microsoft.com/office/drawing/2014/main" id="{A5EAFB44-0FE8-4B2B-8D78-22557695E06A}"/>
              </a:ext>
            </a:extLst>
          </p:cNvPr>
          <p:cNvSpPr>
            <a:spLocks/>
          </p:cNvSpPr>
          <p:nvPr/>
        </p:nvSpPr>
        <p:spPr bwMode="auto">
          <a:xfrm>
            <a:off x="4991570" y="5856155"/>
            <a:ext cx="1476085" cy="159386"/>
          </a:xfrm>
          <a:custGeom>
            <a:avLst/>
            <a:gdLst>
              <a:gd name="T0" fmla="*/ 975 w 975"/>
              <a:gd name="T1" fmla="*/ 21 h 105"/>
              <a:gd name="T2" fmla="*/ 513 w 975"/>
              <a:gd name="T3" fmla="*/ 105 h 105"/>
              <a:gd name="T4" fmla="*/ 0 w 975"/>
              <a:gd name="T5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5" h="105">
                <a:moveTo>
                  <a:pt x="975" y="21"/>
                </a:moveTo>
                <a:cubicBezTo>
                  <a:pt x="831" y="76"/>
                  <a:pt x="676" y="105"/>
                  <a:pt x="513" y="105"/>
                </a:cubicBezTo>
                <a:cubicBezTo>
                  <a:pt x="331" y="105"/>
                  <a:pt x="157" y="68"/>
                  <a:pt x="0" y="0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7" name="Freeform 88">
            <a:extLst>
              <a:ext uri="{FF2B5EF4-FFF2-40B4-BE49-F238E27FC236}">
                <a16:creationId xmlns:a16="http://schemas.microsoft.com/office/drawing/2014/main" id="{E9E978A4-7FB2-4FA9-B18A-813B43D5BC2B}"/>
              </a:ext>
            </a:extLst>
          </p:cNvPr>
          <p:cNvSpPr>
            <a:spLocks/>
          </p:cNvSpPr>
          <p:nvPr/>
        </p:nvSpPr>
        <p:spPr bwMode="auto">
          <a:xfrm>
            <a:off x="7250507" y="3950559"/>
            <a:ext cx="494802" cy="1397353"/>
          </a:xfrm>
          <a:custGeom>
            <a:avLst/>
            <a:gdLst>
              <a:gd name="T0" fmla="*/ 326 w 327"/>
              <a:gd name="T1" fmla="*/ 0 h 923"/>
              <a:gd name="T2" fmla="*/ 327 w 327"/>
              <a:gd name="T3" fmla="*/ 59 h 923"/>
              <a:gd name="T4" fmla="*/ 0 w 327"/>
              <a:gd name="T5" fmla="*/ 923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7" h="923">
                <a:moveTo>
                  <a:pt x="326" y="0"/>
                </a:moveTo>
                <a:cubicBezTo>
                  <a:pt x="327" y="19"/>
                  <a:pt x="327" y="39"/>
                  <a:pt x="327" y="59"/>
                </a:cubicBezTo>
                <a:cubicBezTo>
                  <a:pt x="327" y="390"/>
                  <a:pt x="204" y="693"/>
                  <a:pt x="0" y="923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8" name="Freeform 89">
            <a:extLst>
              <a:ext uri="{FF2B5EF4-FFF2-40B4-BE49-F238E27FC236}">
                <a16:creationId xmlns:a16="http://schemas.microsoft.com/office/drawing/2014/main" id="{B0D3C44D-D13D-4149-A51D-AFEF95D19225}"/>
              </a:ext>
            </a:extLst>
          </p:cNvPr>
          <p:cNvSpPr>
            <a:spLocks/>
          </p:cNvSpPr>
          <p:nvPr/>
        </p:nvSpPr>
        <p:spPr bwMode="auto">
          <a:xfrm>
            <a:off x="6283305" y="2130735"/>
            <a:ext cx="1194438" cy="914072"/>
          </a:xfrm>
          <a:custGeom>
            <a:avLst/>
            <a:gdLst>
              <a:gd name="T0" fmla="*/ 0 w 789"/>
              <a:gd name="T1" fmla="*/ 0 h 604"/>
              <a:gd name="T2" fmla="*/ 789 w 789"/>
              <a:gd name="T3" fmla="*/ 604 h 6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9" h="604">
                <a:moveTo>
                  <a:pt x="0" y="0"/>
                </a:moveTo>
                <a:cubicBezTo>
                  <a:pt x="335" y="90"/>
                  <a:pt x="618" y="311"/>
                  <a:pt x="789" y="604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69" name="Freeform 90">
            <a:extLst>
              <a:ext uri="{FF2B5EF4-FFF2-40B4-BE49-F238E27FC236}">
                <a16:creationId xmlns:a16="http://schemas.microsoft.com/office/drawing/2014/main" id="{8A6582EC-5CFC-4E58-8356-80FED3EF7659}"/>
              </a:ext>
            </a:extLst>
          </p:cNvPr>
          <p:cNvSpPr>
            <a:spLocks/>
          </p:cNvSpPr>
          <p:nvPr/>
        </p:nvSpPr>
        <p:spPr bwMode="auto">
          <a:xfrm>
            <a:off x="4112064" y="2109612"/>
            <a:ext cx="1227724" cy="850702"/>
          </a:xfrm>
          <a:custGeom>
            <a:avLst/>
            <a:gdLst>
              <a:gd name="T0" fmla="*/ 0 w 811"/>
              <a:gd name="T1" fmla="*/ 562 h 562"/>
              <a:gd name="T2" fmla="*/ 811 w 811"/>
              <a:gd name="T3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1" h="562">
                <a:moveTo>
                  <a:pt x="0" y="562"/>
                </a:moveTo>
                <a:cubicBezTo>
                  <a:pt x="184" y="281"/>
                  <a:pt x="473" y="75"/>
                  <a:pt x="811" y="0"/>
                </a:cubicBezTo>
              </a:path>
            </a:pathLst>
          </a:custGeom>
          <a:noFill/>
          <a:ln w="12700" cap="flat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 type="oval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3600" kern="0">
              <a:solidFill>
                <a:prstClr val="black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32166EA-F9AD-4B8A-94E9-32074C89B725}"/>
              </a:ext>
            </a:extLst>
          </p:cNvPr>
          <p:cNvSpPr/>
          <p:nvPr/>
        </p:nvSpPr>
        <p:spPr>
          <a:xfrm>
            <a:off x="5522513" y="1705669"/>
            <a:ext cx="570595" cy="570595"/>
          </a:xfrm>
          <a:prstGeom prst="ellipse">
            <a:avLst/>
          </a:prstGeom>
          <a:solidFill>
            <a:srgbClr val="002D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D3CF517-113B-470D-A0EF-C0FB8CE1AF87}"/>
              </a:ext>
            </a:extLst>
          </p:cNvPr>
          <p:cNvSpPr/>
          <p:nvPr/>
        </p:nvSpPr>
        <p:spPr>
          <a:xfrm>
            <a:off x="7358456" y="3204087"/>
            <a:ext cx="570595" cy="570595"/>
          </a:xfrm>
          <a:prstGeom prst="ellipse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E803C7-59CB-49D2-9BE6-B68FD7C3BD5F}"/>
              </a:ext>
            </a:extLst>
          </p:cNvPr>
          <p:cNvSpPr/>
          <p:nvPr/>
        </p:nvSpPr>
        <p:spPr>
          <a:xfrm>
            <a:off x="4262726" y="5325768"/>
            <a:ext cx="570595" cy="5705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C4426EF-EF4A-48D9-97EA-292EBB0C4AF2}"/>
              </a:ext>
            </a:extLst>
          </p:cNvPr>
          <p:cNvSpPr/>
          <p:nvPr/>
        </p:nvSpPr>
        <p:spPr>
          <a:xfrm>
            <a:off x="6587697" y="5463999"/>
            <a:ext cx="570595" cy="57059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3600" kern="0">
              <a:solidFill>
                <a:prstClr val="white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568B47-ED76-4F4F-8964-26F814714D2A}"/>
              </a:ext>
            </a:extLst>
          </p:cNvPr>
          <p:cNvGrpSpPr>
            <a:grpSpLocks noChangeAspect="1"/>
          </p:cNvGrpSpPr>
          <p:nvPr/>
        </p:nvGrpSpPr>
        <p:grpSpPr>
          <a:xfrm>
            <a:off x="5668906" y="1852062"/>
            <a:ext cx="277810" cy="277809"/>
            <a:chOff x="6445250" y="1803400"/>
            <a:chExt cx="371476" cy="371475"/>
          </a:xfrm>
          <a:solidFill>
            <a:srgbClr val="FFFFFF"/>
          </a:solidFill>
        </p:grpSpPr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E0D71B87-7CB8-4059-AD03-F8D69A487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3038" y="1989138"/>
              <a:ext cx="107950" cy="10795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2A3F6D31-D1EE-41C4-B853-7D8CD3EF67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5250" y="1911350"/>
              <a:ext cx="263525" cy="263525"/>
            </a:xfrm>
            <a:custGeom>
              <a:avLst/>
              <a:gdLst>
                <a:gd name="T0" fmla="*/ 26 w 68"/>
                <a:gd name="T1" fmla="*/ 68 h 68"/>
                <a:gd name="T2" fmla="*/ 24 w 68"/>
                <a:gd name="T3" fmla="*/ 60 h 68"/>
                <a:gd name="T4" fmla="*/ 11 w 68"/>
                <a:gd name="T5" fmla="*/ 59 h 68"/>
                <a:gd name="T6" fmla="*/ 1 w 68"/>
                <a:gd name="T7" fmla="*/ 44 h 68"/>
                <a:gd name="T8" fmla="*/ 1 w 68"/>
                <a:gd name="T9" fmla="*/ 41 h 68"/>
                <a:gd name="T10" fmla="*/ 6 w 68"/>
                <a:gd name="T11" fmla="*/ 30 h 68"/>
                <a:gd name="T12" fmla="*/ 1 w 68"/>
                <a:gd name="T13" fmla="*/ 24 h 68"/>
                <a:gd name="T14" fmla="*/ 10 w 68"/>
                <a:gd name="T15" fmla="*/ 9 h 68"/>
                <a:gd name="T16" fmla="*/ 16 w 68"/>
                <a:gd name="T17" fmla="*/ 12 h 68"/>
                <a:gd name="T18" fmla="*/ 24 w 68"/>
                <a:gd name="T19" fmla="*/ 2 h 68"/>
                <a:gd name="T20" fmla="*/ 42 w 68"/>
                <a:gd name="T21" fmla="*/ 0 h 68"/>
                <a:gd name="T22" fmla="*/ 44 w 68"/>
                <a:gd name="T23" fmla="*/ 8 h 68"/>
                <a:gd name="T24" fmla="*/ 57 w 68"/>
                <a:gd name="T25" fmla="*/ 9 h 68"/>
                <a:gd name="T26" fmla="*/ 67 w 68"/>
                <a:gd name="T27" fmla="*/ 24 h 68"/>
                <a:gd name="T28" fmla="*/ 62 w 68"/>
                <a:gd name="T29" fmla="*/ 30 h 68"/>
                <a:gd name="T30" fmla="*/ 67 w 68"/>
                <a:gd name="T31" fmla="*/ 41 h 68"/>
                <a:gd name="T32" fmla="*/ 67 w 68"/>
                <a:gd name="T33" fmla="*/ 44 h 68"/>
                <a:gd name="T34" fmla="*/ 58 w 68"/>
                <a:gd name="T35" fmla="*/ 59 h 68"/>
                <a:gd name="T36" fmla="*/ 52 w 68"/>
                <a:gd name="T37" fmla="*/ 56 h 68"/>
                <a:gd name="T38" fmla="*/ 44 w 68"/>
                <a:gd name="T39" fmla="*/ 66 h 68"/>
                <a:gd name="T40" fmla="*/ 28 w 68"/>
                <a:gd name="T41" fmla="*/ 64 h 68"/>
                <a:gd name="T42" fmla="*/ 40 w 68"/>
                <a:gd name="T43" fmla="*/ 59 h 68"/>
                <a:gd name="T44" fmla="*/ 50 w 68"/>
                <a:gd name="T45" fmla="*/ 52 h 68"/>
                <a:gd name="T46" fmla="*/ 57 w 68"/>
                <a:gd name="T47" fmla="*/ 54 h 68"/>
                <a:gd name="T48" fmla="*/ 58 w 68"/>
                <a:gd name="T49" fmla="*/ 41 h 68"/>
                <a:gd name="T50" fmla="*/ 57 w 68"/>
                <a:gd name="T51" fmla="*/ 29 h 68"/>
                <a:gd name="T52" fmla="*/ 63 w 68"/>
                <a:gd name="T53" fmla="*/ 24 h 68"/>
                <a:gd name="T54" fmla="*/ 52 w 68"/>
                <a:gd name="T55" fmla="*/ 16 h 68"/>
                <a:gd name="T56" fmla="*/ 41 w 68"/>
                <a:gd name="T57" fmla="*/ 11 h 68"/>
                <a:gd name="T58" fmla="*/ 40 w 68"/>
                <a:gd name="T59" fmla="*/ 4 h 68"/>
                <a:gd name="T60" fmla="*/ 28 w 68"/>
                <a:gd name="T61" fmla="*/ 9 h 68"/>
                <a:gd name="T62" fmla="*/ 18 w 68"/>
                <a:gd name="T63" fmla="*/ 16 h 68"/>
                <a:gd name="T64" fmla="*/ 11 w 68"/>
                <a:gd name="T65" fmla="*/ 14 h 68"/>
                <a:gd name="T66" fmla="*/ 10 w 68"/>
                <a:gd name="T67" fmla="*/ 27 h 68"/>
                <a:gd name="T68" fmla="*/ 11 w 68"/>
                <a:gd name="T69" fmla="*/ 39 h 68"/>
                <a:gd name="T70" fmla="*/ 5 w 68"/>
                <a:gd name="T71" fmla="*/ 44 h 68"/>
                <a:gd name="T72" fmla="*/ 16 w 68"/>
                <a:gd name="T73" fmla="*/ 52 h 68"/>
                <a:gd name="T74" fmla="*/ 27 w 68"/>
                <a:gd name="T75" fmla="*/ 57 h 68"/>
                <a:gd name="T76" fmla="*/ 28 w 68"/>
                <a:gd name="T77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68">
                  <a:moveTo>
                    <a:pt x="42" y="68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5" y="68"/>
                    <a:pt x="24" y="67"/>
                    <a:pt x="24" y="66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1" y="59"/>
                    <a:pt x="19" y="58"/>
                    <a:pt x="16" y="56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0" y="59"/>
                    <a:pt x="9" y="59"/>
                    <a:pt x="9" y="58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42"/>
                    <a:pt x="1" y="42"/>
                    <a:pt x="1" y="4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5"/>
                    <a:pt x="1" y="2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0"/>
                    <a:pt x="21" y="9"/>
                    <a:pt x="24" y="8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5" y="0"/>
                    <a:pt x="2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4" y="1"/>
                    <a:pt x="44" y="2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7" y="9"/>
                    <a:pt x="49" y="10"/>
                    <a:pt x="52" y="12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9"/>
                    <a:pt x="59" y="9"/>
                    <a:pt x="59" y="10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7" y="27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33"/>
                    <a:pt x="62" y="35"/>
                    <a:pt x="62" y="38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2"/>
                    <a:pt x="68" y="42"/>
                    <a:pt x="68" y="43"/>
                  </a:cubicBezTo>
                  <a:cubicBezTo>
                    <a:pt x="68" y="43"/>
                    <a:pt x="68" y="44"/>
                    <a:pt x="67" y="44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9" y="58"/>
                    <a:pt x="59" y="59"/>
                    <a:pt x="58" y="59"/>
                  </a:cubicBezTo>
                  <a:cubicBezTo>
                    <a:pt x="58" y="59"/>
                    <a:pt x="57" y="59"/>
                    <a:pt x="57" y="59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9" y="58"/>
                    <a:pt x="47" y="59"/>
                    <a:pt x="44" y="60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7"/>
                    <a:pt x="43" y="68"/>
                    <a:pt x="42" y="68"/>
                  </a:cubicBezTo>
                  <a:close/>
                  <a:moveTo>
                    <a:pt x="28" y="64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8"/>
                    <a:pt x="41" y="57"/>
                    <a:pt x="41" y="57"/>
                  </a:cubicBezTo>
                  <a:cubicBezTo>
                    <a:pt x="45" y="56"/>
                    <a:pt x="48" y="54"/>
                    <a:pt x="50" y="52"/>
                  </a:cubicBezTo>
                  <a:cubicBezTo>
                    <a:pt x="51" y="51"/>
                    <a:pt x="52" y="51"/>
                    <a:pt x="52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7" y="40"/>
                    <a:pt x="57" y="39"/>
                  </a:cubicBezTo>
                  <a:cubicBezTo>
                    <a:pt x="58" y="36"/>
                    <a:pt x="58" y="32"/>
                    <a:pt x="57" y="29"/>
                  </a:cubicBezTo>
                  <a:cubicBezTo>
                    <a:pt x="57" y="28"/>
                    <a:pt x="58" y="27"/>
                    <a:pt x="58" y="27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7"/>
                    <a:pt x="51" y="17"/>
                    <a:pt x="50" y="16"/>
                  </a:cubicBezTo>
                  <a:cubicBezTo>
                    <a:pt x="48" y="14"/>
                    <a:pt x="45" y="12"/>
                    <a:pt x="41" y="11"/>
                  </a:cubicBezTo>
                  <a:cubicBezTo>
                    <a:pt x="41" y="11"/>
                    <a:pt x="40" y="10"/>
                    <a:pt x="40" y="9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cubicBezTo>
                    <a:pt x="23" y="12"/>
                    <a:pt x="20" y="14"/>
                    <a:pt x="18" y="16"/>
                  </a:cubicBezTo>
                  <a:cubicBezTo>
                    <a:pt x="17" y="17"/>
                    <a:pt x="16" y="17"/>
                    <a:pt x="16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1" y="28"/>
                    <a:pt x="11" y="29"/>
                  </a:cubicBezTo>
                  <a:cubicBezTo>
                    <a:pt x="10" y="32"/>
                    <a:pt x="10" y="36"/>
                    <a:pt x="11" y="39"/>
                  </a:cubicBezTo>
                  <a:cubicBezTo>
                    <a:pt x="11" y="40"/>
                    <a:pt x="10" y="41"/>
                    <a:pt x="10" y="41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7" y="51"/>
                    <a:pt x="18" y="52"/>
                  </a:cubicBezTo>
                  <a:cubicBezTo>
                    <a:pt x="20" y="54"/>
                    <a:pt x="23" y="56"/>
                    <a:pt x="27" y="57"/>
                  </a:cubicBezTo>
                  <a:cubicBezTo>
                    <a:pt x="27" y="57"/>
                    <a:pt x="28" y="58"/>
                    <a:pt x="28" y="59"/>
                  </a:cubicBezTo>
                  <a:lnTo>
                    <a:pt x="2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D3192B08-C692-40A6-9BC0-D2F6EE2769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8775" y="1849438"/>
              <a:ext cx="61913" cy="61913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D106EEF1-D926-42D3-B3C7-D68CB3D3A0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2738" y="1803400"/>
              <a:ext cx="153988" cy="155575"/>
            </a:xfrm>
            <a:custGeom>
              <a:avLst/>
              <a:gdLst>
                <a:gd name="T0" fmla="*/ 16 w 40"/>
                <a:gd name="T1" fmla="*/ 40 h 40"/>
                <a:gd name="T2" fmla="*/ 14 w 40"/>
                <a:gd name="T3" fmla="*/ 35 h 40"/>
                <a:gd name="T4" fmla="*/ 7 w 40"/>
                <a:gd name="T5" fmla="*/ 34 h 40"/>
                <a:gd name="T6" fmla="*/ 5 w 40"/>
                <a:gd name="T7" fmla="*/ 33 h 40"/>
                <a:gd name="T8" fmla="*/ 1 w 40"/>
                <a:gd name="T9" fmla="*/ 24 h 40"/>
                <a:gd name="T10" fmla="*/ 4 w 40"/>
                <a:gd name="T11" fmla="*/ 18 h 40"/>
                <a:gd name="T12" fmla="*/ 0 w 40"/>
                <a:gd name="T13" fmla="*/ 15 h 40"/>
                <a:gd name="T14" fmla="*/ 5 w 40"/>
                <a:gd name="T15" fmla="*/ 7 h 40"/>
                <a:gd name="T16" fmla="*/ 7 w 40"/>
                <a:gd name="T17" fmla="*/ 6 h 40"/>
                <a:gd name="T18" fmla="*/ 14 w 40"/>
                <a:gd name="T19" fmla="*/ 5 h 40"/>
                <a:gd name="T20" fmla="*/ 16 w 40"/>
                <a:gd name="T21" fmla="*/ 0 h 40"/>
                <a:gd name="T22" fmla="*/ 26 w 40"/>
                <a:gd name="T23" fmla="*/ 2 h 40"/>
                <a:gd name="T24" fmla="*/ 30 w 40"/>
                <a:gd name="T25" fmla="*/ 7 h 40"/>
                <a:gd name="T26" fmla="*/ 34 w 40"/>
                <a:gd name="T27" fmla="*/ 6 h 40"/>
                <a:gd name="T28" fmla="*/ 39 w 40"/>
                <a:gd name="T29" fmla="*/ 13 h 40"/>
                <a:gd name="T30" fmla="*/ 36 w 40"/>
                <a:gd name="T31" fmla="*/ 18 h 40"/>
                <a:gd name="T32" fmla="*/ 39 w 40"/>
                <a:gd name="T33" fmla="*/ 24 h 40"/>
                <a:gd name="T34" fmla="*/ 35 w 40"/>
                <a:gd name="T35" fmla="*/ 33 h 40"/>
                <a:gd name="T36" fmla="*/ 33 w 40"/>
                <a:gd name="T37" fmla="*/ 34 h 40"/>
                <a:gd name="T38" fmla="*/ 26 w 40"/>
                <a:gd name="T39" fmla="*/ 35 h 40"/>
                <a:gd name="T40" fmla="*/ 24 w 40"/>
                <a:gd name="T41" fmla="*/ 40 h 40"/>
                <a:gd name="T42" fmla="*/ 22 w 40"/>
                <a:gd name="T43" fmla="*/ 36 h 40"/>
                <a:gd name="T44" fmla="*/ 23 w 40"/>
                <a:gd name="T45" fmla="*/ 31 h 40"/>
                <a:gd name="T46" fmla="*/ 31 w 40"/>
                <a:gd name="T47" fmla="*/ 28 h 40"/>
                <a:gd name="T48" fmla="*/ 35 w 40"/>
                <a:gd name="T49" fmla="*/ 26 h 40"/>
                <a:gd name="T50" fmla="*/ 32 w 40"/>
                <a:gd name="T51" fmla="*/ 23 h 40"/>
                <a:gd name="T52" fmla="*/ 33 w 40"/>
                <a:gd name="T53" fmla="*/ 15 h 40"/>
                <a:gd name="T54" fmla="*/ 33 w 40"/>
                <a:gd name="T55" fmla="*/ 10 h 40"/>
                <a:gd name="T56" fmla="*/ 28 w 40"/>
                <a:gd name="T57" fmla="*/ 11 h 40"/>
                <a:gd name="T58" fmla="*/ 22 w 40"/>
                <a:gd name="T59" fmla="*/ 7 h 40"/>
                <a:gd name="T60" fmla="*/ 18 w 40"/>
                <a:gd name="T61" fmla="*/ 4 h 40"/>
                <a:gd name="T62" fmla="*/ 17 w 40"/>
                <a:gd name="T63" fmla="*/ 9 h 40"/>
                <a:gd name="T64" fmla="*/ 9 w 40"/>
                <a:gd name="T65" fmla="*/ 12 h 40"/>
                <a:gd name="T66" fmla="*/ 5 w 40"/>
                <a:gd name="T67" fmla="*/ 14 h 40"/>
                <a:gd name="T68" fmla="*/ 8 w 40"/>
                <a:gd name="T69" fmla="*/ 17 h 40"/>
                <a:gd name="T70" fmla="*/ 7 w 40"/>
                <a:gd name="T71" fmla="*/ 25 h 40"/>
                <a:gd name="T72" fmla="*/ 7 w 40"/>
                <a:gd name="T73" fmla="*/ 30 h 40"/>
                <a:gd name="T74" fmla="*/ 12 w 40"/>
                <a:gd name="T75" fmla="*/ 29 h 40"/>
                <a:gd name="T76" fmla="*/ 18 w 40"/>
                <a:gd name="T7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5" y="40"/>
                    <a:pt x="14" y="39"/>
                    <a:pt x="14" y="38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4"/>
                    <a:pt x="11" y="34"/>
                    <a:pt x="10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4"/>
                  </a:cubicBezTo>
                  <a:cubicBezTo>
                    <a:pt x="5" y="34"/>
                    <a:pt x="5" y="34"/>
                    <a:pt x="5" y="3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6"/>
                    <a:pt x="0" y="24"/>
                    <a:pt x="1" y="2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19"/>
                    <a:pt x="4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5"/>
                    <a:pt x="0" y="15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3" y="6"/>
                    <a:pt x="14" y="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6"/>
                    <a:pt x="29" y="6"/>
                    <a:pt x="30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4" y="5"/>
                    <a:pt x="34" y="6"/>
                  </a:cubicBezTo>
                  <a:cubicBezTo>
                    <a:pt x="35" y="6"/>
                    <a:pt x="35" y="6"/>
                    <a:pt x="35" y="7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4"/>
                    <a:pt x="40" y="16"/>
                    <a:pt x="39" y="16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6"/>
                    <a:pt x="39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4" y="34"/>
                  </a:cubicBezTo>
                  <a:cubicBezTo>
                    <a:pt x="34" y="35"/>
                    <a:pt x="33" y="34"/>
                    <a:pt x="33" y="34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3"/>
                    <a:pt x="27" y="34"/>
                    <a:pt x="26" y="35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9"/>
                    <a:pt x="25" y="40"/>
                    <a:pt x="24" y="40"/>
                  </a:cubicBezTo>
                  <a:close/>
                  <a:moveTo>
                    <a:pt x="18" y="36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3" y="32"/>
                    <a:pt x="23" y="31"/>
                  </a:cubicBezTo>
                  <a:cubicBezTo>
                    <a:pt x="25" y="31"/>
                    <a:pt x="27" y="30"/>
                    <a:pt x="28" y="29"/>
                  </a:cubicBezTo>
                  <a:cubicBezTo>
                    <a:pt x="29" y="28"/>
                    <a:pt x="30" y="28"/>
                    <a:pt x="31" y="2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1" y="24"/>
                    <a:pt x="32" y="23"/>
                  </a:cubicBezTo>
                  <a:cubicBezTo>
                    <a:pt x="32" y="21"/>
                    <a:pt x="32" y="19"/>
                    <a:pt x="32" y="17"/>
                  </a:cubicBezTo>
                  <a:cubicBezTo>
                    <a:pt x="31" y="16"/>
                    <a:pt x="32" y="15"/>
                    <a:pt x="33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29" y="12"/>
                    <a:pt x="28" y="11"/>
                  </a:cubicBezTo>
                  <a:cubicBezTo>
                    <a:pt x="27" y="10"/>
                    <a:pt x="25" y="9"/>
                    <a:pt x="23" y="9"/>
                  </a:cubicBezTo>
                  <a:cubicBezTo>
                    <a:pt x="23" y="8"/>
                    <a:pt x="22" y="8"/>
                    <a:pt x="22" y="7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5" y="9"/>
                    <a:pt x="13" y="10"/>
                    <a:pt x="12" y="11"/>
                  </a:cubicBezTo>
                  <a:cubicBezTo>
                    <a:pt x="11" y="12"/>
                    <a:pt x="10" y="12"/>
                    <a:pt x="9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9" y="16"/>
                    <a:pt x="8" y="17"/>
                  </a:cubicBezTo>
                  <a:cubicBezTo>
                    <a:pt x="8" y="19"/>
                    <a:pt x="8" y="21"/>
                    <a:pt x="8" y="23"/>
                  </a:cubicBezTo>
                  <a:cubicBezTo>
                    <a:pt x="9" y="24"/>
                    <a:pt x="8" y="24"/>
                    <a:pt x="7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1" y="28"/>
                    <a:pt x="12" y="29"/>
                  </a:cubicBezTo>
                  <a:cubicBezTo>
                    <a:pt x="13" y="30"/>
                    <a:pt x="15" y="31"/>
                    <a:pt x="17" y="31"/>
                  </a:cubicBezTo>
                  <a:cubicBezTo>
                    <a:pt x="17" y="32"/>
                    <a:pt x="18" y="33"/>
                    <a:pt x="18" y="33"/>
                  </a:cubicBez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5B937C5-9EA0-4FF8-B62D-D78A246988EC}"/>
              </a:ext>
            </a:extLst>
          </p:cNvPr>
          <p:cNvGrpSpPr>
            <a:grpSpLocks noChangeAspect="1"/>
          </p:cNvGrpSpPr>
          <p:nvPr/>
        </p:nvGrpSpPr>
        <p:grpSpPr>
          <a:xfrm>
            <a:off x="7504849" y="3350480"/>
            <a:ext cx="277809" cy="277809"/>
            <a:chOff x="3903073" y="3496769"/>
            <a:chExt cx="360000" cy="360000"/>
          </a:xfrm>
        </p:grpSpPr>
        <p:sp>
          <p:nvSpPr>
            <p:cNvPr id="92" name="Freeform 79">
              <a:extLst>
                <a:ext uri="{FF2B5EF4-FFF2-40B4-BE49-F238E27FC236}">
                  <a16:creationId xmlns:a16="http://schemas.microsoft.com/office/drawing/2014/main" id="{81A0ECDF-5548-4889-8A12-9207E9EBA4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3073" y="3496769"/>
              <a:ext cx="255385" cy="255385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4 h 68"/>
                <a:gd name="T12" fmla="*/ 4 w 68"/>
                <a:gd name="T13" fmla="*/ 34 h 68"/>
                <a:gd name="T14" fmla="*/ 34 w 68"/>
                <a:gd name="T15" fmla="*/ 64 h 68"/>
                <a:gd name="T16" fmla="*/ 64 w 68"/>
                <a:gd name="T17" fmla="*/ 34 h 68"/>
                <a:gd name="T18" fmla="*/ 34 w 68"/>
                <a:gd name="T1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3"/>
                    <a:pt x="53" y="68"/>
                    <a:pt x="34" y="68"/>
                  </a:cubicBezTo>
                  <a:close/>
                  <a:moveTo>
                    <a:pt x="34" y="4"/>
                  </a:moveTo>
                  <a:cubicBezTo>
                    <a:pt x="17" y="4"/>
                    <a:pt x="4" y="17"/>
                    <a:pt x="4" y="34"/>
                  </a:cubicBezTo>
                  <a:cubicBezTo>
                    <a:pt x="4" y="51"/>
                    <a:pt x="17" y="64"/>
                    <a:pt x="34" y="64"/>
                  </a:cubicBezTo>
                  <a:cubicBezTo>
                    <a:pt x="51" y="64"/>
                    <a:pt x="64" y="51"/>
                    <a:pt x="64" y="34"/>
                  </a:cubicBezTo>
                  <a:cubicBezTo>
                    <a:pt x="64" y="17"/>
                    <a:pt x="51" y="4"/>
                    <a:pt x="3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3" name="Freeform 80">
              <a:extLst>
                <a:ext uri="{FF2B5EF4-FFF2-40B4-BE49-F238E27FC236}">
                  <a16:creationId xmlns:a16="http://schemas.microsoft.com/office/drawing/2014/main" id="{14D558C3-905F-4EF6-8657-B3C992FCD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150" y="3699846"/>
              <a:ext cx="156923" cy="156923"/>
            </a:xfrm>
            <a:custGeom>
              <a:avLst/>
              <a:gdLst>
                <a:gd name="T0" fmla="*/ 40 w 42"/>
                <a:gd name="T1" fmla="*/ 42 h 42"/>
                <a:gd name="T2" fmla="*/ 39 w 42"/>
                <a:gd name="T3" fmla="*/ 41 h 42"/>
                <a:gd name="T4" fmla="*/ 1 w 42"/>
                <a:gd name="T5" fmla="*/ 4 h 42"/>
                <a:gd name="T6" fmla="*/ 1 w 42"/>
                <a:gd name="T7" fmla="*/ 1 h 42"/>
                <a:gd name="T8" fmla="*/ 4 w 42"/>
                <a:gd name="T9" fmla="*/ 1 h 42"/>
                <a:gd name="T10" fmla="*/ 41 w 42"/>
                <a:gd name="T11" fmla="*/ 39 h 42"/>
                <a:gd name="T12" fmla="*/ 41 w 42"/>
                <a:gd name="T13" fmla="*/ 41 h 42"/>
                <a:gd name="T14" fmla="*/ 40 w 42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2"/>
                  </a:moveTo>
                  <a:cubicBezTo>
                    <a:pt x="39" y="42"/>
                    <a:pt x="39" y="42"/>
                    <a:pt x="39" y="4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2" y="39"/>
                    <a:pt x="42" y="41"/>
                    <a:pt x="41" y="41"/>
                  </a:cubicBezTo>
                  <a:cubicBezTo>
                    <a:pt x="41" y="42"/>
                    <a:pt x="41" y="42"/>
                    <a:pt x="4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4301D4-B2B7-40B0-AFA7-9E0AD6E05B29}"/>
              </a:ext>
            </a:extLst>
          </p:cNvPr>
          <p:cNvGrpSpPr>
            <a:grpSpLocks noChangeAspect="1"/>
          </p:cNvGrpSpPr>
          <p:nvPr/>
        </p:nvGrpSpPr>
        <p:grpSpPr>
          <a:xfrm>
            <a:off x="6761396" y="5610392"/>
            <a:ext cx="223197" cy="277809"/>
            <a:chOff x="5653088" y="1797050"/>
            <a:chExt cx="298450" cy="371475"/>
          </a:xfrm>
          <a:solidFill>
            <a:srgbClr val="FFFFFF"/>
          </a:solidFill>
        </p:grpSpPr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FFB10D09-2700-469B-ADD4-B2F86353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2163" y="1982788"/>
              <a:ext cx="79375" cy="107950"/>
            </a:xfrm>
            <a:custGeom>
              <a:avLst/>
              <a:gdLst>
                <a:gd name="T0" fmla="*/ 6 w 20"/>
                <a:gd name="T1" fmla="*/ 28 h 28"/>
                <a:gd name="T2" fmla="*/ 2 w 20"/>
                <a:gd name="T3" fmla="*/ 28 h 28"/>
                <a:gd name="T4" fmla="*/ 0 w 20"/>
                <a:gd name="T5" fmla="*/ 26 h 28"/>
                <a:gd name="T6" fmla="*/ 2 w 20"/>
                <a:gd name="T7" fmla="*/ 24 h 28"/>
                <a:gd name="T8" fmla="*/ 6 w 20"/>
                <a:gd name="T9" fmla="*/ 24 h 28"/>
                <a:gd name="T10" fmla="*/ 16 w 20"/>
                <a:gd name="T11" fmla="*/ 14 h 28"/>
                <a:gd name="T12" fmla="*/ 6 w 20"/>
                <a:gd name="T13" fmla="*/ 4 h 28"/>
                <a:gd name="T14" fmla="*/ 2 w 20"/>
                <a:gd name="T15" fmla="*/ 4 h 28"/>
                <a:gd name="T16" fmla="*/ 0 w 20"/>
                <a:gd name="T17" fmla="*/ 2 h 28"/>
                <a:gd name="T18" fmla="*/ 2 w 20"/>
                <a:gd name="T19" fmla="*/ 0 h 28"/>
                <a:gd name="T20" fmla="*/ 6 w 20"/>
                <a:gd name="T21" fmla="*/ 0 h 28"/>
                <a:gd name="T22" fmla="*/ 20 w 20"/>
                <a:gd name="T23" fmla="*/ 14 h 28"/>
                <a:gd name="T24" fmla="*/ 6 w 2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8">
                  <a:moveTo>
                    <a:pt x="6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7"/>
                    <a:pt x="0" y="26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4"/>
                    <a:pt x="16" y="20"/>
                    <a:pt x="16" y="14"/>
                  </a:cubicBezTo>
                  <a:cubicBezTo>
                    <a:pt x="16" y="8"/>
                    <a:pt x="12" y="4"/>
                    <a:pt x="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4" y="0"/>
                    <a:pt x="20" y="6"/>
                    <a:pt x="20" y="14"/>
                  </a:cubicBezTo>
                  <a:cubicBezTo>
                    <a:pt x="20" y="22"/>
                    <a:pt x="14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225E6C0D-5E4F-44A1-8FC8-49AED42E8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1952625"/>
              <a:ext cx="219075" cy="215900"/>
            </a:xfrm>
            <a:custGeom>
              <a:avLst/>
              <a:gdLst>
                <a:gd name="T0" fmla="*/ 46 w 56"/>
                <a:gd name="T1" fmla="*/ 56 h 56"/>
                <a:gd name="T2" fmla="*/ 10 w 56"/>
                <a:gd name="T3" fmla="*/ 56 h 56"/>
                <a:gd name="T4" fmla="*/ 0 w 56"/>
                <a:gd name="T5" fmla="*/ 46 h 56"/>
                <a:gd name="T6" fmla="*/ 0 w 56"/>
                <a:gd name="T7" fmla="*/ 2 h 56"/>
                <a:gd name="T8" fmla="*/ 2 w 56"/>
                <a:gd name="T9" fmla="*/ 0 h 56"/>
                <a:gd name="T10" fmla="*/ 54 w 56"/>
                <a:gd name="T11" fmla="*/ 0 h 56"/>
                <a:gd name="T12" fmla="*/ 56 w 56"/>
                <a:gd name="T13" fmla="*/ 2 h 56"/>
                <a:gd name="T14" fmla="*/ 56 w 56"/>
                <a:gd name="T15" fmla="*/ 46 h 56"/>
                <a:gd name="T16" fmla="*/ 46 w 56"/>
                <a:gd name="T17" fmla="*/ 56 h 56"/>
                <a:gd name="T18" fmla="*/ 4 w 56"/>
                <a:gd name="T19" fmla="*/ 4 h 56"/>
                <a:gd name="T20" fmla="*/ 4 w 56"/>
                <a:gd name="T21" fmla="*/ 46 h 56"/>
                <a:gd name="T22" fmla="*/ 10 w 56"/>
                <a:gd name="T23" fmla="*/ 52 h 56"/>
                <a:gd name="T24" fmla="*/ 46 w 56"/>
                <a:gd name="T25" fmla="*/ 52 h 56"/>
                <a:gd name="T26" fmla="*/ 52 w 56"/>
                <a:gd name="T27" fmla="*/ 46 h 56"/>
                <a:gd name="T28" fmla="*/ 52 w 56"/>
                <a:gd name="T29" fmla="*/ 4 h 56"/>
                <a:gd name="T30" fmla="*/ 4 w 56"/>
                <a:gd name="T3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6">
                  <a:moveTo>
                    <a:pt x="46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4" y="56"/>
                    <a:pt x="0" y="52"/>
                    <a:pt x="0" y="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2"/>
                    <a:pt x="52" y="56"/>
                    <a:pt x="46" y="56"/>
                  </a:cubicBezTo>
                  <a:close/>
                  <a:moveTo>
                    <a:pt x="4" y="4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4" y="49"/>
                    <a:pt x="7" y="52"/>
                    <a:pt x="10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9" y="52"/>
                    <a:pt x="52" y="49"/>
                    <a:pt x="52" y="46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6BACC69B-6CD8-4BBA-9033-5B5745D72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113" y="1797050"/>
              <a:ext cx="74612" cy="104775"/>
            </a:xfrm>
            <a:custGeom>
              <a:avLst/>
              <a:gdLst>
                <a:gd name="T0" fmla="*/ 10 w 19"/>
                <a:gd name="T1" fmla="*/ 27 h 27"/>
                <a:gd name="T2" fmla="*/ 10 w 19"/>
                <a:gd name="T3" fmla="*/ 27 h 27"/>
                <a:gd name="T4" fmla="*/ 6 w 19"/>
                <a:gd name="T5" fmla="*/ 26 h 27"/>
                <a:gd name="T6" fmla="*/ 1 w 19"/>
                <a:gd name="T7" fmla="*/ 21 h 27"/>
                <a:gd name="T8" fmla="*/ 1 w 19"/>
                <a:gd name="T9" fmla="*/ 15 h 27"/>
                <a:gd name="T10" fmla="*/ 3 w 19"/>
                <a:gd name="T11" fmla="*/ 11 h 27"/>
                <a:gd name="T12" fmla="*/ 5 w 19"/>
                <a:gd name="T13" fmla="*/ 3 h 27"/>
                <a:gd name="T14" fmla="*/ 5 w 19"/>
                <a:gd name="T15" fmla="*/ 1 h 27"/>
                <a:gd name="T16" fmla="*/ 7 w 19"/>
                <a:gd name="T17" fmla="*/ 0 h 27"/>
                <a:gd name="T18" fmla="*/ 19 w 19"/>
                <a:gd name="T19" fmla="*/ 17 h 27"/>
                <a:gd name="T20" fmla="*/ 10 w 19"/>
                <a:gd name="T21" fmla="*/ 27 h 27"/>
                <a:gd name="T22" fmla="*/ 10 w 19"/>
                <a:gd name="T23" fmla="*/ 6 h 27"/>
                <a:gd name="T24" fmla="*/ 7 w 19"/>
                <a:gd name="T25" fmla="*/ 14 h 27"/>
                <a:gd name="T26" fmla="*/ 5 w 19"/>
                <a:gd name="T27" fmla="*/ 16 h 27"/>
                <a:gd name="T28" fmla="*/ 5 w 19"/>
                <a:gd name="T29" fmla="*/ 20 h 27"/>
                <a:gd name="T30" fmla="*/ 7 w 19"/>
                <a:gd name="T31" fmla="*/ 22 h 27"/>
                <a:gd name="T32" fmla="*/ 10 w 19"/>
                <a:gd name="T33" fmla="*/ 23 h 27"/>
                <a:gd name="T34" fmla="*/ 15 w 19"/>
                <a:gd name="T35" fmla="*/ 17 h 27"/>
                <a:gd name="T36" fmla="*/ 10 w 19"/>
                <a:gd name="T3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7">
                  <a:moveTo>
                    <a:pt x="10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7" y="26"/>
                    <a:pt x="6" y="26"/>
                  </a:cubicBezTo>
                  <a:cubicBezTo>
                    <a:pt x="4" y="25"/>
                    <a:pt x="2" y="23"/>
                    <a:pt x="1" y="21"/>
                  </a:cubicBezTo>
                  <a:cubicBezTo>
                    <a:pt x="0" y="19"/>
                    <a:pt x="0" y="17"/>
                    <a:pt x="1" y="15"/>
                  </a:cubicBezTo>
                  <a:cubicBezTo>
                    <a:pt x="2" y="13"/>
                    <a:pt x="3" y="12"/>
                    <a:pt x="3" y="11"/>
                  </a:cubicBezTo>
                  <a:cubicBezTo>
                    <a:pt x="6" y="8"/>
                    <a:pt x="7" y="7"/>
                    <a:pt x="5" y="3"/>
                  </a:cubicBezTo>
                  <a:cubicBezTo>
                    <a:pt x="4" y="3"/>
                    <a:pt x="4" y="2"/>
                    <a:pt x="5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16" y="3"/>
                    <a:pt x="19" y="11"/>
                    <a:pt x="19" y="17"/>
                  </a:cubicBezTo>
                  <a:cubicBezTo>
                    <a:pt x="18" y="23"/>
                    <a:pt x="14" y="27"/>
                    <a:pt x="10" y="27"/>
                  </a:cubicBezTo>
                  <a:close/>
                  <a:moveTo>
                    <a:pt x="10" y="6"/>
                  </a:moveTo>
                  <a:cubicBezTo>
                    <a:pt x="10" y="9"/>
                    <a:pt x="8" y="12"/>
                    <a:pt x="7" y="14"/>
                  </a:cubicBezTo>
                  <a:cubicBezTo>
                    <a:pt x="6" y="15"/>
                    <a:pt x="5" y="15"/>
                    <a:pt x="5" y="16"/>
                  </a:cubicBezTo>
                  <a:cubicBezTo>
                    <a:pt x="4" y="17"/>
                    <a:pt x="4" y="19"/>
                    <a:pt x="5" y="20"/>
                  </a:cubicBezTo>
                  <a:cubicBezTo>
                    <a:pt x="5" y="21"/>
                    <a:pt x="6" y="22"/>
                    <a:pt x="7" y="22"/>
                  </a:cubicBezTo>
                  <a:cubicBezTo>
                    <a:pt x="8" y="22"/>
                    <a:pt x="9" y="23"/>
                    <a:pt x="10" y="23"/>
                  </a:cubicBezTo>
                  <a:cubicBezTo>
                    <a:pt x="13" y="23"/>
                    <a:pt x="14" y="19"/>
                    <a:pt x="15" y="17"/>
                  </a:cubicBezTo>
                  <a:cubicBezTo>
                    <a:pt x="15" y="13"/>
                    <a:pt x="14" y="8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BD4CCB3B-BB5C-4C6E-94D4-531542976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125" y="1878013"/>
              <a:ext cx="58737" cy="88900"/>
            </a:xfrm>
            <a:custGeom>
              <a:avLst/>
              <a:gdLst>
                <a:gd name="T0" fmla="*/ 2 w 15"/>
                <a:gd name="T1" fmla="*/ 23 h 23"/>
                <a:gd name="T2" fmla="*/ 1 w 15"/>
                <a:gd name="T3" fmla="*/ 23 h 23"/>
                <a:gd name="T4" fmla="*/ 0 w 15"/>
                <a:gd name="T5" fmla="*/ 20 h 23"/>
                <a:gd name="T6" fmla="*/ 11 w 15"/>
                <a:gd name="T7" fmla="*/ 1 h 23"/>
                <a:gd name="T8" fmla="*/ 13 w 15"/>
                <a:gd name="T9" fmla="*/ 1 h 23"/>
                <a:gd name="T10" fmla="*/ 14 w 15"/>
                <a:gd name="T11" fmla="*/ 3 h 23"/>
                <a:gd name="T12" fmla="*/ 4 w 15"/>
                <a:gd name="T13" fmla="*/ 22 h 23"/>
                <a:gd name="T14" fmla="*/ 2 w 1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3">
                  <a:moveTo>
                    <a:pt x="2" y="23"/>
                  </a:moveTo>
                  <a:cubicBezTo>
                    <a:pt x="2" y="23"/>
                    <a:pt x="1" y="23"/>
                    <a:pt x="1" y="23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2" y="0"/>
                    <a:pt x="13" y="1"/>
                  </a:cubicBezTo>
                  <a:cubicBezTo>
                    <a:pt x="14" y="1"/>
                    <a:pt x="15" y="2"/>
                    <a:pt x="14" y="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3"/>
                    <a:pt x="3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4" name="Freeform 88">
              <a:extLst>
                <a:ext uri="{FF2B5EF4-FFF2-40B4-BE49-F238E27FC236}">
                  <a16:creationId xmlns:a16="http://schemas.microsoft.com/office/drawing/2014/main" id="{F02069E3-6F17-4A51-8BD8-FE70ACA9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1882775"/>
              <a:ext cx="44450" cy="84138"/>
            </a:xfrm>
            <a:custGeom>
              <a:avLst/>
              <a:gdLst>
                <a:gd name="T0" fmla="*/ 2 w 11"/>
                <a:gd name="T1" fmla="*/ 22 h 22"/>
                <a:gd name="T2" fmla="*/ 1 w 11"/>
                <a:gd name="T3" fmla="*/ 22 h 22"/>
                <a:gd name="T4" fmla="*/ 0 w 11"/>
                <a:gd name="T5" fmla="*/ 19 h 22"/>
                <a:gd name="T6" fmla="*/ 7 w 11"/>
                <a:gd name="T7" fmla="*/ 2 h 22"/>
                <a:gd name="T8" fmla="*/ 9 w 11"/>
                <a:gd name="T9" fmla="*/ 1 h 22"/>
                <a:gd name="T10" fmla="*/ 10 w 11"/>
                <a:gd name="T11" fmla="*/ 3 h 22"/>
                <a:gd name="T12" fmla="*/ 4 w 11"/>
                <a:gd name="T13" fmla="*/ 21 h 22"/>
                <a:gd name="T14" fmla="*/ 2 w 1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2">
                  <a:moveTo>
                    <a:pt x="2" y="22"/>
                  </a:moveTo>
                  <a:cubicBezTo>
                    <a:pt x="2" y="22"/>
                    <a:pt x="2" y="22"/>
                    <a:pt x="1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10" y="1"/>
                    <a:pt x="11" y="2"/>
                    <a:pt x="10" y="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3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5" name="Freeform 89">
              <a:extLst>
                <a:ext uri="{FF2B5EF4-FFF2-40B4-BE49-F238E27FC236}">
                  <a16:creationId xmlns:a16="http://schemas.microsoft.com/office/drawing/2014/main" id="{26F79E2D-3F7D-4037-AAAD-D9C2EF1B5E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1858963"/>
              <a:ext cx="93662" cy="107950"/>
            </a:xfrm>
            <a:custGeom>
              <a:avLst/>
              <a:gdLst>
                <a:gd name="T0" fmla="*/ 22 w 24"/>
                <a:gd name="T1" fmla="*/ 28 h 28"/>
                <a:gd name="T2" fmla="*/ 22 w 24"/>
                <a:gd name="T3" fmla="*/ 28 h 28"/>
                <a:gd name="T4" fmla="*/ 10 w 24"/>
                <a:gd name="T5" fmla="*/ 28 h 28"/>
                <a:gd name="T6" fmla="*/ 8 w 24"/>
                <a:gd name="T7" fmla="*/ 27 h 28"/>
                <a:gd name="T8" fmla="*/ 2 w 24"/>
                <a:gd name="T9" fmla="*/ 15 h 28"/>
                <a:gd name="T10" fmla="*/ 2 w 24"/>
                <a:gd name="T11" fmla="*/ 14 h 28"/>
                <a:gd name="T12" fmla="*/ 0 w 24"/>
                <a:gd name="T13" fmla="*/ 2 h 28"/>
                <a:gd name="T14" fmla="*/ 1 w 24"/>
                <a:gd name="T15" fmla="*/ 0 h 28"/>
                <a:gd name="T16" fmla="*/ 3 w 24"/>
                <a:gd name="T17" fmla="*/ 0 h 28"/>
                <a:gd name="T18" fmla="*/ 13 w 24"/>
                <a:gd name="T19" fmla="*/ 6 h 28"/>
                <a:gd name="T20" fmla="*/ 14 w 24"/>
                <a:gd name="T21" fmla="*/ 7 h 28"/>
                <a:gd name="T22" fmla="*/ 24 w 24"/>
                <a:gd name="T23" fmla="*/ 25 h 28"/>
                <a:gd name="T24" fmla="*/ 24 w 24"/>
                <a:gd name="T25" fmla="*/ 26 h 28"/>
                <a:gd name="T26" fmla="*/ 22 w 24"/>
                <a:gd name="T27" fmla="*/ 28 h 28"/>
                <a:gd name="T28" fmla="*/ 11 w 24"/>
                <a:gd name="T29" fmla="*/ 24 h 28"/>
                <a:gd name="T30" fmla="*/ 19 w 24"/>
                <a:gd name="T31" fmla="*/ 24 h 28"/>
                <a:gd name="T32" fmla="*/ 11 w 24"/>
                <a:gd name="T33" fmla="*/ 9 h 28"/>
                <a:gd name="T34" fmla="*/ 5 w 24"/>
                <a:gd name="T35" fmla="*/ 6 h 28"/>
                <a:gd name="T36" fmla="*/ 6 w 24"/>
                <a:gd name="T37" fmla="*/ 13 h 28"/>
                <a:gd name="T38" fmla="*/ 11 w 24"/>
                <a:gd name="T3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28">
                  <a:moveTo>
                    <a:pt x="22" y="28"/>
                  </a:moveTo>
                  <a:cubicBezTo>
                    <a:pt x="22" y="28"/>
                    <a:pt x="22" y="28"/>
                    <a:pt x="22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9" y="28"/>
                    <a:pt x="8" y="2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7"/>
                    <a:pt x="14" y="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6"/>
                  </a:cubicBezTo>
                  <a:cubicBezTo>
                    <a:pt x="24" y="27"/>
                    <a:pt x="23" y="28"/>
                    <a:pt x="22" y="28"/>
                  </a:cubicBezTo>
                  <a:close/>
                  <a:moveTo>
                    <a:pt x="11" y="24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6" name="Freeform 90">
              <a:extLst>
                <a:ext uri="{FF2B5EF4-FFF2-40B4-BE49-F238E27FC236}">
                  <a16:creationId xmlns:a16="http://schemas.microsoft.com/office/drawing/2014/main" id="{7DA0D873-0DC7-4C77-9A3A-29B1CF523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1882775"/>
              <a:ext cx="47625" cy="38100"/>
            </a:xfrm>
            <a:custGeom>
              <a:avLst/>
              <a:gdLst>
                <a:gd name="T0" fmla="*/ 2 w 12"/>
                <a:gd name="T1" fmla="*/ 10 h 10"/>
                <a:gd name="T2" fmla="*/ 0 w 12"/>
                <a:gd name="T3" fmla="*/ 9 h 10"/>
                <a:gd name="T4" fmla="*/ 1 w 12"/>
                <a:gd name="T5" fmla="*/ 6 h 10"/>
                <a:gd name="T6" fmla="*/ 9 w 12"/>
                <a:gd name="T7" fmla="*/ 0 h 10"/>
                <a:gd name="T8" fmla="*/ 12 w 12"/>
                <a:gd name="T9" fmla="*/ 1 h 10"/>
                <a:gd name="T10" fmla="*/ 11 w 12"/>
                <a:gd name="T11" fmla="*/ 4 h 10"/>
                <a:gd name="T12" fmla="*/ 3 w 12"/>
                <a:gd name="T13" fmla="*/ 10 h 10"/>
                <a:gd name="T14" fmla="*/ 2 w 12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2" y="10"/>
                  </a:moveTo>
                  <a:cubicBezTo>
                    <a:pt x="1" y="10"/>
                    <a:pt x="1" y="10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2" y="2"/>
                    <a:pt x="12" y="3"/>
                    <a:pt x="11" y="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7" name="Freeform 91">
              <a:extLst>
                <a:ext uri="{FF2B5EF4-FFF2-40B4-BE49-F238E27FC236}">
                  <a16:creationId xmlns:a16="http://schemas.microsoft.com/office/drawing/2014/main" id="{EEA664EB-462E-4ECE-A60A-0560692753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6750" y="1797050"/>
              <a:ext cx="79375" cy="169863"/>
            </a:xfrm>
            <a:custGeom>
              <a:avLst/>
              <a:gdLst>
                <a:gd name="T0" fmla="*/ 18 w 20"/>
                <a:gd name="T1" fmla="*/ 44 h 44"/>
                <a:gd name="T2" fmla="*/ 2 w 20"/>
                <a:gd name="T3" fmla="*/ 44 h 44"/>
                <a:gd name="T4" fmla="*/ 0 w 20"/>
                <a:gd name="T5" fmla="*/ 42 h 44"/>
                <a:gd name="T6" fmla="*/ 0 w 20"/>
                <a:gd name="T7" fmla="*/ 2 h 44"/>
                <a:gd name="T8" fmla="*/ 2 w 20"/>
                <a:gd name="T9" fmla="*/ 0 h 44"/>
                <a:gd name="T10" fmla="*/ 18 w 20"/>
                <a:gd name="T11" fmla="*/ 0 h 44"/>
                <a:gd name="T12" fmla="*/ 20 w 20"/>
                <a:gd name="T13" fmla="*/ 2 h 44"/>
                <a:gd name="T14" fmla="*/ 20 w 20"/>
                <a:gd name="T15" fmla="*/ 42 h 44"/>
                <a:gd name="T16" fmla="*/ 18 w 20"/>
                <a:gd name="T17" fmla="*/ 44 h 44"/>
                <a:gd name="T18" fmla="*/ 4 w 20"/>
                <a:gd name="T19" fmla="*/ 40 h 44"/>
                <a:gd name="T20" fmla="*/ 16 w 20"/>
                <a:gd name="T21" fmla="*/ 40 h 44"/>
                <a:gd name="T22" fmla="*/ 16 w 20"/>
                <a:gd name="T23" fmla="*/ 4 h 44"/>
                <a:gd name="T24" fmla="*/ 4 w 20"/>
                <a:gd name="T25" fmla="*/ 4 h 44"/>
                <a:gd name="T26" fmla="*/ 4 w 20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44">
                  <a:moveTo>
                    <a:pt x="18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3"/>
                    <a:pt x="19" y="44"/>
                    <a:pt x="18" y="44"/>
                  </a:cubicBezTo>
                  <a:close/>
                  <a:moveTo>
                    <a:pt x="4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8" name="Freeform 92">
              <a:extLst>
                <a:ext uri="{FF2B5EF4-FFF2-40B4-BE49-F238E27FC236}">
                  <a16:creationId xmlns:a16="http://schemas.microsoft.com/office/drawing/2014/main" id="{EBCCC1F6-BAC5-40F3-818B-76A44202E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1828800"/>
              <a:ext cx="47625" cy="14288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89" name="Freeform 93">
              <a:extLst>
                <a:ext uri="{FF2B5EF4-FFF2-40B4-BE49-F238E27FC236}">
                  <a16:creationId xmlns:a16="http://schemas.microsoft.com/office/drawing/2014/main" id="{7E3DEAE8-0358-4BBD-B614-4FF587B1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1858963"/>
              <a:ext cx="31750" cy="15875"/>
            </a:xfrm>
            <a:custGeom>
              <a:avLst/>
              <a:gdLst>
                <a:gd name="T0" fmla="*/ 6 w 8"/>
                <a:gd name="T1" fmla="*/ 4 h 4"/>
                <a:gd name="T2" fmla="*/ 2 w 8"/>
                <a:gd name="T3" fmla="*/ 4 h 4"/>
                <a:gd name="T4" fmla="*/ 0 w 8"/>
                <a:gd name="T5" fmla="*/ 2 h 4"/>
                <a:gd name="T6" fmla="*/ 2 w 8"/>
                <a:gd name="T7" fmla="*/ 0 h 4"/>
                <a:gd name="T8" fmla="*/ 6 w 8"/>
                <a:gd name="T9" fmla="*/ 0 h 4"/>
                <a:gd name="T10" fmla="*/ 8 w 8"/>
                <a:gd name="T11" fmla="*/ 2 h 4"/>
                <a:gd name="T12" fmla="*/ 6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3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0" name="Freeform 94">
              <a:extLst>
                <a:ext uri="{FF2B5EF4-FFF2-40B4-BE49-F238E27FC236}">
                  <a16:creationId xmlns:a16="http://schemas.microsoft.com/office/drawing/2014/main" id="{BED5450A-3103-43F7-8531-F6C56D11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1890713"/>
              <a:ext cx="47625" cy="14288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91" name="Freeform 95">
              <a:extLst>
                <a:ext uri="{FF2B5EF4-FFF2-40B4-BE49-F238E27FC236}">
                  <a16:creationId xmlns:a16="http://schemas.microsoft.com/office/drawing/2014/main" id="{D5B0BC5F-16FE-4CED-B133-D1D95A3D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5" y="1920875"/>
              <a:ext cx="31750" cy="15875"/>
            </a:xfrm>
            <a:custGeom>
              <a:avLst/>
              <a:gdLst>
                <a:gd name="T0" fmla="*/ 6 w 8"/>
                <a:gd name="T1" fmla="*/ 4 h 4"/>
                <a:gd name="T2" fmla="*/ 2 w 8"/>
                <a:gd name="T3" fmla="*/ 4 h 4"/>
                <a:gd name="T4" fmla="*/ 0 w 8"/>
                <a:gd name="T5" fmla="*/ 2 h 4"/>
                <a:gd name="T6" fmla="*/ 2 w 8"/>
                <a:gd name="T7" fmla="*/ 0 h 4"/>
                <a:gd name="T8" fmla="*/ 6 w 8"/>
                <a:gd name="T9" fmla="*/ 0 h 4"/>
                <a:gd name="T10" fmla="*/ 8 w 8"/>
                <a:gd name="T11" fmla="*/ 2 h 4"/>
                <a:gd name="T12" fmla="*/ 6 w 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3"/>
                    <a:pt x="7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0652152-79B4-447B-AEEA-7180E352EDAB}"/>
              </a:ext>
            </a:extLst>
          </p:cNvPr>
          <p:cNvGrpSpPr>
            <a:grpSpLocks noChangeAspect="1"/>
          </p:cNvGrpSpPr>
          <p:nvPr/>
        </p:nvGrpSpPr>
        <p:grpSpPr>
          <a:xfrm>
            <a:off x="4414827" y="5477869"/>
            <a:ext cx="266393" cy="266392"/>
            <a:chOff x="2182813" y="2376488"/>
            <a:chExt cx="371476" cy="371475"/>
          </a:xfrm>
          <a:solidFill>
            <a:srgbClr val="FFFFFF"/>
          </a:solidFill>
        </p:grpSpPr>
        <p:sp>
          <p:nvSpPr>
            <p:cNvPr id="78" name="Freeform 101">
              <a:extLst>
                <a:ext uri="{FF2B5EF4-FFF2-40B4-BE49-F238E27FC236}">
                  <a16:creationId xmlns:a16="http://schemas.microsoft.com/office/drawing/2014/main" id="{751E0579-8EB5-4AC0-9504-BD06B6F49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813" y="2376488"/>
              <a:ext cx="371475" cy="371475"/>
            </a:xfrm>
            <a:custGeom>
              <a:avLst/>
              <a:gdLst>
                <a:gd name="T0" fmla="*/ 42 w 96"/>
                <a:gd name="T1" fmla="*/ 96 h 96"/>
                <a:gd name="T2" fmla="*/ 40 w 96"/>
                <a:gd name="T3" fmla="*/ 83 h 96"/>
                <a:gd name="T4" fmla="*/ 23 w 96"/>
                <a:gd name="T5" fmla="*/ 88 h 96"/>
                <a:gd name="T6" fmla="*/ 8 w 96"/>
                <a:gd name="T7" fmla="*/ 76 h 96"/>
                <a:gd name="T8" fmla="*/ 8 w 96"/>
                <a:gd name="T9" fmla="*/ 73 h 96"/>
                <a:gd name="T10" fmla="*/ 13 w 96"/>
                <a:gd name="T11" fmla="*/ 56 h 96"/>
                <a:gd name="T12" fmla="*/ 0 w 96"/>
                <a:gd name="T13" fmla="*/ 54 h 96"/>
                <a:gd name="T14" fmla="*/ 2 w 96"/>
                <a:gd name="T15" fmla="*/ 40 h 96"/>
                <a:gd name="T16" fmla="*/ 17 w 96"/>
                <a:gd name="T17" fmla="*/ 31 h 96"/>
                <a:gd name="T18" fmla="*/ 8 w 96"/>
                <a:gd name="T19" fmla="*/ 21 h 96"/>
                <a:gd name="T20" fmla="*/ 20 w 96"/>
                <a:gd name="T21" fmla="*/ 8 h 96"/>
                <a:gd name="T22" fmla="*/ 31 w 96"/>
                <a:gd name="T23" fmla="*/ 17 h 96"/>
                <a:gd name="T24" fmla="*/ 40 w 96"/>
                <a:gd name="T25" fmla="*/ 2 h 96"/>
                <a:gd name="T26" fmla="*/ 54 w 96"/>
                <a:gd name="T27" fmla="*/ 0 h 96"/>
                <a:gd name="T28" fmla="*/ 56 w 96"/>
                <a:gd name="T29" fmla="*/ 13 h 96"/>
                <a:gd name="T30" fmla="*/ 67 w 96"/>
                <a:gd name="T31" fmla="*/ 20 h 96"/>
                <a:gd name="T32" fmla="*/ 54 w 96"/>
                <a:gd name="T33" fmla="*/ 17 h 96"/>
                <a:gd name="T34" fmla="*/ 52 w 96"/>
                <a:gd name="T35" fmla="*/ 4 h 96"/>
                <a:gd name="T36" fmla="*/ 44 w 96"/>
                <a:gd name="T37" fmla="*/ 15 h 96"/>
                <a:gd name="T38" fmla="*/ 31 w 96"/>
                <a:gd name="T39" fmla="*/ 21 h 96"/>
                <a:gd name="T40" fmla="*/ 21 w 96"/>
                <a:gd name="T41" fmla="*/ 13 h 96"/>
                <a:gd name="T42" fmla="*/ 20 w 96"/>
                <a:gd name="T43" fmla="*/ 29 h 96"/>
                <a:gd name="T44" fmla="*/ 17 w 96"/>
                <a:gd name="T45" fmla="*/ 42 h 96"/>
                <a:gd name="T46" fmla="*/ 4 w 96"/>
                <a:gd name="T47" fmla="*/ 44 h 96"/>
                <a:gd name="T48" fmla="*/ 15 w 96"/>
                <a:gd name="T49" fmla="*/ 52 h 96"/>
                <a:gd name="T50" fmla="*/ 21 w 96"/>
                <a:gd name="T51" fmla="*/ 65 h 96"/>
                <a:gd name="T52" fmla="*/ 13 w 96"/>
                <a:gd name="T53" fmla="*/ 75 h 96"/>
                <a:gd name="T54" fmla="*/ 29 w 96"/>
                <a:gd name="T55" fmla="*/ 76 h 96"/>
                <a:gd name="T56" fmla="*/ 42 w 96"/>
                <a:gd name="T57" fmla="*/ 79 h 96"/>
                <a:gd name="T58" fmla="*/ 44 w 96"/>
                <a:gd name="T59" fmla="*/ 92 h 96"/>
                <a:gd name="T60" fmla="*/ 52 w 96"/>
                <a:gd name="T61" fmla="*/ 81 h 96"/>
                <a:gd name="T62" fmla="*/ 65 w 96"/>
                <a:gd name="T63" fmla="*/ 75 h 96"/>
                <a:gd name="T64" fmla="*/ 75 w 96"/>
                <a:gd name="T65" fmla="*/ 83 h 96"/>
                <a:gd name="T66" fmla="*/ 76 w 96"/>
                <a:gd name="T67" fmla="*/ 67 h 96"/>
                <a:gd name="T68" fmla="*/ 79 w 96"/>
                <a:gd name="T69" fmla="*/ 54 h 96"/>
                <a:gd name="T70" fmla="*/ 92 w 96"/>
                <a:gd name="T71" fmla="*/ 52 h 96"/>
                <a:gd name="T72" fmla="*/ 81 w 96"/>
                <a:gd name="T73" fmla="*/ 44 h 96"/>
                <a:gd name="T74" fmla="*/ 77 w 96"/>
                <a:gd name="T75" fmla="*/ 36 h 96"/>
                <a:gd name="T76" fmla="*/ 81 w 96"/>
                <a:gd name="T77" fmla="*/ 34 h 96"/>
                <a:gd name="T78" fmla="*/ 94 w 96"/>
                <a:gd name="T79" fmla="*/ 40 h 96"/>
                <a:gd name="T80" fmla="*/ 96 w 96"/>
                <a:gd name="T81" fmla="*/ 54 h 96"/>
                <a:gd name="T82" fmla="*/ 83 w 96"/>
                <a:gd name="T83" fmla="*/ 56 h 96"/>
                <a:gd name="T84" fmla="*/ 88 w 96"/>
                <a:gd name="T85" fmla="*/ 73 h 96"/>
                <a:gd name="T86" fmla="*/ 76 w 96"/>
                <a:gd name="T87" fmla="*/ 88 h 96"/>
                <a:gd name="T88" fmla="*/ 65 w 96"/>
                <a:gd name="T89" fmla="*/ 79 h 96"/>
                <a:gd name="T90" fmla="*/ 56 w 96"/>
                <a:gd name="T91" fmla="*/ 9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96">
                  <a:moveTo>
                    <a:pt x="54" y="96"/>
                  </a:moveTo>
                  <a:cubicBezTo>
                    <a:pt x="42" y="96"/>
                    <a:pt x="42" y="96"/>
                    <a:pt x="42" y="96"/>
                  </a:cubicBezTo>
                  <a:cubicBezTo>
                    <a:pt x="41" y="96"/>
                    <a:pt x="40" y="95"/>
                    <a:pt x="40" y="94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82"/>
                    <a:pt x="33" y="81"/>
                    <a:pt x="31" y="79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2" y="88"/>
                    <a:pt x="20" y="88"/>
                    <a:pt x="20" y="8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4"/>
                    <a:pt x="8" y="74"/>
                    <a:pt x="8" y="73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3"/>
                    <a:pt x="14" y="59"/>
                    <a:pt x="13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6"/>
                    <a:pt x="0" y="55"/>
                    <a:pt x="0" y="5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1"/>
                    <a:pt x="1" y="40"/>
                    <a:pt x="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37"/>
                    <a:pt x="15" y="33"/>
                    <a:pt x="17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2" y="8"/>
                    <a:pt x="23" y="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5"/>
                    <a:pt x="37" y="14"/>
                    <a:pt x="40" y="1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60" y="14"/>
                    <a:pt x="64" y="16"/>
                    <a:pt x="67" y="17"/>
                  </a:cubicBezTo>
                  <a:cubicBezTo>
                    <a:pt x="68" y="18"/>
                    <a:pt x="68" y="19"/>
                    <a:pt x="67" y="20"/>
                  </a:cubicBezTo>
                  <a:cubicBezTo>
                    <a:pt x="67" y="21"/>
                    <a:pt x="66" y="21"/>
                    <a:pt x="65" y="21"/>
                  </a:cubicBezTo>
                  <a:cubicBezTo>
                    <a:pt x="62" y="19"/>
                    <a:pt x="57" y="18"/>
                    <a:pt x="54" y="17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6"/>
                    <a:pt x="43" y="17"/>
                    <a:pt x="42" y="17"/>
                  </a:cubicBezTo>
                  <a:cubicBezTo>
                    <a:pt x="39" y="18"/>
                    <a:pt x="34" y="19"/>
                    <a:pt x="31" y="21"/>
                  </a:cubicBezTo>
                  <a:cubicBezTo>
                    <a:pt x="31" y="21"/>
                    <a:pt x="30" y="21"/>
                    <a:pt x="29" y="20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1" y="31"/>
                    <a:pt x="21" y="31"/>
                  </a:cubicBezTo>
                  <a:cubicBezTo>
                    <a:pt x="19" y="34"/>
                    <a:pt x="17" y="40"/>
                    <a:pt x="17" y="42"/>
                  </a:cubicBezTo>
                  <a:cubicBezTo>
                    <a:pt x="17" y="43"/>
                    <a:pt x="16" y="44"/>
                    <a:pt x="15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2"/>
                    <a:pt x="17" y="53"/>
                    <a:pt x="17" y="54"/>
                  </a:cubicBezTo>
                  <a:cubicBezTo>
                    <a:pt x="17" y="56"/>
                    <a:pt x="19" y="62"/>
                    <a:pt x="21" y="65"/>
                  </a:cubicBezTo>
                  <a:cubicBezTo>
                    <a:pt x="21" y="65"/>
                    <a:pt x="21" y="66"/>
                    <a:pt x="20" y="67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1" y="75"/>
                    <a:pt x="31" y="75"/>
                  </a:cubicBezTo>
                  <a:cubicBezTo>
                    <a:pt x="34" y="77"/>
                    <a:pt x="40" y="79"/>
                    <a:pt x="42" y="79"/>
                  </a:cubicBezTo>
                  <a:cubicBezTo>
                    <a:pt x="43" y="79"/>
                    <a:pt x="44" y="80"/>
                    <a:pt x="44" y="81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2" y="80"/>
                    <a:pt x="53" y="79"/>
                    <a:pt x="54" y="79"/>
                  </a:cubicBezTo>
                  <a:cubicBezTo>
                    <a:pt x="56" y="79"/>
                    <a:pt x="62" y="77"/>
                    <a:pt x="65" y="75"/>
                  </a:cubicBezTo>
                  <a:cubicBezTo>
                    <a:pt x="65" y="75"/>
                    <a:pt x="66" y="75"/>
                    <a:pt x="67" y="76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7" y="62"/>
                    <a:pt x="79" y="56"/>
                    <a:pt x="79" y="54"/>
                  </a:cubicBezTo>
                  <a:cubicBezTo>
                    <a:pt x="79" y="53"/>
                    <a:pt x="80" y="52"/>
                    <a:pt x="81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0" y="44"/>
                    <a:pt x="79" y="43"/>
                    <a:pt x="79" y="42"/>
                  </a:cubicBezTo>
                  <a:cubicBezTo>
                    <a:pt x="79" y="41"/>
                    <a:pt x="78" y="38"/>
                    <a:pt x="77" y="36"/>
                  </a:cubicBezTo>
                  <a:cubicBezTo>
                    <a:pt x="77" y="35"/>
                    <a:pt x="77" y="33"/>
                    <a:pt x="78" y="33"/>
                  </a:cubicBezTo>
                  <a:cubicBezTo>
                    <a:pt x="79" y="33"/>
                    <a:pt x="81" y="33"/>
                    <a:pt x="81" y="34"/>
                  </a:cubicBezTo>
                  <a:cubicBezTo>
                    <a:pt x="82" y="36"/>
                    <a:pt x="82" y="38"/>
                    <a:pt x="8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41"/>
                    <a:pt x="96" y="42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9"/>
                    <a:pt x="81" y="63"/>
                    <a:pt x="79" y="65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4"/>
                    <a:pt x="88" y="76"/>
                    <a:pt x="88" y="76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4" y="88"/>
                    <a:pt x="73" y="88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3" y="81"/>
                    <a:pt x="59" y="82"/>
                    <a:pt x="56" y="8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5"/>
                    <a:pt x="55" y="96"/>
                    <a:pt x="5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  <p:sp>
          <p:nvSpPr>
            <p:cNvPr id="79" name="Freeform 102">
              <a:extLst>
                <a:ext uri="{FF2B5EF4-FFF2-40B4-BE49-F238E27FC236}">
                  <a16:creationId xmlns:a16="http://schemas.microsoft.com/office/drawing/2014/main" id="{0BA422B1-55C3-457E-BD46-1104FD05C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1" y="2376488"/>
              <a:ext cx="255588" cy="231775"/>
            </a:xfrm>
            <a:custGeom>
              <a:avLst/>
              <a:gdLst>
                <a:gd name="T0" fmla="*/ 18 w 66"/>
                <a:gd name="T1" fmla="*/ 60 h 60"/>
                <a:gd name="T2" fmla="*/ 17 w 66"/>
                <a:gd name="T3" fmla="*/ 59 h 60"/>
                <a:gd name="T4" fmla="*/ 1 w 66"/>
                <a:gd name="T5" fmla="*/ 41 h 60"/>
                <a:gd name="T6" fmla="*/ 1 w 66"/>
                <a:gd name="T7" fmla="*/ 39 h 60"/>
                <a:gd name="T8" fmla="*/ 3 w 66"/>
                <a:gd name="T9" fmla="*/ 39 h 60"/>
                <a:gd name="T10" fmla="*/ 18 w 66"/>
                <a:gd name="T11" fmla="*/ 55 h 60"/>
                <a:gd name="T12" fmla="*/ 62 w 66"/>
                <a:gd name="T13" fmla="*/ 1 h 60"/>
                <a:gd name="T14" fmla="*/ 65 w 66"/>
                <a:gd name="T15" fmla="*/ 0 h 60"/>
                <a:gd name="T16" fmla="*/ 66 w 66"/>
                <a:gd name="T17" fmla="*/ 3 h 60"/>
                <a:gd name="T18" fmla="*/ 20 w 66"/>
                <a:gd name="T19" fmla="*/ 59 h 60"/>
                <a:gd name="T20" fmla="*/ 18 w 66"/>
                <a:gd name="T21" fmla="*/ 60 h 60"/>
                <a:gd name="T22" fmla="*/ 18 w 66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60">
                  <a:moveTo>
                    <a:pt x="18" y="60"/>
                  </a:moveTo>
                  <a:cubicBezTo>
                    <a:pt x="17" y="60"/>
                    <a:pt x="17" y="60"/>
                    <a:pt x="17" y="59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39"/>
                    <a:pt x="1" y="39"/>
                  </a:cubicBezTo>
                  <a:cubicBezTo>
                    <a:pt x="1" y="38"/>
                    <a:pt x="3" y="38"/>
                    <a:pt x="3" y="39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4" y="0"/>
                    <a:pt x="65" y="0"/>
                  </a:cubicBezTo>
                  <a:cubicBezTo>
                    <a:pt x="66" y="1"/>
                    <a:pt x="66" y="2"/>
                    <a:pt x="66" y="3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19" y="60"/>
                    <a:pt x="19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360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AF6B0351-B863-4E1F-AF66-849517DB7CF9}"/>
              </a:ext>
            </a:extLst>
          </p:cNvPr>
          <p:cNvGrpSpPr/>
          <p:nvPr/>
        </p:nvGrpSpPr>
        <p:grpSpPr>
          <a:xfrm>
            <a:off x="8393449" y="3017876"/>
            <a:ext cx="2392294" cy="1028225"/>
            <a:chOff x="1647269" y="3210209"/>
            <a:chExt cx="2263049" cy="972675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AAEC570-19EA-49C7-892A-6FDE5DD8E5DF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bg2"/>
                  </a:solidFill>
                </a:rPr>
                <a:t>Edit this title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B448B0F-749F-4CBB-A410-DACE8FC19087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ECCCFFE-3199-4F1F-B954-D4B9673A1210}"/>
              </a:ext>
            </a:extLst>
          </p:cNvPr>
          <p:cNvGrpSpPr/>
          <p:nvPr/>
        </p:nvGrpSpPr>
        <p:grpSpPr>
          <a:xfrm>
            <a:off x="1891679" y="5299307"/>
            <a:ext cx="2392294" cy="1028225"/>
            <a:chOff x="1647269" y="3210209"/>
            <a:chExt cx="2263049" cy="97267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C9CF99E1-6D81-4D02-81DC-4491830D7678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accent2">
                      <a:lumMod val="75000"/>
                    </a:schemeClr>
                  </a:solidFill>
                </a:rPr>
                <a:t>Edit this title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DA9AD46D-77FC-4C24-9408-1FFB561E49EB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99F4B4F-D0B7-44EE-B822-32F08A9FCC02}"/>
              </a:ext>
            </a:extLst>
          </p:cNvPr>
          <p:cNvGrpSpPr/>
          <p:nvPr/>
        </p:nvGrpSpPr>
        <p:grpSpPr>
          <a:xfrm>
            <a:off x="7897413" y="5299307"/>
            <a:ext cx="2392294" cy="1028225"/>
            <a:chOff x="1647269" y="3210209"/>
            <a:chExt cx="2263049" cy="97267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9D3136B5-D07E-431C-939F-C8D7A6BBA2BD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accent1">
                      <a:lumMod val="75000"/>
                    </a:schemeClr>
                  </a:solidFill>
                </a:rPr>
                <a:t>Edit this title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94D19835-28EE-4359-AF21-5205FA0A74E3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73866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 here.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0719BDC-1FD3-4334-AA5F-07D49505A153}"/>
              </a:ext>
            </a:extLst>
          </p:cNvPr>
          <p:cNvGrpSpPr/>
          <p:nvPr/>
        </p:nvGrpSpPr>
        <p:grpSpPr>
          <a:xfrm>
            <a:off x="4585751" y="908720"/>
            <a:ext cx="2392294" cy="637801"/>
            <a:chOff x="1647269" y="3210209"/>
            <a:chExt cx="2263049" cy="603343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76E6DDC7-562E-4363-98D2-B45D59775EFF}"/>
                </a:ext>
              </a:extLst>
            </p:cNvPr>
            <p:cNvSpPr txBox="1"/>
            <p:nvPr/>
          </p:nvSpPr>
          <p:spPr>
            <a:xfrm>
              <a:off x="1647269" y="3210209"/>
              <a:ext cx="1644473" cy="27699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en-US" sz="1800" b="1" kern="0" dirty="0">
                  <a:solidFill>
                    <a:schemeClr val="tx2"/>
                  </a:solidFill>
                </a:rPr>
                <a:t>Edit this title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FAB6DD6-229B-490B-8F64-096E9578FFB0}"/>
                </a:ext>
              </a:extLst>
            </p:cNvPr>
            <p:cNvSpPr txBox="1"/>
            <p:nvPr/>
          </p:nvSpPr>
          <p:spPr>
            <a:xfrm>
              <a:off x="1647269" y="3444220"/>
              <a:ext cx="2263049" cy="36933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This is a sample text. </a:t>
              </a:r>
            </a:p>
            <a:p>
              <a:pPr marL="171450" indent="-171450">
                <a:buFont typeface="Arial" panose="020B0604020202020204" pitchFamily="34" charset="0"/>
                <a:buChar char="›"/>
                <a:defRPr/>
              </a:pPr>
              <a:r>
                <a:rPr lang="en-US" sz="1200" kern="0" dirty="0">
                  <a:solidFill>
                    <a:srgbClr val="000000"/>
                  </a:solidFill>
                </a:rPr>
                <a:t>Insert your desired text here.</a:t>
              </a:r>
            </a:p>
          </p:txBody>
        </p:sp>
      </p:grpSp>
      <p:sp>
        <p:nvSpPr>
          <p:cNvPr id="298" name="TextBox 297">
            <a:extLst>
              <a:ext uri="{FF2B5EF4-FFF2-40B4-BE49-F238E27FC236}">
                <a16:creationId xmlns:a16="http://schemas.microsoft.com/office/drawing/2014/main" id="{F631596D-D05D-4C38-AB5B-E86C50355D97}"/>
              </a:ext>
            </a:extLst>
          </p:cNvPr>
          <p:cNvSpPr txBox="1"/>
          <p:nvPr/>
        </p:nvSpPr>
        <p:spPr>
          <a:xfrm rot="19623562">
            <a:off x="3819811" y="2171334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20B3F8F-7700-49F3-8D13-E9267F15283F}"/>
              </a:ext>
            </a:extLst>
          </p:cNvPr>
          <p:cNvSpPr txBox="1"/>
          <p:nvPr/>
        </p:nvSpPr>
        <p:spPr>
          <a:xfrm rot="2138097">
            <a:off x="5699579" y="2168535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26263E4-893F-4DB8-9516-2E19A5959461}"/>
              </a:ext>
            </a:extLst>
          </p:cNvPr>
          <p:cNvSpPr txBox="1"/>
          <p:nvPr/>
        </p:nvSpPr>
        <p:spPr>
          <a:xfrm rot="15038144">
            <a:off x="3160105" y="4034844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B3F99FA-0903-4646-A167-8434685BCFFE}"/>
              </a:ext>
            </a:extLst>
          </p:cNvPr>
          <p:cNvSpPr txBox="1"/>
          <p:nvPr/>
        </p:nvSpPr>
        <p:spPr>
          <a:xfrm rot="10800000">
            <a:off x="4747158" y="5146995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BCE2355-808B-4BC1-8B8E-4D7B54CD13C3}"/>
              </a:ext>
            </a:extLst>
          </p:cNvPr>
          <p:cNvSpPr txBox="1"/>
          <p:nvPr/>
        </p:nvSpPr>
        <p:spPr>
          <a:xfrm rot="6470216">
            <a:off x="6328820" y="4038994"/>
            <a:ext cx="2045093" cy="106242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872413"/>
              </a:avLst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edit this text</a:t>
            </a:r>
          </a:p>
        </p:txBody>
      </p:sp>
      <p:sp>
        <p:nvSpPr>
          <p:cNvPr id="104" name="Title 5">
            <a:extLst>
              <a:ext uri="{FF2B5EF4-FFF2-40B4-BE49-F238E27FC236}">
                <a16:creationId xmlns:a16="http://schemas.microsoft.com/office/drawing/2014/main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Five Revenue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1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E1DE076-4394-4380-94C6-8598CC49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61252"/>
              </p:ext>
            </p:extLst>
          </p:nvPr>
        </p:nvGraphicFramePr>
        <p:xfrm>
          <a:off x="3024610" y="1578246"/>
          <a:ext cx="8867031" cy="257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14">
                  <a:extLst>
                    <a:ext uri="{9D8B030D-6E8A-4147-A177-3AD203B41FA5}">
                      <a16:colId xmlns:a16="http://schemas.microsoft.com/office/drawing/2014/main" val="368874889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6935966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107453765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2913135027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2023421743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2966825884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440942266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3472058057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4016659717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2785498773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1260426046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2864557144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349510903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2607830032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176334842"/>
                    </a:ext>
                  </a:extLst>
                </a:gridCol>
                <a:gridCol w="468097">
                  <a:extLst>
                    <a:ext uri="{9D8B030D-6E8A-4147-A177-3AD203B41FA5}">
                      <a16:colId xmlns:a16="http://schemas.microsoft.com/office/drawing/2014/main" val="553088592"/>
                    </a:ext>
                  </a:extLst>
                </a:gridCol>
              </a:tblGrid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Activities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57882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Act-15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79787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Act-15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128933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352733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767790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Act-23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380645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669179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Act-25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28619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Act-25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476131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Act-25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997349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Act-34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32110"/>
                  </a:ext>
                </a:extLst>
              </a:tr>
              <a:tr h="214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Act-34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973235"/>
                  </a:ext>
                </a:extLst>
              </a:tr>
            </a:tbl>
          </a:graphicData>
        </a:graphic>
      </p:graphicFrame>
      <p:graphicFrame>
        <p:nvGraphicFramePr>
          <p:cNvPr id="73" name="Object 7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73" name="Object 7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1938" y="857599"/>
            <a:ext cx="1512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PROJECT STATUS</a:t>
            </a:r>
          </a:p>
        </p:txBody>
      </p:sp>
      <p:sp>
        <p:nvSpPr>
          <p:cNvPr id="5" name="Oval 4"/>
          <p:cNvSpPr/>
          <p:nvPr/>
        </p:nvSpPr>
        <p:spPr>
          <a:xfrm>
            <a:off x="2235930" y="892770"/>
            <a:ext cx="145064" cy="1451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17287" y="965321"/>
            <a:ext cx="618643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1938" y="1266599"/>
            <a:ext cx="1535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Ongoing Activities: </a:t>
            </a:r>
            <a:r>
              <a:rPr lang="en-GB" sz="1400" b="1" dirty="0">
                <a:solidFill>
                  <a:schemeClr val="accent2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818" y="1532849"/>
            <a:ext cx="5482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Activity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818" y="1775671"/>
            <a:ext cx="929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System Build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818" y="2261315"/>
            <a:ext cx="167295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Quality Standards Prep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4818" y="2018493"/>
            <a:ext cx="10620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Interface Build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4818" y="2504139"/>
            <a:ext cx="1204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Interface Testing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9618" y="1532849"/>
            <a:ext cx="5498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% done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0450" y="1775672"/>
            <a:ext cx="31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23%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0450" y="2261316"/>
            <a:ext cx="31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64%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0450" y="2018494"/>
            <a:ext cx="31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32%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0450" y="2504139"/>
            <a:ext cx="31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12%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1938" y="2864099"/>
            <a:ext cx="8869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Top </a:t>
            </a:r>
            <a:r>
              <a:rPr lang="en-GB" sz="1400" b="1" dirty="0">
                <a:solidFill>
                  <a:schemeClr val="accent1"/>
                </a:solidFill>
                <a:cs typeface="Arial" pitchFamily="34" charset="0"/>
              </a:rPr>
              <a:t>3 Issues</a:t>
            </a:r>
          </a:p>
        </p:txBody>
      </p:sp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1738299577"/>
              </p:ext>
            </p:extLst>
          </p:nvPr>
        </p:nvGraphicFramePr>
        <p:xfrm>
          <a:off x="260328" y="4806691"/>
          <a:ext cx="5626121" cy="176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3262186439"/>
              </p:ext>
            </p:extLst>
          </p:nvPr>
        </p:nvGraphicFramePr>
        <p:xfrm>
          <a:off x="6660159" y="4621493"/>
          <a:ext cx="5231483" cy="197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28464" y="857599"/>
            <a:ext cx="10480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COMPLETED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152518" y="966608"/>
            <a:ext cx="1416962" cy="0"/>
            <a:chOff x="4957446" y="1311818"/>
            <a:chExt cx="1416962" cy="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4957446" y="1311818"/>
              <a:ext cx="1416962" cy="0"/>
            </a:xfrm>
            <a:prstGeom prst="straightConnector1">
              <a:avLst/>
            </a:prstGeom>
            <a:ln w="63500" cap="rnd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228396" y="1311818"/>
              <a:ext cx="144016" cy="0"/>
            </a:xfrm>
            <a:prstGeom prst="straightConnector1">
              <a:avLst/>
            </a:prstGeom>
            <a:ln w="254000" cap="rnd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375292" y="889644"/>
            <a:ext cx="25808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23%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23961" y="857599"/>
            <a:ext cx="21069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OUTSTANDING ISSUES</a:t>
            </a:r>
          </a:p>
        </p:txBody>
      </p:sp>
      <p:graphicFrame>
        <p:nvGraphicFramePr>
          <p:cNvPr id="205" name="Chart 204"/>
          <p:cNvGraphicFramePr/>
          <p:nvPr>
            <p:extLst>
              <p:ext uri="{D42A27DB-BD31-4B8C-83A1-F6EECF244321}">
                <p14:modId xmlns:p14="http://schemas.microsoft.com/office/powerpoint/2010/main" val="2657351363"/>
              </p:ext>
            </p:extLst>
          </p:nvPr>
        </p:nvGraphicFramePr>
        <p:xfrm>
          <a:off x="5659037" y="1824446"/>
          <a:ext cx="6916095" cy="240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1" name="Title 5">
            <a:extLst>
              <a:ext uri="{FF2B5EF4-FFF2-40B4-BE49-F238E27FC236}">
                <a16:creationId xmlns:a16="http://schemas.microsoft.com/office/drawing/2014/main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</p:spPr>
        <p:txBody>
          <a:bodyPr/>
          <a:lstStyle/>
          <a:p>
            <a:r>
              <a:rPr lang="en-US" dirty="0"/>
              <a:t>Tasks Dashboard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3120DB8-7AEB-4495-9A16-D24DE8AA90A7}"/>
              </a:ext>
            </a:extLst>
          </p:cNvPr>
          <p:cNvSpPr txBox="1"/>
          <p:nvPr/>
        </p:nvSpPr>
        <p:spPr>
          <a:xfrm>
            <a:off x="977376" y="4396224"/>
            <a:ext cx="33841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BURNDOWN CHART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94FCC0-17E6-4542-B7B6-2BE7041923AC}"/>
              </a:ext>
            </a:extLst>
          </p:cNvPr>
          <p:cNvGrpSpPr/>
          <p:nvPr/>
        </p:nvGrpSpPr>
        <p:grpSpPr>
          <a:xfrm>
            <a:off x="261938" y="4237546"/>
            <a:ext cx="532800" cy="532800"/>
            <a:chOff x="261938" y="4189921"/>
            <a:chExt cx="532800" cy="532800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B9A2573-7BA4-43FA-80D4-63A11E362F58}"/>
                </a:ext>
              </a:extLst>
            </p:cNvPr>
            <p:cNvSpPr/>
            <p:nvPr/>
          </p:nvSpPr>
          <p:spPr>
            <a:xfrm>
              <a:off x="261938" y="4189921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16848" y="4341764"/>
              <a:ext cx="222980" cy="229115"/>
              <a:chOff x="5584825" y="3251201"/>
              <a:chExt cx="346076" cy="355600"/>
            </a:xfrm>
          </p:grpSpPr>
          <p:sp>
            <p:nvSpPr>
              <p:cNvPr id="159" name="Line 28"/>
              <p:cNvSpPr>
                <a:spLocks noChangeShapeType="1"/>
              </p:cNvSpPr>
              <p:nvPr/>
            </p:nvSpPr>
            <p:spPr bwMode="auto">
              <a:xfrm>
                <a:off x="5749925" y="3328988"/>
                <a:ext cx="0" cy="200025"/>
              </a:xfrm>
              <a:prstGeom prst="line">
                <a:avLst/>
              </a:prstGeom>
              <a:noFill/>
              <a:ln w="15875" cap="sq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Freeform 159"/>
              <p:cNvSpPr>
                <a:spLocks/>
              </p:cNvSpPr>
              <p:nvPr/>
            </p:nvSpPr>
            <p:spPr bwMode="auto">
              <a:xfrm>
                <a:off x="5622925" y="3436938"/>
                <a:ext cx="269875" cy="92075"/>
              </a:xfrm>
              <a:custGeom>
                <a:avLst/>
                <a:gdLst>
                  <a:gd name="T0" fmla="*/ 0 w 72"/>
                  <a:gd name="T1" fmla="*/ 24 h 24"/>
                  <a:gd name="T2" fmla="*/ 24 w 72"/>
                  <a:gd name="T3" fmla="*/ 0 h 24"/>
                  <a:gd name="T4" fmla="*/ 48 w 72"/>
                  <a:gd name="T5" fmla="*/ 0 h 24"/>
                  <a:gd name="T6" fmla="*/ 72 w 72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24">
                    <a:moveTo>
                      <a:pt x="0" y="24"/>
                    </a:moveTo>
                    <a:cubicBezTo>
                      <a:pt x="0" y="11"/>
                      <a:pt x="11" y="0"/>
                      <a:pt x="24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61" y="0"/>
                      <a:pt x="72" y="11"/>
                      <a:pt x="72" y="24"/>
                    </a:cubicBezTo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5719763" y="3251201"/>
                <a:ext cx="76200" cy="77788"/>
              </a:xfrm>
              <a:prstGeom prst="rect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5719763" y="3529013"/>
                <a:ext cx="76200" cy="77788"/>
              </a:xfrm>
              <a:prstGeom prst="rect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5584825" y="3529013"/>
                <a:ext cx="76200" cy="77788"/>
              </a:xfrm>
              <a:prstGeom prst="rect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6" name="Rectangle 205"/>
              <p:cNvSpPr>
                <a:spLocks noChangeArrowheads="1"/>
              </p:cNvSpPr>
              <p:nvPr/>
            </p:nvSpPr>
            <p:spPr bwMode="auto">
              <a:xfrm>
                <a:off x="5856288" y="3529013"/>
                <a:ext cx="74613" cy="77788"/>
              </a:xfrm>
              <a:prstGeom prst="rect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19C6F2DD-1CEF-4685-8005-56926FB2EB77}"/>
              </a:ext>
            </a:extLst>
          </p:cNvPr>
          <p:cNvSpPr txBox="1"/>
          <p:nvPr/>
        </p:nvSpPr>
        <p:spPr>
          <a:xfrm>
            <a:off x="6768576" y="4396224"/>
            <a:ext cx="33841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PROJECT TIMELINE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AB3D39-8FD4-4F4A-BF09-5945A6A7F72B}"/>
              </a:ext>
            </a:extLst>
          </p:cNvPr>
          <p:cNvGrpSpPr/>
          <p:nvPr/>
        </p:nvGrpSpPr>
        <p:grpSpPr>
          <a:xfrm>
            <a:off x="6053138" y="4237546"/>
            <a:ext cx="532800" cy="532800"/>
            <a:chOff x="6053138" y="4237546"/>
            <a:chExt cx="532800" cy="532800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C597368-D630-4B7A-9379-CB2630F84FD2}"/>
                </a:ext>
              </a:extLst>
            </p:cNvPr>
            <p:cNvSpPr/>
            <p:nvPr/>
          </p:nvSpPr>
          <p:spPr>
            <a:xfrm>
              <a:off x="6053138" y="4237546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1F4B030E-D601-4494-BF80-3FAAC11561CC}"/>
                </a:ext>
              </a:extLst>
            </p:cNvPr>
            <p:cNvGrpSpPr/>
            <p:nvPr/>
          </p:nvGrpSpPr>
          <p:grpSpPr>
            <a:xfrm>
              <a:off x="6218509" y="4400136"/>
              <a:ext cx="202059" cy="207620"/>
              <a:chOff x="4141788" y="3251201"/>
              <a:chExt cx="346075" cy="355600"/>
            </a:xfrm>
          </p:grpSpPr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27281B1B-7ADD-485F-8B51-4ADB31FD6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1788" y="3251201"/>
                <a:ext cx="196850" cy="46038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ED1F97D3-96F3-4E0A-B07D-44AA2A0EB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600" y="3436938"/>
                <a:ext cx="195263" cy="46038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FEA18C8D-B967-4C37-8C1D-6798E97FE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600" y="3560763"/>
                <a:ext cx="195263" cy="46038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2" name="Line 21">
                <a:extLst>
                  <a:ext uri="{FF2B5EF4-FFF2-40B4-BE49-F238E27FC236}">
                    <a16:creationId xmlns:a16="http://schemas.microsoft.com/office/drawing/2014/main" id="{752C05D6-9103-4C0A-9B78-EBFD24614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7375" y="3482976"/>
                <a:ext cx="0" cy="7778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3" name="Freeform 213">
                <a:extLst>
                  <a:ext uri="{FF2B5EF4-FFF2-40B4-BE49-F238E27FC236}">
                    <a16:creationId xmlns:a16="http://schemas.microsoft.com/office/drawing/2014/main" id="{B8B2CAD1-17C2-497D-87D2-B9C03CB5A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150" y="3297238"/>
                <a:ext cx="149225" cy="139700"/>
              </a:xfrm>
              <a:custGeom>
                <a:avLst/>
                <a:gdLst>
                  <a:gd name="T0" fmla="*/ 0 w 40"/>
                  <a:gd name="T1" fmla="*/ 0 h 36"/>
                  <a:gd name="T2" fmla="*/ 0 w 40"/>
                  <a:gd name="T3" fmla="*/ 18 h 36"/>
                  <a:gd name="T4" fmla="*/ 6 w 40"/>
                  <a:gd name="T5" fmla="*/ 24 h 36"/>
                  <a:gd name="T6" fmla="*/ 34 w 40"/>
                  <a:gd name="T7" fmla="*/ 24 h 36"/>
                  <a:gd name="T8" fmla="*/ 40 w 40"/>
                  <a:gd name="T9" fmla="*/ 30 h 36"/>
                  <a:gd name="T10" fmla="*/ 40 w 40"/>
                  <a:gd name="T11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6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1"/>
                      <a:pt x="3" y="24"/>
                      <a:pt x="6" y="24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4"/>
                      <a:pt x="40" y="27"/>
                      <a:pt x="40" y="30"/>
                    </a:cubicBezTo>
                    <a:cubicBezTo>
                      <a:pt x="40" y="36"/>
                      <a:pt x="40" y="36"/>
                      <a:pt x="40" y="36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255DBF52-6A3C-440D-B5E3-E2DD99EE08D5}"/>
              </a:ext>
            </a:extLst>
          </p:cNvPr>
          <p:cNvSpPr txBox="1"/>
          <p:nvPr/>
        </p:nvSpPr>
        <p:spPr>
          <a:xfrm>
            <a:off x="444818" y="3130349"/>
            <a:ext cx="13571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Find test manager 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2E61388-B318-4923-9F2A-CCC0BB319F34}"/>
              </a:ext>
            </a:extLst>
          </p:cNvPr>
          <p:cNvSpPr txBox="1"/>
          <p:nvPr/>
        </p:nvSpPr>
        <p:spPr>
          <a:xfrm>
            <a:off x="444818" y="3349746"/>
            <a:ext cx="14841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Descope Risky Items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A7AD61E-2C4B-407A-90F6-A7B0EAE498B7}"/>
              </a:ext>
            </a:extLst>
          </p:cNvPr>
          <p:cNvSpPr txBox="1"/>
          <p:nvPr/>
        </p:nvSpPr>
        <p:spPr>
          <a:xfrm>
            <a:off x="444818" y="3569143"/>
            <a:ext cx="12820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Find more money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19D91-C397-4799-9DCD-64FCC5256FA1}"/>
              </a:ext>
            </a:extLst>
          </p:cNvPr>
          <p:cNvGrpSpPr/>
          <p:nvPr/>
        </p:nvGrpSpPr>
        <p:grpSpPr>
          <a:xfrm>
            <a:off x="10064530" y="854251"/>
            <a:ext cx="1827112" cy="222075"/>
            <a:chOff x="9163844" y="260350"/>
            <a:chExt cx="1827112" cy="2220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5FC73CF-9254-4DE2-A03D-C6BB0B09D6CA}"/>
                </a:ext>
              </a:extLst>
            </p:cNvPr>
            <p:cNvSpPr/>
            <p:nvPr/>
          </p:nvSpPr>
          <p:spPr>
            <a:xfrm>
              <a:off x="10414892" y="260350"/>
              <a:ext cx="576064" cy="22207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4</a:t>
              </a:r>
            </a:p>
          </p:txBody>
        </p:sp>
        <p:sp>
          <p:nvSpPr>
            <p:cNvPr id="400" name="Rectangle: Rounded Corners 399">
              <a:extLst>
                <a:ext uri="{FF2B5EF4-FFF2-40B4-BE49-F238E27FC236}">
                  <a16:creationId xmlns:a16="http://schemas.microsoft.com/office/drawing/2014/main" id="{A2076FC1-89E3-4803-BDC1-21C7399B7E9C}"/>
                </a:ext>
              </a:extLst>
            </p:cNvPr>
            <p:cNvSpPr/>
            <p:nvPr/>
          </p:nvSpPr>
          <p:spPr>
            <a:xfrm>
              <a:off x="9789368" y="260350"/>
              <a:ext cx="576064" cy="2220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6</a:t>
              </a:r>
            </a:p>
          </p:txBody>
        </p:sp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id="{B160E012-EE4D-48C2-BC60-E37AA5AA5336}"/>
                </a:ext>
              </a:extLst>
            </p:cNvPr>
            <p:cNvSpPr/>
            <p:nvPr/>
          </p:nvSpPr>
          <p:spPr>
            <a:xfrm>
              <a:off x="9163844" y="260350"/>
              <a:ext cx="576064" cy="22207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3</a:t>
              </a: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0B00C2B6-EFB4-4D60-B112-E0DE3026FD92}"/>
              </a:ext>
            </a:extLst>
          </p:cNvPr>
          <p:cNvSpPr txBox="1"/>
          <p:nvPr/>
        </p:nvSpPr>
        <p:spPr>
          <a:xfrm>
            <a:off x="3031935" y="1266599"/>
            <a:ext cx="89389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114134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Object 7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73" name="Object 7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" name="Chart 600"/>
          <p:cNvGraphicFramePr/>
          <p:nvPr>
            <p:extLst>
              <p:ext uri="{D42A27DB-BD31-4B8C-83A1-F6EECF244321}">
                <p14:modId xmlns:p14="http://schemas.microsoft.com/office/powerpoint/2010/main" val="834316733"/>
              </p:ext>
            </p:extLst>
          </p:nvPr>
        </p:nvGraphicFramePr>
        <p:xfrm>
          <a:off x="261938" y="4724672"/>
          <a:ext cx="5246905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02" name="Chart 601"/>
          <p:cNvGraphicFramePr/>
          <p:nvPr>
            <p:extLst>
              <p:ext uri="{D42A27DB-BD31-4B8C-83A1-F6EECF244321}">
                <p14:modId xmlns:p14="http://schemas.microsoft.com/office/powerpoint/2010/main" val="3226105335"/>
              </p:ext>
            </p:extLst>
          </p:nvPr>
        </p:nvGraphicFramePr>
        <p:xfrm>
          <a:off x="6053137" y="4724672"/>
          <a:ext cx="5827865" cy="1944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603" name="Group 602"/>
          <p:cNvGrpSpPr/>
          <p:nvPr/>
        </p:nvGrpSpPr>
        <p:grpSpPr>
          <a:xfrm>
            <a:off x="4303619" y="4283730"/>
            <a:ext cx="1467659" cy="282577"/>
            <a:chOff x="4419600" y="3570650"/>
            <a:chExt cx="1468041" cy="282577"/>
          </a:xfrm>
        </p:grpSpPr>
        <p:sp>
          <p:nvSpPr>
            <p:cNvPr id="604" name="Rounded Rectangle 603"/>
            <p:cNvSpPr/>
            <p:nvPr/>
          </p:nvSpPr>
          <p:spPr>
            <a:xfrm>
              <a:off x="4419600" y="3570650"/>
              <a:ext cx="1468041" cy="282577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6" name="TextBox 605"/>
            <p:cNvSpPr txBox="1"/>
            <p:nvPr/>
          </p:nvSpPr>
          <p:spPr>
            <a:xfrm>
              <a:off x="4419600" y="3573341"/>
              <a:ext cx="1157562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alibri Light" panose="020F0302020204030204" pitchFamily="34" charset="0"/>
                </a:rPr>
                <a:t>Options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07" name="Group 606"/>
            <p:cNvGrpSpPr/>
            <p:nvPr/>
          </p:nvGrpSpPr>
          <p:grpSpPr>
            <a:xfrm>
              <a:off x="5665219" y="3629347"/>
              <a:ext cx="134367" cy="164985"/>
              <a:chOff x="5427600" y="3606382"/>
              <a:chExt cx="116402" cy="204240"/>
            </a:xfrm>
            <a:solidFill>
              <a:srgbClr val="555D5F"/>
            </a:solidFill>
          </p:grpSpPr>
          <p:sp>
            <p:nvSpPr>
              <p:cNvPr id="608" name="Isosceles Triangle 607"/>
              <p:cNvSpPr/>
              <p:nvPr/>
            </p:nvSpPr>
            <p:spPr>
              <a:xfrm>
                <a:off x="5427600" y="3606382"/>
                <a:ext cx="116402" cy="8928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Isosceles Triangle 608"/>
              <p:cNvSpPr/>
              <p:nvPr/>
            </p:nvSpPr>
            <p:spPr>
              <a:xfrm rot="10800000">
                <a:off x="5427600" y="3721335"/>
                <a:ext cx="116402" cy="8928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10413344" y="4283730"/>
            <a:ext cx="1467659" cy="282577"/>
            <a:chOff x="4419600" y="3570650"/>
            <a:chExt cx="1468041" cy="282577"/>
          </a:xfrm>
        </p:grpSpPr>
        <p:sp>
          <p:nvSpPr>
            <p:cNvPr id="611" name="Rounded Rectangle 610"/>
            <p:cNvSpPr/>
            <p:nvPr/>
          </p:nvSpPr>
          <p:spPr>
            <a:xfrm>
              <a:off x="4419600" y="3570650"/>
              <a:ext cx="1468041" cy="282577"/>
            </a:xfrm>
            <a:prstGeom prst="roundRect">
              <a:avLst>
                <a:gd name="adj" fmla="val 5556"/>
              </a:avLst>
            </a:pr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13" name="TextBox 612"/>
            <p:cNvSpPr txBox="1"/>
            <p:nvPr/>
          </p:nvSpPr>
          <p:spPr>
            <a:xfrm>
              <a:off x="4419600" y="3573341"/>
              <a:ext cx="1157562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 b="1">
                  <a:solidFill>
                    <a:schemeClr val="bg1"/>
                  </a:solidFill>
                  <a:latin typeface="Calibri Light" panose="020F0302020204030204" pitchFamily="34" charset="0"/>
                </a:defRPr>
              </a:lvl1pPr>
            </a:lstStyle>
            <a:p>
              <a:r>
                <a:rPr lang="en-US" dirty="0"/>
                <a:t>Options</a:t>
              </a:r>
            </a:p>
          </p:txBody>
        </p:sp>
        <p:grpSp>
          <p:nvGrpSpPr>
            <p:cNvPr id="614" name="Group 613"/>
            <p:cNvGrpSpPr/>
            <p:nvPr/>
          </p:nvGrpSpPr>
          <p:grpSpPr>
            <a:xfrm>
              <a:off x="5665219" y="3629356"/>
              <a:ext cx="134367" cy="164987"/>
              <a:chOff x="5427600" y="3606384"/>
              <a:chExt cx="116402" cy="204242"/>
            </a:xfrm>
            <a:solidFill>
              <a:srgbClr val="555D5F"/>
            </a:solidFill>
          </p:grpSpPr>
          <p:sp>
            <p:nvSpPr>
              <p:cNvPr id="615" name="Isosceles Triangle 614"/>
              <p:cNvSpPr/>
              <p:nvPr/>
            </p:nvSpPr>
            <p:spPr>
              <a:xfrm>
                <a:off x="5427600" y="3606384"/>
                <a:ext cx="116402" cy="8928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Isosceles Triangle 615"/>
              <p:cNvSpPr/>
              <p:nvPr/>
            </p:nvSpPr>
            <p:spPr>
              <a:xfrm rot="10800000">
                <a:off x="5427600" y="3721339"/>
                <a:ext cx="116402" cy="8928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4149417-483E-4410-9C32-960EB28CE9F6}"/>
              </a:ext>
            </a:extLst>
          </p:cNvPr>
          <p:cNvGrpSpPr/>
          <p:nvPr/>
        </p:nvGrpSpPr>
        <p:grpSpPr>
          <a:xfrm>
            <a:off x="261938" y="4158618"/>
            <a:ext cx="4099614" cy="532800"/>
            <a:chOff x="261938" y="3802237"/>
            <a:chExt cx="4099614" cy="532800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215799E2-A711-4430-9EC5-20031835FEAC}"/>
                </a:ext>
              </a:extLst>
            </p:cNvPr>
            <p:cNvSpPr txBox="1"/>
            <p:nvPr/>
          </p:nvSpPr>
          <p:spPr>
            <a:xfrm>
              <a:off x="977376" y="3960915"/>
              <a:ext cx="338417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dirty="0"/>
                <a:t>ACTUAL VS PLAN OVER TIME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3D303C7-4766-4E12-96DC-01DB387A9421}"/>
                </a:ext>
              </a:extLst>
            </p:cNvPr>
            <p:cNvSpPr/>
            <p:nvPr/>
          </p:nvSpPr>
          <p:spPr>
            <a:xfrm>
              <a:off x="261938" y="3802237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9" name="Group 628"/>
            <p:cNvGrpSpPr/>
            <p:nvPr/>
          </p:nvGrpSpPr>
          <p:grpSpPr>
            <a:xfrm>
              <a:off x="427272" y="3960290"/>
              <a:ext cx="202132" cy="203995"/>
              <a:chOff x="4841875" y="3619500"/>
              <a:chExt cx="344488" cy="347663"/>
            </a:xfrm>
          </p:grpSpPr>
          <p:sp>
            <p:nvSpPr>
              <p:cNvPr id="630" name="Rectangle 629"/>
              <p:cNvSpPr>
                <a:spLocks noChangeArrowheads="1"/>
              </p:cNvSpPr>
              <p:nvPr/>
            </p:nvSpPr>
            <p:spPr bwMode="auto">
              <a:xfrm>
                <a:off x="4841875" y="3860800"/>
                <a:ext cx="60325" cy="106363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1" name="Freeform 630"/>
              <p:cNvSpPr>
                <a:spLocks/>
              </p:cNvSpPr>
              <p:nvPr/>
            </p:nvSpPr>
            <p:spPr bwMode="auto">
              <a:xfrm>
                <a:off x="4902200" y="3906838"/>
                <a:ext cx="255588" cy="46038"/>
              </a:xfrm>
              <a:custGeom>
                <a:avLst/>
                <a:gdLst>
                  <a:gd name="T0" fmla="*/ 0 w 68"/>
                  <a:gd name="T1" fmla="*/ 12 h 12"/>
                  <a:gd name="T2" fmla="*/ 68 w 68"/>
                  <a:gd name="T3" fmla="*/ 12 h 12"/>
                  <a:gd name="T4" fmla="*/ 38 w 68"/>
                  <a:gd name="T5" fmla="*/ 0 h 12"/>
                  <a:gd name="T6" fmla="*/ 10 w 6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12">
                    <a:moveTo>
                      <a:pt x="0" y="12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6"/>
                      <a:pt x="54" y="0"/>
                      <a:pt x="38" y="0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2" name="Freeform 631"/>
              <p:cNvSpPr>
                <a:spLocks/>
              </p:cNvSpPr>
              <p:nvPr/>
            </p:nvSpPr>
            <p:spPr bwMode="auto">
              <a:xfrm>
                <a:off x="4902200" y="3876675"/>
                <a:ext cx="112713" cy="30163"/>
              </a:xfrm>
              <a:custGeom>
                <a:avLst/>
                <a:gdLst>
                  <a:gd name="T0" fmla="*/ 0 w 30"/>
                  <a:gd name="T1" fmla="*/ 0 h 8"/>
                  <a:gd name="T2" fmla="*/ 14 w 30"/>
                  <a:gd name="T3" fmla="*/ 0 h 8"/>
                  <a:gd name="T4" fmla="*/ 30 w 30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8">
                    <a:moveTo>
                      <a:pt x="0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23" y="0"/>
                      <a:pt x="28" y="6"/>
                      <a:pt x="30" y="8"/>
                    </a:cubicBez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3" name="Freeform 632"/>
              <p:cNvSpPr>
                <a:spLocks/>
              </p:cNvSpPr>
              <p:nvPr/>
            </p:nvSpPr>
            <p:spPr bwMode="auto">
              <a:xfrm>
                <a:off x="5037138" y="3687763"/>
                <a:ext cx="74613" cy="82550"/>
              </a:xfrm>
              <a:custGeom>
                <a:avLst/>
                <a:gdLst>
                  <a:gd name="T0" fmla="*/ 0 w 47"/>
                  <a:gd name="T1" fmla="*/ 0 h 52"/>
                  <a:gd name="T2" fmla="*/ 0 w 47"/>
                  <a:gd name="T3" fmla="*/ 52 h 52"/>
                  <a:gd name="T4" fmla="*/ 47 w 47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52">
                    <a:moveTo>
                      <a:pt x="0" y="0"/>
                    </a:moveTo>
                    <a:lnTo>
                      <a:pt x="0" y="52"/>
                    </a:lnTo>
                    <a:lnTo>
                      <a:pt x="47" y="52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4" name="Freeform 633"/>
              <p:cNvSpPr>
                <a:spLocks/>
              </p:cNvSpPr>
              <p:nvPr/>
            </p:nvSpPr>
            <p:spPr bwMode="auto">
              <a:xfrm>
                <a:off x="4902200" y="3619500"/>
                <a:ext cx="284163" cy="260350"/>
              </a:xfrm>
              <a:custGeom>
                <a:avLst/>
                <a:gdLst>
                  <a:gd name="T0" fmla="*/ 2 w 76"/>
                  <a:gd name="T1" fmla="*/ 50 h 69"/>
                  <a:gd name="T2" fmla="*/ 0 w 76"/>
                  <a:gd name="T3" fmla="*/ 38 h 69"/>
                  <a:gd name="T4" fmla="*/ 38 w 76"/>
                  <a:gd name="T5" fmla="*/ 0 h 69"/>
                  <a:gd name="T6" fmla="*/ 76 w 76"/>
                  <a:gd name="T7" fmla="*/ 38 h 69"/>
                  <a:gd name="T8" fmla="*/ 60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2" y="50"/>
                    </a:moveTo>
                    <a:cubicBezTo>
                      <a:pt x="1" y="46"/>
                      <a:pt x="0" y="42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8"/>
                    </a:cubicBezTo>
                    <a:cubicBezTo>
                      <a:pt x="76" y="51"/>
                      <a:pt x="70" y="62"/>
                      <a:pt x="60" y="69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1" name="Title 5">
            <a:extLst>
              <a:ext uri="{FF2B5EF4-FFF2-40B4-BE49-F238E27FC236}">
                <a16:creationId xmlns:a16="http://schemas.microsoft.com/office/drawing/2014/main" id="{6A82E2C1-DFF3-418B-A511-392DFB6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8" y="260350"/>
            <a:ext cx="11664949" cy="288330"/>
          </a:xfrm>
        </p:spPr>
        <p:txBody>
          <a:bodyPr/>
          <a:lstStyle/>
          <a:p>
            <a:r>
              <a:rPr lang="en-US"/>
              <a:t>Test Case Dashboard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63E512-56B1-4D42-B89E-4967E8D2B567}"/>
              </a:ext>
            </a:extLst>
          </p:cNvPr>
          <p:cNvGrpSpPr/>
          <p:nvPr/>
        </p:nvGrpSpPr>
        <p:grpSpPr>
          <a:xfrm>
            <a:off x="6053138" y="4158618"/>
            <a:ext cx="3524870" cy="532800"/>
            <a:chOff x="6053138" y="3802237"/>
            <a:chExt cx="3524870" cy="532800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770348D-01C7-4183-B2AC-A8300153337C}"/>
                </a:ext>
              </a:extLst>
            </p:cNvPr>
            <p:cNvSpPr txBox="1"/>
            <p:nvPr/>
          </p:nvSpPr>
          <p:spPr>
            <a:xfrm>
              <a:off x="6768576" y="3853194"/>
              <a:ext cx="280943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dirty="0"/>
                <a:t>PASSED TEST CASES AND SUCCESS RATE THRESHOLD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68D8777-C017-4530-9009-275906466DC6}"/>
                </a:ext>
              </a:extLst>
            </p:cNvPr>
            <p:cNvSpPr/>
            <p:nvPr/>
          </p:nvSpPr>
          <p:spPr>
            <a:xfrm>
              <a:off x="6053138" y="3802237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39" name="Group 638"/>
            <p:cNvGrpSpPr/>
            <p:nvPr/>
          </p:nvGrpSpPr>
          <p:grpSpPr>
            <a:xfrm>
              <a:off x="6240754" y="3967607"/>
              <a:ext cx="157569" cy="202060"/>
              <a:chOff x="9199563" y="1450976"/>
              <a:chExt cx="269875" cy="346076"/>
            </a:xfrm>
          </p:grpSpPr>
          <p:sp>
            <p:nvSpPr>
              <p:cNvPr id="640" name="Freeform 196"/>
              <p:cNvSpPr>
                <a:spLocks/>
              </p:cNvSpPr>
              <p:nvPr/>
            </p:nvSpPr>
            <p:spPr bwMode="auto">
              <a:xfrm>
                <a:off x="9199563" y="1481139"/>
                <a:ext cx="44450" cy="315913"/>
              </a:xfrm>
              <a:custGeom>
                <a:avLst/>
                <a:gdLst>
                  <a:gd name="T0" fmla="*/ 12 w 12"/>
                  <a:gd name="T1" fmla="*/ 0 h 84"/>
                  <a:gd name="T2" fmla="*/ 4 w 12"/>
                  <a:gd name="T3" fmla="*/ 0 h 84"/>
                  <a:gd name="T4" fmla="*/ 0 w 12"/>
                  <a:gd name="T5" fmla="*/ 4 h 84"/>
                  <a:gd name="T6" fmla="*/ 0 w 12"/>
                  <a:gd name="T7" fmla="*/ 80 h 84"/>
                  <a:gd name="T8" fmla="*/ 4 w 12"/>
                  <a:gd name="T9" fmla="*/ 84 h 84"/>
                  <a:gd name="T10" fmla="*/ 12 w 12"/>
                  <a:gd name="T1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84">
                    <a:moveTo>
                      <a:pt x="1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2"/>
                      <a:pt x="2" y="84"/>
                      <a:pt x="4" y="84"/>
                    </a:cubicBezTo>
                    <a:cubicBezTo>
                      <a:pt x="12" y="84"/>
                      <a:pt x="12" y="84"/>
                      <a:pt x="12" y="84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1" name="Freeform 197"/>
              <p:cNvSpPr>
                <a:spLocks/>
              </p:cNvSpPr>
              <p:nvPr/>
            </p:nvSpPr>
            <p:spPr bwMode="auto">
              <a:xfrm>
                <a:off x="9364663" y="1450976"/>
                <a:ext cx="60325" cy="150813"/>
              </a:xfrm>
              <a:custGeom>
                <a:avLst/>
                <a:gdLst>
                  <a:gd name="T0" fmla="*/ 38 w 38"/>
                  <a:gd name="T1" fmla="*/ 95 h 95"/>
                  <a:gd name="T2" fmla="*/ 19 w 38"/>
                  <a:gd name="T3" fmla="*/ 76 h 95"/>
                  <a:gd name="T4" fmla="*/ 0 w 38"/>
                  <a:gd name="T5" fmla="*/ 95 h 95"/>
                  <a:gd name="T6" fmla="*/ 0 w 38"/>
                  <a:gd name="T7" fmla="*/ 0 h 95"/>
                  <a:gd name="T8" fmla="*/ 38 w 38"/>
                  <a:gd name="T9" fmla="*/ 0 h 95"/>
                  <a:gd name="T10" fmla="*/ 38 w 38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95">
                    <a:moveTo>
                      <a:pt x="38" y="95"/>
                    </a:moveTo>
                    <a:lnTo>
                      <a:pt x="19" y="76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38" y="9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2" name="Freeform 198"/>
              <p:cNvSpPr>
                <a:spLocks/>
              </p:cNvSpPr>
              <p:nvPr/>
            </p:nvSpPr>
            <p:spPr bwMode="auto">
              <a:xfrm>
                <a:off x="9244013" y="1481139"/>
                <a:ext cx="225425" cy="315913"/>
              </a:xfrm>
              <a:custGeom>
                <a:avLst/>
                <a:gdLst>
                  <a:gd name="T0" fmla="*/ 114 w 142"/>
                  <a:gd name="T1" fmla="*/ 0 h 199"/>
                  <a:gd name="T2" fmla="*/ 142 w 142"/>
                  <a:gd name="T3" fmla="*/ 0 h 199"/>
                  <a:gd name="T4" fmla="*/ 142 w 142"/>
                  <a:gd name="T5" fmla="*/ 199 h 199"/>
                  <a:gd name="T6" fmla="*/ 0 w 142"/>
                  <a:gd name="T7" fmla="*/ 199 h 199"/>
                  <a:gd name="T8" fmla="*/ 0 w 142"/>
                  <a:gd name="T9" fmla="*/ 0 h 199"/>
                  <a:gd name="T10" fmla="*/ 76 w 142"/>
                  <a:gd name="T1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199">
                    <a:moveTo>
                      <a:pt x="114" y="0"/>
                    </a:moveTo>
                    <a:lnTo>
                      <a:pt x="142" y="0"/>
                    </a:lnTo>
                    <a:lnTo>
                      <a:pt x="142" y="199"/>
                    </a:lnTo>
                    <a:lnTo>
                      <a:pt x="0" y="199"/>
                    </a:lnTo>
                    <a:lnTo>
                      <a:pt x="0" y="0"/>
                    </a:lnTo>
                    <a:lnTo>
                      <a:pt x="76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aphicFrame>
        <p:nvGraphicFramePr>
          <p:cNvPr id="332" name="Table 331">
            <a:extLst>
              <a:ext uri="{FF2B5EF4-FFF2-40B4-BE49-F238E27FC236}">
                <a16:creationId xmlns:a16="http://schemas.microsoft.com/office/drawing/2014/main" id="{0326A4CB-F907-41A7-B0BE-9B0CD8622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08636"/>
              </p:ext>
            </p:extLst>
          </p:nvPr>
        </p:nvGraphicFramePr>
        <p:xfrm>
          <a:off x="269239" y="1365274"/>
          <a:ext cx="11664947" cy="2664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69">
                  <a:extLst>
                    <a:ext uri="{9D8B030D-6E8A-4147-A177-3AD203B41FA5}">
                      <a16:colId xmlns:a16="http://schemas.microsoft.com/office/drawing/2014/main" val="2913135027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2023421743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2966825884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440942266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3472058057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4016659717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2785498773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126042604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64557144"/>
                    </a:ext>
                  </a:extLst>
                </a:gridCol>
                <a:gridCol w="694128">
                  <a:extLst>
                    <a:ext uri="{9D8B030D-6E8A-4147-A177-3AD203B41FA5}">
                      <a16:colId xmlns:a16="http://schemas.microsoft.com/office/drawing/2014/main" val="349510903"/>
                    </a:ext>
                  </a:extLst>
                </a:gridCol>
                <a:gridCol w="995136">
                  <a:extLst>
                    <a:ext uri="{9D8B030D-6E8A-4147-A177-3AD203B41FA5}">
                      <a16:colId xmlns:a16="http://schemas.microsoft.com/office/drawing/2014/main" val="2607830032"/>
                    </a:ext>
                  </a:extLst>
                </a:gridCol>
                <a:gridCol w="1263064">
                  <a:extLst>
                    <a:ext uri="{9D8B030D-6E8A-4147-A177-3AD203B41FA5}">
                      <a16:colId xmlns:a16="http://schemas.microsoft.com/office/drawing/2014/main" val="176334842"/>
                    </a:ext>
                  </a:extLst>
                </a:gridCol>
                <a:gridCol w="727208">
                  <a:extLst>
                    <a:ext uri="{9D8B030D-6E8A-4147-A177-3AD203B41FA5}">
                      <a16:colId xmlns:a16="http://schemas.microsoft.com/office/drawing/2014/main" val="55308859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# TCS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PLANNED TOTAL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# TCS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PLANNED TOTAL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EXECUTED TESTS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SUCCESS RATE IN%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(PASSED TCS AS PERCENTAGE OF FINISHED TCS) GOAL 87% OR HIGHER SUCCESS RATE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COMPLETION RATE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ACTUAL % OF PLAN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(FINISH TCS AS PERCENTAGE OF PLANNED TCS)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78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STARTED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NOT YET FINISHED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FINISHED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THEREOF PASSED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THEREOF FAILED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79787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363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323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90,8%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90,8%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128933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279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87%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89,3%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85,3%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352733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550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517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478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88,9%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86,2%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86,2%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767790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737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761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630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92,9%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90,6%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92,6%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380645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367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343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289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89,3%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85,8%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669179"/>
                  </a:ext>
                </a:extLst>
              </a:tr>
              <a:tr h="32024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85,4%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88,6%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90,6%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28619"/>
                  </a:ext>
                </a:extLst>
              </a:tr>
            </a:tbl>
          </a:graphicData>
        </a:graphic>
      </p:graphicFrame>
      <p:graphicFrame>
        <p:nvGraphicFramePr>
          <p:cNvPr id="333" name="Chart 332">
            <a:extLst>
              <a:ext uri="{FF2B5EF4-FFF2-40B4-BE49-F238E27FC236}">
                <a16:creationId xmlns:a16="http://schemas.microsoft.com/office/drawing/2014/main" id="{251BED5F-31C2-4368-A8F4-9F3D72B8A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285145"/>
              </p:ext>
            </p:extLst>
          </p:nvPr>
        </p:nvGraphicFramePr>
        <p:xfrm>
          <a:off x="6892170" y="1885613"/>
          <a:ext cx="1314218" cy="256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34" name="Chart 333">
            <a:extLst>
              <a:ext uri="{FF2B5EF4-FFF2-40B4-BE49-F238E27FC236}">
                <a16:creationId xmlns:a16="http://schemas.microsoft.com/office/drawing/2014/main" id="{6551E53F-683B-497B-A22D-E9DC4CB19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221700"/>
              </p:ext>
            </p:extLst>
          </p:nvPr>
        </p:nvGraphicFramePr>
        <p:xfrm>
          <a:off x="9892763" y="1885613"/>
          <a:ext cx="1314217" cy="256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36" name="TextBox 335">
            <a:extLst>
              <a:ext uri="{FF2B5EF4-FFF2-40B4-BE49-F238E27FC236}">
                <a16:creationId xmlns:a16="http://schemas.microsoft.com/office/drawing/2014/main" id="{2DD85B64-6BA9-420A-8152-26924B07852D}"/>
              </a:ext>
            </a:extLst>
          </p:cNvPr>
          <p:cNvSpPr txBox="1"/>
          <p:nvPr/>
        </p:nvSpPr>
        <p:spPr>
          <a:xfrm>
            <a:off x="977376" y="891925"/>
            <a:ext cx="33841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TEST CASES BY SOFTWARE MODULES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C39042-254A-49E7-B36B-5817D44CC366}"/>
              </a:ext>
            </a:extLst>
          </p:cNvPr>
          <p:cNvGrpSpPr/>
          <p:nvPr/>
        </p:nvGrpSpPr>
        <p:grpSpPr>
          <a:xfrm>
            <a:off x="261938" y="733247"/>
            <a:ext cx="532800" cy="532800"/>
            <a:chOff x="261938" y="733247"/>
            <a:chExt cx="532800" cy="532800"/>
          </a:xfrm>
        </p:grpSpPr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C7064E6D-3418-48DB-8C61-3F1CD4ACCC19}"/>
                </a:ext>
              </a:extLst>
            </p:cNvPr>
            <p:cNvSpPr/>
            <p:nvPr/>
          </p:nvSpPr>
          <p:spPr>
            <a:xfrm>
              <a:off x="261938" y="733247"/>
              <a:ext cx="532800" cy="53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0" name="Group 619"/>
            <p:cNvGrpSpPr/>
            <p:nvPr/>
          </p:nvGrpSpPr>
          <p:grpSpPr>
            <a:xfrm>
              <a:off x="426893" y="845785"/>
              <a:ext cx="202891" cy="277242"/>
              <a:chOff x="5613400" y="2890838"/>
              <a:chExt cx="255588" cy="349250"/>
            </a:xfrm>
          </p:grpSpPr>
          <p:sp>
            <p:nvSpPr>
              <p:cNvPr id="621" name="Freeform 620"/>
              <p:cNvSpPr>
                <a:spLocks/>
              </p:cNvSpPr>
              <p:nvPr/>
            </p:nvSpPr>
            <p:spPr bwMode="auto">
              <a:xfrm>
                <a:off x="5613400" y="3011488"/>
                <a:ext cx="255588" cy="228600"/>
              </a:xfrm>
              <a:custGeom>
                <a:avLst/>
                <a:gdLst>
                  <a:gd name="T0" fmla="*/ 161 w 161"/>
                  <a:gd name="T1" fmla="*/ 0 h 144"/>
                  <a:gd name="T2" fmla="*/ 0 w 161"/>
                  <a:gd name="T3" fmla="*/ 0 h 144"/>
                  <a:gd name="T4" fmla="*/ 0 w 161"/>
                  <a:gd name="T5" fmla="*/ 144 h 144"/>
                  <a:gd name="T6" fmla="*/ 104 w 161"/>
                  <a:gd name="T7" fmla="*/ 144 h 144"/>
                  <a:gd name="T8" fmla="*/ 161 w 161"/>
                  <a:gd name="T9" fmla="*/ 86 h 144"/>
                  <a:gd name="T10" fmla="*/ 161 w 161"/>
                  <a:gd name="T1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1" h="144">
                    <a:moveTo>
                      <a:pt x="16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104" y="144"/>
                    </a:lnTo>
                    <a:lnTo>
                      <a:pt x="161" y="86"/>
                    </a:lnTo>
                    <a:lnTo>
                      <a:pt x="16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2" name="Freeform 621"/>
              <p:cNvSpPr>
                <a:spLocks/>
              </p:cNvSpPr>
              <p:nvPr/>
            </p:nvSpPr>
            <p:spPr bwMode="auto">
              <a:xfrm>
                <a:off x="5778500" y="3148013"/>
                <a:ext cx="90488" cy="92075"/>
              </a:xfrm>
              <a:custGeom>
                <a:avLst/>
                <a:gdLst>
                  <a:gd name="T0" fmla="*/ 0 w 57"/>
                  <a:gd name="T1" fmla="*/ 58 h 58"/>
                  <a:gd name="T2" fmla="*/ 0 w 57"/>
                  <a:gd name="T3" fmla="*/ 0 h 58"/>
                  <a:gd name="T4" fmla="*/ 57 w 57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8">
                    <a:moveTo>
                      <a:pt x="0" y="58"/>
                    </a:moveTo>
                    <a:lnTo>
                      <a:pt x="0" y="0"/>
                    </a:lnTo>
                    <a:lnTo>
                      <a:pt x="57" y="0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3" name="Oval 622"/>
              <p:cNvSpPr>
                <a:spLocks noChangeArrowheads="1"/>
              </p:cNvSpPr>
              <p:nvPr/>
            </p:nvSpPr>
            <p:spPr bwMode="auto">
              <a:xfrm>
                <a:off x="5688013" y="2890838"/>
                <a:ext cx="90488" cy="90488"/>
              </a:xfrm>
              <a:prstGeom prst="ellips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4" name="Line 20"/>
              <p:cNvSpPr>
                <a:spLocks noChangeShapeType="1"/>
              </p:cNvSpPr>
              <p:nvPr/>
            </p:nvSpPr>
            <p:spPr bwMode="auto">
              <a:xfrm>
                <a:off x="5734050" y="2981325"/>
                <a:ext cx="0" cy="46038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5" name="Freeform 624"/>
              <p:cNvSpPr>
                <a:spLocks/>
              </p:cNvSpPr>
              <p:nvPr/>
            </p:nvSpPr>
            <p:spPr bwMode="auto">
              <a:xfrm>
                <a:off x="5734050" y="2921000"/>
                <a:ext cx="14288" cy="15875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2" y="0"/>
                      <a:pt x="4" y="2"/>
                      <a:pt x="4" y="4"/>
                    </a:cubicBez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6" name="Line 22"/>
              <p:cNvSpPr>
                <a:spLocks noChangeShapeType="1"/>
              </p:cNvSpPr>
              <p:nvPr/>
            </p:nvSpPr>
            <p:spPr bwMode="auto">
              <a:xfrm>
                <a:off x="5665788" y="3073400"/>
                <a:ext cx="120650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7" name="Line 23"/>
              <p:cNvSpPr>
                <a:spLocks noChangeShapeType="1"/>
              </p:cNvSpPr>
              <p:nvPr/>
            </p:nvSpPr>
            <p:spPr bwMode="auto">
              <a:xfrm>
                <a:off x="5665788" y="3117850"/>
                <a:ext cx="120650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8" name="Line 24"/>
              <p:cNvSpPr>
                <a:spLocks noChangeShapeType="1"/>
              </p:cNvSpPr>
              <p:nvPr/>
            </p:nvSpPr>
            <p:spPr bwMode="auto">
              <a:xfrm>
                <a:off x="5665788" y="3163888"/>
                <a:ext cx="74613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74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Chart 188"/>
          <p:cNvGraphicFramePr/>
          <p:nvPr>
            <p:extLst>
              <p:ext uri="{D42A27DB-BD31-4B8C-83A1-F6EECF244321}">
                <p14:modId xmlns:p14="http://schemas.microsoft.com/office/powerpoint/2010/main" val="2628716621"/>
              </p:ext>
            </p:extLst>
          </p:nvPr>
        </p:nvGraphicFramePr>
        <p:xfrm>
          <a:off x="262914" y="2580785"/>
          <a:ext cx="5543463" cy="19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6" name="Chart 295"/>
          <p:cNvGraphicFramePr/>
          <p:nvPr>
            <p:extLst>
              <p:ext uri="{D42A27DB-BD31-4B8C-83A1-F6EECF244321}">
                <p14:modId xmlns:p14="http://schemas.microsoft.com/office/powerpoint/2010/main" val="2387350205"/>
              </p:ext>
            </p:extLst>
          </p:nvPr>
        </p:nvGraphicFramePr>
        <p:xfrm>
          <a:off x="5806377" y="2704213"/>
          <a:ext cx="6119534" cy="213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13026811"/>
              </p:ext>
            </p:extLst>
          </p:nvPr>
        </p:nvGraphicFramePr>
        <p:xfrm>
          <a:off x="5509671" y="1168768"/>
          <a:ext cx="5808903" cy="1685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55" name="Straight Connector 54"/>
          <p:cNvCxnSpPr>
            <a:cxnSpLocks/>
          </p:cNvCxnSpPr>
          <p:nvPr/>
        </p:nvCxnSpPr>
        <p:spPr>
          <a:xfrm>
            <a:off x="5670635" y="1616705"/>
            <a:ext cx="629594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>
            <a:cxnSpLocks/>
          </p:cNvCxnSpPr>
          <p:nvPr/>
        </p:nvCxnSpPr>
        <p:spPr>
          <a:xfrm>
            <a:off x="10582621" y="1889365"/>
            <a:ext cx="137760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>
            <a:cxnSpLocks/>
          </p:cNvCxnSpPr>
          <p:nvPr/>
        </p:nvCxnSpPr>
        <p:spPr>
          <a:xfrm>
            <a:off x="10589652" y="2162025"/>
            <a:ext cx="137692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>
            <a:cxnSpLocks/>
          </p:cNvCxnSpPr>
          <p:nvPr/>
        </p:nvCxnSpPr>
        <p:spPr>
          <a:xfrm>
            <a:off x="10457128" y="2434685"/>
            <a:ext cx="151897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421034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6980297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V="1">
            <a:off x="7499439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V="1">
            <a:off x="8018582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8537725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V="1">
            <a:off x="9056869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9576012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 flipV="1">
            <a:off x="10095155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 flipV="1">
            <a:off x="10614299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V="1">
            <a:off x="11133442" y="1548991"/>
            <a:ext cx="0" cy="6853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426"/>
          <p:cNvSpPr txBox="1"/>
          <p:nvPr/>
        </p:nvSpPr>
        <p:spPr>
          <a:xfrm>
            <a:off x="6170875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6728572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7252593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7771735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40%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8286000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50%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8801569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9328559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9843502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80%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10365692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</a:p>
        </p:txBody>
      </p:sp>
      <p:sp>
        <p:nvSpPr>
          <p:cNvPr id="436" name="TextBox 435"/>
          <p:cNvSpPr txBox="1"/>
          <p:nvPr/>
        </p:nvSpPr>
        <p:spPr>
          <a:xfrm>
            <a:off x="10876987" y="1329855"/>
            <a:ext cx="503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10706752" y="1682990"/>
            <a:ext cx="1004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Fix pending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10706752" y="1949385"/>
            <a:ext cx="100428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Fix delivered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10706752" y="2215780"/>
            <a:ext cx="1253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Successfully retested</a:t>
            </a:r>
          </a:p>
        </p:txBody>
      </p:sp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75610666"/>
              </p:ext>
            </p:extLst>
          </p:nvPr>
        </p:nvGraphicFramePr>
        <p:xfrm>
          <a:off x="5662364" y="5173943"/>
          <a:ext cx="5946719" cy="1316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20D01E6F-6D93-41AD-B003-CA5C8EEA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– Defect Dashboard</a:t>
            </a:r>
          </a:p>
        </p:txBody>
      </p:sp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id="{A03EEEA8-2D1A-41A6-9BF0-9DBADF7D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66865"/>
              </p:ext>
            </p:extLst>
          </p:nvPr>
        </p:nvGraphicFramePr>
        <p:xfrm>
          <a:off x="262915" y="1337207"/>
          <a:ext cx="5246756" cy="109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61">
                  <a:extLst>
                    <a:ext uri="{9D8B030D-6E8A-4147-A177-3AD203B41FA5}">
                      <a16:colId xmlns:a16="http://schemas.microsoft.com/office/drawing/2014/main" val="2913135027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val="2023421743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val="2966825884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val="440942266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val="3472058057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val="4016659717"/>
                    </a:ext>
                  </a:extLst>
                </a:gridCol>
              </a:tblGrid>
              <a:tr h="272596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10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Cosmetical</a:t>
                      </a:r>
                      <a:endParaRPr lang="en-US" sz="10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Minor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Major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Critical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Total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788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Assigned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10,8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16,6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18,2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9,1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16,5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7978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Resolved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6,7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14,1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11,0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5,2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11,5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12893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Closed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17,4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30,7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30,0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14,3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28,4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352733"/>
                  </a:ext>
                </a:extLst>
              </a:tr>
            </a:tbl>
          </a:graphicData>
        </a:graphic>
      </p:graphicFrame>
      <p:sp>
        <p:nvSpPr>
          <p:cNvPr id="195" name="TextBox 194">
            <a:extLst>
              <a:ext uri="{FF2B5EF4-FFF2-40B4-BE49-F238E27FC236}">
                <a16:creationId xmlns:a16="http://schemas.microsoft.com/office/drawing/2014/main" id="{159F51EF-6EA3-4C48-8012-0F9F4D584B76}"/>
              </a:ext>
            </a:extLst>
          </p:cNvPr>
          <p:cNvSpPr txBox="1"/>
          <p:nvPr/>
        </p:nvSpPr>
        <p:spPr>
          <a:xfrm>
            <a:off x="977376" y="4727800"/>
            <a:ext cx="34355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AVERAGE RESOLUTION / CONCLUSION TIMES IN CALENDAR DAYS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758EF18-E3E3-4AA7-A393-355ED36A8A85}"/>
              </a:ext>
            </a:extLst>
          </p:cNvPr>
          <p:cNvSpPr/>
          <p:nvPr/>
        </p:nvSpPr>
        <p:spPr>
          <a:xfrm>
            <a:off x="261938" y="4676843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975BD8A-197C-4362-B775-544006E76C2C}"/>
              </a:ext>
            </a:extLst>
          </p:cNvPr>
          <p:cNvSpPr txBox="1"/>
          <p:nvPr/>
        </p:nvSpPr>
        <p:spPr>
          <a:xfrm>
            <a:off x="977376" y="966012"/>
            <a:ext cx="43231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dirty="0"/>
              <a:t>DEFECTS ACTUAL WEEK BY TYPE AND SEVERITY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3891FC6-7DA3-402F-9190-E46BF198FF2F}"/>
              </a:ext>
            </a:extLst>
          </p:cNvPr>
          <p:cNvSpPr/>
          <p:nvPr/>
        </p:nvSpPr>
        <p:spPr>
          <a:xfrm>
            <a:off x="261938" y="807334"/>
            <a:ext cx="532800" cy="53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2" name="Table 211">
            <a:extLst>
              <a:ext uri="{FF2B5EF4-FFF2-40B4-BE49-F238E27FC236}">
                <a16:creationId xmlns:a16="http://schemas.microsoft.com/office/drawing/2014/main" id="{C2A15B78-58DA-4648-B9A6-8FF4B0DC0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15833"/>
              </p:ext>
            </p:extLst>
          </p:nvPr>
        </p:nvGraphicFramePr>
        <p:xfrm>
          <a:off x="262915" y="5343000"/>
          <a:ext cx="5246756" cy="109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61">
                  <a:extLst>
                    <a:ext uri="{9D8B030D-6E8A-4147-A177-3AD203B41FA5}">
                      <a16:colId xmlns:a16="http://schemas.microsoft.com/office/drawing/2014/main" val="2913135027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val="2023421743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val="2966825884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val="440942266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val="3472058057"/>
                    </a:ext>
                  </a:extLst>
                </a:gridCol>
                <a:gridCol w="847959">
                  <a:extLst>
                    <a:ext uri="{9D8B030D-6E8A-4147-A177-3AD203B41FA5}">
                      <a16:colId xmlns:a16="http://schemas.microsoft.com/office/drawing/2014/main" val="4016659717"/>
                    </a:ext>
                  </a:extLst>
                </a:gridCol>
              </a:tblGrid>
              <a:tr h="272596"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108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Cosmetical</a:t>
                      </a:r>
                      <a:endParaRPr lang="en-US" sz="1000" dirty="0"/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Minor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Major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Critical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Total</a:t>
                      </a: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788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Assigned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10,8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16,6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18,2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9,1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16,5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7978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Resolved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6,7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14,1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11,0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5,2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11,5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12893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Closed</a:t>
                      </a:r>
                    </a:p>
                  </a:txBody>
                  <a:tcPr marL="108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17,4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30,7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30,0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14,3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28,4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352733"/>
                  </a:ext>
                </a:extLst>
              </a:tr>
            </a:tbl>
          </a:graphicData>
        </a:graphic>
      </p:graphicFrame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0187447-C712-43A5-B46F-3A5688336C25}"/>
              </a:ext>
            </a:extLst>
          </p:cNvPr>
          <p:cNvGrpSpPr/>
          <p:nvPr/>
        </p:nvGrpSpPr>
        <p:grpSpPr>
          <a:xfrm>
            <a:off x="410698" y="4826053"/>
            <a:ext cx="231174" cy="231174"/>
            <a:chOff x="5562600" y="3255963"/>
            <a:chExt cx="346075" cy="346075"/>
          </a:xfrm>
        </p:grpSpPr>
        <p:sp>
          <p:nvSpPr>
            <p:cNvPr id="215" name="Freeform 58">
              <a:extLst>
                <a:ext uri="{FF2B5EF4-FFF2-40B4-BE49-F238E27FC236}">
                  <a16:creationId xmlns:a16="http://schemas.microsoft.com/office/drawing/2014/main" id="{789C3CD5-7B93-4AA7-938C-575D51558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286125"/>
              <a:ext cx="346075" cy="315913"/>
            </a:xfrm>
            <a:custGeom>
              <a:avLst/>
              <a:gdLst>
                <a:gd name="T0" fmla="*/ 38 w 218"/>
                <a:gd name="T1" fmla="*/ 0 h 199"/>
                <a:gd name="T2" fmla="*/ 0 w 218"/>
                <a:gd name="T3" fmla="*/ 0 h 199"/>
                <a:gd name="T4" fmla="*/ 0 w 218"/>
                <a:gd name="T5" fmla="*/ 199 h 199"/>
                <a:gd name="T6" fmla="*/ 218 w 218"/>
                <a:gd name="T7" fmla="*/ 199 h 199"/>
                <a:gd name="T8" fmla="*/ 218 w 218"/>
                <a:gd name="T9" fmla="*/ 0 h 199"/>
                <a:gd name="T10" fmla="*/ 180 w 218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99">
                  <a:moveTo>
                    <a:pt x="38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218" y="199"/>
                  </a:lnTo>
                  <a:lnTo>
                    <a:pt x="218" y="0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3E3983-E089-4392-AC38-A267F45BC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B3160E4-F55F-4357-AE96-C5F64279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Line 61">
              <a:extLst>
                <a:ext uri="{FF2B5EF4-FFF2-40B4-BE49-F238E27FC236}">
                  <a16:creationId xmlns:a16="http://schemas.microsoft.com/office/drawing/2014/main" id="{40CD445E-5FB2-4B9C-89EE-0F850AB82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375" y="3286125"/>
              <a:ext cx="1365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0" name="Line 62">
              <a:extLst>
                <a:ext uri="{FF2B5EF4-FFF2-40B4-BE49-F238E27FC236}">
                  <a16:creationId xmlns:a16="http://schemas.microsoft.com/office/drawing/2014/main" id="{180DABD7-D0F8-4339-956E-3592461F4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360738"/>
              <a:ext cx="3460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Line 63">
              <a:extLst>
                <a:ext uri="{FF2B5EF4-FFF2-40B4-BE49-F238E27FC236}">
                  <a16:creationId xmlns:a16="http://schemas.microsoft.com/office/drawing/2014/main" id="{CA9570B9-C2AE-47F0-94D1-BE75511E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3088" y="3390900"/>
              <a:ext cx="0" cy="1809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Line 64">
              <a:extLst>
                <a:ext uri="{FF2B5EF4-FFF2-40B4-BE49-F238E27FC236}">
                  <a16:creationId xmlns:a16="http://schemas.microsoft.com/office/drawing/2014/main" id="{1EE402A1-CA78-45DA-A7D8-1FEF0DD8E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3" name="Line 65">
              <a:extLst>
                <a:ext uri="{FF2B5EF4-FFF2-40B4-BE49-F238E27FC236}">
                  <a16:creationId xmlns:a16="http://schemas.microsoft.com/office/drawing/2014/main" id="{2CD85E6D-1029-47F8-9FAA-FC5978201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4" name="Line 66">
              <a:extLst>
                <a:ext uri="{FF2B5EF4-FFF2-40B4-BE49-F238E27FC236}">
                  <a16:creationId xmlns:a16="http://schemas.microsoft.com/office/drawing/2014/main" id="{D65876C3-1F6D-4A77-BA4E-9292A3C43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21063"/>
              <a:ext cx="2857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7" name="Line 67">
              <a:extLst>
                <a:ext uri="{FF2B5EF4-FFF2-40B4-BE49-F238E27FC236}">
                  <a16:creationId xmlns:a16="http://schemas.microsoft.com/office/drawing/2014/main" id="{17207C02-2F8F-43D5-97DC-61156A46A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81388"/>
              <a:ext cx="2857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2" name="Line 68">
              <a:extLst>
                <a:ext uri="{FF2B5EF4-FFF2-40B4-BE49-F238E27FC236}">
                  <a16:creationId xmlns:a16="http://schemas.microsoft.com/office/drawing/2014/main" id="{FC2EAB4D-BF90-4910-8A50-4041E2800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541713"/>
              <a:ext cx="2857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BC6448C-FB36-4FAA-B1D1-17EC6B3449DC}"/>
              </a:ext>
            </a:extLst>
          </p:cNvPr>
          <p:cNvGrpSpPr/>
          <p:nvPr/>
        </p:nvGrpSpPr>
        <p:grpSpPr>
          <a:xfrm>
            <a:off x="405201" y="955680"/>
            <a:ext cx="246275" cy="236108"/>
            <a:chOff x="7726363" y="2909889"/>
            <a:chExt cx="346075" cy="331788"/>
          </a:xfrm>
        </p:grpSpPr>
        <p:sp>
          <p:nvSpPr>
            <p:cNvPr id="264" name="Freeform 59">
              <a:extLst>
                <a:ext uri="{FF2B5EF4-FFF2-40B4-BE49-F238E27FC236}">
                  <a16:creationId xmlns:a16="http://schemas.microsoft.com/office/drawing/2014/main" id="{0954E398-7DE3-47A8-8202-13F13265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976" y="2909889"/>
              <a:ext cx="195263" cy="195263"/>
            </a:xfrm>
            <a:custGeom>
              <a:avLst/>
              <a:gdLst>
                <a:gd name="T0" fmla="*/ 123 w 123"/>
                <a:gd name="T1" fmla="*/ 123 h 123"/>
                <a:gd name="T2" fmla="*/ 123 w 123"/>
                <a:gd name="T3" fmla="*/ 0 h 123"/>
                <a:gd name="T4" fmla="*/ 0 w 123"/>
                <a:gd name="T5" fmla="*/ 0 h 123"/>
                <a:gd name="T6" fmla="*/ 0 w 123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23">
                  <a:moveTo>
                    <a:pt x="123" y="123"/>
                  </a:moveTo>
                  <a:lnTo>
                    <a:pt x="123" y="0"/>
                  </a:lnTo>
                  <a:lnTo>
                    <a:pt x="0" y="0"/>
                  </a:lnTo>
                  <a:lnTo>
                    <a:pt x="0" y="123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5" name="Line 60">
              <a:extLst>
                <a:ext uri="{FF2B5EF4-FFF2-40B4-BE49-F238E27FC236}">
                  <a16:creationId xmlns:a16="http://schemas.microsoft.com/office/drawing/2014/main" id="{1B6257D3-27D6-4BE0-A678-C890D759A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2955926"/>
              <a:ext cx="1428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6" name="Line 61">
              <a:extLst>
                <a:ext uri="{FF2B5EF4-FFF2-40B4-BE49-F238E27FC236}">
                  <a16:creationId xmlns:a16="http://schemas.microsoft.com/office/drawing/2014/main" id="{0E26EECC-B7AA-4366-8BEB-758DA241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6" y="2984501"/>
              <a:ext cx="74613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7" name="Line 62">
              <a:extLst>
                <a:ext uri="{FF2B5EF4-FFF2-40B4-BE49-F238E27FC236}">
                  <a16:creationId xmlns:a16="http://schemas.microsoft.com/office/drawing/2014/main" id="{82554907-C1FF-4B64-88CA-454C728EA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3014664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8" name="Line 63">
              <a:extLst>
                <a:ext uri="{FF2B5EF4-FFF2-40B4-BE49-F238E27FC236}">
                  <a16:creationId xmlns:a16="http://schemas.microsoft.com/office/drawing/2014/main" id="{328D31C0-972B-4441-839F-62D974167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3044826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9" name="Line 64">
              <a:extLst>
                <a:ext uri="{FF2B5EF4-FFF2-40B4-BE49-F238E27FC236}">
                  <a16:creationId xmlns:a16="http://schemas.microsoft.com/office/drawing/2014/main" id="{5436D963-5978-45A5-A217-93BD4A952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013" y="3074989"/>
              <a:ext cx="1047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0" name="Freeform 65">
              <a:extLst>
                <a:ext uri="{FF2B5EF4-FFF2-40B4-BE49-F238E27FC236}">
                  <a16:creationId xmlns:a16="http://schemas.microsoft.com/office/drawing/2014/main" id="{3B953241-2229-45C0-829C-060AA3C91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135314"/>
              <a:ext cx="346075" cy="106363"/>
            </a:xfrm>
            <a:custGeom>
              <a:avLst/>
              <a:gdLst>
                <a:gd name="T0" fmla="*/ 92 w 92"/>
                <a:gd name="T1" fmla="*/ 28 h 28"/>
                <a:gd name="T2" fmla="*/ 0 w 92"/>
                <a:gd name="T3" fmla="*/ 28 h 28"/>
                <a:gd name="T4" fmla="*/ 0 w 92"/>
                <a:gd name="T5" fmla="*/ 0 h 28"/>
                <a:gd name="T6" fmla="*/ 30 w 92"/>
                <a:gd name="T7" fmla="*/ 0 h 28"/>
                <a:gd name="T8" fmla="*/ 30 w 92"/>
                <a:gd name="T9" fmla="*/ 4 h 28"/>
                <a:gd name="T10" fmla="*/ 38 w 92"/>
                <a:gd name="T11" fmla="*/ 12 h 28"/>
                <a:gd name="T12" fmla="*/ 56 w 92"/>
                <a:gd name="T13" fmla="*/ 12 h 28"/>
                <a:gd name="T14" fmla="*/ 64 w 92"/>
                <a:gd name="T15" fmla="*/ 4 h 28"/>
                <a:gd name="T16" fmla="*/ 64 w 92"/>
                <a:gd name="T17" fmla="*/ 0 h 28"/>
                <a:gd name="T18" fmla="*/ 92 w 92"/>
                <a:gd name="T19" fmla="*/ 0 h 28"/>
                <a:gd name="T20" fmla="*/ 92 w 92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28">
                  <a:moveTo>
                    <a:pt x="9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8"/>
                    <a:pt x="34" y="12"/>
                    <a:pt x="38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0" y="12"/>
                    <a:pt x="64" y="8"/>
                    <a:pt x="64" y="4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92" y="28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1" name="Freeform 66">
              <a:extLst>
                <a:ext uri="{FF2B5EF4-FFF2-40B4-BE49-F238E27FC236}">
                  <a16:creationId xmlns:a16="http://schemas.microsoft.com/office/drawing/2014/main" id="{A1B97134-C8B7-4F12-BC6A-575C53C85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044826"/>
              <a:ext cx="74613" cy="90488"/>
            </a:xfrm>
            <a:custGeom>
              <a:avLst/>
              <a:gdLst>
                <a:gd name="T0" fmla="*/ 0 w 47"/>
                <a:gd name="T1" fmla="*/ 57 h 57"/>
                <a:gd name="T2" fmla="*/ 33 w 47"/>
                <a:gd name="T3" fmla="*/ 0 h 57"/>
                <a:gd name="T4" fmla="*/ 47 w 47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7">
                  <a:moveTo>
                    <a:pt x="0" y="57"/>
                  </a:moveTo>
                  <a:lnTo>
                    <a:pt x="33" y="0"/>
                  </a:lnTo>
                  <a:lnTo>
                    <a:pt x="47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2" name="Freeform 67">
              <a:extLst>
                <a:ext uri="{FF2B5EF4-FFF2-40B4-BE49-F238E27FC236}">
                  <a16:creationId xmlns:a16="http://schemas.microsoft.com/office/drawing/2014/main" id="{2475FC4B-2BAD-42E2-BCA0-D890A324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6238" y="3044826"/>
              <a:ext cx="76200" cy="90488"/>
            </a:xfrm>
            <a:custGeom>
              <a:avLst/>
              <a:gdLst>
                <a:gd name="T0" fmla="*/ 0 w 48"/>
                <a:gd name="T1" fmla="*/ 0 h 57"/>
                <a:gd name="T2" fmla="*/ 15 w 48"/>
                <a:gd name="T3" fmla="*/ 0 h 57"/>
                <a:gd name="T4" fmla="*/ 48 w 48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7">
                  <a:moveTo>
                    <a:pt x="0" y="0"/>
                  </a:moveTo>
                  <a:lnTo>
                    <a:pt x="15" y="0"/>
                  </a:lnTo>
                  <a:lnTo>
                    <a:pt x="48" y="5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6575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2765C0-DDB1-46BA-AFA7-024B8D7FE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18896"/>
              </p:ext>
            </p:extLst>
          </p:nvPr>
        </p:nvGraphicFramePr>
        <p:xfrm>
          <a:off x="3908675" y="1758289"/>
          <a:ext cx="7802784" cy="414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601">
                  <a:extLst>
                    <a:ext uri="{9D8B030D-6E8A-4147-A177-3AD203B41FA5}">
                      <a16:colId xmlns:a16="http://schemas.microsoft.com/office/drawing/2014/main" val="343664864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76844868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52000826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398438370"/>
                    </a:ext>
                  </a:extLst>
                </a:gridCol>
                <a:gridCol w="1656607">
                  <a:extLst>
                    <a:ext uri="{9D8B030D-6E8A-4147-A177-3AD203B41FA5}">
                      <a16:colId xmlns:a16="http://schemas.microsoft.com/office/drawing/2014/main" val="3402900984"/>
                    </a:ext>
                  </a:extLst>
                </a:gridCol>
              </a:tblGrid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87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Philip Larkin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High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Done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75%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623458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Vivienne </a:t>
                      </a:r>
                      <a:r>
                        <a:rPr 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Caya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High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Done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Don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66658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22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Daniel Wright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High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00439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34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Anthony Tiller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Normal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82602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47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Raymond Funk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Normal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586578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93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Rice Kazantsev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Normal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877751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88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Ann Britt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Not Started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705368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Robert </a:t>
                      </a:r>
                      <a:r>
                        <a:rPr lang="en-US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Thies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In Progress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074515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25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Lorena Mario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Canceled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736637"/>
                  </a:ext>
                </a:extLst>
              </a:tr>
              <a:tr h="414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84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David Ford</a:t>
                      </a:r>
                    </a:p>
                  </a:txBody>
                  <a:tcPr marL="180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Low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Not Started</a:t>
                      </a:r>
                    </a:p>
                  </a:txBody>
                  <a:tcPr marL="468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80%</a:t>
                      </a: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723708"/>
                  </a:ext>
                </a:extLst>
              </a:tr>
            </a:tbl>
          </a:graphicData>
        </a:graphic>
      </p:graphicFrame>
      <p:sp>
        <p:nvSpPr>
          <p:cNvPr id="229" name="Rectangle 228">
            <a:extLst>
              <a:ext uri="{FF2B5EF4-FFF2-40B4-BE49-F238E27FC236}">
                <a16:creationId xmlns:a16="http://schemas.microsoft.com/office/drawing/2014/main" id="{EB842156-32F1-4E0C-B962-D1112EEBFDFC}"/>
              </a:ext>
            </a:extLst>
          </p:cNvPr>
          <p:cNvSpPr/>
          <p:nvPr/>
        </p:nvSpPr>
        <p:spPr>
          <a:xfrm>
            <a:off x="0" y="0"/>
            <a:ext cx="3444375" cy="679565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6852976" y="3157796"/>
            <a:ext cx="156036" cy="117056"/>
          </a:xfrm>
          <a:custGeom>
            <a:avLst/>
            <a:gdLst>
              <a:gd name="connsiteX0" fmla="*/ 72000 w 144000"/>
              <a:gd name="connsiteY0" fmla="*/ 0 h 72000"/>
              <a:gd name="connsiteX1" fmla="*/ 144000 w 144000"/>
              <a:gd name="connsiteY1" fmla="*/ 72000 h 72000"/>
              <a:gd name="connsiteX2" fmla="*/ 0 w 144000"/>
              <a:gd name="connsiteY2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" h="72000">
                <a:moveTo>
                  <a:pt x="72000" y="0"/>
                </a:moveTo>
                <a:lnTo>
                  <a:pt x="144000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6870346" y="4386523"/>
            <a:ext cx="138666" cy="138703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8254652" y="1880216"/>
            <a:ext cx="136873" cy="136910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8254652" y="2297535"/>
            <a:ext cx="136873" cy="136910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8254652" y="2714854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8254652" y="3132173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8254652" y="3549492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8254652" y="3966811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8254652" y="4384130"/>
            <a:ext cx="136873" cy="136910"/>
          </a:xfrm>
          <a:prstGeom prst="ellipse">
            <a:avLst/>
          </a:prstGeom>
          <a:solidFill>
            <a:srgbClr val="618FB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8254652" y="4801449"/>
            <a:ext cx="136873" cy="136910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8254652" y="5218768"/>
            <a:ext cx="136873" cy="136910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254652" y="5636091"/>
            <a:ext cx="136873" cy="136910"/>
          </a:xfrm>
          <a:prstGeom prst="ellipse">
            <a:avLst/>
          </a:prstGeom>
          <a:solidFill>
            <a:srgbClr val="618FB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10849063" y="1886994"/>
            <a:ext cx="593251" cy="130298"/>
            <a:chOff x="2892186" y="5260228"/>
            <a:chExt cx="838854" cy="228601"/>
          </a:xfrm>
          <a:noFill/>
        </p:grpSpPr>
        <p:sp>
          <p:nvSpPr>
            <p:cNvPr id="89" name="Round Same Side Corner Rectangle 8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Round Same Side Corner Rectangle 177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0849063" y="2305678"/>
            <a:ext cx="593251" cy="130298"/>
            <a:chOff x="2892186" y="5260228"/>
            <a:chExt cx="838854" cy="22860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83" name="Round Same Side Corner Rectangle 182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Round Same Side Corner Rectangle 184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grp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10849063" y="2724362"/>
            <a:ext cx="593251" cy="130298"/>
            <a:chOff x="2892186" y="5260228"/>
            <a:chExt cx="838854" cy="228601"/>
          </a:xfrm>
          <a:noFill/>
        </p:grpSpPr>
        <p:sp>
          <p:nvSpPr>
            <p:cNvPr id="189" name="Round Same Side Corner Rectangle 18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Round Same Side Corner Rectangle 19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0849063" y="3143046"/>
            <a:ext cx="593251" cy="130298"/>
            <a:chOff x="2892186" y="5260228"/>
            <a:chExt cx="838854" cy="228601"/>
          </a:xfrm>
          <a:noFill/>
        </p:grpSpPr>
        <p:sp>
          <p:nvSpPr>
            <p:cNvPr id="194" name="Round Same Side Corner Rectangle 19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Round Same Side Corner Rectangle 19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0849063" y="3561730"/>
            <a:ext cx="593251" cy="130298"/>
            <a:chOff x="2892186" y="5260228"/>
            <a:chExt cx="838854" cy="228601"/>
          </a:xfrm>
          <a:noFill/>
        </p:grpSpPr>
        <p:sp>
          <p:nvSpPr>
            <p:cNvPr id="199" name="Round Same Side Corner Rectangle 19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Round Same Side Corner Rectangle 20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0849063" y="3980414"/>
            <a:ext cx="593251" cy="130298"/>
            <a:chOff x="2892186" y="5260228"/>
            <a:chExt cx="838854" cy="228601"/>
          </a:xfrm>
          <a:noFill/>
        </p:grpSpPr>
        <p:sp>
          <p:nvSpPr>
            <p:cNvPr id="204" name="Round Same Side Corner Rectangle 20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Round Same Side Corner Rectangle 20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0849063" y="4399098"/>
            <a:ext cx="593251" cy="130298"/>
            <a:chOff x="2892186" y="5260228"/>
            <a:chExt cx="838854" cy="228601"/>
          </a:xfrm>
          <a:noFill/>
        </p:grpSpPr>
        <p:sp>
          <p:nvSpPr>
            <p:cNvPr id="209" name="Round Same Side Corner Rectangle 20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Round Same Side Corner Rectangle 21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0849063" y="4817782"/>
            <a:ext cx="593251" cy="130298"/>
            <a:chOff x="2892186" y="5260228"/>
            <a:chExt cx="838854" cy="228601"/>
          </a:xfrm>
          <a:noFill/>
        </p:grpSpPr>
        <p:sp>
          <p:nvSpPr>
            <p:cNvPr id="214" name="Round Same Side Corner Rectangle 21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Round Same Side Corner Rectangle 21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0849063" y="5236466"/>
            <a:ext cx="593251" cy="130298"/>
            <a:chOff x="2892186" y="5260228"/>
            <a:chExt cx="838854" cy="228601"/>
          </a:xfrm>
          <a:noFill/>
        </p:grpSpPr>
        <p:sp>
          <p:nvSpPr>
            <p:cNvPr id="219" name="Round Same Side Corner Rectangle 218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Round Same Side Corner Rectangle 220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0849063" y="5655153"/>
            <a:ext cx="593251" cy="130298"/>
            <a:chOff x="2892186" y="5260228"/>
            <a:chExt cx="838854" cy="228601"/>
          </a:xfrm>
          <a:noFill/>
        </p:grpSpPr>
        <p:sp>
          <p:nvSpPr>
            <p:cNvPr id="224" name="Round Same Side Corner Rectangle 223"/>
            <p:cNvSpPr/>
            <p:nvPr/>
          </p:nvSpPr>
          <p:spPr>
            <a:xfrm rot="16200000">
              <a:off x="2879391" y="5273023"/>
              <a:ext cx="228600" cy="203010"/>
            </a:xfrm>
            <a:prstGeom prst="round2SameRect">
              <a:avLst>
                <a:gd name="adj1" fmla="val 1127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095474" y="5260229"/>
              <a:ext cx="2160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Round Same Side Corner Rectangle 225"/>
            <p:cNvSpPr/>
            <p:nvPr/>
          </p:nvSpPr>
          <p:spPr>
            <a:xfrm rot="5400000" flipH="1">
              <a:off x="3515235" y="5273023"/>
              <a:ext cx="228600" cy="203010"/>
            </a:xfrm>
            <a:prstGeom prst="round2SameRect">
              <a:avLst>
                <a:gd name="adj1" fmla="val 11738"/>
                <a:gd name="adj2" fmla="val 0"/>
              </a:avLst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311474" y="5260229"/>
              <a:ext cx="216278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269E59-93E0-409B-8A99-83ED986CC99C}"/>
              </a:ext>
            </a:extLst>
          </p:cNvPr>
          <p:cNvGrpSpPr/>
          <p:nvPr/>
        </p:nvGrpSpPr>
        <p:grpSpPr>
          <a:xfrm>
            <a:off x="758715" y="399818"/>
            <a:ext cx="1926945" cy="1680797"/>
            <a:chOff x="633294" y="399818"/>
            <a:chExt cx="1926945" cy="1680797"/>
          </a:xfrm>
        </p:grpSpPr>
        <p:sp>
          <p:nvSpPr>
            <p:cNvPr id="289" name="Freeform 29">
              <a:extLst>
                <a:ext uri="{FF2B5EF4-FFF2-40B4-BE49-F238E27FC236}">
                  <a16:creationId xmlns:a16="http://schemas.microsoft.com/office/drawing/2014/main" id="{070ADB52-CF37-4486-930E-0381B32E1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3">
              <a:extLst>
                <a:ext uri="{FF2B5EF4-FFF2-40B4-BE49-F238E27FC236}">
                  <a16:creationId xmlns:a16="http://schemas.microsoft.com/office/drawing/2014/main" id="{EC9315AF-87F6-46D9-A83F-607A63A75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4">
              <a:extLst>
                <a:ext uri="{FF2B5EF4-FFF2-40B4-BE49-F238E27FC236}">
                  <a16:creationId xmlns:a16="http://schemas.microsoft.com/office/drawing/2014/main" id="{CE797DED-74B0-4231-83E4-127F60F5D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5">
              <a:extLst>
                <a:ext uri="{FF2B5EF4-FFF2-40B4-BE49-F238E27FC236}">
                  <a16:creationId xmlns:a16="http://schemas.microsoft.com/office/drawing/2014/main" id="{74B7F8AC-E241-48BE-8685-34831ACEA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6">
              <a:extLst>
                <a:ext uri="{FF2B5EF4-FFF2-40B4-BE49-F238E27FC236}">
                  <a16:creationId xmlns:a16="http://schemas.microsoft.com/office/drawing/2014/main" id="{FA23F5AE-CB91-49F3-93FE-C5F1A7052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7">
              <a:extLst>
                <a:ext uri="{FF2B5EF4-FFF2-40B4-BE49-F238E27FC236}">
                  <a16:creationId xmlns:a16="http://schemas.microsoft.com/office/drawing/2014/main" id="{DE16BD89-13A8-43A2-980C-83E4F2160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0">
              <a:extLst>
                <a:ext uri="{FF2B5EF4-FFF2-40B4-BE49-F238E27FC236}">
                  <a16:creationId xmlns:a16="http://schemas.microsoft.com/office/drawing/2014/main" id="{29399587-2E8C-462B-9CFF-62062A88314C}"/>
                </a:ext>
              </a:extLst>
            </p:cNvPr>
            <p:cNvSpPr>
              <a:spLocks/>
            </p:cNvSpPr>
            <p:nvPr/>
          </p:nvSpPr>
          <p:spPr bwMode="auto">
            <a:xfrm rot="20405980" flipH="1">
              <a:off x="1092656" y="1056614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31">
              <a:extLst>
                <a:ext uri="{FF2B5EF4-FFF2-40B4-BE49-F238E27FC236}">
                  <a16:creationId xmlns:a16="http://schemas.microsoft.com/office/drawing/2014/main" id="{E1B806D3-2644-4F80-9EFA-5852262DA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2">
              <a:extLst>
                <a:ext uri="{FF2B5EF4-FFF2-40B4-BE49-F238E27FC236}">
                  <a16:creationId xmlns:a16="http://schemas.microsoft.com/office/drawing/2014/main" id="{58C0A1B7-E526-4D4C-98B3-79BA9DAAA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3">
              <a:extLst>
                <a:ext uri="{FF2B5EF4-FFF2-40B4-BE49-F238E27FC236}">
                  <a16:creationId xmlns:a16="http://schemas.microsoft.com/office/drawing/2014/main" id="{9313C857-EDFF-499E-BC60-EE2BD5B30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34">
              <a:extLst>
                <a:ext uri="{FF2B5EF4-FFF2-40B4-BE49-F238E27FC236}">
                  <a16:creationId xmlns:a16="http://schemas.microsoft.com/office/drawing/2014/main" id="{162BBF31-2CD1-4F3A-930D-6FF6AC7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5">
              <a:extLst>
                <a:ext uri="{FF2B5EF4-FFF2-40B4-BE49-F238E27FC236}">
                  <a16:creationId xmlns:a16="http://schemas.microsoft.com/office/drawing/2014/main" id="{42543A3B-5F23-41A6-A5DE-C742CE2F7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6">
              <a:extLst>
                <a:ext uri="{FF2B5EF4-FFF2-40B4-BE49-F238E27FC236}">
                  <a16:creationId xmlns:a16="http://schemas.microsoft.com/office/drawing/2014/main" id="{C6362091-B639-4D5E-A824-7926AD3E5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7">
              <a:extLst>
                <a:ext uri="{FF2B5EF4-FFF2-40B4-BE49-F238E27FC236}">
                  <a16:creationId xmlns:a16="http://schemas.microsoft.com/office/drawing/2014/main" id="{1788FCFF-2ADC-4B8A-A13B-82AD43723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38">
              <a:extLst>
                <a:ext uri="{FF2B5EF4-FFF2-40B4-BE49-F238E27FC236}">
                  <a16:creationId xmlns:a16="http://schemas.microsoft.com/office/drawing/2014/main" id="{7BB94682-CE8A-440E-9C61-4A029628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39">
              <a:extLst>
                <a:ext uri="{FF2B5EF4-FFF2-40B4-BE49-F238E27FC236}">
                  <a16:creationId xmlns:a16="http://schemas.microsoft.com/office/drawing/2014/main" id="{DDB2CB4F-2B8A-4446-AB8D-016F1F1F1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40">
              <a:extLst>
                <a:ext uri="{FF2B5EF4-FFF2-40B4-BE49-F238E27FC236}">
                  <a16:creationId xmlns:a16="http://schemas.microsoft.com/office/drawing/2014/main" id="{A2FEAADF-ABFC-4277-AE4D-7C92DA84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41">
              <a:extLst>
                <a:ext uri="{FF2B5EF4-FFF2-40B4-BE49-F238E27FC236}">
                  <a16:creationId xmlns:a16="http://schemas.microsoft.com/office/drawing/2014/main" id="{A7118456-B29F-4BC2-A6C9-B6DAAE6C5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B6B6CA1-F641-40FD-A19B-314EEB08DDC1}"/>
                </a:ext>
              </a:extLst>
            </p:cNvPr>
            <p:cNvSpPr txBox="1"/>
            <p:nvPr/>
          </p:nvSpPr>
          <p:spPr>
            <a:xfrm>
              <a:off x="982063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33D39C2E-E3AF-40D2-8AB6-42ACDBC2540D}"/>
                </a:ext>
              </a:extLst>
            </p:cNvPr>
            <p:cNvSpPr txBox="1"/>
            <p:nvPr/>
          </p:nvSpPr>
          <p:spPr>
            <a:xfrm>
              <a:off x="809407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accent1"/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92A013F8-3C30-4B03-BB27-4D914B2ED39B}"/>
                </a:ext>
              </a:extLst>
            </p:cNvPr>
            <p:cNvSpPr txBox="1"/>
            <p:nvPr/>
          </p:nvSpPr>
          <p:spPr>
            <a:xfrm>
              <a:off x="2092665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accent1"/>
                  </a:solidFill>
                  <a:cs typeface="Arial" pitchFamily="34" charset="0"/>
                </a:rPr>
                <a:t>100</a:t>
              </a:r>
            </a:p>
          </p:txBody>
        </p:sp>
      </p:grpSp>
      <p:sp>
        <p:nvSpPr>
          <p:cNvPr id="293" name="Freeform 29">
            <a:extLst>
              <a:ext uri="{FF2B5EF4-FFF2-40B4-BE49-F238E27FC236}">
                <a16:creationId xmlns:a16="http://schemas.microsoft.com/office/drawing/2014/main" id="{60DB6626-47DF-4A5B-942F-4B39E0F90236}"/>
              </a:ext>
            </a:extLst>
          </p:cNvPr>
          <p:cNvSpPr>
            <a:spLocks/>
          </p:cNvSpPr>
          <p:nvPr/>
        </p:nvSpPr>
        <p:spPr bwMode="auto">
          <a:xfrm>
            <a:off x="899812" y="2689531"/>
            <a:ext cx="1643722" cy="1127741"/>
          </a:xfrm>
          <a:custGeom>
            <a:avLst/>
            <a:gdLst>
              <a:gd name="T0" fmla="*/ 847 w 847"/>
              <a:gd name="T1" fmla="*/ 423 h 582"/>
              <a:gd name="T2" fmla="*/ 816 w 847"/>
              <a:gd name="T3" fmla="*/ 582 h 582"/>
              <a:gd name="T4" fmla="*/ 31 w 847"/>
              <a:gd name="T5" fmla="*/ 582 h 582"/>
              <a:gd name="T6" fmla="*/ 0 w 847"/>
              <a:gd name="T7" fmla="*/ 423 h 582"/>
              <a:gd name="T8" fmla="*/ 423 w 847"/>
              <a:gd name="T9" fmla="*/ 0 h 582"/>
              <a:gd name="T10" fmla="*/ 847 w 847"/>
              <a:gd name="T11" fmla="*/ 423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7" h="582">
                <a:moveTo>
                  <a:pt x="847" y="423"/>
                </a:moveTo>
                <a:cubicBezTo>
                  <a:pt x="847" y="479"/>
                  <a:pt x="836" y="533"/>
                  <a:pt x="816" y="582"/>
                </a:cubicBezTo>
                <a:cubicBezTo>
                  <a:pt x="31" y="582"/>
                  <a:pt x="31" y="582"/>
                  <a:pt x="31" y="582"/>
                </a:cubicBezTo>
                <a:cubicBezTo>
                  <a:pt x="11" y="533"/>
                  <a:pt x="0" y="479"/>
                  <a:pt x="0" y="423"/>
                </a:cubicBezTo>
                <a:cubicBezTo>
                  <a:pt x="0" y="189"/>
                  <a:pt x="190" y="0"/>
                  <a:pt x="423" y="0"/>
                </a:cubicBezTo>
                <a:cubicBezTo>
                  <a:pt x="657" y="0"/>
                  <a:pt x="847" y="189"/>
                  <a:pt x="847" y="4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23">
            <a:extLst>
              <a:ext uri="{FF2B5EF4-FFF2-40B4-BE49-F238E27FC236}">
                <a16:creationId xmlns:a16="http://schemas.microsoft.com/office/drawing/2014/main" id="{839AA8C9-2E7C-4BE8-8A4A-C05E5FAABFF2}"/>
              </a:ext>
            </a:extLst>
          </p:cNvPr>
          <p:cNvSpPr>
            <a:spLocks noEditPoints="1"/>
          </p:cNvSpPr>
          <p:nvPr/>
        </p:nvSpPr>
        <p:spPr bwMode="auto">
          <a:xfrm>
            <a:off x="758715" y="2547405"/>
            <a:ext cx="1926945" cy="1680797"/>
          </a:xfrm>
          <a:custGeom>
            <a:avLst/>
            <a:gdLst>
              <a:gd name="T0" fmla="*/ 967 w 993"/>
              <a:gd name="T1" fmla="*/ 656 h 867"/>
              <a:gd name="T2" fmla="*/ 967 w 993"/>
              <a:gd name="T3" fmla="*/ 655 h 867"/>
              <a:gd name="T4" fmla="*/ 967 w 993"/>
              <a:gd name="T5" fmla="*/ 655 h 867"/>
              <a:gd name="T6" fmla="*/ 993 w 993"/>
              <a:gd name="T7" fmla="*/ 496 h 867"/>
              <a:gd name="T8" fmla="*/ 496 w 993"/>
              <a:gd name="T9" fmla="*/ 0 h 867"/>
              <a:gd name="T10" fmla="*/ 0 w 993"/>
              <a:gd name="T11" fmla="*/ 496 h 867"/>
              <a:gd name="T12" fmla="*/ 26 w 993"/>
              <a:gd name="T13" fmla="*/ 655 h 867"/>
              <a:gd name="T14" fmla="*/ 26 w 993"/>
              <a:gd name="T15" fmla="*/ 655 h 867"/>
              <a:gd name="T16" fmla="*/ 26 w 993"/>
              <a:gd name="T17" fmla="*/ 656 h 867"/>
              <a:gd name="T18" fmla="*/ 31 w 993"/>
              <a:gd name="T19" fmla="*/ 669 h 867"/>
              <a:gd name="T20" fmla="*/ 31 w 993"/>
              <a:gd name="T21" fmla="*/ 669 h 867"/>
              <a:gd name="T22" fmla="*/ 36 w 993"/>
              <a:gd name="T23" fmla="*/ 682 h 867"/>
              <a:gd name="T24" fmla="*/ 80 w 993"/>
              <a:gd name="T25" fmla="*/ 767 h 867"/>
              <a:gd name="T26" fmla="*/ 91 w 993"/>
              <a:gd name="T27" fmla="*/ 783 h 867"/>
              <a:gd name="T28" fmla="*/ 108 w 993"/>
              <a:gd name="T29" fmla="*/ 806 h 867"/>
              <a:gd name="T30" fmla="*/ 126 w 993"/>
              <a:gd name="T31" fmla="*/ 828 h 867"/>
              <a:gd name="T32" fmla="*/ 133 w 993"/>
              <a:gd name="T33" fmla="*/ 835 h 867"/>
              <a:gd name="T34" fmla="*/ 133 w 993"/>
              <a:gd name="T35" fmla="*/ 835 h 867"/>
              <a:gd name="T36" fmla="*/ 146 w 993"/>
              <a:gd name="T37" fmla="*/ 848 h 867"/>
              <a:gd name="T38" fmla="*/ 153 w 993"/>
              <a:gd name="T39" fmla="*/ 855 h 867"/>
              <a:gd name="T40" fmla="*/ 158 w 993"/>
              <a:gd name="T41" fmla="*/ 860 h 867"/>
              <a:gd name="T42" fmla="*/ 160 w 993"/>
              <a:gd name="T43" fmla="*/ 861 h 867"/>
              <a:gd name="T44" fmla="*/ 166 w 993"/>
              <a:gd name="T45" fmla="*/ 867 h 867"/>
              <a:gd name="T46" fmla="*/ 827 w 993"/>
              <a:gd name="T47" fmla="*/ 867 h 867"/>
              <a:gd name="T48" fmla="*/ 840 w 993"/>
              <a:gd name="T49" fmla="*/ 855 h 867"/>
              <a:gd name="T50" fmla="*/ 846 w 993"/>
              <a:gd name="T51" fmla="*/ 849 h 867"/>
              <a:gd name="T52" fmla="*/ 860 w 993"/>
              <a:gd name="T53" fmla="*/ 834 h 867"/>
              <a:gd name="T54" fmla="*/ 866 w 993"/>
              <a:gd name="T55" fmla="*/ 828 h 867"/>
              <a:gd name="T56" fmla="*/ 873 w 993"/>
              <a:gd name="T57" fmla="*/ 820 h 867"/>
              <a:gd name="T58" fmla="*/ 878 w 993"/>
              <a:gd name="T59" fmla="*/ 814 h 867"/>
              <a:gd name="T60" fmla="*/ 881 w 993"/>
              <a:gd name="T61" fmla="*/ 811 h 867"/>
              <a:gd name="T62" fmla="*/ 885 w 993"/>
              <a:gd name="T63" fmla="*/ 806 h 867"/>
              <a:gd name="T64" fmla="*/ 897 w 993"/>
              <a:gd name="T65" fmla="*/ 790 h 867"/>
              <a:gd name="T66" fmla="*/ 901 w 993"/>
              <a:gd name="T67" fmla="*/ 784 h 867"/>
              <a:gd name="T68" fmla="*/ 902 w 993"/>
              <a:gd name="T69" fmla="*/ 783 h 867"/>
              <a:gd name="T70" fmla="*/ 907 w 993"/>
              <a:gd name="T71" fmla="*/ 775 h 867"/>
              <a:gd name="T72" fmla="*/ 913 w 993"/>
              <a:gd name="T73" fmla="*/ 767 h 867"/>
              <a:gd name="T74" fmla="*/ 923 w 993"/>
              <a:gd name="T75" fmla="*/ 751 h 867"/>
              <a:gd name="T76" fmla="*/ 928 w 993"/>
              <a:gd name="T77" fmla="*/ 743 h 867"/>
              <a:gd name="T78" fmla="*/ 932 w 993"/>
              <a:gd name="T79" fmla="*/ 735 h 867"/>
              <a:gd name="T80" fmla="*/ 946 w 993"/>
              <a:gd name="T81" fmla="*/ 708 h 867"/>
              <a:gd name="T82" fmla="*/ 949 w 993"/>
              <a:gd name="T83" fmla="*/ 701 h 867"/>
              <a:gd name="T84" fmla="*/ 950 w 993"/>
              <a:gd name="T85" fmla="*/ 700 h 867"/>
              <a:gd name="T86" fmla="*/ 953 w 993"/>
              <a:gd name="T87" fmla="*/ 691 h 867"/>
              <a:gd name="T88" fmla="*/ 957 w 993"/>
              <a:gd name="T89" fmla="*/ 682 h 867"/>
              <a:gd name="T90" fmla="*/ 962 w 993"/>
              <a:gd name="T91" fmla="*/ 669 h 867"/>
              <a:gd name="T92" fmla="*/ 962 w 993"/>
              <a:gd name="T93" fmla="*/ 669 h 867"/>
              <a:gd name="T94" fmla="*/ 967 w 993"/>
              <a:gd name="T95" fmla="*/ 656 h 867"/>
              <a:gd name="T96" fmla="*/ 104 w 993"/>
              <a:gd name="T97" fmla="*/ 655 h 867"/>
              <a:gd name="T98" fmla="*/ 73 w 993"/>
              <a:gd name="T99" fmla="*/ 496 h 867"/>
              <a:gd name="T100" fmla="*/ 496 w 993"/>
              <a:gd name="T101" fmla="*/ 73 h 867"/>
              <a:gd name="T102" fmla="*/ 920 w 993"/>
              <a:gd name="T103" fmla="*/ 496 h 867"/>
              <a:gd name="T104" fmla="*/ 889 w 993"/>
              <a:gd name="T105" fmla="*/ 655 h 867"/>
              <a:gd name="T106" fmla="*/ 104 w 993"/>
              <a:gd name="T107" fmla="*/ 655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93" h="867">
                <a:moveTo>
                  <a:pt x="967" y="656"/>
                </a:moveTo>
                <a:cubicBezTo>
                  <a:pt x="967" y="656"/>
                  <a:pt x="967" y="655"/>
                  <a:pt x="967" y="655"/>
                </a:cubicBezTo>
                <a:cubicBezTo>
                  <a:pt x="967" y="655"/>
                  <a:pt x="967" y="655"/>
                  <a:pt x="967" y="655"/>
                </a:cubicBezTo>
                <a:cubicBezTo>
                  <a:pt x="984" y="605"/>
                  <a:pt x="993" y="552"/>
                  <a:pt x="993" y="496"/>
                </a:cubicBezTo>
                <a:cubicBezTo>
                  <a:pt x="993" y="222"/>
                  <a:pt x="771" y="0"/>
                  <a:pt x="496" y="0"/>
                </a:cubicBezTo>
                <a:cubicBezTo>
                  <a:pt x="222" y="0"/>
                  <a:pt x="0" y="222"/>
                  <a:pt x="0" y="496"/>
                </a:cubicBezTo>
                <a:cubicBezTo>
                  <a:pt x="0" y="552"/>
                  <a:pt x="9" y="605"/>
                  <a:pt x="26" y="655"/>
                </a:cubicBezTo>
                <a:cubicBezTo>
                  <a:pt x="26" y="655"/>
                  <a:pt x="26" y="655"/>
                  <a:pt x="26" y="655"/>
                </a:cubicBezTo>
                <a:cubicBezTo>
                  <a:pt x="26" y="655"/>
                  <a:pt x="26" y="656"/>
                  <a:pt x="26" y="656"/>
                </a:cubicBezTo>
                <a:cubicBezTo>
                  <a:pt x="27" y="660"/>
                  <a:pt x="29" y="664"/>
                  <a:pt x="31" y="669"/>
                </a:cubicBezTo>
                <a:cubicBezTo>
                  <a:pt x="31" y="669"/>
                  <a:pt x="31" y="669"/>
                  <a:pt x="31" y="669"/>
                </a:cubicBezTo>
                <a:cubicBezTo>
                  <a:pt x="32" y="673"/>
                  <a:pt x="34" y="678"/>
                  <a:pt x="36" y="682"/>
                </a:cubicBezTo>
                <a:cubicBezTo>
                  <a:pt x="48" y="712"/>
                  <a:pt x="63" y="740"/>
                  <a:pt x="80" y="767"/>
                </a:cubicBezTo>
                <a:cubicBezTo>
                  <a:pt x="84" y="772"/>
                  <a:pt x="87" y="778"/>
                  <a:pt x="91" y="783"/>
                </a:cubicBezTo>
                <a:cubicBezTo>
                  <a:pt x="96" y="791"/>
                  <a:pt x="102" y="798"/>
                  <a:pt x="108" y="806"/>
                </a:cubicBezTo>
                <a:cubicBezTo>
                  <a:pt x="114" y="813"/>
                  <a:pt x="120" y="820"/>
                  <a:pt x="126" y="828"/>
                </a:cubicBezTo>
                <a:cubicBezTo>
                  <a:pt x="129" y="830"/>
                  <a:pt x="131" y="832"/>
                  <a:pt x="133" y="835"/>
                </a:cubicBezTo>
                <a:cubicBezTo>
                  <a:pt x="133" y="835"/>
                  <a:pt x="133" y="835"/>
                  <a:pt x="133" y="835"/>
                </a:cubicBezTo>
                <a:cubicBezTo>
                  <a:pt x="137" y="839"/>
                  <a:pt x="142" y="844"/>
                  <a:pt x="146" y="848"/>
                </a:cubicBezTo>
                <a:cubicBezTo>
                  <a:pt x="148" y="850"/>
                  <a:pt x="151" y="853"/>
                  <a:pt x="153" y="855"/>
                </a:cubicBezTo>
                <a:cubicBezTo>
                  <a:pt x="155" y="857"/>
                  <a:pt x="156" y="858"/>
                  <a:pt x="158" y="860"/>
                </a:cubicBezTo>
                <a:cubicBezTo>
                  <a:pt x="159" y="860"/>
                  <a:pt x="159" y="861"/>
                  <a:pt x="160" y="861"/>
                </a:cubicBezTo>
                <a:cubicBezTo>
                  <a:pt x="162" y="863"/>
                  <a:pt x="164" y="865"/>
                  <a:pt x="166" y="867"/>
                </a:cubicBezTo>
                <a:cubicBezTo>
                  <a:pt x="827" y="867"/>
                  <a:pt x="827" y="867"/>
                  <a:pt x="827" y="867"/>
                </a:cubicBezTo>
                <a:cubicBezTo>
                  <a:pt x="831" y="863"/>
                  <a:pt x="836" y="859"/>
                  <a:pt x="840" y="855"/>
                </a:cubicBezTo>
                <a:cubicBezTo>
                  <a:pt x="842" y="853"/>
                  <a:pt x="844" y="851"/>
                  <a:pt x="846" y="849"/>
                </a:cubicBezTo>
                <a:cubicBezTo>
                  <a:pt x="851" y="844"/>
                  <a:pt x="856" y="839"/>
                  <a:pt x="860" y="834"/>
                </a:cubicBezTo>
                <a:cubicBezTo>
                  <a:pt x="862" y="832"/>
                  <a:pt x="864" y="830"/>
                  <a:pt x="866" y="828"/>
                </a:cubicBezTo>
                <a:cubicBezTo>
                  <a:pt x="868" y="825"/>
                  <a:pt x="871" y="823"/>
                  <a:pt x="873" y="820"/>
                </a:cubicBezTo>
                <a:cubicBezTo>
                  <a:pt x="874" y="818"/>
                  <a:pt x="876" y="816"/>
                  <a:pt x="878" y="814"/>
                </a:cubicBezTo>
                <a:cubicBezTo>
                  <a:pt x="879" y="813"/>
                  <a:pt x="880" y="812"/>
                  <a:pt x="881" y="811"/>
                </a:cubicBezTo>
                <a:cubicBezTo>
                  <a:pt x="882" y="809"/>
                  <a:pt x="883" y="807"/>
                  <a:pt x="885" y="806"/>
                </a:cubicBezTo>
                <a:cubicBezTo>
                  <a:pt x="889" y="801"/>
                  <a:pt x="893" y="796"/>
                  <a:pt x="897" y="790"/>
                </a:cubicBezTo>
                <a:cubicBezTo>
                  <a:pt x="898" y="788"/>
                  <a:pt x="900" y="786"/>
                  <a:pt x="901" y="784"/>
                </a:cubicBezTo>
                <a:cubicBezTo>
                  <a:pt x="902" y="783"/>
                  <a:pt x="902" y="783"/>
                  <a:pt x="902" y="783"/>
                </a:cubicBezTo>
                <a:cubicBezTo>
                  <a:pt x="904" y="780"/>
                  <a:pt x="906" y="778"/>
                  <a:pt x="907" y="775"/>
                </a:cubicBezTo>
                <a:cubicBezTo>
                  <a:pt x="909" y="772"/>
                  <a:pt x="911" y="770"/>
                  <a:pt x="913" y="767"/>
                </a:cubicBezTo>
                <a:cubicBezTo>
                  <a:pt x="916" y="762"/>
                  <a:pt x="920" y="756"/>
                  <a:pt x="923" y="751"/>
                </a:cubicBezTo>
                <a:cubicBezTo>
                  <a:pt x="924" y="748"/>
                  <a:pt x="926" y="745"/>
                  <a:pt x="928" y="743"/>
                </a:cubicBezTo>
                <a:cubicBezTo>
                  <a:pt x="929" y="740"/>
                  <a:pt x="931" y="737"/>
                  <a:pt x="932" y="735"/>
                </a:cubicBezTo>
                <a:cubicBezTo>
                  <a:pt x="937" y="726"/>
                  <a:pt x="941" y="717"/>
                  <a:pt x="946" y="708"/>
                </a:cubicBezTo>
                <a:cubicBezTo>
                  <a:pt x="947" y="706"/>
                  <a:pt x="948" y="703"/>
                  <a:pt x="949" y="701"/>
                </a:cubicBezTo>
                <a:cubicBezTo>
                  <a:pt x="949" y="700"/>
                  <a:pt x="949" y="700"/>
                  <a:pt x="950" y="700"/>
                </a:cubicBezTo>
                <a:cubicBezTo>
                  <a:pt x="951" y="697"/>
                  <a:pt x="952" y="694"/>
                  <a:pt x="953" y="691"/>
                </a:cubicBezTo>
                <a:cubicBezTo>
                  <a:pt x="955" y="688"/>
                  <a:pt x="956" y="685"/>
                  <a:pt x="957" y="682"/>
                </a:cubicBezTo>
                <a:cubicBezTo>
                  <a:pt x="959" y="678"/>
                  <a:pt x="961" y="673"/>
                  <a:pt x="962" y="669"/>
                </a:cubicBezTo>
                <a:cubicBezTo>
                  <a:pt x="962" y="669"/>
                  <a:pt x="962" y="669"/>
                  <a:pt x="962" y="669"/>
                </a:cubicBezTo>
                <a:cubicBezTo>
                  <a:pt x="964" y="664"/>
                  <a:pt x="965" y="660"/>
                  <a:pt x="967" y="656"/>
                </a:cubicBezTo>
                <a:close/>
                <a:moveTo>
                  <a:pt x="104" y="655"/>
                </a:moveTo>
                <a:cubicBezTo>
                  <a:pt x="84" y="606"/>
                  <a:pt x="73" y="552"/>
                  <a:pt x="73" y="496"/>
                </a:cubicBezTo>
                <a:cubicBezTo>
                  <a:pt x="73" y="262"/>
                  <a:pt x="263" y="73"/>
                  <a:pt x="496" y="73"/>
                </a:cubicBezTo>
                <a:cubicBezTo>
                  <a:pt x="730" y="73"/>
                  <a:pt x="920" y="262"/>
                  <a:pt x="920" y="496"/>
                </a:cubicBezTo>
                <a:cubicBezTo>
                  <a:pt x="920" y="552"/>
                  <a:pt x="909" y="606"/>
                  <a:pt x="889" y="655"/>
                </a:cubicBezTo>
                <a:lnTo>
                  <a:pt x="104" y="6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24">
            <a:extLst>
              <a:ext uri="{FF2B5EF4-FFF2-40B4-BE49-F238E27FC236}">
                <a16:creationId xmlns:a16="http://schemas.microsoft.com/office/drawing/2014/main" id="{1E5ECB35-2EF2-4B40-843F-F6CFB8E5CED1}"/>
              </a:ext>
            </a:extLst>
          </p:cNvPr>
          <p:cNvSpPr>
            <a:spLocks/>
          </p:cNvSpPr>
          <p:nvPr/>
        </p:nvSpPr>
        <p:spPr bwMode="auto">
          <a:xfrm>
            <a:off x="828748" y="3869797"/>
            <a:ext cx="85482" cy="164784"/>
          </a:xfrm>
          <a:custGeom>
            <a:avLst/>
            <a:gdLst>
              <a:gd name="T0" fmla="*/ 0 w 44"/>
              <a:gd name="T1" fmla="*/ 0 h 85"/>
              <a:gd name="T2" fmla="*/ 44 w 44"/>
              <a:gd name="T3" fmla="*/ 85 h 85"/>
              <a:gd name="T4" fmla="*/ 0 w 44"/>
              <a:gd name="T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85">
                <a:moveTo>
                  <a:pt x="0" y="0"/>
                </a:moveTo>
                <a:cubicBezTo>
                  <a:pt x="12" y="30"/>
                  <a:pt x="27" y="58"/>
                  <a:pt x="44" y="85"/>
                </a:cubicBezTo>
                <a:cubicBezTo>
                  <a:pt x="27" y="58"/>
                  <a:pt x="12" y="30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5">
            <a:extLst>
              <a:ext uri="{FF2B5EF4-FFF2-40B4-BE49-F238E27FC236}">
                <a16:creationId xmlns:a16="http://schemas.microsoft.com/office/drawing/2014/main" id="{2EF1EF8F-F534-4D08-8FB9-13B70BD11E44}"/>
              </a:ext>
            </a:extLst>
          </p:cNvPr>
          <p:cNvSpPr>
            <a:spLocks/>
          </p:cNvSpPr>
          <p:nvPr/>
        </p:nvSpPr>
        <p:spPr bwMode="auto">
          <a:xfrm>
            <a:off x="914230" y="4034581"/>
            <a:ext cx="20598" cy="30897"/>
          </a:xfrm>
          <a:custGeom>
            <a:avLst/>
            <a:gdLst>
              <a:gd name="T0" fmla="*/ 0 w 11"/>
              <a:gd name="T1" fmla="*/ 0 h 16"/>
              <a:gd name="T2" fmla="*/ 11 w 11"/>
              <a:gd name="T3" fmla="*/ 16 h 16"/>
              <a:gd name="T4" fmla="*/ 0 w 11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6">
                <a:moveTo>
                  <a:pt x="0" y="0"/>
                </a:moveTo>
                <a:cubicBezTo>
                  <a:pt x="4" y="5"/>
                  <a:pt x="7" y="11"/>
                  <a:pt x="11" y="16"/>
                </a:cubicBezTo>
                <a:cubicBezTo>
                  <a:pt x="7" y="11"/>
                  <a:pt x="4" y="5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26">
            <a:extLst>
              <a:ext uri="{FF2B5EF4-FFF2-40B4-BE49-F238E27FC236}">
                <a16:creationId xmlns:a16="http://schemas.microsoft.com/office/drawing/2014/main" id="{674D0A6D-ADB6-4C26-8C48-98E63A54D8DB}"/>
              </a:ext>
            </a:extLst>
          </p:cNvPr>
          <p:cNvSpPr>
            <a:spLocks/>
          </p:cNvSpPr>
          <p:nvPr/>
        </p:nvSpPr>
        <p:spPr bwMode="auto">
          <a:xfrm>
            <a:off x="934828" y="4065478"/>
            <a:ext cx="32957" cy="44286"/>
          </a:xfrm>
          <a:custGeom>
            <a:avLst/>
            <a:gdLst>
              <a:gd name="T0" fmla="*/ 0 w 17"/>
              <a:gd name="T1" fmla="*/ 0 h 23"/>
              <a:gd name="T2" fmla="*/ 17 w 17"/>
              <a:gd name="T3" fmla="*/ 23 h 23"/>
              <a:gd name="T4" fmla="*/ 0 w 17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23">
                <a:moveTo>
                  <a:pt x="0" y="0"/>
                </a:moveTo>
                <a:cubicBezTo>
                  <a:pt x="5" y="8"/>
                  <a:pt x="11" y="15"/>
                  <a:pt x="17" y="23"/>
                </a:cubicBezTo>
                <a:cubicBezTo>
                  <a:pt x="11" y="15"/>
                  <a:pt x="5" y="8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27">
            <a:extLst>
              <a:ext uri="{FF2B5EF4-FFF2-40B4-BE49-F238E27FC236}">
                <a16:creationId xmlns:a16="http://schemas.microsoft.com/office/drawing/2014/main" id="{E2A6E5F8-A13C-4A58-8072-9B24870A2065}"/>
              </a:ext>
            </a:extLst>
          </p:cNvPr>
          <p:cNvSpPr>
            <a:spLocks/>
          </p:cNvSpPr>
          <p:nvPr/>
        </p:nvSpPr>
        <p:spPr bwMode="auto">
          <a:xfrm>
            <a:off x="967785" y="4109764"/>
            <a:ext cx="35017" cy="43256"/>
          </a:xfrm>
          <a:custGeom>
            <a:avLst/>
            <a:gdLst>
              <a:gd name="T0" fmla="*/ 0 w 18"/>
              <a:gd name="T1" fmla="*/ 0 h 22"/>
              <a:gd name="T2" fmla="*/ 18 w 18"/>
              <a:gd name="T3" fmla="*/ 22 h 22"/>
              <a:gd name="T4" fmla="*/ 0 w 18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22">
                <a:moveTo>
                  <a:pt x="0" y="0"/>
                </a:moveTo>
                <a:cubicBezTo>
                  <a:pt x="6" y="7"/>
                  <a:pt x="12" y="14"/>
                  <a:pt x="18" y="22"/>
                </a:cubicBezTo>
                <a:cubicBezTo>
                  <a:pt x="12" y="14"/>
                  <a:pt x="6" y="7"/>
                  <a:pt x="0" y="0"/>
                </a:cubicBezTo>
                <a:close/>
              </a:path>
            </a:pathLst>
          </a:custGeom>
          <a:solidFill>
            <a:srgbClr val="ED462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30">
            <a:extLst>
              <a:ext uri="{FF2B5EF4-FFF2-40B4-BE49-F238E27FC236}">
                <a16:creationId xmlns:a16="http://schemas.microsoft.com/office/drawing/2014/main" id="{37E4AB46-5E73-4ED7-A2E5-4E9F703D6E29}"/>
              </a:ext>
            </a:extLst>
          </p:cNvPr>
          <p:cNvSpPr>
            <a:spLocks/>
          </p:cNvSpPr>
          <p:nvPr/>
        </p:nvSpPr>
        <p:spPr bwMode="auto">
          <a:xfrm rot="974965" flipH="1">
            <a:off x="1348092" y="3113349"/>
            <a:ext cx="531430" cy="533488"/>
          </a:xfrm>
          <a:custGeom>
            <a:avLst/>
            <a:gdLst>
              <a:gd name="T0" fmla="*/ 516 w 516"/>
              <a:gd name="T1" fmla="*/ 0 h 518"/>
              <a:gd name="T2" fmla="*/ 113 w 516"/>
              <a:gd name="T3" fmla="*/ 518 h 518"/>
              <a:gd name="T4" fmla="*/ 0 w 516"/>
              <a:gd name="T5" fmla="*/ 403 h 518"/>
              <a:gd name="T6" fmla="*/ 516 w 516"/>
              <a:gd name="T7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6" h="518">
                <a:moveTo>
                  <a:pt x="516" y="0"/>
                </a:moveTo>
                <a:lnTo>
                  <a:pt x="113" y="518"/>
                </a:lnTo>
                <a:lnTo>
                  <a:pt x="0" y="403"/>
                </a:lnTo>
                <a:lnTo>
                  <a:pt x="5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Oval 31">
            <a:extLst>
              <a:ext uri="{FF2B5EF4-FFF2-40B4-BE49-F238E27FC236}">
                <a16:creationId xmlns:a16="http://schemas.microsoft.com/office/drawing/2014/main" id="{A7A1DDE8-A8E8-4698-9CD5-2F46140B6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114" y="3470196"/>
            <a:ext cx="246147" cy="2461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381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32">
            <a:extLst>
              <a:ext uri="{FF2B5EF4-FFF2-40B4-BE49-F238E27FC236}">
                <a16:creationId xmlns:a16="http://schemas.microsoft.com/office/drawing/2014/main" id="{2EF324B8-92B0-48A7-B849-721D069D1BA4}"/>
              </a:ext>
            </a:extLst>
          </p:cNvPr>
          <p:cNvSpPr>
            <a:spLocks/>
          </p:cNvSpPr>
          <p:nvPr/>
        </p:nvSpPr>
        <p:spPr bwMode="auto">
          <a:xfrm>
            <a:off x="1470377" y="2741026"/>
            <a:ext cx="236877" cy="133887"/>
          </a:xfrm>
          <a:custGeom>
            <a:avLst/>
            <a:gdLst>
              <a:gd name="T0" fmla="*/ 18 w 122"/>
              <a:gd name="T1" fmla="*/ 69 h 69"/>
              <a:gd name="T2" fmla="*/ 122 w 122"/>
              <a:gd name="T3" fmla="*/ 50 h 69"/>
              <a:gd name="T4" fmla="*/ 122 w 122"/>
              <a:gd name="T5" fmla="*/ 0 h 69"/>
              <a:gd name="T6" fmla="*/ 0 w 122"/>
              <a:gd name="T7" fmla="*/ 21 h 69"/>
              <a:gd name="T8" fmla="*/ 18 w 122"/>
              <a:gd name="T9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69">
                <a:moveTo>
                  <a:pt x="18" y="69"/>
                </a:moveTo>
                <a:cubicBezTo>
                  <a:pt x="50" y="57"/>
                  <a:pt x="85" y="51"/>
                  <a:pt x="122" y="50"/>
                </a:cubicBezTo>
                <a:cubicBezTo>
                  <a:pt x="122" y="0"/>
                  <a:pt x="122" y="0"/>
                  <a:pt x="122" y="0"/>
                </a:cubicBezTo>
                <a:cubicBezTo>
                  <a:pt x="80" y="1"/>
                  <a:pt x="39" y="8"/>
                  <a:pt x="0" y="21"/>
                </a:cubicBezTo>
                <a:lnTo>
                  <a:pt x="18" y="69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33">
            <a:extLst>
              <a:ext uri="{FF2B5EF4-FFF2-40B4-BE49-F238E27FC236}">
                <a16:creationId xmlns:a16="http://schemas.microsoft.com/office/drawing/2014/main" id="{DA243023-A80F-4999-B46A-64658D1732B1}"/>
              </a:ext>
            </a:extLst>
          </p:cNvPr>
          <p:cNvSpPr>
            <a:spLocks/>
          </p:cNvSpPr>
          <p:nvPr/>
        </p:nvSpPr>
        <p:spPr bwMode="auto">
          <a:xfrm>
            <a:off x="1737121" y="2741026"/>
            <a:ext cx="235848" cy="133887"/>
          </a:xfrm>
          <a:custGeom>
            <a:avLst/>
            <a:gdLst>
              <a:gd name="T0" fmla="*/ 0 w 122"/>
              <a:gd name="T1" fmla="*/ 0 h 69"/>
              <a:gd name="T2" fmla="*/ 0 w 122"/>
              <a:gd name="T3" fmla="*/ 50 h 69"/>
              <a:gd name="T4" fmla="*/ 104 w 122"/>
              <a:gd name="T5" fmla="*/ 69 h 69"/>
              <a:gd name="T6" fmla="*/ 122 w 122"/>
              <a:gd name="T7" fmla="*/ 21 h 69"/>
              <a:gd name="T8" fmla="*/ 0 w 122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69">
                <a:moveTo>
                  <a:pt x="0" y="0"/>
                </a:moveTo>
                <a:cubicBezTo>
                  <a:pt x="0" y="50"/>
                  <a:pt x="0" y="50"/>
                  <a:pt x="0" y="50"/>
                </a:cubicBezTo>
                <a:cubicBezTo>
                  <a:pt x="36" y="51"/>
                  <a:pt x="71" y="57"/>
                  <a:pt x="104" y="69"/>
                </a:cubicBezTo>
                <a:cubicBezTo>
                  <a:pt x="122" y="21"/>
                  <a:pt x="122" y="21"/>
                  <a:pt x="122" y="21"/>
                </a:cubicBezTo>
                <a:cubicBezTo>
                  <a:pt x="82" y="8"/>
                  <a:pt x="42" y="1"/>
                  <a:pt x="0" y="0"/>
                </a:cubicBez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34">
            <a:extLst>
              <a:ext uri="{FF2B5EF4-FFF2-40B4-BE49-F238E27FC236}">
                <a16:creationId xmlns:a16="http://schemas.microsoft.com/office/drawing/2014/main" id="{D3E04178-053E-4FDF-8A01-7276B26CD90A}"/>
              </a:ext>
            </a:extLst>
          </p:cNvPr>
          <p:cNvSpPr>
            <a:spLocks/>
          </p:cNvSpPr>
          <p:nvPr/>
        </p:nvSpPr>
        <p:spPr bwMode="auto">
          <a:xfrm>
            <a:off x="1967819" y="2791492"/>
            <a:ext cx="239967" cy="195681"/>
          </a:xfrm>
          <a:custGeom>
            <a:avLst/>
            <a:gdLst>
              <a:gd name="T0" fmla="*/ 0 w 124"/>
              <a:gd name="T1" fmla="*/ 48 h 101"/>
              <a:gd name="T2" fmla="*/ 91 w 124"/>
              <a:gd name="T3" fmla="*/ 101 h 101"/>
              <a:gd name="T4" fmla="*/ 124 w 124"/>
              <a:gd name="T5" fmla="*/ 62 h 101"/>
              <a:gd name="T6" fmla="*/ 28 w 124"/>
              <a:gd name="T7" fmla="*/ 5 h 101"/>
              <a:gd name="T8" fmla="*/ 17 w 124"/>
              <a:gd name="T9" fmla="*/ 0 h 101"/>
              <a:gd name="T10" fmla="*/ 0 w 124"/>
              <a:gd name="T11" fmla="*/ 4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1">
                <a:moveTo>
                  <a:pt x="0" y="48"/>
                </a:moveTo>
                <a:cubicBezTo>
                  <a:pt x="33" y="61"/>
                  <a:pt x="64" y="79"/>
                  <a:pt x="91" y="101"/>
                </a:cubicBezTo>
                <a:cubicBezTo>
                  <a:pt x="124" y="62"/>
                  <a:pt x="124" y="62"/>
                  <a:pt x="124" y="62"/>
                </a:cubicBezTo>
                <a:cubicBezTo>
                  <a:pt x="95" y="39"/>
                  <a:pt x="63" y="20"/>
                  <a:pt x="28" y="5"/>
                </a:cubicBezTo>
                <a:cubicBezTo>
                  <a:pt x="25" y="3"/>
                  <a:pt x="21" y="2"/>
                  <a:pt x="17" y="0"/>
                </a:cubicBezTo>
                <a:lnTo>
                  <a:pt x="0" y="48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35">
            <a:extLst>
              <a:ext uri="{FF2B5EF4-FFF2-40B4-BE49-F238E27FC236}">
                <a16:creationId xmlns:a16="http://schemas.microsoft.com/office/drawing/2014/main" id="{9A4102F8-3AEA-4D3B-9720-72DEF1FBE973}"/>
              </a:ext>
            </a:extLst>
          </p:cNvPr>
          <p:cNvSpPr>
            <a:spLocks/>
          </p:cNvSpPr>
          <p:nvPr/>
        </p:nvSpPr>
        <p:spPr bwMode="auto">
          <a:xfrm>
            <a:off x="2167619" y="2931558"/>
            <a:ext cx="217309" cy="232757"/>
          </a:xfrm>
          <a:custGeom>
            <a:avLst/>
            <a:gdLst>
              <a:gd name="T0" fmla="*/ 0 w 112"/>
              <a:gd name="T1" fmla="*/ 39 h 120"/>
              <a:gd name="T2" fmla="*/ 68 w 112"/>
              <a:gd name="T3" fmla="*/ 120 h 120"/>
              <a:gd name="T4" fmla="*/ 112 w 112"/>
              <a:gd name="T5" fmla="*/ 94 h 120"/>
              <a:gd name="T6" fmla="*/ 52 w 112"/>
              <a:gd name="T7" fmla="*/ 18 h 120"/>
              <a:gd name="T8" fmla="*/ 32 w 112"/>
              <a:gd name="T9" fmla="*/ 0 h 120"/>
              <a:gd name="T10" fmla="*/ 0 w 112"/>
              <a:gd name="T11" fmla="*/ 3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0">
                <a:moveTo>
                  <a:pt x="0" y="39"/>
                </a:moveTo>
                <a:cubicBezTo>
                  <a:pt x="26" y="62"/>
                  <a:pt x="49" y="89"/>
                  <a:pt x="68" y="120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95" y="67"/>
                  <a:pt x="75" y="41"/>
                  <a:pt x="52" y="18"/>
                </a:cubicBezTo>
                <a:cubicBezTo>
                  <a:pt x="46" y="12"/>
                  <a:pt x="39" y="6"/>
                  <a:pt x="32" y="0"/>
                </a:cubicBezTo>
                <a:lnTo>
                  <a:pt x="0" y="39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36">
            <a:extLst>
              <a:ext uri="{FF2B5EF4-FFF2-40B4-BE49-F238E27FC236}">
                <a16:creationId xmlns:a16="http://schemas.microsoft.com/office/drawing/2014/main" id="{93A71D55-A097-4113-8FC8-8E7E45ECC5FD}"/>
              </a:ext>
            </a:extLst>
          </p:cNvPr>
          <p:cNvSpPr>
            <a:spLocks/>
          </p:cNvSpPr>
          <p:nvPr/>
        </p:nvSpPr>
        <p:spPr bwMode="auto">
          <a:xfrm>
            <a:off x="2389049" y="3392953"/>
            <a:ext cx="106080" cy="239967"/>
          </a:xfrm>
          <a:custGeom>
            <a:avLst/>
            <a:gdLst>
              <a:gd name="T0" fmla="*/ 50 w 55"/>
              <a:gd name="T1" fmla="*/ 124 h 124"/>
              <a:gd name="T2" fmla="*/ 55 w 55"/>
              <a:gd name="T3" fmla="*/ 62 h 124"/>
              <a:gd name="T4" fmla="*/ 50 w 55"/>
              <a:gd name="T5" fmla="*/ 0 h 124"/>
              <a:gd name="T6" fmla="*/ 0 w 55"/>
              <a:gd name="T7" fmla="*/ 9 h 124"/>
              <a:gd name="T8" fmla="*/ 4 w 55"/>
              <a:gd name="T9" fmla="*/ 62 h 124"/>
              <a:gd name="T10" fmla="*/ 0 w 55"/>
              <a:gd name="T11" fmla="*/ 115 h 124"/>
              <a:gd name="T12" fmla="*/ 50 w 55"/>
              <a:gd name="T13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124">
                <a:moveTo>
                  <a:pt x="50" y="124"/>
                </a:moveTo>
                <a:cubicBezTo>
                  <a:pt x="53" y="104"/>
                  <a:pt x="55" y="83"/>
                  <a:pt x="55" y="62"/>
                </a:cubicBezTo>
                <a:cubicBezTo>
                  <a:pt x="55" y="41"/>
                  <a:pt x="53" y="21"/>
                  <a:pt x="50" y="0"/>
                </a:cubicBezTo>
                <a:cubicBezTo>
                  <a:pt x="0" y="9"/>
                  <a:pt x="0" y="9"/>
                  <a:pt x="0" y="9"/>
                </a:cubicBezTo>
                <a:cubicBezTo>
                  <a:pt x="3" y="26"/>
                  <a:pt x="4" y="44"/>
                  <a:pt x="4" y="62"/>
                </a:cubicBezTo>
                <a:cubicBezTo>
                  <a:pt x="4" y="80"/>
                  <a:pt x="3" y="98"/>
                  <a:pt x="0" y="115"/>
                </a:cubicBezTo>
                <a:lnTo>
                  <a:pt x="50" y="124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37">
            <a:extLst>
              <a:ext uri="{FF2B5EF4-FFF2-40B4-BE49-F238E27FC236}">
                <a16:creationId xmlns:a16="http://schemas.microsoft.com/office/drawing/2014/main" id="{DB2910D3-E1BD-438E-86BC-C27A28EEF3DA}"/>
              </a:ext>
            </a:extLst>
          </p:cNvPr>
          <p:cNvSpPr>
            <a:spLocks/>
          </p:cNvSpPr>
          <p:nvPr/>
        </p:nvSpPr>
        <p:spPr bwMode="auto">
          <a:xfrm>
            <a:off x="2312836" y="3140627"/>
            <a:ext cx="166844" cy="240997"/>
          </a:xfrm>
          <a:custGeom>
            <a:avLst/>
            <a:gdLst>
              <a:gd name="T0" fmla="*/ 0 w 86"/>
              <a:gd name="T1" fmla="*/ 25 h 124"/>
              <a:gd name="T2" fmla="*/ 37 w 86"/>
              <a:gd name="T3" fmla="*/ 124 h 124"/>
              <a:gd name="T4" fmla="*/ 86 w 86"/>
              <a:gd name="T5" fmla="*/ 115 h 124"/>
              <a:gd name="T6" fmla="*/ 62 w 86"/>
              <a:gd name="T7" fmla="*/ 37 h 124"/>
              <a:gd name="T8" fmla="*/ 44 w 86"/>
              <a:gd name="T9" fmla="*/ 0 h 124"/>
              <a:gd name="T10" fmla="*/ 0 w 86"/>
              <a:gd name="T11" fmla="*/ 2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24">
                <a:moveTo>
                  <a:pt x="0" y="25"/>
                </a:moveTo>
                <a:cubicBezTo>
                  <a:pt x="17" y="55"/>
                  <a:pt x="30" y="89"/>
                  <a:pt x="37" y="124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1" y="89"/>
                  <a:pt x="73" y="62"/>
                  <a:pt x="62" y="37"/>
                </a:cubicBezTo>
                <a:cubicBezTo>
                  <a:pt x="57" y="24"/>
                  <a:pt x="51" y="12"/>
                  <a:pt x="44" y="0"/>
                </a:cubicBezTo>
                <a:lnTo>
                  <a:pt x="0" y="25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38">
            <a:extLst>
              <a:ext uri="{FF2B5EF4-FFF2-40B4-BE49-F238E27FC236}">
                <a16:creationId xmlns:a16="http://schemas.microsoft.com/office/drawing/2014/main" id="{C9362FD9-2FFB-4289-9D01-348BB225E43C}"/>
              </a:ext>
            </a:extLst>
          </p:cNvPr>
          <p:cNvSpPr>
            <a:spLocks/>
          </p:cNvSpPr>
          <p:nvPr/>
        </p:nvSpPr>
        <p:spPr bwMode="auto">
          <a:xfrm>
            <a:off x="1235559" y="2791492"/>
            <a:ext cx="240997" cy="195681"/>
          </a:xfrm>
          <a:custGeom>
            <a:avLst/>
            <a:gdLst>
              <a:gd name="T0" fmla="*/ 33 w 124"/>
              <a:gd name="T1" fmla="*/ 101 h 101"/>
              <a:gd name="T2" fmla="*/ 124 w 124"/>
              <a:gd name="T3" fmla="*/ 48 h 101"/>
              <a:gd name="T4" fmla="*/ 107 w 124"/>
              <a:gd name="T5" fmla="*/ 0 h 101"/>
              <a:gd name="T6" fmla="*/ 95 w 124"/>
              <a:gd name="T7" fmla="*/ 5 h 101"/>
              <a:gd name="T8" fmla="*/ 0 w 124"/>
              <a:gd name="T9" fmla="*/ 62 h 101"/>
              <a:gd name="T10" fmla="*/ 33 w 124"/>
              <a:gd name="T11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1">
                <a:moveTo>
                  <a:pt x="33" y="101"/>
                </a:moveTo>
                <a:cubicBezTo>
                  <a:pt x="60" y="79"/>
                  <a:pt x="91" y="61"/>
                  <a:pt x="124" y="48"/>
                </a:cubicBezTo>
                <a:cubicBezTo>
                  <a:pt x="107" y="0"/>
                  <a:pt x="107" y="0"/>
                  <a:pt x="107" y="0"/>
                </a:cubicBezTo>
                <a:cubicBezTo>
                  <a:pt x="103" y="2"/>
                  <a:pt x="99" y="3"/>
                  <a:pt x="95" y="5"/>
                </a:cubicBezTo>
                <a:cubicBezTo>
                  <a:pt x="61" y="20"/>
                  <a:pt x="29" y="39"/>
                  <a:pt x="0" y="62"/>
                </a:cubicBezTo>
                <a:lnTo>
                  <a:pt x="33" y="101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39">
            <a:extLst>
              <a:ext uri="{FF2B5EF4-FFF2-40B4-BE49-F238E27FC236}">
                <a16:creationId xmlns:a16="http://schemas.microsoft.com/office/drawing/2014/main" id="{0A40328C-B0AB-4E6A-8BDC-4DEACA4E697A}"/>
              </a:ext>
            </a:extLst>
          </p:cNvPr>
          <p:cNvSpPr>
            <a:spLocks/>
          </p:cNvSpPr>
          <p:nvPr/>
        </p:nvSpPr>
        <p:spPr bwMode="auto">
          <a:xfrm>
            <a:off x="962635" y="3140627"/>
            <a:ext cx="166844" cy="240997"/>
          </a:xfrm>
          <a:custGeom>
            <a:avLst/>
            <a:gdLst>
              <a:gd name="T0" fmla="*/ 50 w 86"/>
              <a:gd name="T1" fmla="*/ 124 h 124"/>
              <a:gd name="T2" fmla="*/ 86 w 86"/>
              <a:gd name="T3" fmla="*/ 25 h 124"/>
              <a:gd name="T4" fmla="*/ 43 w 86"/>
              <a:gd name="T5" fmla="*/ 0 h 124"/>
              <a:gd name="T6" fmla="*/ 24 w 86"/>
              <a:gd name="T7" fmla="*/ 37 h 124"/>
              <a:gd name="T8" fmla="*/ 0 w 86"/>
              <a:gd name="T9" fmla="*/ 115 h 124"/>
              <a:gd name="T10" fmla="*/ 50 w 86"/>
              <a:gd name="T11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" h="124">
                <a:moveTo>
                  <a:pt x="50" y="124"/>
                </a:moveTo>
                <a:cubicBezTo>
                  <a:pt x="57" y="89"/>
                  <a:pt x="70" y="55"/>
                  <a:pt x="86" y="25"/>
                </a:cubicBezTo>
                <a:cubicBezTo>
                  <a:pt x="43" y="0"/>
                  <a:pt x="43" y="0"/>
                  <a:pt x="43" y="0"/>
                </a:cubicBezTo>
                <a:cubicBezTo>
                  <a:pt x="36" y="12"/>
                  <a:pt x="30" y="24"/>
                  <a:pt x="24" y="37"/>
                </a:cubicBezTo>
                <a:cubicBezTo>
                  <a:pt x="14" y="62"/>
                  <a:pt x="6" y="89"/>
                  <a:pt x="0" y="115"/>
                </a:cubicBezTo>
                <a:lnTo>
                  <a:pt x="50" y="124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40">
            <a:extLst>
              <a:ext uri="{FF2B5EF4-FFF2-40B4-BE49-F238E27FC236}">
                <a16:creationId xmlns:a16="http://schemas.microsoft.com/office/drawing/2014/main" id="{046659E4-A688-42B1-A4B0-5B9DCA18F97F}"/>
              </a:ext>
            </a:extLst>
          </p:cNvPr>
          <p:cNvSpPr>
            <a:spLocks/>
          </p:cNvSpPr>
          <p:nvPr/>
        </p:nvSpPr>
        <p:spPr bwMode="auto">
          <a:xfrm>
            <a:off x="949247" y="3392953"/>
            <a:ext cx="104020" cy="239967"/>
          </a:xfrm>
          <a:custGeom>
            <a:avLst/>
            <a:gdLst>
              <a:gd name="T0" fmla="*/ 54 w 54"/>
              <a:gd name="T1" fmla="*/ 115 h 124"/>
              <a:gd name="T2" fmla="*/ 50 w 54"/>
              <a:gd name="T3" fmla="*/ 62 h 124"/>
              <a:gd name="T4" fmla="*/ 54 w 54"/>
              <a:gd name="T5" fmla="*/ 9 h 124"/>
              <a:gd name="T6" fmla="*/ 5 w 54"/>
              <a:gd name="T7" fmla="*/ 0 h 124"/>
              <a:gd name="T8" fmla="*/ 0 w 54"/>
              <a:gd name="T9" fmla="*/ 62 h 124"/>
              <a:gd name="T10" fmla="*/ 5 w 54"/>
              <a:gd name="T11" fmla="*/ 124 h 124"/>
              <a:gd name="T12" fmla="*/ 54 w 54"/>
              <a:gd name="T13" fmla="*/ 11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124">
                <a:moveTo>
                  <a:pt x="54" y="115"/>
                </a:moveTo>
                <a:cubicBezTo>
                  <a:pt x="52" y="98"/>
                  <a:pt x="50" y="80"/>
                  <a:pt x="50" y="62"/>
                </a:cubicBezTo>
                <a:cubicBezTo>
                  <a:pt x="50" y="44"/>
                  <a:pt x="52" y="26"/>
                  <a:pt x="54" y="9"/>
                </a:cubicBezTo>
                <a:cubicBezTo>
                  <a:pt x="5" y="0"/>
                  <a:pt x="5" y="0"/>
                  <a:pt x="5" y="0"/>
                </a:cubicBezTo>
                <a:cubicBezTo>
                  <a:pt x="2" y="21"/>
                  <a:pt x="0" y="41"/>
                  <a:pt x="0" y="62"/>
                </a:cubicBezTo>
                <a:cubicBezTo>
                  <a:pt x="0" y="83"/>
                  <a:pt x="2" y="104"/>
                  <a:pt x="5" y="124"/>
                </a:cubicBezTo>
                <a:lnTo>
                  <a:pt x="54" y="115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41">
            <a:extLst>
              <a:ext uri="{FF2B5EF4-FFF2-40B4-BE49-F238E27FC236}">
                <a16:creationId xmlns:a16="http://schemas.microsoft.com/office/drawing/2014/main" id="{B86B9580-9624-4515-B0FA-7576AC60D14D}"/>
              </a:ext>
            </a:extLst>
          </p:cNvPr>
          <p:cNvSpPr>
            <a:spLocks/>
          </p:cNvSpPr>
          <p:nvPr/>
        </p:nvSpPr>
        <p:spPr bwMode="auto">
          <a:xfrm>
            <a:off x="1059446" y="2931558"/>
            <a:ext cx="217309" cy="232757"/>
          </a:xfrm>
          <a:custGeom>
            <a:avLst/>
            <a:gdLst>
              <a:gd name="T0" fmla="*/ 44 w 112"/>
              <a:gd name="T1" fmla="*/ 120 h 120"/>
              <a:gd name="T2" fmla="*/ 112 w 112"/>
              <a:gd name="T3" fmla="*/ 39 h 120"/>
              <a:gd name="T4" fmla="*/ 80 w 112"/>
              <a:gd name="T5" fmla="*/ 0 h 120"/>
              <a:gd name="T6" fmla="*/ 60 w 112"/>
              <a:gd name="T7" fmla="*/ 18 h 120"/>
              <a:gd name="T8" fmla="*/ 0 w 112"/>
              <a:gd name="T9" fmla="*/ 94 h 120"/>
              <a:gd name="T10" fmla="*/ 44 w 112"/>
              <a:gd name="T11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20">
                <a:moveTo>
                  <a:pt x="44" y="120"/>
                </a:moveTo>
                <a:cubicBezTo>
                  <a:pt x="62" y="89"/>
                  <a:pt x="85" y="62"/>
                  <a:pt x="112" y="39"/>
                </a:cubicBezTo>
                <a:cubicBezTo>
                  <a:pt x="80" y="0"/>
                  <a:pt x="80" y="0"/>
                  <a:pt x="80" y="0"/>
                </a:cubicBezTo>
                <a:cubicBezTo>
                  <a:pt x="73" y="6"/>
                  <a:pt x="66" y="12"/>
                  <a:pt x="60" y="18"/>
                </a:cubicBezTo>
                <a:cubicBezTo>
                  <a:pt x="37" y="41"/>
                  <a:pt x="17" y="67"/>
                  <a:pt x="0" y="94"/>
                </a:cubicBezTo>
                <a:lnTo>
                  <a:pt x="44" y="120"/>
                </a:lnTo>
                <a:close/>
              </a:path>
            </a:pathLst>
          </a:custGeom>
          <a:noFill/>
          <a:ln w="9525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2BB1CA7A-1425-44A0-8E0A-6CBBB18162E9}"/>
              </a:ext>
            </a:extLst>
          </p:cNvPr>
          <p:cNvSpPr txBox="1"/>
          <p:nvPr/>
        </p:nvSpPr>
        <p:spPr>
          <a:xfrm>
            <a:off x="1107484" y="3927843"/>
            <a:ext cx="12294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cs typeface="Arial" pitchFamily="34" charset="0"/>
              </a:rPr>
              <a:t>Tasks in Progress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8C6E66F-C6CB-4799-963F-0DF5B88C6550}"/>
              </a:ext>
            </a:extLst>
          </p:cNvPr>
          <p:cNvSpPr txBox="1"/>
          <p:nvPr/>
        </p:nvSpPr>
        <p:spPr>
          <a:xfrm>
            <a:off x="934828" y="3650799"/>
            <a:ext cx="2432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2"/>
                </a:solidFill>
                <a:cs typeface="Arial" pitchFamily="34" charset="0"/>
              </a:rPr>
              <a:t>0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04CC820-C7DA-4FD0-AD1C-28D2730C7720}"/>
              </a:ext>
            </a:extLst>
          </p:cNvPr>
          <p:cNvSpPr txBox="1"/>
          <p:nvPr/>
        </p:nvSpPr>
        <p:spPr>
          <a:xfrm>
            <a:off x="2218086" y="3650799"/>
            <a:ext cx="24323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2"/>
                </a:solidFill>
                <a:cs typeface="Arial" pitchFamily="34" charset="0"/>
              </a:rPr>
              <a:t>100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C7FC92FA-7CE1-4688-AE9D-5516CC2CD4F7}"/>
              </a:ext>
            </a:extLst>
          </p:cNvPr>
          <p:cNvGrpSpPr/>
          <p:nvPr/>
        </p:nvGrpSpPr>
        <p:grpSpPr>
          <a:xfrm>
            <a:off x="758715" y="4694992"/>
            <a:ext cx="1926945" cy="1680797"/>
            <a:chOff x="633294" y="399818"/>
            <a:chExt cx="1926945" cy="1680797"/>
          </a:xfrm>
        </p:grpSpPr>
        <p:sp>
          <p:nvSpPr>
            <p:cNvPr id="315" name="Freeform 29">
              <a:extLst>
                <a:ext uri="{FF2B5EF4-FFF2-40B4-BE49-F238E27FC236}">
                  <a16:creationId xmlns:a16="http://schemas.microsoft.com/office/drawing/2014/main" id="{234ADA06-21E4-4447-A41F-7E1175D63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91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3">
              <a:extLst>
                <a:ext uri="{FF2B5EF4-FFF2-40B4-BE49-F238E27FC236}">
                  <a16:creationId xmlns:a16="http://schemas.microsoft.com/office/drawing/2014/main" id="{218E7773-2EB2-4CA1-92F2-8DB090284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294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4">
              <a:extLst>
                <a:ext uri="{FF2B5EF4-FFF2-40B4-BE49-F238E27FC236}">
                  <a16:creationId xmlns:a16="http://schemas.microsoft.com/office/drawing/2014/main" id="{79E55486-9765-46F7-8EB4-23EC4A891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327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5">
              <a:extLst>
                <a:ext uri="{FF2B5EF4-FFF2-40B4-BE49-F238E27FC236}">
                  <a16:creationId xmlns:a16="http://schemas.microsoft.com/office/drawing/2014/main" id="{B614367A-7A02-4F06-B36A-32F4BDDD0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09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6">
              <a:extLst>
                <a:ext uri="{FF2B5EF4-FFF2-40B4-BE49-F238E27FC236}">
                  <a16:creationId xmlns:a16="http://schemas.microsoft.com/office/drawing/2014/main" id="{B472B8DF-8319-4AD4-81A1-1D3C4D982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07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7">
              <a:extLst>
                <a:ext uri="{FF2B5EF4-FFF2-40B4-BE49-F238E27FC236}">
                  <a16:creationId xmlns:a16="http://schemas.microsoft.com/office/drawing/2014/main" id="{4C064378-28F0-448E-B377-8D0FBDD57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64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0">
              <a:extLst>
                <a:ext uri="{FF2B5EF4-FFF2-40B4-BE49-F238E27FC236}">
                  <a16:creationId xmlns:a16="http://schemas.microsoft.com/office/drawing/2014/main" id="{C5AE5540-0561-4BA3-8C7E-75CD7171E984}"/>
                </a:ext>
              </a:extLst>
            </p:cNvPr>
            <p:cNvSpPr>
              <a:spLocks/>
            </p:cNvSpPr>
            <p:nvPr/>
          </p:nvSpPr>
          <p:spPr bwMode="auto">
            <a:xfrm rot="1194020">
              <a:off x="1626068" y="1056614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Oval 31">
              <a:extLst>
                <a:ext uri="{FF2B5EF4-FFF2-40B4-BE49-F238E27FC236}">
                  <a16:creationId xmlns:a16="http://schemas.microsoft.com/office/drawing/2014/main" id="{37995D3D-4154-4CD9-A3E4-0C1F084E8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93" y="1322609"/>
              <a:ext cx="246147" cy="24614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2">
              <a:extLst>
                <a:ext uri="{FF2B5EF4-FFF2-40B4-BE49-F238E27FC236}">
                  <a16:creationId xmlns:a16="http://schemas.microsoft.com/office/drawing/2014/main" id="{84EF71E5-59D9-4DBA-90D0-151AA3897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956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3">
              <a:extLst>
                <a:ext uri="{FF2B5EF4-FFF2-40B4-BE49-F238E27FC236}">
                  <a16:creationId xmlns:a16="http://schemas.microsoft.com/office/drawing/2014/main" id="{400A5B8C-D1F4-4F18-9CBF-5DEFAFDE8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700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4">
              <a:extLst>
                <a:ext uri="{FF2B5EF4-FFF2-40B4-BE49-F238E27FC236}">
                  <a16:creationId xmlns:a16="http://schemas.microsoft.com/office/drawing/2014/main" id="{4F11CBCB-21A8-4F63-8A2E-C83C9A9B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398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5">
              <a:extLst>
                <a:ext uri="{FF2B5EF4-FFF2-40B4-BE49-F238E27FC236}">
                  <a16:creationId xmlns:a16="http://schemas.microsoft.com/office/drawing/2014/main" id="{648BD283-D0D5-40C5-990F-166C0229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198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6">
              <a:extLst>
                <a:ext uri="{FF2B5EF4-FFF2-40B4-BE49-F238E27FC236}">
                  <a16:creationId xmlns:a16="http://schemas.microsoft.com/office/drawing/2014/main" id="{123B5386-F4CC-4E29-8005-0C55024F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628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7">
              <a:extLst>
                <a:ext uri="{FF2B5EF4-FFF2-40B4-BE49-F238E27FC236}">
                  <a16:creationId xmlns:a16="http://schemas.microsoft.com/office/drawing/2014/main" id="{641FB3AF-3C27-4A25-917D-2154B6319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415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8">
              <a:extLst>
                <a:ext uri="{FF2B5EF4-FFF2-40B4-BE49-F238E27FC236}">
                  <a16:creationId xmlns:a16="http://schemas.microsoft.com/office/drawing/2014/main" id="{914C6B05-6DC1-4B36-9EA3-20B2D204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38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9">
              <a:extLst>
                <a:ext uri="{FF2B5EF4-FFF2-40B4-BE49-F238E27FC236}">
                  <a16:creationId xmlns:a16="http://schemas.microsoft.com/office/drawing/2014/main" id="{C9D6B643-0788-4583-AA9E-0FB641F66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4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40">
              <a:extLst>
                <a:ext uri="{FF2B5EF4-FFF2-40B4-BE49-F238E27FC236}">
                  <a16:creationId xmlns:a16="http://schemas.microsoft.com/office/drawing/2014/main" id="{CEF9A9A9-C822-4C91-BB28-46DAB1E44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826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41">
              <a:extLst>
                <a:ext uri="{FF2B5EF4-FFF2-40B4-BE49-F238E27FC236}">
                  <a16:creationId xmlns:a16="http://schemas.microsoft.com/office/drawing/2014/main" id="{3078F94A-5E90-4B06-BB84-D7E900909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25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noFill/>
            <a:ln w="9525" cap="flat">
              <a:solidFill>
                <a:schemeClr val="bg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9C97924-88F2-44F7-9725-3732C11F077F}"/>
                </a:ext>
              </a:extLst>
            </p:cNvPr>
            <p:cNvSpPr txBox="1"/>
            <p:nvPr/>
          </p:nvSpPr>
          <p:spPr>
            <a:xfrm>
              <a:off x="920592" y="1780256"/>
              <a:ext cx="135234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Not Started Tasks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2DB7051-912E-4B40-8108-25A55B73C065}"/>
                </a:ext>
              </a:extLst>
            </p:cNvPr>
            <p:cNvSpPr txBox="1"/>
            <p:nvPr/>
          </p:nvSpPr>
          <p:spPr>
            <a:xfrm>
              <a:off x="809407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bg2"/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61C6B4DD-ED0D-483D-9216-52D452721D17}"/>
                </a:ext>
              </a:extLst>
            </p:cNvPr>
            <p:cNvSpPr txBox="1"/>
            <p:nvPr/>
          </p:nvSpPr>
          <p:spPr>
            <a:xfrm>
              <a:off x="2092665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bg2"/>
                  </a:solidFill>
                  <a:cs typeface="Arial" pitchFamily="34" charset="0"/>
                </a:rPr>
                <a:t>100</a:t>
              </a:r>
            </a:p>
          </p:txBody>
        </p:sp>
      </p:grpSp>
      <p:sp>
        <p:nvSpPr>
          <p:cNvPr id="230" name="Rectangle: Top Corners Rounded 229">
            <a:extLst>
              <a:ext uri="{FF2B5EF4-FFF2-40B4-BE49-F238E27FC236}">
                <a16:creationId xmlns:a16="http://schemas.microsoft.com/office/drawing/2014/main" id="{B7D40BD8-9179-4A6E-A499-D5ADF8FC1660}"/>
              </a:ext>
            </a:extLst>
          </p:cNvPr>
          <p:cNvSpPr/>
          <p:nvPr/>
        </p:nvSpPr>
        <p:spPr>
          <a:xfrm>
            <a:off x="3908675" y="1257565"/>
            <a:ext cx="961601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Task #</a:t>
            </a:r>
          </a:p>
        </p:txBody>
      </p:sp>
      <p:sp>
        <p:nvSpPr>
          <p:cNvPr id="231" name="Rectangle: Top Corners Rounded 230">
            <a:extLst>
              <a:ext uri="{FF2B5EF4-FFF2-40B4-BE49-F238E27FC236}">
                <a16:creationId xmlns:a16="http://schemas.microsoft.com/office/drawing/2014/main" id="{7EAC267C-0E76-4490-903E-E7D117EA08A0}"/>
              </a:ext>
            </a:extLst>
          </p:cNvPr>
          <p:cNvSpPr/>
          <p:nvPr/>
        </p:nvSpPr>
        <p:spPr>
          <a:xfrm>
            <a:off x="4972207" y="1257565"/>
            <a:ext cx="1719461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Assigned to</a:t>
            </a:r>
          </a:p>
        </p:txBody>
      </p:sp>
      <p:sp>
        <p:nvSpPr>
          <p:cNvPr id="84" name="Diamond 83"/>
          <p:cNvSpPr/>
          <p:nvPr/>
        </p:nvSpPr>
        <p:spPr>
          <a:xfrm>
            <a:off x="6852976" y="1880216"/>
            <a:ext cx="163878" cy="163921"/>
          </a:xfrm>
          <a:prstGeom prst="diamond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Diamond 231">
            <a:extLst>
              <a:ext uri="{FF2B5EF4-FFF2-40B4-BE49-F238E27FC236}">
                <a16:creationId xmlns:a16="http://schemas.microsoft.com/office/drawing/2014/main" id="{5072659F-01C3-412F-B528-7A487909538B}"/>
              </a:ext>
            </a:extLst>
          </p:cNvPr>
          <p:cNvSpPr/>
          <p:nvPr/>
        </p:nvSpPr>
        <p:spPr>
          <a:xfrm>
            <a:off x="6852976" y="2304079"/>
            <a:ext cx="163878" cy="163921"/>
          </a:xfrm>
          <a:prstGeom prst="diamond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Diamond 232">
            <a:extLst>
              <a:ext uri="{FF2B5EF4-FFF2-40B4-BE49-F238E27FC236}">
                <a16:creationId xmlns:a16="http://schemas.microsoft.com/office/drawing/2014/main" id="{592C9F09-0449-47C3-813F-E55ED5AA4B0B}"/>
              </a:ext>
            </a:extLst>
          </p:cNvPr>
          <p:cNvSpPr/>
          <p:nvPr/>
        </p:nvSpPr>
        <p:spPr>
          <a:xfrm>
            <a:off x="6852976" y="2727941"/>
            <a:ext cx="163878" cy="163921"/>
          </a:xfrm>
          <a:prstGeom prst="diamond">
            <a:avLst/>
          </a:prstGeom>
          <a:solidFill>
            <a:schemeClr val="accent3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Freeform 155">
            <a:extLst>
              <a:ext uri="{FF2B5EF4-FFF2-40B4-BE49-F238E27FC236}">
                <a16:creationId xmlns:a16="http://schemas.microsoft.com/office/drawing/2014/main" id="{A2742C00-C9FA-487D-A80A-7B0EA375190D}"/>
              </a:ext>
            </a:extLst>
          </p:cNvPr>
          <p:cNvSpPr/>
          <p:nvPr/>
        </p:nvSpPr>
        <p:spPr>
          <a:xfrm>
            <a:off x="6852976" y="3562609"/>
            <a:ext cx="156036" cy="117056"/>
          </a:xfrm>
          <a:custGeom>
            <a:avLst/>
            <a:gdLst>
              <a:gd name="connsiteX0" fmla="*/ 72000 w 144000"/>
              <a:gd name="connsiteY0" fmla="*/ 0 h 72000"/>
              <a:gd name="connsiteX1" fmla="*/ 144000 w 144000"/>
              <a:gd name="connsiteY1" fmla="*/ 72000 h 72000"/>
              <a:gd name="connsiteX2" fmla="*/ 0 w 144000"/>
              <a:gd name="connsiteY2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" h="72000">
                <a:moveTo>
                  <a:pt x="72000" y="0"/>
                </a:moveTo>
                <a:lnTo>
                  <a:pt x="144000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" name="Freeform 155">
            <a:extLst>
              <a:ext uri="{FF2B5EF4-FFF2-40B4-BE49-F238E27FC236}">
                <a16:creationId xmlns:a16="http://schemas.microsoft.com/office/drawing/2014/main" id="{DA380EE0-0F4F-46DC-9501-97FBE168CC3B}"/>
              </a:ext>
            </a:extLst>
          </p:cNvPr>
          <p:cNvSpPr/>
          <p:nvPr/>
        </p:nvSpPr>
        <p:spPr>
          <a:xfrm>
            <a:off x="6852976" y="3974566"/>
            <a:ext cx="156036" cy="117056"/>
          </a:xfrm>
          <a:custGeom>
            <a:avLst/>
            <a:gdLst>
              <a:gd name="connsiteX0" fmla="*/ 72000 w 144000"/>
              <a:gd name="connsiteY0" fmla="*/ 0 h 72000"/>
              <a:gd name="connsiteX1" fmla="*/ 144000 w 144000"/>
              <a:gd name="connsiteY1" fmla="*/ 72000 h 72000"/>
              <a:gd name="connsiteX2" fmla="*/ 0 w 144000"/>
              <a:gd name="connsiteY2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000" h="72000">
                <a:moveTo>
                  <a:pt x="72000" y="0"/>
                </a:moveTo>
                <a:lnTo>
                  <a:pt x="144000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3918AB36-F543-4B43-BF0E-E26A403BDE0F}"/>
              </a:ext>
            </a:extLst>
          </p:cNvPr>
          <p:cNvSpPr/>
          <p:nvPr/>
        </p:nvSpPr>
        <p:spPr>
          <a:xfrm>
            <a:off x="6870346" y="4805623"/>
            <a:ext cx="138666" cy="138703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9899ECF1-4360-4550-9867-631E7B5288E3}"/>
              </a:ext>
            </a:extLst>
          </p:cNvPr>
          <p:cNvSpPr/>
          <p:nvPr/>
        </p:nvSpPr>
        <p:spPr>
          <a:xfrm>
            <a:off x="6870346" y="5218373"/>
            <a:ext cx="138666" cy="138703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4F4416B-67FB-431C-A645-18C3760DC01A}"/>
              </a:ext>
            </a:extLst>
          </p:cNvPr>
          <p:cNvSpPr/>
          <p:nvPr/>
        </p:nvSpPr>
        <p:spPr>
          <a:xfrm>
            <a:off x="6870346" y="5634298"/>
            <a:ext cx="138666" cy="138703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Rectangle: Top Corners Rounded 238">
            <a:extLst>
              <a:ext uri="{FF2B5EF4-FFF2-40B4-BE49-F238E27FC236}">
                <a16:creationId xmlns:a16="http://schemas.microsoft.com/office/drawing/2014/main" id="{6C2BFA4A-D241-4ECA-AB0A-642D4EA853BA}"/>
              </a:ext>
            </a:extLst>
          </p:cNvPr>
          <p:cNvSpPr/>
          <p:nvPr/>
        </p:nvSpPr>
        <p:spPr>
          <a:xfrm>
            <a:off x="6793599" y="1257565"/>
            <a:ext cx="1359421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Priority</a:t>
            </a:r>
          </a:p>
        </p:txBody>
      </p:sp>
      <p:sp>
        <p:nvSpPr>
          <p:cNvPr id="240" name="Rectangle: Top Corners Rounded 239">
            <a:extLst>
              <a:ext uri="{FF2B5EF4-FFF2-40B4-BE49-F238E27FC236}">
                <a16:creationId xmlns:a16="http://schemas.microsoft.com/office/drawing/2014/main" id="{71398B70-7EC1-4F1B-9FA6-03E72A08C076}"/>
              </a:ext>
            </a:extLst>
          </p:cNvPr>
          <p:cNvSpPr/>
          <p:nvPr/>
        </p:nvSpPr>
        <p:spPr>
          <a:xfrm>
            <a:off x="8254951" y="1257565"/>
            <a:ext cx="1740113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Status</a:t>
            </a:r>
          </a:p>
        </p:txBody>
      </p:sp>
      <p:sp>
        <p:nvSpPr>
          <p:cNvPr id="241" name="Rectangle: Top Corners Rounded 240">
            <a:extLst>
              <a:ext uri="{FF2B5EF4-FFF2-40B4-BE49-F238E27FC236}">
                <a16:creationId xmlns:a16="http://schemas.microsoft.com/office/drawing/2014/main" id="{E498A042-12FB-4608-A56B-C2E2F11FC88D}"/>
              </a:ext>
            </a:extLst>
          </p:cNvPr>
          <p:cNvSpPr/>
          <p:nvPr/>
        </p:nvSpPr>
        <p:spPr>
          <a:xfrm>
            <a:off x="10096994" y="1257565"/>
            <a:ext cx="1482363" cy="438836"/>
          </a:xfrm>
          <a:prstGeom prst="round2SameRect">
            <a:avLst>
              <a:gd name="adj1" fmla="val 34031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Complete</a:t>
            </a:r>
          </a:p>
        </p:txBody>
      </p:sp>
      <p:sp>
        <p:nvSpPr>
          <p:cNvPr id="146" name="Title 7">
            <a:extLst>
              <a:ext uri="{FF2B5EF4-FFF2-40B4-BE49-F238E27FC236}">
                <a16:creationId xmlns:a16="http://schemas.microsoft.com/office/drawing/2014/main" id="{20D01E6F-6D93-41AD-B003-CA5C8EEAAC5F}"/>
              </a:ext>
            </a:extLst>
          </p:cNvPr>
          <p:cNvSpPr txBox="1">
            <a:spLocks/>
          </p:cNvSpPr>
          <p:nvPr/>
        </p:nvSpPr>
        <p:spPr>
          <a:xfrm>
            <a:off x="3862164" y="260648"/>
            <a:ext cx="6120506" cy="50435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Triaged Tasks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934172" y="764704"/>
            <a:ext cx="33123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GB" dirty="0"/>
              <a:t>LIST OF PROJECT PRIORITIES</a:t>
            </a:r>
          </a:p>
        </p:txBody>
      </p:sp>
    </p:spTree>
    <p:extLst>
      <p:ext uri="{BB962C8B-B14F-4D97-AF65-F5344CB8AC3E}">
        <p14:creationId xmlns:p14="http://schemas.microsoft.com/office/powerpoint/2010/main" val="415196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1913E87-A5EA-4CDA-9F0A-DA015E1390F6}"/>
              </a:ext>
            </a:extLst>
          </p:cNvPr>
          <p:cNvGrpSpPr/>
          <p:nvPr/>
        </p:nvGrpSpPr>
        <p:grpSpPr>
          <a:xfrm>
            <a:off x="543404" y="1412776"/>
            <a:ext cx="1926945" cy="1680797"/>
            <a:chOff x="758715" y="399818"/>
            <a:chExt cx="1926945" cy="1680797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69692C58-7180-4592-B403-86F9F8626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3">
              <a:extLst>
                <a:ext uri="{FF2B5EF4-FFF2-40B4-BE49-F238E27FC236}">
                  <a16:creationId xmlns:a16="http://schemas.microsoft.com/office/drawing/2014/main" id="{2F2C4D0C-5E01-4F0B-A1B4-B57C1AE440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id="{93A92FC0-E710-4D91-9449-C7941C0D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ED6DC6D3-79A6-49F3-A2A1-788CFF1C6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4BE8BA63-E91C-475F-8B41-1A5A309A6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9A7F7F63-2C74-4D8D-A09D-C7187F042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66ACE34A-0FB1-4C2C-8109-C014C95A9C04}"/>
                </a:ext>
              </a:extLst>
            </p:cNvPr>
            <p:cNvSpPr>
              <a:spLocks/>
            </p:cNvSpPr>
            <p:nvPr/>
          </p:nvSpPr>
          <p:spPr bwMode="auto">
            <a:xfrm rot="19334731" flipH="1">
              <a:off x="1218016" y="1152582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31">
              <a:extLst>
                <a:ext uri="{FF2B5EF4-FFF2-40B4-BE49-F238E27FC236}">
                  <a16:creationId xmlns:a16="http://schemas.microsoft.com/office/drawing/2014/main" id="{B5B822CE-5DC7-4B7C-96CC-623850D09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D5B158EE-2D58-43A9-82E4-3E166CD51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EC3C352A-4E72-4356-8569-9E450AEF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4B46CF15-3A3A-4B22-AE9E-8373E711B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200CEF21-7012-4911-B76E-72C0D1080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4E7B46BC-3ABC-4D4E-9303-40548459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3F77530D-BEAF-498D-BB96-A5E3C21DE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98914DB7-7E57-4C5C-9DEC-893B1A0A2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B591BCA2-229C-4FE6-A391-648CCAFF3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21D7813-714F-4D80-9C77-D8F4F2FA0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B84EFE50-458A-4706-92AF-3D49F140F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F89719-B60A-4B71-9BF1-15F11447D08B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BA08E6-47BC-4302-94D0-6609CCB39BA4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674E13-4063-4E71-BDDE-C48EF95F075A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7877D6-F514-43F9-8293-64A1744CCDAB}"/>
              </a:ext>
            </a:extLst>
          </p:cNvPr>
          <p:cNvGrpSpPr/>
          <p:nvPr/>
        </p:nvGrpSpPr>
        <p:grpSpPr>
          <a:xfrm>
            <a:off x="2837172" y="1412776"/>
            <a:ext cx="1926945" cy="1680797"/>
            <a:chOff x="758715" y="399818"/>
            <a:chExt cx="1926945" cy="1680797"/>
          </a:xfrm>
        </p:grpSpPr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5A0FF19-17FE-4D17-8FA0-D86D1158E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ABB5AB5-5EE0-452B-8927-C69015855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CF8F7E9-AB10-4626-A8CD-7C21E1695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211D0BEC-1CA1-4BF4-B861-FFC1A3D0B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32A7A134-2567-4356-B882-2CF6E3BDD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B478DFE0-D1DF-4E3C-93E0-BB4B8691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84A9D6D-F305-4287-9509-AA5F42377928}"/>
                </a:ext>
              </a:extLst>
            </p:cNvPr>
            <p:cNvSpPr>
              <a:spLocks/>
            </p:cNvSpPr>
            <p:nvPr/>
          </p:nvSpPr>
          <p:spPr bwMode="auto">
            <a:xfrm rot="20316298" flipH="1">
              <a:off x="1227593" y="1057648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id="{EEB9FBB4-2788-445F-98B5-570B9A15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9C1F2109-4C69-4DF3-95A3-1AB268437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BBB65C5-F7F7-440A-9046-816048FD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CE19CB9E-88B5-4337-8F1D-B027BD1ED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306BD12-789F-45C5-BCAC-958808F60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C2DB2FB0-30FF-4140-86A7-988C38BC1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C8BCE199-F737-44C9-B368-C056E309B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D2D1E7E7-9810-4FEC-9AED-8F6E23DE8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A4A6D8B0-9DD9-4A34-BF42-B59F135E2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C869D623-278C-46AB-B896-9C53E9BB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B0028884-61CD-4B47-B91D-801B1370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99F6D4-A46D-4B6B-8976-5986D86B67FE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764076C-B855-489C-8D56-767AD032B718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D8BCA7-3AB7-4CD7-978C-217C97C55470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12776F-174E-4041-B929-63087DA8ED8A}"/>
              </a:ext>
            </a:extLst>
          </p:cNvPr>
          <p:cNvGrpSpPr/>
          <p:nvPr/>
        </p:nvGrpSpPr>
        <p:grpSpPr>
          <a:xfrm>
            <a:off x="5130940" y="1412776"/>
            <a:ext cx="1926945" cy="1680797"/>
            <a:chOff x="758715" y="399818"/>
            <a:chExt cx="1926945" cy="1680797"/>
          </a:xfrm>
        </p:grpSpPr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99A4AA80-E759-4932-965E-B0C7A86BA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9E88996D-6A3F-4A49-8AEE-7E0E986CE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5D486C1D-A748-4E89-BAAA-CA6A79B29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A79B9DAA-936F-4872-A50F-2E8838E5F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AA820D3-87D4-45BF-95E7-B3C4403F2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72A570EA-7C08-4290-B012-26DB13F04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F61E72B6-DCFA-45C4-9B33-AB82B75AF9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4324" y="972241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1">
              <a:extLst>
                <a:ext uri="{FF2B5EF4-FFF2-40B4-BE49-F238E27FC236}">
                  <a16:creationId xmlns:a16="http://schemas.microsoft.com/office/drawing/2014/main" id="{85307ABD-CE1E-4937-AB72-8CD81776F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0C59F400-96B2-4BA9-A940-3702A413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8FB10B1A-96F0-4ECB-9716-C09E13956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1DEA0C63-E974-4133-8A34-DB7E9EE5C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7434C71E-3302-428D-AFCD-B42709248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96242773-718F-4664-B9B1-CF5A28B22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661AE660-3E3C-4FE7-8625-BA8A9D50A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AF3A211D-B781-4A93-ACC5-12E57FA2C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93C72A8C-A763-4AEF-BAC6-E37552732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6E08D8C5-16E6-49A1-A6DE-4E1C241CD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CBEBB6A8-D802-4B78-9B65-BBA06359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B61374-8E66-471C-AC9B-26FF8028DC58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FED483-7D9C-4CFB-B7D7-E648555081ED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90FD6D5-110C-4B15-8657-19F9A8933089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BAEEE4-46C5-43D2-85D0-F7D3BF327F71}"/>
              </a:ext>
            </a:extLst>
          </p:cNvPr>
          <p:cNvGrpSpPr/>
          <p:nvPr/>
        </p:nvGrpSpPr>
        <p:grpSpPr>
          <a:xfrm>
            <a:off x="7424708" y="1412776"/>
            <a:ext cx="1926945" cy="1680797"/>
            <a:chOff x="758715" y="399818"/>
            <a:chExt cx="1926945" cy="1680797"/>
          </a:xfrm>
        </p:grpSpPr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C4BCE08C-064B-4C90-B49D-81E988AF7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14579ED-F4C9-4369-985F-A5CB67847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862B0F58-D476-4DA5-AF0F-EE4832369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50F477DA-4D8B-404C-8B08-7BAD2606C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DF7DCAF0-3184-4D49-8E55-BB11E318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C80EF427-1CA4-4910-8F85-37A40553B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FEC32003-310C-499B-8094-149592CABA73}"/>
                </a:ext>
              </a:extLst>
            </p:cNvPr>
            <p:cNvSpPr>
              <a:spLocks/>
            </p:cNvSpPr>
            <p:nvPr/>
          </p:nvSpPr>
          <p:spPr bwMode="auto">
            <a:xfrm rot="1174521" flipH="1">
              <a:off x="1316559" y="924953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1">
              <a:extLst>
                <a:ext uri="{FF2B5EF4-FFF2-40B4-BE49-F238E27FC236}">
                  <a16:creationId xmlns:a16="http://schemas.microsoft.com/office/drawing/2014/main" id="{45AB2C92-FDAF-4AE4-84C0-96EF5D217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654BEA58-8A9B-4F86-B635-A997A905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D022EA7F-57A0-498B-897B-59B0CE81E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D435EABF-FA18-4574-B8B7-9BF70E81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45DDAD09-B8FC-4838-88B4-0079C3A20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DC4CCC1F-F43C-4F6D-9BBB-E3107D2C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32693315-37AE-4A79-B22C-4D912BD1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85AE2EC4-A509-4FF9-A3B7-E1ADD62A0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EF95BD58-7FC8-4157-B502-EFA3BD585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87CDBF96-CF0C-44C2-BD44-BA5C6D95B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B35B002E-5A90-46F0-9A1D-F4C0A486F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CA80B1B-D9AA-4F21-872C-6A139D1C00F1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961A07A-700C-4A9B-BDDD-878718674F97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61B8350-ED00-4C7F-8E95-194FD06F40BD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29C3428-5634-41A3-AD54-18DB6D9E7D57}"/>
              </a:ext>
            </a:extLst>
          </p:cNvPr>
          <p:cNvGrpSpPr/>
          <p:nvPr/>
        </p:nvGrpSpPr>
        <p:grpSpPr>
          <a:xfrm>
            <a:off x="9718476" y="1412776"/>
            <a:ext cx="1926945" cy="1680797"/>
            <a:chOff x="758715" y="399818"/>
            <a:chExt cx="1926945" cy="1680797"/>
          </a:xfrm>
        </p:grpSpPr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86D06372-61DA-4E42-8FB4-D1CAA368D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517A7A0E-3655-49AE-8AAD-84522DFA8C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BBCA2104-5231-4113-9622-0613FD6E9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E929A577-95A2-4C8C-8159-7911333C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A0C3DCE3-15FF-4CA1-9447-11FDD973C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542F97BB-4414-4051-A475-A6092AAB2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A182BF25-C076-4662-876F-14CD73E0D66E}"/>
                </a:ext>
              </a:extLst>
            </p:cNvPr>
            <p:cNvSpPr>
              <a:spLocks/>
            </p:cNvSpPr>
            <p:nvPr/>
          </p:nvSpPr>
          <p:spPr bwMode="auto">
            <a:xfrm rot="2171006" flipH="1">
              <a:off x="1407250" y="860326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31">
              <a:extLst>
                <a:ext uri="{FF2B5EF4-FFF2-40B4-BE49-F238E27FC236}">
                  <a16:creationId xmlns:a16="http://schemas.microsoft.com/office/drawing/2014/main" id="{493B4D58-A7F2-43C3-A695-FD6C9B408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1C4DAEB9-2917-4F23-9F80-FD454F43D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3">
              <a:extLst>
                <a:ext uri="{FF2B5EF4-FFF2-40B4-BE49-F238E27FC236}">
                  <a16:creationId xmlns:a16="http://schemas.microsoft.com/office/drawing/2014/main" id="{66D9D6B4-EBB3-4F8F-B76E-1A1A99222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C3C16781-15BD-4F4A-B784-D405EF1EE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5B42990F-5D1F-468A-A687-9C5C4394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A46737C8-7CD0-447E-A5C7-6C69C3B77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6E09A43-ABD9-4959-A092-F69560769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BA3EC695-C43D-45AC-91BF-1981EC33F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CEAA08A8-FAAD-4F8E-BA24-6B6AA55A1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7DAD86A5-500A-4A44-AF49-4FDEAEC78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839F00B5-F46C-41F0-BA5F-5CB1E8CE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60FD864-FD72-49F8-9C45-8FCF4959C4B5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FDBC037-04B5-4D15-803D-47DDC3CB84F9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B54D573-902D-4EA2-BDB9-7D35EF20363B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294CDF3-81F7-488A-AB25-E865BB1BDDA6}"/>
              </a:ext>
            </a:extLst>
          </p:cNvPr>
          <p:cNvGrpSpPr/>
          <p:nvPr/>
        </p:nvGrpSpPr>
        <p:grpSpPr>
          <a:xfrm>
            <a:off x="543404" y="3501008"/>
            <a:ext cx="1926945" cy="1680797"/>
            <a:chOff x="758715" y="399818"/>
            <a:chExt cx="1926945" cy="1680797"/>
          </a:xfrm>
        </p:grpSpPr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6851CBEF-1337-4929-A3BD-94E342096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461436FE-A18D-4857-AFA5-66E35CC3C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CA665EEA-E04B-437E-A906-4B2006E74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67FD0204-D476-4116-AFF2-37DBDAE80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6">
              <a:extLst>
                <a:ext uri="{FF2B5EF4-FFF2-40B4-BE49-F238E27FC236}">
                  <a16:creationId xmlns:a16="http://schemas.microsoft.com/office/drawing/2014/main" id="{5F642581-06E2-4A71-8A3B-D5332932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7">
              <a:extLst>
                <a:ext uri="{FF2B5EF4-FFF2-40B4-BE49-F238E27FC236}">
                  <a16:creationId xmlns:a16="http://schemas.microsoft.com/office/drawing/2014/main" id="{F7985302-872A-4097-955E-5CE6A9A49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CEF9DC33-7983-4BE6-A913-81AAD633F060}"/>
                </a:ext>
              </a:extLst>
            </p:cNvPr>
            <p:cNvSpPr>
              <a:spLocks/>
            </p:cNvSpPr>
            <p:nvPr/>
          </p:nvSpPr>
          <p:spPr bwMode="auto">
            <a:xfrm rot="3260543" flipH="1">
              <a:off x="1512815" y="868018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31">
              <a:extLst>
                <a:ext uri="{FF2B5EF4-FFF2-40B4-BE49-F238E27FC236}">
                  <a16:creationId xmlns:a16="http://schemas.microsoft.com/office/drawing/2014/main" id="{90F27E60-D9D0-46DE-B420-68233429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FF49CCAD-33AC-4516-9857-A947E38B5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C6FC62AD-235B-4F2A-B1C1-745745402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D73C971F-8541-4F35-92B1-BE711449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2927EB01-9C29-44DA-A49B-62BA2AA21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C764BE4B-F7D5-4F5F-9979-D2A6ADAE2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95F48650-3F20-45C2-BEDD-6092DB875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E486ECC2-5C44-4610-837A-2A8810BB2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E3815D53-5B27-4F66-A989-3EBB1D695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F9462C92-ECA1-4E44-9A94-36CBCDCE7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2D9161F3-37AC-40B8-9918-8EF8B271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E6776F4-D390-42EA-8DBA-65DDA589F5CD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86ACEF3-88CB-4560-8C31-9A97E727AAF7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7E9C56A-AF9D-4192-A3EB-CC727E68A8EF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8ED44C1-BCB4-4676-89F3-2506CE4993F5}"/>
              </a:ext>
            </a:extLst>
          </p:cNvPr>
          <p:cNvGrpSpPr/>
          <p:nvPr/>
        </p:nvGrpSpPr>
        <p:grpSpPr>
          <a:xfrm>
            <a:off x="2837172" y="3501008"/>
            <a:ext cx="1926945" cy="1680797"/>
            <a:chOff x="758715" y="399818"/>
            <a:chExt cx="1926945" cy="1680797"/>
          </a:xfrm>
        </p:grpSpPr>
        <p:sp>
          <p:nvSpPr>
            <p:cNvPr id="136" name="Freeform 29">
              <a:extLst>
                <a:ext uri="{FF2B5EF4-FFF2-40B4-BE49-F238E27FC236}">
                  <a16:creationId xmlns:a16="http://schemas.microsoft.com/office/drawing/2014/main" id="{F20813E5-54A1-4A01-AD3F-71D52FB9E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B2EF6624-5F44-4D1E-AE23-DA74CD4B5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489BFAE0-B3C0-4376-B1A1-7BEABF6C9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7AB3A78A-101C-488F-B0C8-F8D68A1E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8F2E46C0-331A-41FA-B2FD-2754E9DB0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05D1A844-28C9-4B5B-902C-82611D803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2F826405-B91C-4B89-8A1E-1EF7EA40ECFF}"/>
                </a:ext>
              </a:extLst>
            </p:cNvPr>
            <p:cNvSpPr>
              <a:spLocks/>
            </p:cNvSpPr>
            <p:nvPr/>
          </p:nvSpPr>
          <p:spPr bwMode="auto">
            <a:xfrm rot="4286989" flipH="1">
              <a:off x="1602504" y="889928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31">
              <a:extLst>
                <a:ext uri="{FF2B5EF4-FFF2-40B4-BE49-F238E27FC236}">
                  <a16:creationId xmlns:a16="http://schemas.microsoft.com/office/drawing/2014/main" id="{559A76C2-DD6C-4D2E-B360-F9D0AE95E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33770F3A-91CA-4550-BB62-E2C92646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id="{B230F1A2-6ADA-43E8-B51A-FA18B4E47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F105FF01-1DAF-4B6E-8BE8-E88612A2A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5">
              <a:extLst>
                <a:ext uri="{FF2B5EF4-FFF2-40B4-BE49-F238E27FC236}">
                  <a16:creationId xmlns:a16="http://schemas.microsoft.com/office/drawing/2014/main" id="{66887CFF-E31A-410F-B89F-1B620FBF2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id="{4C660710-C6AA-41EB-B5C6-7C2BB252F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7">
              <a:extLst>
                <a:ext uri="{FF2B5EF4-FFF2-40B4-BE49-F238E27FC236}">
                  <a16:creationId xmlns:a16="http://schemas.microsoft.com/office/drawing/2014/main" id="{EE53590E-ED41-4D1D-AB78-5A5E0CCE9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8">
              <a:extLst>
                <a:ext uri="{FF2B5EF4-FFF2-40B4-BE49-F238E27FC236}">
                  <a16:creationId xmlns:a16="http://schemas.microsoft.com/office/drawing/2014/main" id="{5544E568-BCAC-4A91-A354-0CE6E602A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9">
              <a:extLst>
                <a:ext uri="{FF2B5EF4-FFF2-40B4-BE49-F238E27FC236}">
                  <a16:creationId xmlns:a16="http://schemas.microsoft.com/office/drawing/2014/main" id="{A54EC4FC-CDFC-46D3-8E31-A4496C5E0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0">
              <a:extLst>
                <a:ext uri="{FF2B5EF4-FFF2-40B4-BE49-F238E27FC236}">
                  <a16:creationId xmlns:a16="http://schemas.microsoft.com/office/drawing/2014/main" id="{AB04CB71-5B49-413E-BD4A-286F3E48B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1">
              <a:extLst>
                <a:ext uri="{FF2B5EF4-FFF2-40B4-BE49-F238E27FC236}">
                  <a16:creationId xmlns:a16="http://schemas.microsoft.com/office/drawing/2014/main" id="{DF4440B0-3C89-440E-B1D2-F11545641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F314E4F-8EA5-414D-ACE5-7D1317E86DBC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40081DD-7843-4A14-AF86-221F1E83FCA3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801D2D6-E51E-4B06-BEB2-8F137421D464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FC2F31C-D85F-419B-A328-CA745AB4B1DE}"/>
              </a:ext>
            </a:extLst>
          </p:cNvPr>
          <p:cNvGrpSpPr/>
          <p:nvPr/>
        </p:nvGrpSpPr>
        <p:grpSpPr>
          <a:xfrm>
            <a:off x="5130940" y="3501008"/>
            <a:ext cx="1926945" cy="1680797"/>
            <a:chOff x="758715" y="399818"/>
            <a:chExt cx="1926945" cy="1680797"/>
          </a:xfrm>
        </p:grpSpPr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CCC7F70E-A8E2-4397-AFC2-E4C2B28E2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7B06BF3B-5F25-4682-8CBE-A1F82167A6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C686E184-1500-4D6E-8FED-32FF7D59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51B3B505-50F5-48DE-85A6-1B32277D9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6">
              <a:extLst>
                <a:ext uri="{FF2B5EF4-FFF2-40B4-BE49-F238E27FC236}">
                  <a16:creationId xmlns:a16="http://schemas.microsoft.com/office/drawing/2014/main" id="{19783848-9CBD-48B2-8391-ADB376E02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83DAA94B-D9A2-4D37-9DD4-626BC8401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3BF44B67-4E80-47B8-8B8C-A62264C02FA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662418" y="970753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1">
              <a:extLst>
                <a:ext uri="{FF2B5EF4-FFF2-40B4-BE49-F238E27FC236}">
                  <a16:creationId xmlns:a16="http://schemas.microsoft.com/office/drawing/2014/main" id="{8889593E-C120-44B2-B991-CE5198A6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85A08C36-802D-42DC-8DAA-ED5798F62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>
              <a:extLst>
                <a:ext uri="{FF2B5EF4-FFF2-40B4-BE49-F238E27FC236}">
                  <a16:creationId xmlns:a16="http://schemas.microsoft.com/office/drawing/2014/main" id="{182D11DA-315A-4D95-B9AE-EDA69F19C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id="{89CE6140-D97C-409A-99EF-1A5CD27D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id="{45FDBB8B-1309-43E8-AA9B-6A2815C3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1AB8B882-0063-442E-9F14-1484DD6F5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id="{8DC1A794-F7B9-4B27-AC30-9EFDF23B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id="{49D2D087-8BE6-4340-8BC3-BF8150D01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id="{DFE80C84-46CD-4F81-94AE-0D8EFADB4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id="{746EE69D-2470-4265-AD4C-16DCC14BD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>
              <a:extLst>
                <a:ext uri="{FF2B5EF4-FFF2-40B4-BE49-F238E27FC236}">
                  <a16:creationId xmlns:a16="http://schemas.microsoft.com/office/drawing/2014/main" id="{B9690D1A-BB18-471B-AC76-631159365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6794D55-A1E5-4467-AC9F-BB8879B16DD0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D205F14-9BB1-4E62-A9A0-B5C183EF0FCF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D68C646-BBCC-4326-BF15-E5E902CF0365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518F9F5-B24C-485E-B71D-CA9946D8226B}"/>
              </a:ext>
            </a:extLst>
          </p:cNvPr>
          <p:cNvGrpSpPr/>
          <p:nvPr/>
        </p:nvGrpSpPr>
        <p:grpSpPr>
          <a:xfrm>
            <a:off x="7424708" y="3501008"/>
            <a:ext cx="1926945" cy="1680797"/>
            <a:chOff x="758715" y="399818"/>
            <a:chExt cx="1926945" cy="1680797"/>
          </a:xfrm>
        </p:grpSpPr>
        <p:sp>
          <p:nvSpPr>
            <p:cNvPr id="180" name="Freeform 29">
              <a:extLst>
                <a:ext uri="{FF2B5EF4-FFF2-40B4-BE49-F238E27FC236}">
                  <a16:creationId xmlns:a16="http://schemas.microsoft.com/office/drawing/2014/main" id="{DE32D3F8-11D5-4DE8-8C6F-C755A9EAF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3">
              <a:extLst>
                <a:ext uri="{FF2B5EF4-FFF2-40B4-BE49-F238E27FC236}">
                  <a16:creationId xmlns:a16="http://schemas.microsoft.com/office/drawing/2014/main" id="{218B13B4-8CD5-4256-A9D6-9E5E28ED54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id="{26F71DB9-1D2B-4B5C-80AA-F9135AD1F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5">
              <a:extLst>
                <a:ext uri="{FF2B5EF4-FFF2-40B4-BE49-F238E27FC236}">
                  <a16:creationId xmlns:a16="http://schemas.microsoft.com/office/drawing/2014/main" id="{94B4DEA8-6EAB-4D9B-8B9C-63C18940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6">
              <a:extLst>
                <a:ext uri="{FF2B5EF4-FFF2-40B4-BE49-F238E27FC236}">
                  <a16:creationId xmlns:a16="http://schemas.microsoft.com/office/drawing/2014/main" id="{956EA84A-A254-4155-AC66-8838EF90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8C43823A-B0C2-4EDF-890A-363666C23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0">
              <a:extLst>
                <a:ext uri="{FF2B5EF4-FFF2-40B4-BE49-F238E27FC236}">
                  <a16:creationId xmlns:a16="http://schemas.microsoft.com/office/drawing/2014/main" id="{C5434508-56C4-40A0-9539-406E8283C2F7}"/>
                </a:ext>
              </a:extLst>
            </p:cNvPr>
            <p:cNvSpPr>
              <a:spLocks/>
            </p:cNvSpPr>
            <p:nvPr/>
          </p:nvSpPr>
          <p:spPr bwMode="auto">
            <a:xfrm rot="6611623" flipH="1">
              <a:off x="1707974" y="1051511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31">
              <a:extLst>
                <a:ext uri="{FF2B5EF4-FFF2-40B4-BE49-F238E27FC236}">
                  <a16:creationId xmlns:a16="http://schemas.microsoft.com/office/drawing/2014/main" id="{149C4EFB-A220-4DC5-9B39-AB7FAD358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864EE51C-2A10-4E2B-85AF-EE708EF43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3">
              <a:extLst>
                <a:ext uri="{FF2B5EF4-FFF2-40B4-BE49-F238E27FC236}">
                  <a16:creationId xmlns:a16="http://schemas.microsoft.com/office/drawing/2014/main" id="{AE35DAA1-9C1F-484E-927B-D1B6A903C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4">
              <a:extLst>
                <a:ext uri="{FF2B5EF4-FFF2-40B4-BE49-F238E27FC236}">
                  <a16:creationId xmlns:a16="http://schemas.microsoft.com/office/drawing/2014/main" id="{D3B6AE84-53CA-43CD-BAC9-E18577F4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5">
              <a:extLst>
                <a:ext uri="{FF2B5EF4-FFF2-40B4-BE49-F238E27FC236}">
                  <a16:creationId xmlns:a16="http://schemas.microsoft.com/office/drawing/2014/main" id="{B36CC0D8-C03A-4032-8490-D9163EE5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6">
              <a:extLst>
                <a:ext uri="{FF2B5EF4-FFF2-40B4-BE49-F238E27FC236}">
                  <a16:creationId xmlns:a16="http://schemas.microsoft.com/office/drawing/2014/main" id="{65D62D26-7A7A-4E35-A2E2-A1809918F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7">
              <a:extLst>
                <a:ext uri="{FF2B5EF4-FFF2-40B4-BE49-F238E27FC236}">
                  <a16:creationId xmlns:a16="http://schemas.microsoft.com/office/drawing/2014/main" id="{C8D4312E-19F9-4EE8-8CDA-88F846BC8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8">
              <a:extLst>
                <a:ext uri="{FF2B5EF4-FFF2-40B4-BE49-F238E27FC236}">
                  <a16:creationId xmlns:a16="http://schemas.microsoft.com/office/drawing/2014/main" id="{53E15A2D-3C2D-4982-A447-82E7FE542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9">
              <a:extLst>
                <a:ext uri="{FF2B5EF4-FFF2-40B4-BE49-F238E27FC236}">
                  <a16:creationId xmlns:a16="http://schemas.microsoft.com/office/drawing/2014/main" id="{7E161DAB-D13B-4462-A134-7485069E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0">
              <a:extLst>
                <a:ext uri="{FF2B5EF4-FFF2-40B4-BE49-F238E27FC236}">
                  <a16:creationId xmlns:a16="http://schemas.microsoft.com/office/drawing/2014/main" id="{46C69688-BD37-49E6-96CD-D1F5120D8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1">
              <a:extLst>
                <a:ext uri="{FF2B5EF4-FFF2-40B4-BE49-F238E27FC236}">
                  <a16:creationId xmlns:a16="http://schemas.microsoft.com/office/drawing/2014/main" id="{66588C99-9545-4217-B023-DE2CC7344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D8E2158-B114-4093-AB0E-262E14F4D865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6E35F35-C5F9-49E1-B6CA-9698E149751E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5C5555E-D7EB-4707-806D-72225933E875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FACA247-74B9-4595-8CDB-608BD464EFFF}"/>
              </a:ext>
            </a:extLst>
          </p:cNvPr>
          <p:cNvGrpSpPr/>
          <p:nvPr/>
        </p:nvGrpSpPr>
        <p:grpSpPr>
          <a:xfrm>
            <a:off x="9718476" y="3501008"/>
            <a:ext cx="1926945" cy="1680797"/>
            <a:chOff x="758715" y="399818"/>
            <a:chExt cx="1926945" cy="1680797"/>
          </a:xfrm>
        </p:grpSpPr>
        <p:sp>
          <p:nvSpPr>
            <p:cNvPr id="202" name="Freeform 29">
              <a:extLst>
                <a:ext uri="{FF2B5EF4-FFF2-40B4-BE49-F238E27FC236}">
                  <a16:creationId xmlns:a16="http://schemas.microsoft.com/office/drawing/2014/main" id="{0AD6E2A2-9334-470D-A902-973EBE74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12" y="541944"/>
              <a:ext cx="1643722" cy="1127741"/>
            </a:xfrm>
            <a:custGeom>
              <a:avLst/>
              <a:gdLst>
                <a:gd name="T0" fmla="*/ 847 w 847"/>
                <a:gd name="T1" fmla="*/ 423 h 582"/>
                <a:gd name="T2" fmla="*/ 816 w 847"/>
                <a:gd name="T3" fmla="*/ 582 h 582"/>
                <a:gd name="T4" fmla="*/ 31 w 847"/>
                <a:gd name="T5" fmla="*/ 582 h 582"/>
                <a:gd name="T6" fmla="*/ 0 w 847"/>
                <a:gd name="T7" fmla="*/ 423 h 582"/>
                <a:gd name="T8" fmla="*/ 423 w 847"/>
                <a:gd name="T9" fmla="*/ 0 h 582"/>
                <a:gd name="T10" fmla="*/ 847 w 847"/>
                <a:gd name="T11" fmla="*/ 42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582">
                  <a:moveTo>
                    <a:pt x="847" y="423"/>
                  </a:moveTo>
                  <a:cubicBezTo>
                    <a:pt x="847" y="479"/>
                    <a:pt x="836" y="533"/>
                    <a:pt x="816" y="582"/>
                  </a:cubicBezTo>
                  <a:cubicBezTo>
                    <a:pt x="31" y="582"/>
                    <a:pt x="31" y="582"/>
                    <a:pt x="31" y="582"/>
                  </a:cubicBezTo>
                  <a:cubicBezTo>
                    <a:pt x="11" y="533"/>
                    <a:pt x="0" y="479"/>
                    <a:pt x="0" y="423"/>
                  </a:cubicBezTo>
                  <a:cubicBezTo>
                    <a:pt x="0" y="189"/>
                    <a:pt x="190" y="0"/>
                    <a:pt x="423" y="0"/>
                  </a:cubicBezTo>
                  <a:cubicBezTo>
                    <a:pt x="657" y="0"/>
                    <a:pt x="847" y="189"/>
                    <a:pt x="847" y="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3">
              <a:extLst>
                <a:ext uri="{FF2B5EF4-FFF2-40B4-BE49-F238E27FC236}">
                  <a16:creationId xmlns:a16="http://schemas.microsoft.com/office/drawing/2014/main" id="{AA736D50-73D7-4E3F-8714-83E53E26E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715" y="399818"/>
              <a:ext cx="1926945" cy="1680797"/>
            </a:xfrm>
            <a:custGeom>
              <a:avLst/>
              <a:gdLst>
                <a:gd name="T0" fmla="*/ 967 w 993"/>
                <a:gd name="T1" fmla="*/ 656 h 867"/>
                <a:gd name="T2" fmla="*/ 967 w 993"/>
                <a:gd name="T3" fmla="*/ 655 h 867"/>
                <a:gd name="T4" fmla="*/ 967 w 993"/>
                <a:gd name="T5" fmla="*/ 655 h 867"/>
                <a:gd name="T6" fmla="*/ 993 w 993"/>
                <a:gd name="T7" fmla="*/ 496 h 867"/>
                <a:gd name="T8" fmla="*/ 496 w 993"/>
                <a:gd name="T9" fmla="*/ 0 h 867"/>
                <a:gd name="T10" fmla="*/ 0 w 993"/>
                <a:gd name="T11" fmla="*/ 496 h 867"/>
                <a:gd name="T12" fmla="*/ 26 w 993"/>
                <a:gd name="T13" fmla="*/ 655 h 867"/>
                <a:gd name="T14" fmla="*/ 26 w 993"/>
                <a:gd name="T15" fmla="*/ 655 h 867"/>
                <a:gd name="T16" fmla="*/ 26 w 993"/>
                <a:gd name="T17" fmla="*/ 656 h 867"/>
                <a:gd name="T18" fmla="*/ 31 w 993"/>
                <a:gd name="T19" fmla="*/ 669 h 867"/>
                <a:gd name="T20" fmla="*/ 31 w 993"/>
                <a:gd name="T21" fmla="*/ 669 h 867"/>
                <a:gd name="T22" fmla="*/ 36 w 993"/>
                <a:gd name="T23" fmla="*/ 682 h 867"/>
                <a:gd name="T24" fmla="*/ 80 w 993"/>
                <a:gd name="T25" fmla="*/ 767 h 867"/>
                <a:gd name="T26" fmla="*/ 91 w 993"/>
                <a:gd name="T27" fmla="*/ 783 h 867"/>
                <a:gd name="T28" fmla="*/ 108 w 993"/>
                <a:gd name="T29" fmla="*/ 806 h 867"/>
                <a:gd name="T30" fmla="*/ 126 w 993"/>
                <a:gd name="T31" fmla="*/ 828 h 867"/>
                <a:gd name="T32" fmla="*/ 133 w 993"/>
                <a:gd name="T33" fmla="*/ 835 h 867"/>
                <a:gd name="T34" fmla="*/ 133 w 993"/>
                <a:gd name="T35" fmla="*/ 835 h 867"/>
                <a:gd name="T36" fmla="*/ 146 w 993"/>
                <a:gd name="T37" fmla="*/ 848 h 867"/>
                <a:gd name="T38" fmla="*/ 153 w 993"/>
                <a:gd name="T39" fmla="*/ 855 h 867"/>
                <a:gd name="T40" fmla="*/ 158 w 993"/>
                <a:gd name="T41" fmla="*/ 860 h 867"/>
                <a:gd name="T42" fmla="*/ 160 w 993"/>
                <a:gd name="T43" fmla="*/ 861 h 867"/>
                <a:gd name="T44" fmla="*/ 166 w 993"/>
                <a:gd name="T45" fmla="*/ 867 h 867"/>
                <a:gd name="T46" fmla="*/ 827 w 993"/>
                <a:gd name="T47" fmla="*/ 867 h 867"/>
                <a:gd name="T48" fmla="*/ 840 w 993"/>
                <a:gd name="T49" fmla="*/ 855 h 867"/>
                <a:gd name="T50" fmla="*/ 846 w 993"/>
                <a:gd name="T51" fmla="*/ 849 h 867"/>
                <a:gd name="T52" fmla="*/ 860 w 993"/>
                <a:gd name="T53" fmla="*/ 834 h 867"/>
                <a:gd name="T54" fmla="*/ 866 w 993"/>
                <a:gd name="T55" fmla="*/ 828 h 867"/>
                <a:gd name="T56" fmla="*/ 873 w 993"/>
                <a:gd name="T57" fmla="*/ 820 h 867"/>
                <a:gd name="T58" fmla="*/ 878 w 993"/>
                <a:gd name="T59" fmla="*/ 814 h 867"/>
                <a:gd name="T60" fmla="*/ 881 w 993"/>
                <a:gd name="T61" fmla="*/ 811 h 867"/>
                <a:gd name="T62" fmla="*/ 885 w 993"/>
                <a:gd name="T63" fmla="*/ 806 h 867"/>
                <a:gd name="T64" fmla="*/ 897 w 993"/>
                <a:gd name="T65" fmla="*/ 790 h 867"/>
                <a:gd name="T66" fmla="*/ 901 w 993"/>
                <a:gd name="T67" fmla="*/ 784 h 867"/>
                <a:gd name="T68" fmla="*/ 902 w 993"/>
                <a:gd name="T69" fmla="*/ 783 h 867"/>
                <a:gd name="T70" fmla="*/ 907 w 993"/>
                <a:gd name="T71" fmla="*/ 775 h 867"/>
                <a:gd name="T72" fmla="*/ 913 w 993"/>
                <a:gd name="T73" fmla="*/ 767 h 867"/>
                <a:gd name="T74" fmla="*/ 923 w 993"/>
                <a:gd name="T75" fmla="*/ 751 h 867"/>
                <a:gd name="T76" fmla="*/ 928 w 993"/>
                <a:gd name="T77" fmla="*/ 743 h 867"/>
                <a:gd name="T78" fmla="*/ 932 w 993"/>
                <a:gd name="T79" fmla="*/ 735 h 867"/>
                <a:gd name="T80" fmla="*/ 946 w 993"/>
                <a:gd name="T81" fmla="*/ 708 h 867"/>
                <a:gd name="T82" fmla="*/ 949 w 993"/>
                <a:gd name="T83" fmla="*/ 701 h 867"/>
                <a:gd name="T84" fmla="*/ 950 w 993"/>
                <a:gd name="T85" fmla="*/ 700 h 867"/>
                <a:gd name="T86" fmla="*/ 953 w 993"/>
                <a:gd name="T87" fmla="*/ 691 h 867"/>
                <a:gd name="T88" fmla="*/ 957 w 993"/>
                <a:gd name="T89" fmla="*/ 682 h 867"/>
                <a:gd name="T90" fmla="*/ 962 w 993"/>
                <a:gd name="T91" fmla="*/ 669 h 867"/>
                <a:gd name="T92" fmla="*/ 962 w 993"/>
                <a:gd name="T93" fmla="*/ 669 h 867"/>
                <a:gd name="T94" fmla="*/ 967 w 993"/>
                <a:gd name="T95" fmla="*/ 656 h 867"/>
                <a:gd name="T96" fmla="*/ 104 w 993"/>
                <a:gd name="T97" fmla="*/ 655 h 867"/>
                <a:gd name="T98" fmla="*/ 73 w 993"/>
                <a:gd name="T99" fmla="*/ 496 h 867"/>
                <a:gd name="T100" fmla="*/ 496 w 993"/>
                <a:gd name="T101" fmla="*/ 73 h 867"/>
                <a:gd name="T102" fmla="*/ 920 w 993"/>
                <a:gd name="T103" fmla="*/ 496 h 867"/>
                <a:gd name="T104" fmla="*/ 889 w 993"/>
                <a:gd name="T105" fmla="*/ 655 h 867"/>
                <a:gd name="T106" fmla="*/ 104 w 993"/>
                <a:gd name="T107" fmla="*/ 655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3" h="867">
                  <a:moveTo>
                    <a:pt x="967" y="656"/>
                  </a:moveTo>
                  <a:cubicBezTo>
                    <a:pt x="967" y="656"/>
                    <a:pt x="967" y="655"/>
                    <a:pt x="967" y="655"/>
                  </a:cubicBezTo>
                  <a:cubicBezTo>
                    <a:pt x="967" y="655"/>
                    <a:pt x="967" y="655"/>
                    <a:pt x="967" y="655"/>
                  </a:cubicBezTo>
                  <a:cubicBezTo>
                    <a:pt x="984" y="605"/>
                    <a:pt x="993" y="552"/>
                    <a:pt x="993" y="496"/>
                  </a:cubicBezTo>
                  <a:cubicBezTo>
                    <a:pt x="993" y="222"/>
                    <a:pt x="771" y="0"/>
                    <a:pt x="496" y="0"/>
                  </a:cubicBezTo>
                  <a:cubicBezTo>
                    <a:pt x="222" y="0"/>
                    <a:pt x="0" y="222"/>
                    <a:pt x="0" y="496"/>
                  </a:cubicBezTo>
                  <a:cubicBezTo>
                    <a:pt x="0" y="552"/>
                    <a:pt x="9" y="605"/>
                    <a:pt x="26" y="655"/>
                  </a:cubicBezTo>
                  <a:cubicBezTo>
                    <a:pt x="26" y="655"/>
                    <a:pt x="26" y="655"/>
                    <a:pt x="26" y="655"/>
                  </a:cubicBezTo>
                  <a:cubicBezTo>
                    <a:pt x="26" y="655"/>
                    <a:pt x="26" y="656"/>
                    <a:pt x="26" y="656"/>
                  </a:cubicBezTo>
                  <a:cubicBezTo>
                    <a:pt x="27" y="660"/>
                    <a:pt x="29" y="664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2" y="673"/>
                    <a:pt x="34" y="678"/>
                    <a:pt x="36" y="682"/>
                  </a:cubicBezTo>
                  <a:cubicBezTo>
                    <a:pt x="48" y="712"/>
                    <a:pt x="63" y="740"/>
                    <a:pt x="80" y="767"/>
                  </a:cubicBezTo>
                  <a:cubicBezTo>
                    <a:pt x="84" y="772"/>
                    <a:pt x="87" y="778"/>
                    <a:pt x="91" y="783"/>
                  </a:cubicBezTo>
                  <a:cubicBezTo>
                    <a:pt x="96" y="791"/>
                    <a:pt x="102" y="798"/>
                    <a:pt x="108" y="806"/>
                  </a:cubicBezTo>
                  <a:cubicBezTo>
                    <a:pt x="114" y="813"/>
                    <a:pt x="120" y="820"/>
                    <a:pt x="126" y="828"/>
                  </a:cubicBezTo>
                  <a:cubicBezTo>
                    <a:pt x="129" y="830"/>
                    <a:pt x="131" y="832"/>
                    <a:pt x="133" y="835"/>
                  </a:cubicBezTo>
                  <a:cubicBezTo>
                    <a:pt x="133" y="835"/>
                    <a:pt x="133" y="835"/>
                    <a:pt x="133" y="835"/>
                  </a:cubicBezTo>
                  <a:cubicBezTo>
                    <a:pt x="137" y="839"/>
                    <a:pt x="142" y="844"/>
                    <a:pt x="146" y="848"/>
                  </a:cubicBezTo>
                  <a:cubicBezTo>
                    <a:pt x="148" y="850"/>
                    <a:pt x="151" y="853"/>
                    <a:pt x="153" y="855"/>
                  </a:cubicBezTo>
                  <a:cubicBezTo>
                    <a:pt x="155" y="857"/>
                    <a:pt x="156" y="858"/>
                    <a:pt x="158" y="860"/>
                  </a:cubicBezTo>
                  <a:cubicBezTo>
                    <a:pt x="159" y="860"/>
                    <a:pt x="159" y="861"/>
                    <a:pt x="160" y="861"/>
                  </a:cubicBezTo>
                  <a:cubicBezTo>
                    <a:pt x="162" y="863"/>
                    <a:pt x="164" y="865"/>
                    <a:pt x="166" y="867"/>
                  </a:cubicBezTo>
                  <a:cubicBezTo>
                    <a:pt x="827" y="867"/>
                    <a:pt x="827" y="867"/>
                    <a:pt x="827" y="867"/>
                  </a:cubicBezTo>
                  <a:cubicBezTo>
                    <a:pt x="831" y="863"/>
                    <a:pt x="836" y="859"/>
                    <a:pt x="840" y="855"/>
                  </a:cubicBezTo>
                  <a:cubicBezTo>
                    <a:pt x="842" y="853"/>
                    <a:pt x="844" y="851"/>
                    <a:pt x="846" y="849"/>
                  </a:cubicBezTo>
                  <a:cubicBezTo>
                    <a:pt x="851" y="844"/>
                    <a:pt x="856" y="839"/>
                    <a:pt x="860" y="834"/>
                  </a:cubicBezTo>
                  <a:cubicBezTo>
                    <a:pt x="862" y="832"/>
                    <a:pt x="864" y="830"/>
                    <a:pt x="866" y="828"/>
                  </a:cubicBezTo>
                  <a:cubicBezTo>
                    <a:pt x="868" y="825"/>
                    <a:pt x="871" y="823"/>
                    <a:pt x="873" y="820"/>
                  </a:cubicBezTo>
                  <a:cubicBezTo>
                    <a:pt x="874" y="818"/>
                    <a:pt x="876" y="816"/>
                    <a:pt x="878" y="814"/>
                  </a:cubicBezTo>
                  <a:cubicBezTo>
                    <a:pt x="879" y="813"/>
                    <a:pt x="880" y="812"/>
                    <a:pt x="881" y="811"/>
                  </a:cubicBezTo>
                  <a:cubicBezTo>
                    <a:pt x="882" y="809"/>
                    <a:pt x="883" y="807"/>
                    <a:pt x="885" y="806"/>
                  </a:cubicBezTo>
                  <a:cubicBezTo>
                    <a:pt x="889" y="801"/>
                    <a:pt x="893" y="796"/>
                    <a:pt x="897" y="790"/>
                  </a:cubicBezTo>
                  <a:cubicBezTo>
                    <a:pt x="898" y="788"/>
                    <a:pt x="900" y="786"/>
                    <a:pt x="901" y="784"/>
                  </a:cubicBezTo>
                  <a:cubicBezTo>
                    <a:pt x="902" y="783"/>
                    <a:pt x="902" y="783"/>
                    <a:pt x="902" y="783"/>
                  </a:cubicBezTo>
                  <a:cubicBezTo>
                    <a:pt x="904" y="780"/>
                    <a:pt x="906" y="778"/>
                    <a:pt x="907" y="775"/>
                  </a:cubicBezTo>
                  <a:cubicBezTo>
                    <a:pt x="909" y="772"/>
                    <a:pt x="911" y="770"/>
                    <a:pt x="913" y="767"/>
                  </a:cubicBezTo>
                  <a:cubicBezTo>
                    <a:pt x="916" y="762"/>
                    <a:pt x="920" y="756"/>
                    <a:pt x="923" y="751"/>
                  </a:cubicBezTo>
                  <a:cubicBezTo>
                    <a:pt x="924" y="748"/>
                    <a:pt x="926" y="745"/>
                    <a:pt x="928" y="743"/>
                  </a:cubicBezTo>
                  <a:cubicBezTo>
                    <a:pt x="929" y="740"/>
                    <a:pt x="931" y="737"/>
                    <a:pt x="932" y="735"/>
                  </a:cubicBezTo>
                  <a:cubicBezTo>
                    <a:pt x="937" y="726"/>
                    <a:pt x="941" y="717"/>
                    <a:pt x="946" y="708"/>
                  </a:cubicBezTo>
                  <a:cubicBezTo>
                    <a:pt x="947" y="706"/>
                    <a:pt x="948" y="703"/>
                    <a:pt x="949" y="701"/>
                  </a:cubicBezTo>
                  <a:cubicBezTo>
                    <a:pt x="949" y="700"/>
                    <a:pt x="949" y="700"/>
                    <a:pt x="950" y="700"/>
                  </a:cubicBezTo>
                  <a:cubicBezTo>
                    <a:pt x="951" y="697"/>
                    <a:pt x="952" y="694"/>
                    <a:pt x="953" y="691"/>
                  </a:cubicBezTo>
                  <a:cubicBezTo>
                    <a:pt x="955" y="688"/>
                    <a:pt x="956" y="685"/>
                    <a:pt x="957" y="682"/>
                  </a:cubicBezTo>
                  <a:cubicBezTo>
                    <a:pt x="959" y="678"/>
                    <a:pt x="961" y="673"/>
                    <a:pt x="962" y="669"/>
                  </a:cubicBezTo>
                  <a:cubicBezTo>
                    <a:pt x="962" y="669"/>
                    <a:pt x="962" y="669"/>
                    <a:pt x="962" y="669"/>
                  </a:cubicBezTo>
                  <a:cubicBezTo>
                    <a:pt x="964" y="664"/>
                    <a:pt x="965" y="660"/>
                    <a:pt x="967" y="656"/>
                  </a:cubicBezTo>
                  <a:close/>
                  <a:moveTo>
                    <a:pt x="104" y="655"/>
                  </a:moveTo>
                  <a:cubicBezTo>
                    <a:pt x="84" y="606"/>
                    <a:pt x="73" y="552"/>
                    <a:pt x="73" y="496"/>
                  </a:cubicBezTo>
                  <a:cubicBezTo>
                    <a:pt x="73" y="262"/>
                    <a:pt x="263" y="73"/>
                    <a:pt x="496" y="73"/>
                  </a:cubicBezTo>
                  <a:cubicBezTo>
                    <a:pt x="730" y="73"/>
                    <a:pt x="920" y="262"/>
                    <a:pt x="920" y="496"/>
                  </a:cubicBezTo>
                  <a:cubicBezTo>
                    <a:pt x="920" y="552"/>
                    <a:pt x="909" y="606"/>
                    <a:pt x="889" y="655"/>
                  </a:cubicBezTo>
                  <a:lnTo>
                    <a:pt x="104" y="65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4">
              <a:extLst>
                <a:ext uri="{FF2B5EF4-FFF2-40B4-BE49-F238E27FC236}">
                  <a16:creationId xmlns:a16="http://schemas.microsoft.com/office/drawing/2014/main" id="{1067B4A8-515B-448A-B780-A78395096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48" y="1722210"/>
              <a:ext cx="85482" cy="164784"/>
            </a:xfrm>
            <a:custGeom>
              <a:avLst/>
              <a:gdLst>
                <a:gd name="T0" fmla="*/ 0 w 44"/>
                <a:gd name="T1" fmla="*/ 0 h 85"/>
                <a:gd name="T2" fmla="*/ 44 w 44"/>
                <a:gd name="T3" fmla="*/ 85 h 85"/>
                <a:gd name="T4" fmla="*/ 0 w 4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85">
                  <a:moveTo>
                    <a:pt x="0" y="0"/>
                  </a:moveTo>
                  <a:cubicBezTo>
                    <a:pt x="12" y="30"/>
                    <a:pt x="27" y="58"/>
                    <a:pt x="44" y="85"/>
                  </a:cubicBezTo>
                  <a:cubicBezTo>
                    <a:pt x="27" y="58"/>
                    <a:pt x="12" y="30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5">
              <a:extLst>
                <a:ext uri="{FF2B5EF4-FFF2-40B4-BE49-F238E27FC236}">
                  <a16:creationId xmlns:a16="http://schemas.microsoft.com/office/drawing/2014/main" id="{742F8195-A005-4D64-8F06-D4A884FFB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230" y="1886994"/>
              <a:ext cx="20598" cy="30897"/>
            </a:xfrm>
            <a:custGeom>
              <a:avLst/>
              <a:gdLst>
                <a:gd name="T0" fmla="*/ 0 w 11"/>
                <a:gd name="T1" fmla="*/ 0 h 16"/>
                <a:gd name="T2" fmla="*/ 11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4" y="5"/>
                    <a:pt x="7" y="11"/>
                    <a:pt x="11" y="16"/>
                  </a:cubicBezTo>
                  <a:cubicBezTo>
                    <a:pt x="7" y="11"/>
                    <a:pt x="4" y="5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6">
              <a:extLst>
                <a:ext uri="{FF2B5EF4-FFF2-40B4-BE49-F238E27FC236}">
                  <a16:creationId xmlns:a16="http://schemas.microsoft.com/office/drawing/2014/main" id="{AAF1214D-9732-4BB1-92EF-5A9772443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28" y="1917891"/>
              <a:ext cx="32957" cy="44286"/>
            </a:xfrm>
            <a:custGeom>
              <a:avLst/>
              <a:gdLst>
                <a:gd name="T0" fmla="*/ 0 w 17"/>
                <a:gd name="T1" fmla="*/ 0 h 23"/>
                <a:gd name="T2" fmla="*/ 17 w 17"/>
                <a:gd name="T3" fmla="*/ 23 h 23"/>
                <a:gd name="T4" fmla="*/ 0 w 17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5" y="8"/>
                    <a:pt x="11" y="15"/>
                    <a:pt x="17" y="23"/>
                  </a:cubicBezTo>
                  <a:cubicBezTo>
                    <a:pt x="11" y="15"/>
                    <a:pt x="5" y="8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7">
              <a:extLst>
                <a:ext uri="{FF2B5EF4-FFF2-40B4-BE49-F238E27FC236}">
                  <a16:creationId xmlns:a16="http://schemas.microsoft.com/office/drawing/2014/main" id="{A5DD3CC1-BD23-4648-9A8E-DCA08BD40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85" y="1962177"/>
              <a:ext cx="35017" cy="43256"/>
            </a:xfrm>
            <a:custGeom>
              <a:avLst/>
              <a:gdLst>
                <a:gd name="T0" fmla="*/ 0 w 18"/>
                <a:gd name="T1" fmla="*/ 0 h 22"/>
                <a:gd name="T2" fmla="*/ 18 w 18"/>
                <a:gd name="T3" fmla="*/ 22 h 22"/>
                <a:gd name="T4" fmla="*/ 0 w 1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2">
                  <a:moveTo>
                    <a:pt x="0" y="0"/>
                  </a:moveTo>
                  <a:cubicBezTo>
                    <a:pt x="6" y="7"/>
                    <a:pt x="12" y="14"/>
                    <a:pt x="18" y="22"/>
                  </a:cubicBezTo>
                  <a:cubicBezTo>
                    <a:pt x="12" y="14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ED4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0">
              <a:extLst>
                <a:ext uri="{FF2B5EF4-FFF2-40B4-BE49-F238E27FC236}">
                  <a16:creationId xmlns:a16="http://schemas.microsoft.com/office/drawing/2014/main" id="{F49B2BAF-12F1-42D8-AA77-A2D2752700E4}"/>
                </a:ext>
              </a:extLst>
            </p:cNvPr>
            <p:cNvSpPr>
              <a:spLocks/>
            </p:cNvSpPr>
            <p:nvPr/>
          </p:nvSpPr>
          <p:spPr bwMode="auto">
            <a:xfrm rot="2265269">
              <a:off x="1719793" y="1152581"/>
              <a:ext cx="531430" cy="533488"/>
            </a:xfrm>
            <a:custGeom>
              <a:avLst/>
              <a:gdLst>
                <a:gd name="T0" fmla="*/ 516 w 516"/>
                <a:gd name="T1" fmla="*/ 0 h 518"/>
                <a:gd name="T2" fmla="*/ 113 w 516"/>
                <a:gd name="T3" fmla="*/ 518 h 518"/>
                <a:gd name="T4" fmla="*/ 0 w 516"/>
                <a:gd name="T5" fmla="*/ 403 h 518"/>
                <a:gd name="T6" fmla="*/ 516 w 516"/>
                <a:gd name="T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6" h="518">
                  <a:moveTo>
                    <a:pt x="516" y="0"/>
                  </a:moveTo>
                  <a:lnTo>
                    <a:pt x="113" y="518"/>
                  </a:lnTo>
                  <a:lnTo>
                    <a:pt x="0" y="40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31">
              <a:extLst>
                <a:ext uri="{FF2B5EF4-FFF2-40B4-BE49-F238E27FC236}">
                  <a16:creationId xmlns:a16="http://schemas.microsoft.com/office/drawing/2014/main" id="{BE56A418-D861-4171-A6F8-B8422758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114" y="1322609"/>
              <a:ext cx="246147" cy="24614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38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2">
              <a:extLst>
                <a:ext uri="{FF2B5EF4-FFF2-40B4-BE49-F238E27FC236}">
                  <a16:creationId xmlns:a16="http://schemas.microsoft.com/office/drawing/2014/main" id="{78C6241C-88C6-498D-9606-C26FAED62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377" y="593439"/>
              <a:ext cx="236877" cy="133887"/>
            </a:xfrm>
            <a:custGeom>
              <a:avLst/>
              <a:gdLst>
                <a:gd name="T0" fmla="*/ 18 w 122"/>
                <a:gd name="T1" fmla="*/ 69 h 69"/>
                <a:gd name="T2" fmla="*/ 122 w 122"/>
                <a:gd name="T3" fmla="*/ 50 h 69"/>
                <a:gd name="T4" fmla="*/ 122 w 122"/>
                <a:gd name="T5" fmla="*/ 0 h 69"/>
                <a:gd name="T6" fmla="*/ 0 w 122"/>
                <a:gd name="T7" fmla="*/ 21 h 69"/>
                <a:gd name="T8" fmla="*/ 18 w 12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18" y="69"/>
                  </a:moveTo>
                  <a:cubicBezTo>
                    <a:pt x="50" y="57"/>
                    <a:pt x="85" y="51"/>
                    <a:pt x="122" y="5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0" y="1"/>
                    <a:pt x="39" y="8"/>
                    <a:pt x="0" y="21"/>
                  </a:cubicBezTo>
                  <a:lnTo>
                    <a:pt x="18" y="6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3">
              <a:extLst>
                <a:ext uri="{FF2B5EF4-FFF2-40B4-BE49-F238E27FC236}">
                  <a16:creationId xmlns:a16="http://schemas.microsoft.com/office/drawing/2014/main" id="{93328482-5D8E-4F2F-8667-D9D66F92F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121" y="593439"/>
              <a:ext cx="235848" cy="133887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50 h 69"/>
                <a:gd name="T4" fmla="*/ 104 w 122"/>
                <a:gd name="T5" fmla="*/ 69 h 69"/>
                <a:gd name="T6" fmla="*/ 122 w 122"/>
                <a:gd name="T7" fmla="*/ 21 h 69"/>
                <a:gd name="T8" fmla="*/ 0 w 12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36" y="51"/>
                    <a:pt x="71" y="57"/>
                    <a:pt x="104" y="6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82" y="8"/>
                    <a:pt x="42" y="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63A6A614-4AB4-45B5-A308-DB87740A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819" y="643905"/>
              <a:ext cx="239967" cy="195681"/>
            </a:xfrm>
            <a:custGeom>
              <a:avLst/>
              <a:gdLst>
                <a:gd name="T0" fmla="*/ 0 w 124"/>
                <a:gd name="T1" fmla="*/ 48 h 101"/>
                <a:gd name="T2" fmla="*/ 91 w 124"/>
                <a:gd name="T3" fmla="*/ 101 h 101"/>
                <a:gd name="T4" fmla="*/ 124 w 124"/>
                <a:gd name="T5" fmla="*/ 62 h 101"/>
                <a:gd name="T6" fmla="*/ 28 w 124"/>
                <a:gd name="T7" fmla="*/ 5 h 101"/>
                <a:gd name="T8" fmla="*/ 17 w 124"/>
                <a:gd name="T9" fmla="*/ 0 h 101"/>
                <a:gd name="T10" fmla="*/ 0 w 124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0" y="48"/>
                  </a:moveTo>
                  <a:cubicBezTo>
                    <a:pt x="33" y="61"/>
                    <a:pt x="64" y="79"/>
                    <a:pt x="91" y="10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95" y="39"/>
                    <a:pt x="63" y="20"/>
                    <a:pt x="28" y="5"/>
                  </a:cubicBezTo>
                  <a:cubicBezTo>
                    <a:pt x="25" y="3"/>
                    <a:pt x="21" y="2"/>
                    <a:pt x="17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5">
              <a:extLst>
                <a:ext uri="{FF2B5EF4-FFF2-40B4-BE49-F238E27FC236}">
                  <a16:creationId xmlns:a16="http://schemas.microsoft.com/office/drawing/2014/main" id="{0DA6F6CB-8A61-425D-B669-E46C6CD8E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619" y="783971"/>
              <a:ext cx="217309" cy="232757"/>
            </a:xfrm>
            <a:custGeom>
              <a:avLst/>
              <a:gdLst>
                <a:gd name="T0" fmla="*/ 0 w 112"/>
                <a:gd name="T1" fmla="*/ 39 h 120"/>
                <a:gd name="T2" fmla="*/ 68 w 112"/>
                <a:gd name="T3" fmla="*/ 120 h 120"/>
                <a:gd name="T4" fmla="*/ 112 w 112"/>
                <a:gd name="T5" fmla="*/ 94 h 120"/>
                <a:gd name="T6" fmla="*/ 52 w 112"/>
                <a:gd name="T7" fmla="*/ 18 h 120"/>
                <a:gd name="T8" fmla="*/ 32 w 112"/>
                <a:gd name="T9" fmla="*/ 0 h 120"/>
                <a:gd name="T10" fmla="*/ 0 w 112"/>
                <a:gd name="T11" fmla="*/ 3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0" y="39"/>
                  </a:moveTo>
                  <a:cubicBezTo>
                    <a:pt x="26" y="62"/>
                    <a:pt x="49" y="89"/>
                    <a:pt x="68" y="120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95" y="67"/>
                    <a:pt x="75" y="41"/>
                    <a:pt x="52" y="18"/>
                  </a:cubicBezTo>
                  <a:cubicBezTo>
                    <a:pt x="46" y="12"/>
                    <a:pt x="39" y="6"/>
                    <a:pt x="32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">
              <a:extLst>
                <a:ext uri="{FF2B5EF4-FFF2-40B4-BE49-F238E27FC236}">
                  <a16:creationId xmlns:a16="http://schemas.microsoft.com/office/drawing/2014/main" id="{C316C77C-E181-4419-BF4F-C410D956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049" y="1245366"/>
              <a:ext cx="106080" cy="239967"/>
            </a:xfrm>
            <a:custGeom>
              <a:avLst/>
              <a:gdLst>
                <a:gd name="T0" fmla="*/ 50 w 55"/>
                <a:gd name="T1" fmla="*/ 124 h 124"/>
                <a:gd name="T2" fmla="*/ 55 w 55"/>
                <a:gd name="T3" fmla="*/ 62 h 124"/>
                <a:gd name="T4" fmla="*/ 50 w 55"/>
                <a:gd name="T5" fmla="*/ 0 h 124"/>
                <a:gd name="T6" fmla="*/ 0 w 55"/>
                <a:gd name="T7" fmla="*/ 9 h 124"/>
                <a:gd name="T8" fmla="*/ 4 w 55"/>
                <a:gd name="T9" fmla="*/ 62 h 124"/>
                <a:gd name="T10" fmla="*/ 0 w 55"/>
                <a:gd name="T11" fmla="*/ 115 h 124"/>
                <a:gd name="T12" fmla="*/ 50 w 5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24">
                  <a:moveTo>
                    <a:pt x="50" y="124"/>
                  </a:moveTo>
                  <a:cubicBezTo>
                    <a:pt x="53" y="104"/>
                    <a:pt x="55" y="83"/>
                    <a:pt x="55" y="62"/>
                  </a:cubicBezTo>
                  <a:cubicBezTo>
                    <a:pt x="55" y="41"/>
                    <a:pt x="53" y="21"/>
                    <a:pt x="5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26"/>
                    <a:pt x="4" y="44"/>
                    <a:pt x="4" y="62"/>
                  </a:cubicBezTo>
                  <a:cubicBezTo>
                    <a:pt x="4" y="80"/>
                    <a:pt x="3" y="98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7">
              <a:extLst>
                <a:ext uri="{FF2B5EF4-FFF2-40B4-BE49-F238E27FC236}">
                  <a16:creationId xmlns:a16="http://schemas.microsoft.com/office/drawing/2014/main" id="{337F45A1-B402-4EE8-A059-9232F3741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836" y="993040"/>
              <a:ext cx="166844" cy="240997"/>
            </a:xfrm>
            <a:custGeom>
              <a:avLst/>
              <a:gdLst>
                <a:gd name="T0" fmla="*/ 0 w 86"/>
                <a:gd name="T1" fmla="*/ 25 h 124"/>
                <a:gd name="T2" fmla="*/ 37 w 86"/>
                <a:gd name="T3" fmla="*/ 124 h 124"/>
                <a:gd name="T4" fmla="*/ 86 w 86"/>
                <a:gd name="T5" fmla="*/ 115 h 124"/>
                <a:gd name="T6" fmla="*/ 62 w 86"/>
                <a:gd name="T7" fmla="*/ 37 h 124"/>
                <a:gd name="T8" fmla="*/ 44 w 86"/>
                <a:gd name="T9" fmla="*/ 0 h 124"/>
                <a:gd name="T10" fmla="*/ 0 w 86"/>
                <a:gd name="T11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0" y="25"/>
                  </a:moveTo>
                  <a:cubicBezTo>
                    <a:pt x="17" y="55"/>
                    <a:pt x="30" y="89"/>
                    <a:pt x="37" y="12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1" y="89"/>
                    <a:pt x="73" y="62"/>
                    <a:pt x="62" y="37"/>
                  </a:cubicBezTo>
                  <a:cubicBezTo>
                    <a:pt x="57" y="24"/>
                    <a:pt x="51" y="12"/>
                    <a:pt x="44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8">
              <a:extLst>
                <a:ext uri="{FF2B5EF4-FFF2-40B4-BE49-F238E27FC236}">
                  <a16:creationId xmlns:a16="http://schemas.microsoft.com/office/drawing/2014/main" id="{7CB08E1B-7919-44A3-8081-C9F88651D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559" y="643905"/>
              <a:ext cx="240997" cy="195681"/>
            </a:xfrm>
            <a:custGeom>
              <a:avLst/>
              <a:gdLst>
                <a:gd name="T0" fmla="*/ 33 w 124"/>
                <a:gd name="T1" fmla="*/ 101 h 101"/>
                <a:gd name="T2" fmla="*/ 124 w 124"/>
                <a:gd name="T3" fmla="*/ 48 h 101"/>
                <a:gd name="T4" fmla="*/ 107 w 124"/>
                <a:gd name="T5" fmla="*/ 0 h 101"/>
                <a:gd name="T6" fmla="*/ 95 w 124"/>
                <a:gd name="T7" fmla="*/ 5 h 101"/>
                <a:gd name="T8" fmla="*/ 0 w 124"/>
                <a:gd name="T9" fmla="*/ 62 h 101"/>
                <a:gd name="T10" fmla="*/ 33 w 12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01">
                  <a:moveTo>
                    <a:pt x="33" y="101"/>
                  </a:moveTo>
                  <a:cubicBezTo>
                    <a:pt x="60" y="79"/>
                    <a:pt x="91" y="61"/>
                    <a:pt x="124" y="4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3" y="2"/>
                    <a:pt x="99" y="3"/>
                    <a:pt x="95" y="5"/>
                  </a:cubicBezTo>
                  <a:cubicBezTo>
                    <a:pt x="61" y="20"/>
                    <a:pt x="29" y="39"/>
                    <a:pt x="0" y="62"/>
                  </a:cubicBezTo>
                  <a:lnTo>
                    <a:pt x="33" y="10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9">
              <a:extLst>
                <a:ext uri="{FF2B5EF4-FFF2-40B4-BE49-F238E27FC236}">
                  <a16:creationId xmlns:a16="http://schemas.microsoft.com/office/drawing/2014/main" id="{61671E2D-86CF-4420-AF18-4B063995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35" y="993040"/>
              <a:ext cx="166844" cy="240997"/>
            </a:xfrm>
            <a:custGeom>
              <a:avLst/>
              <a:gdLst>
                <a:gd name="T0" fmla="*/ 50 w 86"/>
                <a:gd name="T1" fmla="*/ 124 h 124"/>
                <a:gd name="T2" fmla="*/ 86 w 86"/>
                <a:gd name="T3" fmla="*/ 25 h 124"/>
                <a:gd name="T4" fmla="*/ 43 w 86"/>
                <a:gd name="T5" fmla="*/ 0 h 124"/>
                <a:gd name="T6" fmla="*/ 24 w 86"/>
                <a:gd name="T7" fmla="*/ 37 h 124"/>
                <a:gd name="T8" fmla="*/ 0 w 86"/>
                <a:gd name="T9" fmla="*/ 115 h 124"/>
                <a:gd name="T10" fmla="*/ 50 w 8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24">
                  <a:moveTo>
                    <a:pt x="50" y="124"/>
                  </a:moveTo>
                  <a:cubicBezTo>
                    <a:pt x="57" y="89"/>
                    <a:pt x="70" y="55"/>
                    <a:pt x="86" y="2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12"/>
                    <a:pt x="30" y="24"/>
                    <a:pt x="24" y="37"/>
                  </a:cubicBezTo>
                  <a:cubicBezTo>
                    <a:pt x="14" y="62"/>
                    <a:pt x="6" y="89"/>
                    <a:pt x="0" y="115"/>
                  </a:cubicBezTo>
                  <a:lnTo>
                    <a:pt x="50" y="12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0">
              <a:extLst>
                <a:ext uri="{FF2B5EF4-FFF2-40B4-BE49-F238E27FC236}">
                  <a16:creationId xmlns:a16="http://schemas.microsoft.com/office/drawing/2014/main" id="{29EDE2AC-5F6F-4154-B775-8469825A8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47" y="1245366"/>
              <a:ext cx="104020" cy="239967"/>
            </a:xfrm>
            <a:custGeom>
              <a:avLst/>
              <a:gdLst>
                <a:gd name="T0" fmla="*/ 54 w 54"/>
                <a:gd name="T1" fmla="*/ 115 h 124"/>
                <a:gd name="T2" fmla="*/ 50 w 54"/>
                <a:gd name="T3" fmla="*/ 62 h 124"/>
                <a:gd name="T4" fmla="*/ 54 w 54"/>
                <a:gd name="T5" fmla="*/ 9 h 124"/>
                <a:gd name="T6" fmla="*/ 5 w 54"/>
                <a:gd name="T7" fmla="*/ 0 h 124"/>
                <a:gd name="T8" fmla="*/ 0 w 54"/>
                <a:gd name="T9" fmla="*/ 62 h 124"/>
                <a:gd name="T10" fmla="*/ 5 w 54"/>
                <a:gd name="T11" fmla="*/ 124 h 124"/>
                <a:gd name="T12" fmla="*/ 54 w 54"/>
                <a:gd name="T13" fmla="*/ 11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4">
                  <a:moveTo>
                    <a:pt x="54" y="115"/>
                  </a:moveTo>
                  <a:cubicBezTo>
                    <a:pt x="52" y="98"/>
                    <a:pt x="50" y="80"/>
                    <a:pt x="50" y="62"/>
                  </a:cubicBezTo>
                  <a:cubicBezTo>
                    <a:pt x="50" y="44"/>
                    <a:pt x="52" y="26"/>
                    <a:pt x="54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1"/>
                    <a:pt x="0" y="41"/>
                    <a:pt x="0" y="62"/>
                  </a:cubicBezTo>
                  <a:cubicBezTo>
                    <a:pt x="0" y="83"/>
                    <a:pt x="2" y="104"/>
                    <a:pt x="5" y="124"/>
                  </a:cubicBezTo>
                  <a:lnTo>
                    <a:pt x="54" y="11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1">
              <a:extLst>
                <a:ext uri="{FF2B5EF4-FFF2-40B4-BE49-F238E27FC236}">
                  <a16:creationId xmlns:a16="http://schemas.microsoft.com/office/drawing/2014/main" id="{9F142FCF-B8D8-45D2-A857-0D7FEA16A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446" y="783971"/>
              <a:ext cx="217309" cy="232757"/>
            </a:xfrm>
            <a:custGeom>
              <a:avLst/>
              <a:gdLst>
                <a:gd name="T0" fmla="*/ 44 w 112"/>
                <a:gd name="T1" fmla="*/ 120 h 120"/>
                <a:gd name="T2" fmla="*/ 112 w 112"/>
                <a:gd name="T3" fmla="*/ 39 h 120"/>
                <a:gd name="T4" fmla="*/ 80 w 112"/>
                <a:gd name="T5" fmla="*/ 0 h 120"/>
                <a:gd name="T6" fmla="*/ 60 w 112"/>
                <a:gd name="T7" fmla="*/ 18 h 120"/>
                <a:gd name="T8" fmla="*/ 0 w 112"/>
                <a:gd name="T9" fmla="*/ 94 h 120"/>
                <a:gd name="T10" fmla="*/ 44 w 112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20">
                  <a:moveTo>
                    <a:pt x="44" y="120"/>
                  </a:moveTo>
                  <a:cubicBezTo>
                    <a:pt x="62" y="89"/>
                    <a:pt x="85" y="62"/>
                    <a:pt x="112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6"/>
                    <a:pt x="66" y="12"/>
                    <a:pt x="60" y="18"/>
                  </a:cubicBezTo>
                  <a:cubicBezTo>
                    <a:pt x="37" y="41"/>
                    <a:pt x="17" y="67"/>
                    <a:pt x="0" y="94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6133977-E35F-4311-90AB-7533E6E95938}"/>
                </a:ext>
              </a:extLst>
            </p:cNvPr>
            <p:cNvSpPr txBox="1"/>
            <p:nvPr/>
          </p:nvSpPr>
          <p:spPr>
            <a:xfrm>
              <a:off x="1107484" y="1780256"/>
              <a:ext cx="122940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cs typeface="Arial" pitchFamily="34" charset="0"/>
                </a:rPr>
                <a:t>Completed Tasks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3ECE6E3-42EE-4C40-916E-D4AEEAF4FBA0}"/>
                </a:ext>
              </a:extLst>
            </p:cNvPr>
            <p:cNvSpPr txBox="1"/>
            <p:nvPr/>
          </p:nvSpPr>
          <p:spPr>
            <a:xfrm>
              <a:off x="934828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58236A8A-7AB1-4582-8FBA-CF9F8385946D}"/>
                </a:ext>
              </a:extLst>
            </p:cNvPr>
            <p:cNvSpPr txBox="1"/>
            <p:nvPr/>
          </p:nvSpPr>
          <p:spPr>
            <a:xfrm>
              <a:off x="2218086" y="1503212"/>
              <a:ext cx="24323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</a:t>
              </a:r>
            </a:p>
          </p:txBody>
        </p:sp>
      </p:grpSp>
      <p:sp>
        <p:nvSpPr>
          <p:cNvPr id="223" name="Title 7">
            <a:extLst>
              <a:ext uri="{FF2B5EF4-FFF2-40B4-BE49-F238E27FC236}">
                <a16:creationId xmlns:a16="http://schemas.microsoft.com/office/drawing/2014/main" id="{20D01E6F-6D93-41AD-B003-CA5C8EEAAC5F}"/>
              </a:ext>
            </a:extLst>
          </p:cNvPr>
          <p:cNvSpPr txBox="1">
            <a:spLocks/>
          </p:cNvSpPr>
          <p:nvPr/>
        </p:nvSpPr>
        <p:spPr>
          <a:xfrm>
            <a:off x="549796" y="260648"/>
            <a:ext cx="6120506" cy="50435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Additional Dials at Different Stages</a:t>
            </a:r>
          </a:p>
        </p:txBody>
      </p:sp>
    </p:spTree>
    <p:extLst>
      <p:ext uri="{BB962C8B-B14F-4D97-AF65-F5344CB8AC3E}">
        <p14:creationId xmlns:p14="http://schemas.microsoft.com/office/powerpoint/2010/main" val="1823981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1F497D"/>
      </a:dk2>
      <a:lt2>
        <a:srgbClr val="3F6EC2"/>
      </a:lt2>
      <a:accent1>
        <a:srgbClr val="6DC6CD"/>
      </a:accent1>
      <a:accent2>
        <a:srgbClr val="52BF8A"/>
      </a:accent2>
      <a:accent3>
        <a:srgbClr val="638CA5"/>
      </a:accent3>
      <a:accent4>
        <a:srgbClr val="E9BB27"/>
      </a:accent4>
      <a:accent5>
        <a:srgbClr val="F46800"/>
      </a:accent5>
      <a:accent6>
        <a:srgbClr val="E45F5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Helvetica Light"/>
        <a:cs typeface="Helvetica Light"/>
      </a:majorFont>
      <a:minorFont>
        <a:latin typeface="Calibri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6613</TotalTime>
  <Words>1291</Words>
  <Application>Microsoft Office PowerPoint</Application>
  <PresentationFormat>Custom</PresentationFormat>
  <Paragraphs>562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Gotham Book</vt:lpstr>
      <vt:lpstr>Gotham Medium</vt:lpstr>
      <vt:lpstr>Helvetica Light</vt:lpstr>
      <vt:lpstr>Office Theme</vt:lpstr>
      <vt:lpstr>think-cell Slide</vt:lpstr>
      <vt:lpstr>Summary Dashboard</vt:lpstr>
      <vt:lpstr>Summary Dashboard</vt:lpstr>
      <vt:lpstr>Quarterly Summary</vt:lpstr>
      <vt:lpstr>Top Five Revenue Sources</vt:lpstr>
      <vt:lpstr>Tasks Dashboard</vt:lpstr>
      <vt:lpstr>Test Case Dashboard</vt:lpstr>
      <vt:lpstr>Software Development – Defect Dashboard</vt:lpstr>
      <vt:lpstr>PowerPoint Presentation</vt:lpstr>
      <vt:lpstr>PowerPoint Presentation</vt:lpstr>
      <vt:lpstr>Simple Project Manager </vt:lpstr>
      <vt:lpstr>User Funnel Conversions</vt:lpstr>
      <vt:lpstr>Brainstorming &amp; Questions</vt:lpstr>
    </vt:vector>
  </TitlesOfParts>
  <Manager>You Exec (https://youexec.com?sr=kpipd)</Manager>
  <Company>You Exec (https://youexec.com?sr=kpipd)</Company>
  <LinksUpToDate>false</LinksUpToDate>
  <SharedDoc>false</SharedDoc>
  <HyperlinkBase>https://youexec.com?sr=kpipd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(https://youexec.com?sr=kpipd)</dc:title>
  <dc:subject>You Exec (https://youexec.com?sr=kpipd)</dc:subject>
  <dc:creator>You Exec (https://youexec.com?sr=kpipd)</dc:creator>
  <cp:keywords>You Exec (https:/youexec.com?sr=kpipd)</cp:keywords>
  <dc:description>You Exec (https://youexec.com?sr=kpipd)</dc:description>
  <cp:lastModifiedBy>Joseph, Joti</cp:lastModifiedBy>
  <cp:revision>234</cp:revision>
  <dcterms:created xsi:type="dcterms:W3CDTF">2013-09-12T13:05:01Z</dcterms:created>
  <dcterms:modified xsi:type="dcterms:W3CDTF">2018-08-02T00:43:18Z</dcterms:modified>
  <cp:category>You Exec (https://youexec.com?sr=kpipd)</cp:category>
</cp:coreProperties>
</file>