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7" r:id="rId2"/>
  </p:sldMasterIdLst>
  <p:notesMasterIdLst>
    <p:notesMasterId r:id="rId22"/>
  </p:notesMasterIdLst>
  <p:handoutMasterIdLst>
    <p:handoutMasterId r:id="rId23"/>
  </p:handoutMasterIdLst>
  <p:sldIdLst>
    <p:sldId id="538" r:id="rId3"/>
    <p:sldId id="535" r:id="rId4"/>
    <p:sldId id="570" r:id="rId5"/>
    <p:sldId id="569" r:id="rId6"/>
    <p:sldId id="568" r:id="rId7"/>
    <p:sldId id="557" r:id="rId8"/>
    <p:sldId id="562" r:id="rId9"/>
    <p:sldId id="563" r:id="rId10"/>
    <p:sldId id="571" r:id="rId11"/>
    <p:sldId id="572" r:id="rId12"/>
    <p:sldId id="566" r:id="rId13"/>
    <p:sldId id="567" r:id="rId14"/>
    <p:sldId id="564" r:id="rId15"/>
    <p:sldId id="573" r:id="rId16"/>
    <p:sldId id="574" r:id="rId17"/>
    <p:sldId id="565" r:id="rId18"/>
    <p:sldId id="536" r:id="rId19"/>
    <p:sldId id="552" r:id="rId20"/>
    <p:sldId id="549" r:id="rId2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E8F0FC"/>
    <a:srgbClr val="000000"/>
    <a:srgbClr val="FF33CC"/>
    <a:srgbClr val="FF0066"/>
    <a:srgbClr val="0000FF"/>
    <a:srgbClr val="33CC33"/>
    <a:srgbClr val="00FFFF"/>
    <a:srgbClr val="66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86811" autoAdjust="0"/>
  </p:normalViewPr>
  <p:slideViewPr>
    <p:cSldViewPr>
      <p:cViewPr varScale="1">
        <p:scale>
          <a:sx n="113" d="100"/>
          <a:sy n="113" d="100"/>
        </p:scale>
        <p:origin x="552" y="17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4/9/23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4/9/23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14</a:t>
            </a:fld>
            <a:endParaRPr/>
          </a:p>
        </p:txBody>
      </p:sp>
    </p:spTree>
    <p:extLst>
      <p:ext uri="{BB962C8B-B14F-4D97-AF65-F5344CB8AC3E}">
        <p14:creationId xmlns:p14="http://schemas.microsoft.com/office/powerpoint/2010/main" val="2888201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15</a:t>
            </a:fld>
            <a:endParaRPr/>
          </a:p>
        </p:txBody>
      </p:sp>
    </p:spTree>
    <p:extLst>
      <p:ext uri="{BB962C8B-B14F-4D97-AF65-F5344CB8AC3E}">
        <p14:creationId xmlns:p14="http://schemas.microsoft.com/office/powerpoint/2010/main" val="188476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18</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51704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456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48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99071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42495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83694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06933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A7037-0853-0447-B5BA-F1548123F733}" type="datetimeFigureOut">
              <a:rPr lang="en-US" smtClean="0"/>
              <a:pPr/>
              <a:t>4/9/23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5473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A7037-0853-0447-B5BA-F1548123F733}" type="datetimeFigureOut">
              <a:rPr lang="en-US" smtClean="0"/>
              <a:pPr/>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839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D1A7037-0853-0447-B5BA-F1548123F733}" type="datetimeFigureOut">
              <a:rPr lang="en-US" smtClean="0"/>
              <a:pPr/>
              <a:t>4/9/23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07058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08920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684154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3409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16423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608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554274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1A7037-0853-0447-B5BA-F1548123F733}" type="datetimeFigureOut">
              <a:rPr lang="en-US" smtClean="0"/>
              <a:pPr/>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78334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D1A7037-0853-0447-B5BA-F1548123F733}" type="datetimeFigureOut">
              <a:rPr lang="en-US" smtClean="0"/>
              <a:pPr/>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38524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435528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9459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4/9/23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4/9/23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D1A7037-0853-0447-B5BA-F1548123F733}" type="datetimeFigureOut">
              <a:rPr lang="en-US" smtClean="0"/>
              <a:pPr/>
              <a:t>4/9/23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02F0E29-F314-934F-92DB-8EEB8DA68833}" type="slidenum">
              <a:rPr lang="en-US" smtClean="0"/>
              <a:pPr/>
              <a:t>‹#›</a:t>
            </a:fld>
            <a:endParaRPr lang="en-US"/>
          </a:p>
        </p:txBody>
      </p:sp>
      <p:grpSp>
        <p:nvGrpSpPr>
          <p:cNvPr id="8" name="Google Shape;9;p1">
            <a:extLst>
              <a:ext uri="{FF2B5EF4-FFF2-40B4-BE49-F238E27FC236}">
                <a16:creationId xmlns:a16="http://schemas.microsoft.com/office/drawing/2014/main" id="{84518E90-C53E-4FA1-A630-394EB4241C01}"/>
              </a:ext>
            </a:extLst>
          </p:cNvPr>
          <p:cNvGrpSpPr/>
          <p:nvPr userDrawn="1"/>
        </p:nvGrpSpPr>
        <p:grpSpPr>
          <a:xfrm>
            <a:off x="10962132" y="226826"/>
            <a:ext cx="783335" cy="276600"/>
            <a:chOff x="8283500" y="77358"/>
            <a:chExt cx="783335" cy="276600"/>
          </a:xfrm>
        </p:grpSpPr>
        <p:pic>
          <p:nvPicPr>
            <p:cNvPr id="9" name="Google Shape;10;p1">
              <a:extLst>
                <a:ext uri="{FF2B5EF4-FFF2-40B4-BE49-F238E27FC236}">
                  <a16:creationId xmlns:a16="http://schemas.microsoft.com/office/drawing/2014/main" id="{BC03863E-E145-48AE-AE7B-9C27ED256435}"/>
                </a:ext>
              </a:extLst>
            </p:cNvPr>
            <p:cNvPicPr preferRelativeResize="0"/>
            <p:nvPr/>
          </p:nvPicPr>
          <p:blipFill>
            <a:blip r:embed="rId20" cstate="print">
              <a:alphaModFix/>
            </a:blip>
            <a:stretch>
              <a:fillRect/>
            </a:stretch>
          </p:blipFill>
          <p:spPr>
            <a:xfrm>
              <a:off x="8335643" y="101458"/>
              <a:ext cx="731192" cy="228259"/>
            </a:xfrm>
            <a:prstGeom prst="rect">
              <a:avLst/>
            </a:prstGeom>
            <a:noFill/>
            <a:ln>
              <a:noFill/>
            </a:ln>
          </p:spPr>
        </p:pic>
        <p:cxnSp>
          <p:nvCxnSpPr>
            <p:cNvPr id="10" name="Google Shape;11;p1">
              <a:extLst>
                <a:ext uri="{FF2B5EF4-FFF2-40B4-BE49-F238E27FC236}">
                  <a16:creationId xmlns:a16="http://schemas.microsoft.com/office/drawing/2014/main" id="{3FEF2686-6240-429B-B127-AC36DF289FF9}"/>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74926117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p:cNvSpPr/>
          <p:nvPr/>
        </p:nvSpPr>
        <p:spPr>
          <a:xfrm>
            <a:off x="2743200" y="1600200"/>
            <a:ext cx="7924800" cy="1138773"/>
          </a:xfrm>
          <a:prstGeom prst="rect">
            <a:avLst/>
          </a:prstGeom>
        </p:spPr>
        <p:txBody>
          <a:bodyPr wrap="square">
            <a:spAutoFit/>
          </a:bodyPr>
          <a:lstStyle/>
          <a:p>
            <a:pPr algn="ctr"/>
            <a:r>
              <a:rPr lang="en-US" sz="2800" dirty="0">
                <a:latin typeface="Trebuchet MS" pitchFamily="34" charset="0"/>
              </a:rPr>
              <a:t>UE20CS971–  Project Phase – 1</a:t>
            </a:r>
          </a:p>
          <a:p>
            <a:pPr algn="ctr"/>
            <a:r>
              <a:rPr lang="en-US" sz="4000" dirty="0">
                <a:latin typeface="Trebuchet MS" pitchFamily="34" charset="0"/>
              </a:rPr>
              <a:t> </a:t>
            </a:r>
            <a:r>
              <a:rPr lang="en-US" sz="3600" dirty="0">
                <a:solidFill>
                  <a:srgbClr val="FF0000"/>
                </a:solidFill>
                <a:latin typeface="Trebuchet MS" pitchFamily="34" charset="0"/>
              </a:rPr>
              <a:t>End Semester Assessment</a:t>
            </a:r>
          </a:p>
        </p:txBody>
      </p:sp>
      <p:sp>
        <p:nvSpPr>
          <p:cNvPr id="4" name="Google Shape;26;p3"/>
          <p:cNvSpPr txBox="1"/>
          <p:nvPr/>
        </p:nvSpPr>
        <p:spPr>
          <a:xfrm>
            <a:off x="1828800" y="4343401"/>
            <a:ext cx="96678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mn-lt"/>
                <a:ea typeface="Trebuchet MS"/>
                <a:cs typeface="Trebuchet MS"/>
                <a:sym typeface="Trebuchet MS"/>
              </a:rPr>
              <a:t>Student Name : </a:t>
            </a:r>
            <a:r>
              <a:rPr lang="en-US" sz="2400" dirty="0">
                <a:solidFill>
                  <a:schemeClr val="tx1">
                    <a:lumMod val="95000"/>
                    <a:lumOff val="5000"/>
                  </a:schemeClr>
                </a:solidFill>
                <a:latin typeface="+mn-lt"/>
                <a:ea typeface="Trebuchet MS"/>
                <a:cs typeface="Trebuchet MS"/>
                <a:sym typeface="Trebuchet MS"/>
              </a:rPr>
              <a:t>Payel Dutta</a:t>
            </a:r>
          </a:p>
          <a:p>
            <a:pPr>
              <a:spcBef>
                <a:spcPts val="0"/>
              </a:spcBef>
              <a:spcAft>
                <a:spcPts val="0"/>
              </a:spcAft>
            </a:pPr>
            <a:r>
              <a:rPr lang="en-US" sz="2400" dirty="0">
                <a:solidFill>
                  <a:srgbClr val="0033CC"/>
                </a:solidFill>
                <a:latin typeface="+mn-lt"/>
                <a:ea typeface="Trebuchet MS"/>
                <a:cs typeface="Trebuchet MS"/>
                <a:sym typeface="Trebuchet MS"/>
              </a:rPr>
              <a:t>Student SRN    : </a:t>
            </a:r>
            <a:r>
              <a:rPr lang="en-US" sz="18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Times New Roman" panose="02020603050405020304" pitchFamily="18" charset="0"/>
                <a:cs typeface="Times New Roman" panose="02020603050405020304" pitchFamily="18" charset="0"/>
              </a:rPr>
              <a:t>PES2202100950</a:t>
            </a:r>
            <a:endParaRPr lang="en-US" sz="2400" dirty="0">
              <a:solidFill>
                <a:srgbClr val="0033CC"/>
              </a:solidFill>
              <a:latin typeface="+mn-lt"/>
              <a:ea typeface="Trebuchet MS"/>
              <a:cs typeface="Trebuchet MS"/>
              <a:sym typeface="Trebuchet MS"/>
            </a:endParaRPr>
          </a:p>
          <a:p>
            <a:pPr>
              <a:spcBef>
                <a:spcPts val="0"/>
              </a:spcBef>
              <a:spcAft>
                <a:spcPts val="0"/>
              </a:spcAft>
            </a:pPr>
            <a:r>
              <a:rPr lang="en-US" sz="2400" dirty="0">
                <a:solidFill>
                  <a:srgbClr val="0033CC"/>
                </a:solidFill>
                <a:latin typeface="+mn-lt"/>
                <a:ea typeface="Trebuchet MS"/>
                <a:cs typeface="Trebuchet MS"/>
                <a:sym typeface="Trebuchet MS"/>
              </a:rPr>
              <a:t>Project Title     </a:t>
            </a:r>
            <a:r>
              <a:rPr lang="en-US" sz="2400" dirty="0">
                <a:solidFill>
                  <a:schemeClr val="tx1">
                    <a:lumMod val="95000"/>
                    <a:lumOff val="5000"/>
                  </a:schemeClr>
                </a:solidFill>
                <a:latin typeface="+mn-lt"/>
                <a:ea typeface="Trebuchet MS"/>
                <a:cs typeface="Trebuchet MS"/>
                <a:sym typeface="Trebuchet MS"/>
              </a:rPr>
              <a:t>: Implementation of Image Generative models using iGPT </a:t>
            </a:r>
          </a:p>
          <a:p>
            <a:pPr>
              <a:spcBef>
                <a:spcPts val="0"/>
              </a:spcBef>
              <a:spcAft>
                <a:spcPts val="0"/>
              </a:spcAft>
            </a:pPr>
            <a:r>
              <a:rPr lang="en-US" sz="2400" dirty="0">
                <a:solidFill>
                  <a:srgbClr val="0033CC"/>
                </a:solidFill>
                <a:latin typeface="+mn-lt"/>
                <a:ea typeface="Trebuchet MS"/>
                <a:cs typeface="Trebuchet MS"/>
                <a:sym typeface="Trebuchet MS"/>
              </a:rPr>
              <a:t>Project Guide  : </a:t>
            </a:r>
            <a:r>
              <a:rPr lang="en-US" sz="2400" dirty="0">
                <a:solidFill>
                  <a:schemeClr val="tx1">
                    <a:lumMod val="95000"/>
                    <a:lumOff val="5000"/>
                  </a:schemeClr>
                </a:solidFill>
                <a:latin typeface="+mn-lt"/>
                <a:ea typeface="Trebuchet MS"/>
                <a:cs typeface="Trebuchet MS"/>
                <a:sym typeface="Trebuchet MS"/>
              </a:rPr>
              <a:t>Kaustuv Kunal                </a:t>
            </a:r>
            <a:endParaRPr sz="2400" dirty="0">
              <a:solidFill>
                <a:schemeClr val="tx1">
                  <a:lumMod val="95000"/>
                  <a:lumOff val="5000"/>
                </a:schemeClr>
              </a:solidFill>
              <a:latin typeface="+mn-lt"/>
              <a:ea typeface="Trebuchet MS"/>
              <a:cs typeface="Trebuchet MS"/>
              <a:sym typeface="Trebuchet MS"/>
            </a:endParaRPr>
          </a:p>
          <a:p>
            <a:pPr>
              <a:spcBef>
                <a:spcPts val="0"/>
              </a:spcBef>
              <a:spcAft>
                <a:spcPts val="0"/>
              </a:spcAft>
            </a:pPr>
            <a:r>
              <a:rPr lang="en-US" sz="2400" dirty="0">
                <a:solidFill>
                  <a:srgbClr val="0033CC"/>
                </a:solidFill>
                <a:latin typeface="+mn-lt"/>
                <a:ea typeface="Trebuchet MS"/>
                <a:cs typeface="Trebuchet MS"/>
                <a:sym typeface="Trebuchet MS"/>
              </a:rPr>
              <a:t> </a:t>
            </a:r>
            <a:endParaRPr sz="2000" dirty="0">
              <a:solidFill>
                <a:srgbClr val="0033CC"/>
              </a:solidFill>
              <a:latin typeface="+mn-lt"/>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 (Continued)</a:t>
            </a:r>
          </a:p>
        </p:txBody>
      </p:sp>
      <p:sp>
        <p:nvSpPr>
          <p:cNvPr id="6" name="TextBox 5">
            <a:extLst>
              <a:ext uri="{FF2B5EF4-FFF2-40B4-BE49-F238E27FC236}">
                <a16:creationId xmlns:a16="http://schemas.microsoft.com/office/drawing/2014/main" id="{5CD90874-8607-4967-B224-8A41DCB4D083}"/>
              </a:ext>
            </a:extLst>
          </p:cNvPr>
          <p:cNvSpPr txBox="1"/>
          <p:nvPr/>
        </p:nvSpPr>
        <p:spPr>
          <a:xfrm>
            <a:off x="2567608" y="2042850"/>
            <a:ext cx="8928992" cy="313932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Portability - This model is portable as it can run on Windows, Linux and MacOS.</a:t>
            </a:r>
          </a:p>
          <a:p>
            <a:pPr marL="285750" indent="-285750">
              <a:buFont typeface="Arial" panose="020B0604020202020204" pitchFamily="34" charset="0"/>
              <a:buChar char="•"/>
            </a:pPr>
            <a:endParaRPr lang="en-US" dirty="0">
              <a:solidFill>
                <a:srgbClr val="0033CC"/>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Legacy to Modernization –  Existing imageGPT model was built on </a:t>
            </a:r>
            <a:r>
              <a:rPr lang="en-US" dirty="0" err="1">
                <a:solidFill>
                  <a:srgbClr val="0033CC"/>
                </a:solidFill>
                <a:latin typeface="Calibri" panose="020F0502020204030204" pitchFamily="34" charset="0"/>
                <a:cs typeface="Calibri" panose="020F0502020204030204" pitchFamily="34" charset="0"/>
              </a:rPr>
              <a:t>tensorflow</a:t>
            </a:r>
            <a:r>
              <a:rPr lang="en-US" dirty="0">
                <a:solidFill>
                  <a:srgbClr val="0033CC"/>
                </a:solidFill>
                <a:latin typeface="Calibri" panose="020F0502020204030204" pitchFamily="34" charset="0"/>
                <a:cs typeface="Calibri" panose="020F0502020204030204" pitchFamily="34" charset="0"/>
              </a:rPr>
              <a:t> 1.x. Tensorflow 1.x was no longer supported. I implemented it using pytorch.</a:t>
            </a:r>
          </a:p>
          <a:p>
            <a:pPr marL="285750" indent="-285750">
              <a:buFont typeface="Arial" panose="020B0604020202020204" pitchFamily="34" charset="0"/>
              <a:buChar char="•"/>
            </a:pPr>
            <a:endParaRPr lang="en-US" dirty="0">
              <a:solidFill>
                <a:srgbClr val="0033CC"/>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Reusability –  This model can be re-used. The final model is saved in disk in .bin file format and can be loaded and used anytime.</a:t>
            </a:r>
          </a:p>
          <a:p>
            <a:pPr marL="285750" indent="-285750">
              <a:buFont typeface="Arial" panose="020B0604020202020204" pitchFamily="34" charset="0"/>
              <a:buChar char="•"/>
            </a:pPr>
            <a:endParaRPr lang="en-US" dirty="0">
              <a:solidFill>
                <a:srgbClr val="0033CC"/>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Application Compatibility- This model is compatible with  Python 3.8 , pytorch 1.13, Pytorch Lightning 2.0 and  its higher versions</a:t>
            </a:r>
            <a:r>
              <a:rPr lang="en-US" dirty="0">
                <a:latin typeface="Calibri" panose="020F0502020204030204" pitchFamily="34" charset="0"/>
                <a:cs typeface="Calibri" panose="020F0502020204030204" pitchFamily="34" charset="0"/>
              </a:rPr>
              <a:t>.</a:t>
            </a:r>
            <a:endParaRPr lang="en-US" dirty="0">
              <a:solidFill>
                <a:srgbClr val="0033CC"/>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0607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54" name="Google Shape;54;p7"/>
          <p:cNvSpPr txBox="1"/>
          <p:nvPr/>
        </p:nvSpPr>
        <p:spPr>
          <a:xfrm>
            <a:off x="2567608" y="1599450"/>
            <a:ext cx="8568952" cy="4392488"/>
          </a:xfrm>
          <a:prstGeom prst="rect">
            <a:avLst/>
          </a:prstGeom>
          <a:noFill/>
          <a:ln>
            <a:noFill/>
          </a:ln>
        </p:spPr>
        <p:txBody>
          <a:bodyPr spcFirstLastPara="1" wrap="square" lIns="91425" tIns="45700" rIns="91425" bIns="45700" anchor="ctr" anchorCtr="0">
            <a:noAutofit/>
          </a:bodyPr>
          <a:lstStyle/>
          <a:p>
            <a:pPr algn="just">
              <a:spcBef>
                <a:spcPts val="480"/>
              </a:spcBef>
              <a:spcAft>
                <a:spcPts val="0"/>
              </a:spcAft>
              <a:buClr>
                <a:schemeClr val="dk1"/>
              </a:buClr>
              <a:buSzPts val="1100"/>
            </a:pPr>
            <a:r>
              <a:rPr lang="en-US" dirty="0">
                <a:solidFill>
                  <a:srgbClr val="0033CC"/>
                </a:solidFill>
                <a:latin typeface="Calibri" panose="020F0502020204030204" pitchFamily="34" charset="0"/>
                <a:ea typeface="Trebuchet MS"/>
                <a:cs typeface="Calibri" panose="020F0502020204030204" pitchFamily="34" charset="0"/>
                <a:sym typeface="Trebuchet MS"/>
              </a:rPr>
              <a:t>1. Data Collection: MNIST dataset is used to train the data.</a:t>
            </a:r>
          </a:p>
          <a:p>
            <a:pPr algn="just">
              <a:spcBef>
                <a:spcPts val="480"/>
              </a:spcBef>
              <a:spcAft>
                <a:spcPts val="0"/>
              </a:spcAft>
              <a:buClr>
                <a:schemeClr val="dk1"/>
              </a:buClr>
              <a:buSzPts val="1100"/>
            </a:pP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solidFill>
                  <a:srgbClr val="0033CC"/>
                </a:solidFill>
                <a:latin typeface="Calibri" panose="020F0502020204030204" pitchFamily="34" charset="0"/>
                <a:ea typeface="Trebuchet MS"/>
                <a:cs typeface="Calibri" panose="020F0502020204030204" pitchFamily="34" charset="0"/>
                <a:sym typeface="Trebuchet MS"/>
              </a:rPr>
              <a:t>2. Data Augmentation: “torchvision.transforms” library was used for augmentation for MNIST dataset.</a:t>
            </a:r>
          </a:p>
          <a:p>
            <a:pPr algn="just">
              <a:spcBef>
                <a:spcPts val="480"/>
              </a:spcBef>
              <a:spcAft>
                <a:spcPts val="0"/>
              </a:spcAft>
              <a:buClr>
                <a:schemeClr val="dk1"/>
              </a:buClr>
              <a:buSzPts val="1100"/>
            </a:pP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solidFill>
                  <a:srgbClr val="0033CC"/>
                </a:solidFill>
                <a:latin typeface="Calibri" panose="020F0502020204030204" pitchFamily="34" charset="0"/>
                <a:ea typeface="Trebuchet MS"/>
                <a:cs typeface="Calibri" panose="020F0502020204030204" pitchFamily="34" charset="0"/>
                <a:sym typeface="Trebuchet MS"/>
              </a:rPr>
              <a:t>3. Context Reduction for images: In this step I used MiniBatchKMeans for context reduction.</a:t>
            </a:r>
          </a:p>
          <a:p>
            <a:pPr algn="just">
              <a:spcBef>
                <a:spcPts val="480"/>
              </a:spcBef>
              <a:spcAft>
                <a:spcPts val="0"/>
              </a:spcAft>
              <a:buClr>
                <a:schemeClr val="dk1"/>
              </a:buClr>
              <a:buSzPts val="1100"/>
            </a:pP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solidFill>
                  <a:srgbClr val="0033CC"/>
                </a:solidFill>
                <a:latin typeface="Calibri" panose="020F0502020204030204" pitchFamily="34" charset="0"/>
                <a:ea typeface="Trebuchet MS"/>
                <a:cs typeface="Calibri" panose="020F0502020204030204" pitchFamily="34" charset="0"/>
                <a:sym typeface="Trebuchet MS"/>
              </a:rPr>
              <a:t>4. Custom PyTorch implementation of the GPT2 language model : The actual GPT2 code was written using pytorch and the implementation of training and validation method was introduced.</a:t>
            </a:r>
          </a:p>
          <a:p>
            <a:pPr algn="just">
              <a:spcBef>
                <a:spcPts val="480"/>
              </a:spcBef>
              <a:spcAft>
                <a:spcPts val="0"/>
              </a:spcAft>
              <a:buClr>
                <a:schemeClr val="dk1"/>
              </a:buClr>
              <a:buSzPts val="1100"/>
            </a:pP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algn="just">
              <a:spcBef>
                <a:spcPts val="480"/>
              </a:spcBef>
              <a:spcAft>
                <a:spcPts val="0"/>
              </a:spcAft>
              <a:buClr>
                <a:schemeClr val="dk1"/>
              </a:buClr>
              <a:buSzPts val="1100"/>
            </a:pPr>
            <a:r>
              <a:rPr lang="en-US" dirty="0">
                <a:solidFill>
                  <a:srgbClr val="0033CC"/>
                </a:solidFill>
                <a:latin typeface="Calibri" panose="020F0502020204030204" pitchFamily="34" charset="0"/>
                <a:ea typeface="Trebuchet MS"/>
                <a:cs typeface="Calibri" panose="020F0502020204030204" pitchFamily="34" charset="0"/>
                <a:sym typeface="Trebuchet MS"/>
              </a:rPr>
              <a:t>5. Custom PyTorch implementation of the imageGPT model : In this step, the model was trained on the MNIST dataset with Adam Optimizer.</a:t>
            </a:r>
            <a:endParaRPr lang="en-US" dirty="0">
              <a:solidFill>
                <a:srgbClr val="0033CC"/>
              </a:solidFill>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22879" y="11377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Architecture Diagram</a:t>
            </a:r>
            <a:endParaRPr lang="en-US" sz="2400" dirty="0"/>
          </a:p>
        </p:txBody>
      </p:sp>
      <p:pic>
        <p:nvPicPr>
          <p:cNvPr id="3" name="Picture 2">
            <a:extLst>
              <a:ext uri="{FF2B5EF4-FFF2-40B4-BE49-F238E27FC236}">
                <a16:creationId xmlns:a16="http://schemas.microsoft.com/office/drawing/2014/main" id="{80F88BEE-A635-4F73-A858-DDDAE6BCBD12}"/>
              </a:ext>
            </a:extLst>
          </p:cNvPr>
          <p:cNvPicPr>
            <a:picLocks noChangeAspect="1"/>
          </p:cNvPicPr>
          <p:nvPr/>
        </p:nvPicPr>
        <p:blipFill>
          <a:blip r:embed="rId3"/>
          <a:stretch>
            <a:fillRect/>
          </a:stretch>
        </p:blipFill>
        <p:spPr>
          <a:xfrm>
            <a:off x="2711624" y="1844824"/>
            <a:ext cx="7956376" cy="39604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Description (Algorithm)</a:t>
            </a:r>
            <a:endParaRPr lang="en-US" sz="2400" dirty="0"/>
          </a:p>
        </p:txBody>
      </p:sp>
      <p:sp>
        <p:nvSpPr>
          <p:cNvPr id="62" name="Google Shape;62;p8"/>
          <p:cNvSpPr txBox="1"/>
          <p:nvPr/>
        </p:nvSpPr>
        <p:spPr>
          <a:xfrm>
            <a:off x="2927408" y="1617664"/>
            <a:ext cx="9019350" cy="4758900"/>
          </a:xfrm>
          <a:prstGeom prst="rect">
            <a:avLst/>
          </a:prstGeom>
          <a:noFill/>
          <a:ln>
            <a:noFill/>
          </a:ln>
        </p:spPr>
        <p:txBody>
          <a:bodyPr spcFirstLastPara="1" wrap="square" lIns="91425" tIns="45700" rIns="91425" bIns="45700" anchor="ctr" anchorCtr="0">
            <a:noAutofit/>
          </a:bodyPr>
          <a:lstStyle/>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Download MNIST dataset from OpenAI blob store.</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Send the data for augmentation (Random Crop, Horizontal </a:t>
            </a:r>
            <a:r>
              <a:rPr lang="en-US" sz="1800"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Flip,etc</a:t>
            </a: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Resize the images to 28x28.</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Calculate centroid using MiniBatchKMeans</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Save the centroid in Numpy File.</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Send the centroid and config file to ImageGPT (GPT-2) model.</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Create train, validation, test data set using </a:t>
            </a:r>
            <a:r>
              <a:rPr lang="en-US" sz="1800"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DataLoader</a:t>
            </a: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Send train, validation, and test data set for training (Pytorch lightning library is used to speed up training process).</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Once training completes, send random  cropped image from MNIST dataset.</a:t>
            </a: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Model predicts full context images.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711624" y="1167412"/>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panose="020B0603020202020204" pitchFamily="34" charset="0"/>
              </a:rPr>
              <a:t>Results</a:t>
            </a:r>
          </a:p>
        </p:txBody>
      </p:sp>
      <p:pic>
        <p:nvPicPr>
          <p:cNvPr id="3" name="Picture 2">
            <a:extLst>
              <a:ext uri="{FF2B5EF4-FFF2-40B4-BE49-F238E27FC236}">
                <a16:creationId xmlns:a16="http://schemas.microsoft.com/office/drawing/2014/main" id="{1AB41BA3-2A6B-4300-B04E-DFE3F66E1EC9}"/>
              </a:ext>
            </a:extLst>
          </p:cNvPr>
          <p:cNvPicPr>
            <a:picLocks noChangeAspect="1"/>
          </p:cNvPicPr>
          <p:nvPr/>
        </p:nvPicPr>
        <p:blipFill>
          <a:blip r:embed="rId3"/>
          <a:stretch>
            <a:fillRect/>
          </a:stretch>
        </p:blipFill>
        <p:spPr>
          <a:xfrm>
            <a:off x="1802857" y="2013509"/>
            <a:ext cx="4326040" cy="4104456"/>
          </a:xfrm>
          <a:prstGeom prst="rect">
            <a:avLst/>
          </a:prstGeom>
          <a:ln>
            <a:solidFill>
              <a:schemeClr val="accent1"/>
            </a:solidFill>
          </a:ln>
        </p:spPr>
      </p:pic>
      <p:pic>
        <p:nvPicPr>
          <p:cNvPr id="5" name="Picture 4">
            <a:extLst>
              <a:ext uri="{FF2B5EF4-FFF2-40B4-BE49-F238E27FC236}">
                <a16:creationId xmlns:a16="http://schemas.microsoft.com/office/drawing/2014/main" id="{94F86D7B-DDD9-4BFB-86D0-C1D273D1F21F}"/>
              </a:ext>
            </a:extLst>
          </p:cNvPr>
          <p:cNvPicPr>
            <a:picLocks noChangeAspect="1"/>
          </p:cNvPicPr>
          <p:nvPr/>
        </p:nvPicPr>
        <p:blipFill>
          <a:blip r:embed="rId4"/>
          <a:stretch>
            <a:fillRect/>
          </a:stretch>
        </p:blipFill>
        <p:spPr>
          <a:xfrm>
            <a:off x="6744072" y="2013510"/>
            <a:ext cx="4326040" cy="4104456"/>
          </a:xfrm>
          <a:prstGeom prst="rect">
            <a:avLst/>
          </a:prstGeom>
          <a:ln>
            <a:solidFill>
              <a:schemeClr val="accent1"/>
            </a:solidFill>
          </a:ln>
        </p:spPr>
      </p:pic>
    </p:spTree>
    <p:extLst>
      <p:ext uri="{BB962C8B-B14F-4D97-AF65-F5344CB8AC3E}">
        <p14:creationId xmlns:p14="http://schemas.microsoft.com/office/powerpoint/2010/main" val="75262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711624" y="1167412"/>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panose="020B0603020202020204" pitchFamily="34" charset="0"/>
              </a:rPr>
              <a:t>Results (Continued)</a:t>
            </a:r>
          </a:p>
        </p:txBody>
      </p:sp>
      <p:pic>
        <p:nvPicPr>
          <p:cNvPr id="4" name="Picture 3">
            <a:extLst>
              <a:ext uri="{FF2B5EF4-FFF2-40B4-BE49-F238E27FC236}">
                <a16:creationId xmlns:a16="http://schemas.microsoft.com/office/drawing/2014/main" id="{49E190E3-4E08-4D96-BC20-83CEBB0BFCF8}"/>
              </a:ext>
            </a:extLst>
          </p:cNvPr>
          <p:cNvPicPr>
            <a:picLocks noChangeAspect="1"/>
          </p:cNvPicPr>
          <p:nvPr/>
        </p:nvPicPr>
        <p:blipFill>
          <a:blip r:embed="rId3"/>
          <a:stretch>
            <a:fillRect/>
          </a:stretch>
        </p:blipFill>
        <p:spPr>
          <a:xfrm>
            <a:off x="7824192" y="1898520"/>
            <a:ext cx="3744416" cy="4338792"/>
          </a:xfrm>
          <a:prstGeom prst="rect">
            <a:avLst/>
          </a:prstGeom>
          <a:ln>
            <a:solidFill>
              <a:schemeClr val="accent1"/>
            </a:solidFill>
          </a:ln>
        </p:spPr>
      </p:pic>
      <p:pic>
        <p:nvPicPr>
          <p:cNvPr id="7" name="Picture 6">
            <a:extLst>
              <a:ext uri="{FF2B5EF4-FFF2-40B4-BE49-F238E27FC236}">
                <a16:creationId xmlns:a16="http://schemas.microsoft.com/office/drawing/2014/main" id="{6D8DDE87-BDC4-4150-A99B-2641412B89F6}"/>
              </a:ext>
            </a:extLst>
          </p:cNvPr>
          <p:cNvPicPr>
            <a:picLocks noChangeAspect="1"/>
          </p:cNvPicPr>
          <p:nvPr/>
        </p:nvPicPr>
        <p:blipFill>
          <a:blip r:embed="rId4"/>
          <a:stretch>
            <a:fillRect/>
          </a:stretch>
        </p:blipFill>
        <p:spPr>
          <a:xfrm>
            <a:off x="1127448" y="1892027"/>
            <a:ext cx="6336704" cy="2109668"/>
          </a:xfrm>
          <a:prstGeom prst="rect">
            <a:avLst/>
          </a:prstGeom>
          <a:ln>
            <a:solidFill>
              <a:schemeClr val="accent1"/>
            </a:solidFill>
          </a:ln>
        </p:spPr>
      </p:pic>
      <p:pic>
        <p:nvPicPr>
          <p:cNvPr id="9" name="Picture 8">
            <a:extLst>
              <a:ext uri="{FF2B5EF4-FFF2-40B4-BE49-F238E27FC236}">
                <a16:creationId xmlns:a16="http://schemas.microsoft.com/office/drawing/2014/main" id="{8BA06957-0022-454B-965C-E377F867F88D}"/>
              </a:ext>
            </a:extLst>
          </p:cNvPr>
          <p:cNvPicPr>
            <a:picLocks noChangeAspect="1"/>
          </p:cNvPicPr>
          <p:nvPr/>
        </p:nvPicPr>
        <p:blipFill>
          <a:blip r:embed="rId5"/>
          <a:stretch>
            <a:fillRect/>
          </a:stretch>
        </p:blipFill>
        <p:spPr>
          <a:xfrm>
            <a:off x="1055440" y="4222015"/>
            <a:ext cx="6408712" cy="2109667"/>
          </a:xfrm>
          <a:prstGeom prst="rect">
            <a:avLst/>
          </a:prstGeom>
          <a:ln>
            <a:solidFill>
              <a:schemeClr val="accent1"/>
            </a:solidFill>
          </a:ln>
        </p:spPr>
      </p:pic>
    </p:spTree>
    <p:extLst>
      <p:ext uri="{BB962C8B-B14F-4D97-AF65-F5344CB8AC3E}">
        <p14:creationId xmlns:p14="http://schemas.microsoft.com/office/powerpoint/2010/main" val="423428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graphicFrame>
        <p:nvGraphicFramePr>
          <p:cNvPr id="2" name="Table 1">
            <a:extLst>
              <a:ext uri="{FF2B5EF4-FFF2-40B4-BE49-F238E27FC236}">
                <a16:creationId xmlns:a16="http://schemas.microsoft.com/office/drawing/2014/main" id="{F87E888F-BE4A-406E-B6AB-0403474D83F0}"/>
              </a:ext>
            </a:extLst>
          </p:cNvPr>
          <p:cNvGraphicFramePr>
            <a:graphicFrameLocks noGrp="1"/>
          </p:cNvGraphicFramePr>
          <p:nvPr>
            <p:extLst>
              <p:ext uri="{D42A27DB-BD31-4B8C-83A1-F6EECF244321}">
                <p14:modId xmlns:p14="http://schemas.microsoft.com/office/powerpoint/2010/main" val="3884565379"/>
              </p:ext>
            </p:extLst>
          </p:nvPr>
        </p:nvGraphicFramePr>
        <p:xfrm>
          <a:off x="3215680" y="1916832"/>
          <a:ext cx="7272808" cy="4010365"/>
        </p:xfrm>
        <a:graphic>
          <a:graphicData uri="http://schemas.openxmlformats.org/drawingml/2006/table">
            <a:tbl>
              <a:tblPr firstRow="1" firstCol="1" bandRow="1">
                <a:tableStyleId>{5C22544A-7EE6-4342-B048-85BDC9FD1C3A}</a:tableStyleId>
              </a:tblPr>
              <a:tblGrid>
                <a:gridCol w="2685195">
                  <a:extLst>
                    <a:ext uri="{9D8B030D-6E8A-4147-A177-3AD203B41FA5}">
                      <a16:colId xmlns:a16="http://schemas.microsoft.com/office/drawing/2014/main" val="2258511341"/>
                    </a:ext>
                  </a:extLst>
                </a:gridCol>
                <a:gridCol w="4587613">
                  <a:extLst>
                    <a:ext uri="{9D8B030D-6E8A-4147-A177-3AD203B41FA5}">
                      <a16:colId xmlns:a16="http://schemas.microsoft.com/office/drawing/2014/main" val="3732788682"/>
                    </a:ext>
                  </a:extLst>
                </a:gridCol>
              </a:tblGrid>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Cloud environment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0" dirty="0">
                          <a:solidFill>
                            <a:schemeClr val="tx1">
                              <a:lumMod val="75000"/>
                              <a:lumOff val="25000"/>
                            </a:schemeClr>
                          </a:solidFill>
                          <a:effectLst/>
                          <a:latin typeface="Calibri" panose="020F0502020204030204" pitchFamily="34" charset="0"/>
                          <a:cs typeface="Calibri" panose="020F0502020204030204" pitchFamily="34" charset="0"/>
                        </a:rPr>
                        <a:t>Google Colab Pro Plus </a:t>
                      </a:r>
                      <a:endParaRPr lang="en-US" sz="1800" b="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0FC"/>
                    </a:solidFill>
                  </a:tcPr>
                </a:tc>
                <a:extLst>
                  <a:ext uri="{0D108BD9-81ED-4DB2-BD59-A6C34878D82A}">
                    <a16:rowId xmlns:a16="http://schemas.microsoft.com/office/drawing/2014/main" val="3067135894"/>
                  </a:ext>
                </a:extLst>
              </a:tr>
              <a:tr h="338141">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Development language</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Python 3.8</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082246"/>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Deep Learning Framework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Pytorch 1.13</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994399"/>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Model Accelerator  Framework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Pytorch Lightning</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754464"/>
                  </a:ext>
                </a:extLst>
              </a:tr>
              <a:tr h="1786278">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Third party Libraries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Pandas</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Numpy </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Sklearn</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Matplotlib</a:t>
                      </a:r>
                    </a:p>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Yaml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80978"/>
                  </a:ext>
                </a:extLst>
              </a:tr>
              <a:tr h="368996">
                <a:tc>
                  <a:txBody>
                    <a:bodyPr/>
                    <a:lstStyle/>
                    <a:p>
                      <a:pPr marL="0" marR="0">
                        <a:lnSpc>
                          <a:spcPct val="107000"/>
                        </a:lnSpc>
                        <a:spcBef>
                          <a:spcPts val="0"/>
                        </a:spcBef>
                        <a:spcAft>
                          <a:spcPts val="0"/>
                        </a:spcAft>
                      </a:pPr>
                      <a:r>
                        <a:rPr lang="en-US" sz="1800">
                          <a:effectLst/>
                          <a:latin typeface="Calibri" panose="020F0502020204030204" pitchFamily="34" charset="0"/>
                          <a:cs typeface="Calibri" panose="020F0502020204030204" pitchFamily="34" charset="0"/>
                        </a:rPr>
                        <a:t>Log monitoring Framework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cs typeface="Calibri" panose="020F0502020204030204" pitchFamily="34" charset="0"/>
                        </a:rPr>
                        <a:t>Tensor Board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1848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2743200" y="2125742"/>
            <a:ext cx="8229600" cy="4724400"/>
          </a:xfrm>
          <a:prstGeom prst="rect">
            <a:avLst/>
          </a:prstGeom>
        </p:spPr>
        <p:txBody>
          <a:bodyPr/>
          <a:lstStyle/>
          <a:p>
            <a:pPr marL="285750" indent="-285750" algn="just">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ea typeface="Trebuchet MS"/>
                <a:cs typeface="Calibri" panose="020F0502020204030204" pitchFamily="34" charset="0"/>
                <a:sym typeface="Trebuchet MS"/>
              </a:rPr>
              <a:t>The base paper has been successfully implemented as part of Phase 1 with MNIST dataset (grayscale).</a:t>
            </a:r>
          </a:p>
          <a:p>
            <a:pPr marL="285750" indent="-285750" algn="just">
              <a:spcBef>
                <a:spcPts val="0"/>
              </a:spcBef>
              <a:spcAft>
                <a:spcPts val="0"/>
              </a:spcAft>
              <a:buFont typeface="Arial" panose="020B0604020202020204" pitchFamily="34" charset="0"/>
              <a:buChar char="•"/>
            </a:pP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marL="285750" indent="-285750" algn="just">
              <a:spcBef>
                <a:spcPts val="0"/>
              </a:spcBef>
              <a:spcAft>
                <a:spcPts val="0"/>
              </a:spcAft>
              <a:buFont typeface="Arial" panose="020B0604020202020204" pitchFamily="34" charset="0"/>
              <a:buChar char="•"/>
            </a:pPr>
            <a:r>
              <a:rPr lang="en-US" dirty="0">
                <a:solidFill>
                  <a:srgbClr val="0033CC"/>
                </a:solidFill>
                <a:latin typeface="Calibri" panose="020F0502020204030204" pitchFamily="34" charset="0"/>
                <a:ea typeface="Trebuchet MS"/>
                <a:cs typeface="Calibri" panose="020F0502020204030204" pitchFamily="34" charset="0"/>
                <a:sym typeface="Trebuchet MS"/>
              </a:rPr>
              <a:t>For Phase 2, I plan on extending this model to colored </a:t>
            </a:r>
            <a:r>
              <a:rPr lang="en-US">
                <a:solidFill>
                  <a:srgbClr val="0033CC"/>
                </a:solidFill>
                <a:latin typeface="Calibri" panose="020F0502020204030204" pitchFamily="34" charset="0"/>
                <a:ea typeface="Trebuchet MS"/>
                <a:cs typeface="Calibri" panose="020F0502020204030204" pitchFamily="34" charset="0"/>
                <a:sym typeface="Trebuchet MS"/>
              </a:rPr>
              <a:t>dataset (CIFAR 10).</a:t>
            </a:r>
            <a:endParaRPr lang="en-US" dirty="0">
              <a:solidFill>
                <a:srgbClr val="0033CC"/>
              </a:solidFill>
              <a:latin typeface="Calibri" panose="020F0502020204030204" pitchFamily="34" charset="0"/>
              <a:ea typeface="Trebuchet MS"/>
              <a:cs typeface="Calibri" panose="020F0502020204030204" pitchFamily="34" charset="0"/>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2628900" y="764704"/>
            <a:ext cx="8458200" cy="4724400"/>
          </a:xfrm>
          <a:prstGeom prst="rect">
            <a:avLst/>
          </a:prstGeom>
        </p:spPr>
        <p:txBody>
          <a:bodyPr/>
          <a:lstStyle/>
          <a:p>
            <a:pPr marL="342900" indent="12700" algn="just" eaLnBrk="0" hangingPunct="0">
              <a:spcBef>
                <a:spcPct val="20000"/>
              </a:spcBef>
              <a:defRPr/>
            </a:pPr>
            <a:endParaRPr lang="en-IN" sz="2400" dirty="0">
              <a:solidFill>
                <a:srgbClr val="0000FF"/>
              </a:solidFill>
              <a:latin typeface="Trebuchet MS" pitchFamily="34" charset="0"/>
            </a:endParaRPr>
          </a:p>
          <a:p>
            <a:pPr marL="342900" indent="12700" algn="just" eaLnBrk="0" hangingPunct="0">
              <a:spcBef>
                <a:spcPct val="20000"/>
              </a:spcBef>
              <a:defRPr/>
            </a:pPr>
            <a:endParaRPr lang="en-IN" sz="2400" dirty="0">
              <a:solidFill>
                <a:srgbClr val="0033CC"/>
              </a:solidFill>
              <a:latin typeface="Trebuchet MS" pitchFamily="34" charset="0"/>
            </a:endParaRPr>
          </a:p>
          <a:p>
            <a:pPr marL="342900" marR="0" lvl="0" indent="-342900" algn="just">
              <a:spcBef>
                <a:spcPts val="0"/>
              </a:spcBef>
              <a:spcAft>
                <a:spcPts val="0"/>
              </a:spcAft>
              <a:buFont typeface="+mj-lt"/>
              <a:buAutoNum type="arabicPeriod"/>
            </a:pP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Chen, Mark and Radford, Alec and Child, Rewon and Wu, Jeffrey and Jun,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Heewoo</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and Luan, David and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Sutskever</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Ilya. </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Generative pretraining from pixels.</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International conference on machine learning. Pages 1691-1703, PMLR, 2020.</a:t>
            </a:r>
          </a:p>
          <a:p>
            <a:pPr marL="342900" marR="0" lvl="0" indent="-342900" algn="just">
              <a:spcBef>
                <a:spcPts val="0"/>
              </a:spcBef>
              <a:spcAft>
                <a:spcPts val="0"/>
              </a:spcAft>
              <a:buFont typeface="+mj-lt"/>
              <a:buAutoNum type="arabicPeriod"/>
            </a:pPr>
            <a:endPar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mj-lt"/>
              <a:buAutoNum type="arabicPeriod"/>
            </a:pP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Luo,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Renqian</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Sun,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Liai</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 Xia,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Yingce</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 Qin, Tao Zhang, Sheng , Poon,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Hoifung</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Liu and Tie-Yan. </a:t>
            </a:r>
            <a:r>
              <a:rPr lang="en-US" sz="1800" i="1"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BioGPT</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generative pre-trained transformer for biomedical text generation and mining. </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Briefings in Bioinformatics, Oxford Academic, 2022.</a:t>
            </a:r>
          </a:p>
          <a:p>
            <a:pPr marL="342900" marR="0" lvl="0" indent="-342900" algn="just">
              <a:spcBef>
                <a:spcPts val="0"/>
              </a:spcBef>
              <a:spcAft>
                <a:spcPts val="0"/>
              </a:spcAft>
              <a:buFont typeface="+mj-lt"/>
              <a:buAutoNum type="arabicPeriod"/>
            </a:pPr>
            <a:endPar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mj-lt"/>
              <a:buAutoNum type="arabicPeriod"/>
            </a:pP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Su, Nigel,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Yixuan</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and Collier. </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Contrastive search is what you need for neural text generation.</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arXiv</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preprint arXiv:2210.14140, 2022.</a:t>
            </a:r>
          </a:p>
          <a:p>
            <a:pPr marL="342900" marR="0" lvl="0" indent="-342900" algn="just">
              <a:spcBef>
                <a:spcPts val="0"/>
              </a:spcBef>
              <a:spcAft>
                <a:spcPts val="0"/>
              </a:spcAft>
              <a:buFont typeface="+mj-lt"/>
              <a:buAutoNum type="arabicPeriod"/>
            </a:pPr>
            <a:endPar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mj-lt"/>
              <a:buAutoNum type="arabicPeriod"/>
            </a:pP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Chang, Ernie and Shen,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Xiaoyu</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and Zhu,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Dawei</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and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Demberg</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Vera and Su, Hui. </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Neural data-to-text generation with </a:t>
            </a:r>
            <a:r>
              <a:rPr lang="en-US" sz="1800" i="1"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lm</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-based text augmentation.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arXiv</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preprint arXiv:2102.03556, 2021.</a:t>
            </a:r>
          </a:p>
          <a:p>
            <a:pPr marL="342900" marR="0" lvl="0" indent="-342900" algn="just">
              <a:spcBef>
                <a:spcPts val="0"/>
              </a:spcBef>
              <a:spcAft>
                <a:spcPts val="0"/>
              </a:spcAft>
              <a:buFont typeface="+mj-lt"/>
              <a:buAutoNum type="arabicPeriod"/>
            </a:pPr>
            <a:endPar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endParaRPr>
          </a:p>
          <a:p>
            <a:pPr marL="342900" marR="0" lvl="0" indent="-342900" algn="just">
              <a:spcBef>
                <a:spcPts val="0"/>
              </a:spcBef>
              <a:spcAft>
                <a:spcPts val="0"/>
              </a:spcAft>
              <a:buFont typeface="+mj-lt"/>
              <a:buAutoNum type="arabicPeriod"/>
            </a:pP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Ashish Vaswani, Noam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Shazeer</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Niki Parmar, Jakob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Uszkoreit</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Llion</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Jones, Aidan N Gomez, Lukasz Kaiser, and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Illia</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Polosukhin</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t>
            </a:r>
            <a:r>
              <a:rPr lang="en-US" sz="1800" i="1"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Attention is all you need.</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t>
            </a:r>
            <a:r>
              <a:rPr lang="en-US" sz="1800" dirty="0" err="1">
                <a:solidFill>
                  <a:srgbClr val="0033CC"/>
                </a:solidFill>
                <a:effectLst/>
                <a:latin typeface="Calibri" panose="020F0502020204030204" pitchFamily="34" charset="0"/>
                <a:ea typeface="SimSun" panose="02010600030101010101" pitchFamily="2" charset="-122"/>
                <a:cs typeface="Calibri" panose="020F0502020204030204" pitchFamily="34" charset="0"/>
              </a:rPr>
              <a:t>corr</a:t>
            </a:r>
            <a:r>
              <a:rPr lang="en-US" sz="1800" dirty="0">
                <a:solidFill>
                  <a:srgbClr val="0033CC"/>
                </a:solidFill>
                <a:effectLst/>
                <a:latin typeface="Calibri" panose="020F0502020204030204" pitchFamily="34" charset="0"/>
                <a:ea typeface="SimSun" panose="02010600030101010101" pitchFamily="2" charset="-122"/>
                <a:cs typeface="Calibri" panose="020F0502020204030204" pitchFamily="34" charset="0"/>
              </a:rPr>
              <a:t> abs/1706.03762 (2017). 2017.</a:t>
            </a:r>
          </a:p>
          <a:p>
            <a:pPr marL="1077913" lvl="1" indent="-265113" algn="just" eaLnBrk="0" hangingPunct="0">
              <a:spcBef>
                <a:spcPct val="20000"/>
              </a:spcBef>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390235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1" name="Picture 20">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3" name="Picture 22">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5" name="Picture 24">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4" name="Rectangle 3"/>
          <p:cNvSpPr/>
          <p:nvPr/>
        </p:nvSpPr>
        <p:spPr>
          <a:xfrm>
            <a:off x="1835233" y="1124125"/>
            <a:ext cx="8689976" cy="1844385"/>
          </a:xfrm>
          <a:prstGeom prst="rect">
            <a:avLst/>
          </a:prstGeom>
        </p:spPr>
        <p:txBody>
          <a:bodyPr vert="horz" lIns="91440" tIns="45720" rIns="91440" bIns="45720" rtlCol="0" anchor="b">
            <a:normAutofit/>
          </a:bodyPr>
          <a:lstStyle/>
          <a:p>
            <a:pPr algn="ctr">
              <a:lnSpc>
                <a:spcPct val="90000"/>
              </a:lnSpc>
              <a:spcAft>
                <a:spcPts val="600"/>
              </a:spcAft>
            </a:pPr>
            <a:r>
              <a:rPr lang="en-US" sz="4000" cap="all" dirty="0">
                <a:solidFill>
                  <a:schemeClr val="bg1"/>
                </a:solidFill>
                <a:latin typeface="+mj-lt"/>
                <a:ea typeface="+mj-ea"/>
                <a:cs typeface="+mj-cs"/>
              </a:rPr>
              <a:t>Thank You !!</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1676400"/>
            <a:ext cx="8077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kern="0" dirty="0">
                <a:solidFill>
                  <a:srgbClr val="0033CC"/>
                </a:solidFill>
                <a:latin typeface="Calibri" panose="020F0502020204030204" pitchFamily="34" charset="0"/>
                <a:cs typeface="Calibri" panose="020F0502020204030204" pitchFamily="34" charset="0"/>
              </a:rPr>
              <a:t>Problem Statement</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Abstract and Scope</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Literature Survey</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rPr>
              <a:t>Suggestions from Review – 3</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Approach </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Constraints, Assumptions &amp; Dependencies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Details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Proposed Methodology / Approach</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Results Obtained</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kern="0" dirty="0">
                <a:solidFill>
                  <a:srgbClr val="0033CC"/>
                </a:solidFill>
                <a:latin typeface="Calibri" panose="020F0502020204030204" pitchFamily="34" charset="0"/>
                <a:cs typeface="Calibri" panose="020F0502020204030204" pitchFamily="34" charset="0"/>
                <a:sym typeface="Trebuchet MS"/>
              </a:rPr>
              <a:t>References</a:t>
            </a:r>
            <a:endParaRPr lang="en-US" kern="0" dirty="0">
              <a:solidFill>
                <a:srgbClr val="0033CC"/>
              </a:solidFill>
              <a:latin typeface="Calibri" panose="020F0502020204030204" pitchFamily="34" charset="0"/>
              <a:cs typeface="Calibri" panose="020F0502020204030204"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Agenda</a:t>
            </a:r>
            <a:endParaRPr lang="en-US" sz="2400" dirty="0">
              <a:solidFill>
                <a:srgbClr val="FF0000"/>
              </a:solidFill>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576660" y="2042820"/>
            <a:ext cx="8077200" cy="4162419"/>
          </a:xfrm>
          <a:prstGeom prst="rect">
            <a:avLst/>
          </a:prstGeom>
        </p:spPr>
        <p:txBody>
          <a:bodyPr/>
          <a:lstStyle/>
          <a:p>
            <a:pPr marL="342891" indent="12700" algn="just" eaLnBrk="0" hangingPunct="0">
              <a:spcBef>
                <a:spcPct val="20000"/>
              </a:spcBef>
              <a:defRPr/>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Nowadays, due to the immense volume of images, it is difficult to effectively store all the data, and it is very likely that some images might get deleted or the quality might be compromised. ImageGPT, launched in the year 2020, was built on top of GPT-2 and has shown good performance in both image classification as well as image completion. In this paper, I wanted to explore the areas of image completion, where a model will be able to predict complete images when provided with half-context images, or low-quality images. </a:t>
            </a:r>
            <a:endParaRPr lang="en-IN" sz="2400" kern="0" dirty="0">
              <a:solidFill>
                <a:srgbClr val="0033CC"/>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a:solidFill>
                  <a:srgbClr val="FF0000"/>
                </a:solidFill>
                <a:latin typeface="Trebuchet MS" pitchFamily="34" charset="0"/>
              </a:rPr>
              <a:t>Problem Statement</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389258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209800"/>
            <a:ext cx="8077200" cy="4191000"/>
          </a:xfrm>
          <a:prstGeom prst="rect">
            <a:avLst/>
          </a:prstGeom>
        </p:spPr>
        <p:txBody>
          <a:bodyPr/>
          <a:lstStyle/>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6" name="TextBox 5">
            <a:extLst>
              <a:ext uri="{FF2B5EF4-FFF2-40B4-BE49-F238E27FC236}">
                <a16:creationId xmlns:a16="http://schemas.microsoft.com/office/drawing/2014/main" id="{F666BFC3-2585-4AC3-9D81-205F0B08238A}"/>
              </a:ext>
            </a:extLst>
          </p:cNvPr>
          <p:cNvSpPr txBox="1"/>
          <p:nvPr/>
        </p:nvSpPr>
        <p:spPr>
          <a:xfrm>
            <a:off x="3097128" y="1783712"/>
            <a:ext cx="7590427" cy="4524637"/>
          </a:xfrm>
          <a:prstGeom prst="rect">
            <a:avLst/>
          </a:prstGeom>
          <a:noFill/>
        </p:spPr>
        <p:txBody>
          <a:bodyPr wrap="square">
            <a:spAutoFit/>
          </a:bodyPr>
          <a:lstStyle/>
          <a:p>
            <a:pPr marL="285750" marR="0" indent="-285750" algn="just">
              <a:lnSpc>
                <a:spcPct val="107000"/>
              </a:lnSpc>
              <a:spcBef>
                <a:spcPts val="0"/>
              </a:spcBef>
              <a:spcAft>
                <a:spcPts val="0"/>
              </a:spcAft>
              <a:buFont typeface="Arial" panose="020B0604020202020204" pitchFamily="34" charset="0"/>
              <a:buChar char="•"/>
            </a:pPr>
            <a:r>
              <a:rPr lang="en-US" sz="1800" dirty="0">
                <a:solidFill>
                  <a:srgbClr val="0033CC"/>
                </a:solidFill>
                <a:effectLst/>
                <a:latin typeface="Calibri" panose="020F0502020204030204" pitchFamily="34" charset="0"/>
                <a:ea typeface="Times New Roman" panose="02020603050405020304" pitchFamily="18" charset="0"/>
                <a:cs typeface="Calibri" panose="020F0502020204030204" pitchFamily="34" charset="0"/>
              </a:rPr>
              <a:t>Motivated by advancements in unsupervised representation learning for natural language, this paper sought to investigate whether iGPT model could also generate useful representations for images. Using a sequence Transformer, I  trained the model to autonomously predict pixels, without any awareness of the 2D structure of the input. Despite being trained on low-resolution ImageNet without labels, the iGPT model achieved impressive results, displaying robust image representations, as evidenced by linear probing, fine-tuning, and classification with low-data. </a:t>
            </a:r>
          </a:p>
          <a:p>
            <a:pPr marL="0" marR="0" algn="just">
              <a:lnSpc>
                <a:spcPct val="107000"/>
              </a:lnSpc>
              <a:spcBef>
                <a:spcPts val="0"/>
              </a:spcBef>
              <a:spcAft>
                <a:spcPts val="0"/>
              </a:spcAft>
            </a:pPr>
            <a:endParaRPr lang="en-US" i="1" dirty="0">
              <a:solidFill>
                <a:srgbClr val="0033CC"/>
              </a:solidFill>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dirty="0">
                <a:solidFill>
                  <a:srgbClr val="0033CC"/>
                </a:solidFill>
                <a:effectLst/>
                <a:latin typeface="Calibri" panose="020F0502020204030204" pitchFamily="34" charset="0"/>
                <a:ea typeface="Times New Roman" panose="02020603050405020304" pitchFamily="18" charset="0"/>
                <a:cs typeface="Calibri" panose="020F0502020204030204" pitchFamily="34" charset="0"/>
              </a:rPr>
              <a:t>This study will come in useful whenever there is a need for image completion. Given any random half image, the model will try to predict completed version of the image in multiple forms, which can be extended later to facial recognition, object identification as well as it might find its use in healthcare domain.</a:t>
            </a: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i="1" dirty="0">
                <a:solidFill>
                  <a:srgbClr val="0033CC"/>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10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8"/>
            <a:ext cx="8077200" cy="4211931"/>
          </a:xfrm>
          <a:prstGeom prst="rect">
            <a:avLst/>
          </a:prstGeom>
        </p:spPr>
        <p:txBody>
          <a:bodyPr/>
          <a:lstStyle/>
          <a:p>
            <a:pPr marL="342891" algn="just" eaLnBrk="0" hangingPunct="0">
              <a:spcBef>
                <a:spcPct val="20000"/>
              </a:spcBef>
              <a:defRPr/>
            </a:pPr>
            <a:endParaRPr lang="en-IN" sz="2400" dirty="0">
              <a:solidFill>
                <a:srgbClr val="0000FF"/>
              </a:solidFill>
              <a:latin typeface="Trebuchet MS" pitchFamily="34"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TextBox 5">
            <a:extLst>
              <a:ext uri="{FF2B5EF4-FFF2-40B4-BE49-F238E27FC236}">
                <a16:creationId xmlns:a16="http://schemas.microsoft.com/office/drawing/2014/main" id="{C681B978-B7DE-4145-9259-E3D71256A781}"/>
              </a:ext>
            </a:extLst>
          </p:cNvPr>
          <p:cNvSpPr txBox="1"/>
          <p:nvPr/>
        </p:nvSpPr>
        <p:spPr>
          <a:xfrm>
            <a:off x="2495600" y="1916832"/>
            <a:ext cx="8077199" cy="3748719"/>
          </a:xfrm>
          <a:prstGeom prst="rect">
            <a:avLst/>
          </a:prstGeom>
          <a:noFill/>
        </p:spPr>
        <p:txBody>
          <a:bodyPr wrap="square">
            <a:spAutoFit/>
          </a:bodyPr>
          <a:lstStyle/>
          <a:p>
            <a:pPr marL="628641" indent="-285750" algn="just" eaLnBrk="0" hangingPunct="0">
              <a:spcBef>
                <a:spcPct val="20000"/>
              </a:spcBef>
              <a:buFont typeface="Arial" panose="020B0604020202020204" pitchFamily="34" charset="0"/>
              <a:buChar char="•"/>
              <a:defRPr/>
            </a:pPr>
            <a:r>
              <a:rPr lang="en-US" sz="1800" dirty="0">
                <a:solidFill>
                  <a:srgbClr val="0033CC"/>
                </a:solidFill>
                <a:effectLst/>
                <a:latin typeface="Times New Roman" panose="02020603050405020304" pitchFamily="18" charset="0"/>
                <a:ea typeface="SimSun" panose="02010600030101010101" pitchFamily="2" charset="-122"/>
              </a:rPr>
              <a:t>The history of ImageGPT (iGPT) can be traced back to the development of the GPT (Generative Pre-trained Transformer) model by OpenAI. </a:t>
            </a:r>
          </a:p>
          <a:p>
            <a:pPr marL="342891" algn="just" eaLnBrk="0" hangingPunct="0">
              <a:spcBef>
                <a:spcPct val="20000"/>
              </a:spcBef>
              <a:defRPr/>
            </a:pPr>
            <a:endParaRPr lang="en-US" sz="1800" dirty="0">
              <a:solidFill>
                <a:srgbClr val="0033CC"/>
              </a:solidFill>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800" dirty="0">
                <a:solidFill>
                  <a:srgbClr val="0033CC"/>
                </a:solidFill>
                <a:effectLst/>
                <a:latin typeface="Times New Roman" panose="02020603050405020304" pitchFamily="18" charset="0"/>
                <a:ea typeface="SimSun" panose="02010600030101010101" pitchFamily="2" charset="-122"/>
              </a:rPr>
              <a:t>The GPT model was designed to generate coherent and natural language text by training a large-scale neural network on a massive corpus of text data.</a:t>
            </a:r>
          </a:p>
          <a:p>
            <a:pPr marL="342891" algn="just" eaLnBrk="0" hangingPunct="0">
              <a:spcBef>
                <a:spcPct val="20000"/>
              </a:spcBef>
              <a:defRPr/>
            </a:pPr>
            <a:endParaRPr lang="en-US" sz="1800" dirty="0">
              <a:solidFill>
                <a:srgbClr val="0033CC"/>
              </a:solidFill>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800" dirty="0">
                <a:solidFill>
                  <a:srgbClr val="0033CC"/>
                </a:solidFill>
                <a:effectLst/>
                <a:latin typeface="Times New Roman" panose="02020603050405020304" pitchFamily="18" charset="0"/>
                <a:ea typeface="SimSun" panose="02010600030101010101" pitchFamily="2" charset="-122"/>
              </a:rPr>
              <a:t>The success of GPT inspired the development of the iGPT model, which was trained to generate images from textual descriptions using a similar approach. </a:t>
            </a:r>
          </a:p>
          <a:p>
            <a:pPr marL="342891" algn="just" eaLnBrk="0" hangingPunct="0">
              <a:spcBef>
                <a:spcPct val="20000"/>
              </a:spcBef>
              <a:defRPr/>
            </a:pPr>
            <a:endParaRPr lang="en-US" sz="1800" dirty="0">
              <a:solidFill>
                <a:srgbClr val="0033CC"/>
              </a:solidFill>
              <a:effectLst/>
              <a:latin typeface="Times New Roman" panose="02020603050405020304" pitchFamily="18" charset="0"/>
              <a:ea typeface="SimSun" panose="02010600030101010101" pitchFamily="2" charset="-122"/>
            </a:endParaRPr>
          </a:p>
          <a:p>
            <a:pPr marL="628641" indent="-285750" algn="just" eaLnBrk="0" hangingPunct="0">
              <a:spcBef>
                <a:spcPct val="20000"/>
              </a:spcBef>
              <a:buFont typeface="Arial" panose="020B0604020202020204" pitchFamily="34" charset="0"/>
              <a:buChar char="•"/>
              <a:defRPr/>
            </a:pPr>
            <a:r>
              <a:rPr lang="en-US" sz="1800" dirty="0">
                <a:solidFill>
                  <a:srgbClr val="0033CC"/>
                </a:solidFill>
                <a:effectLst/>
                <a:latin typeface="Times New Roman" panose="02020603050405020304" pitchFamily="18" charset="0"/>
                <a:ea typeface="SimSun" panose="02010600030101010101" pitchFamily="2" charset="-122"/>
              </a:rPr>
              <a:t>The iGPT model was introduced in 2021, and it builds on previous work on generative models for images such as the Generative Adversarial Network (GAN) and Variational Autoencoder (VAE). </a:t>
            </a:r>
          </a:p>
        </p:txBody>
      </p:sp>
    </p:spTree>
    <p:extLst>
      <p:ext uri="{BB962C8B-B14F-4D97-AF65-F5344CB8AC3E}">
        <p14:creationId xmlns:p14="http://schemas.microsoft.com/office/powerpoint/2010/main" val="420536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905000" y="2092332"/>
            <a:ext cx="8077200" cy="4384667"/>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kern="0" dirty="0">
                <a:solidFill>
                  <a:srgbClr val="0033CC"/>
                </a:solidFill>
                <a:latin typeface="Calibri" panose="020F0502020204030204" pitchFamily="34" charset="0"/>
                <a:cs typeface="Calibri" panose="020F0502020204030204" pitchFamily="34" charset="0"/>
              </a:rPr>
              <a:t>Since this is a classification problem, it was suggested to use confusion matrix, to show the accuracy of the model.</a:t>
            </a:r>
          </a:p>
          <a:p>
            <a:pPr marL="685791" indent="-342900" algn="just" eaLnBrk="0" hangingPunct="0">
              <a:spcBef>
                <a:spcPct val="20000"/>
              </a:spcBef>
              <a:buFont typeface="Arial" panose="020B0604020202020204" pitchFamily="34" charset="0"/>
              <a:buChar char="•"/>
              <a:defRPr/>
            </a:pPr>
            <a:endParaRPr lang="en-IN" kern="0" dirty="0">
              <a:solidFill>
                <a:srgbClr val="0033CC"/>
              </a:solidFill>
              <a:latin typeface="Calibri" panose="020F0502020204030204" pitchFamily="34" charset="0"/>
              <a:cs typeface="Calibri" panose="020F0502020204030204" pitchFamily="34" charset="0"/>
            </a:endParaRPr>
          </a:p>
          <a:p>
            <a:pPr marL="685791" indent="-342900" algn="just" eaLnBrk="0" hangingPunct="0">
              <a:spcBef>
                <a:spcPct val="20000"/>
              </a:spcBef>
              <a:buFont typeface="Arial" panose="020B0604020202020204" pitchFamily="34" charset="0"/>
              <a:buChar char="•"/>
              <a:defRPr/>
            </a:pPr>
            <a:r>
              <a:rPr lang="en-IN" kern="0" dirty="0">
                <a:solidFill>
                  <a:srgbClr val="0033CC"/>
                </a:solidFill>
                <a:latin typeface="Calibri" panose="020F0502020204030204" pitchFamily="34" charset="0"/>
                <a:cs typeface="Calibri" panose="020F0502020204030204" pitchFamily="34" charset="0"/>
              </a:rPr>
              <a:t>This model is also capable to do image completion, hence guide suggested to check the loss of the model in comparison to existing models.</a:t>
            </a:r>
          </a:p>
          <a:p>
            <a:pPr marL="685791" indent="-342900" algn="just" eaLnBrk="0" hangingPunct="0">
              <a:spcBef>
                <a:spcPct val="20000"/>
              </a:spcBef>
              <a:buFont typeface="Arial" panose="020B0604020202020204" pitchFamily="34" charset="0"/>
              <a:buChar char="•"/>
              <a:defRPr/>
            </a:pPr>
            <a:endParaRPr lang="en-IN" kern="0" dirty="0">
              <a:solidFill>
                <a:srgbClr val="0033CC"/>
              </a:solidFill>
              <a:latin typeface="Calibri" panose="020F0502020204030204" pitchFamily="34" charset="0"/>
              <a:cs typeface="Calibri" panose="020F0502020204030204" pitchFamily="34" charset="0"/>
            </a:endParaRPr>
          </a:p>
          <a:p>
            <a:pPr marL="342891" algn="just" eaLnBrk="0" hangingPunct="0">
              <a:spcBef>
                <a:spcPct val="20000"/>
              </a:spcBef>
              <a:defRPr/>
            </a:pPr>
            <a:r>
              <a:rPr lang="en-IN" kern="0" dirty="0">
                <a:solidFill>
                  <a:srgbClr val="0033CC"/>
                </a:solidFill>
                <a:latin typeface="Calibri" panose="020F0502020204030204" pitchFamily="34" charset="0"/>
                <a:cs typeface="Calibri" panose="020F0502020204030204" pitchFamily="34" charset="0"/>
              </a:rPr>
              <a:t>Both the above suggestions have been completed, and results are available in the upcoming slides</a:t>
            </a:r>
            <a:r>
              <a:rPr lang="en-IN" kern="0" dirty="0">
                <a:solidFill>
                  <a:srgbClr val="0000FF"/>
                </a:solidFill>
                <a:latin typeface="Calibri" panose="020F0502020204030204" pitchFamily="34" charset="0"/>
                <a:cs typeface="Calibri" panose="020F0502020204030204" pitchFamily="34" charset="0"/>
              </a:rPr>
              <a:t>.</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783632" y="1067012"/>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Approach </a:t>
            </a:r>
            <a:endParaRPr sz="14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1C1D79A-2073-4E06-8D8E-1CF0B1F72BEB}"/>
              </a:ext>
            </a:extLst>
          </p:cNvPr>
          <p:cNvPicPr>
            <a:picLocks noChangeAspect="1"/>
          </p:cNvPicPr>
          <p:nvPr/>
        </p:nvPicPr>
        <p:blipFill>
          <a:blip r:embed="rId3"/>
          <a:stretch>
            <a:fillRect/>
          </a:stretch>
        </p:blipFill>
        <p:spPr>
          <a:xfrm>
            <a:off x="2495600" y="1617750"/>
            <a:ext cx="8424936" cy="43485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Design Constraints, Assumptions &amp; Dependencies</a:t>
            </a:r>
            <a:endParaRPr lang="en-US" sz="2400" dirty="0"/>
          </a:p>
        </p:txBody>
      </p:sp>
      <p:sp>
        <p:nvSpPr>
          <p:cNvPr id="54" name="Google Shape;54;p7"/>
          <p:cNvSpPr txBox="1"/>
          <p:nvPr/>
        </p:nvSpPr>
        <p:spPr>
          <a:xfrm>
            <a:off x="2351584" y="2306524"/>
            <a:ext cx="9001000" cy="3317234"/>
          </a:xfrm>
          <a:prstGeom prst="rect">
            <a:avLst/>
          </a:prstGeom>
          <a:noFill/>
          <a:ln>
            <a:noFill/>
          </a:ln>
        </p:spPr>
        <p:txBody>
          <a:bodyPr spcFirstLastPara="1" wrap="square" lIns="91425" tIns="45700" rIns="91425" bIns="45700" anchor="ctr" anchorCtr="0">
            <a:noAutofit/>
          </a:bodyPr>
          <a:lstStyle/>
          <a:p>
            <a:pPr marL="342900" marR="0" lvl="0" indent="-342900">
              <a:lnSpc>
                <a:spcPct val="107000"/>
              </a:lnSpc>
              <a:spcBef>
                <a:spcPts val="0"/>
              </a:spcBef>
              <a:spcAft>
                <a:spcPts val="0"/>
              </a:spcAft>
              <a:buFont typeface="+mj-lt"/>
              <a:buAutoNum type="arabicPeriod"/>
            </a:pPr>
            <a:r>
              <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The samples collected are from defacto MNIST dataset. Pytorch has processed this dataset in binary format, and this processed dataset has been used in this study.</a:t>
            </a:r>
          </a:p>
          <a:p>
            <a:pPr marL="342900" marR="0" lvl="0" indent="-342900">
              <a:lnSpc>
                <a:spcPct val="107000"/>
              </a:lnSpc>
              <a:spcBef>
                <a:spcPts val="0"/>
              </a:spcBef>
              <a:spcAft>
                <a:spcPts val="0"/>
              </a:spcAft>
              <a:buFont typeface="+mj-lt"/>
              <a:buAutoNum type="arabicPeriod"/>
            </a:pP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The training requires a large and diverse set of data, and the processing of this large and diverse set needs reasonable processor speed and RAM. The cloud-based solutions such as Google Collab Pro cater to the needs of developing this model, while the traditional computing may not be very flexible.</a:t>
            </a:r>
          </a:p>
          <a:p>
            <a:pPr marL="342900" marR="0" lvl="0" indent="-342900">
              <a:lnSpc>
                <a:spcPct val="107000"/>
              </a:lnSpc>
              <a:spcBef>
                <a:spcPts val="0"/>
              </a:spcBef>
              <a:spcAft>
                <a:spcPts val="0"/>
              </a:spcAft>
              <a:buFont typeface="+mj-lt"/>
              <a:buAutoNum type="arabicPeriod"/>
            </a:pP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In case, where the need is to predict newer image completion, the model needs to be trained with the corresponding dataset.</a:t>
            </a:r>
          </a:p>
          <a:p>
            <a:pPr marL="342900" marR="0" lvl="0" indent="-342900">
              <a:lnSpc>
                <a:spcPct val="107000"/>
              </a:lnSpc>
              <a:spcBef>
                <a:spcPts val="0"/>
              </a:spcBef>
              <a:spcAft>
                <a:spcPts val="0"/>
              </a:spcAft>
              <a:buFont typeface="+mj-lt"/>
              <a:buAutoNum type="arabicPeriod"/>
            </a:pPr>
            <a:endPar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600"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OpenAI’s</a:t>
            </a:r>
            <a:r>
              <a:rPr lang="en-US" sz="16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 GPT-3 API is costly. Since this study deals with image datasets, hence the parameters will be more, as a result free limit will quickly exhaust and it will be costly, hence GPT-3 has been avoided.</a:t>
            </a:r>
          </a:p>
          <a:p>
            <a:pPr marL="457200" algn="just">
              <a:spcBef>
                <a:spcPts val="48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6" name="TextBox 5">
            <a:extLst>
              <a:ext uri="{FF2B5EF4-FFF2-40B4-BE49-F238E27FC236}">
                <a16:creationId xmlns:a16="http://schemas.microsoft.com/office/drawing/2014/main" id="{5CD90874-8607-4967-B224-8A41DCB4D083}"/>
              </a:ext>
            </a:extLst>
          </p:cNvPr>
          <p:cNvSpPr txBox="1"/>
          <p:nvPr/>
        </p:nvSpPr>
        <p:spPr>
          <a:xfrm>
            <a:off x="2351584" y="1844824"/>
            <a:ext cx="8712968" cy="369331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Novelty -   I used image augmentation to generate more samples and used MiniBatchKmeans for context reduction. I also implemented this model with Pytorch 1.13, the existing paper used Tensorflow 1.x</a:t>
            </a:r>
          </a:p>
          <a:p>
            <a:endParaRPr lang="en-US" dirty="0">
              <a:solidFill>
                <a:srgbClr val="0033CC"/>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Performance -  Model performance was measured using training and validation accuracy for classification task. iGPT-l model outperformed the existing models.</a:t>
            </a:r>
          </a:p>
          <a:p>
            <a:endParaRPr lang="en-US" dirty="0">
              <a:solidFill>
                <a:srgbClr val="0033CC"/>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Reliability -  It performed as expected with MNIST dataset. I passed half -context image to the model and it was able to generate full-context image.</a:t>
            </a:r>
          </a:p>
          <a:p>
            <a:r>
              <a:rPr lang="en-US" dirty="0">
                <a:solidFill>
                  <a:srgbClr val="0033CC"/>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solidFill>
                  <a:srgbClr val="0033CC"/>
                </a:solidFill>
                <a:latin typeface="Calibri" panose="020F0502020204030204" pitchFamily="34" charset="0"/>
                <a:cs typeface="Calibri" panose="020F0502020204030204" pitchFamily="34" charset="0"/>
              </a:rPr>
              <a:t>Maintainability -   This model is easy to maintain. After training I saved the model check point and  config file. </a:t>
            </a:r>
          </a:p>
          <a:p>
            <a:endParaRPr lang="en-US" dirty="0"/>
          </a:p>
        </p:txBody>
      </p:sp>
    </p:spTree>
    <p:extLst>
      <p:ext uri="{BB962C8B-B14F-4D97-AF65-F5344CB8AC3E}">
        <p14:creationId xmlns:p14="http://schemas.microsoft.com/office/powerpoint/2010/main" val="31670762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1390</Words>
  <Application>Microsoft Macintosh PowerPoint</Application>
  <PresentationFormat>Widescreen</PresentationFormat>
  <Paragraphs>137</Paragraphs>
  <Slides>19</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Times New Roman</vt:lpstr>
      <vt:lpstr>Trebuchet MS</vt:lpstr>
      <vt:lpstr>Tw Cen MT</vt:lpstr>
      <vt:lpstr>Custom Design</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Payel Dutta</cp:lastModifiedBy>
  <cp:revision>20</cp:revision>
  <dcterms:created xsi:type="dcterms:W3CDTF">2020-11-22T08:14:37Z</dcterms:created>
  <dcterms:modified xsi:type="dcterms:W3CDTF">2023-04-09T11:50:53Z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