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9" autoAdjust="0"/>
    <p:restoredTop sz="94660"/>
  </p:normalViewPr>
  <p:slideViewPr>
    <p:cSldViewPr snapToGrid="0">
      <p:cViewPr varScale="1">
        <p:scale>
          <a:sx n="77" d="100"/>
          <a:sy n="77" d="100"/>
        </p:scale>
        <p:origin x="72"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C64856-682F-41BA-AE15-70829AA4F336}"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2F0F3-E172-4DE0-8E9A-021E0C3F1114}" type="slidenum">
              <a:rPr lang="en-US" smtClean="0"/>
              <a:t>‹#›</a:t>
            </a:fld>
            <a:endParaRPr lang="en-US"/>
          </a:p>
        </p:txBody>
      </p:sp>
    </p:spTree>
    <p:extLst>
      <p:ext uri="{BB962C8B-B14F-4D97-AF65-F5344CB8AC3E}">
        <p14:creationId xmlns:p14="http://schemas.microsoft.com/office/powerpoint/2010/main" val="2682309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64856-682F-41BA-AE15-70829AA4F336}"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2F0F3-E172-4DE0-8E9A-021E0C3F1114}" type="slidenum">
              <a:rPr lang="en-US" smtClean="0"/>
              <a:t>‹#›</a:t>
            </a:fld>
            <a:endParaRPr lang="en-US"/>
          </a:p>
        </p:txBody>
      </p:sp>
    </p:spTree>
    <p:extLst>
      <p:ext uri="{BB962C8B-B14F-4D97-AF65-F5344CB8AC3E}">
        <p14:creationId xmlns:p14="http://schemas.microsoft.com/office/powerpoint/2010/main" val="3655237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64856-682F-41BA-AE15-70829AA4F336}"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2F0F3-E172-4DE0-8E9A-021E0C3F111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20024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64856-682F-41BA-AE15-70829AA4F336}"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2F0F3-E172-4DE0-8E9A-021E0C3F1114}" type="slidenum">
              <a:rPr lang="en-US" smtClean="0"/>
              <a:t>‹#›</a:t>
            </a:fld>
            <a:endParaRPr lang="en-US"/>
          </a:p>
        </p:txBody>
      </p:sp>
    </p:spTree>
    <p:extLst>
      <p:ext uri="{BB962C8B-B14F-4D97-AF65-F5344CB8AC3E}">
        <p14:creationId xmlns:p14="http://schemas.microsoft.com/office/powerpoint/2010/main" val="1823481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64856-682F-41BA-AE15-70829AA4F336}"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2F0F3-E172-4DE0-8E9A-021E0C3F111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9109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64856-682F-41BA-AE15-70829AA4F336}"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2F0F3-E172-4DE0-8E9A-021E0C3F1114}" type="slidenum">
              <a:rPr lang="en-US" smtClean="0"/>
              <a:t>‹#›</a:t>
            </a:fld>
            <a:endParaRPr lang="en-US"/>
          </a:p>
        </p:txBody>
      </p:sp>
    </p:spTree>
    <p:extLst>
      <p:ext uri="{BB962C8B-B14F-4D97-AF65-F5344CB8AC3E}">
        <p14:creationId xmlns:p14="http://schemas.microsoft.com/office/powerpoint/2010/main" val="392053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C64856-682F-41BA-AE15-70829AA4F336}"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2F0F3-E172-4DE0-8E9A-021E0C3F1114}" type="slidenum">
              <a:rPr lang="en-US" smtClean="0"/>
              <a:t>‹#›</a:t>
            </a:fld>
            <a:endParaRPr lang="en-US"/>
          </a:p>
        </p:txBody>
      </p:sp>
    </p:spTree>
    <p:extLst>
      <p:ext uri="{BB962C8B-B14F-4D97-AF65-F5344CB8AC3E}">
        <p14:creationId xmlns:p14="http://schemas.microsoft.com/office/powerpoint/2010/main" val="3524119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C64856-682F-41BA-AE15-70829AA4F336}"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2F0F3-E172-4DE0-8E9A-021E0C3F1114}" type="slidenum">
              <a:rPr lang="en-US" smtClean="0"/>
              <a:t>‹#›</a:t>
            </a:fld>
            <a:endParaRPr lang="en-US"/>
          </a:p>
        </p:txBody>
      </p:sp>
    </p:spTree>
    <p:extLst>
      <p:ext uri="{BB962C8B-B14F-4D97-AF65-F5344CB8AC3E}">
        <p14:creationId xmlns:p14="http://schemas.microsoft.com/office/powerpoint/2010/main" val="324447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C64856-682F-41BA-AE15-70829AA4F336}"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2F0F3-E172-4DE0-8E9A-021E0C3F1114}" type="slidenum">
              <a:rPr lang="en-US" smtClean="0"/>
              <a:t>‹#›</a:t>
            </a:fld>
            <a:endParaRPr lang="en-US"/>
          </a:p>
        </p:txBody>
      </p:sp>
    </p:spTree>
    <p:extLst>
      <p:ext uri="{BB962C8B-B14F-4D97-AF65-F5344CB8AC3E}">
        <p14:creationId xmlns:p14="http://schemas.microsoft.com/office/powerpoint/2010/main" val="1062251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64856-682F-41BA-AE15-70829AA4F336}"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2F0F3-E172-4DE0-8E9A-021E0C3F1114}" type="slidenum">
              <a:rPr lang="en-US" smtClean="0"/>
              <a:t>‹#›</a:t>
            </a:fld>
            <a:endParaRPr lang="en-US"/>
          </a:p>
        </p:txBody>
      </p:sp>
    </p:spTree>
    <p:extLst>
      <p:ext uri="{BB962C8B-B14F-4D97-AF65-F5344CB8AC3E}">
        <p14:creationId xmlns:p14="http://schemas.microsoft.com/office/powerpoint/2010/main" val="2736429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C64856-682F-41BA-AE15-70829AA4F336}"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82F0F3-E172-4DE0-8E9A-021E0C3F1114}" type="slidenum">
              <a:rPr lang="en-US" smtClean="0"/>
              <a:t>‹#›</a:t>
            </a:fld>
            <a:endParaRPr lang="en-US"/>
          </a:p>
        </p:txBody>
      </p:sp>
    </p:spTree>
    <p:extLst>
      <p:ext uri="{BB962C8B-B14F-4D97-AF65-F5344CB8AC3E}">
        <p14:creationId xmlns:p14="http://schemas.microsoft.com/office/powerpoint/2010/main" val="422041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C64856-682F-41BA-AE15-70829AA4F336}" type="datetimeFigureOut">
              <a:rPr lang="en-US" smtClean="0"/>
              <a:t>4/29/2023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82F0F3-E172-4DE0-8E9A-021E0C3F1114}" type="slidenum">
              <a:rPr lang="en-US" smtClean="0"/>
              <a:t>‹#›</a:t>
            </a:fld>
            <a:endParaRPr lang="en-US"/>
          </a:p>
        </p:txBody>
      </p:sp>
    </p:spTree>
    <p:extLst>
      <p:ext uri="{BB962C8B-B14F-4D97-AF65-F5344CB8AC3E}">
        <p14:creationId xmlns:p14="http://schemas.microsoft.com/office/powerpoint/2010/main" val="161338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C64856-682F-41BA-AE15-70829AA4F336}" type="datetimeFigureOut">
              <a:rPr lang="en-US" smtClean="0"/>
              <a:t>4/29/2023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82F0F3-E172-4DE0-8E9A-021E0C3F1114}" type="slidenum">
              <a:rPr lang="en-US" smtClean="0"/>
              <a:t>‹#›</a:t>
            </a:fld>
            <a:endParaRPr lang="en-US"/>
          </a:p>
        </p:txBody>
      </p:sp>
    </p:spTree>
    <p:extLst>
      <p:ext uri="{BB962C8B-B14F-4D97-AF65-F5344CB8AC3E}">
        <p14:creationId xmlns:p14="http://schemas.microsoft.com/office/powerpoint/2010/main" val="56255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C64856-682F-41BA-AE15-70829AA4F336}" type="datetimeFigureOut">
              <a:rPr lang="en-US" smtClean="0"/>
              <a:t>4/29/2023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82F0F3-E172-4DE0-8E9A-021E0C3F1114}" type="slidenum">
              <a:rPr lang="en-US" smtClean="0"/>
              <a:t>‹#›</a:t>
            </a:fld>
            <a:endParaRPr lang="en-US"/>
          </a:p>
        </p:txBody>
      </p:sp>
    </p:spTree>
    <p:extLst>
      <p:ext uri="{BB962C8B-B14F-4D97-AF65-F5344CB8AC3E}">
        <p14:creationId xmlns:p14="http://schemas.microsoft.com/office/powerpoint/2010/main" val="129592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C64856-682F-41BA-AE15-70829AA4F336}"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82F0F3-E172-4DE0-8E9A-021E0C3F1114}" type="slidenum">
              <a:rPr lang="en-US" smtClean="0"/>
              <a:t>‹#›</a:t>
            </a:fld>
            <a:endParaRPr lang="en-US"/>
          </a:p>
        </p:txBody>
      </p:sp>
    </p:spTree>
    <p:extLst>
      <p:ext uri="{BB962C8B-B14F-4D97-AF65-F5344CB8AC3E}">
        <p14:creationId xmlns:p14="http://schemas.microsoft.com/office/powerpoint/2010/main" val="1532240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C64856-682F-41BA-AE15-70829AA4F336}"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82F0F3-E172-4DE0-8E9A-021E0C3F1114}" type="slidenum">
              <a:rPr lang="en-US" smtClean="0"/>
              <a:t>‹#›</a:t>
            </a:fld>
            <a:endParaRPr lang="en-US"/>
          </a:p>
        </p:txBody>
      </p:sp>
    </p:spTree>
    <p:extLst>
      <p:ext uri="{BB962C8B-B14F-4D97-AF65-F5344CB8AC3E}">
        <p14:creationId xmlns:p14="http://schemas.microsoft.com/office/powerpoint/2010/main" val="4114382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C64856-682F-41BA-AE15-70829AA4F336}" type="datetimeFigureOut">
              <a:rPr lang="en-US" smtClean="0"/>
              <a:t>4/29/2023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F82F0F3-E172-4DE0-8E9A-021E0C3F1114}" type="slidenum">
              <a:rPr lang="en-US" smtClean="0"/>
              <a:t>‹#›</a:t>
            </a:fld>
            <a:endParaRPr lang="en-US"/>
          </a:p>
        </p:txBody>
      </p:sp>
    </p:spTree>
    <p:extLst>
      <p:ext uri="{BB962C8B-B14F-4D97-AF65-F5344CB8AC3E}">
        <p14:creationId xmlns:p14="http://schemas.microsoft.com/office/powerpoint/2010/main" val="1834304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B5AB8C-8D89-902E-422D-08B06081DC34}"/>
              </a:ext>
            </a:extLst>
          </p:cNvPr>
          <p:cNvSpPr txBox="1"/>
          <p:nvPr/>
        </p:nvSpPr>
        <p:spPr>
          <a:xfrm>
            <a:off x="3943739" y="2276670"/>
            <a:ext cx="3446106" cy="369332"/>
          </a:xfrm>
          <a:prstGeom prst="rect">
            <a:avLst/>
          </a:prstGeom>
          <a:noFill/>
        </p:spPr>
        <p:txBody>
          <a:bodyPr wrap="square" rtlCol="0">
            <a:spAutoFit/>
          </a:bodyPr>
          <a:lstStyle/>
          <a:p>
            <a:r>
              <a:rPr lang="en-US" dirty="0"/>
              <a:t>UE20CS971 – Project Phase – 1</a:t>
            </a:r>
          </a:p>
        </p:txBody>
      </p:sp>
      <p:sp>
        <p:nvSpPr>
          <p:cNvPr id="5" name="TextBox 4">
            <a:extLst>
              <a:ext uri="{FF2B5EF4-FFF2-40B4-BE49-F238E27FC236}">
                <a16:creationId xmlns:a16="http://schemas.microsoft.com/office/drawing/2014/main" id="{39DF0929-F210-928E-33C4-BBBB26191217}"/>
              </a:ext>
            </a:extLst>
          </p:cNvPr>
          <p:cNvSpPr txBox="1"/>
          <p:nvPr/>
        </p:nvSpPr>
        <p:spPr>
          <a:xfrm>
            <a:off x="1258078" y="4020922"/>
            <a:ext cx="9675844" cy="1200329"/>
          </a:xfrm>
          <a:prstGeom prst="rect">
            <a:avLst/>
          </a:prstGeom>
          <a:noFill/>
        </p:spPr>
        <p:txBody>
          <a:bodyPr wrap="square" rtlCol="0">
            <a:spAutoFit/>
          </a:bodyPr>
          <a:lstStyle/>
          <a:p>
            <a:r>
              <a:rPr lang="en-US" dirty="0">
                <a:solidFill>
                  <a:schemeClr val="accent2">
                    <a:lumMod val="75000"/>
                  </a:schemeClr>
                </a:solidFill>
              </a:rPr>
              <a:t>Project Title</a:t>
            </a:r>
            <a:r>
              <a:rPr lang="en-US" dirty="0"/>
              <a:t>: Text Summarization on e-commerce product reviews using GPT-2</a:t>
            </a:r>
          </a:p>
          <a:p>
            <a:r>
              <a:rPr lang="en-US" dirty="0">
                <a:solidFill>
                  <a:schemeClr val="accent2">
                    <a:lumMod val="75000"/>
                  </a:schemeClr>
                </a:solidFill>
              </a:rPr>
              <a:t>Name</a:t>
            </a:r>
            <a:r>
              <a:rPr lang="en-US" dirty="0"/>
              <a:t> : Prajeesh R</a:t>
            </a:r>
          </a:p>
          <a:p>
            <a:r>
              <a:rPr lang="en-US" dirty="0">
                <a:solidFill>
                  <a:schemeClr val="accent2">
                    <a:lumMod val="75000"/>
                  </a:schemeClr>
                </a:solidFill>
              </a:rPr>
              <a:t>SRN </a:t>
            </a:r>
            <a:r>
              <a:rPr lang="en-US" dirty="0"/>
              <a:t>   : PES2PGE21DS130</a:t>
            </a:r>
          </a:p>
          <a:p>
            <a:r>
              <a:rPr lang="en-US" dirty="0">
                <a:solidFill>
                  <a:schemeClr val="accent2">
                    <a:lumMod val="75000"/>
                  </a:schemeClr>
                </a:solidFill>
              </a:rPr>
              <a:t>Project guide</a:t>
            </a:r>
            <a:r>
              <a:rPr lang="en-US" dirty="0"/>
              <a:t>: </a:t>
            </a:r>
            <a:r>
              <a:rPr lang="en-US" dirty="0" err="1"/>
              <a:t>Kaustuv</a:t>
            </a:r>
            <a:r>
              <a:rPr lang="en-US" dirty="0"/>
              <a:t> Kunal</a:t>
            </a:r>
          </a:p>
        </p:txBody>
      </p:sp>
    </p:spTree>
    <p:extLst>
      <p:ext uri="{BB962C8B-B14F-4D97-AF65-F5344CB8AC3E}">
        <p14:creationId xmlns:p14="http://schemas.microsoft.com/office/powerpoint/2010/main" val="1984008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C95817-7B4D-28C9-46A3-0D6493F85D7D}"/>
              </a:ext>
            </a:extLst>
          </p:cNvPr>
          <p:cNvSpPr>
            <a:spLocks noGrp="1"/>
          </p:cNvSpPr>
          <p:nvPr>
            <p:ph type="title"/>
          </p:nvPr>
        </p:nvSpPr>
        <p:spPr>
          <a:xfrm>
            <a:off x="299646" y="588065"/>
            <a:ext cx="10096683" cy="831574"/>
          </a:xfrm>
        </p:spPr>
        <p:txBody>
          <a:bodyPr>
            <a:normAutofit fontScale="90000"/>
          </a:bodyPr>
          <a:lstStyle/>
          <a:p>
            <a:r>
              <a:rPr lang="en-US" dirty="0"/>
              <a:t>Proposed Methodology/Approach</a:t>
            </a:r>
            <a:br>
              <a:rPr lang="en-US" dirty="0"/>
            </a:br>
            <a:endParaRPr lang="en-US" dirty="0"/>
          </a:p>
        </p:txBody>
      </p:sp>
      <p:sp>
        <p:nvSpPr>
          <p:cNvPr id="5" name="Content Placeholder 2">
            <a:extLst>
              <a:ext uri="{FF2B5EF4-FFF2-40B4-BE49-F238E27FC236}">
                <a16:creationId xmlns:a16="http://schemas.microsoft.com/office/drawing/2014/main" id="{D8BA9AA8-A5F7-094F-B29E-FFE105ECBAE6}"/>
              </a:ext>
            </a:extLst>
          </p:cNvPr>
          <p:cNvSpPr>
            <a:spLocks noGrp="1"/>
          </p:cNvSpPr>
          <p:nvPr>
            <p:ph idx="1"/>
          </p:nvPr>
        </p:nvSpPr>
        <p:spPr>
          <a:xfrm>
            <a:off x="299646" y="1419639"/>
            <a:ext cx="9579850" cy="4365535"/>
          </a:xfrm>
        </p:spPr>
        <p:txBody>
          <a:bodyPr>
            <a:normAutofit/>
          </a:bodyPr>
          <a:lstStyle/>
          <a:p>
            <a:pPr>
              <a:buFont typeface="Arial" panose="020B0604020202020204" pitchFamily="34" charset="0"/>
              <a:buChar char="•"/>
            </a:pPr>
            <a:r>
              <a:rPr lang="en-US" b="1" dirty="0"/>
              <a:t>Data Collection </a:t>
            </a:r>
            <a:r>
              <a:rPr lang="en-US" dirty="0"/>
              <a:t>- </a:t>
            </a:r>
            <a:r>
              <a:rPr lang="en-US" b="0" i="0" dirty="0">
                <a:solidFill>
                  <a:srgbClr val="374151"/>
                </a:solidFill>
                <a:effectLst/>
                <a:latin typeface="Söhne"/>
              </a:rPr>
              <a:t>Data collection for e-commerce website reviews can be done using web scraping techniques, such as Beautiful Soup.	</a:t>
            </a:r>
          </a:p>
          <a:p>
            <a:pPr>
              <a:buFont typeface="Arial" panose="020B0604020202020204" pitchFamily="34" charset="0"/>
              <a:buChar char="•"/>
            </a:pPr>
            <a:r>
              <a:rPr lang="en-US" b="1" i="0" dirty="0">
                <a:solidFill>
                  <a:srgbClr val="374151"/>
                </a:solidFill>
                <a:effectLst/>
                <a:latin typeface="Söhne"/>
              </a:rPr>
              <a:t>Data preprocessing</a:t>
            </a:r>
            <a:r>
              <a:rPr lang="en-US" b="0" i="0" dirty="0">
                <a:solidFill>
                  <a:srgbClr val="374151"/>
                </a:solidFill>
                <a:effectLst/>
                <a:latin typeface="Söhne"/>
              </a:rPr>
              <a:t>: Clean and preprocess the collected data to remove any irrelevant information, such as HTML tags, special characters, and punctuation. This step also involve tokenization, normalization, and lemmatization to standardize the text data.</a:t>
            </a:r>
          </a:p>
          <a:p>
            <a:pPr>
              <a:buFont typeface="Arial" panose="020B0604020202020204" pitchFamily="34" charset="0"/>
              <a:buChar char="•"/>
            </a:pPr>
            <a:r>
              <a:rPr lang="en-US" b="1" i="0" dirty="0">
                <a:solidFill>
                  <a:srgbClr val="374151"/>
                </a:solidFill>
                <a:effectLst/>
                <a:latin typeface="Söhne"/>
              </a:rPr>
              <a:t>Fine-tuning the GPT-2 model</a:t>
            </a:r>
            <a:r>
              <a:rPr lang="en-US" b="0" i="0" dirty="0">
                <a:solidFill>
                  <a:srgbClr val="374151"/>
                </a:solidFill>
                <a:effectLst/>
                <a:latin typeface="Söhne"/>
              </a:rPr>
              <a:t>: Fine-tune the GPT-2 model on the preprocessed e-commerce review dataset using a sequence-to-sequence architecture.</a:t>
            </a:r>
          </a:p>
          <a:p>
            <a:pPr>
              <a:buFont typeface="Arial" panose="020B0604020202020204" pitchFamily="34" charset="0"/>
              <a:buChar char="•"/>
            </a:pPr>
            <a:r>
              <a:rPr lang="en-US" b="1" i="0" dirty="0">
                <a:solidFill>
                  <a:srgbClr val="374151"/>
                </a:solidFill>
                <a:effectLst/>
                <a:latin typeface="Söhne"/>
              </a:rPr>
              <a:t>Evaluation</a:t>
            </a:r>
            <a:r>
              <a:rPr lang="en-US" b="0" i="0" dirty="0">
                <a:solidFill>
                  <a:srgbClr val="374151"/>
                </a:solidFill>
                <a:effectLst/>
                <a:latin typeface="Söhne"/>
              </a:rPr>
              <a:t>: Evaluate the performance of the trained model using appropriate metrics, such as ROUGE (Recall-Oriented Understudy for </a:t>
            </a:r>
            <a:r>
              <a:rPr lang="en-US" b="0" i="0" dirty="0" err="1">
                <a:solidFill>
                  <a:srgbClr val="374151"/>
                </a:solidFill>
                <a:effectLst/>
                <a:latin typeface="Söhne"/>
              </a:rPr>
              <a:t>Gisting</a:t>
            </a:r>
            <a:r>
              <a:rPr lang="en-US" b="0" i="0" dirty="0">
                <a:solidFill>
                  <a:srgbClr val="374151"/>
                </a:solidFill>
                <a:effectLst/>
                <a:latin typeface="Söhne"/>
              </a:rPr>
              <a:t> Evaluation) or BLEU (Bilingual Evaluation Understudy), which are commonly used for evaluating text summarization models.</a:t>
            </a:r>
          </a:p>
          <a:p>
            <a:pPr>
              <a:buFont typeface="Arial" panose="020B0604020202020204" pitchFamily="34" charset="0"/>
              <a:buChar char="•"/>
            </a:pPr>
            <a:r>
              <a:rPr lang="en-US" b="1" i="0" dirty="0">
                <a:solidFill>
                  <a:srgbClr val="374151"/>
                </a:solidFill>
                <a:effectLst/>
                <a:latin typeface="Söhne"/>
              </a:rPr>
              <a:t>Optimization</a:t>
            </a:r>
            <a:r>
              <a:rPr lang="en-US" b="0" i="0" dirty="0">
                <a:solidFill>
                  <a:srgbClr val="374151"/>
                </a:solidFill>
                <a:effectLst/>
                <a:latin typeface="Söhne"/>
              </a:rPr>
              <a:t>: Optimize the model by iterating over the above steps and fine-tuning the model based on the evaluation results. This may involve adjusting the dataset, hyperparameters, or architecture of the model to achieve better performance.</a:t>
            </a:r>
          </a:p>
          <a:p>
            <a:pPr>
              <a:buFont typeface="Arial" panose="020B0604020202020204" pitchFamily="34" charset="0"/>
              <a:buChar char="•"/>
            </a:pPr>
            <a:endParaRPr lang="en-US" b="0" i="0" dirty="0">
              <a:solidFill>
                <a:srgbClr val="374151"/>
              </a:solidFill>
              <a:effectLst/>
              <a:latin typeface="Söhne"/>
            </a:endParaRPr>
          </a:p>
          <a:p>
            <a:pPr>
              <a:buFont typeface="Arial" panose="020B0604020202020204" pitchFamily="34" charset="0"/>
              <a:buChar char="•"/>
            </a:pPr>
            <a:endParaRPr lang="en-US" b="0" i="0" dirty="0">
              <a:solidFill>
                <a:srgbClr val="374151"/>
              </a:solidFill>
              <a:effectLst/>
              <a:latin typeface="Söhne"/>
            </a:endParaRPr>
          </a:p>
          <a:p>
            <a:pPr>
              <a:buFont typeface="Arial" panose="020B0604020202020204" pitchFamily="34" charset="0"/>
              <a:buChar char="•"/>
            </a:pPr>
            <a:endParaRPr lang="en-US" b="0" i="0" dirty="0">
              <a:solidFill>
                <a:srgbClr val="374151"/>
              </a:solidFill>
              <a:effectLst/>
              <a:latin typeface="Söhne"/>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3868602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962676-BF6E-2E0C-CE44-09B024147047}"/>
              </a:ext>
            </a:extLst>
          </p:cNvPr>
          <p:cNvSpPr txBox="1"/>
          <p:nvPr/>
        </p:nvSpPr>
        <p:spPr>
          <a:xfrm>
            <a:off x="1033670" y="884583"/>
            <a:ext cx="747422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Problem Statement</a:t>
            </a:r>
          </a:p>
          <a:p>
            <a:pPr marL="285750" indent="-285750">
              <a:buFont typeface="Arial" panose="020B0604020202020204" pitchFamily="34" charset="0"/>
              <a:buChar char="•"/>
            </a:pPr>
            <a:r>
              <a:rPr lang="en-US" dirty="0"/>
              <a:t>Abstract and scope</a:t>
            </a:r>
          </a:p>
          <a:p>
            <a:pPr marL="285750" indent="-285750">
              <a:buFont typeface="Arial" panose="020B0604020202020204" pitchFamily="34" charset="0"/>
              <a:buChar char="•"/>
            </a:pPr>
            <a:r>
              <a:rPr lang="en-US" dirty="0"/>
              <a:t>Literature Survey</a:t>
            </a:r>
          </a:p>
          <a:p>
            <a:pPr marL="285750" indent="-285750">
              <a:buFont typeface="Arial" panose="020B0604020202020204" pitchFamily="34" charset="0"/>
              <a:buChar char="•"/>
            </a:pPr>
            <a:r>
              <a:rPr lang="en-US" dirty="0"/>
              <a:t>Improvements</a:t>
            </a:r>
          </a:p>
          <a:p>
            <a:pPr marL="285750" indent="-285750">
              <a:buFont typeface="Arial" panose="020B0604020202020204" pitchFamily="34" charset="0"/>
              <a:buChar char="•"/>
            </a:pPr>
            <a:r>
              <a:rPr lang="en-US" dirty="0"/>
              <a:t>Design Approach</a:t>
            </a:r>
          </a:p>
          <a:p>
            <a:pPr marL="285750" indent="-285750">
              <a:buFont typeface="Arial" panose="020B0604020202020204" pitchFamily="34" charset="0"/>
              <a:buChar char="•"/>
            </a:pPr>
            <a:r>
              <a:rPr lang="en-US" dirty="0"/>
              <a:t>Design constraint, Assumption and Dependencies</a:t>
            </a:r>
          </a:p>
          <a:p>
            <a:pPr marL="285750" indent="-285750">
              <a:buFont typeface="Arial" panose="020B0604020202020204" pitchFamily="34" charset="0"/>
              <a:buChar char="•"/>
            </a:pPr>
            <a:r>
              <a:rPr lang="en-US" dirty="0"/>
              <a:t>Design Details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6587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329A-58B8-E80B-96B2-A5DCE0F7441E}"/>
              </a:ext>
            </a:extLst>
          </p:cNvPr>
          <p:cNvSpPr>
            <a:spLocks noGrp="1"/>
          </p:cNvSpPr>
          <p:nvPr>
            <p:ph type="title"/>
          </p:nvPr>
        </p:nvSpPr>
        <p:spPr/>
        <p:txBody>
          <a:bodyPr>
            <a:normAutofit/>
          </a:bodyPr>
          <a:lstStyle/>
          <a:p>
            <a:r>
              <a:rPr lang="en-US" sz="2800" dirty="0"/>
              <a:t>Problem Statement</a:t>
            </a:r>
          </a:p>
        </p:txBody>
      </p:sp>
      <p:sp>
        <p:nvSpPr>
          <p:cNvPr id="3" name="Content Placeholder 2">
            <a:extLst>
              <a:ext uri="{FF2B5EF4-FFF2-40B4-BE49-F238E27FC236}">
                <a16:creationId xmlns:a16="http://schemas.microsoft.com/office/drawing/2014/main" id="{F58FCD4D-724A-CFC0-EFDF-2D95BFDA148F}"/>
              </a:ext>
            </a:extLst>
          </p:cNvPr>
          <p:cNvSpPr>
            <a:spLocks noGrp="1"/>
          </p:cNvSpPr>
          <p:nvPr>
            <p:ph idx="1"/>
          </p:nvPr>
        </p:nvSpPr>
        <p:spPr>
          <a:xfrm>
            <a:off x="607760" y="1349465"/>
            <a:ext cx="8993440" cy="3880773"/>
          </a:xfrm>
        </p:spPr>
        <p:txBody>
          <a:bodyPr/>
          <a:lstStyle/>
          <a:p>
            <a:pPr marL="0" indent="0" algn="just">
              <a:buNone/>
            </a:pPr>
            <a:r>
              <a:rPr lang="en-US" i="0" dirty="0">
                <a:solidFill>
                  <a:srgbClr val="374151"/>
                </a:solidFill>
                <a:effectLst/>
                <a:latin typeface="Söhne"/>
              </a:rPr>
              <a:t>With the increasing popularity of online shopping, e-commerce websites have become a primary source of information for consumers to make purchasing decisions. However, the abundance of customer reviews on these websites can be overwhelming, making it difficult for consumers to quickly and efficiently extract relevant information. Thus, there is a need for an effective summarization approach that can automatically condense the content of these reviews while retaining the key aspects of the user experience, enabling consumers to make informed decisions quickly and efficiently. The problem statement, therefore, is to develop an algorithm that can accurately summarize e-commerce website reviews, taking into account the varying opinions, writing styles, and levels of detail expressed by the reviewers.</a:t>
            </a:r>
            <a:endParaRPr lang="en-US" dirty="0"/>
          </a:p>
        </p:txBody>
      </p:sp>
    </p:spTree>
    <p:extLst>
      <p:ext uri="{BB962C8B-B14F-4D97-AF65-F5344CB8AC3E}">
        <p14:creationId xmlns:p14="http://schemas.microsoft.com/office/powerpoint/2010/main" val="246522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376B-45D2-12B9-B4CD-7A43B39D5C8B}"/>
              </a:ext>
            </a:extLst>
          </p:cNvPr>
          <p:cNvSpPr>
            <a:spLocks noGrp="1"/>
          </p:cNvSpPr>
          <p:nvPr>
            <p:ph type="title"/>
          </p:nvPr>
        </p:nvSpPr>
        <p:spPr/>
        <p:txBody>
          <a:bodyPr/>
          <a:lstStyle/>
          <a:p>
            <a:r>
              <a:rPr lang="en-US" dirty="0"/>
              <a:t>Abstract and scope</a:t>
            </a:r>
            <a:br>
              <a:rPr lang="en-US" dirty="0"/>
            </a:br>
            <a:endParaRPr lang="en-US" dirty="0"/>
          </a:p>
        </p:txBody>
      </p:sp>
      <p:sp>
        <p:nvSpPr>
          <p:cNvPr id="3" name="Content Placeholder 2">
            <a:extLst>
              <a:ext uri="{FF2B5EF4-FFF2-40B4-BE49-F238E27FC236}">
                <a16:creationId xmlns:a16="http://schemas.microsoft.com/office/drawing/2014/main" id="{212FF11F-87D4-1791-919E-AC698A7B797F}"/>
              </a:ext>
            </a:extLst>
          </p:cNvPr>
          <p:cNvSpPr>
            <a:spLocks noGrp="1"/>
          </p:cNvSpPr>
          <p:nvPr>
            <p:ph idx="1"/>
          </p:nvPr>
        </p:nvSpPr>
        <p:spPr>
          <a:xfrm>
            <a:off x="558064" y="1488613"/>
            <a:ext cx="9102770" cy="3880773"/>
          </a:xfrm>
        </p:spPr>
        <p:txBody>
          <a:bodyPr/>
          <a:lstStyle/>
          <a:p>
            <a:pPr marL="0" indent="0" algn="just">
              <a:buNone/>
            </a:pPr>
            <a:r>
              <a:rPr lang="en-US" b="0" i="0" dirty="0">
                <a:solidFill>
                  <a:srgbClr val="374151"/>
                </a:solidFill>
                <a:effectLst/>
                <a:latin typeface="Söhne"/>
              </a:rPr>
              <a:t>The increasing popularity of e-commerce websites has led to a vast amount of customer reviews, making it challenging for consumers to extract relevant information quickly and efficiently. This problem can be addressed through the development of an effective summarization approach that can automatically condense the content of these reviews while retaining the essential aspects of the user experience. </a:t>
            </a:r>
          </a:p>
          <a:p>
            <a:pPr marL="0" indent="0" algn="just">
              <a:buNone/>
            </a:pPr>
            <a:r>
              <a:rPr lang="en-US" b="0" i="0" dirty="0">
                <a:solidFill>
                  <a:srgbClr val="374151"/>
                </a:solidFill>
                <a:effectLst/>
                <a:latin typeface="Söhne"/>
              </a:rPr>
              <a:t>In this abstract, this study presents a problem statement for the summarization of e-commerce website reviews, highlighting the need for an algorithm that can accurately summarize the reviews, considering varying opinions, writing styles, and levels of detail expressed by the reviewers. </a:t>
            </a:r>
          </a:p>
          <a:p>
            <a:pPr marL="0" indent="0" algn="just">
              <a:buNone/>
            </a:pPr>
            <a:r>
              <a:rPr lang="en-US" b="0" i="0" dirty="0">
                <a:solidFill>
                  <a:srgbClr val="374151"/>
                </a:solidFill>
                <a:effectLst/>
                <a:latin typeface="Söhne"/>
              </a:rPr>
              <a:t>By developing such an approach will benefit both consumers and e-commerce platforms by providing users with the necessary information to make informed purchasing decisions and improving the overall user experience.</a:t>
            </a:r>
            <a:endParaRPr lang="en-US" dirty="0"/>
          </a:p>
        </p:txBody>
      </p:sp>
    </p:spTree>
    <p:extLst>
      <p:ext uri="{BB962C8B-B14F-4D97-AF65-F5344CB8AC3E}">
        <p14:creationId xmlns:p14="http://schemas.microsoft.com/office/powerpoint/2010/main" val="2411271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9DD5-1167-9D69-3549-32154025C18D}"/>
              </a:ext>
            </a:extLst>
          </p:cNvPr>
          <p:cNvSpPr>
            <a:spLocks noGrp="1"/>
          </p:cNvSpPr>
          <p:nvPr>
            <p:ph type="title"/>
          </p:nvPr>
        </p:nvSpPr>
        <p:spPr>
          <a:xfrm>
            <a:off x="677333" y="609600"/>
            <a:ext cx="8983501" cy="861391"/>
          </a:xfrm>
        </p:spPr>
        <p:txBody>
          <a:bodyPr/>
          <a:lstStyle/>
          <a:p>
            <a:r>
              <a:rPr lang="en-US" dirty="0"/>
              <a:t>Literature Survey</a:t>
            </a:r>
          </a:p>
        </p:txBody>
      </p:sp>
      <p:sp>
        <p:nvSpPr>
          <p:cNvPr id="3" name="Content Placeholder 2">
            <a:extLst>
              <a:ext uri="{FF2B5EF4-FFF2-40B4-BE49-F238E27FC236}">
                <a16:creationId xmlns:a16="http://schemas.microsoft.com/office/drawing/2014/main" id="{A0AE8022-968D-D7D3-2572-CC5B5F6E2D3B}"/>
              </a:ext>
            </a:extLst>
          </p:cNvPr>
          <p:cNvSpPr>
            <a:spLocks noGrp="1"/>
          </p:cNvSpPr>
          <p:nvPr>
            <p:ph idx="1"/>
          </p:nvPr>
        </p:nvSpPr>
        <p:spPr>
          <a:xfrm>
            <a:off x="677334" y="1401417"/>
            <a:ext cx="8596668" cy="4639945"/>
          </a:xfrm>
        </p:spPr>
        <p:txBody>
          <a:bodyPr/>
          <a:lstStyle/>
          <a:p>
            <a:pPr algn="just">
              <a:buFont typeface="Arial" panose="020B0604020202020204" pitchFamily="34" charset="0"/>
              <a:buChar char="•"/>
            </a:pPr>
            <a:r>
              <a:rPr lang="en-US" b="0" i="0" dirty="0">
                <a:solidFill>
                  <a:srgbClr val="374151"/>
                </a:solidFill>
                <a:effectLst/>
                <a:latin typeface="Söhne"/>
              </a:rPr>
              <a:t>Previous studies have explored various approaches to summarizing e-commerce website reviews, such as using machine learning algorithms, text mining techniques, and sentiment analysis.</a:t>
            </a:r>
          </a:p>
          <a:p>
            <a:pPr algn="just">
              <a:buFont typeface="Arial" panose="020B0604020202020204" pitchFamily="34" charset="0"/>
              <a:buChar char="•"/>
            </a:pPr>
            <a:r>
              <a:rPr lang="en-US" b="0" i="0" dirty="0">
                <a:solidFill>
                  <a:srgbClr val="374151"/>
                </a:solidFill>
                <a:effectLst/>
                <a:latin typeface="Söhne"/>
              </a:rPr>
              <a:t>One study proposed a summarization technique that uses aspect-based sentiment analysis to identify key aspects of the product or service being reviewed and generate a summary based on the sentiment associated with each aspect.</a:t>
            </a:r>
          </a:p>
          <a:p>
            <a:pPr algn="just">
              <a:buFont typeface="Arial" panose="020B0604020202020204" pitchFamily="34" charset="0"/>
              <a:buChar char="•"/>
            </a:pPr>
            <a:r>
              <a:rPr lang="en-US" b="0" i="0" dirty="0">
                <a:solidFill>
                  <a:srgbClr val="374151"/>
                </a:solidFill>
                <a:effectLst/>
                <a:latin typeface="Söhne"/>
              </a:rPr>
              <a:t>A recent study explored the effectiveness of deep learning-based models for summarizing e-commerce website reviews, achieving promising results in terms of accuracy and efficiency.</a:t>
            </a:r>
            <a:endParaRPr lang="en-US" dirty="0">
              <a:solidFill>
                <a:srgbClr val="374151"/>
              </a:solidFill>
              <a:latin typeface="Söhne"/>
            </a:endParaRPr>
          </a:p>
          <a:p>
            <a:pPr algn="just">
              <a:buFont typeface="Arial" panose="020B0604020202020204" pitchFamily="34" charset="0"/>
              <a:buChar char="•"/>
            </a:pPr>
            <a:endParaRPr lang="en-US" dirty="0">
              <a:solidFill>
                <a:srgbClr val="374151"/>
              </a:solidFill>
              <a:latin typeface="Söhne"/>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267066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47B0-DFD7-D702-829D-5E823B8F6374}"/>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7FDD5892-FE50-9666-FFBA-E954D5960292}"/>
              </a:ext>
            </a:extLst>
          </p:cNvPr>
          <p:cNvSpPr>
            <a:spLocks noGrp="1"/>
          </p:cNvSpPr>
          <p:nvPr>
            <p:ph idx="1"/>
          </p:nvPr>
        </p:nvSpPr>
        <p:spPr>
          <a:xfrm>
            <a:off x="677334" y="1488613"/>
            <a:ext cx="8596668" cy="3880773"/>
          </a:xfrm>
        </p:spPr>
        <p:txBody>
          <a:bodyPr/>
          <a:lstStyle/>
          <a:p>
            <a:pPr algn="just">
              <a:buFont typeface="Arial" panose="020B0604020202020204" pitchFamily="34" charset="0"/>
              <a:buChar char="•"/>
            </a:pPr>
            <a:r>
              <a:rPr lang="en-US" b="0" i="0" dirty="0">
                <a:solidFill>
                  <a:srgbClr val="374151"/>
                </a:solidFill>
                <a:effectLst/>
                <a:latin typeface="Söhne"/>
              </a:rPr>
              <a:t>However, challenges remain in developing a summarization approach that can effectively capture the nuances of user reviews, such as sarcasm, irony, and other forms of figurative language, as well as the potential biases introduced by fake or biased reviews.</a:t>
            </a:r>
          </a:p>
          <a:p>
            <a:pPr algn="just">
              <a:buFont typeface="Arial" panose="020B0604020202020204" pitchFamily="34" charset="0"/>
              <a:buChar char="•"/>
            </a:pPr>
            <a:r>
              <a:rPr lang="en-US" b="0" i="0" dirty="0">
                <a:solidFill>
                  <a:srgbClr val="374151"/>
                </a:solidFill>
                <a:effectLst/>
                <a:latin typeface="Söhne"/>
              </a:rPr>
              <a:t>Despite these challenges, the growing importance of e-commerce websites as a primary source of information for consumers highlights the need for continued research and development of effective summarization approaches to improve the user experience and facilitate informed decision-making.</a:t>
            </a:r>
          </a:p>
          <a:p>
            <a:endParaRPr lang="en-US" dirty="0"/>
          </a:p>
        </p:txBody>
      </p:sp>
    </p:spTree>
    <p:extLst>
      <p:ext uri="{BB962C8B-B14F-4D97-AF65-F5344CB8AC3E}">
        <p14:creationId xmlns:p14="http://schemas.microsoft.com/office/powerpoint/2010/main" val="156064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B041D94-401F-4BFA-156F-3E06295B0A53}"/>
              </a:ext>
            </a:extLst>
          </p:cNvPr>
          <p:cNvSpPr>
            <a:spLocks noGrp="1"/>
          </p:cNvSpPr>
          <p:nvPr>
            <p:ph type="title"/>
          </p:nvPr>
        </p:nvSpPr>
        <p:spPr>
          <a:xfrm>
            <a:off x="736969" y="520148"/>
            <a:ext cx="8596668" cy="831574"/>
          </a:xfrm>
        </p:spPr>
        <p:txBody>
          <a:bodyPr/>
          <a:lstStyle/>
          <a:p>
            <a:r>
              <a:rPr lang="en-US" dirty="0"/>
              <a:t>Design Approach</a:t>
            </a:r>
          </a:p>
        </p:txBody>
      </p:sp>
      <p:sp>
        <p:nvSpPr>
          <p:cNvPr id="7" name="Content Placeholder 2">
            <a:extLst>
              <a:ext uri="{FF2B5EF4-FFF2-40B4-BE49-F238E27FC236}">
                <a16:creationId xmlns:a16="http://schemas.microsoft.com/office/drawing/2014/main" id="{1EE5D857-F599-6F7C-547E-C7D5803DFADC}"/>
              </a:ext>
            </a:extLst>
          </p:cNvPr>
          <p:cNvSpPr>
            <a:spLocks noGrp="1"/>
          </p:cNvSpPr>
          <p:nvPr>
            <p:ph idx="1"/>
          </p:nvPr>
        </p:nvSpPr>
        <p:spPr>
          <a:xfrm>
            <a:off x="677333" y="1488613"/>
            <a:ext cx="9162405" cy="4365535"/>
          </a:xfrm>
        </p:spPr>
        <p:txBody>
          <a:bodyPr>
            <a:normAutofit fontScale="92500" lnSpcReduction="20000"/>
          </a:bodyPr>
          <a:lstStyle/>
          <a:p>
            <a:pPr algn="just">
              <a:buFont typeface="+mj-lt"/>
              <a:buAutoNum type="arabicPeriod"/>
            </a:pPr>
            <a:r>
              <a:rPr lang="en-US" b="1" i="0" dirty="0">
                <a:solidFill>
                  <a:srgbClr val="374151"/>
                </a:solidFill>
                <a:effectLst/>
                <a:latin typeface="Söhne"/>
              </a:rPr>
              <a:t>Data Preparation</a:t>
            </a:r>
            <a:r>
              <a:rPr lang="en-US" b="0" i="0" dirty="0">
                <a:solidFill>
                  <a:srgbClr val="374151"/>
                </a:solidFill>
                <a:effectLst/>
                <a:latin typeface="Söhne"/>
              </a:rPr>
              <a:t>: Gather a large dataset of e-commerce website reviews and pre-process the data by removing irrelevant information and noise, such as HTML tags and non-textual content.</a:t>
            </a:r>
          </a:p>
          <a:p>
            <a:pPr algn="just">
              <a:buFont typeface="+mj-lt"/>
              <a:buAutoNum type="arabicPeriod"/>
            </a:pPr>
            <a:r>
              <a:rPr lang="en-US" b="1" i="0" dirty="0">
                <a:solidFill>
                  <a:srgbClr val="374151"/>
                </a:solidFill>
                <a:effectLst/>
                <a:latin typeface="Söhne"/>
              </a:rPr>
              <a:t>Fine-tuning GPT-2</a:t>
            </a:r>
            <a:r>
              <a:rPr lang="en-US" b="0" i="0" dirty="0">
                <a:solidFill>
                  <a:srgbClr val="374151"/>
                </a:solidFill>
                <a:effectLst/>
                <a:latin typeface="Söhne"/>
              </a:rPr>
              <a:t>: Fine-tune the GPT-2 language model on the pre-processed dataset using a supervised learning approach. In this process, GPT-2 is trained to predict the next word in a sequence of words given the previous words in the sequence, with the target output being a summary of the input review.</a:t>
            </a:r>
          </a:p>
          <a:p>
            <a:pPr algn="just">
              <a:buFont typeface="+mj-lt"/>
              <a:buAutoNum type="arabicPeriod"/>
            </a:pPr>
            <a:r>
              <a:rPr lang="en-US" b="1" i="0" dirty="0">
                <a:solidFill>
                  <a:srgbClr val="374151"/>
                </a:solidFill>
                <a:effectLst/>
                <a:latin typeface="Söhne"/>
              </a:rPr>
              <a:t>Sequence-to-Sequence Architecture</a:t>
            </a:r>
            <a:r>
              <a:rPr lang="en-US" b="0" i="0" dirty="0">
                <a:solidFill>
                  <a:srgbClr val="374151"/>
                </a:solidFill>
                <a:effectLst/>
                <a:latin typeface="Söhne"/>
              </a:rPr>
              <a:t>: Build a sequence-to-sequence architecture, where the input sequence consists of a review, and the output sequence consists of a summary of that review. This architecture can be implemented using an encoder-decoder model that encodes the input sequence into a fixed-length vector representation and then decodes that representation into the output sequence.</a:t>
            </a:r>
          </a:p>
          <a:p>
            <a:pPr algn="just">
              <a:buFont typeface="+mj-lt"/>
              <a:buAutoNum type="arabicPeriod"/>
            </a:pPr>
            <a:r>
              <a:rPr lang="en-US" b="1" i="0" dirty="0">
                <a:solidFill>
                  <a:srgbClr val="374151"/>
                </a:solidFill>
                <a:effectLst/>
                <a:latin typeface="Söhne"/>
              </a:rPr>
              <a:t>Evaluation Metrics</a:t>
            </a:r>
            <a:r>
              <a:rPr lang="en-US" b="0" i="0" dirty="0">
                <a:solidFill>
                  <a:srgbClr val="374151"/>
                </a:solidFill>
                <a:effectLst/>
                <a:latin typeface="Söhne"/>
              </a:rPr>
              <a:t>: Evaluate the performance of the summarization approach using standard evaluation metrics, such as ROUGE and BLEU, which measure the similarity between the generated summary and a reference summary.</a:t>
            </a:r>
          </a:p>
          <a:p>
            <a:pPr algn="just">
              <a:buFont typeface="+mj-lt"/>
              <a:buAutoNum type="arabicPeriod"/>
            </a:pPr>
            <a:r>
              <a:rPr lang="en-US" b="1" i="0" dirty="0">
                <a:solidFill>
                  <a:srgbClr val="374151"/>
                </a:solidFill>
                <a:effectLst/>
                <a:latin typeface="Söhne"/>
              </a:rPr>
              <a:t>Deployment</a:t>
            </a:r>
            <a:r>
              <a:rPr lang="en-US" b="0" i="0" dirty="0">
                <a:solidFill>
                  <a:srgbClr val="374151"/>
                </a:solidFill>
                <a:effectLst/>
                <a:latin typeface="Söhne"/>
              </a:rPr>
              <a:t>: Deploy the summarization model as a service that can be integrated into e-commerce platforms to provide users with the necessary information to make informed purchasing decisions.</a:t>
            </a:r>
          </a:p>
          <a:p>
            <a:endParaRPr lang="en-US" dirty="0"/>
          </a:p>
        </p:txBody>
      </p:sp>
    </p:spTree>
    <p:extLst>
      <p:ext uri="{BB962C8B-B14F-4D97-AF65-F5344CB8AC3E}">
        <p14:creationId xmlns:p14="http://schemas.microsoft.com/office/powerpoint/2010/main" val="3479863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B041D94-401F-4BFA-156F-3E06295B0A53}"/>
              </a:ext>
            </a:extLst>
          </p:cNvPr>
          <p:cNvSpPr>
            <a:spLocks noGrp="1"/>
          </p:cNvSpPr>
          <p:nvPr>
            <p:ph type="title"/>
          </p:nvPr>
        </p:nvSpPr>
        <p:spPr>
          <a:xfrm>
            <a:off x="299646" y="588065"/>
            <a:ext cx="10096683" cy="831574"/>
          </a:xfrm>
        </p:spPr>
        <p:txBody>
          <a:bodyPr>
            <a:normAutofit fontScale="90000"/>
          </a:bodyPr>
          <a:lstStyle/>
          <a:p>
            <a:r>
              <a:rPr lang="en-US" dirty="0"/>
              <a:t>Design constraint, Assumption and Dependencies</a:t>
            </a:r>
          </a:p>
        </p:txBody>
      </p:sp>
      <p:sp>
        <p:nvSpPr>
          <p:cNvPr id="7" name="Content Placeholder 2">
            <a:extLst>
              <a:ext uri="{FF2B5EF4-FFF2-40B4-BE49-F238E27FC236}">
                <a16:creationId xmlns:a16="http://schemas.microsoft.com/office/drawing/2014/main" id="{1EE5D857-F599-6F7C-547E-C7D5803DFADC}"/>
              </a:ext>
            </a:extLst>
          </p:cNvPr>
          <p:cNvSpPr>
            <a:spLocks noGrp="1"/>
          </p:cNvSpPr>
          <p:nvPr>
            <p:ph idx="1"/>
          </p:nvPr>
        </p:nvSpPr>
        <p:spPr>
          <a:xfrm>
            <a:off x="677331" y="1209719"/>
            <a:ext cx="9162405" cy="1940387"/>
          </a:xfrm>
        </p:spPr>
        <p:txBody>
          <a:bodyPr>
            <a:normAutofit/>
          </a:bodyPr>
          <a:lstStyle/>
          <a:p>
            <a:pPr marL="0" indent="0">
              <a:buNone/>
            </a:pPr>
            <a:r>
              <a:rPr lang="en-US" b="0" i="0" u="sng" dirty="0">
                <a:solidFill>
                  <a:srgbClr val="374151"/>
                </a:solidFill>
                <a:effectLst/>
                <a:latin typeface="Söhne"/>
              </a:rPr>
              <a:t>Design Constraints:</a:t>
            </a:r>
          </a:p>
          <a:p>
            <a:pPr algn="just">
              <a:buFont typeface="Arial" panose="020B0604020202020204" pitchFamily="34" charset="0"/>
              <a:buChar char="•"/>
            </a:pPr>
            <a:r>
              <a:rPr lang="en-US" sz="1600" b="0" i="0" dirty="0">
                <a:solidFill>
                  <a:srgbClr val="374151"/>
                </a:solidFill>
                <a:effectLst/>
                <a:latin typeface="Söhne"/>
              </a:rPr>
              <a:t>Availability and quality of large-scale datasets of e-commerce website reviews for fine-tuning the GPT-2 model.</a:t>
            </a:r>
          </a:p>
          <a:p>
            <a:pPr algn="just">
              <a:buFont typeface="Arial" panose="020B0604020202020204" pitchFamily="34" charset="0"/>
              <a:buChar char="•"/>
            </a:pPr>
            <a:r>
              <a:rPr lang="en-US" sz="1600" b="0" i="0" dirty="0">
                <a:solidFill>
                  <a:srgbClr val="374151"/>
                </a:solidFill>
                <a:effectLst/>
                <a:latin typeface="Söhne"/>
              </a:rPr>
              <a:t>Computational resources and hardware to train and deploy the sequence-to-sequence architecture. Alternatively using cloud based Google collab helps in building the model.</a:t>
            </a:r>
          </a:p>
          <a:p>
            <a:pPr>
              <a:buFont typeface="Arial" panose="020B0604020202020204" pitchFamily="34" charset="0"/>
              <a:buChar char="•"/>
            </a:pPr>
            <a:endParaRPr lang="en-US" dirty="0">
              <a:solidFill>
                <a:srgbClr val="374151"/>
              </a:solidFill>
              <a:latin typeface="Söhne"/>
            </a:endParaRPr>
          </a:p>
        </p:txBody>
      </p:sp>
      <p:sp>
        <p:nvSpPr>
          <p:cNvPr id="2" name="Content Placeholder 2">
            <a:extLst>
              <a:ext uri="{FF2B5EF4-FFF2-40B4-BE49-F238E27FC236}">
                <a16:creationId xmlns:a16="http://schemas.microsoft.com/office/drawing/2014/main" id="{8DCDBE1F-2925-B6D3-9EEF-600AD991DCE4}"/>
              </a:ext>
            </a:extLst>
          </p:cNvPr>
          <p:cNvSpPr txBox="1">
            <a:spLocks/>
          </p:cNvSpPr>
          <p:nvPr/>
        </p:nvSpPr>
        <p:spPr>
          <a:xfrm>
            <a:off x="677330" y="2823770"/>
            <a:ext cx="9162405" cy="14798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0" i="0" u="sng" dirty="0">
                <a:solidFill>
                  <a:srgbClr val="374151"/>
                </a:solidFill>
                <a:effectLst/>
                <a:latin typeface="Söhne"/>
              </a:rPr>
              <a:t>Assumptions</a:t>
            </a:r>
            <a:r>
              <a:rPr lang="en-US" u="sng" dirty="0">
                <a:solidFill>
                  <a:srgbClr val="374151"/>
                </a:solidFill>
                <a:latin typeface="Söhne"/>
              </a:rPr>
              <a:t>:</a:t>
            </a:r>
          </a:p>
          <a:p>
            <a:pPr algn="just">
              <a:buFont typeface="Arial" panose="020B0604020202020204" pitchFamily="34" charset="0"/>
              <a:buChar char="•"/>
            </a:pPr>
            <a:r>
              <a:rPr lang="en-US" sz="1600" b="0" i="0" dirty="0">
                <a:solidFill>
                  <a:srgbClr val="374151"/>
                </a:solidFill>
                <a:effectLst/>
                <a:latin typeface="Söhne"/>
              </a:rPr>
              <a:t>The language used in e-commerce website reviews is sufficiently similar to standard English to be effectively processed by the GPT-2 model.</a:t>
            </a:r>
          </a:p>
          <a:p>
            <a:pPr algn="just">
              <a:buFont typeface="Arial" panose="020B0604020202020204" pitchFamily="34" charset="0"/>
              <a:buChar char="•"/>
            </a:pPr>
            <a:r>
              <a:rPr lang="en-US" sz="1600" b="0" i="0" dirty="0">
                <a:solidFill>
                  <a:srgbClr val="374151"/>
                </a:solidFill>
                <a:effectLst/>
                <a:latin typeface="Söhne"/>
              </a:rPr>
              <a:t>Users value concise and relevant information in making purchasing decisions.</a:t>
            </a:r>
            <a:endParaRPr lang="en-US" dirty="0">
              <a:solidFill>
                <a:srgbClr val="374151"/>
              </a:solidFill>
              <a:latin typeface="Söhne"/>
            </a:endParaRPr>
          </a:p>
        </p:txBody>
      </p:sp>
      <p:sp>
        <p:nvSpPr>
          <p:cNvPr id="3" name="Content Placeholder 2">
            <a:extLst>
              <a:ext uri="{FF2B5EF4-FFF2-40B4-BE49-F238E27FC236}">
                <a16:creationId xmlns:a16="http://schemas.microsoft.com/office/drawing/2014/main" id="{723BF07B-82EE-E47D-B069-6BA4CFD1ED8A}"/>
              </a:ext>
            </a:extLst>
          </p:cNvPr>
          <p:cNvSpPr txBox="1">
            <a:spLocks/>
          </p:cNvSpPr>
          <p:nvPr/>
        </p:nvSpPr>
        <p:spPr>
          <a:xfrm>
            <a:off x="677330" y="4263888"/>
            <a:ext cx="9162405" cy="234563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0" i="0" u="sng" dirty="0">
                <a:solidFill>
                  <a:srgbClr val="374151"/>
                </a:solidFill>
                <a:effectLst/>
                <a:latin typeface="Söhne"/>
              </a:rPr>
              <a:t>Dependencies</a:t>
            </a:r>
            <a:r>
              <a:rPr lang="en-US" u="sng" dirty="0">
                <a:solidFill>
                  <a:srgbClr val="374151"/>
                </a:solidFill>
                <a:latin typeface="Söhne"/>
              </a:rPr>
              <a:t>:</a:t>
            </a:r>
          </a:p>
          <a:p>
            <a:pPr algn="just">
              <a:buFont typeface="Arial" panose="020B0604020202020204" pitchFamily="34" charset="0"/>
              <a:buChar char="•"/>
            </a:pPr>
            <a:r>
              <a:rPr lang="en-US" sz="1600" b="0" i="0" dirty="0">
                <a:solidFill>
                  <a:srgbClr val="374151"/>
                </a:solidFill>
                <a:effectLst/>
                <a:latin typeface="Söhne"/>
              </a:rPr>
              <a:t>The accuracy and effectiveness of the summarization approach depend on the quality and representativeness of the training dataset used to fine-tune the GPT-2 model.</a:t>
            </a:r>
          </a:p>
          <a:p>
            <a:pPr algn="just">
              <a:buFont typeface="Arial" panose="020B0604020202020204" pitchFamily="34" charset="0"/>
              <a:buChar char="•"/>
            </a:pPr>
            <a:r>
              <a:rPr lang="en-US" sz="1600" b="0" i="0" dirty="0">
                <a:solidFill>
                  <a:srgbClr val="374151"/>
                </a:solidFill>
                <a:effectLst/>
                <a:latin typeface="Söhne"/>
              </a:rPr>
              <a:t>The performance of the sequence-to-sequence architecture is influenced by the quality and complexity of the learned representation of the input review and the output summary.</a:t>
            </a:r>
          </a:p>
          <a:p>
            <a:pPr algn="just">
              <a:buFont typeface="Arial" panose="020B0604020202020204" pitchFamily="34" charset="0"/>
              <a:buChar char="•"/>
            </a:pPr>
            <a:r>
              <a:rPr lang="en-US" sz="1600" b="0" i="0" dirty="0">
                <a:solidFill>
                  <a:srgbClr val="374151"/>
                </a:solidFill>
                <a:effectLst/>
                <a:latin typeface="Söhne"/>
              </a:rPr>
              <a:t>The summarization approach's effectiveness depends on the relevance and completeness of the information contained in the e-commerce website reviews.</a:t>
            </a:r>
            <a:endParaRPr lang="en-US" sz="1600" dirty="0">
              <a:solidFill>
                <a:srgbClr val="374151"/>
              </a:solidFill>
              <a:latin typeface="Söhne"/>
            </a:endParaRPr>
          </a:p>
        </p:txBody>
      </p:sp>
    </p:spTree>
    <p:extLst>
      <p:ext uri="{BB962C8B-B14F-4D97-AF65-F5344CB8AC3E}">
        <p14:creationId xmlns:p14="http://schemas.microsoft.com/office/powerpoint/2010/main" val="1072665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C95817-7B4D-28C9-46A3-0D6493F85D7D}"/>
              </a:ext>
            </a:extLst>
          </p:cNvPr>
          <p:cNvSpPr>
            <a:spLocks noGrp="1"/>
          </p:cNvSpPr>
          <p:nvPr>
            <p:ph type="title"/>
          </p:nvPr>
        </p:nvSpPr>
        <p:spPr>
          <a:xfrm>
            <a:off x="299646" y="588065"/>
            <a:ext cx="10096683" cy="831574"/>
          </a:xfrm>
        </p:spPr>
        <p:txBody>
          <a:bodyPr>
            <a:normAutofit fontScale="90000"/>
          </a:bodyPr>
          <a:lstStyle/>
          <a:p>
            <a:r>
              <a:rPr lang="en-US" dirty="0"/>
              <a:t>Design Details</a:t>
            </a:r>
            <a:br>
              <a:rPr lang="en-US" dirty="0"/>
            </a:br>
            <a:endParaRPr lang="en-US" dirty="0"/>
          </a:p>
        </p:txBody>
      </p:sp>
      <p:sp>
        <p:nvSpPr>
          <p:cNvPr id="5" name="Content Placeholder 2">
            <a:extLst>
              <a:ext uri="{FF2B5EF4-FFF2-40B4-BE49-F238E27FC236}">
                <a16:creationId xmlns:a16="http://schemas.microsoft.com/office/drawing/2014/main" id="{D8BA9AA8-A5F7-094F-B29E-FFE105ECBAE6}"/>
              </a:ext>
            </a:extLst>
          </p:cNvPr>
          <p:cNvSpPr>
            <a:spLocks noGrp="1"/>
          </p:cNvSpPr>
          <p:nvPr>
            <p:ph idx="1"/>
          </p:nvPr>
        </p:nvSpPr>
        <p:spPr>
          <a:xfrm>
            <a:off x="299646" y="1419639"/>
            <a:ext cx="9579850" cy="4365535"/>
          </a:xfrm>
        </p:spPr>
        <p:txBody>
          <a:bodyPr>
            <a:normAutofit/>
          </a:bodyPr>
          <a:lstStyle/>
          <a:p>
            <a:pPr>
              <a:buFont typeface="Arial" panose="020B0604020202020204" pitchFamily="34" charset="0"/>
              <a:buChar char="•"/>
            </a:pPr>
            <a:r>
              <a:rPr lang="en-US" dirty="0"/>
              <a:t>Novelty - </a:t>
            </a:r>
            <a:r>
              <a:rPr lang="en-US" b="0" i="0" dirty="0">
                <a:solidFill>
                  <a:srgbClr val="374151"/>
                </a:solidFill>
                <a:effectLst/>
                <a:latin typeface="Söhne"/>
              </a:rPr>
              <a:t>Seq2Seq architecture is a powerful and flexible framework that can be used to model a wide range of natural language processing tasks, making it a popular choice for applications that involve generating sequences of text.</a:t>
            </a:r>
            <a:endParaRPr lang="en-US" dirty="0"/>
          </a:p>
        </p:txBody>
      </p:sp>
    </p:spTree>
    <p:extLst>
      <p:ext uri="{BB962C8B-B14F-4D97-AF65-F5344CB8AC3E}">
        <p14:creationId xmlns:p14="http://schemas.microsoft.com/office/powerpoint/2010/main" val="16860909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TM03457444[[fn=Basis]]</Template>
  <TotalTime>239</TotalTime>
  <Words>1074</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Söhne</vt:lpstr>
      <vt:lpstr>Trebuchet MS</vt:lpstr>
      <vt:lpstr>Wingdings 3</vt:lpstr>
      <vt:lpstr>Facet</vt:lpstr>
      <vt:lpstr>PowerPoint Presentation</vt:lpstr>
      <vt:lpstr>PowerPoint Presentation</vt:lpstr>
      <vt:lpstr>Problem Statement</vt:lpstr>
      <vt:lpstr>Abstract and scope </vt:lpstr>
      <vt:lpstr>Literature Survey</vt:lpstr>
      <vt:lpstr>Improvements</vt:lpstr>
      <vt:lpstr>Design Approach</vt:lpstr>
      <vt:lpstr>Design constraint, Assumption and Dependencies</vt:lpstr>
      <vt:lpstr>Design Details </vt:lpstr>
      <vt:lpstr>Proposed Methodology/Approach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PRAJEESH R</dc:creator>
  <cp:lastModifiedBy>PRAJEESH R</cp:lastModifiedBy>
  <cp:revision>3</cp:revision>
  <dcterms:created xsi:type="dcterms:W3CDTF">2023-04-29T08:21:46Z</dcterms:created>
  <dcterms:modified xsi:type="dcterms:W3CDTF">2023-04-29T12:20:52Z</dcterms:modified>
</cp:coreProperties>
</file>