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59" r:id="rId3"/>
    <p:sldId id="285" r:id="rId4"/>
    <p:sldId id="284" r:id="rId5"/>
    <p:sldId id="260" r:id="rId6"/>
    <p:sldId id="265" r:id="rId7"/>
    <p:sldId id="286" r:id="rId8"/>
    <p:sldId id="287" r:id="rId9"/>
    <p:sldId id="288" r:id="rId10"/>
    <p:sldId id="289" r:id="rId11"/>
    <p:sldId id="290" r:id="rId12"/>
    <p:sldId id="291" r:id="rId13"/>
    <p:sldId id="262" r:id="rId14"/>
    <p:sldId id="268" r:id="rId15"/>
    <p:sldId id="279" r:id="rId16"/>
    <p:sldId id="282" r:id="rId17"/>
    <p:sldId id="281" r:id="rId18"/>
    <p:sldId id="280" r:id="rId19"/>
    <p:sldId id="271" r:id="rId20"/>
    <p:sldId id="261" r:id="rId21"/>
    <p:sldId id="270"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3" autoAdjust="0"/>
    <p:restoredTop sz="94660"/>
  </p:normalViewPr>
  <p:slideViewPr>
    <p:cSldViewPr snapToGrid="0">
      <p:cViewPr varScale="1">
        <p:scale>
          <a:sx n="66" d="100"/>
          <a:sy n="66" d="100"/>
        </p:scale>
        <p:origin x="668" y="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F68878-137C-4DDC-BF70-48BD1A515843}" type="datetimeFigureOut">
              <a:rPr lang="en-US" smtClean="0"/>
              <a:t>4/18/2023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59849F-4B30-44ED-8EA2-1C4521CD2670}" type="slidenum">
              <a:rPr lang="en-US" smtClean="0"/>
              <a:t>‹#›</a:t>
            </a:fld>
            <a:endParaRPr lang="en-US"/>
          </a:p>
        </p:txBody>
      </p:sp>
    </p:spTree>
    <p:extLst>
      <p:ext uri="{BB962C8B-B14F-4D97-AF65-F5344CB8AC3E}">
        <p14:creationId xmlns:p14="http://schemas.microsoft.com/office/powerpoint/2010/main" val="1863670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6F448-3E58-A88D-C3A4-0C8B237B7A8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34A7803-C5B8-28FF-790E-0A69E8E2983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176F1E5-BFC6-0109-CBB8-71771D3669E5}"/>
              </a:ext>
            </a:extLst>
          </p:cNvPr>
          <p:cNvSpPr>
            <a:spLocks noGrp="1"/>
          </p:cNvSpPr>
          <p:nvPr>
            <p:ph type="dt" sz="half" idx="10"/>
          </p:nvPr>
        </p:nvSpPr>
        <p:spPr/>
        <p:txBody>
          <a:bodyPr/>
          <a:lstStyle/>
          <a:p>
            <a:fld id="{9206885D-7255-4E27-92FB-D140387998DC}" type="datetimeFigureOut">
              <a:rPr lang="en-US" smtClean="0"/>
              <a:t>4/18/2023</a:t>
            </a:fld>
            <a:endParaRPr lang="en-US"/>
          </a:p>
        </p:txBody>
      </p:sp>
      <p:sp>
        <p:nvSpPr>
          <p:cNvPr id="5" name="Footer Placeholder 4">
            <a:extLst>
              <a:ext uri="{FF2B5EF4-FFF2-40B4-BE49-F238E27FC236}">
                <a16:creationId xmlns:a16="http://schemas.microsoft.com/office/drawing/2014/main" id="{1031BBFE-58F1-A508-E6D1-4A15ED8113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26B8EB-BF50-6226-46B4-4C103A80CE70}"/>
              </a:ext>
            </a:extLst>
          </p:cNvPr>
          <p:cNvSpPr>
            <a:spLocks noGrp="1"/>
          </p:cNvSpPr>
          <p:nvPr>
            <p:ph type="sldNum" sz="quarter" idx="12"/>
          </p:nvPr>
        </p:nvSpPr>
        <p:spPr/>
        <p:txBody>
          <a:bodyPr/>
          <a:lstStyle/>
          <a:p>
            <a:fld id="{C9632877-F0AA-46FD-97C6-DBBE0AEDB39B}" type="slidenum">
              <a:rPr lang="en-US" smtClean="0"/>
              <a:t>‹#›</a:t>
            </a:fld>
            <a:endParaRPr lang="en-US"/>
          </a:p>
        </p:txBody>
      </p:sp>
    </p:spTree>
    <p:extLst>
      <p:ext uri="{BB962C8B-B14F-4D97-AF65-F5344CB8AC3E}">
        <p14:creationId xmlns:p14="http://schemas.microsoft.com/office/powerpoint/2010/main" val="42819959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E7C988-B294-86F6-7CE8-196510E6EC9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364D533-BBB7-690E-434B-F6CA01C4979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3BC1EB5-DA61-EF41-9D24-417EC0F21436}"/>
              </a:ext>
            </a:extLst>
          </p:cNvPr>
          <p:cNvSpPr>
            <a:spLocks noGrp="1"/>
          </p:cNvSpPr>
          <p:nvPr>
            <p:ph type="dt" sz="half" idx="10"/>
          </p:nvPr>
        </p:nvSpPr>
        <p:spPr/>
        <p:txBody>
          <a:bodyPr/>
          <a:lstStyle/>
          <a:p>
            <a:fld id="{9206885D-7255-4E27-92FB-D140387998DC}" type="datetimeFigureOut">
              <a:rPr lang="en-US" smtClean="0"/>
              <a:t>4/18/2023</a:t>
            </a:fld>
            <a:endParaRPr lang="en-US"/>
          </a:p>
        </p:txBody>
      </p:sp>
      <p:sp>
        <p:nvSpPr>
          <p:cNvPr id="5" name="Footer Placeholder 4">
            <a:extLst>
              <a:ext uri="{FF2B5EF4-FFF2-40B4-BE49-F238E27FC236}">
                <a16:creationId xmlns:a16="http://schemas.microsoft.com/office/drawing/2014/main" id="{CE769658-A6F3-D940-37E2-003A14FFC6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2536C8-16C0-471A-7D60-9DD3AA09BD66}"/>
              </a:ext>
            </a:extLst>
          </p:cNvPr>
          <p:cNvSpPr>
            <a:spLocks noGrp="1"/>
          </p:cNvSpPr>
          <p:nvPr>
            <p:ph type="sldNum" sz="quarter" idx="12"/>
          </p:nvPr>
        </p:nvSpPr>
        <p:spPr/>
        <p:txBody>
          <a:bodyPr/>
          <a:lstStyle/>
          <a:p>
            <a:fld id="{C9632877-F0AA-46FD-97C6-DBBE0AEDB39B}" type="slidenum">
              <a:rPr lang="en-US" smtClean="0"/>
              <a:t>‹#›</a:t>
            </a:fld>
            <a:endParaRPr lang="en-US"/>
          </a:p>
        </p:txBody>
      </p:sp>
    </p:spTree>
    <p:extLst>
      <p:ext uri="{BB962C8B-B14F-4D97-AF65-F5344CB8AC3E}">
        <p14:creationId xmlns:p14="http://schemas.microsoft.com/office/powerpoint/2010/main" val="1961992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349A394-E6D0-F8A3-C291-1DAFA377116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0F12943-602C-15E6-1867-569D44619B5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2C5E394-DB24-9F2C-7D82-83FBE3E51E7B}"/>
              </a:ext>
            </a:extLst>
          </p:cNvPr>
          <p:cNvSpPr>
            <a:spLocks noGrp="1"/>
          </p:cNvSpPr>
          <p:nvPr>
            <p:ph type="dt" sz="half" idx="10"/>
          </p:nvPr>
        </p:nvSpPr>
        <p:spPr/>
        <p:txBody>
          <a:bodyPr/>
          <a:lstStyle/>
          <a:p>
            <a:fld id="{9206885D-7255-4E27-92FB-D140387998DC}" type="datetimeFigureOut">
              <a:rPr lang="en-US" smtClean="0"/>
              <a:t>4/18/2023</a:t>
            </a:fld>
            <a:endParaRPr lang="en-US"/>
          </a:p>
        </p:txBody>
      </p:sp>
      <p:sp>
        <p:nvSpPr>
          <p:cNvPr id="5" name="Footer Placeholder 4">
            <a:extLst>
              <a:ext uri="{FF2B5EF4-FFF2-40B4-BE49-F238E27FC236}">
                <a16:creationId xmlns:a16="http://schemas.microsoft.com/office/drawing/2014/main" id="{5BFEE63B-6124-B8CE-11A8-97D259AA45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EABA32-FF7F-D152-EF30-A552AD1FC402}"/>
              </a:ext>
            </a:extLst>
          </p:cNvPr>
          <p:cNvSpPr>
            <a:spLocks noGrp="1"/>
          </p:cNvSpPr>
          <p:nvPr>
            <p:ph type="sldNum" sz="quarter" idx="12"/>
          </p:nvPr>
        </p:nvSpPr>
        <p:spPr/>
        <p:txBody>
          <a:bodyPr/>
          <a:lstStyle/>
          <a:p>
            <a:fld id="{C9632877-F0AA-46FD-97C6-DBBE0AEDB39B}" type="slidenum">
              <a:rPr lang="en-US" smtClean="0"/>
              <a:t>‹#›</a:t>
            </a:fld>
            <a:endParaRPr lang="en-US"/>
          </a:p>
        </p:txBody>
      </p:sp>
    </p:spTree>
    <p:extLst>
      <p:ext uri="{BB962C8B-B14F-4D97-AF65-F5344CB8AC3E}">
        <p14:creationId xmlns:p14="http://schemas.microsoft.com/office/powerpoint/2010/main" val="12334804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115A6-7C6B-F91F-F15A-1B2A5B87477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B3DA578-E1F4-3AB0-E2D6-FD75D61B35F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474CE36-1E24-E15B-0103-FF1F8DB8A964}"/>
              </a:ext>
            </a:extLst>
          </p:cNvPr>
          <p:cNvSpPr>
            <a:spLocks noGrp="1"/>
          </p:cNvSpPr>
          <p:nvPr>
            <p:ph type="dt" sz="half" idx="10"/>
          </p:nvPr>
        </p:nvSpPr>
        <p:spPr/>
        <p:txBody>
          <a:bodyPr/>
          <a:lstStyle/>
          <a:p>
            <a:fld id="{9206885D-7255-4E27-92FB-D140387998DC}" type="datetimeFigureOut">
              <a:rPr lang="en-US" smtClean="0"/>
              <a:t>4/18/2023</a:t>
            </a:fld>
            <a:endParaRPr lang="en-US"/>
          </a:p>
        </p:txBody>
      </p:sp>
      <p:sp>
        <p:nvSpPr>
          <p:cNvPr id="5" name="Footer Placeholder 4">
            <a:extLst>
              <a:ext uri="{FF2B5EF4-FFF2-40B4-BE49-F238E27FC236}">
                <a16:creationId xmlns:a16="http://schemas.microsoft.com/office/drawing/2014/main" id="{E8F3FFBD-14DE-1281-EDF6-387FCAD3DF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EBC49B-F1BE-6CEC-2D75-D63A6B6E06D8}"/>
              </a:ext>
            </a:extLst>
          </p:cNvPr>
          <p:cNvSpPr>
            <a:spLocks noGrp="1"/>
          </p:cNvSpPr>
          <p:nvPr>
            <p:ph type="sldNum" sz="quarter" idx="12"/>
          </p:nvPr>
        </p:nvSpPr>
        <p:spPr/>
        <p:txBody>
          <a:bodyPr/>
          <a:lstStyle/>
          <a:p>
            <a:fld id="{C9632877-F0AA-46FD-97C6-DBBE0AEDB39B}" type="slidenum">
              <a:rPr lang="en-US" smtClean="0"/>
              <a:t>‹#›</a:t>
            </a:fld>
            <a:endParaRPr lang="en-US"/>
          </a:p>
        </p:txBody>
      </p:sp>
    </p:spTree>
    <p:extLst>
      <p:ext uri="{BB962C8B-B14F-4D97-AF65-F5344CB8AC3E}">
        <p14:creationId xmlns:p14="http://schemas.microsoft.com/office/powerpoint/2010/main" val="36021251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2BF6F9-9FD4-DAC3-6EB0-1D484D1C3F6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AABF513-4604-4A95-81CF-4AF391073B8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F0653AF-C43B-4147-D58E-871ED34B0736}"/>
              </a:ext>
            </a:extLst>
          </p:cNvPr>
          <p:cNvSpPr>
            <a:spLocks noGrp="1"/>
          </p:cNvSpPr>
          <p:nvPr>
            <p:ph type="dt" sz="half" idx="10"/>
          </p:nvPr>
        </p:nvSpPr>
        <p:spPr/>
        <p:txBody>
          <a:bodyPr/>
          <a:lstStyle/>
          <a:p>
            <a:fld id="{9206885D-7255-4E27-92FB-D140387998DC}" type="datetimeFigureOut">
              <a:rPr lang="en-US" smtClean="0"/>
              <a:t>4/18/2023</a:t>
            </a:fld>
            <a:endParaRPr lang="en-US"/>
          </a:p>
        </p:txBody>
      </p:sp>
      <p:sp>
        <p:nvSpPr>
          <p:cNvPr id="5" name="Footer Placeholder 4">
            <a:extLst>
              <a:ext uri="{FF2B5EF4-FFF2-40B4-BE49-F238E27FC236}">
                <a16:creationId xmlns:a16="http://schemas.microsoft.com/office/drawing/2014/main" id="{A024446C-6E81-8614-801D-D8B97716F0C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70A1C2-171C-83CF-0F0D-279B3A0F44DA}"/>
              </a:ext>
            </a:extLst>
          </p:cNvPr>
          <p:cNvSpPr>
            <a:spLocks noGrp="1"/>
          </p:cNvSpPr>
          <p:nvPr>
            <p:ph type="sldNum" sz="quarter" idx="12"/>
          </p:nvPr>
        </p:nvSpPr>
        <p:spPr/>
        <p:txBody>
          <a:bodyPr/>
          <a:lstStyle/>
          <a:p>
            <a:fld id="{C9632877-F0AA-46FD-97C6-DBBE0AEDB39B}" type="slidenum">
              <a:rPr lang="en-US" smtClean="0"/>
              <a:t>‹#›</a:t>
            </a:fld>
            <a:endParaRPr lang="en-US"/>
          </a:p>
        </p:txBody>
      </p:sp>
    </p:spTree>
    <p:extLst>
      <p:ext uri="{BB962C8B-B14F-4D97-AF65-F5344CB8AC3E}">
        <p14:creationId xmlns:p14="http://schemas.microsoft.com/office/powerpoint/2010/main" val="21393062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57FA4-6AF3-5D1D-2AB4-5A846FC112D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DC90C96-DBE5-2CB7-537F-85C12A787E3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3B2D764-0D91-600E-D147-1C8A6EAB732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6029280-CBFC-6348-E1BD-E096A215E36B}"/>
              </a:ext>
            </a:extLst>
          </p:cNvPr>
          <p:cNvSpPr>
            <a:spLocks noGrp="1"/>
          </p:cNvSpPr>
          <p:nvPr>
            <p:ph type="dt" sz="half" idx="10"/>
          </p:nvPr>
        </p:nvSpPr>
        <p:spPr/>
        <p:txBody>
          <a:bodyPr/>
          <a:lstStyle/>
          <a:p>
            <a:fld id="{9206885D-7255-4E27-92FB-D140387998DC}" type="datetimeFigureOut">
              <a:rPr lang="en-US" smtClean="0"/>
              <a:t>4/18/2023</a:t>
            </a:fld>
            <a:endParaRPr lang="en-US"/>
          </a:p>
        </p:txBody>
      </p:sp>
      <p:sp>
        <p:nvSpPr>
          <p:cNvPr id="6" name="Footer Placeholder 5">
            <a:extLst>
              <a:ext uri="{FF2B5EF4-FFF2-40B4-BE49-F238E27FC236}">
                <a16:creationId xmlns:a16="http://schemas.microsoft.com/office/drawing/2014/main" id="{44755A4B-009E-CA96-4A9D-BFFA5EB56D4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69F47D4-4428-90D9-A646-5C9023FEC5A1}"/>
              </a:ext>
            </a:extLst>
          </p:cNvPr>
          <p:cNvSpPr>
            <a:spLocks noGrp="1"/>
          </p:cNvSpPr>
          <p:nvPr>
            <p:ph type="sldNum" sz="quarter" idx="12"/>
          </p:nvPr>
        </p:nvSpPr>
        <p:spPr/>
        <p:txBody>
          <a:bodyPr/>
          <a:lstStyle/>
          <a:p>
            <a:fld id="{C9632877-F0AA-46FD-97C6-DBBE0AEDB39B}" type="slidenum">
              <a:rPr lang="en-US" smtClean="0"/>
              <a:t>‹#›</a:t>
            </a:fld>
            <a:endParaRPr lang="en-US"/>
          </a:p>
        </p:txBody>
      </p:sp>
    </p:spTree>
    <p:extLst>
      <p:ext uri="{BB962C8B-B14F-4D97-AF65-F5344CB8AC3E}">
        <p14:creationId xmlns:p14="http://schemas.microsoft.com/office/powerpoint/2010/main" val="755006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179034-14A6-03D3-FBFE-CAAB464FB0A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12B95FE-6D6A-A244-EEF6-77C6194DEC8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0A237B2-7F86-34BA-9830-643EFA7BEE6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979180B-45A6-C0BD-4DEF-75230C79236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120EB50-DA07-1576-AA63-74B0FB298BF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78DCE6E-B88D-4D12-97DB-F6AA4FC8AA76}"/>
              </a:ext>
            </a:extLst>
          </p:cNvPr>
          <p:cNvSpPr>
            <a:spLocks noGrp="1"/>
          </p:cNvSpPr>
          <p:nvPr>
            <p:ph type="dt" sz="half" idx="10"/>
          </p:nvPr>
        </p:nvSpPr>
        <p:spPr/>
        <p:txBody>
          <a:bodyPr/>
          <a:lstStyle/>
          <a:p>
            <a:fld id="{9206885D-7255-4E27-92FB-D140387998DC}" type="datetimeFigureOut">
              <a:rPr lang="en-US" smtClean="0"/>
              <a:t>4/18/2023</a:t>
            </a:fld>
            <a:endParaRPr lang="en-US"/>
          </a:p>
        </p:txBody>
      </p:sp>
      <p:sp>
        <p:nvSpPr>
          <p:cNvPr id="8" name="Footer Placeholder 7">
            <a:extLst>
              <a:ext uri="{FF2B5EF4-FFF2-40B4-BE49-F238E27FC236}">
                <a16:creationId xmlns:a16="http://schemas.microsoft.com/office/drawing/2014/main" id="{C93A9BA7-56A9-E852-C4F7-65848849182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3523833-51C3-E74A-B8D1-639347488D2C}"/>
              </a:ext>
            </a:extLst>
          </p:cNvPr>
          <p:cNvSpPr>
            <a:spLocks noGrp="1"/>
          </p:cNvSpPr>
          <p:nvPr>
            <p:ph type="sldNum" sz="quarter" idx="12"/>
          </p:nvPr>
        </p:nvSpPr>
        <p:spPr/>
        <p:txBody>
          <a:bodyPr/>
          <a:lstStyle/>
          <a:p>
            <a:fld id="{C9632877-F0AA-46FD-97C6-DBBE0AEDB39B}" type="slidenum">
              <a:rPr lang="en-US" smtClean="0"/>
              <a:t>‹#›</a:t>
            </a:fld>
            <a:endParaRPr lang="en-US"/>
          </a:p>
        </p:txBody>
      </p:sp>
    </p:spTree>
    <p:extLst>
      <p:ext uri="{BB962C8B-B14F-4D97-AF65-F5344CB8AC3E}">
        <p14:creationId xmlns:p14="http://schemas.microsoft.com/office/powerpoint/2010/main" val="38635406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A92E10-C452-BB66-46A9-A76E94783B2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D29094C-10A3-58B4-A38B-17A3EEFE3B63}"/>
              </a:ext>
            </a:extLst>
          </p:cNvPr>
          <p:cNvSpPr>
            <a:spLocks noGrp="1"/>
          </p:cNvSpPr>
          <p:nvPr>
            <p:ph type="dt" sz="half" idx="10"/>
          </p:nvPr>
        </p:nvSpPr>
        <p:spPr/>
        <p:txBody>
          <a:bodyPr/>
          <a:lstStyle/>
          <a:p>
            <a:fld id="{9206885D-7255-4E27-92FB-D140387998DC}" type="datetimeFigureOut">
              <a:rPr lang="en-US" smtClean="0"/>
              <a:t>4/18/2023</a:t>
            </a:fld>
            <a:endParaRPr lang="en-US"/>
          </a:p>
        </p:txBody>
      </p:sp>
      <p:sp>
        <p:nvSpPr>
          <p:cNvPr id="4" name="Footer Placeholder 3">
            <a:extLst>
              <a:ext uri="{FF2B5EF4-FFF2-40B4-BE49-F238E27FC236}">
                <a16:creationId xmlns:a16="http://schemas.microsoft.com/office/drawing/2014/main" id="{9A9A37DE-3328-ACA7-A46D-4006CA2D375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B840498-DE60-E21B-928D-40E26343C4E5}"/>
              </a:ext>
            </a:extLst>
          </p:cNvPr>
          <p:cNvSpPr>
            <a:spLocks noGrp="1"/>
          </p:cNvSpPr>
          <p:nvPr>
            <p:ph type="sldNum" sz="quarter" idx="12"/>
          </p:nvPr>
        </p:nvSpPr>
        <p:spPr/>
        <p:txBody>
          <a:bodyPr/>
          <a:lstStyle/>
          <a:p>
            <a:fld id="{C9632877-F0AA-46FD-97C6-DBBE0AEDB39B}" type="slidenum">
              <a:rPr lang="en-US" smtClean="0"/>
              <a:t>‹#›</a:t>
            </a:fld>
            <a:endParaRPr lang="en-US"/>
          </a:p>
        </p:txBody>
      </p:sp>
    </p:spTree>
    <p:extLst>
      <p:ext uri="{BB962C8B-B14F-4D97-AF65-F5344CB8AC3E}">
        <p14:creationId xmlns:p14="http://schemas.microsoft.com/office/powerpoint/2010/main" val="39495565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34EDEF5-9E4F-5443-27B3-111DC23190E1}"/>
              </a:ext>
            </a:extLst>
          </p:cNvPr>
          <p:cNvSpPr>
            <a:spLocks noGrp="1"/>
          </p:cNvSpPr>
          <p:nvPr>
            <p:ph type="dt" sz="half" idx="10"/>
          </p:nvPr>
        </p:nvSpPr>
        <p:spPr/>
        <p:txBody>
          <a:bodyPr/>
          <a:lstStyle/>
          <a:p>
            <a:fld id="{9206885D-7255-4E27-92FB-D140387998DC}" type="datetimeFigureOut">
              <a:rPr lang="en-US" smtClean="0"/>
              <a:t>4/18/2023</a:t>
            </a:fld>
            <a:endParaRPr lang="en-US"/>
          </a:p>
        </p:txBody>
      </p:sp>
      <p:sp>
        <p:nvSpPr>
          <p:cNvPr id="3" name="Footer Placeholder 2">
            <a:extLst>
              <a:ext uri="{FF2B5EF4-FFF2-40B4-BE49-F238E27FC236}">
                <a16:creationId xmlns:a16="http://schemas.microsoft.com/office/drawing/2014/main" id="{646076D2-F284-AF3D-B7EB-CE1EAD75227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6A984BC-4ADE-6F28-7DE3-B84641AC9809}"/>
              </a:ext>
            </a:extLst>
          </p:cNvPr>
          <p:cNvSpPr>
            <a:spLocks noGrp="1"/>
          </p:cNvSpPr>
          <p:nvPr>
            <p:ph type="sldNum" sz="quarter" idx="12"/>
          </p:nvPr>
        </p:nvSpPr>
        <p:spPr/>
        <p:txBody>
          <a:bodyPr/>
          <a:lstStyle/>
          <a:p>
            <a:fld id="{C9632877-F0AA-46FD-97C6-DBBE0AEDB39B}" type="slidenum">
              <a:rPr lang="en-US" smtClean="0"/>
              <a:t>‹#›</a:t>
            </a:fld>
            <a:endParaRPr lang="en-US"/>
          </a:p>
        </p:txBody>
      </p:sp>
    </p:spTree>
    <p:extLst>
      <p:ext uri="{BB962C8B-B14F-4D97-AF65-F5344CB8AC3E}">
        <p14:creationId xmlns:p14="http://schemas.microsoft.com/office/powerpoint/2010/main" val="5927417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2F0EE9-29F5-ACDD-050C-4A1D9130BBA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F356344-4AD2-1479-26CB-48058BE75E0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67125F3-FC79-E87C-2DB4-0DDE7EB02C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B2374D1-DA8A-F9BB-F581-61909B3E8E93}"/>
              </a:ext>
            </a:extLst>
          </p:cNvPr>
          <p:cNvSpPr>
            <a:spLocks noGrp="1"/>
          </p:cNvSpPr>
          <p:nvPr>
            <p:ph type="dt" sz="half" idx="10"/>
          </p:nvPr>
        </p:nvSpPr>
        <p:spPr/>
        <p:txBody>
          <a:bodyPr/>
          <a:lstStyle/>
          <a:p>
            <a:fld id="{9206885D-7255-4E27-92FB-D140387998DC}" type="datetimeFigureOut">
              <a:rPr lang="en-US" smtClean="0"/>
              <a:t>4/18/2023</a:t>
            </a:fld>
            <a:endParaRPr lang="en-US"/>
          </a:p>
        </p:txBody>
      </p:sp>
      <p:sp>
        <p:nvSpPr>
          <p:cNvPr id="6" name="Footer Placeholder 5">
            <a:extLst>
              <a:ext uri="{FF2B5EF4-FFF2-40B4-BE49-F238E27FC236}">
                <a16:creationId xmlns:a16="http://schemas.microsoft.com/office/drawing/2014/main" id="{F582773B-762B-1F98-6763-0A43D4AEB55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F644B2D-CA29-4A65-8AAD-9B307BDBCAB0}"/>
              </a:ext>
            </a:extLst>
          </p:cNvPr>
          <p:cNvSpPr>
            <a:spLocks noGrp="1"/>
          </p:cNvSpPr>
          <p:nvPr>
            <p:ph type="sldNum" sz="quarter" idx="12"/>
          </p:nvPr>
        </p:nvSpPr>
        <p:spPr/>
        <p:txBody>
          <a:bodyPr/>
          <a:lstStyle/>
          <a:p>
            <a:fld id="{C9632877-F0AA-46FD-97C6-DBBE0AEDB39B}" type="slidenum">
              <a:rPr lang="en-US" smtClean="0"/>
              <a:t>‹#›</a:t>
            </a:fld>
            <a:endParaRPr lang="en-US"/>
          </a:p>
        </p:txBody>
      </p:sp>
    </p:spTree>
    <p:extLst>
      <p:ext uri="{BB962C8B-B14F-4D97-AF65-F5344CB8AC3E}">
        <p14:creationId xmlns:p14="http://schemas.microsoft.com/office/powerpoint/2010/main" val="16705131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7945A-2DBD-CBC6-4943-C8B8745E32A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67BCAB1-0F99-6695-68EF-167B0BF386C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E7F2C7F-9E88-7CAE-227F-720B17DF9C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441F24D-6D40-5632-4C86-DCD846062A3D}"/>
              </a:ext>
            </a:extLst>
          </p:cNvPr>
          <p:cNvSpPr>
            <a:spLocks noGrp="1"/>
          </p:cNvSpPr>
          <p:nvPr>
            <p:ph type="dt" sz="half" idx="10"/>
          </p:nvPr>
        </p:nvSpPr>
        <p:spPr/>
        <p:txBody>
          <a:bodyPr/>
          <a:lstStyle/>
          <a:p>
            <a:fld id="{9206885D-7255-4E27-92FB-D140387998DC}" type="datetimeFigureOut">
              <a:rPr lang="en-US" smtClean="0"/>
              <a:t>4/18/2023</a:t>
            </a:fld>
            <a:endParaRPr lang="en-US"/>
          </a:p>
        </p:txBody>
      </p:sp>
      <p:sp>
        <p:nvSpPr>
          <p:cNvPr id="6" name="Footer Placeholder 5">
            <a:extLst>
              <a:ext uri="{FF2B5EF4-FFF2-40B4-BE49-F238E27FC236}">
                <a16:creationId xmlns:a16="http://schemas.microsoft.com/office/drawing/2014/main" id="{839F5D0B-DB28-09D0-4C3A-3B4A6C38F8C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F27DE95-EB57-311F-24F4-820213300279}"/>
              </a:ext>
            </a:extLst>
          </p:cNvPr>
          <p:cNvSpPr>
            <a:spLocks noGrp="1"/>
          </p:cNvSpPr>
          <p:nvPr>
            <p:ph type="sldNum" sz="quarter" idx="12"/>
          </p:nvPr>
        </p:nvSpPr>
        <p:spPr/>
        <p:txBody>
          <a:bodyPr/>
          <a:lstStyle/>
          <a:p>
            <a:fld id="{C9632877-F0AA-46FD-97C6-DBBE0AEDB39B}" type="slidenum">
              <a:rPr lang="en-US" smtClean="0"/>
              <a:t>‹#›</a:t>
            </a:fld>
            <a:endParaRPr lang="en-US"/>
          </a:p>
        </p:txBody>
      </p:sp>
    </p:spTree>
    <p:extLst>
      <p:ext uri="{BB962C8B-B14F-4D97-AF65-F5344CB8AC3E}">
        <p14:creationId xmlns:p14="http://schemas.microsoft.com/office/powerpoint/2010/main" val="14152340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414444B-E2F4-235D-7466-950B2D3EE7B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2BCE219-B502-BDB1-8670-E152768F1B3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C5E991B-F630-F911-B24B-797D452D824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06885D-7255-4E27-92FB-D140387998DC}" type="datetimeFigureOut">
              <a:rPr lang="en-US" smtClean="0"/>
              <a:t>4/18/2023</a:t>
            </a:fld>
            <a:endParaRPr lang="en-US"/>
          </a:p>
        </p:txBody>
      </p:sp>
      <p:sp>
        <p:nvSpPr>
          <p:cNvPr id="5" name="Footer Placeholder 4">
            <a:extLst>
              <a:ext uri="{FF2B5EF4-FFF2-40B4-BE49-F238E27FC236}">
                <a16:creationId xmlns:a16="http://schemas.microsoft.com/office/drawing/2014/main" id="{ECF8A793-9DA0-E95D-CE62-7014E4F2C3A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7225535-DCE5-49AD-F8FC-14708D4F083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632877-F0AA-46FD-97C6-DBBE0AEDB39B}" type="slidenum">
              <a:rPr lang="en-US" smtClean="0"/>
              <a:t>‹#›</a:t>
            </a:fld>
            <a:endParaRPr lang="en-US"/>
          </a:p>
        </p:txBody>
      </p:sp>
    </p:spTree>
    <p:extLst>
      <p:ext uri="{BB962C8B-B14F-4D97-AF65-F5344CB8AC3E}">
        <p14:creationId xmlns:p14="http://schemas.microsoft.com/office/powerpoint/2010/main" val="26692378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hyperlink" Target="https://github.com/openai/image-gpt" TargetMode="External"/><Relationship Id="rId2" Type="http://schemas.openxmlformats.org/officeDocument/2006/relationships/hyperlink" Target="https://cdn.openai.com/papers/Generative_Pretraining_from_Pixels_V2.pdf"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grpSp>
        <p:nvGrpSpPr>
          <p:cNvPr id="28" name="Group 19">
            <a:extLst>
              <a:ext uri="{FF2B5EF4-FFF2-40B4-BE49-F238E27FC236}">
                <a16:creationId xmlns:a16="http://schemas.microsoft.com/office/drawing/2014/main" id="{D2C4BFA1-2075-4901-9E24-E41D1FDD51F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55481" y="498348"/>
            <a:ext cx="9902663" cy="5861304"/>
            <a:chOff x="1155481" y="498348"/>
            <a:chExt cx="9902663" cy="5861304"/>
          </a:xfrm>
        </p:grpSpPr>
        <p:sp>
          <p:nvSpPr>
            <p:cNvPr id="21" name="Oval 5">
              <a:extLst>
                <a:ext uri="{FF2B5EF4-FFF2-40B4-BE49-F238E27FC236}">
                  <a16:creationId xmlns:a16="http://schemas.microsoft.com/office/drawing/2014/main" id="{985A7375-E3AF-4F5C-85AE-17E8832952C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55481" y="498348"/>
              <a:ext cx="5861304" cy="5861304"/>
            </a:xfrm>
            <a:prstGeom prst="ellipse">
              <a:avLst/>
            </a:prstGeom>
            <a:solidFill>
              <a:schemeClr val="accent1">
                <a:alpha val="55000"/>
              </a:schemeClr>
            </a:solidFill>
            <a:ln>
              <a:noFill/>
            </a:ln>
          </p:spPr>
        </p:sp>
        <p:sp>
          <p:nvSpPr>
            <p:cNvPr id="29" name="Oval 21">
              <a:extLst>
                <a:ext uri="{FF2B5EF4-FFF2-40B4-BE49-F238E27FC236}">
                  <a16:creationId xmlns:a16="http://schemas.microsoft.com/office/drawing/2014/main" id="{F0307F65-8304-4FA8-A841-D4D7625411B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5196840" y="498348"/>
              <a:ext cx="5861304" cy="5861304"/>
            </a:xfrm>
            <a:prstGeom prst="ellipse">
              <a:avLst/>
            </a:prstGeom>
            <a:solidFill>
              <a:schemeClr val="accent1">
                <a:alpha val="55000"/>
              </a:schemeClr>
            </a:solidFill>
            <a:ln>
              <a:noFill/>
            </a:ln>
          </p:spPr>
        </p:sp>
        <p:sp>
          <p:nvSpPr>
            <p:cNvPr id="23" name="Oval 5">
              <a:extLst>
                <a:ext uri="{FF2B5EF4-FFF2-40B4-BE49-F238E27FC236}">
                  <a16:creationId xmlns:a16="http://schemas.microsoft.com/office/drawing/2014/main" id="{C8B8394C-136F-4E05-A002-D93A5E79CD5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3165348" y="498348"/>
              <a:ext cx="5861304" cy="5861304"/>
            </a:xfrm>
            <a:prstGeom prst="ellipse">
              <a:avLst/>
            </a:prstGeom>
            <a:solidFill>
              <a:schemeClr val="accent1">
                <a:alpha val="70000"/>
              </a:schemeClr>
            </a:solidFill>
            <a:ln>
              <a:noFill/>
            </a:ln>
          </p:spPr>
        </p:sp>
      </p:grpSp>
      <p:sp>
        <p:nvSpPr>
          <p:cNvPr id="25" name="Rectangle 24">
            <a:extLst>
              <a:ext uri="{FF2B5EF4-FFF2-40B4-BE49-F238E27FC236}">
                <a16:creationId xmlns:a16="http://schemas.microsoft.com/office/drawing/2014/main" id="{053FB2EE-284F-4C87-AB3D-BBF87A9FAB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514600"/>
            <a:ext cx="12192000"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Rectangle 1">
            <a:extLst>
              <a:ext uri="{FF2B5EF4-FFF2-40B4-BE49-F238E27FC236}">
                <a16:creationId xmlns:a16="http://schemas.microsoft.com/office/drawing/2014/main" id="{BF902B38-25E7-4821-167C-3568E63F9480}"/>
              </a:ext>
            </a:extLst>
          </p:cNvPr>
          <p:cNvSpPr>
            <a:spLocks noChangeArrowheads="1"/>
          </p:cNvSpPr>
          <p:nvPr/>
        </p:nvSpPr>
        <p:spPr bwMode="auto">
          <a:xfrm>
            <a:off x="1524000" y="2776538"/>
            <a:ext cx="9144000" cy="1381188"/>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 anchorCtr="0" compatLnSpc="1">
            <a:prstTxWarp prst="textNoShape">
              <a:avLst/>
            </a:prstTxWarp>
            <a:normAutofit/>
          </a:bodyPr>
          <a:lstStyle/>
          <a:p>
            <a:pPr marL="0" marR="0" lvl="0" indent="0" algn="ctr" fontAlgn="base">
              <a:lnSpc>
                <a:spcPct val="90000"/>
              </a:lnSpc>
              <a:spcBef>
                <a:spcPct val="0"/>
              </a:spcBef>
              <a:spcAft>
                <a:spcPts val="600"/>
              </a:spcAft>
              <a:buClrTx/>
              <a:buSzTx/>
              <a:tabLst/>
            </a:pPr>
            <a:r>
              <a:rPr kumimoji="0" lang="en-US" altLang="en-US" sz="4000" b="0" i="0" u="none" strike="noStrike" kern="1200" cap="none" normalizeH="0" baseline="0">
                <a:ln>
                  <a:noFill/>
                </a:ln>
                <a:solidFill>
                  <a:schemeClr val="bg2"/>
                </a:solidFill>
                <a:effectLst/>
                <a:latin typeface="+mj-lt"/>
                <a:ea typeface="+mj-ea"/>
                <a:cs typeface="+mj-cs"/>
              </a:rPr>
              <a:t>Implementation </a:t>
            </a:r>
            <a:r>
              <a:rPr lang="en-US" altLang="en-US" sz="4000" kern="1200">
                <a:solidFill>
                  <a:schemeClr val="bg2"/>
                </a:solidFill>
                <a:latin typeface="+mj-lt"/>
                <a:ea typeface="+mj-ea"/>
                <a:cs typeface="+mj-cs"/>
              </a:rPr>
              <a:t>of Image generative models using iGPT </a:t>
            </a:r>
          </a:p>
        </p:txBody>
      </p:sp>
      <p:sp>
        <p:nvSpPr>
          <p:cNvPr id="8" name="TextBox 7">
            <a:extLst>
              <a:ext uri="{FF2B5EF4-FFF2-40B4-BE49-F238E27FC236}">
                <a16:creationId xmlns:a16="http://schemas.microsoft.com/office/drawing/2014/main" id="{DB64A4AB-08AF-D7A8-B22F-4508F3DE436F}"/>
              </a:ext>
            </a:extLst>
          </p:cNvPr>
          <p:cNvSpPr txBox="1"/>
          <p:nvPr/>
        </p:nvSpPr>
        <p:spPr>
          <a:xfrm>
            <a:off x="4795194" y="4683502"/>
            <a:ext cx="7725878" cy="1356360"/>
          </a:xfrm>
          <a:prstGeom prst="rect">
            <a:avLst/>
          </a:prstGeom>
        </p:spPr>
        <p:txBody>
          <a:bodyPr vert="horz" lIns="91440" tIns="45720" rIns="91440" bIns="45720" rtlCol="0">
            <a:normAutofit/>
          </a:bodyPr>
          <a:lstStyle/>
          <a:p>
            <a:pPr>
              <a:spcBef>
                <a:spcPts val="0"/>
              </a:spcBef>
              <a:spcAft>
                <a:spcPts val="0"/>
              </a:spcAft>
            </a:pPr>
            <a:r>
              <a:rPr lang="en-US" sz="1800" dirty="0">
                <a:latin typeface="+mn-lt"/>
                <a:ea typeface="Trebuchet MS"/>
                <a:cs typeface="Trebuchet MS"/>
                <a:sym typeface="Trebuchet MS"/>
              </a:rPr>
              <a:t>Student Name : Payel Dutta</a:t>
            </a:r>
          </a:p>
          <a:p>
            <a:pPr>
              <a:spcBef>
                <a:spcPts val="0"/>
              </a:spcBef>
              <a:spcAft>
                <a:spcPts val="0"/>
              </a:spcAft>
            </a:pPr>
            <a:r>
              <a:rPr lang="en-US" sz="1800" dirty="0">
                <a:latin typeface="+mn-lt"/>
                <a:ea typeface="Trebuchet MS"/>
                <a:cs typeface="Trebuchet MS"/>
                <a:sym typeface="Trebuchet MS"/>
              </a:rPr>
              <a:t>Student SRN    : </a:t>
            </a:r>
            <a:r>
              <a:rPr lang="en-US" sz="1400" dirty="0">
                <a:ln>
                  <a:noFill/>
                </a:ln>
                <a:effectLst>
                  <a:outerShdw blurRad="38100" dist="19050" dir="2700000" algn="tl">
                    <a:schemeClr val="dk1">
                      <a:alpha val="40000"/>
                    </a:schemeClr>
                  </a:outerShdw>
                </a:effectLst>
                <a:latin typeface="Arial" panose="020B0604020202020204" pitchFamily="34" charset="0"/>
                <a:ea typeface="Times New Roman" panose="02020603050405020304" pitchFamily="18" charset="0"/>
                <a:cs typeface="Times New Roman" panose="02020603050405020304" pitchFamily="18" charset="0"/>
              </a:rPr>
              <a:t>PES2202100950</a:t>
            </a:r>
            <a:endParaRPr lang="en-US" sz="1800" dirty="0">
              <a:latin typeface="+mn-lt"/>
              <a:ea typeface="Trebuchet MS"/>
              <a:cs typeface="Trebuchet MS"/>
              <a:sym typeface="Trebuchet MS"/>
            </a:endParaRPr>
          </a:p>
          <a:p>
            <a:pPr>
              <a:spcBef>
                <a:spcPts val="0"/>
              </a:spcBef>
              <a:spcAft>
                <a:spcPts val="0"/>
              </a:spcAft>
            </a:pPr>
            <a:r>
              <a:rPr lang="en-US" sz="1800" dirty="0">
                <a:latin typeface="+mn-lt"/>
                <a:ea typeface="Trebuchet MS"/>
                <a:cs typeface="Trebuchet MS"/>
                <a:sym typeface="Trebuchet MS"/>
              </a:rPr>
              <a:t>Project Guide  : Kaustuv Kunal                </a:t>
            </a:r>
          </a:p>
        </p:txBody>
      </p:sp>
      <p:sp>
        <p:nvSpPr>
          <p:cNvPr id="6" name="TextBox 5">
            <a:extLst>
              <a:ext uri="{FF2B5EF4-FFF2-40B4-BE49-F238E27FC236}">
                <a16:creationId xmlns:a16="http://schemas.microsoft.com/office/drawing/2014/main" id="{878F485C-060A-9D22-E96A-20C5C3A5B62E}"/>
              </a:ext>
            </a:extLst>
          </p:cNvPr>
          <p:cNvSpPr txBox="1"/>
          <p:nvPr/>
        </p:nvSpPr>
        <p:spPr>
          <a:xfrm>
            <a:off x="2333111" y="853454"/>
            <a:ext cx="8043169" cy="1118587"/>
          </a:xfrm>
          <a:prstGeom prst="rect">
            <a:avLst/>
          </a:prstGeom>
          <a:noFill/>
        </p:spPr>
        <p:txBody>
          <a:bodyPr wrap="square" rtlCol="0">
            <a:spAutoFit/>
          </a:bodyPr>
          <a:lstStyle/>
          <a:p>
            <a:endParaRPr lang="en-US" dirty="0"/>
          </a:p>
        </p:txBody>
      </p:sp>
      <p:sp>
        <p:nvSpPr>
          <p:cNvPr id="2" name="TextBox 1">
            <a:extLst>
              <a:ext uri="{FF2B5EF4-FFF2-40B4-BE49-F238E27FC236}">
                <a16:creationId xmlns:a16="http://schemas.microsoft.com/office/drawing/2014/main" id="{83C6F39D-9C62-4053-9AD6-94C965F5444C}"/>
              </a:ext>
            </a:extLst>
          </p:cNvPr>
          <p:cNvSpPr txBox="1"/>
          <p:nvPr/>
        </p:nvSpPr>
        <p:spPr>
          <a:xfrm>
            <a:off x="3362425" y="1249929"/>
            <a:ext cx="5467150" cy="1077218"/>
          </a:xfrm>
          <a:prstGeom prst="rect">
            <a:avLst/>
          </a:prstGeom>
          <a:noFill/>
        </p:spPr>
        <p:txBody>
          <a:bodyPr wrap="square" rtlCol="0">
            <a:spAutoFit/>
          </a:bodyPr>
          <a:lstStyle/>
          <a:p>
            <a:pPr algn="ctr"/>
            <a:r>
              <a:rPr lang="en-US" sz="1800" dirty="0">
                <a:latin typeface="Trebuchet MS" pitchFamily="34" charset="0"/>
              </a:rPr>
              <a:t>UE20CS971–  Project Phase – 1</a:t>
            </a:r>
          </a:p>
          <a:p>
            <a:pPr algn="ctr"/>
            <a:r>
              <a:rPr lang="en-US" sz="2800" dirty="0">
                <a:latin typeface="Trebuchet MS" pitchFamily="34" charset="0"/>
              </a:rPr>
              <a:t> </a:t>
            </a:r>
            <a:r>
              <a:rPr lang="en-US" sz="2400" dirty="0">
                <a:latin typeface="Trebuchet MS" pitchFamily="34" charset="0"/>
              </a:rPr>
              <a:t>End Semester Assessment</a:t>
            </a:r>
          </a:p>
          <a:p>
            <a:endParaRPr lang="en-US" dirty="0"/>
          </a:p>
        </p:txBody>
      </p:sp>
    </p:spTree>
    <p:extLst>
      <p:ext uri="{BB962C8B-B14F-4D97-AF65-F5344CB8AC3E}">
        <p14:creationId xmlns:p14="http://schemas.microsoft.com/office/powerpoint/2010/main" val="271143709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3000">
              <a:schemeClr val="accent1">
                <a:lumMod val="5000"/>
                <a:lumOff val="95000"/>
              </a:schemeClr>
            </a:gs>
            <a:gs pos="67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B728852F-E159-1634-8E8C-6C47FD16386B}"/>
              </a:ext>
            </a:extLst>
          </p:cNvPr>
          <p:cNvSpPr txBox="1"/>
          <p:nvPr/>
        </p:nvSpPr>
        <p:spPr>
          <a:xfrm>
            <a:off x="724298" y="419667"/>
            <a:ext cx="10428974" cy="1033669"/>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000" kern="1200" dirty="0">
                <a:solidFill>
                  <a:srgbClr val="FFFFFF"/>
                </a:solidFill>
                <a:latin typeface="+mj-lt"/>
                <a:ea typeface="+mj-ea"/>
                <a:cs typeface="+mj-cs"/>
              </a:rPr>
              <a:t>Design Details:</a:t>
            </a:r>
          </a:p>
        </p:txBody>
      </p:sp>
      <p:sp>
        <p:nvSpPr>
          <p:cNvPr id="11" name="TextBox 10">
            <a:extLst>
              <a:ext uri="{FF2B5EF4-FFF2-40B4-BE49-F238E27FC236}">
                <a16:creationId xmlns:a16="http://schemas.microsoft.com/office/drawing/2014/main" id="{3D8F13C2-9F23-4921-8459-476195776956}"/>
              </a:ext>
            </a:extLst>
          </p:cNvPr>
          <p:cNvSpPr txBox="1"/>
          <p:nvPr/>
        </p:nvSpPr>
        <p:spPr>
          <a:xfrm>
            <a:off x="724298" y="2183647"/>
            <a:ext cx="10460257" cy="3139321"/>
          </a:xfrm>
          <a:prstGeom prst="rect">
            <a:avLst/>
          </a:prstGeom>
          <a:noFill/>
        </p:spPr>
        <p:txBody>
          <a:bodyPr wrap="square">
            <a:spAutoFit/>
          </a:bodyPr>
          <a:lstStyle/>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Novelty -   I used image augmentation to generate more samples and used </a:t>
            </a:r>
            <a:r>
              <a:rPr lang="en-US" dirty="0" err="1">
                <a:latin typeface="Calibri" panose="020F0502020204030204" pitchFamily="34" charset="0"/>
                <a:cs typeface="Calibri" panose="020F0502020204030204" pitchFamily="34" charset="0"/>
              </a:rPr>
              <a:t>MiniBatchKmeans</a:t>
            </a:r>
            <a:r>
              <a:rPr lang="en-US" dirty="0">
                <a:latin typeface="Calibri" panose="020F0502020204030204" pitchFamily="34" charset="0"/>
                <a:cs typeface="Calibri" panose="020F0502020204030204" pitchFamily="34" charset="0"/>
              </a:rPr>
              <a:t> for context reduction. I also implemented this model with Pytorch 1.13, the existing paper used </a:t>
            </a:r>
            <a:r>
              <a:rPr lang="en-US" dirty="0" err="1">
                <a:latin typeface="Calibri" panose="020F0502020204030204" pitchFamily="34" charset="0"/>
                <a:cs typeface="Calibri" panose="020F0502020204030204" pitchFamily="34" charset="0"/>
              </a:rPr>
              <a:t>Tensorflow</a:t>
            </a:r>
            <a:r>
              <a:rPr lang="en-US" dirty="0">
                <a:latin typeface="Calibri" panose="020F0502020204030204" pitchFamily="34" charset="0"/>
                <a:cs typeface="Calibri" panose="020F0502020204030204" pitchFamily="34" charset="0"/>
              </a:rPr>
              <a:t> 1.x</a:t>
            </a:r>
          </a:p>
          <a:p>
            <a:endParaRPr lang="en-US"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Performance -  Model performance was measured using training and validation accuracy for classification task. </a:t>
            </a:r>
            <a:r>
              <a:rPr lang="en-US" dirty="0" err="1">
                <a:latin typeface="Calibri" panose="020F0502020204030204" pitchFamily="34" charset="0"/>
                <a:cs typeface="Calibri" panose="020F0502020204030204" pitchFamily="34" charset="0"/>
              </a:rPr>
              <a:t>iGPT</a:t>
            </a:r>
            <a:r>
              <a:rPr lang="en-US" dirty="0">
                <a:latin typeface="Calibri" panose="020F0502020204030204" pitchFamily="34" charset="0"/>
                <a:cs typeface="Calibri" panose="020F0502020204030204" pitchFamily="34" charset="0"/>
              </a:rPr>
              <a:t>-l model outperformed the existing models.</a:t>
            </a:r>
          </a:p>
          <a:p>
            <a:endParaRPr lang="en-US"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Reliability -  It performed as expected with MNIST dataset. I passed half -context image to the model and it was able to generate full-context image.</a:t>
            </a:r>
          </a:p>
          <a:p>
            <a:r>
              <a:rPr lang="en-US" dirty="0">
                <a:latin typeface="Calibri" panose="020F0502020204030204" pitchFamily="34" charset="0"/>
                <a:cs typeface="Calibri" panose="020F0502020204030204" pitchFamily="34" charset="0"/>
              </a:rPr>
              <a:t>					 </a:t>
            </a:r>
          </a:p>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Maintainability -   This model is easy to maintain. After training I saved the model check point and  config file. </a:t>
            </a:r>
          </a:p>
        </p:txBody>
      </p:sp>
    </p:spTree>
    <p:extLst>
      <p:ext uri="{BB962C8B-B14F-4D97-AF65-F5344CB8AC3E}">
        <p14:creationId xmlns:p14="http://schemas.microsoft.com/office/powerpoint/2010/main" val="5549863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3000">
              <a:schemeClr val="accent1">
                <a:lumMod val="5000"/>
                <a:lumOff val="95000"/>
              </a:schemeClr>
            </a:gs>
            <a:gs pos="67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B728852F-E159-1634-8E8C-6C47FD16386B}"/>
              </a:ext>
            </a:extLst>
          </p:cNvPr>
          <p:cNvSpPr txBox="1"/>
          <p:nvPr/>
        </p:nvSpPr>
        <p:spPr>
          <a:xfrm>
            <a:off x="803708" y="341466"/>
            <a:ext cx="10428974" cy="1033669"/>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000" kern="1200" dirty="0">
                <a:solidFill>
                  <a:srgbClr val="FFFFFF"/>
                </a:solidFill>
                <a:latin typeface="+mj-lt"/>
                <a:ea typeface="+mj-ea"/>
                <a:cs typeface="+mj-cs"/>
              </a:rPr>
              <a:t>Design Details (Continued):</a:t>
            </a:r>
          </a:p>
        </p:txBody>
      </p:sp>
      <p:sp>
        <p:nvSpPr>
          <p:cNvPr id="9" name="TextBox 8">
            <a:extLst>
              <a:ext uri="{FF2B5EF4-FFF2-40B4-BE49-F238E27FC236}">
                <a16:creationId xmlns:a16="http://schemas.microsoft.com/office/drawing/2014/main" id="{74FD0D25-C5CD-40EC-B89C-D342E49D66B8}"/>
              </a:ext>
            </a:extLst>
          </p:cNvPr>
          <p:cNvSpPr txBox="1"/>
          <p:nvPr/>
        </p:nvSpPr>
        <p:spPr>
          <a:xfrm>
            <a:off x="803707" y="2389360"/>
            <a:ext cx="11170119" cy="3139321"/>
          </a:xfrm>
          <a:prstGeom prst="rect">
            <a:avLst/>
          </a:prstGeom>
          <a:noFill/>
        </p:spPr>
        <p:txBody>
          <a:bodyPr wrap="square">
            <a:spAutoFit/>
          </a:bodyPr>
          <a:lstStyle/>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Portability - This model is portable as it can run on Windows, Linux and MacOS.</a:t>
            </a:r>
          </a:p>
          <a:p>
            <a:pPr marL="285750" indent="-285750">
              <a:buFont typeface="Arial" panose="020B0604020202020204" pitchFamily="34" charset="0"/>
              <a:buChar char="•"/>
            </a:pPr>
            <a:endParaRPr lang="en-US"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Legacy to Modernization –  Existing imageGPT model was built on </a:t>
            </a:r>
            <a:r>
              <a:rPr lang="en-US" dirty="0" err="1">
                <a:latin typeface="Calibri" panose="020F0502020204030204" pitchFamily="34" charset="0"/>
                <a:cs typeface="Calibri" panose="020F0502020204030204" pitchFamily="34" charset="0"/>
              </a:rPr>
              <a:t>tensorflow</a:t>
            </a:r>
            <a:r>
              <a:rPr lang="en-US" dirty="0">
                <a:latin typeface="Calibri" panose="020F0502020204030204" pitchFamily="34" charset="0"/>
                <a:cs typeface="Calibri" panose="020F0502020204030204" pitchFamily="34" charset="0"/>
              </a:rPr>
              <a:t> 1.x. Tensorflow 1.x was no longer supported. I implemented it using pytorch.</a:t>
            </a:r>
          </a:p>
          <a:p>
            <a:pPr marL="285750" indent="-285750">
              <a:buFont typeface="Arial" panose="020B0604020202020204" pitchFamily="34" charset="0"/>
              <a:buChar char="•"/>
            </a:pPr>
            <a:endParaRPr lang="en-US"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Reusability –  This model can be re-used. The final model is saved in disk in .bin file format and can be loaded and used anytime.</a:t>
            </a:r>
          </a:p>
          <a:p>
            <a:pPr marL="285750" indent="-285750">
              <a:buFont typeface="Arial" panose="020B0604020202020204" pitchFamily="34" charset="0"/>
              <a:buChar char="•"/>
            </a:pPr>
            <a:endParaRPr lang="en-US"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Application Compatibility- This model is compatible with  Python 3.8 , pytorch 1.13, Pytorch Lightning 2.0 and  its higher versions.</a:t>
            </a:r>
          </a:p>
          <a:p>
            <a:endParaRPr lang="en-US" dirty="0"/>
          </a:p>
        </p:txBody>
      </p:sp>
    </p:spTree>
    <p:extLst>
      <p:ext uri="{BB962C8B-B14F-4D97-AF65-F5344CB8AC3E}">
        <p14:creationId xmlns:p14="http://schemas.microsoft.com/office/powerpoint/2010/main" val="6680589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3000">
              <a:schemeClr val="accent1">
                <a:lumMod val="5000"/>
                <a:lumOff val="95000"/>
              </a:schemeClr>
            </a:gs>
            <a:gs pos="67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B728852F-E159-1634-8E8C-6C47FD16386B}"/>
              </a:ext>
            </a:extLst>
          </p:cNvPr>
          <p:cNvSpPr txBox="1"/>
          <p:nvPr/>
        </p:nvSpPr>
        <p:spPr>
          <a:xfrm>
            <a:off x="803708" y="341466"/>
            <a:ext cx="10428974" cy="1033669"/>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000" kern="1200" dirty="0">
                <a:solidFill>
                  <a:srgbClr val="FFFFFF"/>
                </a:solidFill>
                <a:latin typeface="+mj-lt"/>
                <a:ea typeface="+mj-ea"/>
                <a:cs typeface="+mj-cs"/>
              </a:rPr>
              <a:t>Proposed Methodology/Approach:</a:t>
            </a:r>
          </a:p>
        </p:txBody>
      </p:sp>
      <p:sp>
        <p:nvSpPr>
          <p:cNvPr id="10" name="TextBox 9">
            <a:extLst>
              <a:ext uri="{FF2B5EF4-FFF2-40B4-BE49-F238E27FC236}">
                <a16:creationId xmlns:a16="http://schemas.microsoft.com/office/drawing/2014/main" id="{1D627645-FAC1-4719-966E-0AA9D93B7097}"/>
              </a:ext>
            </a:extLst>
          </p:cNvPr>
          <p:cNvSpPr txBox="1"/>
          <p:nvPr/>
        </p:nvSpPr>
        <p:spPr>
          <a:xfrm>
            <a:off x="803708" y="2087050"/>
            <a:ext cx="10087276" cy="3652282"/>
          </a:xfrm>
          <a:prstGeom prst="rect">
            <a:avLst/>
          </a:prstGeom>
          <a:noFill/>
        </p:spPr>
        <p:txBody>
          <a:bodyPr wrap="square">
            <a:spAutoFit/>
          </a:bodyPr>
          <a:lstStyle/>
          <a:p>
            <a:pPr algn="just">
              <a:spcBef>
                <a:spcPts val="480"/>
              </a:spcBef>
              <a:spcAft>
                <a:spcPts val="0"/>
              </a:spcAft>
              <a:buClr>
                <a:schemeClr val="dk1"/>
              </a:buClr>
              <a:buSzPts val="1100"/>
            </a:pPr>
            <a:r>
              <a:rPr lang="en-US" dirty="0">
                <a:latin typeface="Calibri" panose="020F0502020204030204" pitchFamily="34" charset="0"/>
                <a:ea typeface="Trebuchet MS"/>
                <a:cs typeface="Calibri" panose="020F0502020204030204" pitchFamily="34" charset="0"/>
                <a:sym typeface="Trebuchet MS"/>
              </a:rPr>
              <a:t>1. Data Collection: MNIST dataset is used to train the data.</a:t>
            </a:r>
          </a:p>
          <a:p>
            <a:pPr algn="just">
              <a:spcBef>
                <a:spcPts val="480"/>
              </a:spcBef>
              <a:spcAft>
                <a:spcPts val="0"/>
              </a:spcAft>
              <a:buClr>
                <a:schemeClr val="dk1"/>
              </a:buClr>
              <a:buSzPts val="1100"/>
            </a:pPr>
            <a:endParaRPr lang="en-US" dirty="0">
              <a:latin typeface="Calibri" panose="020F0502020204030204" pitchFamily="34" charset="0"/>
              <a:ea typeface="Trebuchet MS"/>
              <a:cs typeface="Calibri" panose="020F0502020204030204" pitchFamily="34" charset="0"/>
              <a:sym typeface="Trebuchet MS"/>
            </a:endParaRPr>
          </a:p>
          <a:p>
            <a:pPr algn="just">
              <a:spcBef>
                <a:spcPts val="480"/>
              </a:spcBef>
              <a:spcAft>
                <a:spcPts val="0"/>
              </a:spcAft>
              <a:buClr>
                <a:schemeClr val="dk1"/>
              </a:buClr>
              <a:buSzPts val="1100"/>
            </a:pPr>
            <a:r>
              <a:rPr lang="en-US" dirty="0">
                <a:latin typeface="Calibri" panose="020F0502020204030204" pitchFamily="34" charset="0"/>
                <a:ea typeface="Trebuchet MS"/>
                <a:cs typeface="Calibri" panose="020F0502020204030204" pitchFamily="34" charset="0"/>
                <a:sym typeface="Trebuchet MS"/>
              </a:rPr>
              <a:t>2. Data Augmentation: “torchvision.transforms” library was used for augmentation for MNIST dataset.</a:t>
            </a:r>
          </a:p>
          <a:p>
            <a:pPr algn="just">
              <a:spcBef>
                <a:spcPts val="480"/>
              </a:spcBef>
              <a:spcAft>
                <a:spcPts val="0"/>
              </a:spcAft>
              <a:buClr>
                <a:schemeClr val="dk1"/>
              </a:buClr>
              <a:buSzPts val="1100"/>
            </a:pPr>
            <a:endParaRPr lang="en-US" dirty="0">
              <a:latin typeface="Calibri" panose="020F0502020204030204" pitchFamily="34" charset="0"/>
              <a:ea typeface="Trebuchet MS"/>
              <a:cs typeface="Calibri" panose="020F0502020204030204" pitchFamily="34" charset="0"/>
              <a:sym typeface="Trebuchet MS"/>
            </a:endParaRPr>
          </a:p>
          <a:p>
            <a:pPr algn="just">
              <a:spcBef>
                <a:spcPts val="480"/>
              </a:spcBef>
              <a:spcAft>
                <a:spcPts val="0"/>
              </a:spcAft>
              <a:buClr>
                <a:schemeClr val="dk1"/>
              </a:buClr>
              <a:buSzPts val="1100"/>
            </a:pPr>
            <a:r>
              <a:rPr lang="en-US" dirty="0">
                <a:latin typeface="Calibri" panose="020F0502020204030204" pitchFamily="34" charset="0"/>
                <a:ea typeface="Trebuchet MS"/>
                <a:cs typeface="Calibri" panose="020F0502020204030204" pitchFamily="34" charset="0"/>
                <a:sym typeface="Trebuchet MS"/>
              </a:rPr>
              <a:t>3. Context Reduction for images: In this step I used MiniBatchKMeans for context reduction.</a:t>
            </a:r>
          </a:p>
          <a:p>
            <a:pPr algn="just">
              <a:spcBef>
                <a:spcPts val="480"/>
              </a:spcBef>
              <a:spcAft>
                <a:spcPts val="0"/>
              </a:spcAft>
              <a:buClr>
                <a:schemeClr val="dk1"/>
              </a:buClr>
              <a:buSzPts val="1100"/>
            </a:pPr>
            <a:endParaRPr lang="en-US" dirty="0">
              <a:latin typeface="Calibri" panose="020F0502020204030204" pitchFamily="34" charset="0"/>
              <a:ea typeface="Trebuchet MS"/>
              <a:cs typeface="Calibri" panose="020F0502020204030204" pitchFamily="34" charset="0"/>
              <a:sym typeface="Trebuchet MS"/>
            </a:endParaRPr>
          </a:p>
          <a:p>
            <a:pPr algn="just">
              <a:spcBef>
                <a:spcPts val="480"/>
              </a:spcBef>
              <a:spcAft>
                <a:spcPts val="0"/>
              </a:spcAft>
              <a:buClr>
                <a:schemeClr val="dk1"/>
              </a:buClr>
              <a:buSzPts val="1100"/>
            </a:pPr>
            <a:r>
              <a:rPr lang="en-US" dirty="0">
                <a:latin typeface="Calibri" panose="020F0502020204030204" pitchFamily="34" charset="0"/>
                <a:ea typeface="Trebuchet MS"/>
                <a:cs typeface="Calibri" panose="020F0502020204030204" pitchFamily="34" charset="0"/>
                <a:sym typeface="Trebuchet MS"/>
              </a:rPr>
              <a:t>4. Custom PyTorch implementation of the GPT2 language model : The actual GPT2 code was written using </a:t>
            </a:r>
            <a:r>
              <a:rPr lang="en-US" dirty="0" err="1">
                <a:latin typeface="Calibri" panose="020F0502020204030204" pitchFamily="34" charset="0"/>
                <a:ea typeface="Trebuchet MS"/>
                <a:cs typeface="Calibri" panose="020F0502020204030204" pitchFamily="34" charset="0"/>
                <a:sym typeface="Trebuchet MS"/>
              </a:rPr>
              <a:t>pytorch</a:t>
            </a:r>
            <a:r>
              <a:rPr lang="en-US" dirty="0">
                <a:latin typeface="Calibri" panose="020F0502020204030204" pitchFamily="34" charset="0"/>
                <a:ea typeface="Trebuchet MS"/>
                <a:cs typeface="Calibri" panose="020F0502020204030204" pitchFamily="34" charset="0"/>
                <a:sym typeface="Trebuchet MS"/>
              </a:rPr>
              <a:t> and the implementation of training and validation method was introduced.</a:t>
            </a:r>
          </a:p>
          <a:p>
            <a:pPr algn="just">
              <a:spcBef>
                <a:spcPts val="480"/>
              </a:spcBef>
              <a:spcAft>
                <a:spcPts val="0"/>
              </a:spcAft>
              <a:buClr>
                <a:schemeClr val="dk1"/>
              </a:buClr>
              <a:buSzPts val="1100"/>
            </a:pPr>
            <a:endParaRPr lang="en-US" dirty="0">
              <a:latin typeface="Calibri" panose="020F0502020204030204" pitchFamily="34" charset="0"/>
              <a:ea typeface="Trebuchet MS"/>
              <a:cs typeface="Calibri" panose="020F0502020204030204" pitchFamily="34" charset="0"/>
              <a:sym typeface="Trebuchet MS"/>
            </a:endParaRPr>
          </a:p>
          <a:p>
            <a:pPr algn="just">
              <a:spcBef>
                <a:spcPts val="480"/>
              </a:spcBef>
              <a:spcAft>
                <a:spcPts val="0"/>
              </a:spcAft>
              <a:buClr>
                <a:schemeClr val="dk1"/>
              </a:buClr>
              <a:buSzPts val="1100"/>
            </a:pPr>
            <a:r>
              <a:rPr lang="en-US" dirty="0">
                <a:latin typeface="Calibri" panose="020F0502020204030204" pitchFamily="34" charset="0"/>
                <a:ea typeface="Trebuchet MS"/>
                <a:cs typeface="Calibri" panose="020F0502020204030204" pitchFamily="34" charset="0"/>
                <a:sym typeface="Trebuchet MS"/>
              </a:rPr>
              <a:t>5. Custom PyTorch implementation of the imageGPT model : In this step, the model was trained on the MNIST dataset with Adam Optimizer.</a:t>
            </a: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774194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3000">
              <a:schemeClr val="accent1">
                <a:lumMod val="5000"/>
                <a:lumOff val="95000"/>
              </a:schemeClr>
            </a:gs>
            <a:gs pos="67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3592A782-072F-D219-77F9-3F4ADB376E0A}"/>
              </a:ext>
            </a:extLst>
          </p:cNvPr>
          <p:cNvSpPr txBox="1"/>
          <p:nvPr/>
        </p:nvSpPr>
        <p:spPr>
          <a:xfrm>
            <a:off x="699713" y="248038"/>
            <a:ext cx="7063721" cy="1159200"/>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000" kern="1200" dirty="0">
                <a:solidFill>
                  <a:srgbClr val="FFFFFF"/>
                </a:solidFill>
                <a:latin typeface="+mj-lt"/>
                <a:ea typeface="+mj-ea"/>
                <a:cs typeface="+mj-cs"/>
              </a:rPr>
              <a:t>Architecture Diagram:</a:t>
            </a:r>
          </a:p>
        </p:txBody>
      </p:sp>
      <p:pic>
        <p:nvPicPr>
          <p:cNvPr id="8" name="Picture 7">
            <a:extLst>
              <a:ext uri="{FF2B5EF4-FFF2-40B4-BE49-F238E27FC236}">
                <a16:creationId xmlns:a16="http://schemas.microsoft.com/office/drawing/2014/main" id="{87551756-9E8D-495F-A4E0-E55D095E4822}"/>
              </a:ext>
            </a:extLst>
          </p:cNvPr>
          <p:cNvPicPr>
            <a:picLocks noChangeAspect="1"/>
          </p:cNvPicPr>
          <p:nvPr/>
        </p:nvPicPr>
        <p:blipFill>
          <a:blip r:embed="rId2"/>
          <a:stretch>
            <a:fillRect/>
          </a:stretch>
        </p:blipFill>
        <p:spPr>
          <a:xfrm>
            <a:off x="386080" y="1822348"/>
            <a:ext cx="11633199" cy="4787614"/>
          </a:xfrm>
          <a:prstGeom prst="rect">
            <a:avLst/>
          </a:prstGeom>
        </p:spPr>
      </p:pic>
    </p:spTree>
    <p:extLst>
      <p:ext uri="{BB962C8B-B14F-4D97-AF65-F5344CB8AC3E}">
        <p14:creationId xmlns:p14="http://schemas.microsoft.com/office/powerpoint/2010/main" val="761414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3000">
              <a:schemeClr val="accent1">
                <a:lumMod val="5000"/>
                <a:lumOff val="95000"/>
              </a:schemeClr>
            </a:gs>
            <a:gs pos="67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3592A782-072F-D219-77F9-3F4ADB376E0A}"/>
              </a:ext>
            </a:extLst>
          </p:cNvPr>
          <p:cNvSpPr txBox="1"/>
          <p:nvPr/>
        </p:nvSpPr>
        <p:spPr>
          <a:xfrm>
            <a:off x="699713" y="248038"/>
            <a:ext cx="10908354" cy="1159200"/>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000" kern="1200" dirty="0">
                <a:solidFill>
                  <a:srgbClr val="FFFFFF"/>
                </a:solidFill>
                <a:latin typeface="+mj-lt"/>
                <a:ea typeface="+mj-ea"/>
                <a:cs typeface="+mj-cs"/>
              </a:rPr>
              <a:t>Design Description (Algorithm) – Image Completion:</a:t>
            </a:r>
          </a:p>
        </p:txBody>
      </p:sp>
      <p:sp>
        <p:nvSpPr>
          <p:cNvPr id="5" name="TextBox 4">
            <a:extLst>
              <a:ext uri="{FF2B5EF4-FFF2-40B4-BE49-F238E27FC236}">
                <a16:creationId xmlns:a16="http://schemas.microsoft.com/office/drawing/2014/main" id="{2862CD60-C728-51CD-585F-DE85932BCE3F}"/>
              </a:ext>
            </a:extLst>
          </p:cNvPr>
          <p:cNvSpPr txBox="1"/>
          <p:nvPr/>
        </p:nvSpPr>
        <p:spPr>
          <a:xfrm>
            <a:off x="2723947" y="2062980"/>
            <a:ext cx="8534399" cy="3902094"/>
          </a:xfrm>
          <a:prstGeom prst="rect">
            <a:avLst/>
          </a:prstGeom>
          <a:noFill/>
        </p:spPr>
        <p:txBody>
          <a:bodyPr wrap="square">
            <a:spAutoFit/>
          </a:bodyPr>
          <a:lstStyle/>
          <a:p>
            <a:pPr marL="342900" marR="0" lvl="0" indent="-342900">
              <a:lnSpc>
                <a:spcPct val="107000"/>
              </a:lnSpc>
              <a:spcBef>
                <a:spcPts val="0"/>
              </a:spcBef>
              <a:spcAft>
                <a:spcPts val="800"/>
              </a:spcAft>
              <a:buFont typeface="+mj-lt"/>
              <a:buAutoNum type="arabicPeriod"/>
              <a:tabLst>
                <a:tab pos="457200" algn="l"/>
              </a:tabLst>
            </a:pPr>
            <a:r>
              <a:rPr lang="en-US" sz="1600" dirty="0">
                <a:solidFill>
                  <a:schemeClr val="tx1">
                    <a:lumMod val="85000"/>
                    <a:lumOff val="15000"/>
                  </a:schemeClr>
                </a:solidFill>
                <a:effectLst/>
                <a:latin typeface="Calibri" panose="020F0502020204030204" pitchFamily="34" charset="0"/>
                <a:ea typeface="Calibri" panose="020F0502020204030204" pitchFamily="34" charset="0"/>
                <a:cs typeface="Times New Roman" panose="02020603050405020304" pitchFamily="18" charset="0"/>
              </a:rPr>
              <a:t>Download MNIST dataset from </a:t>
            </a:r>
            <a:r>
              <a:rPr lang="en-US" sz="1600" dirty="0" err="1">
                <a:solidFill>
                  <a:schemeClr val="tx1">
                    <a:lumMod val="85000"/>
                    <a:lumOff val="15000"/>
                  </a:schemeClr>
                </a:solidFill>
                <a:effectLst/>
                <a:latin typeface="Calibri" panose="020F0502020204030204" pitchFamily="34" charset="0"/>
                <a:ea typeface="Calibri" panose="020F0502020204030204" pitchFamily="34" charset="0"/>
                <a:cs typeface="Times New Roman" panose="02020603050405020304" pitchFamily="18" charset="0"/>
              </a:rPr>
              <a:t>OpenAI</a:t>
            </a:r>
            <a:r>
              <a:rPr lang="en-US" sz="1600" dirty="0">
                <a:solidFill>
                  <a:schemeClr val="tx1">
                    <a:lumMod val="85000"/>
                    <a:lumOff val="15000"/>
                  </a:schemeClr>
                </a:solidFill>
                <a:effectLst/>
                <a:latin typeface="Calibri" panose="020F0502020204030204" pitchFamily="34" charset="0"/>
                <a:ea typeface="Calibri" panose="020F0502020204030204" pitchFamily="34" charset="0"/>
                <a:cs typeface="Times New Roman" panose="02020603050405020304" pitchFamily="18" charset="0"/>
              </a:rPr>
              <a:t> blob store.</a:t>
            </a:r>
          </a:p>
          <a:p>
            <a:pPr marL="342900" marR="0" lvl="0" indent="-342900">
              <a:lnSpc>
                <a:spcPct val="107000"/>
              </a:lnSpc>
              <a:spcBef>
                <a:spcPts val="0"/>
              </a:spcBef>
              <a:spcAft>
                <a:spcPts val="800"/>
              </a:spcAft>
              <a:buFont typeface="+mj-lt"/>
              <a:buAutoNum type="arabicPeriod"/>
              <a:tabLst>
                <a:tab pos="457200" algn="l"/>
              </a:tabLst>
            </a:pPr>
            <a:r>
              <a:rPr lang="en-US" sz="1600" dirty="0">
                <a:solidFill>
                  <a:schemeClr val="tx1">
                    <a:lumMod val="85000"/>
                    <a:lumOff val="15000"/>
                  </a:schemeClr>
                </a:solidFill>
                <a:effectLst/>
                <a:latin typeface="Calibri" panose="020F0502020204030204" pitchFamily="34" charset="0"/>
                <a:ea typeface="Calibri" panose="020F0502020204030204" pitchFamily="34" charset="0"/>
                <a:cs typeface="Times New Roman" panose="02020603050405020304" pitchFamily="18" charset="0"/>
              </a:rPr>
              <a:t>Send the data for augmentation (Random Crop, Horizontal </a:t>
            </a:r>
            <a:r>
              <a:rPr lang="en-US" sz="1600" dirty="0" err="1">
                <a:solidFill>
                  <a:schemeClr val="tx1">
                    <a:lumMod val="85000"/>
                    <a:lumOff val="15000"/>
                  </a:schemeClr>
                </a:solidFill>
                <a:effectLst/>
                <a:latin typeface="Calibri" panose="020F0502020204030204" pitchFamily="34" charset="0"/>
                <a:ea typeface="Calibri" panose="020F0502020204030204" pitchFamily="34" charset="0"/>
                <a:cs typeface="Times New Roman" panose="02020603050405020304" pitchFamily="18" charset="0"/>
              </a:rPr>
              <a:t>Flip,etc</a:t>
            </a:r>
            <a:r>
              <a:rPr lang="en-US" sz="1600" dirty="0">
                <a:solidFill>
                  <a:schemeClr val="tx1">
                    <a:lumMod val="85000"/>
                    <a:lumOff val="15000"/>
                  </a:schemeClr>
                </a:solidFill>
                <a:effectLst/>
                <a:latin typeface="Calibri" panose="020F0502020204030204" pitchFamily="34" charset="0"/>
                <a:ea typeface="Calibri" panose="020F0502020204030204" pitchFamily="34" charset="0"/>
                <a:cs typeface="Times New Roman" panose="02020603050405020304" pitchFamily="18" charset="0"/>
              </a:rPr>
              <a:t>)</a:t>
            </a:r>
          </a:p>
          <a:p>
            <a:pPr marL="342900" marR="0" lvl="0" indent="-342900">
              <a:lnSpc>
                <a:spcPct val="107000"/>
              </a:lnSpc>
              <a:spcBef>
                <a:spcPts val="0"/>
              </a:spcBef>
              <a:spcAft>
                <a:spcPts val="800"/>
              </a:spcAft>
              <a:buFont typeface="+mj-lt"/>
              <a:buAutoNum type="arabicPeriod"/>
              <a:tabLst>
                <a:tab pos="457200" algn="l"/>
              </a:tabLst>
            </a:pPr>
            <a:r>
              <a:rPr lang="en-US" sz="1600" dirty="0">
                <a:solidFill>
                  <a:schemeClr val="tx1">
                    <a:lumMod val="85000"/>
                    <a:lumOff val="15000"/>
                  </a:schemeClr>
                </a:solidFill>
                <a:effectLst/>
                <a:latin typeface="Calibri" panose="020F0502020204030204" pitchFamily="34" charset="0"/>
                <a:ea typeface="Calibri" panose="020F0502020204030204" pitchFamily="34" charset="0"/>
                <a:cs typeface="Times New Roman" panose="02020603050405020304" pitchFamily="18" charset="0"/>
              </a:rPr>
              <a:t>Resize the images to 28x28.</a:t>
            </a:r>
          </a:p>
          <a:p>
            <a:pPr marL="342900" marR="0" lvl="0" indent="-342900">
              <a:lnSpc>
                <a:spcPct val="107000"/>
              </a:lnSpc>
              <a:spcBef>
                <a:spcPts val="0"/>
              </a:spcBef>
              <a:spcAft>
                <a:spcPts val="800"/>
              </a:spcAft>
              <a:buFont typeface="+mj-lt"/>
              <a:buAutoNum type="arabicPeriod"/>
              <a:tabLst>
                <a:tab pos="457200" algn="l"/>
              </a:tabLst>
            </a:pPr>
            <a:r>
              <a:rPr lang="en-US" sz="1600" dirty="0">
                <a:solidFill>
                  <a:schemeClr val="tx1">
                    <a:lumMod val="85000"/>
                    <a:lumOff val="15000"/>
                  </a:schemeClr>
                </a:solidFill>
                <a:effectLst/>
                <a:latin typeface="Calibri" panose="020F0502020204030204" pitchFamily="34" charset="0"/>
                <a:ea typeface="Calibri" panose="020F0502020204030204" pitchFamily="34" charset="0"/>
                <a:cs typeface="Times New Roman" panose="02020603050405020304" pitchFamily="18" charset="0"/>
              </a:rPr>
              <a:t>Calculate centroid using MiniBatchKMeans</a:t>
            </a:r>
          </a:p>
          <a:p>
            <a:pPr marL="342900" marR="0" lvl="0" indent="-342900">
              <a:lnSpc>
                <a:spcPct val="107000"/>
              </a:lnSpc>
              <a:spcBef>
                <a:spcPts val="0"/>
              </a:spcBef>
              <a:spcAft>
                <a:spcPts val="800"/>
              </a:spcAft>
              <a:buFont typeface="+mj-lt"/>
              <a:buAutoNum type="arabicPeriod"/>
              <a:tabLst>
                <a:tab pos="457200" algn="l"/>
              </a:tabLst>
            </a:pPr>
            <a:r>
              <a:rPr lang="en-US" sz="1600" dirty="0">
                <a:solidFill>
                  <a:schemeClr val="tx1">
                    <a:lumMod val="85000"/>
                    <a:lumOff val="15000"/>
                  </a:schemeClr>
                </a:solidFill>
                <a:effectLst/>
                <a:latin typeface="Calibri" panose="020F0502020204030204" pitchFamily="34" charset="0"/>
                <a:ea typeface="Calibri" panose="020F0502020204030204" pitchFamily="34" charset="0"/>
                <a:cs typeface="Times New Roman" panose="02020603050405020304" pitchFamily="18" charset="0"/>
              </a:rPr>
              <a:t>Save the centroid in Numpy File.</a:t>
            </a:r>
          </a:p>
          <a:p>
            <a:pPr marL="342900" marR="0" lvl="0" indent="-342900">
              <a:lnSpc>
                <a:spcPct val="107000"/>
              </a:lnSpc>
              <a:spcBef>
                <a:spcPts val="0"/>
              </a:spcBef>
              <a:spcAft>
                <a:spcPts val="800"/>
              </a:spcAft>
              <a:buFont typeface="+mj-lt"/>
              <a:buAutoNum type="arabicPeriod"/>
              <a:tabLst>
                <a:tab pos="457200" algn="l"/>
              </a:tabLst>
            </a:pPr>
            <a:r>
              <a:rPr lang="en-US" sz="1600" dirty="0">
                <a:solidFill>
                  <a:schemeClr val="tx1">
                    <a:lumMod val="85000"/>
                    <a:lumOff val="15000"/>
                  </a:schemeClr>
                </a:solidFill>
                <a:effectLst/>
                <a:latin typeface="Calibri" panose="020F0502020204030204" pitchFamily="34" charset="0"/>
                <a:ea typeface="Calibri" panose="020F0502020204030204" pitchFamily="34" charset="0"/>
                <a:cs typeface="Times New Roman" panose="02020603050405020304" pitchFamily="18" charset="0"/>
              </a:rPr>
              <a:t>Send the centroid and config file to ImageGPT (GPT-2) model.</a:t>
            </a:r>
          </a:p>
          <a:p>
            <a:pPr marL="342900" marR="0" lvl="0" indent="-342900">
              <a:lnSpc>
                <a:spcPct val="107000"/>
              </a:lnSpc>
              <a:spcBef>
                <a:spcPts val="0"/>
              </a:spcBef>
              <a:spcAft>
                <a:spcPts val="800"/>
              </a:spcAft>
              <a:buFont typeface="+mj-lt"/>
              <a:buAutoNum type="arabicPeriod"/>
              <a:tabLst>
                <a:tab pos="457200" algn="l"/>
              </a:tabLst>
            </a:pPr>
            <a:r>
              <a:rPr lang="en-US" sz="1600" dirty="0">
                <a:solidFill>
                  <a:schemeClr val="tx1">
                    <a:lumMod val="85000"/>
                    <a:lumOff val="15000"/>
                  </a:schemeClr>
                </a:solidFill>
                <a:effectLst/>
                <a:latin typeface="Calibri" panose="020F0502020204030204" pitchFamily="34" charset="0"/>
                <a:ea typeface="Calibri" panose="020F0502020204030204" pitchFamily="34" charset="0"/>
                <a:cs typeface="Times New Roman" panose="02020603050405020304" pitchFamily="18" charset="0"/>
              </a:rPr>
              <a:t>Create train, validation, test data set using </a:t>
            </a:r>
            <a:r>
              <a:rPr lang="en-US" sz="1600" dirty="0" err="1">
                <a:solidFill>
                  <a:schemeClr val="tx1">
                    <a:lumMod val="85000"/>
                    <a:lumOff val="15000"/>
                  </a:schemeClr>
                </a:solidFill>
                <a:effectLst/>
                <a:latin typeface="Calibri" panose="020F0502020204030204" pitchFamily="34" charset="0"/>
                <a:ea typeface="Calibri" panose="020F0502020204030204" pitchFamily="34" charset="0"/>
                <a:cs typeface="Times New Roman" panose="02020603050405020304" pitchFamily="18" charset="0"/>
              </a:rPr>
              <a:t>DataLoader</a:t>
            </a:r>
            <a:r>
              <a:rPr lang="en-US" sz="1600" dirty="0">
                <a:solidFill>
                  <a:schemeClr val="tx1">
                    <a:lumMod val="85000"/>
                    <a:lumOff val="15000"/>
                  </a:schemeClr>
                </a:solidFill>
                <a:effectLst/>
                <a:latin typeface="Calibri" panose="020F0502020204030204" pitchFamily="34" charset="0"/>
                <a:ea typeface="Calibri" panose="020F0502020204030204" pitchFamily="34" charset="0"/>
                <a:cs typeface="Times New Roman" panose="02020603050405020304" pitchFamily="18" charset="0"/>
              </a:rPr>
              <a:t>.</a:t>
            </a:r>
          </a:p>
          <a:p>
            <a:pPr marL="342900" marR="0" lvl="0" indent="-342900">
              <a:lnSpc>
                <a:spcPct val="107000"/>
              </a:lnSpc>
              <a:spcBef>
                <a:spcPts val="0"/>
              </a:spcBef>
              <a:spcAft>
                <a:spcPts val="800"/>
              </a:spcAft>
              <a:buFont typeface="+mj-lt"/>
              <a:buAutoNum type="arabicPeriod"/>
              <a:tabLst>
                <a:tab pos="457200" algn="l"/>
              </a:tabLst>
            </a:pPr>
            <a:r>
              <a:rPr lang="en-US" sz="1600" dirty="0">
                <a:solidFill>
                  <a:schemeClr val="tx1">
                    <a:lumMod val="85000"/>
                    <a:lumOff val="15000"/>
                  </a:schemeClr>
                </a:solidFill>
                <a:effectLst/>
                <a:latin typeface="Calibri" panose="020F0502020204030204" pitchFamily="34" charset="0"/>
                <a:ea typeface="Calibri" panose="020F0502020204030204" pitchFamily="34" charset="0"/>
                <a:cs typeface="Times New Roman" panose="02020603050405020304" pitchFamily="18" charset="0"/>
              </a:rPr>
              <a:t>Send train, validation, and test data set for training (Pytorch lightning library is used to speed up training process).</a:t>
            </a:r>
          </a:p>
          <a:p>
            <a:pPr marL="342900" marR="0" lvl="0" indent="-342900">
              <a:lnSpc>
                <a:spcPct val="107000"/>
              </a:lnSpc>
              <a:spcBef>
                <a:spcPts val="0"/>
              </a:spcBef>
              <a:spcAft>
                <a:spcPts val="800"/>
              </a:spcAft>
              <a:buFont typeface="+mj-lt"/>
              <a:buAutoNum type="arabicPeriod"/>
              <a:tabLst>
                <a:tab pos="457200" algn="l"/>
              </a:tabLst>
            </a:pPr>
            <a:r>
              <a:rPr lang="en-US" sz="1600" dirty="0">
                <a:solidFill>
                  <a:schemeClr val="tx1">
                    <a:lumMod val="85000"/>
                    <a:lumOff val="15000"/>
                  </a:schemeClr>
                </a:solidFill>
                <a:effectLst/>
                <a:latin typeface="Calibri" panose="020F0502020204030204" pitchFamily="34" charset="0"/>
                <a:ea typeface="Calibri" panose="020F0502020204030204" pitchFamily="34" charset="0"/>
                <a:cs typeface="Times New Roman" panose="02020603050405020304" pitchFamily="18" charset="0"/>
              </a:rPr>
              <a:t>Once training completes, send random  cropped image from MNIST dataset.</a:t>
            </a:r>
          </a:p>
          <a:p>
            <a:pPr marL="342900" marR="0" lvl="0" indent="-342900">
              <a:lnSpc>
                <a:spcPct val="107000"/>
              </a:lnSpc>
              <a:spcBef>
                <a:spcPts val="0"/>
              </a:spcBef>
              <a:spcAft>
                <a:spcPts val="800"/>
              </a:spcAft>
              <a:buFont typeface="+mj-lt"/>
              <a:buAutoNum type="arabicPeriod"/>
              <a:tabLst>
                <a:tab pos="457200" algn="l"/>
              </a:tabLst>
            </a:pPr>
            <a:r>
              <a:rPr lang="en-US" sz="1600" dirty="0">
                <a:solidFill>
                  <a:schemeClr val="tx1">
                    <a:lumMod val="85000"/>
                    <a:lumOff val="15000"/>
                  </a:schemeClr>
                </a:solidFill>
                <a:effectLst/>
                <a:latin typeface="Calibri" panose="020F0502020204030204" pitchFamily="34" charset="0"/>
                <a:ea typeface="Calibri" panose="020F0502020204030204" pitchFamily="34" charset="0"/>
                <a:cs typeface="Times New Roman" panose="02020603050405020304" pitchFamily="18" charset="0"/>
              </a:rPr>
              <a:t>Model predicts full context images. </a:t>
            </a:r>
          </a:p>
        </p:txBody>
      </p:sp>
    </p:spTree>
    <p:extLst>
      <p:ext uri="{BB962C8B-B14F-4D97-AF65-F5344CB8AC3E}">
        <p14:creationId xmlns:p14="http://schemas.microsoft.com/office/powerpoint/2010/main" val="40345544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EABC6CAE-8A67-03B4-B0AE-B78D57FD98A8}"/>
              </a:ext>
            </a:extLst>
          </p:cNvPr>
          <p:cNvSpPr txBox="1"/>
          <p:nvPr/>
        </p:nvSpPr>
        <p:spPr>
          <a:xfrm>
            <a:off x="699713" y="248038"/>
            <a:ext cx="7063721" cy="1159200"/>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000" b="1" dirty="0">
                <a:solidFill>
                  <a:srgbClr val="FFFFFF"/>
                </a:solidFill>
                <a:latin typeface="+mj-lt"/>
                <a:ea typeface="+mj-ea"/>
                <a:cs typeface="+mj-cs"/>
              </a:rPr>
              <a:t>Results:</a:t>
            </a:r>
          </a:p>
        </p:txBody>
      </p:sp>
      <p:pic>
        <p:nvPicPr>
          <p:cNvPr id="11" name="Picture 10">
            <a:extLst>
              <a:ext uri="{FF2B5EF4-FFF2-40B4-BE49-F238E27FC236}">
                <a16:creationId xmlns:a16="http://schemas.microsoft.com/office/drawing/2014/main" id="{0FA37BF2-28BE-4B8A-93AE-551A675DCCE4}"/>
              </a:ext>
            </a:extLst>
          </p:cNvPr>
          <p:cNvPicPr>
            <a:picLocks noChangeAspect="1"/>
          </p:cNvPicPr>
          <p:nvPr/>
        </p:nvPicPr>
        <p:blipFill>
          <a:blip r:embed="rId2"/>
          <a:stretch>
            <a:fillRect/>
          </a:stretch>
        </p:blipFill>
        <p:spPr>
          <a:xfrm>
            <a:off x="712302" y="1856838"/>
            <a:ext cx="5383696" cy="4258412"/>
          </a:xfrm>
          <a:prstGeom prst="rect">
            <a:avLst/>
          </a:prstGeom>
          <a:ln>
            <a:solidFill>
              <a:schemeClr val="tx1"/>
            </a:solidFill>
          </a:ln>
        </p:spPr>
      </p:pic>
      <p:pic>
        <p:nvPicPr>
          <p:cNvPr id="12" name="Picture 11">
            <a:extLst>
              <a:ext uri="{FF2B5EF4-FFF2-40B4-BE49-F238E27FC236}">
                <a16:creationId xmlns:a16="http://schemas.microsoft.com/office/drawing/2014/main" id="{67351074-29E7-4499-BC54-164DD507AAC3}"/>
              </a:ext>
            </a:extLst>
          </p:cNvPr>
          <p:cNvPicPr>
            <a:picLocks noChangeAspect="1"/>
          </p:cNvPicPr>
          <p:nvPr/>
        </p:nvPicPr>
        <p:blipFill>
          <a:blip r:embed="rId3"/>
          <a:stretch>
            <a:fillRect/>
          </a:stretch>
        </p:blipFill>
        <p:spPr>
          <a:xfrm>
            <a:off x="6605862" y="1822348"/>
            <a:ext cx="4915545" cy="4292902"/>
          </a:xfrm>
          <a:prstGeom prst="rect">
            <a:avLst/>
          </a:prstGeom>
          <a:ln>
            <a:solidFill>
              <a:schemeClr val="tx1"/>
            </a:solidFill>
          </a:ln>
        </p:spPr>
      </p:pic>
      <p:sp>
        <p:nvSpPr>
          <p:cNvPr id="3" name="TextBox 2">
            <a:extLst>
              <a:ext uri="{FF2B5EF4-FFF2-40B4-BE49-F238E27FC236}">
                <a16:creationId xmlns:a16="http://schemas.microsoft.com/office/drawing/2014/main" id="{7A029166-6B0C-4497-8186-C5A66B0EF999}"/>
              </a:ext>
            </a:extLst>
          </p:cNvPr>
          <p:cNvSpPr txBox="1"/>
          <p:nvPr/>
        </p:nvSpPr>
        <p:spPr>
          <a:xfrm>
            <a:off x="2250066" y="6173262"/>
            <a:ext cx="3628724" cy="307777"/>
          </a:xfrm>
          <a:prstGeom prst="rect">
            <a:avLst/>
          </a:prstGeom>
          <a:noFill/>
        </p:spPr>
        <p:txBody>
          <a:bodyPr wrap="square" rtlCol="0">
            <a:spAutoFit/>
          </a:bodyPr>
          <a:lstStyle/>
          <a:p>
            <a:r>
              <a:rPr lang="en-US" sz="1400" b="1" dirty="0"/>
              <a:t>Full Context Image Completion</a:t>
            </a:r>
          </a:p>
        </p:txBody>
      </p:sp>
      <p:sp>
        <p:nvSpPr>
          <p:cNvPr id="13" name="TextBox 12">
            <a:extLst>
              <a:ext uri="{FF2B5EF4-FFF2-40B4-BE49-F238E27FC236}">
                <a16:creationId xmlns:a16="http://schemas.microsoft.com/office/drawing/2014/main" id="{A1817C79-DF61-4D5D-BD50-AADCFC172E11}"/>
              </a:ext>
            </a:extLst>
          </p:cNvPr>
          <p:cNvSpPr txBox="1"/>
          <p:nvPr/>
        </p:nvSpPr>
        <p:spPr>
          <a:xfrm>
            <a:off x="7892683" y="6173263"/>
            <a:ext cx="3628724" cy="307777"/>
          </a:xfrm>
          <a:prstGeom prst="rect">
            <a:avLst/>
          </a:prstGeom>
          <a:noFill/>
        </p:spPr>
        <p:txBody>
          <a:bodyPr wrap="square" rtlCol="0">
            <a:spAutoFit/>
          </a:bodyPr>
          <a:lstStyle/>
          <a:p>
            <a:r>
              <a:rPr lang="en-US" sz="1400" b="1" dirty="0"/>
              <a:t>Image Label Prediction</a:t>
            </a:r>
          </a:p>
        </p:txBody>
      </p:sp>
    </p:spTree>
    <p:extLst>
      <p:ext uri="{BB962C8B-B14F-4D97-AF65-F5344CB8AC3E}">
        <p14:creationId xmlns:p14="http://schemas.microsoft.com/office/powerpoint/2010/main" val="21725283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3000">
              <a:schemeClr val="accent1">
                <a:lumMod val="5000"/>
                <a:lumOff val="95000"/>
              </a:schemeClr>
            </a:gs>
            <a:gs pos="67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EABC6CAE-8A67-03B4-B0AE-B78D57FD98A8}"/>
              </a:ext>
            </a:extLst>
          </p:cNvPr>
          <p:cNvSpPr txBox="1"/>
          <p:nvPr/>
        </p:nvSpPr>
        <p:spPr>
          <a:xfrm>
            <a:off x="699713" y="248038"/>
            <a:ext cx="7063721" cy="1159200"/>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000" b="1" dirty="0">
                <a:solidFill>
                  <a:srgbClr val="FFFFFF"/>
                </a:solidFill>
                <a:latin typeface="+mj-lt"/>
                <a:ea typeface="+mj-ea"/>
                <a:cs typeface="+mj-cs"/>
              </a:rPr>
              <a:t>Model Comparison:</a:t>
            </a:r>
          </a:p>
        </p:txBody>
      </p:sp>
      <p:pic>
        <p:nvPicPr>
          <p:cNvPr id="11" name="Picture 10">
            <a:extLst>
              <a:ext uri="{FF2B5EF4-FFF2-40B4-BE49-F238E27FC236}">
                <a16:creationId xmlns:a16="http://schemas.microsoft.com/office/drawing/2014/main" id="{DB9F42ED-65D6-4DC1-8941-C92C8104D2A6}"/>
              </a:ext>
            </a:extLst>
          </p:cNvPr>
          <p:cNvPicPr>
            <a:picLocks noChangeAspect="1"/>
          </p:cNvPicPr>
          <p:nvPr/>
        </p:nvPicPr>
        <p:blipFill>
          <a:blip r:embed="rId2"/>
          <a:stretch>
            <a:fillRect/>
          </a:stretch>
        </p:blipFill>
        <p:spPr>
          <a:xfrm>
            <a:off x="1055441" y="1937021"/>
            <a:ext cx="6288635" cy="2249968"/>
          </a:xfrm>
          <a:prstGeom prst="rect">
            <a:avLst/>
          </a:prstGeom>
          <a:solidFill>
            <a:schemeClr val="tx1"/>
          </a:solidFill>
          <a:ln>
            <a:solidFill>
              <a:schemeClr val="tx1"/>
            </a:solidFill>
          </a:ln>
        </p:spPr>
      </p:pic>
      <p:pic>
        <p:nvPicPr>
          <p:cNvPr id="12" name="Picture 11">
            <a:extLst>
              <a:ext uri="{FF2B5EF4-FFF2-40B4-BE49-F238E27FC236}">
                <a16:creationId xmlns:a16="http://schemas.microsoft.com/office/drawing/2014/main" id="{ED1CE453-D00D-40C3-945F-8E83870F83B1}"/>
              </a:ext>
            </a:extLst>
          </p:cNvPr>
          <p:cNvPicPr>
            <a:picLocks noChangeAspect="1"/>
          </p:cNvPicPr>
          <p:nvPr/>
        </p:nvPicPr>
        <p:blipFill>
          <a:blip r:embed="rId3"/>
          <a:stretch>
            <a:fillRect/>
          </a:stretch>
        </p:blipFill>
        <p:spPr>
          <a:xfrm>
            <a:off x="1055441" y="4548054"/>
            <a:ext cx="6288635" cy="2163992"/>
          </a:xfrm>
          <a:prstGeom prst="rect">
            <a:avLst/>
          </a:prstGeom>
          <a:solidFill>
            <a:srgbClr val="00B0F0"/>
          </a:solidFill>
          <a:ln>
            <a:solidFill>
              <a:schemeClr val="tx1"/>
            </a:solidFill>
          </a:ln>
        </p:spPr>
      </p:pic>
      <p:pic>
        <p:nvPicPr>
          <p:cNvPr id="13" name="Picture 12">
            <a:extLst>
              <a:ext uri="{FF2B5EF4-FFF2-40B4-BE49-F238E27FC236}">
                <a16:creationId xmlns:a16="http://schemas.microsoft.com/office/drawing/2014/main" id="{5E783670-AFAD-49A9-B2A5-F418D1ED7BA3}"/>
              </a:ext>
            </a:extLst>
          </p:cNvPr>
          <p:cNvPicPr>
            <a:picLocks noChangeAspect="1"/>
          </p:cNvPicPr>
          <p:nvPr/>
        </p:nvPicPr>
        <p:blipFill>
          <a:blip r:embed="rId4"/>
          <a:stretch>
            <a:fillRect/>
          </a:stretch>
        </p:blipFill>
        <p:spPr>
          <a:xfrm>
            <a:off x="7689438" y="1937021"/>
            <a:ext cx="3744416" cy="3783518"/>
          </a:xfrm>
          <a:prstGeom prst="rect">
            <a:avLst/>
          </a:prstGeom>
          <a:ln>
            <a:solidFill>
              <a:schemeClr val="tx1"/>
            </a:solidFill>
          </a:ln>
        </p:spPr>
      </p:pic>
      <p:pic>
        <p:nvPicPr>
          <p:cNvPr id="14" name="Picture 13">
            <a:extLst>
              <a:ext uri="{FF2B5EF4-FFF2-40B4-BE49-F238E27FC236}">
                <a16:creationId xmlns:a16="http://schemas.microsoft.com/office/drawing/2014/main" id="{6B9D8BEE-F5CE-4333-B637-C55C25862E49}"/>
              </a:ext>
            </a:extLst>
          </p:cNvPr>
          <p:cNvPicPr>
            <a:picLocks noChangeAspect="1"/>
          </p:cNvPicPr>
          <p:nvPr/>
        </p:nvPicPr>
        <p:blipFill>
          <a:blip r:embed="rId5"/>
          <a:stretch>
            <a:fillRect/>
          </a:stretch>
        </p:blipFill>
        <p:spPr>
          <a:xfrm>
            <a:off x="7689438" y="6100261"/>
            <a:ext cx="3744416" cy="385638"/>
          </a:xfrm>
          <a:prstGeom prst="rect">
            <a:avLst/>
          </a:prstGeom>
          <a:ln>
            <a:solidFill>
              <a:schemeClr val="tx1"/>
            </a:solidFill>
          </a:ln>
        </p:spPr>
      </p:pic>
    </p:spTree>
    <p:extLst>
      <p:ext uri="{BB962C8B-B14F-4D97-AF65-F5344CB8AC3E}">
        <p14:creationId xmlns:p14="http://schemas.microsoft.com/office/powerpoint/2010/main" val="16256386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3000">
              <a:schemeClr val="accent1">
                <a:lumMod val="5000"/>
                <a:lumOff val="95000"/>
              </a:schemeClr>
            </a:gs>
            <a:gs pos="67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EABC6CAE-8A67-03B4-B0AE-B78D57FD98A8}"/>
              </a:ext>
            </a:extLst>
          </p:cNvPr>
          <p:cNvSpPr txBox="1"/>
          <p:nvPr/>
        </p:nvSpPr>
        <p:spPr>
          <a:xfrm>
            <a:off x="699713" y="248038"/>
            <a:ext cx="7063721" cy="1159200"/>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000" b="1" dirty="0">
                <a:solidFill>
                  <a:srgbClr val="FFFFFF"/>
                </a:solidFill>
                <a:latin typeface="+mj-lt"/>
                <a:ea typeface="+mj-ea"/>
                <a:cs typeface="+mj-cs"/>
              </a:rPr>
              <a:t>Technologies Used:</a:t>
            </a:r>
          </a:p>
        </p:txBody>
      </p:sp>
      <p:graphicFrame>
        <p:nvGraphicFramePr>
          <p:cNvPr id="11" name="Table 10">
            <a:extLst>
              <a:ext uri="{FF2B5EF4-FFF2-40B4-BE49-F238E27FC236}">
                <a16:creationId xmlns:a16="http://schemas.microsoft.com/office/drawing/2014/main" id="{D1400A0F-58F2-4E1D-B343-F449F212EFF8}"/>
              </a:ext>
            </a:extLst>
          </p:cNvPr>
          <p:cNvGraphicFramePr>
            <a:graphicFrameLocks noGrp="1"/>
          </p:cNvGraphicFramePr>
          <p:nvPr>
            <p:extLst>
              <p:ext uri="{D42A27DB-BD31-4B8C-83A1-F6EECF244321}">
                <p14:modId xmlns:p14="http://schemas.microsoft.com/office/powerpoint/2010/main" val="967493068"/>
              </p:ext>
            </p:extLst>
          </p:nvPr>
        </p:nvGraphicFramePr>
        <p:xfrm>
          <a:off x="2278527" y="2060583"/>
          <a:ext cx="7272808" cy="4010365"/>
        </p:xfrm>
        <a:graphic>
          <a:graphicData uri="http://schemas.openxmlformats.org/drawingml/2006/table">
            <a:tbl>
              <a:tblPr firstRow="1" firstCol="1" bandRow="1">
                <a:tableStyleId>{5C22544A-7EE6-4342-B048-85BDC9FD1C3A}</a:tableStyleId>
              </a:tblPr>
              <a:tblGrid>
                <a:gridCol w="2685195">
                  <a:extLst>
                    <a:ext uri="{9D8B030D-6E8A-4147-A177-3AD203B41FA5}">
                      <a16:colId xmlns:a16="http://schemas.microsoft.com/office/drawing/2014/main" val="2258511341"/>
                    </a:ext>
                  </a:extLst>
                </a:gridCol>
                <a:gridCol w="4587613">
                  <a:extLst>
                    <a:ext uri="{9D8B030D-6E8A-4147-A177-3AD203B41FA5}">
                      <a16:colId xmlns:a16="http://schemas.microsoft.com/office/drawing/2014/main" val="3732788682"/>
                    </a:ext>
                  </a:extLst>
                </a:gridCol>
              </a:tblGrid>
              <a:tr h="368996">
                <a:tc>
                  <a:txBody>
                    <a:bodyPr/>
                    <a:lstStyle/>
                    <a:p>
                      <a:pPr marL="0" marR="0">
                        <a:lnSpc>
                          <a:spcPct val="107000"/>
                        </a:lnSpc>
                        <a:spcBef>
                          <a:spcPts val="0"/>
                        </a:spcBef>
                        <a:spcAft>
                          <a:spcPts val="0"/>
                        </a:spcAft>
                      </a:pPr>
                      <a:r>
                        <a:rPr lang="en-US" sz="1800">
                          <a:effectLst/>
                          <a:latin typeface="Calibri" panose="020F0502020204030204" pitchFamily="34" charset="0"/>
                          <a:cs typeface="Calibri" panose="020F0502020204030204" pitchFamily="34" charset="0"/>
                        </a:rPr>
                        <a:t>Cloud environment</a:t>
                      </a:r>
                      <a:endParaRPr lang="en-US" sz="18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b="0" dirty="0">
                          <a:solidFill>
                            <a:schemeClr val="tx1">
                              <a:lumMod val="75000"/>
                              <a:lumOff val="25000"/>
                            </a:schemeClr>
                          </a:solidFill>
                          <a:effectLst/>
                          <a:latin typeface="Calibri" panose="020F0502020204030204" pitchFamily="34" charset="0"/>
                          <a:cs typeface="Calibri" panose="020F0502020204030204" pitchFamily="34" charset="0"/>
                        </a:rPr>
                        <a:t>Google Colab Pro Plus </a:t>
                      </a:r>
                      <a:endParaRPr lang="en-US" sz="1800" b="0" dirty="0">
                        <a:solidFill>
                          <a:schemeClr val="tx1">
                            <a:lumMod val="75000"/>
                            <a:lumOff val="25000"/>
                          </a:schemeClr>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F0FC"/>
                    </a:solidFill>
                  </a:tcPr>
                </a:tc>
                <a:extLst>
                  <a:ext uri="{0D108BD9-81ED-4DB2-BD59-A6C34878D82A}">
                    <a16:rowId xmlns:a16="http://schemas.microsoft.com/office/drawing/2014/main" val="3067135894"/>
                  </a:ext>
                </a:extLst>
              </a:tr>
              <a:tr h="338141">
                <a:tc>
                  <a:txBody>
                    <a:bodyPr/>
                    <a:lstStyle/>
                    <a:p>
                      <a:pPr marL="0" marR="0">
                        <a:lnSpc>
                          <a:spcPct val="107000"/>
                        </a:lnSpc>
                        <a:spcBef>
                          <a:spcPts val="0"/>
                        </a:spcBef>
                        <a:spcAft>
                          <a:spcPts val="0"/>
                        </a:spcAft>
                      </a:pPr>
                      <a:r>
                        <a:rPr lang="en-US" sz="1800">
                          <a:effectLst/>
                          <a:latin typeface="Calibri" panose="020F0502020204030204" pitchFamily="34" charset="0"/>
                          <a:cs typeface="Calibri" panose="020F0502020204030204" pitchFamily="34" charset="0"/>
                        </a:rPr>
                        <a:t>Development language</a:t>
                      </a:r>
                      <a:endParaRPr lang="en-US" sz="18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dirty="0">
                          <a:effectLst/>
                          <a:latin typeface="Calibri" panose="020F0502020204030204" pitchFamily="34" charset="0"/>
                          <a:cs typeface="Calibri" panose="020F0502020204030204" pitchFamily="34" charset="0"/>
                        </a:rPr>
                        <a:t>Python 3.8</a:t>
                      </a:r>
                      <a:endParaRPr lang="en-US" sz="18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94082246"/>
                  </a:ext>
                </a:extLst>
              </a:tr>
              <a:tr h="368996">
                <a:tc>
                  <a:txBody>
                    <a:bodyPr/>
                    <a:lstStyle/>
                    <a:p>
                      <a:pPr marL="0" marR="0">
                        <a:lnSpc>
                          <a:spcPct val="107000"/>
                        </a:lnSpc>
                        <a:spcBef>
                          <a:spcPts val="0"/>
                        </a:spcBef>
                        <a:spcAft>
                          <a:spcPts val="0"/>
                        </a:spcAft>
                      </a:pPr>
                      <a:r>
                        <a:rPr lang="en-US" sz="1800">
                          <a:effectLst/>
                          <a:latin typeface="Calibri" panose="020F0502020204030204" pitchFamily="34" charset="0"/>
                          <a:cs typeface="Calibri" panose="020F0502020204030204" pitchFamily="34" charset="0"/>
                        </a:rPr>
                        <a:t>Deep Learning Framework</a:t>
                      </a:r>
                      <a:endParaRPr lang="en-US" sz="18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dirty="0">
                          <a:effectLst/>
                          <a:latin typeface="Calibri" panose="020F0502020204030204" pitchFamily="34" charset="0"/>
                          <a:cs typeface="Calibri" panose="020F0502020204030204" pitchFamily="34" charset="0"/>
                        </a:rPr>
                        <a:t>Pytorch 1.13</a:t>
                      </a:r>
                      <a:endParaRPr lang="en-US" sz="18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10994399"/>
                  </a:ext>
                </a:extLst>
              </a:tr>
              <a:tr h="368996">
                <a:tc>
                  <a:txBody>
                    <a:bodyPr/>
                    <a:lstStyle/>
                    <a:p>
                      <a:pPr marL="0" marR="0">
                        <a:lnSpc>
                          <a:spcPct val="107000"/>
                        </a:lnSpc>
                        <a:spcBef>
                          <a:spcPts val="0"/>
                        </a:spcBef>
                        <a:spcAft>
                          <a:spcPts val="0"/>
                        </a:spcAft>
                      </a:pPr>
                      <a:r>
                        <a:rPr lang="en-US" sz="1800">
                          <a:effectLst/>
                          <a:latin typeface="Calibri" panose="020F0502020204030204" pitchFamily="34" charset="0"/>
                          <a:cs typeface="Calibri" panose="020F0502020204030204" pitchFamily="34" charset="0"/>
                        </a:rPr>
                        <a:t>Model Accelerator  Framework </a:t>
                      </a:r>
                      <a:endParaRPr lang="en-US" sz="18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dirty="0">
                          <a:effectLst/>
                          <a:latin typeface="Calibri" panose="020F0502020204030204" pitchFamily="34" charset="0"/>
                          <a:cs typeface="Calibri" panose="020F0502020204030204" pitchFamily="34" charset="0"/>
                        </a:rPr>
                        <a:t>Pytorch Lightning</a:t>
                      </a:r>
                      <a:endParaRPr lang="en-US" sz="18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81754464"/>
                  </a:ext>
                </a:extLst>
              </a:tr>
              <a:tr h="1786278">
                <a:tc>
                  <a:txBody>
                    <a:bodyPr/>
                    <a:lstStyle/>
                    <a:p>
                      <a:pPr marL="0" marR="0">
                        <a:lnSpc>
                          <a:spcPct val="107000"/>
                        </a:lnSpc>
                        <a:spcBef>
                          <a:spcPts val="0"/>
                        </a:spcBef>
                        <a:spcAft>
                          <a:spcPts val="0"/>
                        </a:spcAft>
                      </a:pPr>
                      <a:r>
                        <a:rPr lang="en-US" sz="1800">
                          <a:effectLst/>
                          <a:latin typeface="Calibri" panose="020F0502020204030204" pitchFamily="34" charset="0"/>
                          <a:cs typeface="Calibri" panose="020F0502020204030204" pitchFamily="34" charset="0"/>
                        </a:rPr>
                        <a:t>Third party Libraries</a:t>
                      </a:r>
                      <a:endParaRPr lang="en-US" sz="18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dirty="0">
                          <a:effectLst/>
                          <a:latin typeface="Calibri" panose="020F0502020204030204" pitchFamily="34" charset="0"/>
                          <a:cs typeface="Calibri" panose="020F0502020204030204" pitchFamily="34" charset="0"/>
                        </a:rPr>
                        <a:t>Pandas</a:t>
                      </a:r>
                    </a:p>
                    <a:p>
                      <a:pPr marL="0" marR="0">
                        <a:lnSpc>
                          <a:spcPct val="107000"/>
                        </a:lnSpc>
                        <a:spcBef>
                          <a:spcPts val="0"/>
                        </a:spcBef>
                        <a:spcAft>
                          <a:spcPts val="0"/>
                        </a:spcAft>
                      </a:pPr>
                      <a:r>
                        <a:rPr lang="en-US" sz="1800" dirty="0">
                          <a:effectLst/>
                          <a:latin typeface="Calibri" panose="020F0502020204030204" pitchFamily="34" charset="0"/>
                          <a:cs typeface="Calibri" panose="020F0502020204030204" pitchFamily="34" charset="0"/>
                        </a:rPr>
                        <a:t>Numpy </a:t>
                      </a:r>
                    </a:p>
                    <a:p>
                      <a:pPr marL="0" marR="0">
                        <a:lnSpc>
                          <a:spcPct val="107000"/>
                        </a:lnSpc>
                        <a:spcBef>
                          <a:spcPts val="0"/>
                        </a:spcBef>
                        <a:spcAft>
                          <a:spcPts val="0"/>
                        </a:spcAft>
                      </a:pPr>
                      <a:r>
                        <a:rPr lang="en-US" sz="1800" dirty="0">
                          <a:effectLst/>
                          <a:latin typeface="Calibri" panose="020F0502020204030204" pitchFamily="34" charset="0"/>
                          <a:cs typeface="Calibri" panose="020F0502020204030204" pitchFamily="34" charset="0"/>
                        </a:rPr>
                        <a:t>Sklearn</a:t>
                      </a:r>
                    </a:p>
                    <a:p>
                      <a:pPr marL="0" marR="0">
                        <a:lnSpc>
                          <a:spcPct val="107000"/>
                        </a:lnSpc>
                        <a:spcBef>
                          <a:spcPts val="0"/>
                        </a:spcBef>
                        <a:spcAft>
                          <a:spcPts val="0"/>
                        </a:spcAft>
                      </a:pPr>
                      <a:r>
                        <a:rPr lang="en-US" sz="1800" dirty="0">
                          <a:effectLst/>
                          <a:latin typeface="Calibri" panose="020F0502020204030204" pitchFamily="34" charset="0"/>
                          <a:cs typeface="Calibri" panose="020F0502020204030204" pitchFamily="34" charset="0"/>
                        </a:rPr>
                        <a:t>Matplotlib</a:t>
                      </a:r>
                    </a:p>
                    <a:p>
                      <a:pPr marL="0" marR="0">
                        <a:lnSpc>
                          <a:spcPct val="107000"/>
                        </a:lnSpc>
                        <a:spcBef>
                          <a:spcPts val="0"/>
                        </a:spcBef>
                        <a:spcAft>
                          <a:spcPts val="0"/>
                        </a:spcAft>
                      </a:pPr>
                      <a:r>
                        <a:rPr lang="en-US" sz="1800" dirty="0">
                          <a:effectLst/>
                          <a:latin typeface="Calibri" panose="020F0502020204030204" pitchFamily="34" charset="0"/>
                          <a:cs typeface="Calibri" panose="020F0502020204030204" pitchFamily="34" charset="0"/>
                        </a:rPr>
                        <a:t>Yaml  </a:t>
                      </a:r>
                      <a:endParaRPr lang="en-US" sz="18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4580978"/>
                  </a:ext>
                </a:extLst>
              </a:tr>
              <a:tr h="368996">
                <a:tc>
                  <a:txBody>
                    <a:bodyPr/>
                    <a:lstStyle/>
                    <a:p>
                      <a:pPr marL="0" marR="0">
                        <a:lnSpc>
                          <a:spcPct val="107000"/>
                        </a:lnSpc>
                        <a:spcBef>
                          <a:spcPts val="0"/>
                        </a:spcBef>
                        <a:spcAft>
                          <a:spcPts val="0"/>
                        </a:spcAft>
                      </a:pPr>
                      <a:r>
                        <a:rPr lang="en-US" sz="1800">
                          <a:effectLst/>
                          <a:latin typeface="Calibri" panose="020F0502020204030204" pitchFamily="34" charset="0"/>
                          <a:cs typeface="Calibri" panose="020F0502020204030204" pitchFamily="34" charset="0"/>
                        </a:rPr>
                        <a:t>Log monitoring Framework</a:t>
                      </a:r>
                      <a:endParaRPr lang="en-US" sz="18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dirty="0">
                          <a:effectLst/>
                          <a:latin typeface="Calibri" panose="020F0502020204030204" pitchFamily="34" charset="0"/>
                          <a:cs typeface="Calibri" panose="020F0502020204030204" pitchFamily="34" charset="0"/>
                        </a:rPr>
                        <a:t>Tensor Board  </a:t>
                      </a:r>
                      <a:endParaRPr lang="en-US" sz="18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26184812"/>
                  </a:ext>
                </a:extLst>
              </a:tr>
            </a:tbl>
          </a:graphicData>
        </a:graphic>
      </p:graphicFrame>
    </p:spTree>
    <p:extLst>
      <p:ext uri="{BB962C8B-B14F-4D97-AF65-F5344CB8AC3E}">
        <p14:creationId xmlns:p14="http://schemas.microsoft.com/office/powerpoint/2010/main" val="27848310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a:gsLst>
            <a:gs pos="3000">
              <a:schemeClr val="accent1">
                <a:lumMod val="5000"/>
                <a:lumOff val="95000"/>
              </a:schemeClr>
            </a:gs>
            <a:gs pos="67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EABC6CAE-8A67-03B4-B0AE-B78D57FD98A8}"/>
              </a:ext>
            </a:extLst>
          </p:cNvPr>
          <p:cNvSpPr txBox="1"/>
          <p:nvPr/>
        </p:nvSpPr>
        <p:spPr>
          <a:xfrm>
            <a:off x="699713" y="248038"/>
            <a:ext cx="7063721" cy="1159200"/>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000" b="1" dirty="0">
                <a:solidFill>
                  <a:srgbClr val="FFFFFF"/>
                </a:solidFill>
                <a:latin typeface="+mj-lt"/>
                <a:ea typeface="+mj-ea"/>
                <a:cs typeface="+mj-cs"/>
              </a:rPr>
              <a:t>Project Progress:</a:t>
            </a:r>
          </a:p>
        </p:txBody>
      </p:sp>
      <p:sp>
        <p:nvSpPr>
          <p:cNvPr id="11" name="TextBox 10">
            <a:extLst>
              <a:ext uri="{FF2B5EF4-FFF2-40B4-BE49-F238E27FC236}">
                <a16:creationId xmlns:a16="http://schemas.microsoft.com/office/drawing/2014/main" id="{28FCBA20-7161-4D36-A2C8-C5158E3095BC}"/>
              </a:ext>
            </a:extLst>
          </p:cNvPr>
          <p:cNvSpPr txBox="1"/>
          <p:nvPr/>
        </p:nvSpPr>
        <p:spPr>
          <a:xfrm>
            <a:off x="1193532" y="2782669"/>
            <a:ext cx="9962147" cy="1292662"/>
          </a:xfrm>
          <a:prstGeom prst="rect">
            <a:avLst/>
          </a:prstGeom>
          <a:noFill/>
        </p:spPr>
        <p:txBody>
          <a:bodyPr wrap="square">
            <a:spAutoFit/>
          </a:bodyPr>
          <a:lstStyle/>
          <a:p>
            <a:pPr marL="285750" indent="-285750" algn="just">
              <a:spcBef>
                <a:spcPts val="0"/>
              </a:spcBef>
              <a:spcAft>
                <a:spcPts val="0"/>
              </a:spcAft>
              <a:buFont typeface="Arial" panose="020B0604020202020204" pitchFamily="34" charset="0"/>
              <a:buChar char="•"/>
            </a:pPr>
            <a:r>
              <a:rPr lang="en-US" dirty="0">
                <a:solidFill>
                  <a:schemeClr val="tx1">
                    <a:lumMod val="85000"/>
                    <a:lumOff val="15000"/>
                  </a:schemeClr>
                </a:solidFill>
                <a:latin typeface="Calibri" panose="020F0502020204030204" pitchFamily="34" charset="0"/>
                <a:ea typeface="Trebuchet MS"/>
                <a:cs typeface="Calibri" panose="020F0502020204030204" pitchFamily="34" charset="0"/>
                <a:sym typeface="Trebuchet MS"/>
              </a:rPr>
              <a:t>The base paper has been successfully implemented as part of Phase 1 with MNIST dataset (grayscale).</a:t>
            </a:r>
          </a:p>
          <a:p>
            <a:pPr marL="285750" indent="-285750" algn="just">
              <a:spcBef>
                <a:spcPts val="0"/>
              </a:spcBef>
              <a:spcAft>
                <a:spcPts val="0"/>
              </a:spcAft>
              <a:buFont typeface="Arial" panose="020B0604020202020204" pitchFamily="34" charset="0"/>
              <a:buChar char="•"/>
            </a:pPr>
            <a:endParaRPr lang="en-US" dirty="0">
              <a:solidFill>
                <a:schemeClr val="tx1">
                  <a:lumMod val="85000"/>
                  <a:lumOff val="15000"/>
                </a:schemeClr>
              </a:solidFill>
              <a:latin typeface="Calibri" panose="020F0502020204030204" pitchFamily="34" charset="0"/>
              <a:ea typeface="Trebuchet MS"/>
              <a:cs typeface="Calibri" panose="020F0502020204030204" pitchFamily="34" charset="0"/>
              <a:sym typeface="Trebuchet MS"/>
            </a:endParaRPr>
          </a:p>
          <a:p>
            <a:pPr marL="285750" indent="-285750" algn="just">
              <a:spcBef>
                <a:spcPts val="0"/>
              </a:spcBef>
              <a:spcAft>
                <a:spcPts val="0"/>
              </a:spcAft>
              <a:buFont typeface="Arial" panose="020B0604020202020204" pitchFamily="34" charset="0"/>
              <a:buChar char="•"/>
            </a:pPr>
            <a:r>
              <a:rPr lang="en-US" dirty="0">
                <a:solidFill>
                  <a:schemeClr val="tx1">
                    <a:lumMod val="85000"/>
                    <a:lumOff val="15000"/>
                  </a:schemeClr>
                </a:solidFill>
                <a:latin typeface="Calibri" panose="020F0502020204030204" pitchFamily="34" charset="0"/>
                <a:ea typeface="Trebuchet MS"/>
                <a:cs typeface="Calibri" panose="020F0502020204030204" pitchFamily="34" charset="0"/>
                <a:sym typeface="Trebuchet MS"/>
              </a:rPr>
              <a:t>For Phase 2, I plan on extending this model to MNIST colored dataset.</a:t>
            </a:r>
          </a:p>
          <a:p>
            <a:pPr algn="just">
              <a:spcBef>
                <a:spcPts val="0"/>
              </a:spcBef>
              <a:spcAft>
                <a:spcPts val="0"/>
              </a:spcAft>
            </a:pPr>
            <a:endParaRPr lang="en-US" sz="2400" dirty="0">
              <a:solidFill>
                <a:srgbClr val="0033CC"/>
              </a:solidFill>
              <a:latin typeface="Trebuchet MS"/>
              <a:ea typeface="Trebuchet MS"/>
              <a:cs typeface="Trebuchet MS"/>
              <a:sym typeface="Trebuchet MS"/>
            </a:endParaRPr>
          </a:p>
        </p:txBody>
      </p:sp>
    </p:spTree>
    <p:extLst>
      <p:ext uri="{BB962C8B-B14F-4D97-AF65-F5344CB8AC3E}">
        <p14:creationId xmlns:p14="http://schemas.microsoft.com/office/powerpoint/2010/main" val="37414498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a:gsLst>
            <a:gs pos="3000">
              <a:schemeClr val="accent1">
                <a:lumMod val="5000"/>
                <a:lumOff val="95000"/>
              </a:schemeClr>
            </a:gs>
            <a:gs pos="67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EABC6CAE-8A67-03B4-B0AE-B78D57FD98A8}"/>
              </a:ext>
            </a:extLst>
          </p:cNvPr>
          <p:cNvSpPr txBox="1"/>
          <p:nvPr/>
        </p:nvSpPr>
        <p:spPr>
          <a:xfrm>
            <a:off x="1371599" y="294538"/>
            <a:ext cx="9895951" cy="1033669"/>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000" b="1" kern="1200" dirty="0">
                <a:solidFill>
                  <a:srgbClr val="FFFFFF"/>
                </a:solidFill>
                <a:latin typeface="+mj-lt"/>
                <a:ea typeface="+mj-ea"/>
                <a:cs typeface="+mj-cs"/>
              </a:rPr>
              <a:t>Base Paper Details:</a:t>
            </a:r>
          </a:p>
        </p:txBody>
      </p:sp>
      <p:sp>
        <p:nvSpPr>
          <p:cNvPr id="6" name="TextBox 5">
            <a:extLst>
              <a:ext uri="{FF2B5EF4-FFF2-40B4-BE49-F238E27FC236}">
                <a16:creationId xmlns:a16="http://schemas.microsoft.com/office/drawing/2014/main" id="{878F485C-060A-9D22-E96A-20C5C3A5B62E}"/>
              </a:ext>
            </a:extLst>
          </p:cNvPr>
          <p:cNvSpPr txBox="1"/>
          <p:nvPr/>
        </p:nvSpPr>
        <p:spPr>
          <a:xfrm>
            <a:off x="1651247" y="745724"/>
            <a:ext cx="8043169" cy="1118587"/>
          </a:xfrm>
          <a:prstGeom prst="rect">
            <a:avLst/>
          </a:prstGeom>
          <a:noFill/>
        </p:spPr>
        <p:txBody>
          <a:bodyPr wrap="square" rtlCol="0">
            <a:spAutoFit/>
          </a:bodyPr>
          <a:lstStyle/>
          <a:p>
            <a:endParaRPr lang="en-US" dirty="0"/>
          </a:p>
        </p:txBody>
      </p:sp>
      <p:sp>
        <p:nvSpPr>
          <p:cNvPr id="4" name="TextBox 3">
            <a:extLst>
              <a:ext uri="{FF2B5EF4-FFF2-40B4-BE49-F238E27FC236}">
                <a16:creationId xmlns:a16="http://schemas.microsoft.com/office/drawing/2014/main" id="{C86170C6-9335-B9E3-763F-674FF41CCE80}"/>
              </a:ext>
            </a:extLst>
          </p:cNvPr>
          <p:cNvSpPr txBox="1"/>
          <p:nvPr/>
        </p:nvSpPr>
        <p:spPr>
          <a:xfrm>
            <a:off x="1851377" y="3145055"/>
            <a:ext cx="8043169" cy="338554"/>
          </a:xfrm>
          <a:prstGeom prst="rect">
            <a:avLst/>
          </a:prstGeom>
          <a:noFill/>
        </p:spPr>
        <p:txBody>
          <a:bodyPr wrap="square" rtlCol="0">
            <a:spAutoFit/>
          </a:bodyPr>
          <a:lstStyle/>
          <a:p>
            <a:r>
              <a:rPr lang="en-US" sz="1600" dirty="0"/>
              <a:t>URL:  </a:t>
            </a:r>
            <a:r>
              <a:rPr lang="en-US" sz="1600" dirty="0">
                <a:hlinkClick r:id="rId2"/>
              </a:rPr>
              <a:t>https://</a:t>
            </a:r>
            <a:r>
              <a:rPr lang="en-US" sz="1600" dirty="0" err="1">
                <a:hlinkClick r:id="rId2"/>
              </a:rPr>
              <a:t>cdn.openai.com</a:t>
            </a:r>
            <a:r>
              <a:rPr lang="en-US" sz="1600" dirty="0">
                <a:hlinkClick r:id="rId2"/>
              </a:rPr>
              <a:t>/papers/Generative_Pretraining_from_Pixels_V2.pdf</a:t>
            </a:r>
            <a:endParaRPr lang="en-US" sz="1600" dirty="0"/>
          </a:p>
        </p:txBody>
      </p:sp>
      <p:sp>
        <p:nvSpPr>
          <p:cNvPr id="5" name="TextBox 4">
            <a:extLst>
              <a:ext uri="{FF2B5EF4-FFF2-40B4-BE49-F238E27FC236}">
                <a16:creationId xmlns:a16="http://schemas.microsoft.com/office/drawing/2014/main" id="{8AF907CE-B834-666C-B6BD-C29C61D13437}"/>
              </a:ext>
            </a:extLst>
          </p:cNvPr>
          <p:cNvSpPr txBox="1"/>
          <p:nvPr/>
        </p:nvSpPr>
        <p:spPr>
          <a:xfrm>
            <a:off x="1851377" y="4022601"/>
            <a:ext cx="7052817" cy="338554"/>
          </a:xfrm>
          <a:prstGeom prst="rect">
            <a:avLst/>
          </a:prstGeom>
          <a:noFill/>
        </p:spPr>
        <p:txBody>
          <a:bodyPr wrap="square" rtlCol="0">
            <a:spAutoFit/>
          </a:bodyPr>
          <a:lstStyle/>
          <a:p>
            <a:r>
              <a:rPr lang="en-US" sz="1600" dirty="0"/>
              <a:t>Code: </a:t>
            </a:r>
            <a:r>
              <a:rPr lang="en-US" sz="1600" dirty="0">
                <a:hlinkClick r:id="rId3"/>
              </a:rPr>
              <a:t>https://</a:t>
            </a:r>
            <a:r>
              <a:rPr lang="en-US" sz="1600" dirty="0" err="1">
                <a:hlinkClick r:id="rId3"/>
              </a:rPr>
              <a:t>github.com</a:t>
            </a:r>
            <a:r>
              <a:rPr lang="en-US" sz="1600" dirty="0">
                <a:hlinkClick r:id="rId3"/>
              </a:rPr>
              <a:t>/</a:t>
            </a:r>
            <a:r>
              <a:rPr lang="en-US" sz="1600" dirty="0" err="1">
                <a:hlinkClick r:id="rId3"/>
              </a:rPr>
              <a:t>openai</a:t>
            </a:r>
            <a:r>
              <a:rPr lang="en-US" sz="1600" dirty="0">
                <a:hlinkClick r:id="rId3"/>
              </a:rPr>
              <a:t>/image-</a:t>
            </a:r>
            <a:r>
              <a:rPr lang="en-US" sz="1600" dirty="0" err="1">
                <a:hlinkClick r:id="rId3"/>
              </a:rPr>
              <a:t>gpt</a:t>
            </a:r>
            <a:endParaRPr lang="en-US" sz="1600" dirty="0"/>
          </a:p>
        </p:txBody>
      </p:sp>
    </p:spTree>
    <p:extLst>
      <p:ext uri="{BB962C8B-B14F-4D97-AF65-F5344CB8AC3E}">
        <p14:creationId xmlns:p14="http://schemas.microsoft.com/office/powerpoint/2010/main" val="35219080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B728852F-E159-1634-8E8C-6C47FD16386B}"/>
              </a:ext>
            </a:extLst>
          </p:cNvPr>
          <p:cNvSpPr txBox="1"/>
          <p:nvPr/>
        </p:nvSpPr>
        <p:spPr>
          <a:xfrm>
            <a:off x="1371599" y="294538"/>
            <a:ext cx="9895951" cy="1033669"/>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000" kern="1200">
                <a:solidFill>
                  <a:srgbClr val="FFFFFF"/>
                </a:solidFill>
                <a:latin typeface="+mj-lt"/>
                <a:ea typeface="+mj-ea"/>
                <a:cs typeface="+mj-cs"/>
              </a:rPr>
              <a:t>Agenda:</a:t>
            </a:r>
            <a:endParaRPr lang="en-US" sz="4000" kern="1200" dirty="0">
              <a:solidFill>
                <a:srgbClr val="FFFFFF"/>
              </a:solidFill>
              <a:latin typeface="+mj-lt"/>
              <a:ea typeface="+mj-ea"/>
              <a:cs typeface="+mj-cs"/>
            </a:endParaRPr>
          </a:p>
        </p:txBody>
      </p:sp>
      <p:sp>
        <p:nvSpPr>
          <p:cNvPr id="9" name="Content Placeholder 2">
            <a:extLst>
              <a:ext uri="{FF2B5EF4-FFF2-40B4-BE49-F238E27FC236}">
                <a16:creationId xmlns:a16="http://schemas.microsoft.com/office/drawing/2014/main" id="{B96BAB34-8DAF-4B58-A973-01791FCC98D7}"/>
              </a:ext>
            </a:extLst>
          </p:cNvPr>
          <p:cNvSpPr txBox="1">
            <a:spLocks/>
          </p:cNvSpPr>
          <p:nvPr/>
        </p:nvSpPr>
        <p:spPr>
          <a:xfrm>
            <a:off x="892743" y="1839062"/>
            <a:ext cx="8077200" cy="4724400"/>
          </a:xfrm>
          <a:prstGeom prst="rect">
            <a:avLst/>
          </a:prstGeom>
        </p:spPr>
        <p:txBody>
          <a:bodyPr/>
          <a:lstStyle/>
          <a:p>
            <a:pPr marL="685791" indent="-342900" algn="just" eaLnBrk="0" hangingPunct="0">
              <a:spcBef>
                <a:spcPct val="20000"/>
              </a:spcBef>
              <a:buFont typeface="Arial" panose="020B0604020202020204" pitchFamily="34" charset="0"/>
              <a:buChar char="•"/>
              <a:defRPr/>
            </a:pPr>
            <a:r>
              <a:rPr lang="en-IN" kern="0" dirty="0">
                <a:latin typeface="Calibri" panose="020F0502020204030204" pitchFamily="34" charset="0"/>
                <a:cs typeface="Calibri" panose="020F0502020204030204" pitchFamily="34" charset="0"/>
              </a:rPr>
              <a:t>Problem Statement</a:t>
            </a:r>
          </a:p>
          <a:p>
            <a:pPr marL="685791" indent="-342900" algn="just" eaLnBrk="0" hangingPunct="0">
              <a:spcBef>
                <a:spcPct val="20000"/>
              </a:spcBef>
              <a:buFont typeface="Arial" panose="020B0604020202020204" pitchFamily="34" charset="0"/>
              <a:buChar char="•"/>
              <a:defRPr/>
            </a:pPr>
            <a:r>
              <a:rPr lang="en-US" kern="0" dirty="0">
                <a:latin typeface="Calibri" panose="020F0502020204030204" pitchFamily="34" charset="0"/>
                <a:cs typeface="Calibri" panose="020F0502020204030204" pitchFamily="34" charset="0"/>
              </a:rPr>
              <a:t>Abstract and Scope</a:t>
            </a:r>
          </a:p>
          <a:p>
            <a:pPr marL="685791" indent="-342900" algn="just" eaLnBrk="0" hangingPunct="0">
              <a:spcBef>
                <a:spcPct val="20000"/>
              </a:spcBef>
              <a:buFont typeface="Arial" panose="020B0604020202020204" pitchFamily="34" charset="0"/>
              <a:buChar char="•"/>
              <a:defRPr/>
            </a:pPr>
            <a:r>
              <a:rPr lang="en-US" kern="0" dirty="0">
                <a:latin typeface="Calibri" panose="020F0502020204030204" pitchFamily="34" charset="0"/>
                <a:cs typeface="Calibri" panose="020F0502020204030204" pitchFamily="34" charset="0"/>
              </a:rPr>
              <a:t>Literature Survey</a:t>
            </a:r>
          </a:p>
          <a:p>
            <a:pPr marL="685791" indent="-342900" algn="just" eaLnBrk="0" hangingPunct="0">
              <a:spcBef>
                <a:spcPct val="20000"/>
              </a:spcBef>
              <a:buFont typeface="Arial" panose="020B0604020202020204" pitchFamily="34" charset="0"/>
              <a:buChar char="•"/>
              <a:defRPr/>
            </a:pPr>
            <a:r>
              <a:rPr lang="en-US" kern="0" dirty="0">
                <a:latin typeface="Calibri" panose="020F0502020204030204" pitchFamily="34" charset="0"/>
                <a:cs typeface="Calibri" panose="020F0502020204030204" pitchFamily="34" charset="0"/>
              </a:rPr>
              <a:t>Suggestions from Review – 3</a:t>
            </a:r>
          </a:p>
          <a:p>
            <a:pPr marL="685791" indent="-342900" algn="just" eaLnBrk="0" hangingPunct="0">
              <a:spcBef>
                <a:spcPct val="20000"/>
              </a:spcBef>
              <a:buFont typeface="Arial" panose="020B0604020202020204" pitchFamily="34" charset="0"/>
              <a:buChar char="•"/>
              <a:defRPr/>
            </a:pPr>
            <a:r>
              <a:rPr lang="en-US" kern="0" dirty="0">
                <a:latin typeface="Calibri" panose="020F0502020204030204" pitchFamily="34" charset="0"/>
                <a:cs typeface="Calibri" panose="020F0502020204030204" pitchFamily="34" charset="0"/>
                <a:sym typeface="Trebuchet MS"/>
              </a:rPr>
              <a:t>Design Approach </a:t>
            </a:r>
          </a:p>
          <a:p>
            <a:pPr marL="685791" indent="-342900" algn="just" eaLnBrk="0" hangingPunct="0">
              <a:spcBef>
                <a:spcPct val="20000"/>
              </a:spcBef>
              <a:buFont typeface="Arial" panose="020B0604020202020204" pitchFamily="34" charset="0"/>
              <a:buChar char="•"/>
              <a:defRPr/>
            </a:pPr>
            <a:r>
              <a:rPr lang="en-US" kern="0" dirty="0">
                <a:latin typeface="Calibri" panose="020F0502020204030204" pitchFamily="34" charset="0"/>
                <a:cs typeface="Calibri" panose="020F0502020204030204" pitchFamily="34" charset="0"/>
                <a:sym typeface="Trebuchet MS"/>
              </a:rPr>
              <a:t>Design Constraints, Assumptions &amp; Dependencies</a:t>
            </a:r>
          </a:p>
          <a:p>
            <a:pPr marL="685791" indent="-342900" algn="just" eaLnBrk="0" hangingPunct="0">
              <a:spcBef>
                <a:spcPct val="20000"/>
              </a:spcBef>
              <a:buFont typeface="Arial" panose="020B0604020202020204" pitchFamily="34" charset="0"/>
              <a:buChar char="•"/>
              <a:defRPr/>
            </a:pPr>
            <a:r>
              <a:rPr lang="en-US" kern="0" dirty="0">
                <a:latin typeface="Calibri" panose="020F0502020204030204" pitchFamily="34" charset="0"/>
                <a:cs typeface="Calibri" panose="020F0502020204030204" pitchFamily="34" charset="0"/>
                <a:sym typeface="Trebuchet MS"/>
              </a:rPr>
              <a:t>Design Details</a:t>
            </a:r>
          </a:p>
          <a:p>
            <a:pPr marL="685791" indent="-342900" algn="just" eaLnBrk="0" hangingPunct="0">
              <a:spcBef>
                <a:spcPct val="20000"/>
              </a:spcBef>
              <a:buFont typeface="Arial" panose="020B0604020202020204" pitchFamily="34" charset="0"/>
              <a:buChar char="•"/>
              <a:defRPr/>
            </a:pPr>
            <a:r>
              <a:rPr lang="en-US" kern="0" dirty="0">
                <a:latin typeface="Calibri" panose="020F0502020204030204" pitchFamily="34" charset="0"/>
                <a:cs typeface="Calibri" panose="020F0502020204030204" pitchFamily="34" charset="0"/>
                <a:sym typeface="Trebuchet MS"/>
              </a:rPr>
              <a:t>Proposed Methodology / Approach</a:t>
            </a:r>
          </a:p>
          <a:p>
            <a:pPr marL="685791" indent="-342900" algn="just" eaLnBrk="0" hangingPunct="0">
              <a:spcBef>
                <a:spcPct val="20000"/>
              </a:spcBef>
              <a:buFont typeface="Arial" panose="020B0604020202020204" pitchFamily="34" charset="0"/>
              <a:buChar char="•"/>
              <a:defRPr/>
            </a:pPr>
            <a:r>
              <a:rPr lang="en-US" kern="0" dirty="0">
                <a:latin typeface="Calibri" panose="020F0502020204030204" pitchFamily="34" charset="0"/>
                <a:cs typeface="Calibri" panose="020F0502020204030204" pitchFamily="34" charset="0"/>
                <a:sym typeface="Trebuchet MS"/>
              </a:rPr>
              <a:t>Architecture</a:t>
            </a:r>
          </a:p>
          <a:p>
            <a:pPr marL="685791" indent="-342900" algn="just" eaLnBrk="0" hangingPunct="0">
              <a:spcBef>
                <a:spcPct val="20000"/>
              </a:spcBef>
              <a:buFont typeface="Arial" panose="020B0604020202020204" pitchFamily="34" charset="0"/>
              <a:buChar char="•"/>
              <a:defRPr/>
            </a:pPr>
            <a:r>
              <a:rPr lang="en-US" kern="0" dirty="0">
                <a:latin typeface="Calibri" panose="020F0502020204030204" pitchFamily="34" charset="0"/>
                <a:cs typeface="Calibri" panose="020F0502020204030204" pitchFamily="34" charset="0"/>
                <a:sym typeface="Trebuchet MS"/>
              </a:rPr>
              <a:t>Design Description</a:t>
            </a:r>
          </a:p>
          <a:p>
            <a:pPr marL="685791" indent="-342900" algn="just" eaLnBrk="0" hangingPunct="0">
              <a:spcBef>
                <a:spcPct val="20000"/>
              </a:spcBef>
              <a:buFont typeface="Arial" panose="020B0604020202020204" pitchFamily="34" charset="0"/>
              <a:buChar char="•"/>
              <a:defRPr/>
            </a:pPr>
            <a:r>
              <a:rPr lang="en-US" kern="0" dirty="0">
                <a:latin typeface="Calibri" panose="020F0502020204030204" pitchFamily="34" charset="0"/>
                <a:cs typeface="Calibri" panose="020F0502020204030204" pitchFamily="34" charset="0"/>
                <a:sym typeface="Trebuchet MS"/>
              </a:rPr>
              <a:t>Results Obtained</a:t>
            </a:r>
          </a:p>
          <a:p>
            <a:pPr marL="685791" indent="-342900" algn="just" eaLnBrk="0" hangingPunct="0">
              <a:spcBef>
                <a:spcPct val="20000"/>
              </a:spcBef>
              <a:buFont typeface="Arial" panose="020B0604020202020204" pitchFamily="34" charset="0"/>
              <a:buChar char="•"/>
              <a:defRPr/>
            </a:pPr>
            <a:r>
              <a:rPr lang="en-US" kern="0" dirty="0">
                <a:latin typeface="Calibri" panose="020F0502020204030204" pitchFamily="34" charset="0"/>
                <a:cs typeface="Calibri" panose="020F0502020204030204" pitchFamily="34" charset="0"/>
                <a:sym typeface="Trebuchet MS"/>
              </a:rPr>
              <a:t>Technologies Used</a:t>
            </a:r>
          </a:p>
          <a:p>
            <a:pPr marL="685791" indent="-342900" algn="just" eaLnBrk="0" hangingPunct="0">
              <a:spcBef>
                <a:spcPct val="20000"/>
              </a:spcBef>
              <a:buFont typeface="Arial" panose="020B0604020202020204" pitchFamily="34" charset="0"/>
              <a:buChar char="•"/>
              <a:defRPr/>
            </a:pPr>
            <a:r>
              <a:rPr lang="en-US" kern="0" dirty="0">
                <a:latin typeface="Calibri" panose="020F0502020204030204" pitchFamily="34" charset="0"/>
                <a:cs typeface="Calibri" panose="020F0502020204030204" pitchFamily="34" charset="0"/>
                <a:sym typeface="Trebuchet MS"/>
              </a:rPr>
              <a:t>Project Progress</a:t>
            </a:r>
          </a:p>
          <a:p>
            <a:pPr marL="685791" indent="-342900" algn="just" eaLnBrk="0" hangingPunct="0">
              <a:spcBef>
                <a:spcPct val="20000"/>
              </a:spcBef>
              <a:buFont typeface="Arial" panose="020B0604020202020204" pitchFamily="34" charset="0"/>
              <a:buChar char="•"/>
              <a:defRPr/>
            </a:pPr>
            <a:r>
              <a:rPr lang="en-US" kern="0" dirty="0">
                <a:latin typeface="Calibri" panose="020F0502020204030204" pitchFamily="34" charset="0"/>
                <a:cs typeface="Calibri" panose="020F0502020204030204" pitchFamily="34" charset="0"/>
                <a:sym typeface="Trebuchet MS"/>
              </a:rPr>
              <a:t>References</a:t>
            </a:r>
            <a:endParaRPr lang="en-US" kern="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0575345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a:gsLst>
            <a:gs pos="3000">
              <a:schemeClr val="accent1">
                <a:lumMod val="5000"/>
                <a:lumOff val="95000"/>
              </a:schemeClr>
            </a:gs>
            <a:gs pos="67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EABC6CAE-8A67-03B4-B0AE-B78D57FD98A8}"/>
              </a:ext>
            </a:extLst>
          </p:cNvPr>
          <p:cNvSpPr txBox="1"/>
          <p:nvPr/>
        </p:nvSpPr>
        <p:spPr>
          <a:xfrm>
            <a:off x="1371599" y="294538"/>
            <a:ext cx="9895951" cy="1033669"/>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000" b="1" kern="1200">
                <a:solidFill>
                  <a:srgbClr val="FFFFFF"/>
                </a:solidFill>
                <a:latin typeface="+mj-lt"/>
                <a:ea typeface="+mj-ea"/>
                <a:cs typeface="+mj-cs"/>
              </a:rPr>
              <a:t>References:</a:t>
            </a:r>
          </a:p>
        </p:txBody>
      </p:sp>
      <p:sp>
        <p:nvSpPr>
          <p:cNvPr id="3" name="TextBox 2">
            <a:extLst>
              <a:ext uri="{FF2B5EF4-FFF2-40B4-BE49-F238E27FC236}">
                <a16:creationId xmlns:a16="http://schemas.microsoft.com/office/drawing/2014/main" id="{E3C6FE11-328A-A253-03A8-6008A3A0D14D}"/>
              </a:ext>
            </a:extLst>
          </p:cNvPr>
          <p:cNvSpPr txBox="1"/>
          <p:nvPr/>
        </p:nvSpPr>
        <p:spPr>
          <a:xfrm>
            <a:off x="1371599" y="2318197"/>
            <a:ext cx="9724031" cy="3683358"/>
          </a:xfrm>
          <a:prstGeom prst="rect">
            <a:avLst/>
          </a:prstGeom>
        </p:spPr>
        <p:txBody>
          <a:bodyPr vert="horz" lIns="91440" tIns="45720" rIns="91440" bIns="45720" rtlCol="0" anchor="ctr">
            <a:normAutofit lnSpcReduction="10000"/>
          </a:bodyPr>
          <a:lstStyle/>
          <a:p>
            <a:pPr marL="342900" marR="0" lvl="0" indent="-342900" algn="just">
              <a:spcBef>
                <a:spcPts val="0"/>
              </a:spcBef>
              <a:spcAft>
                <a:spcPts val="0"/>
              </a:spcAft>
              <a:buFont typeface="Arial" panose="020B0604020202020204" pitchFamily="34" charset="0"/>
              <a:buChar char="•"/>
            </a:pPr>
            <a:r>
              <a:rPr lang="en-US" sz="1600" dirty="0">
                <a:solidFill>
                  <a:schemeClr val="tx1">
                    <a:lumMod val="85000"/>
                    <a:lumOff val="15000"/>
                  </a:schemeClr>
                </a:solidFill>
                <a:effectLst/>
                <a:latin typeface="Calibri" panose="020F0502020204030204" pitchFamily="34" charset="0"/>
                <a:ea typeface="SimSun" panose="02010600030101010101" pitchFamily="2" charset="-122"/>
                <a:cs typeface="Calibri" panose="020F0502020204030204" pitchFamily="34" charset="0"/>
              </a:rPr>
              <a:t>Chen, Mark and Radford, Alec and Child, Rewon and Wu, Jeffrey and Jun, </a:t>
            </a:r>
            <a:r>
              <a:rPr lang="en-US" sz="1600" dirty="0" err="1">
                <a:solidFill>
                  <a:schemeClr val="tx1">
                    <a:lumMod val="85000"/>
                    <a:lumOff val="15000"/>
                  </a:schemeClr>
                </a:solidFill>
                <a:effectLst/>
                <a:latin typeface="Calibri" panose="020F0502020204030204" pitchFamily="34" charset="0"/>
                <a:ea typeface="SimSun" panose="02010600030101010101" pitchFamily="2" charset="-122"/>
                <a:cs typeface="Calibri" panose="020F0502020204030204" pitchFamily="34" charset="0"/>
              </a:rPr>
              <a:t>Heewoo</a:t>
            </a:r>
            <a:r>
              <a:rPr lang="en-US" sz="1600" dirty="0">
                <a:solidFill>
                  <a:schemeClr val="tx1">
                    <a:lumMod val="85000"/>
                    <a:lumOff val="15000"/>
                  </a:schemeClr>
                </a:solidFill>
                <a:effectLst/>
                <a:latin typeface="Calibri" panose="020F0502020204030204" pitchFamily="34" charset="0"/>
                <a:ea typeface="SimSun" panose="02010600030101010101" pitchFamily="2" charset="-122"/>
                <a:cs typeface="Calibri" panose="020F0502020204030204" pitchFamily="34" charset="0"/>
              </a:rPr>
              <a:t> and Luan, David and </a:t>
            </a:r>
            <a:r>
              <a:rPr lang="en-US" sz="1600" dirty="0" err="1">
                <a:solidFill>
                  <a:schemeClr val="tx1">
                    <a:lumMod val="85000"/>
                    <a:lumOff val="15000"/>
                  </a:schemeClr>
                </a:solidFill>
                <a:effectLst/>
                <a:latin typeface="Calibri" panose="020F0502020204030204" pitchFamily="34" charset="0"/>
                <a:ea typeface="SimSun" panose="02010600030101010101" pitchFamily="2" charset="-122"/>
                <a:cs typeface="Calibri" panose="020F0502020204030204" pitchFamily="34" charset="0"/>
              </a:rPr>
              <a:t>Sutskever</a:t>
            </a:r>
            <a:r>
              <a:rPr lang="en-US" sz="1600" dirty="0">
                <a:solidFill>
                  <a:schemeClr val="tx1">
                    <a:lumMod val="85000"/>
                    <a:lumOff val="15000"/>
                  </a:schemeClr>
                </a:solidFill>
                <a:effectLst/>
                <a:latin typeface="Calibri" panose="020F0502020204030204" pitchFamily="34" charset="0"/>
                <a:ea typeface="SimSun" panose="02010600030101010101" pitchFamily="2" charset="-122"/>
                <a:cs typeface="Calibri" panose="020F0502020204030204" pitchFamily="34" charset="0"/>
              </a:rPr>
              <a:t>, Ilya. </a:t>
            </a:r>
            <a:r>
              <a:rPr lang="en-US" sz="1600" i="1" dirty="0">
                <a:solidFill>
                  <a:schemeClr val="tx1">
                    <a:lumMod val="85000"/>
                    <a:lumOff val="15000"/>
                  </a:schemeClr>
                </a:solidFill>
                <a:effectLst/>
                <a:latin typeface="Calibri" panose="020F0502020204030204" pitchFamily="34" charset="0"/>
                <a:ea typeface="SimSun" panose="02010600030101010101" pitchFamily="2" charset="-122"/>
                <a:cs typeface="Calibri" panose="020F0502020204030204" pitchFamily="34" charset="0"/>
              </a:rPr>
              <a:t>Generative pretraining from pixels.</a:t>
            </a:r>
            <a:r>
              <a:rPr lang="en-US" sz="1600" dirty="0">
                <a:solidFill>
                  <a:schemeClr val="tx1">
                    <a:lumMod val="85000"/>
                    <a:lumOff val="15000"/>
                  </a:schemeClr>
                </a:solidFill>
                <a:effectLst/>
                <a:latin typeface="Calibri" panose="020F0502020204030204" pitchFamily="34" charset="0"/>
                <a:ea typeface="SimSun" panose="02010600030101010101" pitchFamily="2" charset="-122"/>
                <a:cs typeface="Calibri" panose="020F0502020204030204" pitchFamily="34" charset="0"/>
              </a:rPr>
              <a:t> International conference on machine learning. Pages 1691-1703, PMLR, 2020.</a:t>
            </a:r>
          </a:p>
          <a:p>
            <a:pPr marL="342900" marR="0" lvl="0" indent="-342900" algn="just">
              <a:spcBef>
                <a:spcPts val="0"/>
              </a:spcBef>
              <a:spcAft>
                <a:spcPts val="0"/>
              </a:spcAft>
              <a:buFont typeface="Arial" panose="020B0604020202020204" pitchFamily="34" charset="0"/>
              <a:buChar char="•"/>
            </a:pPr>
            <a:endParaRPr lang="en-US" sz="1600" dirty="0">
              <a:solidFill>
                <a:schemeClr val="tx1">
                  <a:lumMod val="85000"/>
                  <a:lumOff val="15000"/>
                </a:schemeClr>
              </a:solidFill>
              <a:effectLst/>
              <a:latin typeface="Calibri" panose="020F0502020204030204" pitchFamily="34" charset="0"/>
              <a:ea typeface="SimSun" panose="02010600030101010101" pitchFamily="2" charset="-122"/>
              <a:cs typeface="Calibri" panose="020F0502020204030204" pitchFamily="34" charset="0"/>
            </a:endParaRPr>
          </a:p>
          <a:p>
            <a:pPr marL="342900" marR="0" lvl="0" indent="-342900" algn="just">
              <a:spcBef>
                <a:spcPts val="0"/>
              </a:spcBef>
              <a:spcAft>
                <a:spcPts val="0"/>
              </a:spcAft>
              <a:buFont typeface="Arial" panose="020B0604020202020204" pitchFamily="34" charset="0"/>
              <a:buChar char="•"/>
            </a:pPr>
            <a:r>
              <a:rPr lang="en-US" sz="1600" dirty="0">
                <a:solidFill>
                  <a:schemeClr val="tx1">
                    <a:lumMod val="85000"/>
                    <a:lumOff val="15000"/>
                  </a:schemeClr>
                </a:solidFill>
                <a:effectLst/>
                <a:latin typeface="Calibri" panose="020F0502020204030204" pitchFamily="34" charset="0"/>
                <a:ea typeface="SimSun" panose="02010600030101010101" pitchFamily="2" charset="-122"/>
                <a:cs typeface="Calibri" panose="020F0502020204030204" pitchFamily="34" charset="0"/>
              </a:rPr>
              <a:t>Luo, </a:t>
            </a:r>
            <a:r>
              <a:rPr lang="en-US" sz="1600" dirty="0" err="1">
                <a:solidFill>
                  <a:schemeClr val="tx1">
                    <a:lumMod val="85000"/>
                    <a:lumOff val="15000"/>
                  </a:schemeClr>
                </a:solidFill>
                <a:effectLst/>
                <a:latin typeface="Calibri" panose="020F0502020204030204" pitchFamily="34" charset="0"/>
                <a:ea typeface="SimSun" panose="02010600030101010101" pitchFamily="2" charset="-122"/>
                <a:cs typeface="Calibri" panose="020F0502020204030204" pitchFamily="34" charset="0"/>
              </a:rPr>
              <a:t>Renqian</a:t>
            </a:r>
            <a:r>
              <a:rPr lang="en-US" sz="1600" dirty="0">
                <a:solidFill>
                  <a:schemeClr val="tx1">
                    <a:lumMod val="85000"/>
                    <a:lumOff val="15000"/>
                  </a:schemeClr>
                </a:solidFill>
                <a:effectLst/>
                <a:latin typeface="Calibri" panose="020F0502020204030204" pitchFamily="34" charset="0"/>
                <a:ea typeface="SimSun" panose="02010600030101010101" pitchFamily="2" charset="-122"/>
                <a:cs typeface="Calibri" panose="020F0502020204030204" pitchFamily="34" charset="0"/>
              </a:rPr>
              <a:t>, Sun, </a:t>
            </a:r>
            <a:r>
              <a:rPr lang="en-US" sz="1600" dirty="0" err="1">
                <a:solidFill>
                  <a:schemeClr val="tx1">
                    <a:lumMod val="85000"/>
                    <a:lumOff val="15000"/>
                  </a:schemeClr>
                </a:solidFill>
                <a:effectLst/>
                <a:latin typeface="Calibri" panose="020F0502020204030204" pitchFamily="34" charset="0"/>
                <a:ea typeface="SimSun" panose="02010600030101010101" pitchFamily="2" charset="-122"/>
                <a:cs typeface="Calibri" panose="020F0502020204030204" pitchFamily="34" charset="0"/>
              </a:rPr>
              <a:t>Liai</a:t>
            </a:r>
            <a:r>
              <a:rPr lang="en-US" sz="1600" dirty="0">
                <a:solidFill>
                  <a:schemeClr val="tx1">
                    <a:lumMod val="85000"/>
                    <a:lumOff val="15000"/>
                  </a:schemeClr>
                </a:solidFill>
                <a:effectLst/>
                <a:latin typeface="Calibri" panose="020F0502020204030204" pitchFamily="34" charset="0"/>
                <a:ea typeface="SimSun" panose="02010600030101010101" pitchFamily="2" charset="-122"/>
                <a:cs typeface="Calibri" panose="020F0502020204030204" pitchFamily="34" charset="0"/>
              </a:rPr>
              <a:t> , Xia, </a:t>
            </a:r>
            <a:r>
              <a:rPr lang="en-US" sz="1600" dirty="0" err="1">
                <a:solidFill>
                  <a:schemeClr val="tx1">
                    <a:lumMod val="85000"/>
                    <a:lumOff val="15000"/>
                  </a:schemeClr>
                </a:solidFill>
                <a:effectLst/>
                <a:latin typeface="Calibri" panose="020F0502020204030204" pitchFamily="34" charset="0"/>
                <a:ea typeface="SimSun" panose="02010600030101010101" pitchFamily="2" charset="-122"/>
                <a:cs typeface="Calibri" panose="020F0502020204030204" pitchFamily="34" charset="0"/>
              </a:rPr>
              <a:t>Yingce</a:t>
            </a:r>
            <a:r>
              <a:rPr lang="en-US" sz="1600" dirty="0">
                <a:solidFill>
                  <a:schemeClr val="tx1">
                    <a:lumMod val="85000"/>
                    <a:lumOff val="15000"/>
                  </a:schemeClr>
                </a:solidFill>
                <a:effectLst/>
                <a:latin typeface="Calibri" panose="020F0502020204030204" pitchFamily="34" charset="0"/>
                <a:ea typeface="SimSun" panose="02010600030101010101" pitchFamily="2" charset="-122"/>
                <a:cs typeface="Calibri" panose="020F0502020204030204" pitchFamily="34" charset="0"/>
              </a:rPr>
              <a:t> , Qin, Tao Zhang, Sheng , Poon, </a:t>
            </a:r>
            <a:r>
              <a:rPr lang="en-US" sz="1600" dirty="0" err="1">
                <a:solidFill>
                  <a:schemeClr val="tx1">
                    <a:lumMod val="85000"/>
                    <a:lumOff val="15000"/>
                  </a:schemeClr>
                </a:solidFill>
                <a:effectLst/>
                <a:latin typeface="Calibri" panose="020F0502020204030204" pitchFamily="34" charset="0"/>
                <a:ea typeface="SimSun" panose="02010600030101010101" pitchFamily="2" charset="-122"/>
                <a:cs typeface="Calibri" panose="020F0502020204030204" pitchFamily="34" charset="0"/>
              </a:rPr>
              <a:t>Hoifung</a:t>
            </a:r>
            <a:r>
              <a:rPr lang="en-US" sz="1600" dirty="0">
                <a:solidFill>
                  <a:schemeClr val="tx1">
                    <a:lumMod val="85000"/>
                    <a:lumOff val="15000"/>
                  </a:schemeClr>
                </a:solidFill>
                <a:effectLst/>
                <a:latin typeface="Calibri" panose="020F0502020204030204" pitchFamily="34" charset="0"/>
                <a:ea typeface="SimSun" panose="02010600030101010101" pitchFamily="2" charset="-122"/>
                <a:cs typeface="Calibri" panose="020F0502020204030204" pitchFamily="34" charset="0"/>
              </a:rPr>
              <a:t>, Liu and Tie-Yan. </a:t>
            </a:r>
            <a:r>
              <a:rPr lang="en-US" sz="1600" i="1" dirty="0" err="1">
                <a:solidFill>
                  <a:schemeClr val="tx1">
                    <a:lumMod val="85000"/>
                    <a:lumOff val="15000"/>
                  </a:schemeClr>
                </a:solidFill>
                <a:effectLst/>
                <a:latin typeface="Calibri" panose="020F0502020204030204" pitchFamily="34" charset="0"/>
                <a:ea typeface="SimSun" panose="02010600030101010101" pitchFamily="2" charset="-122"/>
                <a:cs typeface="Calibri" panose="020F0502020204030204" pitchFamily="34" charset="0"/>
              </a:rPr>
              <a:t>BioGPT</a:t>
            </a:r>
            <a:r>
              <a:rPr lang="en-US" sz="1600" i="1" dirty="0">
                <a:solidFill>
                  <a:schemeClr val="tx1">
                    <a:lumMod val="85000"/>
                    <a:lumOff val="15000"/>
                  </a:schemeClr>
                </a:solidFill>
                <a:effectLst/>
                <a:latin typeface="Calibri" panose="020F0502020204030204" pitchFamily="34" charset="0"/>
                <a:ea typeface="SimSun" panose="02010600030101010101" pitchFamily="2" charset="-122"/>
                <a:cs typeface="Calibri" panose="020F0502020204030204" pitchFamily="34" charset="0"/>
              </a:rPr>
              <a:t>: generative pre-trained transformer for biomedical text generation and mining. </a:t>
            </a:r>
            <a:r>
              <a:rPr lang="en-US" sz="1600" dirty="0">
                <a:solidFill>
                  <a:schemeClr val="tx1">
                    <a:lumMod val="85000"/>
                    <a:lumOff val="15000"/>
                  </a:schemeClr>
                </a:solidFill>
                <a:effectLst/>
                <a:latin typeface="Calibri" panose="020F0502020204030204" pitchFamily="34" charset="0"/>
                <a:ea typeface="SimSun" panose="02010600030101010101" pitchFamily="2" charset="-122"/>
                <a:cs typeface="Calibri" panose="020F0502020204030204" pitchFamily="34" charset="0"/>
              </a:rPr>
              <a:t>Briefings in Bioinformatics, Oxford Academic, 2022.</a:t>
            </a:r>
          </a:p>
          <a:p>
            <a:pPr marL="342900" marR="0" lvl="0" indent="-342900" algn="just">
              <a:spcBef>
                <a:spcPts val="0"/>
              </a:spcBef>
              <a:spcAft>
                <a:spcPts val="0"/>
              </a:spcAft>
              <a:buFont typeface="Arial" panose="020B0604020202020204" pitchFamily="34" charset="0"/>
              <a:buChar char="•"/>
            </a:pPr>
            <a:endParaRPr lang="en-US" sz="1600" dirty="0">
              <a:solidFill>
                <a:schemeClr val="tx1">
                  <a:lumMod val="85000"/>
                  <a:lumOff val="15000"/>
                </a:schemeClr>
              </a:solidFill>
              <a:effectLst/>
              <a:latin typeface="Calibri" panose="020F0502020204030204" pitchFamily="34" charset="0"/>
              <a:ea typeface="SimSun" panose="02010600030101010101" pitchFamily="2" charset="-122"/>
              <a:cs typeface="Calibri" panose="020F0502020204030204" pitchFamily="34" charset="0"/>
            </a:endParaRPr>
          </a:p>
          <a:p>
            <a:pPr marL="342900" marR="0" lvl="0" indent="-342900" algn="just">
              <a:spcBef>
                <a:spcPts val="0"/>
              </a:spcBef>
              <a:spcAft>
                <a:spcPts val="0"/>
              </a:spcAft>
              <a:buFont typeface="Arial" panose="020B0604020202020204" pitchFamily="34" charset="0"/>
              <a:buChar char="•"/>
            </a:pPr>
            <a:r>
              <a:rPr lang="en-US" sz="1600" dirty="0">
                <a:solidFill>
                  <a:schemeClr val="tx1">
                    <a:lumMod val="85000"/>
                    <a:lumOff val="15000"/>
                  </a:schemeClr>
                </a:solidFill>
                <a:effectLst/>
                <a:latin typeface="Calibri" panose="020F0502020204030204" pitchFamily="34" charset="0"/>
                <a:ea typeface="SimSun" panose="02010600030101010101" pitchFamily="2" charset="-122"/>
                <a:cs typeface="Calibri" panose="020F0502020204030204" pitchFamily="34" charset="0"/>
              </a:rPr>
              <a:t>Su, Nigel, </a:t>
            </a:r>
            <a:r>
              <a:rPr lang="en-US" sz="1600" dirty="0" err="1">
                <a:solidFill>
                  <a:schemeClr val="tx1">
                    <a:lumMod val="85000"/>
                    <a:lumOff val="15000"/>
                  </a:schemeClr>
                </a:solidFill>
                <a:effectLst/>
                <a:latin typeface="Calibri" panose="020F0502020204030204" pitchFamily="34" charset="0"/>
                <a:ea typeface="SimSun" panose="02010600030101010101" pitchFamily="2" charset="-122"/>
                <a:cs typeface="Calibri" panose="020F0502020204030204" pitchFamily="34" charset="0"/>
              </a:rPr>
              <a:t>Yixuan</a:t>
            </a:r>
            <a:r>
              <a:rPr lang="en-US" sz="1600" dirty="0">
                <a:solidFill>
                  <a:schemeClr val="tx1">
                    <a:lumMod val="85000"/>
                    <a:lumOff val="15000"/>
                  </a:schemeClr>
                </a:solidFill>
                <a:effectLst/>
                <a:latin typeface="Calibri" panose="020F0502020204030204" pitchFamily="34" charset="0"/>
                <a:ea typeface="SimSun" panose="02010600030101010101" pitchFamily="2" charset="-122"/>
                <a:cs typeface="Calibri" panose="020F0502020204030204" pitchFamily="34" charset="0"/>
              </a:rPr>
              <a:t> and Collier. </a:t>
            </a:r>
            <a:r>
              <a:rPr lang="en-US" sz="1600" i="1" dirty="0">
                <a:solidFill>
                  <a:schemeClr val="tx1">
                    <a:lumMod val="85000"/>
                    <a:lumOff val="15000"/>
                  </a:schemeClr>
                </a:solidFill>
                <a:effectLst/>
                <a:latin typeface="Calibri" panose="020F0502020204030204" pitchFamily="34" charset="0"/>
                <a:ea typeface="SimSun" panose="02010600030101010101" pitchFamily="2" charset="-122"/>
                <a:cs typeface="Calibri" panose="020F0502020204030204" pitchFamily="34" charset="0"/>
              </a:rPr>
              <a:t>Contrastive search is what you need for neural text generation.</a:t>
            </a:r>
            <a:r>
              <a:rPr lang="en-US" sz="1600" dirty="0">
                <a:solidFill>
                  <a:schemeClr val="tx1">
                    <a:lumMod val="85000"/>
                    <a:lumOff val="15000"/>
                  </a:schemeClr>
                </a:solidFill>
                <a:effectLst/>
                <a:latin typeface="Calibri" panose="020F0502020204030204" pitchFamily="34" charset="0"/>
                <a:ea typeface="SimSun" panose="02010600030101010101" pitchFamily="2" charset="-122"/>
                <a:cs typeface="Calibri" panose="020F0502020204030204" pitchFamily="34" charset="0"/>
              </a:rPr>
              <a:t> </a:t>
            </a:r>
            <a:r>
              <a:rPr lang="en-US" sz="1600" dirty="0" err="1">
                <a:solidFill>
                  <a:schemeClr val="tx1">
                    <a:lumMod val="85000"/>
                    <a:lumOff val="15000"/>
                  </a:schemeClr>
                </a:solidFill>
                <a:effectLst/>
                <a:latin typeface="Calibri" panose="020F0502020204030204" pitchFamily="34" charset="0"/>
                <a:ea typeface="SimSun" panose="02010600030101010101" pitchFamily="2" charset="-122"/>
                <a:cs typeface="Calibri" panose="020F0502020204030204" pitchFamily="34" charset="0"/>
              </a:rPr>
              <a:t>arXiv</a:t>
            </a:r>
            <a:r>
              <a:rPr lang="en-US" sz="1600" dirty="0">
                <a:solidFill>
                  <a:schemeClr val="tx1">
                    <a:lumMod val="85000"/>
                    <a:lumOff val="15000"/>
                  </a:schemeClr>
                </a:solidFill>
                <a:effectLst/>
                <a:latin typeface="Calibri" panose="020F0502020204030204" pitchFamily="34" charset="0"/>
                <a:ea typeface="SimSun" panose="02010600030101010101" pitchFamily="2" charset="-122"/>
                <a:cs typeface="Calibri" panose="020F0502020204030204" pitchFamily="34" charset="0"/>
              </a:rPr>
              <a:t> preprint arXiv:2210.14140, 2022.</a:t>
            </a:r>
          </a:p>
          <a:p>
            <a:pPr marL="342900" marR="0" lvl="0" indent="-342900" algn="just">
              <a:spcBef>
                <a:spcPts val="0"/>
              </a:spcBef>
              <a:spcAft>
                <a:spcPts val="0"/>
              </a:spcAft>
              <a:buFont typeface="Arial" panose="020B0604020202020204" pitchFamily="34" charset="0"/>
              <a:buChar char="•"/>
            </a:pPr>
            <a:endParaRPr lang="en-US" sz="1600" dirty="0">
              <a:solidFill>
                <a:schemeClr val="tx1">
                  <a:lumMod val="85000"/>
                  <a:lumOff val="15000"/>
                </a:schemeClr>
              </a:solidFill>
              <a:effectLst/>
              <a:latin typeface="Calibri" panose="020F0502020204030204" pitchFamily="34" charset="0"/>
              <a:ea typeface="SimSun" panose="02010600030101010101" pitchFamily="2" charset="-122"/>
              <a:cs typeface="Calibri" panose="020F0502020204030204" pitchFamily="34" charset="0"/>
            </a:endParaRPr>
          </a:p>
          <a:p>
            <a:pPr marL="342900" marR="0" lvl="0" indent="-342900" algn="just">
              <a:spcBef>
                <a:spcPts val="0"/>
              </a:spcBef>
              <a:spcAft>
                <a:spcPts val="0"/>
              </a:spcAft>
              <a:buFont typeface="Arial" panose="020B0604020202020204" pitchFamily="34" charset="0"/>
              <a:buChar char="•"/>
            </a:pPr>
            <a:r>
              <a:rPr lang="en-US" sz="1600" dirty="0">
                <a:solidFill>
                  <a:schemeClr val="tx1">
                    <a:lumMod val="85000"/>
                    <a:lumOff val="15000"/>
                  </a:schemeClr>
                </a:solidFill>
                <a:effectLst/>
                <a:latin typeface="Calibri" panose="020F0502020204030204" pitchFamily="34" charset="0"/>
                <a:ea typeface="SimSun" panose="02010600030101010101" pitchFamily="2" charset="-122"/>
                <a:cs typeface="Calibri" panose="020F0502020204030204" pitchFamily="34" charset="0"/>
              </a:rPr>
              <a:t>Chang, Ernie and Shen, </a:t>
            </a:r>
            <a:r>
              <a:rPr lang="en-US" sz="1600" dirty="0" err="1">
                <a:solidFill>
                  <a:schemeClr val="tx1">
                    <a:lumMod val="85000"/>
                    <a:lumOff val="15000"/>
                  </a:schemeClr>
                </a:solidFill>
                <a:effectLst/>
                <a:latin typeface="Calibri" panose="020F0502020204030204" pitchFamily="34" charset="0"/>
                <a:ea typeface="SimSun" panose="02010600030101010101" pitchFamily="2" charset="-122"/>
                <a:cs typeface="Calibri" panose="020F0502020204030204" pitchFamily="34" charset="0"/>
              </a:rPr>
              <a:t>Xiaoyu</a:t>
            </a:r>
            <a:r>
              <a:rPr lang="en-US" sz="1600" dirty="0">
                <a:solidFill>
                  <a:schemeClr val="tx1">
                    <a:lumMod val="85000"/>
                    <a:lumOff val="15000"/>
                  </a:schemeClr>
                </a:solidFill>
                <a:effectLst/>
                <a:latin typeface="Calibri" panose="020F0502020204030204" pitchFamily="34" charset="0"/>
                <a:ea typeface="SimSun" panose="02010600030101010101" pitchFamily="2" charset="-122"/>
                <a:cs typeface="Calibri" panose="020F0502020204030204" pitchFamily="34" charset="0"/>
              </a:rPr>
              <a:t> and Zhu, </a:t>
            </a:r>
            <a:r>
              <a:rPr lang="en-US" sz="1600" dirty="0" err="1">
                <a:solidFill>
                  <a:schemeClr val="tx1">
                    <a:lumMod val="85000"/>
                    <a:lumOff val="15000"/>
                  </a:schemeClr>
                </a:solidFill>
                <a:effectLst/>
                <a:latin typeface="Calibri" panose="020F0502020204030204" pitchFamily="34" charset="0"/>
                <a:ea typeface="SimSun" panose="02010600030101010101" pitchFamily="2" charset="-122"/>
                <a:cs typeface="Calibri" panose="020F0502020204030204" pitchFamily="34" charset="0"/>
              </a:rPr>
              <a:t>Dawei</a:t>
            </a:r>
            <a:r>
              <a:rPr lang="en-US" sz="1600" dirty="0">
                <a:solidFill>
                  <a:schemeClr val="tx1">
                    <a:lumMod val="85000"/>
                    <a:lumOff val="15000"/>
                  </a:schemeClr>
                </a:solidFill>
                <a:effectLst/>
                <a:latin typeface="Calibri" panose="020F0502020204030204" pitchFamily="34" charset="0"/>
                <a:ea typeface="SimSun" panose="02010600030101010101" pitchFamily="2" charset="-122"/>
                <a:cs typeface="Calibri" panose="020F0502020204030204" pitchFamily="34" charset="0"/>
              </a:rPr>
              <a:t> and </a:t>
            </a:r>
            <a:r>
              <a:rPr lang="en-US" sz="1600" dirty="0" err="1">
                <a:solidFill>
                  <a:schemeClr val="tx1">
                    <a:lumMod val="85000"/>
                    <a:lumOff val="15000"/>
                  </a:schemeClr>
                </a:solidFill>
                <a:effectLst/>
                <a:latin typeface="Calibri" panose="020F0502020204030204" pitchFamily="34" charset="0"/>
                <a:ea typeface="SimSun" panose="02010600030101010101" pitchFamily="2" charset="-122"/>
                <a:cs typeface="Calibri" panose="020F0502020204030204" pitchFamily="34" charset="0"/>
              </a:rPr>
              <a:t>Demberg</a:t>
            </a:r>
            <a:r>
              <a:rPr lang="en-US" sz="1600" dirty="0">
                <a:solidFill>
                  <a:schemeClr val="tx1">
                    <a:lumMod val="85000"/>
                    <a:lumOff val="15000"/>
                  </a:schemeClr>
                </a:solidFill>
                <a:effectLst/>
                <a:latin typeface="Calibri" panose="020F0502020204030204" pitchFamily="34" charset="0"/>
                <a:ea typeface="SimSun" panose="02010600030101010101" pitchFamily="2" charset="-122"/>
                <a:cs typeface="Calibri" panose="020F0502020204030204" pitchFamily="34" charset="0"/>
              </a:rPr>
              <a:t>, Vera and Su, Hui. </a:t>
            </a:r>
            <a:r>
              <a:rPr lang="en-US" sz="1600" i="1" dirty="0">
                <a:solidFill>
                  <a:schemeClr val="tx1">
                    <a:lumMod val="85000"/>
                    <a:lumOff val="15000"/>
                  </a:schemeClr>
                </a:solidFill>
                <a:effectLst/>
                <a:latin typeface="Calibri" panose="020F0502020204030204" pitchFamily="34" charset="0"/>
                <a:ea typeface="SimSun" panose="02010600030101010101" pitchFamily="2" charset="-122"/>
                <a:cs typeface="Calibri" panose="020F0502020204030204" pitchFamily="34" charset="0"/>
              </a:rPr>
              <a:t>Neural data-to-text generation with </a:t>
            </a:r>
            <a:r>
              <a:rPr lang="en-US" sz="1600" i="1" dirty="0" err="1">
                <a:solidFill>
                  <a:schemeClr val="tx1">
                    <a:lumMod val="85000"/>
                    <a:lumOff val="15000"/>
                  </a:schemeClr>
                </a:solidFill>
                <a:effectLst/>
                <a:latin typeface="Calibri" panose="020F0502020204030204" pitchFamily="34" charset="0"/>
                <a:ea typeface="SimSun" panose="02010600030101010101" pitchFamily="2" charset="-122"/>
                <a:cs typeface="Calibri" panose="020F0502020204030204" pitchFamily="34" charset="0"/>
              </a:rPr>
              <a:t>lm</a:t>
            </a:r>
            <a:r>
              <a:rPr lang="en-US" sz="1600" i="1" dirty="0">
                <a:solidFill>
                  <a:schemeClr val="tx1">
                    <a:lumMod val="85000"/>
                    <a:lumOff val="15000"/>
                  </a:schemeClr>
                </a:solidFill>
                <a:effectLst/>
                <a:latin typeface="Calibri" panose="020F0502020204030204" pitchFamily="34" charset="0"/>
                <a:ea typeface="SimSun" panose="02010600030101010101" pitchFamily="2" charset="-122"/>
                <a:cs typeface="Calibri" panose="020F0502020204030204" pitchFamily="34" charset="0"/>
              </a:rPr>
              <a:t>-based text augmentation. </a:t>
            </a:r>
            <a:r>
              <a:rPr lang="en-US" sz="1600" dirty="0" err="1">
                <a:solidFill>
                  <a:schemeClr val="tx1">
                    <a:lumMod val="85000"/>
                    <a:lumOff val="15000"/>
                  </a:schemeClr>
                </a:solidFill>
                <a:effectLst/>
                <a:latin typeface="Calibri" panose="020F0502020204030204" pitchFamily="34" charset="0"/>
                <a:ea typeface="SimSun" panose="02010600030101010101" pitchFamily="2" charset="-122"/>
                <a:cs typeface="Calibri" panose="020F0502020204030204" pitchFamily="34" charset="0"/>
              </a:rPr>
              <a:t>arXiv</a:t>
            </a:r>
            <a:r>
              <a:rPr lang="en-US" sz="1600" dirty="0">
                <a:solidFill>
                  <a:schemeClr val="tx1">
                    <a:lumMod val="85000"/>
                    <a:lumOff val="15000"/>
                  </a:schemeClr>
                </a:solidFill>
                <a:effectLst/>
                <a:latin typeface="Calibri" panose="020F0502020204030204" pitchFamily="34" charset="0"/>
                <a:ea typeface="SimSun" panose="02010600030101010101" pitchFamily="2" charset="-122"/>
                <a:cs typeface="Calibri" panose="020F0502020204030204" pitchFamily="34" charset="0"/>
              </a:rPr>
              <a:t> preprint arXiv:2102.03556, 2021.</a:t>
            </a:r>
          </a:p>
          <a:p>
            <a:pPr marL="342900" marR="0" lvl="0" indent="-342900" algn="just">
              <a:spcBef>
                <a:spcPts val="0"/>
              </a:spcBef>
              <a:spcAft>
                <a:spcPts val="0"/>
              </a:spcAft>
              <a:buFont typeface="Arial" panose="020B0604020202020204" pitchFamily="34" charset="0"/>
              <a:buChar char="•"/>
            </a:pPr>
            <a:endParaRPr lang="en-US" sz="1600" dirty="0">
              <a:solidFill>
                <a:schemeClr val="tx1">
                  <a:lumMod val="85000"/>
                  <a:lumOff val="15000"/>
                </a:schemeClr>
              </a:solidFill>
              <a:effectLst/>
              <a:latin typeface="Calibri" panose="020F0502020204030204" pitchFamily="34" charset="0"/>
              <a:ea typeface="SimSun" panose="02010600030101010101" pitchFamily="2" charset="-122"/>
              <a:cs typeface="Calibri" panose="020F0502020204030204" pitchFamily="34" charset="0"/>
            </a:endParaRPr>
          </a:p>
          <a:p>
            <a:pPr marL="342900" marR="0" lvl="0" indent="-342900" algn="just">
              <a:spcBef>
                <a:spcPts val="0"/>
              </a:spcBef>
              <a:spcAft>
                <a:spcPts val="0"/>
              </a:spcAft>
              <a:buFont typeface="Arial" panose="020B0604020202020204" pitchFamily="34" charset="0"/>
              <a:buChar char="•"/>
            </a:pPr>
            <a:r>
              <a:rPr lang="en-US" sz="1600" dirty="0">
                <a:solidFill>
                  <a:schemeClr val="tx1">
                    <a:lumMod val="85000"/>
                    <a:lumOff val="15000"/>
                  </a:schemeClr>
                </a:solidFill>
                <a:effectLst/>
                <a:latin typeface="Calibri" panose="020F0502020204030204" pitchFamily="34" charset="0"/>
                <a:ea typeface="SimSun" panose="02010600030101010101" pitchFamily="2" charset="-122"/>
                <a:cs typeface="Calibri" panose="020F0502020204030204" pitchFamily="34" charset="0"/>
              </a:rPr>
              <a:t>Ashish Vaswani, Noam </a:t>
            </a:r>
            <a:r>
              <a:rPr lang="en-US" sz="1600" dirty="0" err="1">
                <a:solidFill>
                  <a:schemeClr val="tx1">
                    <a:lumMod val="85000"/>
                    <a:lumOff val="15000"/>
                  </a:schemeClr>
                </a:solidFill>
                <a:effectLst/>
                <a:latin typeface="Calibri" panose="020F0502020204030204" pitchFamily="34" charset="0"/>
                <a:ea typeface="SimSun" panose="02010600030101010101" pitchFamily="2" charset="-122"/>
                <a:cs typeface="Calibri" panose="020F0502020204030204" pitchFamily="34" charset="0"/>
              </a:rPr>
              <a:t>Shazeer</a:t>
            </a:r>
            <a:r>
              <a:rPr lang="en-US" sz="1600" dirty="0">
                <a:solidFill>
                  <a:schemeClr val="tx1">
                    <a:lumMod val="85000"/>
                    <a:lumOff val="15000"/>
                  </a:schemeClr>
                </a:solidFill>
                <a:effectLst/>
                <a:latin typeface="Calibri" panose="020F0502020204030204" pitchFamily="34" charset="0"/>
                <a:ea typeface="SimSun" panose="02010600030101010101" pitchFamily="2" charset="-122"/>
                <a:cs typeface="Calibri" panose="020F0502020204030204" pitchFamily="34" charset="0"/>
              </a:rPr>
              <a:t>,  Niki Parmar, Jakob </a:t>
            </a:r>
            <a:r>
              <a:rPr lang="en-US" sz="1600" dirty="0" err="1">
                <a:solidFill>
                  <a:schemeClr val="tx1">
                    <a:lumMod val="85000"/>
                    <a:lumOff val="15000"/>
                  </a:schemeClr>
                </a:solidFill>
                <a:effectLst/>
                <a:latin typeface="Calibri" panose="020F0502020204030204" pitchFamily="34" charset="0"/>
                <a:ea typeface="SimSun" panose="02010600030101010101" pitchFamily="2" charset="-122"/>
                <a:cs typeface="Calibri" panose="020F0502020204030204" pitchFamily="34" charset="0"/>
              </a:rPr>
              <a:t>Uszkoreit</a:t>
            </a:r>
            <a:r>
              <a:rPr lang="en-US" sz="1600" dirty="0">
                <a:solidFill>
                  <a:schemeClr val="tx1">
                    <a:lumMod val="85000"/>
                    <a:lumOff val="15000"/>
                  </a:schemeClr>
                </a:solidFill>
                <a:effectLst/>
                <a:latin typeface="Calibri" panose="020F0502020204030204" pitchFamily="34" charset="0"/>
                <a:ea typeface="SimSun" panose="02010600030101010101" pitchFamily="2" charset="-122"/>
                <a:cs typeface="Calibri" panose="020F0502020204030204" pitchFamily="34" charset="0"/>
              </a:rPr>
              <a:t>, </a:t>
            </a:r>
            <a:r>
              <a:rPr lang="en-US" sz="1600" dirty="0" err="1">
                <a:solidFill>
                  <a:schemeClr val="tx1">
                    <a:lumMod val="85000"/>
                    <a:lumOff val="15000"/>
                  </a:schemeClr>
                </a:solidFill>
                <a:effectLst/>
                <a:latin typeface="Calibri" panose="020F0502020204030204" pitchFamily="34" charset="0"/>
                <a:ea typeface="SimSun" panose="02010600030101010101" pitchFamily="2" charset="-122"/>
                <a:cs typeface="Calibri" panose="020F0502020204030204" pitchFamily="34" charset="0"/>
              </a:rPr>
              <a:t>Llion</a:t>
            </a:r>
            <a:r>
              <a:rPr lang="en-US" sz="1600" dirty="0">
                <a:solidFill>
                  <a:schemeClr val="tx1">
                    <a:lumMod val="85000"/>
                    <a:lumOff val="15000"/>
                  </a:schemeClr>
                </a:solidFill>
                <a:effectLst/>
                <a:latin typeface="Calibri" panose="020F0502020204030204" pitchFamily="34" charset="0"/>
                <a:ea typeface="SimSun" panose="02010600030101010101" pitchFamily="2" charset="-122"/>
                <a:cs typeface="Calibri" panose="020F0502020204030204" pitchFamily="34" charset="0"/>
              </a:rPr>
              <a:t> Jones, Aidan N Gomez, Lukasz Kaiser, and </a:t>
            </a:r>
            <a:r>
              <a:rPr lang="en-US" sz="1600" dirty="0" err="1">
                <a:solidFill>
                  <a:schemeClr val="tx1">
                    <a:lumMod val="85000"/>
                    <a:lumOff val="15000"/>
                  </a:schemeClr>
                </a:solidFill>
                <a:effectLst/>
                <a:latin typeface="Calibri" panose="020F0502020204030204" pitchFamily="34" charset="0"/>
                <a:ea typeface="SimSun" panose="02010600030101010101" pitchFamily="2" charset="-122"/>
                <a:cs typeface="Calibri" panose="020F0502020204030204" pitchFamily="34" charset="0"/>
              </a:rPr>
              <a:t>Illia</a:t>
            </a:r>
            <a:r>
              <a:rPr lang="en-US" sz="1600" dirty="0">
                <a:solidFill>
                  <a:schemeClr val="tx1">
                    <a:lumMod val="85000"/>
                    <a:lumOff val="15000"/>
                  </a:schemeClr>
                </a:solidFill>
                <a:effectLst/>
                <a:latin typeface="Calibri" panose="020F0502020204030204" pitchFamily="34" charset="0"/>
                <a:ea typeface="SimSun" panose="02010600030101010101" pitchFamily="2" charset="-122"/>
                <a:cs typeface="Calibri" panose="020F0502020204030204" pitchFamily="34" charset="0"/>
              </a:rPr>
              <a:t> </a:t>
            </a:r>
            <a:r>
              <a:rPr lang="en-US" sz="1600" dirty="0" err="1">
                <a:solidFill>
                  <a:schemeClr val="tx1">
                    <a:lumMod val="85000"/>
                    <a:lumOff val="15000"/>
                  </a:schemeClr>
                </a:solidFill>
                <a:effectLst/>
                <a:latin typeface="Calibri" panose="020F0502020204030204" pitchFamily="34" charset="0"/>
                <a:ea typeface="SimSun" panose="02010600030101010101" pitchFamily="2" charset="-122"/>
                <a:cs typeface="Calibri" panose="020F0502020204030204" pitchFamily="34" charset="0"/>
              </a:rPr>
              <a:t>Polosukhin</a:t>
            </a:r>
            <a:r>
              <a:rPr lang="en-US" sz="1600" dirty="0">
                <a:solidFill>
                  <a:schemeClr val="tx1">
                    <a:lumMod val="85000"/>
                    <a:lumOff val="15000"/>
                  </a:schemeClr>
                </a:solidFill>
                <a:effectLst/>
                <a:latin typeface="Calibri" panose="020F0502020204030204" pitchFamily="34" charset="0"/>
                <a:ea typeface="SimSun" panose="02010600030101010101" pitchFamily="2" charset="-122"/>
                <a:cs typeface="Calibri" panose="020F0502020204030204" pitchFamily="34" charset="0"/>
              </a:rPr>
              <a:t>. </a:t>
            </a:r>
            <a:r>
              <a:rPr lang="en-US" sz="1600" i="1" dirty="0">
                <a:solidFill>
                  <a:schemeClr val="tx1">
                    <a:lumMod val="85000"/>
                    <a:lumOff val="15000"/>
                  </a:schemeClr>
                </a:solidFill>
                <a:effectLst/>
                <a:latin typeface="Calibri" panose="020F0502020204030204" pitchFamily="34" charset="0"/>
                <a:ea typeface="SimSun" panose="02010600030101010101" pitchFamily="2" charset="-122"/>
                <a:cs typeface="Calibri" panose="020F0502020204030204" pitchFamily="34" charset="0"/>
              </a:rPr>
              <a:t>Attention is all you need.</a:t>
            </a:r>
            <a:r>
              <a:rPr lang="en-US" sz="1600" dirty="0">
                <a:solidFill>
                  <a:schemeClr val="tx1">
                    <a:lumMod val="85000"/>
                    <a:lumOff val="15000"/>
                  </a:schemeClr>
                </a:solidFill>
                <a:effectLst/>
                <a:latin typeface="Calibri" panose="020F0502020204030204" pitchFamily="34" charset="0"/>
                <a:ea typeface="SimSun" panose="02010600030101010101" pitchFamily="2" charset="-122"/>
                <a:cs typeface="Calibri" panose="020F0502020204030204" pitchFamily="34" charset="0"/>
              </a:rPr>
              <a:t> </a:t>
            </a:r>
            <a:r>
              <a:rPr lang="en-US" sz="1600" dirty="0" err="1">
                <a:solidFill>
                  <a:schemeClr val="tx1">
                    <a:lumMod val="85000"/>
                    <a:lumOff val="15000"/>
                  </a:schemeClr>
                </a:solidFill>
                <a:effectLst/>
                <a:latin typeface="Calibri" panose="020F0502020204030204" pitchFamily="34" charset="0"/>
                <a:ea typeface="SimSun" panose="02010600030101010101" pitchFamily="2" charset="-122"/>
                <a:cs typeface="Calibri" panose="020F0502020204030204" pitchFamily="34" charset="0"/>
              </a:rPr>
              <a:t>corr</a:t>
            </a:r>
            <a:r>
              <a:rPr lang="en-US" sz="1600" dirty="0">
                <a:solidFill>
                  <a:schemeClr val="tx1">
                    <a:lumMod val="85000"/>
                    <a:lumOff val="15000"/>
                  </a:schemeClr>
                </a:solidFill>
                <a:effectLst/>
                <a:latin typeface="Calibri" panose="020F0502020204030204" pitchFamily="34" charset="0"/>
                <a:ea typeface="SimSun" panose="02010600030101010101" pitchFamily="2" charset="-122"/>
                <a:cs typeface="Calibri" panose="020F0502020204030204" pitchFamily="34" charset="0"/>
              </a:rPr>
              <a:t> abs/1706.03762 (2017). 2017.</a:t>
            </a:r>
          </a:p>
        </p:txBody>
      </p:sp>
      <p:sp>
        <p:nvSpPr>
          <p:cNvPr id="6" name="TextBox 5">
            <a:extLst>
              <a:ext uri="{FF2B5EF4-FFF2-40B4-BE49-F238E27FC236}">
                <a16:creationId xmlns:a16="http://schemas.microsoft.com/office/drawing/2014/main" id="{878F485C-060A-9D22-E96A-20C5C3A5B62E}"/>
              </a:ext>
            </a:extLst>
          </p:cNvPr>
          <p:cNvSpPr txBox="1"/>
          <p:nvPr/>
        </p:nvSpPr>
        <p:spPr>
          <a:xfrm>
            <a:off x="1651247" y="745724"/>
            <a:ext cx="8043169" cy="1118587"/>
          </a:xfrm>
          <a:prstGeom prst="rect">
            <a:avLst/>
          </a:prstGeom>
          <a:noFill/>
        </p:spPr>
        <p:txBody>
          <a:bodyPr wrap="square" rtlCol="0">
            <a:spAutoFit/>
          </a:bodyPr>
          <a:lstStyle/>
          <a:p>
            <a:endParaRPr lang="en-US" dirty="0"/>
          </a:p>
        </p:txBody>
      </p:sp>
    </p:spTree>
    <p:extLst>
      <p:ext uri="{BB962C8B-B14F-4D97-AF65-F5344CB8AC3E}">
        <p14:creationId xmlns:p14="http://schemas.microsoft.com/office/powerpoint/2010/main" val="32257012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83CFC90E-1D73-ECF2-11D3-323B647EFCE1}"/>
              </a:ext>
            </a:extLst>
          </p:cNvPr>
          <p:cNvSpPr txBox="1"/>
          <p:nvPr/>
        </p:nvSpPr>
        <p:spPr>
          <a:xfrm>
            <a:off x="457200" y="634905"/>
            <a:ext cx="7462911" cy="2794095"/>
          </a:xfrm>
          <a:prstGeom prst="rect">
            <a:avLst/>
          </a:prstGeom>
        </p:spPr>
        <p:txBody>
          <a:bodyPr vert="horz" lIns="91440" tIns="45720" rIns="91440" bIns="45720" rtlCol="0" anchor="b">
            <a:normAutofit/>
          </a:bodyPr>
          <a:lstStyle/>
          <a:p>
            <a:pPr algn="r" defTabSz="1554480">
              <a:lnSpc>
                <a:spcPct val="90000"/>
              </a:lnSpc>
              <a:spcBef>
                <a:spcPct val="0"/>
              </a:spcBef>
              <a:spcAft>
                <a:spcPts val="1020"/>
              </a:spcAft>
            </a:pPr>
            <a:r>
              <a:rPr lang="en-US" sz="4800" kern="1200" dirty="0">
                <a:solidFill>
                  <a:srgbClr val="FFFFFF"/>
                </a:solidFill>
                <a:latin typeface="+mj-lt"/>
                <a:ea typeface="+mj-ea"/>
                <a:cs typeface="+mj-cs"/>
              </a:rPr>
              <a:t>Thank you !!</a:t>
            </a:r>
          </a:p>
        </p:txBody>
      </p:sp>
    </p:spTree>
    <p:extLst>
      <p:ext uri="{BB962C8B-B14F-4D97-AF65-F5344CB8AC3E}">
        <p14:creationId xmlns:p14="http://schemas.microsoft.com/office/powerpoint/2010/main" val="3105156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B728852F-E159-1634-8E8C-6C47FD16386B}"/>
              </a:ext>
            </a:extLst>
          </p:cNvPr>
          <p:cNvSpPr txBox="1"/>
          <p:nvPr/>
        </p:nvSpPr>
        <p:spPr>
          <a:xfrm>
            <a:off x="1371599" y="294538"/>
            <a:ext cx="9895951" cy="1033669"/>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000" kern="1200" dirty="0">
                <a:solidFill>
                  <a:srgbClr val="FFFFFF"/>
                </a:solidFill>
                <a:latin typeface="+mj-lt"/>
                <a:ea typeface="+mj-ea"/>
                <a:cs typeface="+mj-cs"/>
              </a:rPr>
              <a:t>Problem Statement:</a:t>
            </a:r>
          </a:p>
        </p:txBody>
      </p:sp>
      <p:sp>
        <p:nvSpPr>
          <p:cNvPr id="10" name="Content Placeholder 2">
            <a:extLst>
              <a:ext uri="{FF2B5EF4-FFF2-40B4-BE49-F238E27FC236}">
                <a16:creationId xmlns:a16="http://schemas.microsoft.com/office/drawing/2014/main" id="{30627D70-0B0A-457F-A55A-8ECDEB61D615}"/>
              </a:ext>
            </a:extLst>
          </p:cNvPr>
          <p:cNvSpPr txBox="1">
            <a:spLocks/>
          </p:cNvSpPr>
          <p:nvPr/>
        </p:nvSpPr>
        <p:spPr>
          <a:xfrm>
            <a:off x="892239" y="2581836"/>
            <a:ext cx="10532948" cy="1816910"/>
          </a:xfrm>
          <a:prstGeom prst="rect">
            <a:avLst/>
          </a:prstGeom>
        </p:spPr>
        <p:txBody>
          <a:bodyPr/>
          <a:lstStyle/>
          <a:p>
            <a:pPr marL="342891" indent="12700" algn="just" eaLnBrk="0" hangingPunct="0">
              <a:spcBef>
                <a:spcPct val="20000"/>
              </a:spcBef>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Nowadays, due to the immense volume of images, it is difficult to effectively store all the data, and it is very likely that some images might get deleted or the quality might be compromised. ImageGPT, launched in the year 2020, was built on top of GPT-2 and has shown good performance in both image classification as well as image completion. In this paper, I wanted to explore the areas of image completion, where a model will be able to predict complete images when provided with half-context images, or low-quality images. </a:t>
            </a:r>
            <a:endParaRPr lang="en-IN" sz="2400" kern="0" dirty="0">
              <a:latin typeface="Trebuchet MS" pitchFamily="34" charset="0"/>
            </a:endParaRPr>
          </a:p>
        </p:txBody>
      </p:sp>
    </p:spTree>
    <p:extLst>
      <p:ext uri="{BB962C8B-B14F-4D97-AF65-F5344CB8AC3E}">
        <p14:creationId xmlns:p14="http://schemas.microsoft.com/office/powerpoint/2010/main" val="26812800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B728852F-E159-1634-8E8C-6C47FD16386B}"/>
              </a:ext>
            </a:extLst>
          </p:cNvPr>
          <p:cNvSpPr txBox="1"/>
          <p:nvPr/>
        </p:nvSpPr>
        <p:spPr>
          <a:xfrm>
            <a:off x="1371599" y="294538"/>
            <a:ext cx="9895951" cy="1033669"/>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000" kern="1200" dirty="0">
                <a:solidFill>
                  <a:srgbClr val="FFFFFF"/>
                </a:solidFill>
                <a:latin typeface="+mj-lt"/>
                <a:ea typeface="+mj-ea"/>
                <a:cs typeface="+mj-cs"/>
              </a:rPr>
              <a:t>Abstract &amp; Scope:</a:t>
            </a:r>
          </a:p>
        </p:txBody>
      </p:sp>
      <p:sp>
        <p:nvSpPr>
          <p:cNvPr id="9" name="TextBox 8">
            <a:extLst>
              <a:ext uri="{FF2B5EF4-FFF2-40B4-BE49-F238E27FC236}">
                <a16:creationId xmlns:a16="http://schemas.microsoft.com/office/drawing/2014/main" id="{7BD1DD65-1993-489F-862F-1B1ED93C6C0D}"/>
              </a:ext>
            </a:extLst>
          </p:cNvPr>
          <p:cNvSpPr txBox="1"/>
          <p:nvPr/>
        </p:nvSpPr>
        <p:spPr>
          <a:xfrm>
            <a:off x="664145" y="2082095"/>
            <a:ext cx="10972798" cy="3339184"/>
          </a:xfrm>
          <a:prstGeom prst="rect">
            <a:avLst/>
          </a:prstGeom>
          <a:noFill/>
        </p:spPr>
        <p:txBody>
          <a:bodyPr wrap="square">
            <a:spAutoFit/>
          </a:bodyPr>
          <a:lstStyle/>
          <a:p>
            <a:pPr marL="285750" marR="0" indent="-285750" algn="just">
              <a:lnSpc>
                <a:spcPct val="107000"/>
              </a:lnSpc>
              <a:spcBef>
                <a:spcPts val="0"/>
              </a:spcBef>
              <a:spcAft>
                <a:spcPts val="0"/>
              </a:spcAft>
              <a:buFont typeface="Arial" panose="020B0604020202020204" pitchFamily="34" charset="0"/>
              <a:buChar char="•"/>
            </a:pPr>
            <a:r>
              <a:rPr lang="en-US" sz="1800" dirty="0">
                <a:effectLst/>
                <a:latin typeface="Calibri" panose="020F0502020204030204" pitchFamily="34" charset="0"/>
                <a:ea typeface="Times New Roman" panose="02020603050405020304" pitchFamily="18" charset="0"/>
                <a:cs typeface="Calibri" panose="020F0502020204030204" pitchFamily="34" charset="0"/>
              </a:rPr>
              <a:t>Motivated by advancements in unsupervised representation learning for natural language, this paper sought to investigate whether iGPT model could also generate useful representations for images. Using a sequence Transformer, I  trained the model to autonomously predict pixels, without any awareness of the 2D structure of the input. Despite being trained on low-resolution ImageNet without labels, the iGPT model achieved impressive results, displaying robust image representations, as evidenced by linear probing, fine-tuning, and classification with low-data. </a:t>
            </a:r>
          </a:p>
          <a:p>
            <a:pPr marL="0" marR="0" algn="just">
              <a:lnSpc>
                <a:spcPct val="107000"/>
              </a:lnSpc>
              <a:spcBef>
                <a:spcPts val="0"/>
              </a:spcBef>
              <a:spcAft>
                <a:spcPts val="0"/>
              </a:spcAft>
            </a:pPr>
            <a:endParaRPr lang="en-US" i="1" dirty="0">
              <a:latin typeface="Calibri" panose="020F0502020204030204" pitchFamily="34" charset="0"/>
              <a:ea typeface="Times New Roman" panose="02020603050405020304" pitchFamily="18" charset="0"/>
              <a:cs typeface="Calibri" panose="020F0502020204030204" pitchFamily="34" charset="0"/>
            </a:endParaRPr>
          </a:p>
          <a:p>
            <a:pPr marL="285750" marR="0" indent="-285750" algn="just">
              <a:lnSpc>
                <a:spcPct val="107000"/>
              </a:lnSpc>
              <a:spcBef>
                <a:spcPts val="0"/>
              </a:spcBef>
              <a:spcAft>
                <a:spcPts val="0"/>
              </a:spcAft>
              <a:buFont typeface="Arial" panose="020B0604020202020204" pitchFamily="34" charset="0"/>
              <a:buChar char="•"/>
            </a:pPr>
            <a:r>
              <a:rPr lang="en-US" sz="1800" dirty="0">
                <a:effectLst/>
                <a:latin typeface="Calibri" panose="020F0502020204030204" pitchFamily="34" charset="0"/>
                <a:ea typeface="Times New Roman" panose="02020603050405020304" pitchFamily="18" charset="0"/>
                <a:cs typeface="Calibri" panose="020F0502020204030204" pitchFamily="34" charset="0"/>
              </a:rPr>
              <a:t>This study will come in useful whenever there is a need for image completion. Given any random half image, the model will try to predict completed version of the image in multiple forms, which can be extended later to facial recognition, object identification as well as it might find its use in healthcare domain.</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r>
              <a:rPr lang="en-US" sz="1800" i="1" dirty="0">
                <a:solidFill>
                  <a:srgbClr val="0033CC"/>
                </a:solidFill>
                <a:effectLst/>
                <a:latin typeface="Calibri" panose="020F0502020204030204" pitchFamily="34" charset="0"/>
                <a:ea typeface="Times New Roman" panose="02020603050405020304" pitchFamily="18" charset="0"/>
                <a:cs typeface="Calibri" panose="020F0502020204030204" pitchFamily="34" charset="0"/>
              </a:rPr>
              <a:t> </a:t>
            </a:r>
            <a:endParaRPr lang="en-US" sz="1600" dirty="0">
              <a:solidFill>
                <a:srgbClr val="0033CC"/>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187873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B728852F-E159-1634-8E8C-6C47FD16386B}"/>
              </a:ext>
            </a:extLst>
          </p:cNvPr>
          <p:cNvSpPr txBox="1"/>
          <p:nvPr/>
        </p:nvSpPr>
        <p:spPr>
          <a:xfrm>
            <a:off x="1371599" y="294538"/>
            <a:ext cx="9895951" cy="1033669"/>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000" kern="1200" dirty="0">
                <a:solidFill>
                  <a:srgbClr val="FFFFFF"/>
                </a:solidFill>
                <a:latin typeface="+mj-lt"/>
                <a:ea typeface="+mj-ea"/>
                <a:cs typeface="+mj-cs"/>
              </a:rPr>
              <a:t>Literature Survey:</a:t>
            </a:r>
          </a:p>
        </p:txBody>
      </p:sp>
      <p:sp>
        <p:nvSpPr>
          <p:cNvPr id="3" name="TextBox 2">
            <a:extLst>
              <a:ext uri="{FF2B5EF4-FFF2-40B4-BE49-F238E27FC236}">
                <a16:creationId xmlns:a16="http://schemas.microsoft.com/office/drawing/2014/main" id="{87AC3A53-0A2D-B5F0-68F6-A99DECCF2540}"/>
              </a:ext>
            </a:extLst>
          </p:cNvPr>
          <p:cNvSpPr txBox="1"/>
          <p:nvPr/>
        </p:nvSpPr>
        <p:spPr>
          <a:xfrm>
            <a:off x="1371599" y="2318197"/>
            <a:ext cx="9724031" cy="3683358"/>
          </a:xfrm>
          <a:prstGeom prst="rect">
            <a:avLst/>
          </a:prstGeom>
        </p:spPr>
        <p:txBody>
          <a:bodyPr vert="horz" lIns="91440" tIns="45720" rIns="91440" bIns="45720" rtlCol="0" anchor="ctr">
            <a:normAutofit/>
          </a:bodyPr>
          <a:lstStyle/>
          <a:p>
            <a:pPr marL="628641" indent="-285750" algn="just" eaLnBrk="0" hangingPunct="0">
              <a:spcBef>
                <a:spcPct val="20000"/>
              </a:spcBef>
              <a:buFont typeface="Arial" panose="020B0604020202020204" pitchFamily="34" charset="0"/>
              <a:buChar char="•"/>
              <a:defRPr/>
            </a:pPr>
            <a:r>
              <a:rPr lang="en-US" sz="1600" dirty="0">
                <a:effectLst/>
                <a:latin typeface="Times New Roman" panose="02020603050405020304" pitchFamily="18" charset="0"/>
                <a:ea typeface="SimSun" panose="02010600030101010101" pitchFamily="2" charset="-122"/>
              </a:rPr>
              <a:t>The history of ImageGPT (</a:t>
            </a:r>
            <a:r>
              <a:rPr lang="en-US" sz="1600" dirty="0" err="1">
                <a:effectLst/>
                <a:latin typeface="Times New Roman" panose="02020603050405020304" pitchFamily="18" charset="0"/>
                <a:ea typeface="SimSun" panose="02010600030101010101" pitchFamily="2" charset="-122"/>
              </a:rPr>
              <a:t>iGPT</a:t>
            </a:r>
            <a:r>
              <a:rPr lang="en-US" sz="1600" dirty="0">
                <a:effectLst/>
                <a:latin typeface="Times New Roman" panose="02020603050405020304" pitchFamily="18" charset="0"/>
                <a:ea typeface="SimSun" panose="02010600030101010101" pitchFamily="2" charset="-122"/>
              </a:rPr>
              <a:t>) can be traced back to the development of the GPT (Generative Pre-trained Transformer) model by </a:t>
            </a:r>
            <a:r>
              <a:rPr lang="en-US" sz="1600" dirty="0" err="1">
                <a:effectLst/>
                <a:latin typeface="Times New Roman" panose="02020603050405020304" pitchFamily="18" charset="0"/>
                <a:ea typeface="SimSun" panose="02010600030101010101" pitchFamily="2" charset="-122"/>
              </a:rPr>
              <a:t>OpenAI</a:t>
            </a:r>
            <a:r>
              <a:rPr lang="en-US" sz="1600" dirty="0">
                <a:effectLst/>
                <a:latin typeface="Times New Roman" panose="02020603050405020304" pitchFamily="18" charset="0"/>
                <a:ea typeface="SimSun" panose="02010600030101010101" pitchFamily="2" charset="-122"/>
              </a:rPr>
              <a:t>. </a:t>
            </a:r>
          </a:p>
          <a:p>
            <a:pPr marL="342891" algn="just" eaLnBrk="0" hangingPunct="0">
              <a:spcBef>
                <a:spcPct val="20000"/>
              </a:spcBef>
              <a:defRPr/>
            </a:pPr>
            <a:endParaRPr lang="en-US" sz="1600" dirty="0">
              <a:effectLst/>
              <a:latin typeface="Times New Roman" panose="02020603050405020304" pitchFamily="18" charset="0"/>
              <a:ea typeface="SimSun" panose="02010600030101010101" pitchFamily="2" charset="-122"/>
            </a:endParaRPr>
          </a:p>
          <a:p>
            <a:pPr marL="628641" indent="-285750" algn="just" eaLnBrk="0" hangingPunct="0">
              <a:spcBef>
                <a:spcPct val="20000"/>
              </a:spcBef>
              <a:buFont typeface="Arial" panose="020B0604020202020204" pitchFamily="34" charset="0"/>
              <a:buChar char="•"/>
              <a:defRPr/>
            </a:pPr>
            <a:r>
              <a:rPr lang="en-US" sz="1600" dirty="0">
                <a:effectLst/>
                <a:latin typeface="Times New Roman" panose="02020603050405020304" pitchFamily="18" charset="0"/>
                <a:ea typeface="SimSun" panose="02010600030101010101" pitchFamily="2" charset="-122"/>
              </a:rPr>
              <a:t>The GPT model was designed to generate coherent and natural language text by training a large-scale neural network on a massive corpus of text data.</a:t>
            </a:r>
          </a:p>
          <a:p>
            <a:pPr marL="342891" algn="just" eaLnBrk="0" hangingPunct="0">
              <a:spcBef>
                <a:spcPct val="20000"/>
              </a:spcBef>
              <a:defRPr/>
            </a:pPr>
            <a:endParaRPr lang="en-US" sz="1600" dirty="0">
              <a:effectLst/>
              <a:latin typeface="Times New Roman" panose="02020603050405020304" pitchFamily="18" charset="0"/>
              <a:ea typeface="SimSun" panose="02010600030101010101" pitchFamily="2" charset="-122"/>
            </a:endParaRPr>
          </a:p>
          <a:p>
            <a:pPr marL="628641" indent="-285750" algn="just" eaLnBrk="0" hangingPunct="0">
              <a:spcBef>
                <a:spcPct val="20000"/>
              </a:spcBef>
              <a:buFont typeface="Arial" panose="020B0604020202020204" pitchFamily="34" charset="0"/>
              <a:buChar char="•"/>
              <a:defRPr/>
            </a:pPr>
            <a:r>
              <a:rPr lang="en-US" sz="1600" dirty="0">
                <a:effectLst/>
                <a:latin typeface="Times New Roman" panose="02020603050405020304" pitchFamily="18" charset="0"/>
                <a:ea typeface="SimSun" panose="02010600030101010101" pitchFamily="2" charset="-122"/>
              </a:rPr>
              <a:t>The success of GPT inspired the development of the </a:t>
            </a:r>
            <a:r>
              <a:rPr lang="en-US" sz="1600" dirty="0" err="1">
                <a:effectLst/>
                <a:latin typeface="Times New Roman" panose="02020603050405020304" pitchFamily="18" charset="0"/>
                <a:ea typeface="SimSun" panose="02010600030101010101" pitchFamily="2" charset="-122"/>
              </a:rPr>
              <a:t>iGPT</a:t>
            </a:r>
            <a:r>
              <a:rPr lang="en-US" sz="1600" dirty="0">
                <a:effectLst/>
                <a:latin typeface="Times New Roman" panose="02020603050405020304" pitchFamily="18" charset="0"/>
                <a:ea typeface="SimSun" panose="02010600030101010101" pitchFamily="2" charset="-122"/>
              </a:rPr>
              <a:t> model, which was trained to generate images from textual descriptions using a similar approach. </a:t>
            </a:r>
          </a:p>
          <a:p>
            <a:pPr marL="342891" algn="just" eaLnBrk="0" hangingPunct="0">
              <a:spcBef>
                <a:spcPct val="20000"/>
              </a:spcBef>
              <a:defRPr/>
            </a:pPr>
            <a:endParaRPr lang="en-US" sz="1600" dirty="0">
              <a:effectLst/>
              <a:latin typeface="Times New Roman" panose="02020603050405020304" pitchFamily="18" charset="0"/>
              <a:ea typeface="SimSun" panose="02010600030101010101" pitchFamily="2" charset="-122"/>
            </a:endParaRPr>
          </a:p>
          <a:p>
            <a:pPr marL="628641" indent="-285750" algn="just" eaLnBrk="0" hangingPunct="0">
              <a:spcBef>
                <a:spcPct val="20000"/>
              </a:spcBef>
              <a:buFont typeface="Arial" panose="020B0604020202020204" pitchFamily="34" charset="0"/>
              <a:buChar char="•"/>
              <a:defRPr/>
            </a:pPr>
            <a:r>
              <a:rPr lang="en-US" sz="1600" dirty="0">
                <a:effectLst/>
                <a:latin typeface="Times New Roman" panose="02020603050405020304" pitchFamily="18" charset="0"/>
                <a:ea typeface="SimSun" panose="02010600030101010101" pitchFamily="2" charset="-122"/>
              </a:rPr>
              <a:t>The </a:t>
            </a:r>
            <a:r>
              <a:rPr lang="en-US" sz="1600" dirty="0" err="1">
                <a:effectLst/>
                <a:latin typeface="Times New Roman" panose="02020603050405020304" pitchFamily="18" charset="0"/>
                <a:ea typeface="SimSun" panose="02010600030101010101" pitchFamily="2" charset="-122"/>
              </a:rPr>
              <a:t>iGPT</a:t>
            </a:r>
            <a:r>
              <a:rPr lang="en-US" sz="1600" dirty="0">
                <a:effectLst/>
                <a:latin typeface="Times New Roman" panose="02020603050405020304" pitchFamily="18" charset="0"/>
                <a:ea typeface="SimSun" panose="02010600030101010101" pitchFamily="2" charset="-122"/>
              </a:rPr>
              <a:t> model was introduced in 2021, and it builds on previous work on generative models for images such as the Generative Adversarial Network (GAN) and Variational Autoencoder (VAE). </a:t>
            </a:r>
          </a:p>
          <a:p>
            <a:pPr marL="285750" indent="-228600">
              <a:lnSpc>
                <a:spcPct val="90000"/>
              </a:lnSpc>
              <a:spcAft>
                <a:spcPts val="600"/>
              </a:spcAft>
              <a:buFont typeface="Arial" panose="020B0604020202020204" pitchFamily="34" charset="0"/>
              <a:buChar char="•"/>
            </a:pPr>
            <a:endParaRPr lang="en-US" sz="1600" dirty="0"/>
          </a:p>
        </p:txBody>
      </p:sp>
      <p:sp>
        <p:nvSpPr>
          <p:cNvPr id="6" name="TextBox 5">
            <a:extLst>
              <a:ext uri="{FF2B5EF4-FFF2-40B4-BE49-F238E27FC236}">
                <a16:creationId xmlns:a16="http://schemas.microsoft.com/office/drawing/2014/main" id="{878F485C-060A-9D22-E96A-20C5C3A5B62E}"/>
              </a:ext>
            </a:extLst>
          </p:cNvPr>
          <p:cNvSpPr txBox="1"/>
          <p:nvPr/>
        </p:nvSpPr>
        <p:spPr>
          <a:xfrm>
            <a:off x="1867270" y="475251"/>
            <a:ext cx="8043169" cy="1118587"/>
          </a:xfrm>
          <a:prstGeom prst="rect">
            <a:avLst/>
          </a:prstGeom>
          <a:noFill/>
        </p:spPr>
        <p:txBody>
          <a:bodyPr wrap="square" rtlCol="0">
            <a:spAutoFit/>
          </a:bodyPr>
          <a:lstStyle/>
          <a:p>
            <a:endParaRPr lang="en-US" dirty="0"/>
          </a:p>
        </p:txBody>
      </p:sp>
    </p:spTree>
    <p:extLst>
      <p:ext uri="{BB962C8B-B14F-4D97-AF65-F5344CB8AC3E}">
        <p14:creationId xmlns:p14="http://schemas.microsoft.com/office/powerpoint/2010/main" val="17850299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B728852F-E159-1634-8E8C-6C47FD16386B}"/>
              </a:ext>
            </a:extLst>
          </p:cNvPr>
          <p:cNvSpPr txBox="1"/>
          <p:nvPr/>
        </p:nvSpPr>
        <p:spPr>
          <a:xfrm>
            <a:off x="1371599" y="294538"/>
            <a:ext cx="9895951" cy="1033669"/>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000" kern="1200">
                <a:solidFill>
                  <a:srgbClr val="FFFFFF"/>
                </a:solidFill>
                <a:latin typeface="+mj-lt"/>
                <a:ea typeface="+mj-ea"/>
                <a:cs typeface="+mj-cs"/>
              </a:rPr>
              <a:t>My Contribution:</a:t>
            </a:r>
          </a:p>
        </p:txBody>
      </p:sp>
      <p:sp>
        <p:nvSpPr>
          <p:cNvPr id="4" name="TextBox 3">
            <a:extLst>
              <a:ext uri="{FF2B5EF4-FFF2-40B4-BE49-F238E27FC236}">
                <a16:creationId xmlns:a16="http://schemas.microsoft.com/office/drawing/2014/main" id="{EA0529C3-F4B9-E6BE-191E-869AB0122370}"/>
              </a:ext>
            </a:extLst>
          </p:cNvPr>
          <p:cNvSpPr txBox="1"/>
          <p:nvPr/>
        </p:nvSpPr>
        <p:spPr>
          <a:xfrm>
            <a:off x="1650732" y="2076400"/>
            <a:ext cx="9724031" cy="2705199"/>
          </a:xfrm>
          <a:prstGeom prst="rect">
            <a:avLst/>
          </a:prstGeom>
        </p:spPr>
        <p:txBody>
          <a:bodyPr vert="horz" lIns="91440" tIns="45720" rIns="91440" bIns="45720" rtlCol="0" anchor="ctr">
            <a:normAutofit/>
          </a:bodyPr>
          <a:lstStyle/>
          <a:p>
            <a:pPr>
              <a:lnSpc>
                <a:spcPct val="90000"/>
              </a:lnSpc>
              <a:spcAft>
                <a:spcPts val="600"/>
              </a:spcAft>
            </a:pPr>
            <a:r>
              <a:rPr lang="en-US" sz="1600" dirty="0">
                <a:effectLst/>
              </a:rPr>
              <a:t>The existing papers implemented iGPT with TensorFlow 1.x. I</a:t>
            </a:r>
            <a:r>
              <a:rPr lang="en-US" sz="1600" dirty="0"/>
              <a:t>n this paper</a:t>
            </a:r>
            <a:r>
              <a:rPr lang="en-US" sz="1600" dirty="0">
                <a:effectLst/>
              </a:rPr>
              <a:t> I implemented the model with latest version of Pytorch (</a:t>
            </a:r>
            <a:r>
              <a:rPr lang="en-US" sz="1600" dirty="0"/>
              <a:t>1.13</a:t>
            </a:r>
            <a:r>
              <a:rPr lang="en-US" sz="1600" dirty="0">
                <a:effectLst/>
              </a:rPr>
              <a:t>) and tried to improve the model in terms of multiple metrics</a:t>
            </a:r>
            <a:r>
              <a:rPr lang="en-US" sz="1600" dirty="0"/>
              <a:t>. Also, </a:t>
            </a:r>
            <a:r>
              <a:rPr lang="en-US" sz="1600" dirty="0">
                <a:effectLst/>
              </a:rPr>
              <a:t>I augmented the training data, to generate more samples</a:t>
            </a:r>
            <a:r>
              <a:rPr lang="en-US" sz="1600" dirty="0"/>
              <a:t>, for better accuracy in prediction.</a:t>
            </a:r>
          </a:p>
        </p:txBody>
      </p:sp>
      <p:sp>
        <p:nvSpPr>
          <p:cNvPr id="6" name="TextBox 5">
            <a:extLst>
              <a:ext uri="{FF2B5EF4-FFF2-40B4-BE49-F238E27FC236}">
                <a16:creationId xmlns:a16="http://schemas.microsoft.com/office/drawing/2014/main" id="{878F485C-060A-9D22-E96A-20C5C3A5B62E}"/>
              </a:ext>
            </a:extLst>
          </p:cNvPr>
          <p:cNvSpPr txBox="1"/>
          <p:nvPr/>
        </p:nvSpPr>
        <p:spPr>
          <a:xfrm>
            <a:off x="1867270" y="475251"/>
            <a:ext cx="8043169" cy="1118587"/>
          </a:xfrm>
          <a:prstGeom prst="rect">
            <a:avLst/>
          </a:prstGeom>
          <a:noFill/>
        </p:spPr>
        <p:txBody>
          <a:bodyPr wrap="square" rtlCol="0">
            <a:spAutoFit/>
          </a:bodyPr>
          <a:lstStyle/>
          <a:p>
            <a:endParaRPr lang="en-US" dirty="0"/>
          </a:p>
        </p:txBody>
      </p:sp>
    </p:spTree>
    <p:extLst>
      <p:ext uri="{BB962C8B-B14F-4D97-AF65-F5344CB8AC3E}">
        <p14:creationId xmlns:p14="http://schemas.microsoft.com/office/powerpoint/2010/main" val="41043764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B728852F-E159-1634-8E8C-6C47FD16386B}"/>
              </a:ext>
            </a:extLst>
          </p:cNvPr>
          <p:cNvSpPr txBox="1"/>
          <p:nvPr/>
        </p:nvSpPr>
        <p:spPr>
          <a:xfrm>
            <a:off x="745957" y="374108"/>
            <a:ext cx="9895951" cy="1033669"/>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000" kern="1200" dirty="0">
                <a:solidFill>
                  <a:srgbClr val="FFFFFF"/>
                </a:solidFill>
                <a:latin typeface="+mj-lt"/>
                <a:ea typeface="+mj-ea"/>
                <a:cs typeface="+mj-cs"/>
              </a:rPr>
              <a:t>Suggestions from Review-3:</a:t>
            </a:r>
          </a:p>
        </p:txBody>
      </p:sp>
      <p:sp>
        <p:nvSpPr>
          <p:cNvPr id="11" name="TextBox 10">
            <a:extLst>
              <a:ext uri="{FF2B5EF4-FFF2-40B4-BE49-F238E27FC236}">
                <a16:creationId xmlns:a16="http://schemas.microsoft.com/office/drawing/2014/main" id="{9A5A36B2-AF1F-4097-AFBA-B8872A04C399}"/>
              </a:ext>
            </a:extLst>
          </p:cNvPr>
          <p:cNvSpPr txBox="1"/>
          <p:nvPr/>
        </p:nvSpPr>
        <p:spPr>
          <a:xfrm>
            <a:off x="459350" y="2251790"/>
            <a:ext cx="11569567" cy="1975926"/>
          </a:xfrm>
          <a:prstGeom prst="rect">
            <a:avLst/>
          </a:prstGeom>
          <a:noFill/>
        </p:spPr>
        <p:txBody>
          <a:bodyPr wrap="square">
            <a:spAutoFit/>
          </a:bodyPr>
          <a:lstStyle/>
          <a:p>
            <a:pPr marL="685791" indent="-342900" algn="just" eaLnBrk="0" hangingPunct="0">
              <a:spcBef>
                <a:spcPct val="20000"/>
              </a:spcBef>
              <a:buFont typeface="Arial" panose="020B0604020202020204" pitchFamily="34" charset="0"/>
              <a:buChar char="•"/>
              <a:defRPr/>
            </a:pPr>
            <a:r>
              <a:rPr lang="en-IN" kern="0" dirty="0">
                <a:latin typeface="Calibri" panose="020F0502020204030204" pitchFamily="34" charset="0"/>
                <a:cs typeface="Calibri" panose="020F0502020204030204" pitchFamily="34" charset="0"/>
              </a:rPr>
              <a:t>Since this is a classification problem, it was suggested to use confusion matrix, to show the accuracy of the model.</a:t>
            </a:r>
          </a:p>
          <a:p>
            <a:pPr marL="685791" indent="-342900" algn="just" eaLnBrk="0" hangingPunct="0">
              <a:spcBef>
                <a:spcPct val="20000"/>
              </a:spcBef>
              <a:buFont typeface="Arial" panose="020B0604020202020204" pitchFamily="34" charset="0"/>
              <a:buChar char="•"/>
              <a:defRPr/>
            </a:pPr>
            <a:endParaRPr lang="en-IN" kern="0" dirty="0">
              <a:latin typeface="Calibri" panose="020F0502020204030204" pitchFamily="34" charset="0"/>
              <a:cs typeface="Calibri" panose="020F0502020204030204" pitchFamily="34" charset="0"/>
            </a:endParaRPr>
          </a:p>
          <a:p>
            <a:pPr marL="685791" indent="-342900" algn="just" eaLnBrk="0" hangingPunct="0">
              <a:spcBef>
                <a:spcPct val="20000"/>
              </a:spcBef>
              <a:buFont typeface="Arial" panose="020B0604020202020204" pitchFamily="34" charset="0"/>
              <a:buChar char="•"/>
              <a:defRPr/>
            </a:pPr>
            <a:r>
              <a:rPr lang="en-IN" kern="0" dirty="0">
                <a:latin typeface="Calibri" panose="020F0502020204030204" pitchFamily="34" charset="0"/>
                <a:cs typeface="Calibri" panose="020F0502020204030204" pitchFamily="34" charset="0"/>
              </a:rPr>
              <a:t>This model is also capable to do image completion, hence guide suggested to check the loss of the model in comparison to existing models.</a:t>
            </a:r>
          </a:p>
          <a:p>
            <a:pPr marL="685791" indent="-342900" algn="just" eaLnBrk="0" hangingPunct="0">
              <a:spcBef>
                <a:spcPct val="20000"/>
              </a:spcBef>
              <a:buFont typeface="Arial" panose="020B0604020202020204" pitchFamily="34" charset="0"/>
              <a:buChar char="•"/>
              <a:defRPr/>
            </a:pPr>
            <a:endParaRPr lang="en-IN" kern="0" dirty="0">
              <a:latin typeface="Calibri" panose="020F0502020204030204" pitchFamily="34" charset="0"/>
              <a:cs typeface="Calibri" panose="020F0502020204030204" pitchFamily="34" charset="0"/>
            </a:endParaRPr>
          </a:p>
          <a:p>
            <a:pPr marL="342891" algn="just" eaLnBrk="0" hangingPunct="0">
              <a:spcBef>
                <a:spcPct val="20000"/>
              </a:spcBef>
              <a:defRPr/>
            </a:pPr>
            <a:r>
              <a:rPr lang="en-IN" kern="0" dirty="0">
                <a:latin typeface="Calibri" panose="020F0502020204030204" pitchFamily="34" charset="0"/>
                <a:cs typeface="Calibri" panose="020F0502020204030204" pitchFamily="34" charset="0"/>
              </a:rPr>
              <a:t>Both the above suggestions have been completed, and results are available in the upcoming slides.</a:t>
            </a:r>
          </a:p>
        </p:txBody>
      </p:sp>
    </p:spTree>
    <p:extLst>
      <p:ext uri="{BB962C8B-B14F-4D97-AF65-F5344CB8AC3E}">
        <p14:creationId xmlns:p14="http://schemas.microsoft.com/office/powerpoint/2010/main" val="4152512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3000">
              <a:schemeClr val="accent1">
                <a:lumMod val="5000"/>
                <a:lumOff val="95000"/>
              </a:schemeClr>
            </a:gs>
            <a:gs pos="67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B728852F-E159-1634-8E8C-6C47FD16386B}"/>
              </a:ext>
            </a:extLst>
          </p:cNvPr>
          <p:cNvSpPr txBox="1"/>
          <p:nvPr/>
        </p:nvSpPr>
        <p:spPr>
          <a:xfrm>
            <a:off x="1371599" y="294538"/>
            <a:ext cx="9895951" cy="1033669"/>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000" kern="1200" dirty="0">
                <a:solidFill>
                  <a:srgbClr val="FFFFFF"/>
                </a:solidFill>
                <a:latin typeface="+mj-lt"/>
                <a:ea typeface="+mj-ea"/>
                <a:cs typeface="+mj-cs"/>
              </a:rPr>
              <a:t>Design Approach:</a:t>
            </a:r>
          </a:p>
        </p:txBody>
      </p:sp>
      <p:pic>
        <p:nvPicPr>
          <p:cNvPr id="9" name="Picture 8">
            <a:extLst>
              <a:ext uri="{FF2B5EF4-FFF2-40B4-BE49-F238E27FC236}">
                <a16:creationId xmlns:a16="http://schemas.microsoft.com/office/drawing/2014/main" id="{08DD3E95-ACEB-4846-B8D2-F7A024015EB9}"/>
              </a:ext>
            </a:extLst>
          </p:cNvPr>
          <p:cNvPicPr>
            <a:picLocks noChangeAspect="1"/>
          </p:cNvPicPr>
          <p:nvPr/>
        </p:nvPicPr>
        <p:blipFill>
          <a:blip r:embed="rId2"/>
          <a:stretch>
            <a:fillRect/>
          </a:stretch>
        </p:blipFill>
        <p:spPr>
          <a:xfrm>
            <a:off x="789272" y="1791005"/>
            <a:ext cx="10684042" cy="4772457"/>
          </a:xfrm>
          <a:prstGeom prst="rect">
            <a:avLst/>
          </a:prstGeom>
        </p:spPr>
      </p:pic>
    </p:spTree>
    <p:extLst>
      <p:ext uri="{BB962C8B-B14F-4D97-AF65-F5344CB8AC3E}">
        <p14:creationId xmlns:p14="http://schemas.microsoft.com/office/powerpoint/2010/main" val="29302986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3000">
              <a:schemeClr val="accent1">
                <a:lumMod val="5000"/>
                <a:lumOff val="95000"/>
              </a:schemeClr>
            </a:gs>
            <a:gs pos="67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B728852F-E159-1634-8E8C-6C47FD16386B}"/>
              </a:ext>
            </a:extLst>
          </p:cNvPr>
          <p:cNvSpPr txBox="1"/>
          <p:nvPr/>
        </p:nvSpPr>
        <p:spPr>
          <a:xfrm>
            <a:off x="762271" y="410041"/>
            <a:ext cx="10428974" cy="1033669"/>
          </a:xfrm>
          <a:prstGeom prst="rect">
            <a:avLst/>
          </a:prstGeom>
        </p:spPr>
        <p:txBody>
          <a:bodyPr vert="horz" lIns="91440" tIns="45720" rIns="91440" bIns="45720" rtlCol="0" anchor="ctr">
            <a:normAutofit fontScale="92500"/>
          </a:bodyPr>
          <a:lstStyle/>
          <a:p>
            <a:pPr>
              <a:lnSpc>
                <a:spcPct val="90000"/>
              </a:lnSpc>
              <a:spcBef>
                <a:spcPct val="0"/>
              </a:spcBef>
              <a:spcAft>
                <a:spcPts val="600"/>
              </a:spcAft>
            </a:pPr>
            <a:r>
              <a:rPr lang="en-US" sz="4000" kern="1200" dirty="0">
                <a:solidFill>
                  <a:srgbClr val="FFFFFF"/>
                </a:solidFill>
                <a:latin typeface="+mj-lt"/>
                <a:ea typeface="+mj-ea"/>
                <a:cs typeface="+mj-cs"/>
              </a:rPr>
              <a:t>Design Constraints, Assumptions and Dependencies:</a:t>
            </a:r>
          </a:p>
        </p:txBody>
      </p:sp>
      <p:sp>
        <p:nvSpPr>
          <p:cNvPr id="10" name="TextBox 9">
            <a:extLst>
              <a:ext uri="{FF2B5EF4-FFF2-40B4-BE49-F238E27FC236}">
                <a16:creationId xmlns:a16="http://schemas.microsoft.com/office/drawing/2014/main" id="{FF46E2FE-77BF-4686-B9E5-611E67CFFF33}"/>
              </a:ext>
            </a:extLst>
          </p:cNvPr>
          <p:cNvSpPr txBox="1"/>
          <p:nvPr/>
        </p:nvSpPr>
        <p:spPr>
          <a:xfrm>
            <a:off x="762271" y="2151852"/>
            <a:ext cx="10895797" cy="3635547"/>
          </a:xfrm>
          <a:prstGeom prst="rect">
            <a:avLst/>
          </a:prstGeom>
          <a:noFill/>
        </p:spPr>
        <p:txBody>
          <a:bodyPr wrap="square">
            <a:spAutoFit/>
          </a:bodyPr>
          <a:lstStyle/>
          <a:p>
            <a:pPr marL="342900" marR="0" lvl="0" indent="-342900">
              <a:lnSpc>
                <a:spcPct val="107000"/>
              </a:lnSpc>
              <a:spcBef>
                <a:spcPts val="0"/>
              </a:spcBef>
              <a:spcAft>
                <a:spcPts val="0"/>
              </a:spcAft>
              <a:buFont typeface="+mj-lt"/>
              <a:buAutoNum type="arabi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samples collected are from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defacto</a:t>
            </a:r>
            <a:r>
              <a:rPr lang="en-US" sz="1800" dirty="0">
                <a:effectLst/>
                <a:latin typeface="Calibri" panose="020F0502020204030204" pitchFamily="34" charset="0"/>
                <a:ea typeface="Calibri" panose="020F0502020204030204" pitchFamily="34" charset="0"/>
                <a:cs typeface="Times New Roman" panose="02020603050405020304" pitchFamily="18" charset="0"/>
              </a:rPr>
              <a:t> MNIST dataset. Pytorch has processed this dataset in binary format, and this processed dataset has been used in this study.</a:t>
            </a:r>
          </a:p>
          <a:p>
            <a:pPr marL="342900" marR="0" lvl="0" indent="-342900">
              <a:lnSpc>
                <a:spcPct val="107000"/>
              </a:lnSpc>
              <a:spcBef>
                <a:spcPts val="0"/>
              </a:spcBef>
              <a:spcAft>
                <a:spcPts val="0"/>
              </a:spcAft>
              <a:buFont typeface="+mj-lt"/>
              <a:buAutoNum type="arabicPeriod"/>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training requires a large and diverse set of data, and the processing of this large and diverse set needs reasonable processor speed and RAM. The cloud-based solutions such as Google Collab Pro cater to the needs of developing this model, while the traditional computing may not be very flexible.</a:t>
            </a:r>
          </a:p>
          <a:p>
            <a:pPr marL="342900" marR="0" lvl="0" indent="-342900">
              <a:lnSpc>
                <a:spcPct val="107000"/>
              </a:lnSpc>
              <a:spcBef>
                <a:spcPts val="0"/>
              </a:spcBef>
              <a:spcAft>
                <a:spcPts val="0"/>
              </a:spcAft>
              <a:buFont typeface="+mj-lt"/>
              <a:buAutoNum type="arabicPeriod"/>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In case, where the need is to predict newer image completion, the model needs to be trained with the corresponding dataset.</a:t>
            </a:r>
          </a:p>
          <a:p>
            <a:pPr marL="342900" marR="0" lvl="0" indent="-342900">
              <a:lnSpc>
                <a:spcPct val="107000"/>
              </a:lnSpc>
              <a:spcBef>
                <a:spcPts val="0"/>
              </a:spcBef>
              <a:spcAft>
                <a:spcPts val="0"/>
              </a:spcAft>
              <a:buFont typeface="+mj-lt"/>
              <a:buAutoNum type="arabicPeriod"/>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mj-lt"/>
              <a:buAutoNum type="arabicPeriod"/>
            </a:pPr>
            <a:r>
              <a:rPr lang="en-US" sz="1800" dirty="0" err="1">
                <a:effectLst/>
                <a:latin typeface="Calibri" panose="020F0502020204030204" pitchFamily="34" charset="0"/>
                <a:ea typeface="Calibri" panose="020F0502020204030204" pitchFamily="34" charset="0"/>
                <a:cs typeface="Times New Roman" panose="02020603050405020304" pitchFamily="18" charset="0"/>
              </a:rPr>
              <a:t>OpenAI’s</a:t>
            </a:r>
            <a:r>
              <a:rPr lang="en-US" sz="1800" dirty="0">
                <a:effectLst/>
                <a:latin typeface="Calibri" panose="020F0502020204030204" pitchFamily="34" charset="0"/>
                <a:ea typeface="Calibri" panose="020F0502020204030204" pitchFamily="34" charset="0"/>
                <a:cs typeface="Times New Roman" panose="02020603050405020304" pitchFamily="18" charset="0"/>
              </a:rPr>
              <a:t> GPT-3 API is costly. Since this study deals with image datasets, hence the parameters will be more, as a result free limit will quickly exhaust and it will be costly, hence GPT-3 has been avoided.</a:t>
            </a:r>
          </a:p>
        </p:txBody>
      </p:sp>
    </p:spTree>
    <p:extLst>
      <p:ext uri="{BB962C8B-B14F-4D97-AF65-F5344CB8AC3E}">
        <p14:creationId xmlns:p14="http://schemas.microsoft.com/office/powerpoint/2010/main" val="34005764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1671</TotalTime>
  <Words>1493</Words>
  <Application>Microsoft Office PowerPoint</Application>
  <PresentationFormat>Widescreen</PresentationFormat>
  <Paragraphs>130</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Calibri Light</vt:lpstr>
      <vt:lpstr>Times New Roman</vt:lpstr>
      <vt:lpstr>Trebuchet MS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Dutta, Payel (GE Gas Power)</dc:creator>
  <cp:lastModifiedBy>Anirban Karak</cp:lastModifiedBy>
  <cp:revision>38</cp:revision>
  <dcterms:created xsi:type="dcterms:W3CDTF">2023-02-14T12:29:01Z</dcterms:created>
  <dcterms:modified xsi:type="dcterms:W3CDTF">2023-04-18T10:34:17Z</dcterms:modified>
</cp:coreProperties>
</file>