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 id="2147483703" r:id="rId2"/>
  </p:sldMasterIdLst>
  <p:notesMasterIdLst>
    <p:notesMasterId r:id="rId24"/>
  </p:notesMasterIdLst>
  <p:handoutMasterIdLst>
    <p:handoutMasterId r:id="rId25"/>
  </p:handoutMasterIdLst>
  <p:sldIdLst>
    <p:sldId id="538" r:id="rId3"/>
    <p:sldId id="535" r:id="rId4"/>
    <p:sldId id="570" r:id="rId5"/>
    <p:sldId id="569" r:id="rId6"/>
    <p:sldId id="568" r:id="rId7"/>
    <p:sldId id="557" r:id="rId8"/>
    <p:sldId id="562" r:id="rId9"/>
    <p:sldId id="563" r:id="rId10"/>
    <p:sldId id="571" r:id="rId11"/>
    <p:sldId id="572" r:id="rId12"/>
    <p:sldId id="566" r:id="rId13"/>
    <p:sldId id="573" r:id="rId14"/>
    <p:sldId id="574" r:id="rId15"/>
    <p:sldId id="576" r:id="rId16"/>
    <p:sldId id="575" r:id="rId17"/>
    <p:sldId id="567" r:id="rId18"/>
    <p:sldId id="564" r:id="rId19"/>
    <p:sldId id="565" r:id="rId20"/>
    <p:sldId id="536" r:id="rId21"/>
    <p:sldId id="552" r:id="rId22"/>
    <p:sldId id="549" r:id="rId23"/>
  </p:sldIdLst>
  <p:sldSz cx="12192000"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F0E8E7"/>
    <a:srgbClr val="0000FF"/>
    <a:srgbClr val="FF33CC"/>
    <a:srgbClr val="FF0066"/>
    <a:srgbClr val="33CC33"/>
    <a:srgbClr val="00FFFF"/>
    <a:srgbClr val="6600FF"/>
    <a:srgbClr val="CC66FF"/>
    <a:srgbClr val="6283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37" autoAdjust="0"/>
    <p:restoredTop sz="86811" autoAdjust="0"/>
  </p:normalViewPr>
  <p:slideViewPr>
    <p:cSldViewPr>
      <p:cViewPr>
        <p:scale>
          <a:sx n="66" d="100"/>
          <a:sy n="66" d="100"/>
        </p:scale>
        <p:origin x="568" y="32"/>
      </p:cViewPr>
      <p:guideLst>
        <p:guide orient="horz" pos="2160"/>
        <p:guide pos="3840"/>
      </p:guideLst>
    </p:cSldViewPr>
  </p:slideViewPr>
  <p:notesTextViewPr>
    <p:cViewPr>
      <p:scale>
        <a:sx n="100" d="100"/>
        <a:sy n="100" d="100"/>
      </p:scale>
      <p:origin x="0" y="0"/>
    </p:cViewPr>
  </p:notesTextViewPr>
  <p:sorterViewPr>
    <p:cViewPr>
      <p:scale>
        <a:sx n="90" d="100"/>
        <a:sy n="90" d="100"/>
      </p:scale>
      <p:origin x="0" y="130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8648"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970135" y="0"/>
            <a:ext cx="3038648" cy="465138"/>
          </a:xfrm>
          <a:prstGeom prst="rect">
            <a:avLst/>
          </a:prstGeom>
        </p:spPr>
        <p:txBody>
          <a:bodyPr vert="horz" lIns="91440" tIns="45720" rIns="91440" bIns="45720" rtlCol="0"/>
          <a:lstStyle>
            <a:lvl1pPr algn="r">
              <a:defRPr sz="1200"/>
            </a:lvl1pPr>
          </a:lstStyle>
          <a:p>
            <a:pPr>
              <a:defRPr/>
            </a:pPr>
            <a:fld id="{26A7C97D-3554-44E0-8E72-665D45387ACC}" type="datetimeFigureOut">
              <a:rPr lang="en-US"/>
              <a:pPr>
                <a:defRPr/>
              </a:pPr>
              <a:t>4/18/2023</a:t>
            </a:fld>
            <a:endParaRPr lang="en-US"/>
          </a:p>
        </p:txBody>
      </p:sp>
      <p:sp>
        <p:nvSpPr>
          <p:cNvPr id="4" name="Footer Placeholder 3"/>
          <p:cNvSpPr>
            <a:spLocks noGrp="1"/>
          </p:cNvSpPr>
          <p:nvPr>
            <p:ph type="ftr" sz="quarter" idx="2"/>
          </p:nvPr>
        </p:nvSpPr>
        <p:spPr>
          <a:xfrm>
            <a:off x="2" y="8829675"/>
            <a:ext cx="3038648" cy="465138"/>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70135" y="8829675"/>
            <a:ext cx="3038648" cy="465138"/>
          </a:xfrm>
          <a:prstGeom prst="rect">
            <a:avLst/>
          </a:prstGeom>
        </p:spPr>
        <p:txBody>
          <a:bodyPr vert="horz" lIns="91440" tIns="45720" rIns="91440" bIns="45720" rtlCol="0" anchor="b"/>
          <a:lstStyle>
            <a:lvl1pPr algn="r">
              <a:defRPr sz="1200"/>
            </a:lvl1pPr>
          </a:lstStyle>
          <a:p>
            <a:pPr>
              <a:defRPr/>
            </a:pPr>
            <a:fld id="{1486DC43-659C-4A17-BDC0-5684401D4FAB}"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8648"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970135" y="0"/>
            <a:ext cx="3038648" cy="465138"/>
          </a:xfrm>
          <a:prstGeom prst="rect">
            <a:avLst/>
          </a:prstGeom>
        </p:spPr>
        <p:txBody>
          <a:bodyPr vert="horz" lIns="91440" tIns="45720" rIns="91440" bIns="45720" rtlCol="0"/>
          <a:lstStyle>
            <a:lvl1pPr algn="r">
              <a:defRPr sz="1200"/>
            </a:lvl1pPr>
          </a:lstStyle>
          <a:p>
            <a:pPr>
              <a:defRPr/>
            </a:pPr>
            <a:fld id="{C973BE83-6A1D-4DA3-83D0-ED76C71EFE38}" type="datetimeFigureOut">
              <a:rPr lang="en-US"/>
              <a:pPr>
                <a:defRPr/>
              </a:pPr>
              <a:t>4/18/2023</a:t>
            </a:fld>
            <a:endParaRPr lang="en-US"/>
          </a:p>
        </p:txBody>
      </p:sp>
      <p:sp>
        <p:nvSpPr>
          <p:cNvPr id="4" name="Slide Image Placeholder 3"/>
          <p:cNvSpPr>
            <a:spLocks noGrp="1" noRot="1" noChangeAspect="1"/>
          </p:cNvSpPr>
          <p:nvPr>
            <p:ph type="sldImg" idx="2"/>
          </p:nvPr>
        </p:nvSpPr>
        <p:spPr>
          <a:xfrm>
            <a:off x="407988" y="696913"/>
            <a:ext cx="6196012"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701848" y="4416426"/>
            <a:ext cx="5608320" cy="418306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2" y="8829675"/>
            <a:ext cx="3038648" cy="465138"/>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70135" y="8829675"/>
            <a:ext cx="3038648" cy="465138"/>
          </a:xfrm>
          <a:prstGeom prst="rect">
            <a:avLst/>
          </a:prstGeom>
        </p:spPr>
        <p:txBody>
          <a:bodyPr vert="horz" lIns="91440" tIns="45720" rIns="91440" bIns="45720" rtlCol="0" anchor="b"/>
          <a:lstStyle>
            <a:lvl1pPr algn="r">
              <a:defRPr sz="1200"/>
            </a:lvl1pPr>
          </a:lstStyle>
          <a:p>
            <a:pPr>
              <a:defRPr/>
            </a:pPr>
            <a:fld id="{01C81575-24DE-4F6C-A73E-0331B3B2E41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5: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0" name="Google Shape;50;p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5: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0" name="Google Shape;50;p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521510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5: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0" name="Google Shape;50;p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318177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5: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0" name="Google Shape;50;p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950973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5: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0" name="Google Shape;50;p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017856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5: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0" name="Google Shape;50;p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6: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 name="Google Shape;57;p6: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8" name="Google Shape;58;p6: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17</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7: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 name="Google Shape;65;p7: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6" name="Google Shape;66;p7:notes"/>
          <p:cNvSpPr txBox="1">
            <a:spLocks noGrp="1"/>
          </p:cNvSpPr>
          <p:nvPr>
            <p:ph type="sldNum" idx="12"/>
          </p:nvPr>
        </p:nvSpPr>
        <p:spPr>
          <a:xfrm>
            <a:off x="3970135" y="8829675"/>
            <a:ext cx="3038501" cy="465185"/>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18</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20</a:t>
            </a:fld>
            <a:endParaRPr lang="en-US"/>
          </a:p>
        </p:txBody>
      </p:sp>
    </p:spTree>
    <p:extLst>
      <p:ext uri="{BB962C8B-B14F-4D97-AF65-F5344CB8AC3E}">
        <p14:creationId xmlns:p14="http://schemas.microsoft.com/office/powerpoint/2010/main" val="4174625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3</a:t>
            </a:fld>
            <a:endParaRPr lang="en-US"/>
          </a:p>
        </p:txBody>
      </p:sp>
    </p:spTree>
    <p:extLst>
      <p:ext uri="{BB962C8B-B14F-4D97-AF65-F5344CB8AC3E}">
        <p14:creationId xmlns:p14="http://schemas.microsoft.com/office/powerpoint/2010/main" val="3517047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4</a:t>
            </a:fld>
            <a:endParaRPr lang="en-US"/>
          </a:p>
        </p:txBody>
      </p:sp>
    </p:spTree>
    <p:extLst>
      <p:ext uri="{BB962C8B-B14F-4D97-AF65-F5344CB8AC3E}">
        <p14:creationId xmlns:p14="http://schemas.microsoft.com/office/powerpoint/2010/main" val="4131966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5</a:t>
            </a:fld>
            <a:endParaRPr lang="en-US"/>
          </a:p>
        </p:txBody>
      </p:sp>
    </p:spTree>
    <p:extLst>
      <p:ext uri="{BB962C8B-B14F-4D97-AF65-F5344CB8AC3E}">
        <p14:creationId xmlns:p14="http://schemas.microsoft.com/office/powerpoint/2010/main" val="3225730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4: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3" name="Google Shape;43;p4: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5: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0" name="Google Shape;50;p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4: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3" name="Google Shape;43;p4: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945649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4: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3" name="Google Shape;43;p4: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75018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713C8-F183-1D43-AE77-BF9BD4D2AE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7AF752-0EC0-CF4D-965A-5129A91359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E32540-0688-DC4A-809A-52FB3313D316}"/>
              </a:ext>
            </a:extLst>
          </p:cNvPr>
          <p:cNvSpPr>
            <a:spLocks noGrp="1"/>
          </p:cNvSpPr>
          <p:nvPr>
            <p:ph type="dt" sz="half" idx="10"/>
          </p:nvPr>
        </p:nvSpPr>
        <p:spPr/>
        <p:txBody>
          <a:bodyPr/>
          <a:lstStyle/>
          <a:p>
            <a:fld id="{2D1A7037-0853-0447-B5BA-F1548123F733}" type="datetimeFigureOut">
              <a:rPr lang="en-US" smtClean="0"/>
              <a:pPr/>
              <a:t>4/18/2023</a:t>
            </a:fld>
            <a:endParaRPr lang="en-US"/>
          </a:p>
        </p:txBody>
      </p:sp>
      <p:sp>
        <p:nvSpPr>
          <p:cNvPr id="5" name="Footer Placeholder 4">
            <a:extLst>
              <a:ext uri="{FF2B5EF4-FFF2-40B4-BE49-F238E27FC236}">
                <a16:creationId xmlns:a16="http://schemas.microsoft.com/office/drawing/2014/main" id="{0F2CA43E-0611-D047-BC7B-31F920B659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6E4123-5713-BC41-BBD0-42ADF35D9634}"/>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192070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D1A7037-0853-0447-B5BA-F1548123F733}" type="datetimeFigureOut">
              <a:rPr lang="en-US" smtClean="0"/>
              <a:pPr/>
              <a:t>4/18/2023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4177375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1A7037-0853-0447-B5BA-F1548123F733}" type="datetimeFigureOut">
              <a:rPr lang="en-US" smtClean="0"/>
              <a:pPr/>
              <a:t>4/18/2023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055599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1A7037-0853-0447-B5BA-F1548123F733}" type="datetimeFigureOut">
              <a:rPr lang="en-US" smtClean="0"/>
              <a:pPr/>
              <a:t>4/18/2023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12336651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1A7037-0853-0447-B5BA-F1548123F733}" type="datetimeFigureOut">
              <a:rPr lang="en-US" smtClean="0"/>
              <a:pPr/>
              <a:t>4/18/2023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9423971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1A7037-0853-0447-B5BA-F1548123F733}" type="datetimeFigureOut">
              <a:rPr lang="en-US" smtClean="0"/>
              <a:pPr/>
              <a:t>4/18/2023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5237279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1A7037-0853-0447-B5BA-F1548123F733}" type="datetimeFigureOut">
              <a:rPr lang="en-US" smtClean="0"/>
              <a:pPr/>
              <a:t>4/18/2023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93654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1A7037-0853-0447-B5BA-F1548123F733}" type="datetimeFigureOut">
              <a:rPr lang="en-US" smtClean="0"/>
              <a:pPr/>
              <a:t>4/18/2023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067505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1A7037-0853-0447-B5BA-F1548123F733}" type="datetimeFigureOut">
              <a:rPr lang="en-US" smtClean="0"/>
              <a:pPr/>
              <a:t>4/18/2023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5805132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1A7037-0853-0447-B5BA-F1548123F733}" type="datetimeFigureOut">
              <a:rPr lang="en-US" smtClean="0"/>
              <a:pPr/>
              <a:t>4/18/2023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18041873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1A7037-0853-0447-B5BA-F1548123F733}" type="datetimeFigureOut">
              <a:rPr lang="en-US" smtClean="0"/>
              <a:pPr/>
              <a:t>4/18/2023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641296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DED43-C903-1F44-A779-40DF9AEFDE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9975D8-34AD-544B-B0E2-83FA77D2FA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D24DD5-B8E0-534E-B68A-EF415575E505}"/>
              </a:ext>
            </a:extLst>
          </p:cNvPr>
          <p:cNvSpPr>
            <a:spLocks noGrp="1"/>
          </p:cNvSpPr>
          <p:nvPr>
            <p:ph type="dt" sz="half" idx="10"/>
          </p:nvPr>
        </p:nvSpPr>
        <p:spPr/>
        <p:txBody>
          <a:bodyPr/>
          <a:lstStyle/>
          <a:p>
            <a:fld id="{2D1A7037-0853-0447-B5BA-F1548123F733}" type="datetimeFigureOut">
              <a:rPr lang="en-US" smtClean="0"/>
              <a:pPr/>
              <a:t>4/18/2023</a:t>
            </a:fld>
            <a:endParaRPr lang="en-US"/>
          </a:p>
        </p:txBody>
      </p:sp>
      <p:sp>
        <p:nvSpPr>
          <p:cNvPr id="5" name="Footer Placeholder 4">
            <a:extLst>
              <a:ext uri="{FF2B5EF4-FFF2-40B4-BE49-F238E27FC236}">
                <a16:creationId xmlns:a16="http://schemas.microsoft.com/office/drawing/2014/main" id="{45096688-5BB1-5E48-BD14-BBC9FA67D4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DC407C-3003-DB44-98B5-0DEC6272B111}"/>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1229166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1A7037-0853-0447-B5BA-F1548123F733}" type="datetimeFigureOut">
              <a:rPr lang="en-US" smtClean="0"/>
              <a:pPr/>
              <a:t>4/18/2023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02F0E29-F314-934F-92DB-8EEB8DA68833}"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172410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D1A7037-0853-0447-B5BA-F1548123F733}" type="datetimeFigureOut">
              <a:rPr lang="en-US" smtClean="0"/>
              <a:pPr/>
              <a:t>4/18/2023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9580312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D1A7037-0853-0447-B5BA-F1548123F733}" type="datetimeFigureOut">
              <a:rPr lang="en-US" smtClean="0"/>
              <a:pPr/>
              <a:t>4/18/2023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02F0E29-F314-934F-92DB-8EEB8DA68833}"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740485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D1A7037-0853-0447-B5BA-F1548123F733}" type="datetimeFigureOut">
              <a:rPr lang="en-US" smtClean="0"/>
              <a:pPr/>
              <a:t>4/18/2023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6120155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1A7037-0853-0447-B5BA-F1548123F733}" type="datetimeFigureOut">
              <a:rPr lang="en-US" smtClean="0"/>
              <a:pPr/>
              <a:t>4/18/2023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5737475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1A7037-0853-0447-B5BA-F1548123F733}" type="datetimeFigureOut">
              <a:rPr lang="en-US" smtClean="0"/>
              <a:pPr/>
              <a:t>4/18/2023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950864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630D-09E2-0742-AED8-D3F732546C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5B2CD3-A564-8044-A4EC-7EBA262987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2A64EE-79C1-8B46-BA9C-199117C7B485}"/>
              </a:ext>
            </a:extLst>
          </p:cNvPr>
          <p:cNvSpPr>
            <a:spLocks noGrp="1"/>
          </p:cNvSpPr>
          <p:nvPr>
            <p:ph type="dt" sz="half" idx="10"/>
          </p:nvPr>
        </p:nvSpPr>
        <p:spPr/>
        <p:txBody>
          <a:bodyPr/>
          <a:lstStyle/>
          <a:p>
            <a:fld id="{2D1A7037-0853-0447-B5BA-F1548123F733}" type="datetimeFigureOut">
              <a:rPr lang="en-US" smtClean="0"/>
              <a:pPr/>
              <a:t>4/18/2023</a:t>
            </a:fld>
            <a:endParaRPr lang="en-US"/>
          </a:p>
        </p:txBody>
      </p:sp>
      <p:sp>
        <p:nvSpPr>
          <p:cNvPr id="5" name="Footer Placeholder 4">
            <a:extLst>
              <a:ext uri="{FF2B5EF4-FFF2-40B4-BE49-F238E27FC236}">
                <a16:creationId xmlns:a16="http://schemas.microsoft.com/office/drawing/2014/main" id="{A851AAB2-DA47-AE48-A088-6FC7C16945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48FF9C-19C9-FA46-8C21-74202499420D}"/>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171791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CBAF5-C913-024F-8BE6-64C58F9702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5E6DB7-D3D7-1443-A583-8730715E25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CEB82F-3E99-7441-9B06-6D7C2156AB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26D282-1572-D344-87D1-785DA8576020}"/>
              </a:ext>
            </a:extLst>
          </p:cNvPr>
          <p:cNvSpPr>
            <a:spLocks noGrp="1"/>
          </p:cNvSpPr>
          <p:nvPr>
            <p:ph type="dt" sz="half" idx="10"/>
          </p:nvPr>
        </p:nvSpPr>
        <p:spPr/>
        <p:txBody>
          <a:bodyPr/>
          <a:lstStyle/>
          <a:p>
            <a:fld id="{2D1A7037-0853-0447-B5BA-F1548123F733}" type="datetimeFigureOut">
              <a:rPr lang="en-US" smtClean="0"/>
              <a:pPr/>
              <a:t>4/18/2023</a:t>
            </a:fld>
            <a:endParaRPr lang="en-US"/>
          </a:p>
        </p:txBody>
      </p:sp>
      <p:sp>
        <p:nvSpPr>
          <p:cNvPr id="6" name="Footer Placeholder 5">
            <a:extLst>
              <a:ext uri="{FF2B5EF4-FFF2-40B4-BE49-F238E27FC236}">
                <a16:creationId xmlns:a16="http://schemas.microsoft.com/office/drawing/2014/main" id="{3723D760-065F-6442-AF7E-1A7AAFFCA9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BF4C15-EC3A-7E41-A2B3-D2AB7D70EB32}"/>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265704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2CC90-B8AE-8A46-A8A5-F7E8DA615E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E152C5-AA77-4B47-965C-21A00C1EEC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466F8D-3502-5242-9160-E1CDE38E0A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754302-8F9A-5648-9C5E-6D037F1C75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9FC9CD-8823-F145-9952-EFBA9ACD2E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5EF4D9-655F-4842-A6B8-D44A050122B8}"/>
              </a:ext>
            </a:extLst>
          </p:cNvPr>
          <p:cNvSpPr>
            <a:spLocks noGrp="1"/>
          </p:cNvSpPr>
          <p:nvPr>
            <p:ph type="dt" sz="half" idx="10"/>
          </p:nvPr>
        </p:nvSpPr>
        <p:spPr/>
        <p:txBody>
          <a:bodyPr/>
          <a:lstStyle/>
          <a:p>
            <a:fld id="{2D1A7037-0853-0447-B5BA-F1548123F733}" type="datetimeFigureOut">
              <a:rPr lang="en-US" smtClean="0"/>
              <a:pPr/>
              <a:t>4/18/2023</a:t>
            </a:fld>
            <a:endParaRPr lang="en-US"/>
          </a:p>
        </p:txBody>
      </p:sp>
      <p:sp>
        <p:nvSpPr>
          <p:cNvPr id="8" name="Footer Placeholder 7">
            <a:extLst>
              <a:ext uri="{FF2B5EF4-FFF2-40B4-BE49-F238E27FC236}">
                <a16:creationId xmlns:a16="http://schemas.microsoft.com/office/drawing/2014/main" id="{08E68A74-725F-8F40-8F80-E96287703E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D868FA-8565-A740-9B9C-B3CD6AB33570}"/>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1827854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DFCE3-1C1E-7448-AF7E-5E46BB1408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19D5C9-50F6-8546-8D8C-AFACC1BC1B4F}"/>
              </a:ext>
            </a:extLst>
          </p:cNvPr>
          <p:cNvSpPr>
            <a:spLocks noGrp="1"/>
          </p:cNvSpPr>
          <p:nvPr>
            <p:ph type="dt" sz="half" idx="10"/>
          </p:nvPr>
        </p:nvSpPr>
        <p:spPr/>
        <p:txBody>
          <a:bodyPr/>
          <a:lstStyle/>
          <a:p>
            <a:fld id="{2D1A7037-0853-0447-B5BA-F1548123F733}" type="datetimeFigureOut">
              <a:rPr lang="en-US" smtClean="0"/>
              <a:pPr/>
              <a:t>4/18/2023</a:t>
            </a:fld>
            <a:endParaRPr lang="en-US"/>
          </a:p>
        </p:txBody>
      </p:sp>
      <p:sp>
        <p:nvSpPr>
          <p:cNvPr id="4" name="Footer Placeholder 3">
            <a:extLst>
              <a:ext uri="{FF2B5EF4-FFF2-40B4-BE49-F238E27FC236}">
                <a16:creationId xmlns:a16="http://schemas.microsoft.com/office/drawing/2014/main" id="{1DEA0D0C-FCAF-4F4C-AAF5-C9B78C03C4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68836A-EEA3-7347-A63C-8E66DF7B3451}"/>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602287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7A43C1-2303-5A41-B234-90D15E2A4B17}"/>
              </a:ext>
            </a:extLst>
          </p:cNvPr>
          <p:cNvSpPr>
            <a:spLocks noGrp="1"/>
          </p:cNvSpPr>
          <p:nvPr>
            <p:ph type="dt" sz="half" idx="10"/>
          </p:nvPr>
        </p:nvSpPr>
        <p:spPr/>
        <p:txBody>
          <a:bodyPr/>
          <a:lstStyle/>
          <a:p>
            <a:fld id="{2D1A7037-0853-0447-B5BA-F1548123F733}" type="datetimeFigureOut">
              <a:rPr lang="en-US" smtClean="0"/>
              <a:pPr/>
              <a:t>4/18/2023</a:t>
            </a:fld>
            <a:endParaRPr lang="en-US"/>
          </a:p>
        </p:txBody>
      </p:sp>
      <p:sp>
        <p:nvSpPr>
          <p:cNvPr id="3" name="Footer Placeholder 2">
            <a:extLst>
              <a:ext uri="{FF2B5EF4-FFF2-40B4-BE49-F238E27FC236}">
                <a16:creationId xmlns:a16="http://schemas.microsoft.com/office/drawing/2014/main" id="{9EA77971-B281-6149-9884-0E9C45F816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1D0F6F3-1061-E842-B540-6BD0D6CB8D59}"/>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873732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B970D-13D5-B346-968D-400B0BCCF6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19FFE0-37CD-7644-A007-76E5304F12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210BE7-EA92-B44F-9EEC-94E6F6955C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B6D810-D2A1-B549-A5BC-25CCA5CDCD3C}"/>
              </a:ext>
            </a:extLst>
          </p:cNvPr>
          <p:cNvSpPr>
            <a:spLocks noGrp="1"/>
          </p:cNvSpPr>
          <p:nvPr>
            <p:ph type="dt" sz="half" idx="10"/>
          </p:nvPr>
        </p:nvSpPr>
        <p:spPr/>
        <p:txBody>
          <a:bodyPr/>
          <a:lstStyle/>
          <a:p>
            <a:fld id="{2D1A7037-0853-0447-B5BA-F1548123F733}" type="datetimeFigureOut">
              <a:rPr lang="en-US" smtClean="0"/>
              <a:pPr/>
              <a:t>4/18/2023</a:t>
            </a:fld>
            <a:endParaRPr lang="en-US"/>
          </a:p>
        </p:txBody>
      </p:sp>
      <p:sp>
        <p:nvSpPr>
          <p:cNvPr id="6" name="Footer Placeholder 5">
            <a:extLst>
              <a:ext uri="{FF2B5EF4-FFF2-40B4-BE49-F238E27FC236}">
                <a16:creationId xmlns:a16="http://schemas.microsoft.com/office/drawing/2014/main" id="{6AD872D2-2005-3043-A02D-3E2DB9334E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F9F01D-1164-4249-AD67-1D51D33C01DC}"/>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580386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D3B30-2A71-A043-9BD7-3B8C66BF74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2B08A9-6B45-4340-8859-996D9B9490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6B1F4B2-96C1-614B-9110-8D1AEE080D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7DF3EB-6252-5845-AE7D-FB94ECF9F136}"/>
              </a:ext>
            </a:extLst>
          </p:cNvPr>
          <p:cNvSpPr>
            <a:spLocks noGrp="1"/>
          </p:cNvSpPr>
          <p:nvPr>
            <p:ph type="dt" sz="half" idx="10"/>
          </p:nvPr>
        </p:nvSpPr>
        <p:spPr/>
        <p:txBody>
          <a:bodyPr/>
          <a:lstStyle/>
          <a:p>
            <a:fld id="{2D1A7037-0853-0447-B5BA-F1548123F733}" type="datetimeFigureOut">
              <a:rPr lang="en-US" smtClean="0"/>
              <a:pPr/>
              <a:t>4/18/2023</a:t>
            </a:fld>
            <a:endParaRPr lang="en-US"/>
          </a:p>
        </p:txBody>
      </p:sp>
      <p:sp>
        <p:nvSpPr>
          <p:cNvPr id="6" name="Footer Placeholder 5">
            <a:extLst>
              <a:ext uri="{FF2B5EF4-FFF2-40B4-BE49-F238E27FC236}">
                <a16:creationId xmlns:a16="http://schemas.microsoft.com/office/drawing/2014/main" id="{D2D65DB7-EFE7-7446-8DEC-69F1FB47AE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A0E09F-0F32-5644-881A-A61CD82461E5}"/>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504594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image" Target="../media/image1.png"/><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theme" Target="../theme/theme2.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6E61B7-8DCD-1544-BC5D-B4592F60C6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AB61D9-7FB3-1343-9555-936FC6036D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C2A79E-2DF5-4E41-BDCF-90E9D26B7E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1A7037-0853-0447-B5BA-F1548123F733}" type="datetimeFigureOut">
              <a:rPr lang="en-US" smtClean="0"/>
              <a:pPr/>
              <a:t>4/18/2023</a:t>
            </a:fld>
            <a:endParaRPr lang="en-US"/>
          </a:p>
        </p:txBody>
      </p:sp>
      <p:sp>
        <p:nvSpPr>
          <p:cNvPr id="5" name="Footer Placeholder 4">
            <a:extLst>
              <a:ext uri="{FF2B5EF4-FFF2-40B4-BE49-F238E27FC236}">
                <a16:creationId xmlns:a16="http://schemas.microsoft.com/office/drawing/2014/main" id="{556D5DC5-E1CB-B84F-BCAB-EB319B3718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712A2C-5C91-4B43-A114-209348A10C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2F0E29-F314-934F-92DB-8EEB8DA68833}" type="slidenum">
              <a:rPr lang="en-US" smtClean="0"/>
              <a:pPr/>
              <a:t>‹#›</a:t>
            </a:fld>
            <a:endParaRPr lang="en-US"/>
          </a:p>
        </p:txBody>
      </p:sp>
      <p:grpSp>
        <p:nvGrpSpPr>
          <p:cNvPr id="7" name="Google Shape;9;p1">
            <a:extLst>
              <a:ext uri="{FF2B5EF4-FFF2-40B4-BE49-F238E27FC236}">
                <a16:creationId xmlns:a16="http://schemas.microsoft.com/office/drawing/2014/main" id="{276CCA2D-1AAE-1044-8CB4-114CF8E3B30E}"/>
              </a:ext>
            </a:extLst>
          </p:cNvPr>
          <p:cNvGrpSpPr/>
          <p:nvPr userDrawn="1"/>
        </p:nvGrpSpPr>
        <p:grpSpPr>
          <a:xfrm>
            <a:off x="10962132" y="226826"/>
            <a:ext cx="783335" cy="276600"/>
            <a:chOff x="8283500" y="77358"/>
            <a:chExt cx="783335" cy="276600"/>
          </a:xfrm>
        </p:grpSpPr>
        <p:pic>
          <p:nvPicPr>
            <p:cNvPr id="8" name="Google Shape;10;p1">
              <a:extLst>
                <a:ext uri="{FF2B5EF4-FFF2-40B4-BE49-F238E27FC236}">
                  <a16:creationId xmlns:a16="http://schemas.microsoft.com/office/drawing/2014/main" id="{91C1E45F-BA3F-1845-BB89-13F8D2C7BB75}"/>
                </a:ext>
              </a:extLst>
            </p:cNvPr>
            <p:cNvPicPr preferRelativeResize="0"/>
            <p:nvPr/>
          </p:nvPicPr>
          <p:blipFill>
            <a:blip r:embed="rId11" cstate="print">
              <a:alphaModFix/>
            </a:blip>
            <a:stretch>
              <a:fillRect/>
            </a:stretch>
          </p:blipFill>
          <p:spPr>
            <a:xfrm>
              <a:off x="8335643" y="101458"/>
              <a:ext cx="731192" cy="228259"/>
            </a:xfrm>
            <a:prstGeom prst="rect">
              <a:avLst/>
            </a:prstGeom>
            <a:noFill/>
            <a:ln>
              <a:noFill/>
            </a:ln>
          </p:spPr>
        </p:pic>
        <p:cxnSp>
          <p:nvCxnSpPr>
            <p:cNvPr id="9" name="Google Shape;11;p1">
              <a:extLst>
                <a:ext uri="{FF2B5EF4-FFF2-40B4-BE49-F238E27FC236}">
                  <a16:creationId xmlns:a16="http://schemas.microsoft.com/office/drawing/2014/main" id="{B26B9128-95DF-E547-AB29-F669AACA1B0C}"/>
                </a:ext>
              </a:extLst>
            </p:cNvPr>
            <p:cNvCxnSpPr/>
            <p:nvPr/>
          </p:nvCxnSpPr>
          <p:spPr>
            <a:xfrm>
              <a:off x="8283500" y="77358"/>
              <a:ext cx="0" cy="276600"/>
            </a:xfrm>
            <a:prstGeom prst="straightConnector1">
              <a:avLst/>
            </a:prstGeom>
            <a:noFill/>
            <a:ln w="9525" cap="flat" cmpd="sng">
              <a:solidFill>
                <a:srgbClr val="B7B7B7"/>
              </a:solidFill>
              <a:prstDash val="solid"/>
              <a:round/>
              <a:headEnd type="none" w="med" len="med"/>
              <a:tailEnd type="none" w="med" len="med"/>
            </a:ln>
          </p:spPr>
        </p:cxnSp>
      </p:grpSp>
    </p:spTree>
    <p:extLst>
      <p:ext uri="{BB962C8B-B14F-4D97-AF65-F5344CB8AC3E}">
        <p14:creationId xmlns:p14="http://schemas.microsoft.com/office/powerpoint/2010/main" val="592383200"/>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D1A7037-0853-0447-B5BA-F1548123F733}" type="datetimeFigureOut">
              <a:rPr lang="en-US" smtClean="0"/>
              <a:pPr/>
              <a:t>4/18/2023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02F0E29-F314-934F-92DB-8EEB8DA68833}" type="slidenum">
              <a:rPr lang="en-US" smtClean="0"/>
              <a:pPr/>
              <a:t>‹#›</a:t>
            </a:fld>
            <a:endParaRPr lang="en-US"/>
          </a:p>
        </p:txBody>
      </p:sp>
      <p:grpSp>
        <p:nvGrpSpPr>
          <p:cNvPr id="36" name="Google Shape;9;p1">
            <a:extLst>
              <a:ext uri="{FF2B5EF4-FFF2-40B4-BE49-F238E27FC236}">
                <a16:creationId xmlns:a16="http://schemas.microsoft.com/office/drawing/2014/main" id="{47A10F6D-F20C-403D-BF08-2163247810F9}"/>
              </a:ext>
            </a:extLst>
          </p:cNvPr>
          <p:cNvGrpSpPr/>
          <p:nvPr userDrawn="1"/>
        </p:nvGrpSpPr>
        <p:grpSpPr>
          <a:xfrm>
            <a:off x="10962132" y="226826"/>
            <a:ext cx="783335" cy="276600"/>
            <a:chOff x="8283500" y="77358"/>
            <a:chExt cx="783335" cy="276600"/>
          </a:xfrm>
        </p:grpSpPr>
        <p:pic>
          <p:nvPicPr>
            <p:cNvPr id="37" name="Google Shape;10;p1">
              <a:extLst>
                <a:ext uri="{FF2B5EF4-FFF2-40B4-BE49-F238E27FC236}">
                  <a16:creationId xmlns:a16="http://schemas.microsoft.com/office/drawing/2014/main" id="{D3FD5155-6EE8-4431-B737-B5B43A666545}"/>
                </a:ext>
              </a:extLst>
            </p:cNvPr>
            <p:cNvPicPr preferRelativeResize="0"/>
            <p:nvPr/>
          </p:nvPicPr>
          <p:blipFill>
            <a:blip r:embed="rId18" cstate="print">
              <a:alphaModFix/>
            </a:blip>
            <a:stretch>
              <a:fillRect/>
            </a:stretch>
          </p:blipFill>
          <p:spPr>
            <a:xfrm>
              <a:off x="8335643" y="101458"/>
              <a:ext cx="731192" cy="228259"/>
            </a:xfrm>
            <a:prstGeom prst="rect">
              <a:avLst/>
            </a:prstGeom>
            <a:noFill/>
            <a:ln>
              <a:noFill/>
            </a:ln>
          </p:spPr>
        </p:pic>
        <p:cxnSp>
          <p:nvCxnSpPr>
            <p:cNvPr id="38" name="Google Shape;11;p1">
              <a:extLst>
                <a:ext uri="{FF2B5EF4-FFF2-40B4-BE49-F238E27FC236}">
                  <a16:creationId xmlns:a16="http://schemas.microsoft.com/office/drawing/2014/main" id="{F52B604D-5DED-4DDC-BC49-6E5837B8364A}"/>
                </a:ext>
              </a:extLst>
            </p:cNvPr>
            <p:cNvCxnSpPr/>
            <p:nvPr/>
          </p:nvCxnSpPr>
          <p:spPr>
            <a:xfrm>
              <a:off x="8283500" y="77358"/>
              <a:ext cx="0" cy="276600"/>
            </a:xfrm>
            <a:prstGeom prst="straightConnector1">
              <a:avLst/>
            </a:prstGeom>
            <a:noFill/>
            <a:ln w="9525" cap="flat" cmpd="sng">
              <a:solidFill>
                <a:srgbClr val="B7B7B7"/>
              </a:solidFill>
              <a:prstDash val="solid"/>
              <a:round/>
              <a:headEnd type="none" w="med" len="med"/>
              <a:tailEnd type="none" w="med" len="med"/>
            </a:ln>
          </p:spPr>
        </p:cxnSp>
      </p:grpSp>
    </p:spTree>
    <p:extLst>
      <p:ext uri="{BB962C8B-B14F-4D97-AF65-F5344CB8AC3E}">
        <p14:creationId xmlns:p14="http://schemas.microsoft.com/office/powerpoint/2010/main" val="902018208"/>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6.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6.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hyperlink" Target="https://pubmed.ncbi.nlm.nih.gov/download/" TargetMode="External"/><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47528" y="1484784"/>
            <a:ext cx="7924800" cy="1138773"/>
          </a:xfrm>
          <a:prstGeom prst="rect">
            <a:avLst/>
          </a:prstGeom>
        </p:spPr>
        <p:txBody>
          <a:bodyPr wrap="square">
            <a:spAutoFit/>
          </a:bodyPr>
          <a:lstStyle/>
          <a:p>
            <a:pPr algn="ctr"/>
            <a:r>
              <a:rPr lang="en-US" sz="2800" dirty="0">
                <a:latin typeface="Calibri" panose="020F0502020204030204" pitchFamily="34" charset="0"/>
                <a:cs typeface="Calibri" panose="020F0502020204030204" pitchFamily="34" charset="0"/>
              </a:rPr>
              <a:t>UE20CS971–  Project Phase – 1</a:t>
            </a:r>
          </a:p>
          <a:p>
            <a:pPr algn="ctr"/>
            <a:r>
              <a:rPr lang="en-US" sz="4000" dirty="0">
                <a:latin typeface="Calibri" panose="020F0502020204030204" pitchFamily="34" charset="0"/>
                <a:cs typeface="Calibri" panose="020F0502020204030204" pitchFamily="34" charset="0"/>
              </a:rPr>
              <a:t> </a:t>
            </a:r>
            <a:r>
              <a:rPr lang="en-US" sz="3600" dirty="0">
                <a:solidFill>
                  <a:srgbClr val="FF0000"/>
                </a:solidFill>
                <a:latin typeface="Calibri" panose="020F0502020204030204" pitchFamily="34" charset="0"/>
                <a:cs typeface="Calibri" panose="020F0502020204030204" pitchFamily="34" charset="0"/>
              </a:rPr>
              <a:t>End Semester Assessment</a:t>
            </a:r>
          </a:p>
        </p:txBody>
      </p:sp>
      <p:sp>
        <p:nvSpPr>
          <p:cNvPr id="4" name="Google Shape;26;p3"/>
          <p:cNvSpPr txBox="1"/>
          <p:nvPr/>
        </p:nvSpPr>
        <p:spPr>
          <a:xfrm>
            <a:off x="1775520" y="4581128"/>
            <a:ext cx="10126488" cy="1512168"/>
          </a:xfrm>
          <a:prstGeom prst="rect">
            <a:avLst/>
          </a:prstGeom>
          <a:noFill/>
          <a:ln>
            <a:noFill/>
          </a:ln>
        </p:spPr>
        <p:txBody>
          <a:bodyPr spcFirstLastPara="1" wrap="square" lIns="91425" tIns="45700" rIns="91425" bIns="45700" anchor="t" anchorCtr="0">
            <a:noAutofit/>
          </a:bodyPr>
          <a:lstStyle/>
          <a:p>
            <a:r>
              <a:rPr lang="en-US" dirty="0">
                <a:solidFill>
                  <a:srgbClr val="0033CC"/>
                </a:solidFill>
                <a:latin typeface="Calibri" panose="020F0502020204030204" pitchFamily="34" charset="0"/>
                <a:ea typeface="Trebuchet MS"/>
                <a:cs typeface="Calibri" panose="020F0502020204030204" pitchFamily="34" charset="0"/>
                <a:sym typeface="Trebuchet MS"/>
              </a:rPr>
              <a:t>Project Title         :  </a:t>
            </a:r>
            <a:r>
              <a:rPr lang="en-US" sz="1800"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Calibri" panose="020F0502020204030204" pitchFamily="34" charset="0"/>
              </a:rPr>
              <a:t>Implementation of GPT models for Text Generation in Healthcare Domain</a:t>
            </a:r>
            <a:r>
              <a:rPr lang="en-US" dirty="0">
                <a:solidFill>
                  <a:srgbClr val="000000"/>
                </a:solidFill>
                <a:effectLst>
                  <a:outerShdw blurRad="38100" dist="19050" dir="2700000" algn="tl">
                    <a:schemeClr val="dk1">
                      <a:alpha val="40000"/>
                    </a:schemeClr>
                  </a:outerShdw>
                </a:effectLst>
                <a:latin typeface="Calibri" panose="020F0502020204030204" pitchFamily="34" charset="0"/>
                <a:cs typeface="Calibri" panose="020F0502020204030204" pitchFamily="34" charset="0"/>
                <a:sym typeface="Trebuchet MS"/>
              </a:rPr>
              <a:t>   </a:t>
            </a:r>
          </a:p>
          <a:p>
            <a:r>
              <a:rPr lang="en-US" dirty="0">
                <a:solidFill>
                  <a:srgbClr val="0033CC"/>
                </a:solidFill>
                <a:latin typeface="Calibri" panose="020F0502020204030204" pitchFamily="34" charset="0"/>
                <a:cs typeface="Calibri" panose="020F0502020204030204" pitchFamily="34" charset="0"/>
              </a:rPr>
              <a:t>Student’s Name  :</a:t>
            </a:r>
            <a:r>
              <a:rPr lang="en-US" dirty="0">
                <a:latin typeface="Calibri" panose="020F0502020204030204" pitchFamily="34" charset="0"/>
                <a:cs typeface="Calibri" panose="020F0502020204030204" pitchFamily="34" charset="0"/>
              </a:rPr>
              <a:t>  </a:t>
            </a:r>
            <a:r>
              <a:rPr lang="en-US" dirty="0">
                <a:solidFill>
                  <a:srgbClr val="000000"/>
                </a:solidFill>
                <a:effectLst>
                  <a:outerShdw blurRad="38100" dist="19050" dir="2700000" algn="tl">
                    <a:schemeClr val="dk1">
                      <a:alpha val="40000"/>
                    </a:schemeClr>
                  </a:outerShdw>
                </a:effectLst>
                <a:latin typeface="Calibri" panose="020F0502020204030204" pitchFamily="34" charset="0"/>
                <a:cs typeface="Calibri" panose="020F0502020204030204" pitchFamily="34" charset="0"/>
              </a:rPr>
              <a:t>Anirban Karak</a:t>
            </a:r>
          </a:p>
          <a:p>
            <a:r>
              <a:rPr lang="en-US" dirty="0">
                <a:solidFill>
                  <a:srgbClr val="0033CC"/>
                </a:solidFill>
                <a:latin typeface="Calibri" panose="020F0502020204030204" pitchFamily="34" charset="0"/>
                <a:cs typeface="Calibri" panose="020F0502020204030204" pitchFamily="34" charset="0"/>
              </a:rPr>
              <a:t>Student’s SRN     :  </a:t>
            </a:r>
            <a:r>
              <a:rPr lang="en-US" dirty="0">
                <a:solidFill>
                  <a:srgbClr val="000000"/>
                </a:solidFill>
                <a:effectLst>
                  <a:outerShdw blurRad="38100" dist="19050" dir="2700000" algn="tl">
                    <a:schemeClr val="dk1">
                      <a:alpha val="40000"/>
                    </a:schemeClr>
                  </a:outerShdw>
                </a:effectLst>
                <a:latin typeface="Calibri" panose="020F0502020204030204" pitchFamily="34" charset="0"/>
                <a:cs typeface="Calibri" panose="020F0502020204030204" pitchFamily="34" charset="0"/>
              </a:rPr>
              <a:t>PES2202100939</a:t>
            </a:r>
          </a:p>
          <a:p>
            <a:r>
              <a:rPr lang="en-US" dirty="0">
                <a:solidFill>
                  <a:srgbClr val="0033CC"/>
                </a:solidFill>
                <a:latin typeface="Calibri" panose="020F0502020204030204" pitchFamily="34" charset="0"/>
                <a:cs typeface="Calibri" panose="020F0502020204030204" pitchFamily="34" charset="0"/>
                <a:sym typeface="Trebuchet MS"/>
              </a:rPr>
              <a:t>Project Guide      :  </a:t>
            </a:r>
            <a:r>
              <a:rPr lang="en-US" dirty="0">
                <a:solidFill>
                  <a:srgbClr val="000000"/>
                </a:solidFill>
                <a:effectLst>
                  <a:outerShdw blurRad="38100" dist="19050" dir="2700000" algn="tl">
                    <a:schemeClr val="dk1">
                      <a:alpha val="40000"/>
                    </a:schemeClr>
                  </a:outerShdw>
                </a:effectLst>
                <a:latin typeface="Calibri" panose="020F0502020204030204" pitchFamily="34" charset="0"/>
                <a:cs typeface="Calibri" panose="020F0502020204030204" pitchFamily="34" charset="0"/>
                <a:sym typeface="Trebuchet MS"/>
              </a:rPr>
              <a:t>Kaustuv Kunal</a:t>
            </a:r>
            <a:endParaRPr lang="en-US" dirty="0">
              <a:solidFill>
                <a:srgbClr val="000000"/>
              </a:solidFill>
              <a:effectLst>
                <a:outerShdw blurRad="38100" dist="19050" dir="2700000" algn="tl">
                  <a:schemeClr val="dk1">
                    <a:alpha val="40000"/>
                  </a:schemeClr>
                </a:outerShdw>
              </a:effectLst>
              <a:latin typeface="Calibri" panose="020F0502020204030204" pitchFamily="34" charset="0"/>
              <a:cs typeface="Calibri" panose="020F0502020204030204" pitchFamily="34" charset="0"/>
            </a:endParaRPr>
          </a:p>
          <a:p>
            <a:pPr>
              <a:spcBef>
                <a:spcPts val="0"/>
              </a:spcBef>
              <a:spcAft>
                <a:spcPts val="0"/>
              </a:spcAft>
            </a:pPr>
            <a:r>
              <a:rPr lang="en-US" dirty="0">
                <a:solidFill>
                  <a:srgbClr val="000000"/>
                </a:solidFill>
                <a:effectLst>
                  <a:outerShdw blurRad="38100" dist="19050" dir="2700000" algn="tl">
                    <a:schemeClr val="dk1">
                      <a:alpha val="40000"/>
                    </a:schemeClr>
                  </a:outerShdw>
                </a:effectLst>
                <a:latin typeface="Calibri" panose="020F0502020204030204" pitchFamily="34" charset="0"/>
                <a:cs typeface="Calibri" panose="020F0502020204030204" pitchFamily="34" charset="0"/>
                <a:sym typeface="Trebuchet MS"/>
              </a:rPr>
              <a:t>             </a:t>
            </a:r>
            <a:endParaRPr dirty="0">
              <a:solidFill>
                <a:srgbClr val="000000"/>
              </a:solidFill>
              <a:effectLst>
                <a:outerShdw blurRad="38100" dist="19050" dir="2700000" algn="tl">
                  <a:schemeClr val="dk1">
                    <a:alpha val="40000"/>
                  </a:schemeClr>
                </a:outerShdw>
              </a:effectLst>
              <a:latin typeface="Calibri" panose="020F0502020204030204" pitchFamily="34" charset="0"/>
              <a:cs typeface="Calibri" panose="020F0502020204030204" pitchFamily="34" charset="0"/>
              <a:sym typeface="Trebuchet MS"/>
            </a:endParaRPr>
          </a:p>
          <a:p>
            <a:pPr>
              <a:spcBef>
                <a:spcPts val="0"/>
              </a:spcBef>
              <a:spcAft>
                <a:spcPts val="0"/>
              </a:spcAft>
            </a:pPr>
            <a:r>
              <a:rPr lang="en-US" sz="2400" dirty="0">
                <a:solidFill>
                  <a:srgbClr val="0033CC"/>
                </a:solidFill>
                <a:latin typeface="Trebuchet MS"/>
                <a:ea typeface="Trebuchet MS"/>
                <a:cs typeface="Trebuchet MS"/>
                <a:sym typeface="Trebuchet MS"/>
              </a:rPr>
              <a:t> </a:t>
            </a:r>
            <a:endParaRPr sz="2000" dirty="0">
              <a:solidFill>
                <a:srgbClr val="0033CC"/>
              </a:solidFill>
            </a:endParaRPr>
          </a:p>
          <a:p>
            <a:pPr>
              <a:spcBef>
                <a:spcPts val="0"/>
              </a:spcBef>
              <a:spcAft>
                <a:spcPts val="0"/>
              </a:spcAft>
            </a:pPr>
            <a:endParaRPr sz="2400" dirty="0">
              <a:solidFill>
                <a:srgbClr val="0033CC"/>
              </a:solidFill>
              <a:latin typeface="Trebuchet MS"/>
              <a:ea typeface="Trebuchet MS"/>
              <a:cs typeface="Trebuchet MS"/>
              <a:sym typeface="Trebuchet MS"/>
            </a:endParaRPr>
          </a:p>
          <a:p>
            <a:pPr>
              <a:spcBef>
                <a:spcPts val="0"/>
              </a:spcBef>
              <a:spcAft>
                <a:spcPts val="0"/>
              </a:spcAft>
            </a:pPr>
            <a:endParaRPr sz="2400" dirty="0">
              <a:solidFill>
                <a:srgbClr val="0033CC"/>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6"/>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46" name="Google Shape;46;p6"/>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buClr>
                <a:srgbClr val="000000"/>
              </a:buClr>
              <a:buSzPts val="2400"/>
            </a:pPr>
            <a:r>
              <a:rPr lang="en-US" sz="2400" dirty="0">
                <a:solidFill>
                  <a:srgbClr val="FF0000"/>
                </a:solidFill>
                <a:latin typeface="Trebuchet MS"/>
                <a:ea typeface="Trebuchet MS"/>
                <a:cs typeface="Trebuchet MS"/>
                <a:sym typeface="Trebuchet MS"/>
              </a:rPr>
              <a:t>Design Details (Continued)</a:t>
            </a:r>
          </a:p>
        </p:txBody>
      </p:sp>
      <p:sp>
        <p:nvSpPr>
          <p:cNvPr id="47" name="Google Shape;47;p6"/>
          <p:cNvSpPr txBox="1"/>
          <p:nvPr/>
        </p:nvSpPr>
        <p:spPr>
          <a:xfrm>
            <a:off x="2351584" y="2852936"/>
            <a:ext cx="9451032" cy="2232248"/>
          </a:xfrm>
          <a:prstGeom prst="rect">
            <a:avLst/>
          </a:prstGeom>
          <a:noFill/>
          <a:ln>
            <a:noFill/>
          </a:ln>
        </p:spPr>
        <p:txBody>
          <a:bodyPr spcFirstLastPara="1" wrap="square" lIns="91425" tIns="45700" rIns="91425" bIns="45700" anchor="ctr" anchorCtr="0">
            <a:noAutofit/>
          </a:bodyPr>
          <a:lstStyle/>
          <a:p>
            <a:pPr marL="742950" indent="-285750" algn="just">
              <a:spcBef>
                <a:spcPts val="480"/>
              </a:spcBef>
              <a:spcAft>
                <a:spcPts val="0"/>
              </a:spcAft>
              <a:buFont typeface="Arial" panose="020B0604020202020204" pitchFamily="34" charset="0"/>
              <a:buChar char="•"/>
            </a:pPr>
            <a:r>
              <a:rPr lang="en-US" dirty="0">
                <a:solidFill>
                  <a:srgbClr val="0033CC"/>
                </a:solidFill>
                <a:latin typeface="Calibri" panose="020F0502020204030204" pitchFamily="34" charset="0"/>
                <a:cs typeface="Calibri" panose="020F0502020204030204" pitchFamily="34" charset="0"/>
              </a:rPr>
              <a:t>Legacy to Modernization </a:t>
            </a:r>
            <a:r>
              <a:rPr lang="en-US" sz="1600" dirty="0">
                <a:solidFill>
                  <a:srgbClr val="0033CC"/>
                </a:solidFill>
                <a:latin typeface="Calibri" panose="020F0502020204030204" pitchFamily="34" charset="0"/>
                <a:cs typeface="Calibri" panose="020F0502020204030204" pitchFamily="34" charset="0"/>
              </a:rPr>
              <a:t>–       </a:t>
            </a:r>
            <a:r>
              <a:rPr lang="en-US" sz="1600" dirty="0">
                <a:solidFill>
                  <a:schemeClr val="tx1">
                    <a:lumMod val="65000"/>
                    <a:lumOff val="35000"/>
                  </a:schemeClr>
                </a:solidFill>
                <a:latin typeface="Calibri" panose="020F0502020204030204" pitchFamily="34" charset="0"/>
                <a:cs typeface="Calibri" panose="020F0502020204030204" pitchFamily="34" charset="0"/>
              </a:rPr>
              <a:t>Existing medical text generation models were built on </a:t>
            </a:r>
            <a:r>
              <a:rPr lang="en-US" sz="1600" dirty="0" err="1">
                <a:solidFill>
                  <a:schemeClr val="tx1">
                    <a:lumMod val="65000"/>
                    <a:lumOff val="35000"/>
                  </a:schemeClr>
                </a:solidFill>
                <a:latin typeface="Calibri" panose="020F0502020204030204" pitchFamily="34" charset="0"/>
                <a:cs typeface="Calibri" panose="020F0502020204030204" pitchFamily="34" charset="0"/>
              </a:rPr>
              <a:t>BioBERT</a:t>
            </a:r>
            <a:r>
              <a:rPr lang="en-US" sz="1600" dirty="0">
                <a:solidFill>
                  <a:schemeClr val="tx1">
                    <a:lumMod val="65000"/>
                    <a:lumOff val="35000"/>
                  </a:schemeClr>
                </a:solidFill>
                <a:latin typeface="Calibri" panose="020F0502020204030204" pitchFamily="34" charset="0"/>
                <a:cs typeface="Calibri" panose="020F0502020204030204" pitchFamily="34" charset="0"/>
              </a:rPr>
              <a:t> and</a:t>
            </a:r>
          </a:p>
          <a:p>
            <a:pPr marL="457200" algn="just">
              <a:spcBef>
                <a:spcPts val="480"/>
              </a:spcBef>
              <a:spcAft>
                <a:spcPts val="0"/>
              </a:spcAft>
            </a:pPr>
            <a:r>
              <a:rPr lang="en-US" sz="1600" dirty="0">
                <a:solidFill>
                  <a:schemeClr val="tx1">
                    <a:lumMod val="65000"/>
                    <a:lumOff val="35000"/>
                  </a:schemeClr>
                </a:solidFill>
                <a:latin typeface="Calibri" panose="020F0502020204030204" pitchFamily="34" charset="0"/>
                <a:cs typeface="Calibri" panose="020F0502020204030204" pitchFamily="34" charset="0"/>
              </a:rPr>
              <a:t>                                                                  </a:t>
            </a:r>
            <a:r>
              <a:rPr lang="en-US" sz="1600" dirty="0" err="1">
                <a:solidFill>
                  <a:schemeClr val="tx1">
                    <a:lumMod val="65000"/>
                    <a:lumOff val="35000"/>
                  </a:schemeClr>
                </a:solidFill>
                <a:latin typeface="Calibri" panose="020F0502020204030204" pitchFamily="34" charset="0"/>
                <a:cs typeface="Calibri" panose="020F0502020204030204" pitchFamily="34" charset="0"/>
              </a:rPr>
              <a:t>ClinicalBERT</a:t>
            </a:r>
            <a:r>
              <a:rPr lang="en-US" sz="1600" dirty="0">
                <a:solidFill>
                  <a:schemeClr val="tx1">
                    <a:lumMod val="65000"/>
                    <a:lumOff val="35000"/>
                  </a:schemeClr>
                </a:solidFill>
                <a:latin typeface="Calibri" panose="020F0502020204030204" pitchFamily="34" charset="0"/>
                <a:cs typeface="Calibri" panose="020F0502020204030204" pitchFamily="34" charset="0"/>
              </a:rPr>
              <a:t> but in this project GPT2 has been used.</a:t>
            </a:r>
          </a:p>
          <a:p>
            <a:pPr marL="742950" indent="-285750" algn="just">
              <a:spcBef>
                <a:spcPts val="480"/>
              </a:spcBef>
              <a:spcAft>
                <a:spcPts val="0"/>
              </a:spcAft>
              <a:buFont typeface="Arial" panose="020B0604020202020204" pitchFamily="34" charset="0"/>
              <a:buChar char="•"/>
            </a:pPr>
            <a:r>
              <a:rPr lang="en-US" dirty="0">
                <a:solidFill>
                  <a:srgbClr val="0033CC"/>
                </a:solidFill>
                <a:latin typeface="Calibri" panose="020F0502020204030204" pitchFamily="34" charset="0"/>
                <a:cs typeface="Calibri" panose="020F0502020204030204" pitchFamily="34" charset="0"/>
              </a:rPr>
              <a:t>Reusability</a:t>
            </a:r>
            <a:r>
              <a:rPr lang="en-US" sz="1600" dirty="0">
                <a:solidFill>
                  <a:srgbClr val="0033CC"/>
                </a:solidFill>
                <a:latin typeface="Calibri" panose="020F0502020204030204" pitchFamily="34" charset="0"/>
                <a:cs typeface="Calibri" panose="020F0502020204030204" pitchFamily="34" charset="0"/>
              </a:rPr>
              <a:t> –     	                </a:t>
            </a:r>
            <a:r>
              <a:rPr lang="en-US" sz="1600" dirty="0">
                <a:solidFill>
                  <a:schemeClr val="tx1">
                    <a:lumMod val="65000"/>
                    <a:lumOff val="35000"/>
                  </a:schemeClr>
                </a:solidFill>
                <a:latin typeface="Calibri" panose="020F0502020204030204" pitchFamily="34" charset="0"/>
                <a:cs typeface="Calibri" panose="020F0502020204030204" pitchFamily="34" charset="0"/>
              </a:rPr>
              <a:t>This model can be re-used. The final model is saved in disk in .bin file</a:t>
            </a:r>
          </a:p>
          <a:p>
            <a:pPr marL="457200" algn="just">
              <a:spcBef>
                <a:spcPts val="480"/>
              </a:spcBef>
              <a:spcAft>
                <a:spcPts val="0"/>
              </a:spcAft>
            </a:pPr>
            <a:r>
              <a:rPr lang="en-US" sz="1600" dirty="0">
                <a:solidFill>
                  <a:schemeClr val="tx1">
                    <a:lumMod val="65000"/>
                    <a:lumOff val="35000"/>
                  </a:schemeClr>
                </a:solidFill>
                <a:latin typeface="Calibri" panose="020F0502020204030204" pitchFamily="34" charset="0"/>
                <a:cs typeface="Calibri" panose="020F0502020204030204" pitchFamily="34" charset="0"/>
              </a:rPr>
              <a:t>                                                                  format and anyone can load the model and use it. </a:t>
            </a:r>
          </a:p>
          <a:p>
            <a:pPr marL="742950" indent="-285750" algn="just">
              <a:spcBef>
                <a:spcPts val="480"/>
              </a:spcBef>
              <a:spcAft>
                <a:spcPts val="0"/>
              </a:spcAft>
              <a:buFont typeface="Arial" panose="020B0604020202020204" pitchFamily="34" charset="0"/>
              <a:buChar char="•"/>
            </a:pPr>
            <a:r>
              <a:rPr lang="en-US" dirty="0">
                <a:solidFill>
                  <a:srgbClr val="0033CC"/>
                </a:solidFill>
                <a:latin typeface="Calibri" panose="020F0502020204030204" pitchFamily="34" charset="0"/>
                <a:cs typeface="Calibri" panose="020F0502020204030204" pitchFamily="34" charset="0"/>
              </a:rPr>
              <a:t>Application Compatibility-      </a:t>
            </a:r>
            <a:r>
              <a:rPr lang="en-US" sz="1600" dirty="0">
                <a:solidFill>
                  <a:schemeClr val="tx1">
                    <a:lumMod val="65000"/>
                    <a:lumOff val="35000"/>
                  </a:schemeClr>
                </a:solidFill>
                <a:latin typeface="Calibri" panose="020F0502020204030204" pitchFamily="34" charset="0"/>
                <a:cs typeface="Calibri" panose="020F0502020204030204" pitchFamily="34" charset="0"/>
              </a:rPr>
              <a:t>This model is compatible with DistilGPT2 , Python 3.8 , </a:t>
            </a:r>
            <a:r>
              <a:rPr lang="en-US" sz="1600" dirty="0" err="1">
                <a:solidFill>
                  <a:schemeClr val="tx1">
                    <a:lumMod val="65000"/>
                    <a:lumOff val="35000"/>
                  </a:schemeClr>
                </a:solidFill>
                <a:latin typeface="Calibri" panose="020F0502020204030204" pitchFamily="34" charset="0"/>
                <a:cs typeface="Calibri" panose="020F0502020204030204" pitchFamily="34" charset="0"/>
              </a:rPr>
              <a:t>pytorch</a:t>
            </a:r>
            <a:r>
              <a:rPr lang="en-US" sz="1600" dirty="0">
                <a:solidFill>
                  <a:schemeClr val="tx1">
                    <a:lumMod val="65000"/>
                    <a:lumOff val="35000"/>
                  </a:schemeClr>
                </a:solidFill>
                <a:latin typeface="Calibri" panose="020F0502020204030204" pitchFamily="34" charset="0"/>
                <a:cs typeface="Calibri" panose="020F0502020204030204" pitchFamily="34" charset="0"/>
              </a:rPr>
              <a:t> 1.13</a:t>
            </a:r>
          </a:p>
          <a:p>
            <a:pPr marL="457200" algn="just">
              <a:spcBef>
                <a:spcPts val="480"/>
              </a:spcBef>
              <a:spcAft>
                <a:spcPts val="0"/>
              </a:spcAft>
            </a:pPr>
            <a:r>
              <a:rPr lang="en-US" sz="1600" dirty="0">
                <a:solidFill>
                  <a:schemeClr val="tx1">
                    <a:lumMod val="65000"/>
                    <a:lumOff val="35000"/>
                  </a:schemeClr>
                </a:solidFill>
                <a:latin typeface="Calibri" panose="020F0502020204030204" pitchFamily="34" charset="0"/>
                <a:cs typeface="Calibri" panose="020F0502020204030204" pitchFamily="34" charset="0"/>
              </a:rPr>
              <a:t>			                and  its higher versions.</a:t>
            </a:r>
          </a:p>
          <a:p>
            <a:pPr marL="742950" indent="-285750" algn="just">
              <a:spcBef>
                <a:spcPts val="480"/>
              </a:spcBef>
              <a:spcAft>
                <a:spcPts val="0"/>
              </a:spcAft>
              <a:buFont typeface="Arial" panose="020B0604020202020204" pitchFamily="34" charset="0"/>
              <a:buChar char="•"/>
            </a:pPr>
            <a:endParaRPr lang="en-US" sz="1600" dirty="0">
              <a:solidFill>
                <a:schemeClr val="tx1">
                  <a:lumMod val="65000"/>
                  <a:lumOff val="35000"/>
                </a:schemeClr>
              </a:solidFill>
              <a:latin typeface="Calibri" panose="020F0502020204030204" pitchFamily="34" charset="0"/>
              <a:cs typeface="Calibri" panose="020F0502020204030204" pitchFamily="34" charset="0"/>
            </a:endParaRPr>
          </a:p>
          <a:p>
            <a:pPr marL="742950" indent="-285750" algn="just">
              <a:spcBef>
                <a:spcPts val="480"/>
              </a:spcBef>
              <a:spcAft>
                <a:spcPts val="0"/>
              </a:spcAft>
              <a:buFont typeface="Arial" panose="020B0604020202020204" pitchFamily="34" charset="0"/>
              <a:buChar char="•"/>
            </a:pPr>
            <a:endParaRPr lang="en-US" sz="1600" dirty="0">
              <a:solidFill>
                <a:schemeClr val="tx1">
                  <a:lumMod val="65000"/>
                  <a:lumOff val="35000"/>
                </a:schemeClr>
              </a:solidFill>
              <a:latin typeface="Calibri" panose="020F0502020204030204" pitchFamily="34" charset="0"/>
              <a:cs typeface="Calibri" panose="020F0502020204030204" pitchFamily="34" charset="0"/>
            </a:endParaRPr>
          </a:p>
          <a:p>
            <a:pPr marL="742950" indent="-285750" algn="just">
              <a:spcBef>
                <a:spcPts val="480"/>
              </a:spcBef>
              <a:spcAft>
                <a:spcPts val="0"/>
              </a:spcAft>
              <a:buFont typeface="Arial" panose="020B0604020202020204" pitchFamily="34" charset="0"/>
              <a:buChar char="•"/>
            </a:pPr>
            <a:endParaRPr lang="en-US" sz="1600" dirty="0">
              <a:solidFill>
                <a:schemeClr val="tx1">
                  <a:lumMod val="65000"/>
                  <a:lumOff val="35000"/>
                </a:schemeClr>
              </a:solidFill>
              <a:latin typeface="Calibri" panose="020F0502020204030204" pitchFamily="34" charset="0"/>
              <a:cs typeface="Calibri" panose="020F0502020204030204" pitchFamily="34" charset="0"/>
            </a:endParaRPr>
          </a:p>
          <a:p>
            <a:pPr marL="457200" algn="just">
              <a:spcBef>
                <a:spcPts val="480"/>
              </a:spcBef>
              <a:spcAft>
                <a:spcPts val="0"/>
              </a:spcAft>
            </a:pPr>
            <a:endParaRPr lang="en-US" sz="2400" dirty="0">
              <a:solidFill>
                <a:srgbClr val="0033CC"/>
              </a:solidFill>
              <a:latin typeface="Trebuchet MS"/>
            </a:endParaRPr>
          </a:p>
        </p:txBody>
      </p:sp>
    </p:spTree>
    <p:extLst>
      <p:ext uri="{BB962C8B-B14F-4D97-AF65-F5344CB8AC3E}">
        <p14:creationId xmlns:p14="http://schemas.microsoft.com/office/powerpoint/2010/main" val="2970287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7"/>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53" name="Google Shape;53;p7"/>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dirty="0">
                <a:solidFill>
                  <a:srgbClr val="FF0000"/>
                </a:solidFill>
                <a:latin typeface="Trebuchet MS"/>
                <a:ea typeface="Trebuchet MS"/>
                <a:cs typeface="Trebuchet MS"/>
                <a:sym typeface="Trebuchet MS"/>
              </a:rPr>
              <a:t>Proposed Methodology / Approach</a:t>
            </a:r>
            <a:endParaRPr lang="en-US" sz="2400" dirty="0"/>
          </a:p>
        </p:txBody>
      </p:sp>
      <p:sp>
        <p:nvSpPr>
          <p:cNvPr id="6" name="TextBox 5">
            <a:extLst>
              <a:ext uri="{FF2B5EF4-FFF2-40B4-BE49-F238E27FC236}">
                <a16:creationId xmlns:a16="http://schemas.microsoft.com/office/drawing/2014/main" id="{CDCEBD61-1BB3-406D-AB17-D1572C49850D}"/>
              </a:ext>
            </a:extLst>
          </p:cNvPr>
          <p:cNvSpPr txBox="1"/>
          <p:nvPr/>
        </p:nvSpPr>
        <p:spPr>
          <a:xfrm>
            <a:off x="2937309" y="1988840"/>
            <a:ext cx="8052048" cy="3416320"/>
          </a:xfrm>
          <a:prstGeom prst="rect">
            <a:avLst/>
          </a:prstGeom>
          <a:noFill/>
        </p:spPr>
        <p:txBody>
          <a:bodyPr wrap="square">
            <a:spAutoFit/>
          </a:bodyPr>
          <a:lstStyle/>
          <a:p>
            <a:r>
              <a:rPr lang="en-US" dirty="0">
                <a:solidFill>
                  <a:srgbClr val="0033CC"/>
                </a:solidFill>
                <a:latin typeface="Calibri" panose="020F0502020204030204" pitchFamily="34" charset="0"/>
                <a:cs typeface="Calibri" panose="020F0502020204030204" pitchFamily="34" charset="0"/>
              </a:rPr>
              <a:t>1.Data Collection: PubMed medicine dataset is used to train the data.</a:t>
            </a:r>
          </a:p>
          <a:p>
            <a:endParaRPr lang="en-US" dirty="0">
              <a:solidFill>
                <a:srgbClr val="0033CC"/>
              </a:solidFill>
              <a:latin typeface="Calibri" panose="020F0502020204030204" pitchFamily="34" charset="0"/>
              <a:cs typeface="Calibri" panose="020F0502020204030204" pitchFamily="34" charset="0"/>
            </a:endParaRPr>
          </a:p>
          <a:p>
            <a:r>
              <a:rPr lang="en-US" dirty="0">
                <a:solidFill>
                  <a:srgbClr val="0033CC"/>
                </a:solidFill>
                <a:latin typeface="Calibri" panose="020F0502020204030204" pitchFamily="34" charset="0"/>
                <a:cs typeface="Calibri" panose="020F0502020204030204" pitchFamily="34" charset="0"/>
              </a:rPr>
              <a:t>2. Tokenization: BERT tokenizer is used for tokenization.</a:t>
            </a:r>
          </a:p>
          <a:p>
            <a:endParaRPr lang="en-US" dirty="0">
              <a:solidFill>
                <a:srgbClr val="0033CC"/>
              </a:solidFill>
              <a:latin typeface="Calibri" panose="020F0502020204030204" pitchFamily="34" charset="0"/>
              <a:cs typeface="Calibri" panose="020F0502020204030204" pitchFamily="34" charset="0"/>
            </a:endParaRPr>
          </a:p>
          <a:p>
            <a:r>
              <a:rPr lang="en-US" dirty="0">
                <a:solidFill>
                  <a:srgbClr val="0033CC"/>
                </a:solidFill>
                <a:latin typeface="Calibri" panose="020F0502020204030204" pitchFamily="34" charset="0"/>
                <a:cs typeface="Calibri" panose="020F0502020204030204" pitchFamily="34" charset="0"/>
              </a:rPr>
              <a:t>3. Fine tuning the token classifier: In this step I fine-tuned the token for token classification.</a:t>
            </a:r>
          </a:p>
          <a:p>
            <a:endParaRPr lang="en-US" dirty="0">
              <a:solidFill>
                <a:srgbClr val="0033CC"/>
              </a:solidFill>
              <a:latin typeface="Calibri" panose="020F0502020204030204" pitchFamily="34" charset="0"/>
              <a:cs typeface="Calibri" panose="020F0502020204030204" pitchFamily="34" charset="0"/>
            </a:endParaRPr>
          </a:p>
          <a:p>
            <a:r>
              <a:rPr lang="en-US" dirty="0">
                <a:solidFill>
                  <a:srgbClr val="0033CC"/>
                </a:solidFill>
                <a:latin typeface="Calibri" panose="020F0502020204030204" pitchFamily="34" charset="0"/>
                <a:cs typeface="Calibri" panose="020F0502020204030204" pitchFamily="34" charset="0"/>
              </a:rPr>
              <a:t>4. Pre-processing the raw text for GPT-2 : POS tagging was applied to the dataset. Special token was also added to the segments.</a:t>
            </a:r>
          </a:p>
          <a:p>
            <a:endParaRPr lang="en-US" dirty="0">
              <a:solidFill>
                <a:srgbClr val="0033CC"/>
              </a:solidFill>
              <a:latin typeface="Calibri" panose="020F0502020204030204" pitchFamily="34" charset="0"/>
              <a:cs typeface="Calibri" panose="020F0502020204030204" pitchFamily="34" charset="0"/>
            </a:endParaRPr>
          </a:p>
          <a:p>
            <a:r>
              <a:rPr lang="en-US" dirty="0">
                <a:solidFill>
                  <a:srgbClr val="0033CC"/>
                </a:solidFill>
                <a:latin typeface="Calibri" panose="020F0502020204030204" pitchFamily="34" charset="0"/>
                <a:cs typeface="Calibri" panose="020F0502020204030204" pitchFamily="34" charset="0"/>
              </a:rPr>
              <a:t>5. Training GPT2 model for text generation : In this step the model was trained on the dataset with Adam optimizer.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7"/>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53" name="Google Shape;53;p7"/>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dirty="0">
                <a:solidFill>
                  <a:srgbClr val="FF0000"/>
                </a:solidFill>
                <a:latin typeface="Trebuchet MS"/>
                <a:ea typeface="Trebuchet MS"/>
                <a:cs typeface="Trebuchet MS"/>
                <a:sym typeface="Trebuchet MS"/>
              </a:rPr>
              <a:t>Proposed Methodology / Approach (Continued)</a:t>
            </a:r>
            <a:endParaRPr lang="en-US" sz="2400" dirty="0"/>
          </a:p>
        </p:txBody>
      </p:sp>
      <p:sp>
        <p:nvSpPr>
          <p:cNvPr id="6" name="TextBox 5">
            <a:extLst>
              <a:ext uri="{FF2B5EF4-FFF2-40B4-BE49-F238E27FC236}">
                <a16:creationId xmlns:a16="http://schemas.microsoft.com/office/drawing/2014/main" id="{CDCEBD61-1BB3-406D-AB17-D1572C49850D}"/>
              </a:ext>
            </a:extLst>
          </p:cNvPr>
          <p:cNvSpPr txBox="1"/>
          <p:nvPr/>
        </p:nvSpPr>
        <p:spPr>
          <a:xfrm>
            <a:off x="2711624" y="1844824"/>
            <a:ext cx="9721080" cy="286232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33CC"/>
                </a:solidFill>
                <a:latin typeface="Calibri" panose="020F0502020204030204" pitchFamily="34" charset="0"/>
                <a:cs typeface="Calibri" panose="020F0502020204030204" pitchFamily="34" charset="0"/>
              </a:rPr>
              <a:t>Is there a need for changing the approach?</a:t>
            </a:r>
          </a:p>
          <a:p>
            <a:r>
              <a:rPr lang="en-US" dirty="0">
                <a:solidFill>
                  <a:schemeClr val="tx1">
                    <a:lumMod val="65000"/>
                    <a:lumOff val="35000"/>
                  </a:schemeClr>
                </a:solidFill>
                <a:latin typeface="Calibri" panose="020F0502020204030204" pitchFamily="34" charset="0"/>
                <a:cs typeface="Calibri" panose="020F0502020204030204" pitchFamily="34" charset="0"/>
              </a:rPr>
              <a:t>     We can alter the approach slightly and train the model on a variety of medical data.</a:t>
            </a:r>
          </a:p>
          <a:p>
            <a:endParaRPr lang="en-US" dirty="0">
              <a:solidFill>
                <a:schemeClr val="tx1">
                  <a:lumMod val="65000"/>
                  <a:lumOff val="35000"/>
                </a:schemeClr>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solidFill>
                  <a:srgbClr val="0033CC"/>
                </a:solidFill>
                <a:latin typeface="Calibri" panose="020F0502020204030204" pitchFamily="34" charset="0"/>
                <a:cs typeface="Calibri" panose="020F0502020204030204" pitchFamily="34" charset="0"/>
              </a:rPr>
              <a:t>Benefits of new Approach:</a:t>
            </a:r>
          </a:p>
          <a:p>
            <a:r>
              <a:rPr lang="en-US" dirty="0">
                <a:solidFill>
                  <a:schemeClr val="tx1">
                    <a:lumMod val="65000"/>
                    <a:lumOff val="35000"/>
                  </a:schemeClr>
                </a:solidFill>
                <a:latin typeface="Calibri" panose="020F0502020204030204" pitchFamily="34" charset="0"/>
                <a:cs typeface="Calibri" panose="020F0502020204030204" pitchFamily="34" charset="0"/>
              </a:rPr>
              <a:t>    As model will be trained on various medical data , it will generate more diverse medical text.</a:t>
            </a:r>
          </a:p>
          <a:p>
            <a:endParaRPr lang="en-US" dirty="0">
              <a:solidFill>
                <a:schemeClr val="tx1">
                  <a:lumMod val="65000"/>
                  <a:lumOff val="35000"/>
                </a:schemeClr>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solidFill>
                  <a:srgbClr val="0033CC"/>
                </a:solidFill>
                <a:latin typeface="Calibri" panose="020F0502020204030204" pitchFamily="34" charset="0"/>
                <a:cs typeface="Calibri" panose="020F0502020204030204" pitchFamily="34" charset="0"/>
              </a:rPr>
              <a:t>Drawbacks of new Approach:</a:t>
            </a:r>
          </a:p>
          <a:p>
            <a:r>
              <a:rPr lang="en-US" dirty="0">
                <a:solidFill>
                  <a:srgbClr val="0033CC"/>
                </a:solidFill>
                <a:latin typeface="Calibri" panose="020F0502020204030204" pitchFamily="34" charset="0"/>
                <a:cs typeface="Calibri" panose="020F0502020204030204" pitchFamily="34" charset="0"/>
              </a:rPr>
              <a:t>    </a:t>
            </a:r>
            <a:r>
              <a:rPr lang="en-US" dirty="0">
                <a:solidFill>
                  <a:schemeClr val="tx1">
                    <a:lumMod val="65000"/>
                    <a:lumOff val="35000"/>
                  </a:schemeClr>
                </a:solidFill>
                <a:latin typeface="Calibri" panose="020F0502020204030204" pitchFamily="34" charset="0"/>
                <a:cs typeface="Calibri" panose="020F0502020204030204" pitchFamily="34" charset="0"/>
              </a:rPr>
              <a:t>Due to increase in the volume of dataset, model will take more time on training and more</a:t>
            </a:r>
          </a:p>
          <a:p>
            <a:r>
              <a:rPr lang="en-US" dirty="0">
                <a:solidFill>
                  <a:schemeClr val="tx1">
                    <a:lumMod val="65000"/>
                    <a:lumOff val="35000"/>
                  </a:schemeClr>
                </a:solidFill>
                <a:latin typeface="Calibri" panose="020F0502020204030204" pitchFamily="34" charset="0"/>
                <a:cs typeface="Calibri" panose="020F0502020204030204" pitchFamily="34" charset="0"/>
              </a:rPr>
              <a:t>    resources like RAM, GPU etc.</a:t>
            </a:r>
          </a:p>
          <a:p>
            <a:endParaRPr lang="en-US" dirty="0">
              <a:solidFill>
                <a:schemeClr val="tx1">
                  <a:lumMod val="65000"/>
                  <a:lumOff val="35000"/>
                </a:schemeClr>
              </a:solidFill>
            </a:endParaRPr>
          </a:p>
        </p:txBody>
      </p:sp>
    </p:spTree>
    <p:extLst>
      <p:ext uri="{BB962C8B-B14F-4D97-AF65-F5344CB8AC3E}">
        <p14:creationId xmlns:p14="http://schemas.microsoft.com/office/powerpoint/2010/main" val="2383295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7"/>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53" name="Google Shape;53;p7"/>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dirty="0">
                <a:solidFill>
                  <a:srgbClr val="FF0000"/>
                </a:solidFill>
                <a:latin typeface="Trebuchet MS"/>
                <a:ea typeface="Trebuchet MS"/>
                <a:cs typeface="Trebuchet MS"/>
                <a:sym typeface="Trebuchet MS"/>
              </a:rPr>
              <a:t>Results</a:t>
            </a:r>
            <a:endParaRPr lang="en-US" sz="2400" dirty="0"/>
          </a:p>
        </p:txBody>
      </p:sp>
      <p:pic>
        <p:nvPicPr>
          <p:cNvPr id="8" name="Picture 7">
            <a:extLst>
              <a:ext uri="{FF2B5EF4-FFF2-40B4-BE49-F238E27FC236}">
                <a16:creationId xmlns:a16="http://schemas.microsoft.com/office/drawing/2014/main" id="{5AB43480-70AF-47BB-976F-ED0A795D7BFE}"/>
              </a:ext>
            </a:extLst>
          </p:cNvPr>
          <p:cNvPicPr>
            <a:picLocks noChangeAspect="1"/>
          </p:cNvPicPr>
          <p:nvPr/>
        </p:nvPicPr>
        <p:blipFill>
          <a:blip r:embed="rId3"/>
          <a:stretch>
            <a:fillRect/>
          </a:stretch>
        </p:blipFill>
        <p:spPr>
          <a:xfrm>
            <a:off x="3048000" y="1916832"/>
            <a:ext cx="7872536" cy="3798168"/>
          </a:xfrm>
          <a:prstGeom prst="rect">
            <a:avLst/>
          </a:prstGeom>
        </p:spPr>
      </p:pic>
    </p:spTree>
    <p:extLst>
      <p:ext uri="{BB962C8B-B14F-4D97-AF65-F5344CB8AC3E}">
        <p14:creationId xmlns:p14="http://schemas.microsoft.com/office/powerpoint/2010/main" val="2914889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7"/>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53" name="Google Shape;53;p7"/>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dirty="0">
                <a:solidFill>
                  <a:srgbClr val="FF0000"/>
                </a:solidFill>
                <a:latin typeface="Trebuchet MS"/>
                <a:ea typeface="Trebuchet MS"/>
                <a:cs typeface="Trebuchet MS"/>
                <a:sym typeface="Trebuchet MS"/>
              </a:rPr>
              <a:t>Results (Continued)</a:t>
            </a:r>
            <a:endParaRPr lang="en-US" sz="2400" dirty="0"/>
          </a:p>
        </p:txBody>
      </p:sp>
      <p:pic>
        <p:nvPicPr>
          <p:cNvPr id="3" name="Picture 2" descr="Chart, bar chart&#10;&#10;Description automatically generated">
            <a:extLst>
              <a:ext uri="{FF2B5EF4-FFF2-40B4-BE49-F238E27FC236}">
                <a16:creationId xmlns:a16="http://schemas.microsoft.com/office/drawing/2014/main" id="{88DE5460-A160-407B-8CC9-DEF687004A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5600" y="1817773"/>
            <a:ext cx="5286302" cy="4065255"/>
          </a:xfrm>
          <a:prstGeom prst="rect">
            <a:avLst/>
          </a:prstGeom>
          <a:ln>
            <a:solidFill>
              <a:schemeClr val="tx1"/>
            </a:solidFill>
          </a:ln>
        </p:spPr>
      </p:pic>
      <p:pic>
        <p:nvPicPr>
          <p:cNvPr id="5" name="Picture 4">
            <a:extLst>
              <a:ext uri="{FF2B5EF4-FFF2-40B4-BE49-F238E27FC236}">
                <a16:creationId xmlns:a16="http://schemas.microsoft.com/office/drawing/2014/main" id="{8760CEC5-EAD7-41B6-906F-AD97547C3C82}"/>
              </a:ext>
            </a:extLst>
          </p:cNvPr>
          <p:cNvPicPr>
            <a:picLocks noChangeAspect="1"/>
          </p:cNvPicPr>
          <p:nvPr/>
        </p:nvPicPr>
        <p:blipFill>
          <a:blip r:embed="rId4"/>
          <a:stretch>
            <a:fillRect/>
          </a:stretch>
        </p:blipFill>
        <p:spPr>
          <a:xfrm>
            <a:off x="8112224" y="1817773"/>
            <a:ext cx="3672408" cy="4065255"/>
          </a:xfrm>
          <a:prstGeom prst="rect">
            <a:avLst/>
          </a:prstGeom>
          <a:ln>
            <a:solidFill>
              <a:schemeClr val="tx1"/>
            </a:solidFill>
          </a:ln>
        </p:spPr>
      </p:pic>
    </p:spTree>
    <p:extLst>
      <p:ext uri="{BB962C8B-B14F-4D97-AF65-F5344CB8AC3E}">
        <p14:creationId xmlns:p14="http://schemas.microsoft.com/office/powerpoint/2010/main" val="823804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7"/>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53" name="Google Shape;53;p7"/>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dirty="0">
                <a:solidFill>
                  <a:srgbClr val="FF0000"/>
                </a:solidFill>
                <a:latin typeface="Trebuchet MS"/>
                <a:ea typeface="Trebuchet MS"/>
                <a:cs typeface="Trebuchet MS"/>
                <a:sym typeface="Trebuchet MS"/>
              </a:rPr>
              <a:t>Model Comparison</a:t>
            </a:r>
            <a:endParaRPr lang="en-US" sz="2400" dirty="0"/>
          </a:p>
        </p:txBody>
      </p:sp>
      <p:pic>
        <p:nvPicPr>
          <p:cNvPr id="4" name="Picture 3" descr="Chart, histogram&#10;&#10;Description automatically generated">
            <a:extLst>
              <a:ext uri="{FF2B5EF4-FFF2-40B4-BE49-F238E27FC236}">
                <a16:creationId xmlns:a16="http://schemas.microsoft.com/office/drawing/2014/main" id="{EB209D00-6372-45E2-9DCD-ED6F40F3AC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3400" y="1844824"/>
            <a:ext cx="7913120" cy="4499904"/>
          </a:xfrm>
          <a:prstGeom prst="rect">
            <a:avLst/>
          </a:prstGeom>
          <a:ln>
            <a:solidFill>
              <a:schemeClr val="tx1"/>
            </a:solidFill>
          </a:ln>
        </p:spPr>
      </p:pic>
    </p:spTree>
    <p:extLst>
      <p:ext uri="{BB962C8B-B14F-4D97-AF65-F5344CB8AC3E}">
        <p14:creationId xmlns:p14="http://schemas.microsoft.com/office/powerpoint/2010/main" val="3840658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7"/>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53" name="Google Shape;53;p7"/>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dirty="0">
                <a:solidFill>
                  <a:srgbClr val="FF0000"/>
                </a:solidFill>
                <a:latin typeface="Trebuchet MS"/>
                <a:ea typeface="Trebuchet MS"/>
                <a:cs typeface="Trebuchet MS"/>
                <a:sym typeface="Trebuchet MS"/>
              </a:rPr>
              <a:t>Architecture Diagram:</a:t>
            </a:r>
            <a:endParaRPr lang="en-US" sz="2400" dirty="0"/>
          </a:p>
        </p:txBody>
      </p:sp>
      <p:pic>
        <p:nvPicPr>
          <p:cNvPr id="8" name="Picture 7">
            <a:extLst>
              <a:ext uri="{FF2B5EF4-FFF2-40B4-BE49-F238E27FC236}">
                <a16:creationId xmlns:a16="http://schemas.microsoft.com/office/drawing/2014/main" id="{3ED32574-9809-47C3-9709-C071E13529A8}"/>
              </a:ext>
            </a:extLst>
          </p:cNvPr>
          <p:cNvPicPr>
            <a:picLocks noChangeAspect="1"/>
          </p:cNvPicPr>
          <p:nvPr/>
        </p:nvPicPr>
        <p:blipFill>
          <a:blip r:embed="rId3"/>
          <a:stretch>
            <a:fillRect/>
          </a:stretch>
        </p:blipFill>
        <p:spPr>
          <a:xfrm>
            <a:off x="2895600" y="1916832"/>
            <a:ext cx="7880920" cy="460851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8"/>
          <p:cNvSpPr/>
          <p:nvPr/>
        </p:nvSpPr>
        <p:spPr>
          <a:xfrm>
            <a:off x="3048000" y="1581151"/>
            <a:ext cx="7620000" cy="36513"/>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61" name="Google Shape;61;p8"/>
          <p:cNvSpPr txBox="1"/>
          <p:nvPr/>
        </p:nvSpPr>
        <p:spPr>
          <a:xfrm>
            <a:off x="2971800" y="1119486"/>
            <a:ext cx="7772400" cy="461665"/>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dirty="0">
                <a:solidFill>
                  <a:srgbClr val="FF0000"/>
                </a:solidFill>
                <a:latin typeface="Trebuchet MS"/>
                <a:ea typeface="Trebuchet MS"/>
                <a:cs typeface="Trebuchet MS"/>
                <a:sym typeface="Trebuchet MS"/>
              </a:rPr>
              <a:t>Design Description (Algorithm)</a:t>
            </a:r>
            <a:endParaRPr lang="en-US" sz="2400" dirty="0"/>
          </a:p>
        </p:txBody>
      </p:sp>
      <p:sp>
        <p:nvSpPr>
          <p:cNvPr id="62" name="Google Shape;62;p8"/>
          <p:cNvSpPr txBox="1"/>
          <p:nvPr/>
        </p:nvSpPr>
        <p:spPr>
          <a:xfrm>
            <a:off x="2135560" y="1837274"/>
            <a:ext cx="9871541" cy="3958408"/>
          </a:xfrm>
          <a:prstGeom prst="rect">
            <a:avLst/>
          </a:prstGeom>
          <a:noFill/>
          <a:ln>
            <a:noFill/>
          </a:ln>
        </p:spPr>
        <p:txBody>
          <a:bodyPr spcFirstLastPara="1" wrap="square" lIns="91425" tIns="45700" rIns="91425" bIns="0" numCol="1" spcCol="0" anchor="ctr" anchorCtr="0">
            <a:normAutofit lnSpcReduction="10000"/>
          </a:bodyPr>
          <a:lstStyle/>
          <a:p>
            <a:pPr indent="-342900">
              <a:spcBef>
                <a:spcPts val="0"/>
              </a:spcBef>
              <a:spcAft>
                <a:spcPts val="0"/>
              </a:spcAft>
              <a:buFont typeface="+mj-lt"/>
              <a:buAutoNum type="arabicPeriod"/>
              <a:tabLst>
                <a:tab pos="457200" algn="l"/>
              </a:tabLst>
            </a:pPr>
            <a:r>
              <a:rPr lang="en-US" dirty="0">
                <a:solidFill>
                  <a:srgbClr val="0033CC"/>
                </a:solidFill>
                <a:latin typeface="Calibri" panose="020F0502020204030204" pitchFamily="34" charset="0"/>
                <a:cs typeface="Times New Roman" panose="02020603050405020304" pitchFamily="18" charset="0"/>
              </a:rPr>
              <a:t>Collect the PubMed (medicine) data.</a:t>
            </a:r>
          </a:p>
          <a:p>
            <a:pPr indent="-342900">
              <a:spcBef>
                <a:spcPts val="0"/>
              </a:spcBef>
              <a:spcAft>
                <a:spcPts val="0"/>
              </a:spcAft>
              <a:buFont typeface="+mj-lt"/>
              <a:buAutoNum type="arabicPeriod"/>
              <a:tabLst>
                <a:tab pos="457200" algn="l"/>
              </a:tabLst>
            </a:pPr>
            <a:r>
              <a:rPr lang="en-US" dirty="0">
                <a:solidFill>
                  <a:srgbClr val="0033CC"/>
                </a:solidFill>
                <a:latin typeface="Calibri" panose="020F0502020204030204" pitchFamily="34" charset="0"/>
                <a:cs typeface="Times New Roman" panose="02020603050405020304" pitchFamily="18" charset="0"/>
              </a:rPr>
              <a:t>Process the raw data (null removal, special character removal, emoji removal etc).</a:t>
            </a:r>
          </a:p>
          <a:p>
            <a:pPr indent="-342900">
              <a:spcBef>
                <a:spcPts val="0"/>
              </a:spcBef>
              <a:spcAft>
                <a:spcPts val="0"/>
              </a:spcAft>
              <a:buFont typeface="+mj-lt"/>
              <a:buAutoNum type="arabicPeriod"/>
              <a:tabLst>
                <a:tab pos="457200" algn="l"/>
              </a:tabLst>
            </a:pPr>
            <a:r>
              <a:rPr lang="en-US" dirty="0">
                <a:solidFill>
                  <a:srgbClr val="0033CC"/>
                </a:solidFill>
                <a:latin typeface="Calibri" panose="020F0502020204030204" pitchFamily="34" charset="0"/>
                <a:cs typeface="Times New Roman" panose="02020603050405020304" pitchFamily="18" charset="0"/>
              </a:rPr>
              <a:t>Tokenize the process data.</a:t>
            </a:r>
          </a:p>
          <a:p>
            <a:pPr marR="0" lvl="0" indent="-342900">
              <a:spcBef>
                <a:spcPts val="0"/>
              </a:spcBef>
              <a:spcAft>
                <a:spcPts val="0"/>
              </a:spcAft>
              <a:buFont typeface="+mj-lt"/>
              <a:buAutoNum type="arabicPeriod"/>
              <a:tabLst>
                <a:tab pos="457200" algn="l"/>
              </a:tabLst>
            </a:pPr>
            <a:r>
              <a:rPr lang="en-US" dirty="0">
                <a:solidFill>
                  <a:srgbClr val="0033CC"/>
                </a:solidFill>
                <a:latin typeface="Calibri" panose="020F0502020204030204" pitchFamily="34" charset="0"/>
                <a:cs typeface="Times New Roman" panose="02020603050405020304" pitchFamily="18" charset="0"/>
              </a:rPr>
              <a:t>Create training and validation dataset from tokenized data.</a:t>
            </a:r>
          </a:p>
          <a:p>
            <a:pPr marR="0" lvl="0" indent="-342900">
              <a:spcBef>
                <a:spcPts val="0"/>
              </a:spcBef>
              <a:spcAft>
                <a:spcPts val="0"/>
              </a:spcAft>
              <a:buFont typeface="+mj-lt"/>
              <a:buAutoNum type="arabicPeriod"/>
              <a:tabLst>
                <a:tab pos="457200" algn="l"/>
              </a:tabLst>
            </a:pPr>
            <a:r>
              <a:rPr lang="en-US" dirty="0">
                <a:solidFill>
                  <a:srgbClr val="0033CC"/>
                </a:solidFill>
                <a:latin typeface="Calibri" panose="020F0502020204030204" pitchFamily="34" charset="0"/>
                <a:cs typeface="Times New Roman" panose="02020603050405020304" pitchFamily="18" charset="0"/>
              </a:rPr>
              <a:t>Create the segment tokens.</a:t>
            </a:r>
          </a:p>
          <a:p>
            <a:pPr marR="0" lvl="0" indent="-342900">
              <a:spcBef>
                <a:spcPts val="0"/>
              </a:spcBef>
              <a:spcAft>
                <a:spcPts val="0"/>
              </a:spcAft>
              <a:buFont typeface="+mj-lt"/>
              <a:buAutoNum type="arabicPeriod"/>
              <a:tabLst>
                <a:tab pos="457200" algn="l"/>
              </a:tabLst>
            </a:pPr>
            <a:r>
              <a:rPr lang="en-US" dirty="0">
                <a:solidFill>
                  <a:srgbClr val="0033CC"/>
                </a:solidFill>
                <a:latin typeface="Calibri" panose="020F0502020204030204" pitchFamily="34" charset="0"/>
                <a:cs typeface="Times New Roman" panose="02020603050405020304" pitchFamily="18" charset="0"/>
              </a:rPr>
              <a:t>Return the last token before the padding.</a:t>
            </a:r>
          </a:p>
          <a:p>
            <a:pPr marR="0" lvl="0" indent="-342900">
              <a:spcBef>
                <a:spcPts val="0"/>
              </a:spcBef>
              <a:spcAft>
                <a:spcPts val="0"/>
              </a:spcAft>
              <a:buFont typeface="+mj-lt"/>
              <a:buAutoNum type="arabicPeriod"/>
              <a:tabLst>
                <a:tab pos="457200" algn="l"/>
              </a:tabLst>
            </a:pPr>
            <a:r>
              <a:rPr lang="en-US" dirty="0">
                <a:solidFill>
                  <a:srgbClr val="0033CC"/>
                </a:solidFill>
                <a:latin typeface="Calibri" panose="020F0502020204030204" pitchFamily="34" charset="0"/>
                <a:cs typeface="Times New Roman" panose="02020603050405020304" pitchFamily="18" charset="0"/>
              </a:rPr>
              <a:t>For better result shuffle the tuple.</a:t>
            </a:r>
          </a:p>
          <a:p>
            <a:pPr marR="0" lvl="0" indent="-342900">
              <a:spcBef>
                <a:spcPts val="0"/>
              </a:spcBef>
              <a:spcAft>
                <a:spcPts val="0"/>
              </a:spcAft>
              <a:buFont typeface="+mj-lt"/>
              <a:buAutoNum type="arabicPeriod"/>
              <a:tabLst>
                <a:tab pos="457200" algn="l"/>
              </a:tabLst>
            </a:pPr>
            <a:r>
              <a:rPr lang="en-US" dirty="0">
                <a:solidFill>
                  <a:srgbClr val="0033CC"/>
                </a:solidFill>
                <a:latin typeface="Calibri" panose="020F0502020204030204" pitchFamily="34" charset="0"/>
                <a:cs typeface="Times New Roman" panose="02020603050405020304" pitchFamily="18" charset="0"/>
              </a:rPr>
              <a:t>Create the tensor object for GPT-2 model.</a:t>
            </a:r>
          </a:p>
          <a:p>
            <a:pPr marR="0" lvl="0" indent="-342900">
              <a:spcBef>
                <a:spcPts val="0"/>
              </a:spcBef>
              <a:spcAft>
                <a:spcPts val="0"/>
              </a:spcAft>
              <a:buFont typeface="+mj-lt"/>
              <a:buAutoNum type="arabicPeriod"/>
              <a:tabLst>
                <a:tab pos="457200" algn="l"/>
              </a:tabLst>
            </a:pPr>
            <a:r>
              <a:rPr lang="en-US" dirty="0">
                <a:solidFill>
                  <a:srgbClr val="0033CC"/>
                </a:solidFill>
                <a:latin typeface="Calibri" panose="020F0502020204030204" pitchFamily="34" charset="0"/>
                <a:cs typeface="Times New Roman" panose="02020603050405020304" pitchFamily="18" charset="0"/>
              </a:rPr>
              <a:t>Load the pretrained Distill GPT-2 model.</a:t>
            </a:r>
          </a:p>
          <a:p>
            <a:pPr marR="0" lvl="0" indent="-342900">
              <a:spcBef>
                <a:spcPts val="0"/>
              </a:spcBef>
              <a:spcAft>
                <a:spcPts val="0"/>
              </a:spcAft>
              <a:buFont typeface="+mj-lt"/>
              <a:buAutoNum type="arabicPeriod"/>
              <a:tabLst>
                <a:tab pos="457200" algn="l"/>
              </a:tabLst>
            </a:pPr>
            <a:r>
              <a:rPr lang="en-US" dirty="0">
                <a:solidFill>
                  <a:srgbClr val="0033CC"/>
                </a:solidFill>
                <a:latin typeface="Calibri" panose="020F0502020204030204" pitchFamily="34" charset="0"/>
                <a:cs typeface="Times New Roman" panose="02020603050405020304" pitchFamily="18" charset="0"/>
              </a:rPr>
              <a:t>Add the special token using GPT-2 tokenizer.</a:t>
            </a:r>
          </a:p>
          <a:p>
            <a:pPr marR="0" lvl="0" indent="-342900">
              <a:spcBef>
                <a:spcPts val="0"/>
              </a:spcBef>
              <a:spcAft>
                <a:spcPts val="0"/>
              </a:spcAft>
              <a:buFont typeface="+mj-lt"/>
              <a:buAutoNum type="arabicPeriod"/>
              <a:tabLst>
                <a:tab pos="457200" algn="l"/>
              </a:tabLst>
            </a:pPr>
            <a:r>
              <a:rPr lang="en-US" dirty="0">
                <a:solidFill>
                  <a:srgbClr val="0033CC"/>
                </a:solidFill>
                <a:latin typeface="Calibri" panose="020F0502020204030204" pitchFamily="34" charset="0"/>
                <a:cs typeface="Times New Roman" panose="02020603050405020304" pitchFamily="18" charset="0"/>
              </a:rPr>
              <a:t>Resize the tokens embedding as GPT-2 supports max length of 1024.</a:t>
            </a:r>
          </a:p>
          <a:p>
            <a:pPr marR="0" lvl="0" indent="-342900">
              <a:spcBef>
                <a:spcPts val="0"/>
              </a:spcBef>
              <a:spcAft>
                <a:spcPts val="0"/>
              </a:spcAft>
              <a:buFont typeface="+mj-lt"/>
              <a:buAutoNum type="arabicPeriod"/>
              <a:tabLst>
                <a:tab pos="457200" algn="l"/>
              </a:tabLst>
            </a:pPr>
            <a:r>
              <a:rPr lang="en-US" dirty="0">
                <a:solidFill>
                  <a:srgbClr val="0033CC"/>
                </a:solidFill>
                <a:latin typeface="Calibri" panose="020F0502020204030204" pitchFamily="34" charset="0"/>
                <a:cs typeface="Times New Roman" panose="02020603050405020304" pitchFamily="18" charset="0"/>
              </a:rPr>
              <a:t>Load the previously saved tensor data using data loader and passing to the GPT2 model for training.</a:t>
            </a:r>
          </a:p>
          <a:p>
            <a:pPr marR="0" lvl="0" indent="-342900">
              <a:spcBef>
                <a:spcPts val="0"/>
              </a:spcBef>
              <a:spcAft>
                <a:spcPts val="0"/>
              </a:spcAft>
              <a:buFont typeface="+mj-lt"/>
              <a:buAutoNum type="arabicPeriod"/>
              <a:tabLst>
                <a:tab pos="457200" algn="l"/>
              </a:tabLst>
            </a:pPr>
            <a:r>
              <a:rPr lang="en-US" dirty="0">
                <a:solidFill>
                  <a:srgbClr val="0033CC"/>
                </a:solidFill>
                <a:latin typeface="Calibri" panose="020F0502020204030204" pitchFamily="34" charset="0"/>
                <a:cs typeface="Times New Roman" panose="02020603050405020304" pitchFamily="18" charset="0"/>
              </a:rPr>
              <a:t>Fine tune the GPT-2 model using hyperparameter tuning.</a:t>
            </a:r>
          </a:p>
          <a:p>
            <a:pPr marR="0" lvl="0" indent="-342900">
              <a:spcBef>
                <a:spcPts val="0"/>
              </a:spcBef>
              <a:spcAft>
                <a:spcPts val="800"/>
              </a:spcAft>
              <a:buFont typeface="+mj-lt"/>
              <a:buAutoNum type="arabicPeriod"/>
              <a:tabLst>
                <a:tab pos="457200" algn="l"/>
              </a:tabLst>
            </a:pPr>
            <a:r>
              <a:rPr lang="en-US" dirty="0">
                <a:solidFill>
                  <a:srgbClr val="0033CC"/>
                </a:solidFill>
                <a:latin typeface="Calibri" panose="020F0502020204030204" pitchFamily="34" charset="0"/>
                <a:cs typeface="Times New Roman" panose="02020603050405020304" pitchFamily="18" charset="0"/>
              </a:rPr>
              <a:t>GPT-2 takes the input text such as medicine name and generate the text.</a:t>
            </a:r>
          </a:p>
          <a:p>
            <a:pPr marL="342900" indent="-342900" algn="just">
              <a:spcBef>
                <a:spcPts val="480"/>
              </a:spcBef>
              <a:spcAft>
                <a:spcPts val="0"/>
              </a:spcAft>
              <a:buClr>
                <a:srgbClr val="FF0000"/>
              </a:buClr>
              <a:buSzPct val="80000"/>
              <a:buFont typeface="Arial"/>
              <a:buAutoNum type="arabicPeriod"/>
            </a:pPr>
            <a:endParaRPr lang="en-US" sz="2400" dirty="0">
              <a:solidFill>
                <a:srgbClr val="0033CC"/>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9"/>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69" name="Google Shape;69;p9"/>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dirty="0">
                <a:solidFill>
                  <a:srgbClr val="FF0000"/>
                </a:solidFill>
                <a:latin typeface="Trebuchet MS"/>
                <a:ea typeface="Trebuchet MS"/>
                <a:cs typeface="Trebuchet MS"/>
                <a:sym typeface="Trebuchet MS"/>
              </a:rPr>
              <a:t>Technologies Used</a:t>
            </a:r>
            <a:endParaRPr lang="en-US" sz="2400" dirty="0"/>
          </a:p>
        </p:txBody>
      </p:sp>
      <p:graphicFrame>
        <p:nvGraphicFramePr>
          <p:cNvPr id="2" name="Table 1">
            <a:extLst>
              <a:ext uri="{FF2B5EF4-FFF2-40B4-BE49-F238E27FC236}">
                <a16:creationId xmlns:a16="http://schemas.microsoft.com/office/drawing/2014/main" id="{571A483A-44C9-41AD-993E-C3655A3147AF}"/>
              </a:ext>
            </a:extLst>
          </p:cNvPr>
          <p:cNvGraphicFramePr>
            <a:graphicFrameLocks noGrp="1"/>
          </p:cNvGraphicFramePr>
          <p:nvPr>
            <p:extLst>
              <p:ext uri="{D42A27DB-BD31-4B8C-83A1-F6EECF244321}">
                <p14:modId xmlns:p14="http://schemas.microsoft.com/office/powerpoint/2010/main" val="3842244460"/>
              </p:ext>
            </p:extLst>
          </p:nvPr>
        </p:nvGraphicFramePr>
        <p:xfrm>
          <a:off x="3021244" y="2055900"/>
          <a:ext cx="7560434" cy="3819415"/>
        </p:xfrm>
        <a:graphic>
          <a:graphicData uri="http://schemas.openxmlformats.org/drawingml/2006/table">
            <a:tbl>
              <a:tblPr firstRow="1" firstCol="1" bandRow="1">
                <a:tableStyleId>{93296810-A885-4BE3-A3E7-6D5BEEA58F35}</a:tableStyleId>
              </a:tblPr>
              <a:tblGrid>
                <a:gridCol w="2790965">
                  <a:extLst>
                    <a:ext uri="{9D8B030D-6E8A-4147-A177-3AD203B41FA5}">
                      <a16:colId xmlns:a16="http://schemas.microsoft.com/office/drawing/2014/main" val="824288081"/>
                    </a:ext>
                  </a:extLst>
                </a:gridCol>
                <a:gridCol w="4769469">
                  <a:extLst>
                    <a:ext uri="{9D8B030D-6E8A-4147-A177-3AD203B41FA5}">
                      <a16:colId xmlns:a16="http://schemas.microsoft.com/office/drawing/2014/main" val="1922864168"/>
                    </a:ext>
                  </a:extLst>
                </a:gridCol>
              </a:tblGrid>
              <a:tr h="294904">
                <a:tc>
                  <a:txBody>
                    <a:bodyPr/>
                    <a:lstStyle/>
                    <a:p>
                      <a:pPr marL="0" marR="0">
                        <a:lnSpc>
                          <a:spcPct val="107000"/>
                        </a:lnSpc>
                        <a:spcBef>
                          <a:spcPts val="0"/>
                        </a:spcBef>
                        <a:spcAft>
                          <a:spcPts val="0"/>
                        </a:spcAft>
                      </a:pPr>
                      <a:r>
                        <a:rPr lang="en-US" sz="1100" dirty="0">
                          <a:effectLst/>
                        </a:rPr>
                        <a:t>Cloud environment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b="1" dirty="0">
                          <a:solidFill>
                            <a:schemeClr val="tx1"/>
                          </a:solidFill>
                          <a:effectLst/>
                        </a:rPr>
                        <a:t>Google </a:t>
                      </a:r>
                      <a:r>
                        <a:rPr lang="en-US" sz="1200" b="1" dirty="0" err="1">
                          <a:solidFill>
                            <a:schemeClr val="tx1"/>
                          </a:solidFill>
                          <a:effectLst/>
                        </a:rPr>
                        <a:t>Colab</a:t>
                      </a:r>
                      <a:r>
                        <a:rPr lang="en-US" sz="1200" b="1" dirty="0">
                          <a:solidFill>
                            <a:schemeClr val="tx1"/>
                          </a:solidFill>
                          <a:effectLst/>
                        </a:rPr>
                        <a:t> Pro Plus</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81380056"/>
                  </a:ext>
                </a:extLst>
              </a:tr>
              <a:tr h="449912">
                <a:tc>
                  <a:txBody>
                    <a:bodyPr/>
                    <a:lstStyle/>
                    <a:p>
                      <a:pPr marL="0" marR="0">
                        <a:lnSpc>
                          <a:spcPct val="107000"/>
                        </a:lnSpc>
                        <a:spcBef>
                          <a:spcPts val="0"/>
                        </a:spcBef>
                        <a:spcAft>
                          <a:spcPts val="0"/>
                        </a:spcAft>
                      </a:pPr>
                      <a:r>
                        <a:rPr lang="en-US" sz="1100" dirty="0">
                          <a:effectLst/>
                        </a:rPr>
                        <a:t>Development language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b="1" dirty="0">
                          <a:effectLst/>
                        </a:rPr>
                        <a:t>Python</a:t>
                      </a:r>
                      <a:r>
                        <a:rPr lang="en-US" sz="1200" dirty="0">
                          <a:effectLst/>
                        </a:rPr>
                        <a:t> </a:t>
                      </a:r>
                      <a:r>
                        <a:rPr lang="en-US" sz="1200" b="1" dirty="0">
                          <a:effectLst/>
                        </a:rPr>
                        <a:t>3.8</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3639156"/>
                  </a:ext>
                </a:extLst>
              </a:tr>
              <a:tr h="434760">
                <a:tc>
                  <a:txBody>
                    <a:bodyPr/>
                    <a:lstStyle/>
                    <a:p>
                      <a:pPr marL="0" marR="0">
                        <a:lnSpc>
                          <a:spcPct val="107000"/>
                        </a:lnSpc>
                        <a:spcBef>
                          <a:spcPts val="0"/>
                        </a:spcBef>
                        <a:spcAft>
                          <a:spcPts val="0"/>
                        </a:spcAft>
                      </a:pPr>
                      <a:r>
                        <a:rPr lang="en-US" sz="1100">
                          <a:effectLst/>
                        </a:rPr>
                        <a:t>Deep Learning Framework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b="1" dirty="0" err="1">
                          <a:effectLst/>
                        </a:rPr>
                        <a:t>Pytorch,Tensorflow</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3809032"/>
                  </a:ext>
                </a:extLst>
              </a:tr>
              <a:tr h="1939910">
                <a:tc>
                  <a:txBody>
                    <a:bodyPr/>
                    <a:lstStyle/>
                    <a:p>
                      <a:pPr marL="0" marR="0">
                        <a:lnSpc>
                          <a:spcPct val="107000"/>
                        </a:lnSpc>
                        <a:spcBef>
                          <a:spcPts val="0"/>
                        </a:spcBef>
                        <a:spcAft>
                          <a:spcPts val="0"/>
                        </a:spcAft>
                      </a:pPr>
                      <a:r>
                        <a:rPr lang="en-US" sz="1100">
                          <a:effectLst/>
                        </a:rPr>
                        <a:t>Third party Libraries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dirty="0">
                          <a:effectLst/>
                        </a:rPr>
                        <a:t>Pandas</a:t>
                      </a:r>
                    </a:p>
                    <a:p>
                      <a:pPr marL="0" marR="0">
                        <a:lnSpc>
                          <a:spcPct val="107000"/>
                        </a:lnSpc>
                        <a:spcBef>
                          <a:spcPts val="0"/>
                        </a:spcBef>
                        <a:spcAft>
                          <a:spcPts val="0"/>
                        </a:spcAft>
                      </a:pPr>
                      <a:r>
                        <a:rPr lang="en-US" sz="1100" b="1" dirty="0">
                          <a:effectLst/>
                        </a:rPr>
                        <a:t>Numpy </a:t>
                      </a:r>
                    </a:p>
                    <a:p>
                      <a:pPr marL="0" marR="0">
                        <a:lnSpc>
                          <a:spcPct val="107000"/>
                        </a:lnSpc>
                        <a:spcBef>
                          <a:spcPts val="0"/>
                        </a:spcBef>
                        <a:spcAft>
                          <a:spcPts val="0"/>
                        </a:spcAft>
                      </a:pPr>
                      <a:r>
                        <a:rPr lang="en-US" sz="1100" b="1" dirty="0">
                          <a:effectLst/>
                        </a:rPr>
                        <a:t>NLTK </a:t>
                      </a:r>
                    </a:p>
                    <a:p>
                      <a:pPr marL="0" marR="0">
                        <a:lnSpc>
                          <a:spcPct val="107000"/>
                        </a:lnSpc>
                        <a:spcBef>
                          <a:spcPts val="0"/>
                        </a:spcBef>
                        <a:spcAft>
                          <a:spcPts val="0"/>
                        </a:spcAft>
                      </a:pPr>
                      <a:r>
                        <a:rPr lang="en-US" sz="1100" b="1" dirty="0" err="1">
                          <a:effectLst/>
                        </a:rPr>
                        <a:t>Metaplotlib</a:t>
                      </a:r>
                      <a:endParaRPr lang="en-US" sz="1100" b="1" dirty="0">
                        <a:effectLst/>
                      </a:endParaRPr>
                    </a:p>
                    <a:p>
                      <a:pPr marL="0" marR="0">
                        <a:lnSpc>
                          <a:spcPct val="107000"/>
                        </a:lnSpc>
                        <a:spcBef>
                          <a:spcPts val="0"/>
                        </a:spcBef>
                        <a:spcAft>
                          <a:spcPts val="0"/>
                        </a:spcAft>
                      </a:pPr>
                      <a:r>
                        <a:rPr lang="en-US" sz="1100" b="1" dirty="0">
                          <a:effectLst/>
                        </a:rPr>
                        <a:t>Seaborn</a:t>
                      </a:r>
                    </a:p>
                    <a:p>
                      <a:pPr marL="0" marR="0">
                        <a:lnSpc>
                          <a:spcPct val="107000"/>
                        </a:lnSpc>
                        <a:spcBef>
                          <a:spcPts val="0"/>
                        </a:spcBef>
                        <a:spcAft>
                          <a:spcPts val="0"/>
                        </a:spcAft>
                      </a:pPr>
                      <a:r>
                        <a:rPr lang="en-US" sz="1100" b="1" dirty="0" err="1">
                          <a:effectLst/>
                        </a:rPr>
                        <a:t>tqdm</a:t>
                      </a:r>
                      <a:endParaRPr lang="en-US" sz="1100" b="1" dirty="0">
                        <a:effectLst/>
                      </a:endParaRPr>
                    </a:p>
                    <a:p>
                      <a:pPr marL="0" marR="0">
                        <a:lnSpc>
                          <a:spcPct val="107000"/>
                        </a:lnSpc>
                        <a:spcBef>
                          <a:spcPts val="0"/>
                        </a:spcBef>
                        <a:spcAft>
                          <a:spcPts val="0"/>
                        </a:spcAft>
                      </a:pPr>
                      <a:r>
                        <a:rPr lang="en-US" sz="1200" b="1" dirty="0" err="1">
                          <a:effectLst/>
                        </a:rPr>
                        <a:t>metapub</a:t>
                      </a:r>
                      <a:endParaRPr lang="en-US" sz="1100" b="1" dirty="0">
                        <a:effectLst/>
                      </a:endParaRPr>
                    </a:p>
                    <a:p>
                      <a:pPr marL="0" marR="0">
                        <a:lnSpc>
                          <a:spcPct val="107000"/>
                        </a:lnSpc>
                        <a:spcBef>
                          <a:spcPts val="0"/>
                        </a:spcBef>
                        <a:spcAft>
                          <a:spcPts val="0"/>
                        </a:spcAft>
                      </a:pPr>
                      <a:r>
                        <a:rPr lang="en-US" sz="1200" b="1" dirty="0">
                          <a:effectLst/>
                        </a:rPr>
                        <a:t>transformer</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25068157"/>
                  </a:ext>
                </a:extLst>
              </a:tr>
              <a:tr h="699929">
                <a:tc>
                  <a:txBody>
                    <a:bodyPr/>
                    <a:lstStyle/>
                    <a:p>
                      <a:pPr marL="0" marR="0">
                        <a:lnSpc>
                          <a:spcPct val="107000"/>
                        </a:lnSpc>
                        <a:spcBef>
                          <a:spcPts val="0"/>
                        </a:spcBef>
                        <a:spcAft>
                          <a:spcPts val="0"/>
                        </a:spcAft>
                      </a:pPr>
                      <a:r>
                        <a:rPr lang="en-US" sz="1200" dirty="0">
                          <a:effectLst/>
                        </a:rPr>
                        <a:t>Log monitoring Framework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b="1" dirty="0">
                          <a:effectLst/>
                        </a:rPr>
                        <a:t>Tensor Board</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778332"/>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3" name="Text Box 34"/>
          <p:cNvSpPr txBox="1">
            <a:spLocks noChangeArrowheads="1"/>
          </p:cNvSpPr>
          <p:nvPr/>
        </p:nvSpPr>
        <p:spPr bwMode="auto">
          <a:xfrm>
            <a:off x="1905000" y="1143002"/>
            <a:ext cx="8763000" cy="461665"/>
          </a:xfrm>
          <a:prstGeom prst="rect">
            <a:avLst/>
          </a:prstGeom>
          <a:noFill/>
          <a:ln w="9525">
            <a:noFill/>
            <a:miter lim="800000"/>
            <a:headEnd/>
            <a:tailEnd/>
          </a:ln>
        </p:spPr>
        <p:txBody>
          <a:bodyPr wrap="square">
            <a:spAutoFit/>
          </a:bodyPr>
          <a:lstStyle/>
          <a:p>
            <a:pPr marL="342900" indent="-342900" algn="r">
              <a:spcBef>
                <a:spcPts val="0"/>
              </a:spcBef>
              <a:spcAft>
                <a:spcPts val="0"/>
              </a:spcAft>
            </a:pPr>
            <a:r>
              <a:rPr lang="en-US" sz="2400" dirty="0">
                <a:solidFill>
                  <a:srgbClr val="FF0000"/>
                </a:solidFill>
                <a:latin typeface="Trebuchet MS"/>
                <a:ea typeface="Trebuchet MS"/>
                <a:cs typeface="Trebuchet MS"/>
                <a:sym typeface="Trebuchet MS"/>
              </a:rPr>
              <a:t>Project Progress</a:t>
            </a:r>
            <a:endParaRPr lang="en-US" sz="2400" dirty="0"/>
          </a:p>
        </p:txBody>
      </p:sp>
      <p:sp>
        <p:nvSpPr>
          <p:cNvPr id="6" name="Content Placeholder 2"/>
          <p:cNvSpPr txBox="1">
            <a:spLocks/>
          </p:cNvSpPr>
          <p:nvPr/>
        </p:nvSpPr>
        <p:spPr>
          <a:xfrm>
            <a:off x="2567608" y="1581155"/>
            <a:ext cx="8229600" cy="4724400"/>
          </a:xfrm>
          <a:prstGeom prst="rect">
            <a:avLst/>
          </a:prstGeom>
        </p:spPr>
        <p:txBody>
          <a:bodyPr/>
          <a:lstStyle/>
          <a:p>
            <a:pPr algn="just">
              <a:spcBef>
                <a:spcPts val="0"/>
              </a:spcBef>
              <a:spcAft>
                <a:spcPts val="0"/>
              </a:spcAft>
            </a:pPr>
            <a:endParaRPr lang="en-US" sz="2400" dirty="0">
              <a:solidFill>
                <a:srgbClr val="0033CC"/>
              </a:solidFill>
              <a:latin typeface="Trebuchet MS"/>
              <a:ea typeface="Trebuchet MS"/>
              <a:cs typeface="Trebuchet MS"/>
              <a:sym typeface="Trebuchet MS"/>
            </a:endParaRPr>
          </a:p>
          <a:p>
            <a:pPr algn="just">
              <a:spcBef>
                <a:spcPts val="0"/>
              </a:spcBef>
              <a:spcAft>
                <a:spcPts val="0"/>
              </a:spcAft>
            </a:pPr>
            <a:endParaRPr lang="en-US" sz="2400" dirty="0">
              <a:solidFill>
                <a:srgbClr val="0033CC"/>
              </a:solidFill>
              <a:latin typeface="Trebuchet MS"/>
              <a:ea typeface="Trebuchet MS"/>
              <a:cs typeface="Trebuchet MS"/>
              <a:sym typeface="Trebuchet MS"/>
            </a:endParaRPr>
          </a:p>
          <a:p>
            <a:pPr marL="342900" indent="-342900" algn="just">
              <a:spcBef>
                <a:spcPts val="0"/>
              </a:spcBef>
              <a:spcAft>
                <a:spcPts val="0"/>
              </a:spcAft>
              <a:buFont typeface="Arial" panose="020B0604020202020204" pitchFamily="34" charset="0"/>
              <a:buChar char="•"/>
            </a:pPr>
            <a:r>
              <a:rPr lang="en-US" dirty="0">
                <a:solidFill>
                  <a:srgbClr val="0033CC"/>
                </a:solidFill>
                <a:latin typeface="Calibri" panose="020F0502020204030204" pitchFamily="34" charset="0"/>
                <a:cs typeface="Times New Roman" panose="02020603050405020304" pitchFamily="18" charset="0"/>
                <a:sym typeface="Trebuchet MS"/>
              </a:rPr>
              <a:t>I have successfully implemented the base paper and the model performance was as expected.</a:t>
            </a:r>
          </a:p>
          <a:p>
            <a:pPr algn="just">
              <a:spcBef>
                <a:spcPts val="0"/>
              </a:spcBef>
              <a:spcAft>
                <a:spcPts val="0"/>
              </a:spcAft>
            </a:pPr>
            <a:endParaRPr lang="en-US" dirty="0">
              <a:solidFill>
                <a:srgbClr val="0033CC"/>
              </a:solidFill>
              <a:latin typeface="Calibri" panose="020F0502020204030204" pitchFamily="34" charset="0"/>
              <a:cs typeface="Times New Roman" panose="02020603050405020304" pitchFamily="18" charset="0"/>
              <a:sym typeface="Trebuchet MS"/>
            </a:endParaRPr>
          </a:p>
          <a:p>
            <a:pPr marL="342900" indent="-342900" algn="just">
              <a:spcBef>
                <a:spcPts val="0"/>
              </a:spcBef>
              <a:spcAft>
                <a:spcPts val="0"/>
              </a:spcAft>
              <a:buFont typeface="Arial" panose="020B0604020202020204" pitchFamily="34" charset="0"/>
              <a:buChar char="•"/>
            </a:pPr>
            <a:r>
              <a:rPr lang="en-US" dirty="0">
                <a:solidFill>
                  <a:srgbClr val="0033CC"/>
                </a:solidFill>
                <a:latin typeface="Calibri" panose="020F0502020204030204" pitchFamily="34" charset="0"/>
                <a:cs typeface="Times New Roman" panose="02020603050405020304" pitchFamily="18" charset="0"/>
                <a:sym typeface="Trebuchet MS"/>
              </a:rPr>
              <a:t>For Phase-2 I plan to extend the model to different datasets like Covid-19 dataset to measure the performance of the model in various domains of healthcare.</a:t>
            </a:r>
          </a:p>
          <a:p>
            <a:pPr marL="342900" indent="-342900" algn="just">
              <a:spcBef>
                <a:spcPts val="0"/>
              </a:spcBef>
              <a:spcAft>
                <a:spcPts val="0"/>
              </a:spcAft>
              <a:buFont typeface="Arial" panose="020B0604020202020204" pitchFamily="34" charset="0"/>
              <a:buChar char="•"/>
            </a:pPr>
            <a:endParaRPr lang="en-US" sz="2400" dirty="0">
              <a:solidFill>
                <a:srgbClr val="0033CC"/>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2575571" y="1772816"/>
            <a:ext cx="8077200" cy="4724400"/>
          </a:xfrm>
          <a:prstGeom prst="rect">
            <a:avLst/>
          </a:prstGeom>
        </p:spPr>
        <p:txBody>
          <a:bodyPr/>
          <a:lstStyle/>
          <a:p>
            <a:pPr marL="685791" indent="-342900" algn="just" eaLnBrk="0" hangingPunct="0">
              <a:spcBef>
                <a:spcPct val="20000"/>
              </a:spcBef>
              <a:buFont typeface="Arial" panose="020B0604020202020204" pitchFamily="34" charset="0"/>
              <a:buChar char="•"/>
              <a:defRPr/>
            </a:pPr>
            <a:r>
              <a:rPr lang="en-IN" kern="0" dirty="0">
                <a:solidFill>
                  <a:srgbClr val="0033CC"/>
                </a:solidFill>
                <a:latin typeface="Calibri" panose="020F0502020204030204" pitchFamily="34" charset="0"/>
                <a:cs typeface="Calibri" panose="020F0502020204030204" pitchFamily="34" charset="0"/>
              </a:rPr>
              <a:t>Problem Statement</a:t>
            </a:r>
          </a:p>
          <a:p>
            <a:pPr marL="685791" indent="-342900" algn="just" eaLnBrk="0" hangingPunct="0">
              <a:spcBef>
                <a:spcPct val="20000"/>
              </a:spcBef>
              <a:buFont typeface="Arial" panose="020B0604020202020204" pitchFamily="34" charset="0"/>
              <a:buChar char="•"/>
              <a:defRPr/>
            </a:pPr>
            <a:r>
              <a:rPr lang="en-US" kern="0" dirty="0">
                <a:solidFill>
                  <a:srgbClr val="0033CC"/>
                </a:solidFill>
                <a:latin typeface="Calibri" panose="020F0502020204030204" pitchFamily="34" charset="0"/>
                <a:cs typeface="Calibri" panose="020F0502020204030204" pitchFamily="34" charset="0"/>
              </a:rPr>
              <a:t>Abstract and Scope</a:t>
            </a:r>
          </a:p>
          <a:p>
            <a:pPr marL="685791" indent="-342900" algn="just" eaLnBrk="0" hangingPunct="0">
              <a:spcBef>
                <a:spcPct val="20000"/>
              </a:spcBef>
              <a:buFont typeface="Arial" panose="020B0604020202020204" pitchFamily="34" charset="0"/>
              <a:buChar char="•"/>
              <a:defRPr/>
            </a:pPr>
            <a:r>
              <a:rPr lang="en-US" kern="0" dirty="0">
                <a:solidFill>
                  <a:srgbClr val="0033CC"/>
                </a:solidFill>
                <a:latin typeface="Calibri" panose="020F0502020204030204" pitchFamily="34" charset="0"/>
                <a:cs typeface="Calibri" panose="020F0502020204030204" pitchFamily="34" charset="0"/>
              </a:rPr>
              <a:t>Literature Survey</a:t>
            </a:r>
          </a:p>
          <a:p>
            <a:pPr marL="685791" indent="-342900" algn="just" eaLnBrk="0" hangingPunct="0">
              <a:spcBef>
                <a:spcPct val="20000"/>
              </a:spcBef>
              <a:buFont typeface="Arial" panose="020B0604020202020204" pitchFamily="34" charset="0"/>
              <a:buChar char="•"/>
              <a:defRPr/>
            </a:pPr>
            <a:r>
              <a:rPr lang="en-US" kern="0" dirty="0">
                <a:solidFill>
                  <a:srgbClr val="0033CC"/>
                </a:solidFill>
                <a:latin typeface="Calibri" panose="020F0502020204030204" pitchFamily="34" charset="0"/>
                <a:cs typeface="Calibri" panose="020F0502020204030204" pitchFamily="34" charset="0"/>
              </a:rPr>
              <a:t>Suggestions from Review – 3</a:t>
            </a:r>
          </a:p>
          <a:p>
            <a:pPr marL="685791" indent="-342900" algn="just" eaLnBrk="0" hangingPunct="0">
              <a:spcBef>
                <a:spcPct val="20000"/>
              </a:spcBef>
              <a:buFont typeface="Arial" panose="020B0604020202020204" pitchFamily="34" charset="0"/>
              <a:buChar char="•"/>
              <a:defRPr/>
            </a:pPr>
            <a:r>
              <a:rPr lang="en-US" kern="0" dirty="0">
                <a:solidFill>
                  <a:srgbClr val="0033CC"/>
                </a:solidFill>
                <a:latin typeface="Calibri" panose="020F0502020204030204" pitchFamily="34" charset="0"/>
                <a:cs typeface="Calibri" panose="020F0502020204030204" pitchFamily="34" charset="0"/>
                <a:sym typeface="Trebuchet MS"/>
              </a:rPr>
              <a:t>Design Approach </a:t>
            </a:r>
          </a:p>
          <a:p>
            <a:pPr marL="685791" indent="-342900" algn="just" eaLnBrk="0" hangingPunct="0">
              <a:spcBef>
                <a:spcPct val="20000"/>
              </a:spcBef>
              <a:buFont typeface="Arial" panose="020B0604020202020204" pitchFamily="34" charset="0"/>
              <a:buChar char="•"/>
              <a:defRPr/>
            </a:pPr>
            <a:r>
              <a:rPr lang="en-US" kern="0" dirty="0">
                <a:solidFill>
                  <a:srgbClr val="0033CC"/>
                </a:solidFill>
                <a:latin typeface="Calibri" panose="020F0502020204030204" pitchFamily="34" charset="0"/>
                <a:cs typeface="Calibri" panose="020F0502020204030204" pitchFamily="34" charset="0"/>
                <a:sym typeface="Trebuchet MS"/>
              </a:rPr>
              <a:t>Design Constraints, Assumptions &amp; Dependencies</a:t>
            </a:r>
          </a:p>
          <a:p>
            <a:pPr marL="685791" indent="-342900" algn="just" eaLnBrk="0" hangingPunct="0">
              <a:spcBef>
                <a:spcPct val="20000"/>
              </a:spcBef>
              <a:buFont typeface="Arial" panose="020B0604020202020204" pitchFamily="34" charset="0"/>
              <a:buChar char="•"/>
              <a:defRPr/>
            </a:pPr>
            <a:r>
              <a:rPr lang="en-US" kern="0" dirty="0">
                <a:solidFill>
                  <a:srgbClr val="0033CC"/>
                </a:solidFill>
                <a:latin typeface="Calibri" panose="020F0502020204030204" pitchFamily="34" charset="0"/>
                <a:cs typeface="Calibri" panose="020F0502020204030204" pitchFamily="34" charset="0"/>
                <a:sym typeface="Trebuchet MS"/>
              </a:rPr>
              <a:t>Design Details</a:t>
            </a:r>
          </a:p>
          <a:p>
            <a:pPr marL="685791" indent="-342900" algn="just" eaLnBrk="0" hangingPunct="0">
              <a:spcBef>
                <a:spcPct val="20000"/>
              </a:spcBef>
              <a:buFont typeface="Arial" panose="020B0604020202020204" pitchFamily="34" charset="0"/>
              <a:buChar char="•"/>
              <a:defRPr/>
            </a:pPr>
            <a:r>
              <a:rPr lang="en-US" kern="0" dirty="0">
                <a:solidFill>
                  <a:srgbClr val="0033CC"/>
                </a:solidFill>
                <a:latin typeface="Calibri" panose="020F0502020204030204" pitchFamily="34" charset="0"/>
                <a:cs typeface="Calibri" panose="020F0502020204030204" pitchFamily="34" charset="0"/>
                <a:sym typeface="Trebuchet MS"/>
              </a:rPr>
              <a:t>Proposed Methodology / Approach</a:t>
            </a:r>
          </a:p>
          <a:p>
            <a:pPr marL="685791" indent="-342900" algn="just" eaLnBrk="0" hangingPunct="0">
              <a:spcBef>
                <a:spcPct val="20000"/>
              </a:spcBef>
              <a:buFont typeface="Arial" panose="020B0604020202020204" pitchFamily="34" charset="0"/>
              <a:buChar char="•"/>
              <a:defRPr/>
            </a:pPr>
            <a:r>
              <a:rPr lang="en-US" kern="0" dirty="0">
                <a:solidFill>
                  <a:srgbClr val="0033CC"/>
                </a:solidFill>
                <a:latin typeface="Calibri" panose="020F0502020204030204" pitchFamily="34" charset="0"/>
                <a:cs typeface="Calibri" panose="020F0502020204030204" pitchFamily="34" charset="0"/>
                <a:sym typeface="Trebuchet MS"/>
              </a:rPr>
              <a:t>Results</a:t>
            </a:r>
          </a:p>
          <a:p>
            <a:pPr marL="685791" indent="-342900" algn="just" eaLnBrk="0" hangingPunct="0">
              <a:spcBef>
                <a:spcPct val="20000"/>
              </a:spcBef>
              <a:buFont typeface="Arial" panose="020B0604020202020204" pitchFamily="34" charset="0"/>
              <a:buChar char="•"/>
              <a:defRPr/>
            </a:pPr>
            <a:r>
              <a:rPr lang="en-US" kern="0" dirty="0">
                <a:solidFill>
                  <a:srgbClr val="0033CC"/>
                </a:solidFill>
                <a:latin typeface="Calibri" panose="020F0502020204030204" pitchFamily="34" charset="0"/>
                <a:cs typeface="Calibri" panose="020F0502020204030204" pitchFamily="34" charset="0"/>
                <a:sym typeface="Trebuchet MS"/>
              </a:rPr>
              <a:t>Architecture</a:t>
            </a:r>
          </a:p>
          <a:p>
            <a:pPr marL="685791" indent="-342900" algn="just" eaLnBrk="0" hangingPunct="0">
              <a:spcBef>
                <a:spcPct val="20000"/>
              </a:spcBef>
              <a:buFont typeface="Arial" panose="020B0604020202020204" pitchFamily="34" charset="0"/>
              <a:buChar char="•"/>
              <a:defRPr/>
            </a:pPr>
            <a:r>
              <a:rPr lang="en-US" kern="0" dirty="0">
                <a:solidFill>
                  <a:srgbClr val="0033CC"/>
                </a:solidFill>
                <a:latin typeface="Calibri" panose="020F0502020204030204" pitchFamily="34" charset="0"/>
                <a:cs typeface="Calibri" panose="020F0502020204030204" pitchFamily="34" charset="0"/>
                <a:sym typeface="Trebuchet MS"/>
              </a:rPr>
              <a:t>Design Description</a:t>
            </a:r>
          </a:p>
          <a:p>
            <a:pPr marL="685791" indent="-342900" algn="just" eaLnBrk="0" hangingPunct="0">
              <a:spcBef>
                <a:spcPct val="20000"/>
              </a:spcBef>
              <a:buFont typeface="Arial" panose="020B0604020202020204" pitchFamily="34" charset="0"/>
              <a:buChar char="•"/>
              <a:defRPr/>
            </a:pPr>
            <a:r>
              <a:rPr lang="en-US" kern="0" dirty="0">
                <a:solidFill>
                  <a:srgbClr val="0033CC"/>
                </a:solidFill>
                <a:latin typeface="Calibri" panose="020F0502020204030204" pitchFamily="34" charset="0"/>
                <a:cs typeface="Calibri" panose="020F0502020204030204" pitchFamily="34" charset="0"/>
                <a:sym typeface="Trebuchet MS"/>
              </a:rPr>
              <a:t>Technologies Used</a:t>
            </a:r>
          </a:p>
          <a:p>
            <a:pPr marL="685791" indent="-342900" algn="just" eaLnBrk="0" hangingPunct="0">
              <a:spcBef>
                <a:spcPct val="20000"/>
              </a:spcBef>
              <a:buFont typeface="Arial" panose="020B0604020202020204" pitchFamily="34" charset="0"/>
              <a:buChar char="•"/>
              <a:defRPr/>
            </a:pPr>
            <a:r>
              <a:rPr lang="en-US" kern="0" dirty="0">
                <a:solidFill>
                  <a:srgbClr val="0033CC"/>
                </a:solidFill>
                <a:latin typeface="Calibri" panose="020F0502020204030204" pitchFamily="34" charset="0"/>
                <a:cs typeface="Calibri" panose="020F0502020204030204" pitchFamily="34" charset="0"/>
                <a:sym typeface="Trebuchet MS"/>
              </a:rPr>
              <a:t>Project Progress</a:t>
            </a:r>
          </a:p>
          <a:p>
            <a:pPr marL="685791" indent="-342900" algn="just" eaLnBrk="0" hangingPunct="0">
              <a:spcBef>
                <a:spcPct val="20000"/>
              </a:spcBef>
              <a:buFont typeface="Arial" panose="020B0604020202020204" pitchFamily="34" charset="0"/>
              <a:buChar char="•"/>
              <a:defRPr/>
            </a:pPr>
            <a:r>
              <a:rPr lang="en-US" kern="0" dirty="0">
                <a:solidFill>
                  <a:srgbClr val="0033CC"/>
                </a:solidFill>
                <a:latin typeface="Calibri" panose="020F0502020204030204" pitchFamily="34" charset="0"/>
                <a:cs typeface="Calibri" panose="020F0502020204030204" pitchFamily="34" charset="0"/>
                <a:sym typeface="Trebuchet MS"/>
              </a:rPr>
              <a:t>References</a:t>
            </a:r>
            <a:endParaRPr lang="en-US" kern="0" dirty="0">
              <a:solidFill>
                <a:srgbClr val="0033CC"/>
              </a:solidFill>
              <a:latin typeface="Calibri" panose="020F0502020204030204" pitchFamily="34" charset="0"/>
              <a:cs typeface="Calibri" panose="020F0502020204030204" pitchFamily="34" charset="0"/>
            </a:endParaRPr>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3" name="Text Box 34"/>
          <p:cNvSpPr txBox="1">
            <a:spLocks noChangeArrowheads="1"/>
          </p:cNvSpPr>
          <p:nvPr/>
        </p:nvSpPr>
        <p:spPr bwMode="auto">
          <a:xfrm>
            <a:off x="2895600" y="1143002"/>
            <a:ext cx="77724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References</a:t>
            </a:r>
          </a:p>
        </p:txBody>
      </p:sp>
      <p:sp>
        <p:nvSpPr>
          <p:cNvPr id="7" name="TextBox 6">
            <a:extLst>
              <a:ext uri="{FF2B5EF4-FFF2-40B4-BE49-F238E27FC236}">
                <a16:creationId xmlns:a16="http://schemas.microsoft.com/office/drawing/2014/main" id="{995BCF16-31E2-4145-B78E-A5599561BC72}"/>
              </a:ext>
            </a:extLst>
          </p:cNvPr>
          <p:cNvSpPr txBox="1"/>
          <p:nvPr/>
        </p:nvSpPr>
        <p:spPr>
          <a:xfrm>
            <a:off x="2101280" y="1754836"/>
            <a:ext cx="9361040" cy="3931910"/>
          </a:xfrm>
          <a:prstGeom prst="rect">
            <a:avLst/>
          </a:prstGeom>
          <a:noFill/>
        </p:spPr>
        <p:txBody>
          <a:bodyPr wrap="square">
            <a:spAutoFit/>
          </a:bodyPr>
          <a:lstStyle/>
          <a:p>
            <a:pPr marR="0" lvl="0" algn="just">
              <a:lnSpc>
                <a:spcPct val="107000"/>
              </a:lnSpc>
              <a:spcBef>
                <a:spcPts val="0"/>
              </a:spcBef>
              <a:spcAft>
                <a:spcPts val="0"/>
              </a:spcAft>
              <a:buSzPts val="1200"/>
            </a:pPr>
            <a:endParaRPr lang="en-US" dirty="0">
              <a:solidFill>
                <a:srgbClr val="0000FF"/>
              </a:solidFill>
              <a:latin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200"/>
              <a:buFont typeface="+mj-lt"/>
              <a:buAutoNum type="arabicPeriod"/>
            </a:pPr>
            <a:r>
              <a:rPr lang="en-US" dirty="0">
                <a:solidFill>
                  <a:srgbClr val="0033CC"/>
                </a:solidFill>
                <a:latin typeface="Calibri" panose="020F0502020204030204" pitchFamily="34" charset="0"/>
                <a:cs typeface="Times New Roman" panose="02020603050405020304" pitchFamily="18" charset="0"/>
              </a:rPr>
              <a:t>Luo, </a:t>
            </a:r>
            <a:r>
              <a:rPr lang="en-US" dirty="0" err="1">
                <a:solidFill>
                  <a:srgbClr val="0033CC"/>
                </a:solidFill>
                <a:latin typeface="Calibri" panose="020F0502020204030204" pitchFamily="34" charset="0"/>
                <a:cs typeface="Times New Roman" panose="02020603050405020304" pitchFamily="18" charset="0"/>
              </a:rPr>
              <a:t>Renqian</a:t>
            </a:r>
            <a:r>
              <a:rPr lang="en-US" dirty="0">
                <a:solidFill>
                  <a:srgbClr val="0033CC"/>
                </a:solidFill>
                <a:latin typeface="Calibri" panose="020F0502020204030204" pitchFamily="34" charset="0"/>
                <a:cs typeface="Times New Roman" panose="02020603050405020304" pitchFamily="18" charset="0"/>
              </a:rPr>
              <a:t>, Sun, </a:t>
            </a:r>
            <a:r>
              <a:rPr lang="en-US" dirty="0" err="1">
                <a:solidFill>
                  <a:srgbClr val="0033CC"/>
                </a:solidFill>
                <a:latin typeface="Calibri" panose="020F0502020204030204" pitchFamily="34" charset="0"/>
                <a:cs typeface="Times New Roman" panose="02020603050405020304" pitchFamily="18" charset="0"/>
              </a:rPr>
              <a:t>Liai</a:t>
            </a:r>
            <a:r>
              <a:rPr lang="en-US" dirty="0">
                <a:solidFill>
                  <a:srgbClr val="0033CC"/>
                </a:solidFill>
                <a:latin typeface="Calibri" panose="020F0502020204030204" pitchFamily="34" charset="0"/>
                <a:cs typeface="Times New Roman" panose="02020603050405020304" pitchFamily="18" charset="0"/>
              </a:rPr>
              <a:t> , Xia, </a:t>
            </a:r>
            <a:r>
              <a:rPr lang="en-US" dirty="0" err="1">
                <a:solidFill>
                  <a:srgbClr val="0033CC"/>
                </a:solidFill>
                <a:latin typeface="Calibri" panose="020F0502020204030204" pitchFamily="34" charset="0"/>
                <a:cs typeface="Times New Roman" panose="02020603050405020304" pitchFamily="18" charset="0"/>
              </a:rPr>
              <a:t>Yingce</a:t>
            </a:r>
            <a:r>
              <a:rPr lang="en-US" dirty="0">
                <a:solidFill>
                  <a:srgbClr val="0033CC"/>
                </a:solidFill>
                <a:latin typeface="Calibri" panose="020F0502020204030204" pitchFamily="34" charset="0"/>
                <a:cs typeface="Times New Roman" panose="02020603050405020304" pitchFamily="18" charset="0"/>
              </a:rPr>
              <a:t> , Qin, Tao Zhang, Sheng , Poon, </a:t>
            </a:r>
            <a:r>
              <a:rPr lang="en-US" dirty="0" err="1">
                <a:solidFill>
                  <a:srgbClr val="0033CC"/>
                </a:solidFill>
                <a:latin typeface="Calibri" panose="020F0502020204030204" pitchFamily="34" charset="0"/>
                <a:cs typeface="Times New Roman" panose="02020603050405020304" pitchFamily="18" charset="0"/>
              </a:rPr>
              <a:t>Hoifung</a:t>
            </a:r>
            <a:r>
              <a:rPr lang="en-US" dirty="0">
                <a:solidFill>
                  <a:srgbClr val="0033CC"/>
                </a:solidFill>
                <a:latin typeface="Calibri" panose="020F0502020204030204" pitchFamily="34" charset="0"/>
                <a:cs typeface="Times New Roman" panose="02020603050405020304" pitchFamily="18" charset="0"/>
              </a:rPr>
              <a:t>, Liu and Tie-Yan. </a:t>
            </a:r>
            <a:r>
              <a:rPr lang="en-US" dirty="0" err="1">
                <a:solidFill>
                  <a:srgbClr val="0033CC"/>
                </a:solidFill>
                <a:latin typeface="Calibri" panose="020F0502020204030204" pitchFamily="34" charset="0"/>
                <a:cs typeface="Times New Roman" panose="02020603050405020304" pitchFamily="18" charset="0"/>
              </a:rPr>
              <a:t>BioGPT</a:t>
            </a:r>
            <a:r>
              <a:rPr lang="en-US" dirty="0">
                <a:solidFill>
                  <a:srgbClr val="0033CC"/>
                </a:solidFill>
                <a:latin typeface="Calibri" panose="020F0502020204030204" pitchFamily="34" charset="0"/>
                <a:cs typeface="Times New Roman" panose="02020603050405020304" pitchFamily="18" charset="0"/>
              </a:rPr>
              <a:t>: generative pre-trained transformer for biomedical text generation and mining. Briefings in Bioinformatics, Oxford Academic, 2022.</a:t>
            </a:r>
          </a:p>
          <a:p>
            <a:pPr marL="342900" marR="0" lvl="0" indent="-342900" algn="just">
              <a:lnSpc>
                <a:spcPct val="107000"/>
              </a:lnSpc>
              <a:spcBef>
                <a:spcPts val="0"/>
              </a:spcBef>
              <a:spcAft>
                <a:spcPts val="0"/>
              </a:spcAft>
              <a:buSzPts val="1200"/>
              <a:buFont typeface="+mj-lt"/>
              <a:buAutoNum type="arabicPeriod"/>
            </a:pPr>
            <a:endParaRPr lang="en-US" dirty="0">
              <a:solidFill>
                <a:srgbClr val="0033CC"/>
              </a:solidFill>
              <a:latin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200"/>
              <a:buFont typeface="+mj-lt"/>
              <a:buAutoNum type="arabicPeriod"/>
            </a:pPr>
            <a:r>
              <a:rPr lang="en-US" dirty="0" err="1">
                <a:solidFill>
                  <a:srgbClr val="0033CC"/>
                </a:solidFill>
                <a:latin typeface="Calibri" panose="020F0502020204030204" pitchFamily="34" charset="0"/>
                <a:cs typeface="Times New Roman" panose="02020603050405020304" pitchFamily="18" charset="0"/>
              </a:rPr>
              <a:t>Virapat</a:t>
            </a:r>
            <a:r>
              <a:rPr lang="en-US" dirty="0">
                <a:solidFill>
                  <a:srgbClr val="0033CC"/>
                </a:solidFill>
                <a:latin typeface="Calibri" panose="020F0502020204030204" pitchFamily="34" charset="0"/>
                <a:cs typeface="Times New Roman" panose="02020603050405020304" pitchFamily="18" charset="0"/>
              </a:rPr>
              <a:t> </a:t>
            </a:r>
            <a:r>
              <a:rPr lang="en-US" dirty="0" err="1">
                <a:solidFill>
                  <a:srgbClr val="0033CC"/>
                </a:solidFill>
                <a:latin typeface="Calibri" panose="020F0502020204030204" pitchFamily="34" charset="0"/>
                <a:cs typeface="Times New Roman" panose="02020603050405020304" pitchFamily="18" charset="0"/>
              </a:rPr>
              <a:t>Kieuvongngam</a:t>
            </a:r>
            <a:r>
              <a:rPr lang="en-US" dirty="0">
                <a:solidFill>
                  <a:srgbClr val="0033CC"/>
                </a:solidFill>
                <a:latin typeface="Calibri" panose="020F0502020204030204" pitchFamily="34" charset="0"/>
                <a:cs typeface="Times New Roman" panose="02020603050405020304" pitchFamily="18" charset="0"/>
              </a:rPr>
              <a:t>, Bowen Tan, and </a:t>
            </a:r>
            <a:r>
              <a:rPr lang="en-US" dirty="0" err="1">
                <a:solidFill>
                  <a:srgbClr val="0033CC"/>
                </a:solidFill>
                <a:latin typeface="Calibri" panose="020F0502020204030204" pitchFamily="34" charset="0"/>
                <a:cs typeface="Times New Roman" panose="02020603050405020304" pitchFamily="18" charset="0"/>
              </a:rPr>
              <a:t>Yiming</a:t>
            </a:r>
            <a:r>
              <a:rPr lang="en-US" dirty="0">
                <a:solidFill>
                  <a:srgbClr val="0033CC"/>
                </a:solidFill>
                <a:latin typeface="Calibri" panose="020F0502020204030204" pitchFamily="34" charset="0"/>
                <a:cs typeface="Times New Roman" panose="02020603050405020304" pitchFamily="18" charset="0"/>
              </a:rPr>
              <a:t> </a:t>
            </a:r>
            <a:r>
              <a:rPr lang="en-US" dirty="0" err="1">
                <a:solidFill>
                  <a:srgbClr val="0033CC"/>
                </a:solidFill>
                <a:latin typeface="Calibri" panose="020F0502020204030204" pitchFamily="34" charset="0"/>
                <a:cs typeface="Times New Roman" panose="02020603050405020304" pitchFamily="18" charset="0"/>
              </a:rPr>
              <a:t>Niu</a:t>
            </a:r>
            <a:r>
              <a:rPr lang="en-US" dirty="0">
                <a:solidFill>
                  <a:srgbClr val="0033CC"/>
                </a:solidFill>
                <a:latin typeface="Calibri" panose="020F0502020204030204" pitchFamily="34" charset="0"/>
                <a:cs typeface="Times New Roman" panose="02020603050405020304" pitchFamily="18" charset="0"/>
              </a:rPr>
              <a:t>. Automatic text summarization of covid-19 medical research articles using </a:t>
            </a:r>
            <a:r>
              <a:rPr lang="en-US" dirty="0" err="1">
                <a:solidFill>
                  <a:srgbClr val="0033CC"/>
                </a:solidFill>
                <a:latin typeface="Calibri" panose="020F0502020204030204" pitchFamily="34" charset="0"/>
                <a:cs typeface="Times New Roman" panose="02020603050405020304" pitchFamily="18" charset="0"/>
              </a:rPr>
              <a:t>bert</a:t>
            </a:r>
            <a:r>
              <a:rPr lang="en-US" dirty="0">
                <a:solidFill>
                  <a:srgbClr val="0033CC"/>
                </a:solidFill>
                <a:latin typeface="Calibri" panose="020F0502020204030204" pitchFamily="34" charset="0"/>
                <a:cs typeface="Times New Roman" panose="02020603050405020304" pitchFamily="18" charset="0"/>
              </a:rPr>
              <a:t> and gpt-2.arXiv preprint arXiv:2006.01997, 2020.</a:t>
            </a:r>
          </a:p>
          <a:p>
            <a:pPr marL="342900" marR="0" lvl="0" indent="-342900" algn="just">
              <a:lnSpc>
                <a:spcPct val="107000"/>
              </a:lnSpc>
              <a:spcBef>
                <a:spcPts val="0"/>
              </a:spcBef>
              <a:spcAft>
                <a:spcPts val="0"/>
              </a:spcAft>
              <a:buSzPts val="1200"/>
              <a:buFont typeface="+mj-lt"/>
              <a:buAutoNum type="arabicPeriod"/>
            </a:pPr>
            <a:endParaRPr lang="en-US" dirty="0">
              <a:solidFill>
                <a:srgbClr val="0033CC"/>
              </a:solidFill>
              <a:latin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200"/>
              <a:buFont typeface="+mj-lt"/>
              <a:buAutoNum type="arabicPeriod"/>
            </a:pPr>
            <a:r>
              <a:rPr lang="en-US" dirty="0">
                <a:solidFill>
                  <a:srgbClr val="0033CC"/>
                </a:solidFill>
                <a:latin typeface="Calibri" panose="020F0502020204030204" pitchFamily="34" charset="0"/>
                <a:cs typeface="Times New Roman" panose="02020603050405020304" pitchFamily="18" charset="0"/>
              </a:rPr>
              <a:t>Su, Nigel, </a:t>
            </a:r>
            <a:r>
              <a:rPr lang="en-US" dirty="0" err="1">
                <a:solidFill>
                  <a:srgbClr val="0033CC"/>
                </a:solidFill>
                <a:latin typeface="Calibri" panose="020F0502020204030204" pitchFamily="34" charset="0"/>
                <a:cs typeface="Times New Roman" panose="02020603050405020304" pitchFamily="18" charset="0"/>
              </a:rPr>
              <a:t>Yixuan</a:t>
            </a:r>
            <a:r>
              <a:rPr lang="en-US" dirty="0">
                <a:solidFill>
                  <a:srgbClr val="0033CC"/>
                </a:solidFill>
                <a:latin typeface="Calibri" panose="020F0502020204030204" pitchFamily="34" charset="0"/>
                <a:cs typeface="Times New Roman" panose="02020603050405020304" pitchFamily="18" charset="0"/>
              </a:rPr>
              <a:t> and Collier. Contrastive search is what you need for neural text generation. </a:t>
            </a:r>
            <a:r>
              <a:rPr lang="en-US" dirty="0" err="1">
                <a:solidFill>
                  <a:srgbClr val="0033CC"/>
                </a:solidFill>
                <a:latin typeface="Calibri" panose="020F0502020204030204" pitchFamily="34" charset="0"/>
                <a:cs typeface="Times New Roman" panose="02020603050405020304" pitchFamily="18" charset="0"/>
              </a:rPr>
              <a:t>arXiv</a:t>
            </a:r>
            <a:r>
              <a:rPr lang="en-US" dirty="0">
                <a:solidFill>
                  <a:srgbClr val="0033CC"/>
                </a:solidFill>
                <a:latin typeface="Calibri" panose="020F0502020204030204" pitchFamily="34" charset="0"/>
                <a:cs typeface="Times New Roman" panose="02020603050405020304" pitchFamily="18" charset="0"/>
              </a:rPr>
              <a:t> preprint arXiv:2210.14140, 2022</a:t>
            </a:r>
          </a:p>
          <a:p>
            <a:pPr marL="342900" marR="0" lvl="0" indent="-342900" algn="just">
              <a:lnSpc>
                <a:spcPct val="107000"/>
              </a:lnSpc>
              <a:spcBef>
                <a:spcPts val="0"/>
              </a:spcBef>
              <a:spcAft>
                <a:spcPts val="0"/>
              </a:spcAft>
              <a:buSzPts val="1200"/>
              <a:buFont typeface="+mj-lt"/>
              <a:buAutoNum type="arabicPeriod"/>
            </a:pPr>
            <a:endParaRPr lang="en-US" dirty="0">
              <a:solidFill>
                <a:srgbClr val="0033CC"/>
              </a:solidFill>
              <a:latin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200"/>
              <a:buFont typeface="+mj-lt"/>
              <a:buAutoNum type="arabicPeriod"/>
            </a:pPr>
            <a:r>
              <a:rPr lang="en-US" dirty="0">
                <a:solidFill>
                  <a:srgbClr val="0033CC"/>
                </a:solidFill>
                <a:latin typeface="Calibri" panose="020F0502020204030204" pitchFamily="34" charset="0"/>
                <a:cs typeface="Times New Roman" panose="02020603050405020304" pitchFamily="18" charset="0"/>
              </a:rPr>
              <a:t>Chang, Ernie and Shen, </a:t>
            </a:r>
            <a:r>
              <a:rPr lang="en-US" dirty="0" err="1">
                <a:solidFill>
                  <a:srgbClr val="0033CC"/>
                </a:solidFill>
                <a:latin typeface="Calibri" panose="020F0502020204030204" pitchFamily="34" charset="0"/>
                <a:cs typeface="Times New Roman" panose="02020603050405020304" pitchFamily="18" charset="0"/>
              </a:rPr>
              <a:t>Xiaoyu</a:t>
            </a:r>
            <a:r>
              <a:rPr lang="en-US" dirty="0">
                <a:solidFill>
                  <a:srgbClr val="0033CC"/>
                </a:solidFill>
                <a:latin typeface="Calibri" panose="020F0502020204030204" pitchFamily="34" charset="0"/>
                <a:cs typeface="Times New Roman" panose="02020603050405020304" pitchFamily="18" charset="0"/>
              </a:rPr>
              <a:t> and Zhu, </a:t>
            </a:r>
            <a:r>
              <a:rPr lang="en-US" dirty="0" err="1">
                <a:solidFill>
                  <a:srgbClr val="0033CC"/>
                </a:solidFill>
                <a:latin typeface="Calibri" panose="020F0502020204030204" pitchFamily="34" charset="0"/>
                <a:cs typeface="Times New Roman" panose="02020603050405020304" pitchFamily="18" charset="0"/>
              </a:rPr>
              <a:t>Dawei</a:t>
            </a:r>
            <a:r>
              <a:rPr lang="en-US" dirty="0">
                <a:solidFill>
                  <a:srgbClr val="0033CC"/>
                </a:solidFill>
                <a:latin typeface="Calibri" panose="020F0502020204030204" pitchFamily="34" charset="0"/>
                <a:cs typeface="Times New Roman" panose="02020603050405020304" pitchFamily="18" charset="0"/>
              </a:rPr>
              <a:t> and </a:t>
            </a:r>
            <a:r>
              <a:rPr lang="en-US" dirty="0" err="1">
                <a:solidFill>
                  <a:srgbClr val="0033CC"/>
                </a:solidFill>
                <a:latin typeface="Calibri" panose="020F0502020204030204" pitchFamily="34" charset="0"/>
                <a:cs typeface="Times New Roman" panose="02020603050405020304" pitchFamily="18" charset="0"/>
              </a:rPr>
              <a:t>Demberg</a:t>
            </a:r>
            <a:r>
              <a:rPr lang="en-US" dirty="0">
                <a:solidFill>
                  <a:srgbClr val="0033CC"/>
                </a:solidFill>
                <a:latin typeface="Calibri" panose="020F0502020204030204" pitchFamily="34" charset="0"/>
                <a:cs typeface="Times New Roman" panose="02020603050405020304" pitchFamily="18" charset="0"/>
              </a:rPr>
              <a:t>, Vera and Su, Hui. Neural data-to-text generation with </a:t>
            </a:r>
            <a:r>
              <a:rPr lang="en-US" dirty="0" err="1">
                <a:solidFill>
                  <a:srgbClr val="0033CC"/>
                </a:solidFill>
                <a:latin typeface="Calibri" panose="020F0502020204030204" pitchFamily="34" charset="0"/>
                <a:cs typeface="Times New Roman" panose="02020603050405020304" pitchFamily="18" charset="0"/>
              </a:rPr>
              <a:t>lm</a:t>
            </a:r>
            <a:r>
              <a:rPr lang="en-US" dirty="0">
                <a:solidFill>
                  <a:srgbClr val="0033CC"/>
                </a:solidFill>
                <a:latin typeface="Calibri" panose="020F0502020204030204" pitchFamily="34" charset="0"/>
                <a:cs typeface="Times New Roman" panose="02020603050405020304" pitchFamily="18" charset="0"/>
              </a:rPr>
              <a:t>-based text augmentation. </a:t>
            </a:r>
            <a:r>
              <a:rPr lang="en-US" dirty="0" err="1">
                <a:solidFill>
                  <a:srgbClr val="0033CC"/>
                </a:solidFill>
                <a:latin typeface="Calibri" panose="020F0502020204030204" pitchFamily="34" charset="0"/>
                <a:cs typeface="Times New Roman" panose="02020603050405020304" pitchFamily="18" charset="0"/>
              </a:rPr>
              <a:t>arXiv</a:t>
            </a:r>
            <a:r>
              <a:rPr lang="en-US" dirty="0">
                <a:solidFill>
                  <a:srgbClr val="0033CC"/>
                </a:solidFill>
                <a:latin typeface="Calibri" panose="020F0502020204030204" pitchFamily="34" charset="0"/>
                <a:cs typeface="Times New Roman" panose="02020603050405020304" pitchFamily="18" charset="0"/>
              </a:rPr>
              <a:t> preprint arXiv:2102.03556, 2021</a:t>
            </a:r>
          </a:p>
        </p:txBody>
      </p:sp>
    </p:spTree>
    <p:extLst>
      <p:ext uri="{BB962C8B-B14F-4D97-AF65-F5344CB8AC3E}">
        <p14:creationId xmlns:p14="http://schemas.microsoft.com/office/powerpoint/2010/main" val="39023587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72" name="Group 8">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0"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1"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2"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3"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4"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5"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6"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7"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8"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9"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0"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1"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74" name="Group 22">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4"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5"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6"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7"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8"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9"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0"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1"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2"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3"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4"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5"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5" name="Rectangle 36">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6" name="Freeform 6">
            <a:extLst>
              <a:ext uri="{FF2B5EF4-FFF2-40B4-BE49-F238E27FC236}">
                <a16:creationId xmlns:a16="http://schemas.microsoft.com/office/drawing/2014/main" id="{5BD23F8E-2E78-4C84-8EFB-FE6C8ACB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77" name="Rectangle 40">
            <a:extLst>
              <a:ext uri="{FF2B5EF4-FFF2-40B4-BE49-F238E27FC236}">
                <a16:creationId xmlns:a16="http://schemas.microsoft.com/office/drawing/2014/main" id="{F81819F9-8CAC-4A6C-8F06-0482027F97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5807968" y="1166219"/>
            <a:ext cx="8131550" cy="2262781"/>
          </a:xfrm>
          <a:prstGeom prst="rect">
            <a:avLst/>
          </a:prstGeom>
        </p:spPr>
        <p:txBody>
          <a:bodyPr vert="horz" lIns="91440" tIns="45720" rIns="91440" bIns="45720" rtlCol="0" anchor="b">
            <a:normAutofit/>
          </a:bodyPr>
          <a:lstStyle/>
          <a:p>
            <a:pPr defTabSz="457200">
              <a:spcAft>
                <a:spcPts val="600"/>
              </a:spcAft>
            </a:pPr>
            <a:r>
              <a:rPr lang="en-US" sz="5400" dirty="0">
                <a:solidFill>
                  <a:srgbClr val="0033CC"/>
                </a:solidFill>
                <a:latin typeface="Calibri" panose="020F0502020204030204" pitchFamily="34" charset="0"/>
                <a:ea typeface="+mj-ea"/>
                <a:cs typeface="Calibri" panose="020F0502020204030204" pitchFamily="34" charset="0"/>
              </a:rPr>
              <a:t>Thank You !!</a:t>
            </a:r>
          </a:p>
        </p:txBody>
      </p:sp>
      <p:sp>
        <p:nvSpPr>
          <p:cNvPr id="78" name="Rectangle 42">
            <a:extLst>
              <a:ext uri="{FF2B5EF4-FFF2-40B4-BE49-F238E27FC236}">
                <a16:creationId xmlns:a16="http://schemas.microsoft.com/office/drawing/2014/main" id="{4A98CC08-AEC2-4E8F-8F52-0F5C6372D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5D1545E6-EB3C-4478-A661-A2CA963F12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46" name="Freeform 11">
              <a:extLst>
                <a:ext uri="{FF2B5EF4-FFF2-40B4-BE49-F238E27FC236}">
                  <a16:creationId xmlns:a16="http://schemas.microsoft.com/office/drawing/2014/main" id="{B2E5B960-0C5D-4F77-8E9F-9F3D883D8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47" name="Freeform 12">
              <a:extLst>
                <a:ext uri="{FF2B5EF4-FFF2-40B4-BE49-F238E27FC236}">
                  <a16:creationId xmlns:a16="http://schemas.microsoft.com/office/drawing/2014/main" id="{258E44FC-92AD-43A0-BB05-DB268C82D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48" name="Freeform 13">
              <a:extLst>
                <a:ext uri="{FF2B5EF4-FFF2-40B4-BE49-F238E27FC236}">
                  <a16:creationId xmlns:a16="http://schemas.microsoft.com/office/drawing/2014/main" id="{C63D3083-A56C-4199-8DE0-63C8BE9EDF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49" name="Freeform 14">
              <a:extLst>
                <a:ext uri="{FF2B5EF4-FFF2-40B4-BE49-F238E27FC236}">
                  <a16:creationId xmlns:a16="http://schemas.microsoft.com/office/drawing/2014/main" id="{C7CD3581-635D-438F-A64F-68404E7AE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50" name="Freeform 15">
              <a:extLst>
                <a:ext uri="{FF2B5EF4-FFF2-40B4-BE49-F238E27FC236}">
                  <a16:creationId xmlns:a16="http://schemas.microsoft.com/office/drawing/2014/main" id="{AD6904C0-211C-41A2-BDB8-3B07C90BB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51" name="Freeform 16">
              <a:extLst>
                <a:ext uri="{FF2B5EF4-FFF2-40B4-BE49-F238E27FC236}">
                  <a16:creationId xmlns:a16="http://schemas.microsoft.com/office/drawing/2014/main" id="{B0837DA6-CAF9-4E78-A39E-6358EDE2B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52" name="Freeform 17">
              <a:extLst>
                <a:ext uri="{FF2B5EF4-FFF2-40B4-BE49-F238E27FC236}">
                  <a16:creationId xmlns:a16="http://schemas.microsoft.com/office/drawing/2014/main" id="{0A99DD7D-3AB3-471E-842F-8AFEA09D07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53" name="Freeform 18">
              <a:extLst>
                <a:ext uri="{FF2B5EF4-FFF2-40B4-BE49-F238E27FC236}">
                  <a16:creationId xmlns:a16="http://schemas.microsoft.com/office/drawing/2014/main" id="{9C70B0D4-92FE-478F-86BD-93BA2C4DF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54" name="Freeform 19">
              <a:extLst>
                <a:ext uri="{FF2B5EF4-FFF2-40B4-BE49-F238E27FC236}">
                  <a16:creationId xmlns:a16="http://schemas.microsoft.com/office/drawing/2014/main" id="{C9156BE6-11D4-4696-9E3F-C325BFAC81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55" name="Freeform 20">
              <a:extLst>
                <a:ext uri="{FF2B5EF4-FFF2-40B4-BE49-F238E27FC236}">
                  <a16:creationId xmlns:a16="http://schemas.microsoft.com/office/drawing/2014/main" id="{4E667226-1D20-4A9D-BBE3-AC17EA436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56" name="Freeform 21">
              <a:extLst>
                <a:ext uri="{FF2B5EF4-FFF2-40B4-BE49-F238E27FC236}">
                  <a16:creationId xmlns:a16="http://schemas.microsoft.com/office/drawing/2014/main" id="{2F87E3B6-5202-4434-9B26-42B46774F3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79" name="Freeform 22">
              <a:extLst>
                <a:ext uri="{FF2B5EF4-FFF2-40B4-BE49-F238E27FC236}">
                  <a16:creationId xmlns:a16="http://schemas.microsoft.com/office/drawing/2014/main" id="{AEA5E85F-F1F4-40E4-A62C-95324F6749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80" name="Group 58">
            <a:extLst>
              <a:ext uri="{FF2B5EF4-FFF2-40B4-BE49-F238E27FC236}">
                <a16:creationId xmlns:a16="http://schemas.microsoft.com/office/drawing/2014/main" id="{40A75861-F6C5-44A9-B161-B03701CBDE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60" name="Freeform 27">
              <a:extLst>
                <a:ext uri="{FF2B5EF4-FFF2-40B4-BE49-F238E27FC236}">
                  <a16:creationId xmlns:a16="http://schemas.microsoft.com/office/drawing/2014/main" id="{72EE642D-4F69-47C0-99BA-CE43503573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61" name="Freeform 28">
              <a:extLst>
                <a:ext uri="{FF2B5EF4-FFF2-40B4-BE49-F238E27FC236}">
                  <a16:creationId xmlns:a16="http://schemas.microsoft.com/office/drawing/2014/main" id="{26178CE4-DA2D-46EA-AB8D-341C5AC563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62" name="Freeform 29">
              <a:extLst>
                <a:ext uri="{FF2B5EF4-FFF2-40B4-BE49-F238E27FC236}">
                  <a16:creationId xmlns:a16="http://schemas.microsoft.com/office/drawing/2014/main" id="{698E9F53-8381-4FA5-A510-846925D242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63" name="Freeform 30">
              <a:extLst>
                <a:ext uri="{FF2B5EF4-FFF2-40B4-BE49-F238E27FC236}">
                  <a16:creationId xmlns:a16="http://schemas.microsoft.com/office/drawing/2014/main" id="{B13CE284-F21E-411B-BB8E-9C03B853CE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64" name="Freeform 31">
              <a:extLst>
                <a:ext uri="{FF2B5EF4-FFF2-40B4-BE49-F238E27FC236}">
                  <a16:creationId xmlns:a16="http://schemas.microsoft.com/office/drawing/2014/main" id="{23DF4578-4703-437C-A797-2A2D0CEE5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65" name="Freeform 32">
              <a:extLst>
                <a:ext uri="{FF2B5EF4-FFF2-40B4-BE49-F238E27FC236}">
                  <a16:creationId xmlns:a16="http://schemas.microsoft.com/office/drawing/2014/main" id="{F878F330-AF64-4F8F-88FD-A4A408D6D3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66" name="Freeform 33">
              <a:extLst>
                <a:ext uri="{FF2B5EF4-FFF2-40B4-BE49-F238E27FC236}">
                  <a16:creationId xmlns:a16="http://schemas.microsoft.com/office/drawing/2014/main" id="{AC9B00BF-4FB7-42FA-BBBD-7DB54ED3F0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67" name="Freeform 34">
              <a:extLst>
                <a:ext uri="{FF2B5EF4-FFF2-40B4-BE49-F238E27FC236}">
                  <a16:creationId xmlns:a16="http://schemas.microsoft.com/office/drawing/2014/main" id="{BD3D64CA-2AAD-4609-8DAA-3EAD4609A6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68" name="Freeform 35">
              <a:extLst>
                <a:ext uri="{FF2B5EF4-FFF2-40B4-BE49-F238E27FC236}">
                  <a16:creationId xmlns:a16="http://schemas.microsoft.com/office/drawing/2014/main" id="{C669E05A-8550-4E91-B29E-E1912228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69" name="Freeform 36">
              <a:extLst>
                <a:ext uri="{FF2B5EF4-FFF2-40B4-BE49-F238E27FC236}">
                  <a16:creationId xmlns:a16="http://schemas.microsoft.com/office/drawing/2014/main" id="{F8C1FD53-1E8F-46CA-BC2D-FCEC4DAE0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70" name="Freeform 37">
              <a:extLst>
                <a:ext uri="{FF2B5EF4-FFF2-40B4-BE49-F238E27FC236}">
                  <a16:creationId xmlns:a16="http://schemas.microsoft.com/office/drawing/2014/main" id="{CC97A31F-CFDE-4EA3-98F1-13FDD16702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71" name="Freeform 38">
              <a:extLst>
                <a:ext uri="{FF2B5EF4-FFF2-40B4-BE49-F238E27FC236}">
                  <a16:creationId xmlns:a16="http://schemas.microsoft.com/office/drawing/2014/main" id="{9E1540E7-E6C3-4907-B70A-B175683655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3" name="Freeform 11">
            <a:extLst>
              <a:ext uri="{FF2B5EF4-FFF2-40B4-BE49-F238E27FC236}">
                <a16:creationId xmlns:a16="http://schemas.microsoft.com/office/drawing/2014/main" id="{1310EFE2-B91D-47E7-B117-C2A802800A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2711624" y="2055821"/>
            <a:ext cx="8077200" cy="4162419"/>
          </a:xfrm>
          <a:prstGeom prst="rect">
            <a:avLst/>
          </a:prstGeom>
        </p:spPr>
        <p:txBody>
          <a:bodyPr/>
          <a:lstStyle/>
          <a:p>
            <a:pPr marL="342891" algn="just" eaLnBrk="0" hangingPunct="0">
              <a:spcBef>
                <a:spcPct val="20000"/>
              </a:spcBef>
              <a:defRPr/>
            </a:pPr>
            <a:r>
              <a:rPr lang="en-US" sz="1800" dirty="0">
                <a:solidFill>
                  <a:srgbClr val="0033CC"/>
                </a:solidFill>
                <a:effectLst/>
                <a:latin typeface="Calibri" panose="020F0502020204030204" pitchFamily="34" charset="0"/>
                <a:ea typeface="Calibri" panose="020F0502020204030204" pitchFamily="34" charset="0"/>
                <a:cs typeface="Times New Roman" panose="02020603050405020304" pitchFamily="18" charset="0"/>
              </a:rPr>
              <a:t>In healthcare domain, memorizing the usage of all the prescribed medicines along with their benefits and side effects is a challenging task. GPT-2 might be beneficial in these scenarios, as it has proven to be useful in abstractive text generation. In this paper, I explored the possibility that when medicine name is passed to GPT-2’s prompt, it will be able to summarize and generate text-based output regarding detailed description of the usage of the medicine.</a:t>
            </a:r>
            <a:endParaRPr lang="en-IN" sz="2400" kern="0" dirty="0">
              <a:solidFill>
                <a:srgbClr val="0033CC"/>
              </a:solidFill>
              <a:latin typeface="Trebuchet MS" pitchFamily="34" charset="0"/>
            </a:endParaRPr>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Problem Statement</a:t>
            </a:r>
          </a:p>
        </p:txBody>
      </p:sp>
    </p:spTree>
    <p:extLst>
      <p:ext uri="{BB962C8B-B14F-4D97-AF65-F5344CB8AC3E}">
        <p14:creationId xmlns:p14="http://schemas.microsoft.com/office/powerpoint/2010/main" val="3892582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2621432" y="1916832"/>
            <a:ext cx="8077200" cy="4191000"/>
          </a:xfrm>
          <a:prstGeom prst="rect">
            <a:avLst/>
          </a:prstGeom>
        </p:spPr>
        <p:txBody>
          <a:bodyPr/>
          <a:lstStyle/>
          <a:p>
            <a:pPr marL="342891" algn="just" eaLnBrk="0" hangingPunct="0">
              <a:spcBef>
                <a:spcPct val="20000"/>
              </a:spcBef>
              <a:defRPr/>
            </a:pPr>
            <a:r>
              <a:rPr lang="en-US" dirty="0">
                <a:solidFill>
                  <a:srgbClr val="0033CC"/>
                </a:solidFill>
                <a:latin typeface="Calibri" panose="020F0502020204030204" pitchFamily="34" charset="0"/>
                <a:cs typeface="Times New Roman" panose="02020603050405020304" pitchFamily="18" charset="0"/>
              </a:rPr>
              <a:t>This paper highlights the potential of using generalized language models to extract structured texts from natural language descriptions of workflows in various industries like healthcare domain. Despite the criticality of these workflows to the business, they are often not fully automated or formally specified. Instead, employees may rely on natural language documents to describe the procedures. This paper explores the effectiveness of using generalized language models, such as GPT-2, to perform text generation directly from these texts. These models have already shown success in multiple text generation tasks, and the paper's initial results suggest that they could also be effective in text generation in healthcare domain.</a:t>
            </a:r>
            <a:endParaRPr lang="en-IN" dirty="0">
              <a:solidFill>
                <a:srgbClr val="0033CC"/>
              </a:solidFill>
              <a:latin typeface="Calibri" panose="020F0502020204030204" pitchFamily="34" charset="0"/>
              <a:cs typeface="Times New Roman" panose="02020603050405020304" pitchFamily="18" charset="0"/>
            </a:endParaRPr>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Abstract and Scope</a:t>
            </a:r>
          </a:p>
        </p:txBody>
      </p:sp>
    </p:spTree>
    <p:extLst>
      <p:ext uri="{BB962C8B-B14F-4D97-AF65-F5344CB8AC3E}">
        <p14:creationId xmlns:p14="http://schemas.microsoft.com/office/powerpoint/2010/main" val="3811030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1919536" y="1772816"/>
            <a:ext cx="9137590" cy="4211931"/>
          </a:xfrm>
          <a:prstGeom prst="rect">
            <a:avLst/>
          </a:prstGeom>
        </p:spPr>
        <p:txBody>
          <a:bodyPr/>
          <a:lstStyle/>
          <a:p>
            <a:pPr marL="685791" indent="-342900" algn="just" eaLnBrk="0" hangingPunct="0">
              <a:spcBef>
                <a:spcPct val="20000"/>
              </a:spcBef>
              <a:buFont typeface="Wingdings" pitchFamily="2" charset="2"/>
              <a:buChar char="§"/>
              <a:defRPr/>
            </a:pPr>
            <a:r>
              <a:rPr lang="en-US" dirty="0">
                <a:solidFill>
                  <a:srgbClr val="0033CC"/>
                </a:solidFill>
                <a:latin typeface="Calibri" panose="020F0502020204030204" pitchFamily="34" charset="0"/>
                <a:cs typeface="Times New Roman" panose="02020603050405020304" pitchFamily="18" charset="0"/>
              </a:rPr>
              <a:t>It has proven to be a very successful pattern in deep learning to pre-train models on large scale unlabeled data via careful designed self-supervision tasks and then transfer to downstream tasks by fine-tuning on them.</a:t>
            </a:r>
          </a:p>
          <a:p>
            <a:pPr marL="342891" algn="just" eaLnBrk="0" hangingPunct="0">
              <a:spcBef>
                <a:spcPct val="20000"/>
              </a:spcBef>
              <a:defRPr/>
            </a:pPr>
            <a:endParaRPr lang="en-US" dirty="0">
              <a:solidFill>
                <a:srgbClr val="0033CC"/>
              </a:solidFill>
              <a:latin typeface="Calibri" panose="020F0502020204030204" pitchFamily="34" charset="0"/>
              <a:cs typeface="Times New Roman" panose="02020603050405020304" pitchFamily="18" charset="0"/>
            </a:endParaRPr>
          </a:p>
          <a:p>
            <a:pPr marL="685791" indent="-342900" algn="just" eaLnBrk="0" hangingPunct="0">
              <a:spcBef>
                <a:spcPct val="20000"/>
              </a:spcBef>
              <a:buFont typeface="Wingdings" pitchFamily="2" charset="2"/>
              <a:buChar char="§"/>
              <a:defRPr/>
            </a:pPr>
            <a:r>
              <a:rPr lang="en-US" dirty="0">
                <a:solidFill>
                  <a:srgbClr val="0033CC"/>
                </a:solidFill>
                <a:latin typeface="Calibri" panose="020F0502020204030204" pitchFamily="34" charset="0"/>
                <a:cs typeface="Times New Roman" panose="02020603050405020304" pitchFamily="18" charset="0"/>
              </a:rPr>
              <a:t>Downstream tasks can benefit from the learned representations from the pre-trained models.</a:t>
            </a:r>
          </a:p>
          <a:p>
            <a:pPr marL="685791" indent="-342900" algn="just" eaLnBrk="0" hangingPunct="0">
              <a:spcBef>
                <a:spcPct val="20000"/>
              </a:spcBef>
              <a:buFont typeface="Wingdings" pitchFamily="2" charset="2"/>
              <a:buChar char="§"/>
              <a:defRPr/>
            </a:pPr>
            <a:endParaRPr lang="en-US" dirty="0">
              <a:solidFill>
                <a:srgbClr val="0033CC"/>
              </a:solidFill>
              <a:latin typeface="Calibri" panose="020F0502020204030204" pitchFamily="34" charset="0"/>
              <a:cs typeface="Times New Roman" panose="02020603050405020304" pitchFamily="18" charset="0"/>
            </a:endParaRPr>
          </a:p>
          <a:p>
            <a:pPr marL="685791" indent="-342900" algn="just" eaLnBrk="0" hangingPunct="0">
              <a:spcBef>
                <a:spcPct val="20000"/>
              </a:spcBef>
              <a:buFont typeface="Wingdings" pitchFamily="2" charset="2"/>
              <a:buChar char="§"/>
              <a:defRPr/>
            </a:pPr>
            <a:r>
              <a:rPr lang="en-US" dirty="0">
                <a:solidFill>
                  <a:srgbClr val="0033CC"/>
                </a:solidFill>
                <a:latin typeface="Calibri" panose="020F0502020204030204" pitchFamily="34" charset="0"/>
                <a:cs typeface="Times New Roman" panose="02020603050405020304" pitchFamily="18" charset="0"/>
              </a:rPr>
              <a:t>A previous work on pre-training GPT on biomedical literature is DARE. However, they pre-train GPT on very limited amount of data (only 0.5M PubMed abstracts) and use it only for data-augmentation for relation extraction task.</a:t>
            </a:r>
          </a:p>
          <a:p>
            <a:pPr marL="342891" algn="just" eaLnBrk="0" hangingPunct="0">
              <a:spcBef>
                <a:spcPct val="20000"/>
              </a:spcBef>
              <a:defRPr/>
            </a:pPr>
            <a:endParaRPr lang="en-US" dirty="0">
              <a:solidFill>
                <a:srgbClr val="0033CC"/>
              </a:solidFill>
              <a:latin typeface="Calibri" panose="020F0502020204030204" pitchFamily="34" charset="0"/>
              <a:cs typeface="Times New Roman" panose="02020603050405020304" pitchFamily="18" charset="0"/>
            </a:endParaRPr>
          </a:p>
          <a:p>
            <a:pPr marL="685791" indent="-342900" algn="just" eaLnBrk="0" hangingPunct="0">
              <a:spcBef>
                <a:spcPct val="20000"/>
              </a:spcBef>
              <a:buFont typeface="Wingdings" pitchFamily="2" charset="2"/>
              <a:buChar char="§"/>
              <a:defRPr/>
            </a:pPr>
            <a:r>
              <a:rPr lang="en-US" dirty="0">
                <a:solidFill>
                  <a:srgbClr val="0033CC"/>
                </a:solidFill>
                <a:latin typeface="Calibri" panose="020F0502020204030204" pitchFamily="34" charset="0"/>
                <a:cs typeface="Times New Roman" panose="02020603050405020304" pitchFamily="18" charset="0"/>
              </a:rPr>
              <a:t>While it is true that AI language models like GPT-2 still have limitations in accurately generating human-like text, it is also worth noting that they have made significant strides in recent years. </a:t>
            </a:r>
          </a:p>
          <a:p>
            <a:pPr marL="685791" indent="-342900" algn="just" eaLnBrk="0" hangingPunct="0">
              <a:spcBef>
                <a:spcPct val="20000"/>
              </a:spcBef>
              <a:buFont typeface="Wingdings" pitchFamily="2" charset="2"/>
              <a:buChar char="§"/>
              <a:defRPr/>
            </a:pPr>
            <a:endParaRPr lang="en-IN" dirty="0">
              <a:solidFill>
                <a:srgbClr val="0000FF"/>
              </a:solidFill>
              <a:latin typeface="Calibri" panose="020F0502020204030204" pitchFamily="34" charset="0"/>
              <a:cs typeface="Times New Roman" panose="02020603050405020304" pitchFamily="18" charset="0"/>
            </a:endParaRPr>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Literature Survey</a:t>
            </a:r>
          </a:p>
        </p:txBody>
      </p:sp>
    </p:spTree>
    <p:extLst>
      <p:ext uri="{BB962C8B-B14F-4D97-AF65-F5344CB8AC3E}">
        <p14:creationId xmlns:p14="http://schemas.microsoft.com/office/powerpoint/2010/main" val="4205369299"/>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2639616" y="2055821"/>
            <a:ext cx="8077200" cy="4384667"/>
          </a:xfrm>
          <a:prstGeom prst="rect">
            <a:avLst/>
          </a:prstGeom>
        </p:spPr>
        <p:txBody>
          <a:bodyPr/>
          <a:lstStyle/>
          <a:p>
            <a:pPr marL="628641" indent="-285750" algn="just" eaLnBrk="0" hangingPunct="0">
              <a:spcBef>
                <a:spcPct val="20000"/>
              </a:spcBef>
              <a:buFont typeface="Arial" panose="020B0604020202020204" pitchFamily="34" charset="0"/>
              <a:buChar char="•"/>
              <a:defRPr/>
            </a:pPr>
            <a:r>
              <a:rPr lang="en-IN" dirty="0">
                <a:solidFill>
                  <a:srgbClr val="0033CC"/>
                </a:solidFill>
                <a:latin typeface="Calibri" panose="020F0502020204030204" pitchFamily="34" charset="0"/>
                <a:cs typeface="Times New Roman" panose="02020603050405020304" pitchFamily="18" charset="0"/>
              </a:rPr>
              <a:t>Since this is a generative model, hence it was suggested to measure the model  performance with ROUGE and BLEU score.</a:t>
            </a:r>
          </a:p>
          <a:p>
            <a:pPr marL="628641" indent="-285750" algn="just" eaLnBrk="0" hangingPunct="0">
              <a:spcBef>
                <a:spcPct val="20000"/>
              </a:spcBef>
              <a:buFont typeface="Arial" panose="020B0604020202020204" pitchFamily="34" charset="0"/>
              <a:buChar char="•"/>
              <a:defRPr/>
            </a:pPr>
            <a:endParaRPr lang="en-IN" dirty="0">
              <a:solidFill>
                <a:srgbClr val="0033CC"/>
              </a:solidFill>
              <a:latin typeface="Calibri" panose="020F0502020204030204" pitchFamily="34" charset="0"/>
              <a:cs typeface="Times New Roman" panose="02020603050405020304" pitchFamily="18" charset="0"/>
            </a:endParaRPr>
          </a:p>
          <a:p>
            <a:pPr marL="628641" indent="-285750" algn="just" eaLnBrk="0" hangingPunct="0">
              <a:spcBef>
                <a:spcPct val="20000"/>
              </a:spcBef>
              <a:buFont typeface="Arial" panose="020B0604020202020204" pitchFamily="34" charset="0"/>
              <a:buChar char="•"/>
              <a:defRPr/>
            </a:pPr>
            <a:r>
              <a:rPr lang="en-IN" dirty="0">
                <a:solidFill>
                  <a:srgbClr val="0033CC"/>
                </a:solidFill>
                <a:latin typeface="Calibri" panose="020F0502020204030204" pitchFamily="34" charset="0"/>
                <a:cs typeface="Times New Roman" panose="02020603050405020304" pitchFamily="18" charset="0"/>
              </a:rPr>
              <a:t>Guide also suggested to generate graphs for comparing with other existing models, to visualize the language-model loss of distilGPT-2 model.</a:t>
            </a:r>
          </a:p>
          <a:p>
            <a:pPr marL="342891" algn="just" eaLnBrk="0" hangingPunct="0">
              <a:spcBef>
                <a:spcPct val="20000"/>
              </a:spcBef>
              <a:defRPr/>
            </a:pPr>
            <a:endParaRPr lang="en-IN" dirty="0">
              <a:solidFill>
                <a:srgbClr val="0033CC"/>
              </a:solidFill>
              <a:latin typeface="Calibri" panose="020F0502020204030204" pitchFamily="34" charset="0"/>
              <a:cs typeface="Times New Roman" panose="02020603050405020304" pitchFamily="18" charset="0"/>
            </a:endParaRPr>
          </a:p>
          <a:p>
            <a:pPr marL="628641" indent="-285750" algn="just" eaLnBrk="0" hangingPunct="0">
              <a:spcBef>
                <a:spcPct val="20000"/>
              </a:spcBef>
              <a:buFont typeface="Arial" panose="020B0604020202020204" pitchFamily="34" charset="0"/>
              <a:buChar char="•"/>
              <a:defRPr/>
            </a:pPr>
            <a:r>
              <a:rPr lang="en-IN" dirty="0">
                <a:solidFill>
                  <a:srgbClr val="0033CC"/>
                </a:solidFill>
                <a:latin typeface="Calibri" panose="020F0502020204030204" pitchFamily="34" charset="0"/>
                <a:cs typeface="Times New Roman" panose="02020603050405020304" pitchFamily="18" charset="0"/>
              </a:rPr>
              <a:t>Both the above mentioned points have been successfully completed, and the results attached in upcoming slides.</a:t>
            </a:r>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Suggestions from Review - 3</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6"/>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46" name="Google Shape;46;p6"/>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buClr>
                <a:srgbClr val="000000"/>
              </a:buClr>
              <a:buSzPts val="2400"/>
            </a:pPr>
            <a:r>
              <a:rPr lang="en-US" sz="2400" dirty="0">
                <a:solidFill>
                  <a:srgbClr val="FF0000"/>
                </a:solidFill>
                <a:latin typeface="Trebuchet MS"/>
                <a:ea typeface="Trebuchet MS"/>
                <a:cs typeface="Trebuchet MS"/>
                <a:sym typeface="Trebuchet MS"/>
              </a:rPr>
              <a:t>Design Approach </a:t>
            </a:r>
            <a:endParaRPr sz="1400" dirty="0">
              <a:solidFill>
                <a:srgbClr val="000000"/>
              </a:solidFill>
              <a:latin typeface="Arial"/>
              <a:ea typeface="Arial"/>
              <a:cs typeface="Arial"/>
              <a:sym typeface="Arial"/>
            </a:endParaRPr>
          </a:p>
        </p:txBody>
      </p:sp>
      <p:pic>
        <p:nvPicPr>
          <p:cNvPr id="7" name="Picture 6">
            <a:extLst>
              <a:ext uri="{FF2B5EF4-FFF2-40B4-BE49-F238E27FC236}">
                <a16:creationId xmlns:a16="http://schemas.microsoft.com/office/drawing/2014/main" id="{00F01ACF-B99C-4B79-811F-E83983F13542}"/>
              </a:ext>
            </a:extLst>
          </p:cNvPr>
          <p:cNvPicPr>
            <a:picLocks noChangeAspect="1"/>
          </p:cNvPicPr>
          <p:nvPr/>
        </p:nvPicPr>
        <p:blipFill>
          <a:blip r:embed="rId3"/>
          <a:stretch>
            <a:fillRect/>
          </a:stretch>
        </p:blipFill>
        <p:spPr>
          <a:xfrm>
            <a:off x="2711624" y="1844824"/>
            <a:ext cx="8280920" cy="46439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7"/>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53" name="Google Shape;53;p7"/>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dirty="0">
                <a:solidFill>
                  <a:srgbClr val="FF0000"/>
                </a:solidFill>
                <a:latin typeface="Trebuchet MS"/>
                <a:ea typeface="Trebuchet MS"/>
                <a:cs typeface="Trebuchet MS"/>
                <a:sym typeface="Trebuchet MS"/>
              </a:rPr>
              <a:t>Design Constraints, Assumptions &amp; Dependencies</a:t>
            </a:r>
            <a:endParaRPr lang="en-US" sz="2400" dirty="0"/>
          </a:p>
        </p:txBody>
      </p:sp>
      <p:sp>
        <p:nvSpPr>
          <p:cNvPr id="6" name="TextBox 5">
            <a:extLst>
              <a:ext uri="{FF2B5EF4-FFF2-40B4-BE49-F238E27FC236}">
                <a16:creationId xmlns:a16="http://schemas.microsoft.com/office/drawing/2014/main" id="{7EF3E1B6-BBEC-4440-B7D4-76632CF05534}"/>
              </a:ext>
            </a:extLst>
          </p:cNvPr>
          <p:cNvSpPr txBox="1"/>
          <p:nvPr/>
        </p:nvSpPr>
        <p:spPr>
          <a:xfrm>
            <a:off x="2639616" y="2025280"/>
            <a:ext cx="9073008" cy="3635547"/>
          </a:xfrm>
          <a:prstGeom prst="rect">
            <a:avLst/>
          </a:prstGeom>
          <a:noFill/>
        </p:spPr>
        <p:txBody>
          <a:bodyPr wrap="square">
            <a:spAutoFit/>
          </a:bodyPr>
          <a:lstStyle/>
          <a:p>
            <a:pPr marL="342900" marR="0" lvl="0" indent="-342900">
              <a:lnSpc>
                <a:spcPct val="107000"/>
              </a:lnSpc>
              <a:spcBef>
                <a:spcPts val="0"/>
              </a:spcBef>
              <a:spcAft>
                <a:spcPts val="0"/>
              </a:spcAft>
              <a:buFont typeface="Arial" panose="020B0604020202020204" pitchFamily="34" charset="0"/>
              <a:buChar char="•"/>
            </a:pPr>
            <a:r>
              <a:rPr lang="en-US" dirty="0">
                <a:solidFill>
                  <a:srgbClr val="0033CC"/>
                </a:solidFill>
                <a:latin typeface="Calibri" panose="020F0502020204030204" pitchFamily="34" charset="0"/>
                <a:cs typeface="Times New Roman" panose="02020603050405020304" pitchFamily="18" charset="0"/>
              </a:rPr>
              <a:t>Samples were collected from PubMed site </a:t>
            </a:r>
            <a:r>
              <a:rPr lang="en-US" dirty="0">
                <a:solidFill>
                  <a:srgbClr val="0033CC"/>
                </a:solidFill>
                <a:latin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https://pubmed.ncbi.nlm.nih.gov/download/</a:t>
            </a:r>
            <a:r>
              <a:rPr lang="en-US" dirty="0">
                <a:solidFill>
                  <a:srgbClr val="0033CC"/>
                </a:solidFill>
                <a:latin typeface="Calibri" panose="020F0502020204030204" pitchFamily="34" charset="0"/>
                <a:cs typeface="Times New Roman" panose="02020603050405020304" pitchFamily="18" charset="0"/>
              </a:rPr>
              <a:t>  The database is maintained by NIH (National Institute of Health) also approved by FDA.</a:t>
            </a:r>
          </a:p>
          <a:p>
            <a:pPr marL="285750" marR="0" lvl="0" indent="-285750">
              <a:lnSpc>
                <a:spcPct val="107000"/>
              </a:lnSpc>
              <a:spcBef>
                <a:spcPts val="0"/>
              </a:spcBef>
              <a:spcAft>
                <a:spcPts val="0"/>
              </a:spcAft>
              <a:buFont typeface="Arial" panose="020B0604020202020204" pitchFamily="34" charset="0"/>
              <a:buChar char="•"/>
            </a:pPr>
            <a:endParaRPr lang="en-US" dirty="0">
              <a:solidFill>
                <a:srgbClr val="0033CC"/>
              </a:solidFill>
              <a:latin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Arial" panose="020B0604020202020204" pitchFamily="34" charset="0"/>
              <a:buChar char="•"/>
            </a:pPr>
            <a:r>
              <a:rPr lang="en-US" dirty="0">
                <a:solidFill>
                  <a:srgbClr val="0033CC"/>
                </a:solidFill>
                <a:latin typeface="Calibri" panose="020F0502020204030204" pitchFamily="34" charset="0"/>
                <a:cs typeface="Times New Roman" panose="02020603050405020304" pitchFamily="18" charset="0"/>
              </a:rPr>
              <a:t>The training requires a large and diverse set of data, and the processing of this large and diverse set needs reasonable processor speed and RAM. The cloud-based solutions such as Google Collab Pro cater to the needs of developing this model, while the traditional computing may not be very flexible.</a:t>
            </a:r>
          </a:p>
          <a:p>
            <a:pPr marL="285750" marR="0" lvl="0" indent="-285750">
              <a:lnSpc>
                <a:spcPct val="107000"/>
              </a:lnSpc>
              <a:spcBef>
                <a:spcPts val="0"/>
              </a:spcBef>
              <a:spcAft>
                <a:spcPts val="0"/>
              </a:spcAft>
              <a:buFont typeface="Arial" panose="020B0604020202020204" pitchFamily="34" charset="0"/>
              <a:buChar char="•"/>
            </a:pPr>
            <a:endParaRPr lang="en-US" dirty="0">
              <a:solidFill>
                <a:srgbClr val="0033CC"/>
              </a:solidFill>
              <a:latin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Arial" panose="020B0604020202020204" pitchFamily="34" charset="0"/>
              <a:buChar char="•"/>
            </a:pPr>
            <a:r>
              <a:rPr lang="en-US" dirty="0">
                <a:solidFill>
                  <a:srgbClr val="0033CC"/>
                </a:solidFill>
                <a:latin typeface="Calibri" panose="020F0502020204030204" pitchFamily="34" charset="0"/>
                <a:cs typeface="Times New Roman" panose="02020603050405020304" pitchFamily="18" charset="0"/>
              </a:rPr>
              <a:t>Since this research involves handling of medical data that are private and confidential, it is necessary to handle the data with utmost care to prevent unethical use.</a:t>
            </a:r>
          </a:p>
          <a:p>
            <a:pPr marL="285750" marR="0" lvl="0" indent="-285750">
              <a:lnSpc>
                <a:spcPct val="107000"/>
              </a:lnSpc>
              <a:spcBef>
                <a:spcPts val="0"/>
              </a:spcBef>
              <a:spcAft>
                <a:spcPts val="0"/>
              </a:spcAft>
              <a:buFont typeface="Arial" panose="020B0604020202020204" pitchFamily="34" charset="0"/>
              <a:buChar char="•"/>
            </a:pPr>
            <a:endParaRPr lang="en-US" dirty="0">
              <a:solidFill>
                <a:srgbClr val="0033CC"/>
              </a:solidFill>
              <a:latin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pPr>
            <a:r>
              <a:rPr lang="en-US" dirty="0">
                <a:solidFill>
                  <a:srgbClr val="0033CC"/>
                </a:solidFill>
                <a:latin typeface="Calibri" panose="020F0502020204030204" pitchFamily="34" charset="0"/>
                <a:cs typeface="Times New Roman" panose="02020603050405020304" pitchFamily="18" charset="0"/>
              </a:rPr>
              <a:t>One constraint of GPT-2 is that the token limit is 1024. We cannot pass large sentence.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6"/>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46" name="Google Shape;46;p6"/>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buClr>
                <a:srgbClr val="000000"/>
              </a:buClr>
              <a:buSzPts val="2400"/>
            </a:pPr>
            <a:r>
              <a:rPr lang="en-US" sz="2400" dirty="0">
                <a:solidFill>
                  <a:srgbClr val="FF0000"/>
                </a:solidFill>
                <a:latin typeface="Trebuchet MS"/>
                <a:ea typeface="Trebuchet MS"/>
                <a:cs typeface="Trebuchet MS"/>
                <a:sym typeface="Trebuchet MS"/>
              </a:rPr>
              <a:t>Design Details</a:t>
            </a:r>
          </a:p>
        </p:txBody>
      </p:sp>
      <p:sp>
        <p:nvSpPr>
          <p:cNvPr id="47" name="Google Shape;47;p6"/>
          <p:cNvSpPr txBox="1"/>
          <p:nvPr/>
        </p:nvSpPr>
        <p:spPr>
          <a:xfrm>
            <a:off x="2495600" y="2204864"/>
            <a:ext cx="9451032" cy="3707816"/>
          </a:xfrm>
          <a:prstGeom prst="rect">
            <a:avLst/>
          </a:prstGeom>
          <a:noFill/>
          <a:ln>
            <a:noFill/>
          </a:ln>
        </p:spPr>
        <p:txBody>
          <a:bodyPr spcFirstLastPara="1" wrap="square" lIns="91425" tIns="45700" rIns="91425" bIns="45700" anchor="ctr" anchorCtr="0">
            <a:noAutofit/>
          </a:bodyPr>
          <a:lstStyle/>
          <a:p>
            <a:pPr marL="742950" indent="-285750" algn="just">
              <a:spcBef>
                <a:spcPts val="480"/>
              </a:spcBef>
              <a:spcAft>
                <a:spcPts val="0"/>
              </a:spcAft>
              <a:buFont typeface="Arial" panose="020B0604020202020204" pitchFamily="34" charset="0"/>
              <a:buChar char="•"/>
            </a:pPr>
            <a:r>
              <a:rPr lang="en-US" dirty="0">
                <a:solidFill>
                  <a:srgbClr val="0033CC"/>
                </a:solidFill>
                <a:latin typeface="Calibri" panose="020F0502020204030204" pitchFamily="34" charset="0"/>
                <a:cs typeface="Calibri" panose="020F0502020204030204" pitchFamily="34" charset="0"/>
              </a:rPr>
              <a:t>Novelty -                </a:t>
            </a:r>
            <a:r>
              <a:rPr lang="en-US" sz="1600" dirty="0">
                <a:solidFill>
                  <a:schemeClr val="tx1">
                    <a:lumMod val="65000"/>
                    <a:lumOff val="35000"/>
                  </a:schemeClr>
                </a:solidFill>
                <a:latin typeface="Calibri" panose="020F0502020204030204" pitchFamily="34" charset="0"/>
                <a:cs typeface="Calibri" panose="020F0502020204030204" pitchFamily="34" charset="0"/>
              </a:rPr>
              <a:t>I used POS tagging and BERT tokenizer for tokenization purpose</a:t>
            </a:r>
          </a:p>
          <a:p>
            <a:pPr marL="742950" indent="-285750" algn="just">
              <a:spcBef>
                <a:spcPts val="480"/>
              </a:spcBef>
              <a:spcAft>
                <a:spcPts val="0"/>
              </a:spcAft>
              <a:buFont typeface="Arial" panose="020B0604020202020204" pitchFamily="34" charset="0"/>
              <a:buChar char="•"/>
            </a:pPr>
            <a:r>
              <a:rPr lang="en-US" dirty="0">
                <a:solidFill>
                  <a:srgbClr val="0033CC"/>
                </a:solidFill>
                <a:latin typeface="Calibri" panose="020F0502020204030204" pitchFamily="34" charset="0"/>
                <a:cs typeface="Calibri" panose="020F0502020204030204" pitchFamily="34" charset="0"/>
              </a:rPr>
              <a:t>Performance -       </a:t>
            </a:r>
            <a:r>
              <a:rPr lang="en-US" sz="1600" dirty="0">
                <a:solidFill>
                  <a:schemeClr val="tx1">
                    <a:lumMod val="65000"/>
                    <a:lumOff val="35000"/>
                  </a:schemeClr>
                </a:solidFill>
                <a:latin typeface="Calibri" panose="020F0502020204030204" pitchFamily="34" charset="0"/>
                <a:cs typeface="Calibri" panose="020F0502020204030204" pitchFamily="34" charset="0"/>
              </a:rPr>
              <a:t>Model performance was measured using ROUGE score and BLEU score.</a:t>
            </a:r>
          </a:p>
          <a:p>
            <a:pPr marL="457200" algn="just">
              <a:spcBef>
                <a:spcPts val="480"/>
              </a:spcBef>
              <a:spcAft>
                <a:spcPts val="0"/>
              </a:spcAft>
            </a:pPr>
            <a:r>
              <a:rPr lang="en-US" sz="1600" dirty="0">
                <a:solidFill>
                  <a:schemeClr val="tx1">
                    <a:lumMod val="65000"/>
                    <a:lumOff val="35000"/>
                  </a:schemeClr>
                </a:solidFill>
                <a:latin typeface="Calibri" panose="020F0502020204030204" pitchFamily="34" charset="0"/>
                <a:cs typeface="Calibri" panose="020F0502020204030204" pitchFamily="34" charset="0"/>
              </a:rPr>
              <a:t>                                           ROUGE-1 score was between 0.1 to 0.5  and the median value was 0.4. </a:t>
            </a:r>
          </a:p>
          <a:p>
            <a:pPr marL="457200" algn="just">
              <a:spcBef>
                <a:spcPts val="480"/>
              </a:spcBef>
              <a:spcAft>
                <a:spcPts val="0"/>
              </a:spcAft>
            </a:pPr>
            <a:r>
              <a:rPr lang="en-US" sz="1600" dirty="0">
                <a:solidFill>
                  <a:schemeClr val="tx1">
                    <a:lumMod val="65000"/>
                    <a:lumOff val="35000"/>
                  </a:schemeClr>
                </a:solidFill>
                <a:latin typeface="Calibri" panose="020F0502020204030204" pitchFamily="34" charset="0"/>
                <a:cs typeface="Calibri" panose="020F0502020204030204" pitchFamily="34" charset="0"/>
              </a:rPr>
              <a:t>	                                 ROUGE-2 score was between 0.2 to 1  and the median value was 0.6.</a:t>
            </a:r>
          </a:p>
          <a:p>
            <a:pPr marL="457200" algn="just">
              <a:spcBef>
                <a:spcPts val="480"/>
              </a:spcBef>
              <a:spcAft>
                <a:spcPts val="0"/>
              </a:spcAft>
            </a:pPr>
            <a:r>
              <a:rPr lang="en-US" sz="1600" dirty="0">
                <a:solidFill>
                  <a:schemeClr val="tx1">
                    <a:lumMod val="65000"/>
                    <a:lumOff val="35000"/>
                  </a:schemeClr>
                </a:solidFill>
                <a:latin typeface="Calibri" panose="020F0502020204030204" pitchFamily="34" charset="0"/>
                <a:cs typeface="Calibri" panose="020F0502020204030204" pitchFamily="34" charset="0"/>
              </a:rPr>
              <a:t>                                           ROUGE-3 score was between 0.3 to 1  and the median value was 0.8</a:t>
            </a:r>
          </a:p>
          <a:p>
            <a:pPr marL="742950" indent="-285750" algn="just">
              <a:spcBef>
                <a:spcPts val="480"/>
              </a:spcBef>
              <a:spcAft>
                <a:spcPts val="0"/>
              </a:spcAft>
              <a:buFont typeface="Arial" panose="020B0604020202020204" pitchFamily="34" charset="0"/>
              <a:buChar char="•"/>
            </a:pPr>
            <a:r>
              <a:rPr lang="en-US" dirty="0">
                <a:solidFill>
                  <a:srgbClr val="0033CC"/>
                </a:solidFill>
                <a:latin typeface="Calibri" panose="020F0502020204030204" pitchFamily="34" charset="0"/>
                <a:cs typeface="Calibri" panose="020F0502020204030204" pitchFamily="34" charset="0"/>
              </a:rPr>
              <a:t>Reliability -             </a:t>
            </a:r>
            <a:r>
              <a:rPr lang="en-US" sz="1600" dirty="0">
                <a:solidFill>
                  <a:schemeClr val="tx1">
                    <a:lumMod val="65000"/>
                    <a:lumOff val="35000"/>
                  </a:schemeClr>
                </a:solidFill>
                <a:latin typeface="Calibri" panose="020F0502020204030204" pitchFamily="34" charset="0"/>
                <a:cs typeface="Calibri" panose="020F0502020204030204" pitchFamily="34" charset="0"/>
              </a:rPr>
              <a:t>It performs as expected with PubMed medicine dataset. I took random </a:t>
            </a:r>
          </a:p>
          <a:p>
            <a:pPr marL="457200" algn="just">
              <a:spcBef>
                <a:spcPts val="480"/>
              </a:spcBef>
              <a:spcAft>
                <a:spcPts val="0"/>
              </a:spcAft>
            </a:pPr>
            <a:r>
              <a:rPr lang="en-US" sz="1600" dirty="0">
                <a:solidFill>
                  <a:schemeClr val="tx1">
                    <a:lumMod val="65000"/>
                    <a:lumOff val="35000"/>
                  </a:schemeClr>
                </a:solidFill>
                <a:latin typeface="Calibri" panose="020F0502020204030204" pitchFamily="34" charset="0"/>
                <a:cs typeface="Calibri" panose="020F0502020204030204" pitchFamily="34" charset="0"/>
              </a:rPr>
              <a:t>		             medicine name and model able to generate correct text</a:t>
            </a:r>
          </a:p>
          <a:p>
            <a:pPr marL="742950" indent="-285750" algn="just">
              <a:spcBef>
                <a:spcPts val="480"/>
              </a:spcBef>
              <a:spcAft>
                <a:spcPts val="0"/>
              </a:spcAft>
              <a:buFont typeface="Arial" panose="020B0604020202020204" pitchFamily="34" charset="0"/>
              <a:buChar char="•"/>
            </a:pPr>
            <a:r>
              <a:rPr lang="en-US" dirty="0">
                <a:solidFill>
                  <a:srgbClr val="0033CC"/>
                </a:solidFill>
                <a:latin typeface="Calibri" panose="020F0502020204030204" pitchFamily="34" charset="0"/>
                <a:cs typeface="Calibri" panose="020F0502020204030204" pitchFamily="34" charset="0"/>
              </a:rPr>
              <a:t>Maintainability -   </a:t>
            </a:r>
            <a:r>
              <a:rPr lang="en-US" sz="1600" dirty="0">
                <a:solidFill>
                  <a:schemeClr val="tx1">
                    <a:lumMod val="65000"/>
                    <a:lumOff val="35000"/>
                  </a:schemeClr>
                </a:solidFill>
                <a:latin typeface="Calibri" panose="020F0502020204030204" pitchFamily="34" charset="0"/>
                <a:cs typeface="Calibri" panose="020F0502020204030204" pitchFamily="34" charset="0"/>
              </a:rPr>
              <a:t>This model is easy to maintain. After training I saved the model check point and   </a:t>
            </a:r>
          </a:p>
          <a:p>
            <a:pPr marL="457200" algn="just">
              <a:spcBef>
                <a:spcPts val="480"/>
              </a:spcBef>
              <a:spcAft>
                <a:spcPts val="0"/>
              </a:spcAft>
            </a:pPr>
            <a:r>
              <a:rPr lang="en-US" sz="1600" dirty="0">
                <a:solidFill>
                  <a:schemeClr val="tx1">
                    <a:lumMod val="65000"/>
                    <a:lumOff val="35000"/>
                  </a:schemeClr>
                </a:solidFill>
                <a:latin typeface="Calibri" panose="020F0502020204030204" pitchFamily="34" charset="0"/>
                <a:cs typeface="Calibri" panose="020F0502020204030204" pitchFamily="34" charset="0"/>
              </a:rPr>
              <a:t>     		             config file. </a:t>
            </a:r>
            <a:endParaRPr lang="en-US" dirty="0">
              <a:solidFill>
                <a:srgbClr val="0033CC"/>
              </a:solidFill>
              <a:latin typeface="Calibri" panose="020F0502020204030204" pitchFamily="34" charset="0"/>
              <a:cs typeface="Calibri" panose="020F0502020204030204" pitchFamily="34" charset="0"/>
            </a:endParaRPr>
          </a:p>
          <a:p>
            <a:pPr marL="742950" indent="-285750" algn="just">
              <a:spcBef>
                <a:spcPts val="480"/>
              </a:spcBef>
              <a:spcAft>
                <a:spcPts val="0"/>
              </a:spcAft>
              <a:buFont typeface="Arial" panose="020B0604020202020204" pitchFamily="34" charset="0"/>
              <a:buChar char="•"/>
            </a:pPr>
            <a:r>
              <a:rPr lang="en-US" dirty="0">
                <a:solidFill>
                  <a:srgbClr val="0033CC"/>
                </a:solidFill>
                <a:latin typeface="Calibri" panose="020F0502020204030204" pitchFamily="34" charset="0"/>
                <a:cs typeface="Calibri" panose="020F0502020204030204" pitchFamily="34" charset="0"/>
              </a:rPr>
              <a:t>Portability -            </a:t>
            </a:r>
            <a:r>
              <a:rPr lang="en-US" sz="1600" dirty="0">
                <a:solidFill>
                  <a:schemeClr val="tx1">
                    <a:lumMod val="65000"/>
                    <a:lumOff val="35000"/>
                  </a:schemeClr>
                </a:solidFill>
                <a:latin typeface="Calibri" panose="020F0502020204030204" pitchFamily="34" charset="0"/>
                <a:cs typeface="Calibri" panose="020F0502020204030204" pitchFamily="34" charset="0"/>
              </a:rPr>
              <a:t>Model is very much portable. It can run on Windows, Linux and MacOS.</a:t>
            </a:r>
          </a:p>
          <a:p>
            <a:pPr marL="742950" indent="-285750" algn="just">
              <a:spcBef>
                <a:spcPts val="480"/>
              </a:spcBef>
              <a:spcAft>
                <a:spcPts val="0"/>
              </a:spcAft>
              <a:buFont typeface="Arial" panose="020B0604020202020204" pitchFamily="34" charset="0"/>
              <a:buChar char="•"/>
            </a:pPr>
            <a:endParaRPr lang="en-US" sz="1600" dirty="0">
              <a:solidFill>
                <a:schemeClr val="tx1">
                  <a:lumMod val="65000"/>
                  <a:lumOff val="35000"/>
                </a:schemeClr>
              </a:solidFill>
              <a:latin typeface="Calibri" panose="020F0502020204030204" pitchFamily="34" charset="0"/>
              <a:cs typeface="Calibri" panose="020F0502020204030204" pitchFamily="34" charset="0"/>
            </a:endParaRPr>
          </a:p>
          <a:p>
            <a:pPr marL="457200" algn="just">
              <a:spcBef>
                <a:spcPts val="480"/>
              </a:spcBef>
              <a:spcAft>
                <a:spcPts val="0"/>
              </a:spcAft>
            </a:pPr>
            <a:endParaRPr lang="en-US" sz="2400" dirty="0">
              <a:solidFill>
                <a:srgbClr val="0033CC"/>
              </a:solidFill>
              <a:latin typeface="Trebuchet MS"/>
            </a:endParaRPr>
          </a:p>
        </p:txBody>
      </p:sp>
    </p:spTree>
    <p:extLst>
      <p:ext uri="{BB962C8B-B14F-4D97-AF65-F5344CB8AC3E}">
        <p14:creationId xmlns:p14="http://schemas.microsoft.com/office/powerpoint/2010/main" val="3167076299"/>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apstone Project - Review 3 - Template.pptx" id="{77E64785-C4AC-D447-9F20-AA3556BA4DEA}" vid="{211B08FD-A304-1146-A3C3-5229E601B305}"/>
    </a:ext>
  </a:extLst>
</a:theme>
</file>

<file path=ppt/theme/theme2.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themeOverride>
</file>

<file path=docProps/app.xml><?xml version="1.0" encoding="utf-8"?>
<Properties xmlns="http://schemas.openxmlformats.org/officeDocument/2006/extended-properties" xmlns:vt="http://schemas.openxmlformats.org/officeDocument/2006/docPropsVTypes">
  <Template>Capstone Project - Review 3 - Template (1)</Template>
  <TotalTime>390</TotalTime>
  <Words>1411</Words>
  <Application>Microsoft Office PowerPoint</Application>
  <PresentationFormat>Widescreen</PresentationFormat>
  <Paragraphs>152</Paragraphs>
  <Slides>21</Slides>
  <Notes>19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21</vt:i4>
      </vt:variant>
    </vt:vector>
  </HeadingPairs>
  <TitlesOfParts>
    <vt:vector size="30" baseType="lpstr">
      <vt:lpstr>Arial</vt:lpstr>
      <vt:lpstr>Calibri</vt:lpstr>
      <vt:lpstr>Calibri Light</vt:lpstr>
      <vt:lpstr>Century Gothic</vt:lpstr>
      <vt:lpstr>Trebuchet MS</vt:lpstr>
      <vt:lpstr>Wingdings</vt:lpstr>
      <vt:lpstr>Wingdings 3</vt:lpstr>
      <vt:lpstr>Custom Design</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KTwo Technology Solutions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Sunitha R</dc:creator>
  <cp:lastModifiedBy>Anirban Karak</cp:lastModifiedBy>
  <cp:revision>37</cp:revision>
  <dcterms:created xsi:type="dcterms:W3CDTF">2020-11-22T08:14:37Z</dcterms:created>
  <dcterms:modified xsi:type="dcterms:W3CDTF">2023-04-18T13:47:08Z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