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25"/>
  </p:notesMasterIdLst>
  <p:sldIdLst>
    <p:sldId id="256" r:id="rId5"/>
    <p:sldId id="257" r:id="rId6"/>
    <p:sldId id="260" r:id="rId7"/>
    <p:sldId id="266" r:id="rId8"/>
    <p:sldId id="268" r:id="rId9"/>
    <p:sldId id="286" r:id="rId10"/>
    <p:sldId id="278" r:id="rId11"/>
    <p:sldId id="273" r:id="rId12"/>
    <p:sldId id="281" r:id="rId13"/>
    <p:sldId id="287" r:id="rId14"/>
    <p:sldId id="271" r:id="rId15"/>
    <p:sldId id="282" r:id="rId16"/>
    <p:sldId id="283" r:id="rId17"/>
    <p:sldId id="284" r:id="rId18"/>
    <p:sldId id="285" r:id="rId19"/>
    <p:sldId id="274" r:id="rId20"/>
    <p:sldId id="272" r:id="rId21"/>
    <p:sldId id="265" r:id="rId22"/>
    <p:sldId id="262" r:id="rId23"/>
    <p:sldId id="277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1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1100"/>
              <a:t>Comparison on Response Score for Different Retreiver Model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Sheet1!$B$4</c:f>
              <c:strCache>
                <c:ptCount val="1"/>
                <c:pt idx="0">
                  <c:v>Roberta-base-SQIAD2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Sheet1!$C$3:$G$3</c:f>
              <c:strCache>
                <c:ptCount val="5"/>
                <c:pt idx="0">
                  <c:v>Response 1</c:v>
                </c:pt>
                <c:pt idx="1">
                  <c:v>Response 2</c:v>
                </c:pt>
                <c:pt idx="2">
                  <c:v>Response 3</c:v>
                </c:pt>
                <c:pt idx="3">
                  <c:v>Response 4</c:v>
                </c:pt>
                <c:pt idx="4">
                  <c:v>Response 5</c:v>
                </c:pt>
              </c:strCache>
            </c:strRef>
          </c:cat>
          <c:val>
            <c:numRef>
              <c:f>Sheet1!$C$4:$G$4</c:f>
              <c:numCache>
                <c:formatCode>0.00%</c:formatCode>
                <c:ptCount val="5"/>
                <c:pt idx="0">
                  <c:v>0.62</c:v>
                </c:pt>
                <c:pt idx="1">
                  <c:v>0.56899999999999995</c:v>
                </c:pt>
                <c:pt idx="2">
                  <c:v>0.56899999999999995</c:v>
                </c:pt>
                <c:pt idx="3" formatCode="0%">
                  <c:v>0.53</c:v>
                </c:pt>
                <c:pt idx="4" formatCode="0%">
                  <c:v>0.47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51E-45BB-BA06-CF51BFC498B9}"/>
            </c:ext>
          </c:extLst>
        </c:ser>
        <c:ser>
          <c:idx val="1"/>
          <c:order val="1"/>
          <c:tx>
            <c:strRef>
              <c:f>Sheet1!$B$5</c:f>
              <c:strCache>
                <c:ptCount val="1"/>
                <c:pt idx="0">
                  <c:v>Roberta-base-SQUAD2-COVID</c:v>
                </c:pt>
              </c:strCache>
            </c:strRef>
          </c:tx>
          <c:spPr>
            <a:ln w="22225" cap="rnd">
              <a:solidFill>
                <a:schemeClr val="accent2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Sheet1!$C$3:$G$3</c:f>
              <c:strCache>
                <c:ptCount val="5"/>
                <c:pt idx="0">
                  <c:v>Response 1</c:v>
                </c:pt>
                <c:pt idx="1">
                  <c:v>Response 2</c:v>
                </c:pt>
                <c:pt idx="2">
                  <c:v>Response 3</c:v>
                </c:pt>
                <c:pt idx="3">
                  <c:v>Response 4</c:v>
                </c:pt>
                <c:pt idx="4">
                  <c:v>Response 5</c:v>
                </c:pt>
              </c:strCache>
            </c:strRef>
          </c:cat>
          <c:val>
            <c:numRef>
              <c:f>Sheet1!$C$5:$G$5</c:f>
              <c:numCache>
                <c:formatCode>0.00%</c:formatCode>
                <c:ptCount val="5"/>
                <c:pt idx="0">
                  <c:v>0.91</c:v>
                </c:pt>
                <c:pt idx="1">
                  <c:v>0.65</c:v>
                </c:pt>
                <c:pt idx="2" formatCode="0%">
                  <c:v>0.62</c:v>
                </c:pt>
                <c:pt idx="3" formatCode="0%">
                  <c:v>0.61</c:v>
                </c:pt>
                <c:pt idx="4" formatCode="0%">
                  <c:v>0.6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51E-45BB-BA06-CF51BFC498B9}"/>
            </c:ext>
          </c:extLst>
        </c:ser>
        <c:ser>
          <c:idx val="2"/>
          <c:order val="2"/>
          <c:tx>
            <c:strRef>
              <c:f>Sheet1!$B$6</c:f>
              <c:strCache>
                <c:ptCount val="1"/>
                <c:pt idx="0">
                  <c:v>deepset/covid-bert-base</c:v>
                </c:pt>
              </c:strCache>
            </c:strRef>
          </c:tx>
          <c:spPr>
            <a:ln w="22225" cap="rnd">
              <a:solidFill>
                <a:schemeClr val="accent3"/>
              </a:solidFill>
              <a:round/>
            </a:ln>
            <a:effectLst/>
          </c:spPr>
          <c:marker>
            <c:symbol val="triangle"/>
            <c:size val="6"/>
            <c:spPr>
              <a:solidFill>
                <a:schemeClr val="accent3"/>
              </a:solidFill>
              <a:ln w="9525">
                <a:solidFill>
                  <a:schemeClr val="accent3"/>
                </a:solidFill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Sheet1!$C$3:$G$3</c:f>
              <c:strCache>
                <c:ptCount val="5"/>
                <c:pt idx="0">
                  <c:v>Response 1</c:v>
                </c:pt>
                <c:pt idx="1">
                  <c:v>Response 2</c:v>
                </c:pt>
                <c:pt idx="2">
                  <c:v>Response 3</c:v>
                </c:pt>
                <c:pt idx="3">
                  <c:v>Response 4</c:v>
                </c:pt>
                <c:pt idx="4">
                  <c:v>Response 5</c:v>
                </c:pt>
              </c:strCache>
            </c:strRef>
          </c:cat>
          <c:val>
            <c:numRef>
              <c:f>Sheet1!$C$6:$G$6</c:f>
              <c:numCache>
                <c:formatCode>0%</c:formatCode>
                <c:ptCount val="5"/>
                <c:pt idx="0">
                  <c:v>0.01</c:v>
                </c:pt>
                <c:pt idx="1">
                  <c:v>0.01</c:v>
                </c:pt>
                <c:pt idx="2">
                  <c:v>0.01</c:v>
                </c:pt>
                <c:pt idx="3">
                  <c:v>0.01</c:v>
                </c:pt>
                <c:pt idx="4">
                  <c:v>0.01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51E-45BB-BA06-CF51BFC498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29779951"/>
        <c:axId val="2056638575"/>
      </c:lineChart>
      <c:catAx>
        <c:axId val="212977995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56638575"/>
        <c:crosses val="autoZero"/>
        <c:auto val="1"/>
        <c:lblAlgn val="ctr"/>
        <c:lblOffset val="100"/>
        <c:noMultiLvlLbl val="0"/>
      </c:catAx>
      <c:valAx>
        <c:axId val="2056638575"/>
        <c:scaling>
          <c:orientation val="minMax"/>
        </c:scaling>
        <c:delete val="0"/>
        <c:axPos val="l"/>
        <c:numFmt formatCode="0.0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977995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ysClr val="window" lastClr="FFFFFF">
          <a:lumMod val="85000"/>
        </a:sysClr>
      </a:solidFill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E0A0D5-8F98-4CC1-A28E-021F0B6B475C}" type="datetimeFigureOut">
              <a:rPr lang="en-US" smtClean="0"/>
              <a:t>4/9/2023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03C52C-5E29-41AF-BAA3-8217E886DA0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9617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3A750590-9F9A-443B-9295-A3931D8194B1}" type="datetime1">
              <a:rPr lang="en-US" smtClean="0"/>
              <a:t>4/9/2023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5805F-452B-497C-9BD6-2CDB6902F369}" type="datetime1">
              <a:rPr lang="en-US" smtClean="0"/>
              <a:t>4/9/2023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D3F7C6B-C82D-4D42-9929-D6E7E11D9A64}" type="datetime1">
              <a:rPr lang="en-US" smtClean="0"/>
              <a:t>4/9/2023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0CF4779-62E8-4B21-A5D7-0AFB9DBD4358}" type="datetime1">
              <a:rPr lang="en-US" smtClean="0"/>
              <a:t>4/9/2023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F9D3375-5CD0-4576-BF96-ADFF24726FF8}" type="datetime1">
              <a:rPr lang="en-US" smtClean="0"/>
              <a:t>4/9/2023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CD1F8-971E-4F8C-8737-750C12E93E08}" type="datetime1">
              <a:rPr lang="en-US" smtClean="0"/>
              <a:t>4/9/2023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D1621-FA30-4D98-85E5-1409E6BEECDC}" type="datetime1">
              <a:rPr lang="en-US" smtClean="0"/>
              <a:t>4/9/2023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6F347-1B2F-4097-AEB5-4A26FB45D67A}" type="datetime1">
              <a:rPr lang="en-US" smtClean="0"/>
              <a:t>4/9/2023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CC1DEE0-34E5-4E0F-BEC1-4B8835F82CD1}" type="datetime1">
              <a:rPr lang="en-US" smtClean="0"/>
              <a:t>4/9/2023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5B4BE-627A-4EC1-99E1-6F1AA97AB802}" type="datetime1">
              <a:rPr lang="en-US" smtClean="0"/>
              <a:t>4/9/2023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8BFACF8-E63D-4673-A128-83547867BB7A}" type="datetime1">
              <a:rPr lang="en-US" smtClean="0"/>
              <a:t>4/9/2023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ED6AC-4FBA-40BD-BE75-20DB64DA4BAD}" type="datetime1">
              <a:rPr lang="en-US" smtClean="0"/>
              <a:t>4/9/2023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33C87-D201-458A-93C0-8EDD9AC92D93}" type="datetime1">
              <a:rPr lang="en-US" smtClean="0"/>
              <a:t>4/9/2023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E6829-5A25-485A-91B1-5D6D58BB9F23}" type="datetime1">
              <a:rPr lang="en-US" smtClean="0"/>
              <a:t>4/9/2023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2F5CD-23D0-4DD1-85B1-71F1825FB3EC}" type="datetime1">
              <a:rPr lang="en-US" smtClean="0"/>
              <a:t>4/9/2023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A5035-C284-496A-B076-BA73A8FA5D8B}" type="datetime1">
              <a:rPr lang="en-US" smtClean="0"/>
              <a:t>4/9/2023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EB420-1875-490A-8C4B-7AAB939FBE08}" type="datetime1">
              <a:rPr lang="en-US" smtClean="0"/>
              <a:t>4/9/2023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59126-4846-4E88-BDD9-5585CC877E47}" type="datetime1">
              <a:rPr lang="en-US" smtClean="0"/>
              <a:t>4/9/2023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huggingface.co/datasets/squad_v2" TargetMode="External"/><Relationship Id="rId2" Type="http://schemas.openxmlformats.org/officeDocument/2006/relationships/hyperlink" Target="https://huggingface.co/roberta-base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github.com/deepset-ai/COVID-QA/blob/master/data/question-answering/200423_covidQA.json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50496C6C-A85F-426B-9ED1-3444166CE4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E5CD8D-E704-46A1-BC3E-9A644A9FF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821265"/>
            <a:ext cx="6891188" cy="5222117"/>
          </a:xfrm>
        </p:spPr>
        <p:txBody>
          <a:bodyPr anchor="ctr">
            <a:noAutofit/>
          </a:bodyPr>
          <a:lstStyle/>
          <a:p>
            <a:pPr algn="r"/>
            <a:r>
              <a:rPr lang="en-US" sz="2400" dirty="0"/>
              <a:t>Text Summarization of COVID 19 articles using Question and Answering System using BERT &amp; GPT-2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Review-4</a:t>
            </a:r>
            <a:br>
              <a:rPr lang="en-US" sz="2400" dirty="0"/>
            </a:br>
            <a:r>
              <a:rPr lang="en-US" sz="2400" dirty="0"/>
              <a:t>9-Apr-2023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D0EF22F-5D3C-4240-8C32-1B20803E5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397108" y="1923563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E309A740-48C5-4AE5-879B-F567D3D7AC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03028" y="821265"/>
            <a:ext cx="3265713" cy="5222117"/>
          </a:xfrm>
        </p:spPr>
        <p:txBody>
          <a:bodyPr anchor="ctr">
            <a:normAutofit/>
          </a:bodyPr>
          <a:lstStyle/>
          <a:p>
            <a:r>
              <a:rPr lang="en-US" dirty="0"/>
              <a:t>Venkat K Pillai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912EF34-0253-41FD-9940-D8FBB7DE74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7545075" y="2187578"/>
            <a:ext cx="6857999" cy="248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6649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>
                <a:lumMod val="95000"/>
              </a:schemeClr>
            </a:gs>
            <a:gs pos="100000">
              <a:schemeClr val="tx1">
                <a:lumMod val="9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298D85CA-94DD-1782-A549-22503E0EE1E5}"/>
              </a:ext>
            </a:extLst>
          </p:cNvPr>
          <p:cNvSpPr txBox="1"/>
          <p:nvPr/>
        </p:nvSpPr>
        <p:spPr>
          <a:xfrm>
            <a:off x="4150970" y="638652"/>
            <a:ext cx="79800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Proposed Methodology and Approach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9B0401E-08D1-038B-8C02-CFBE3F8D6E47}"/>
              </a:ext>
            </a:extLst>
          </p:cNvPr>
          <p:cNvSpPr txBox="1"/>
          <p:nvPr/>
        </p:nvSpPr>
        <p:spPr>
          <a:xfrm>
            <a:off x="609600" y="1772920"/>
            <a:ext cx="1068832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AutoNum type="arabicPeriod"/>
            </a:pPr>
            <a:r>
              <a:rPr lang="en-IN" dirty="0">
                <a:solidFill>
                  <a:schemeClr val="bg1"/>
                </a:solidFill>
              </a:rPr>
              <a:t>NLP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IN" dirty="0" err="1">
                <a:solidFill>
                  <a:schemeClr val="bg1"/>
                </a:solidFill>
              </a:rPr>
              <a:t>Json</a:t>
            </a:r>
            <a:r>
              <a:rPr lang="en-IN" dirty="0">
                <a:solidFill>
                  <a:schemeClr val="bg1"/>
                </a:solidFill>
              </a:rPr>
              <a:t> file ingestion from Kaggle CORD 19 dataset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Data clean-up and pre-processing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Convert to DataFrame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Convert DataFrame to documents for Haystack indexing pipeline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IN" dirty="0">
              <a:solidFill>
                <a:schemeClr val="bg1"/>
              </a:solidFill>
            </a:endParaRPr>
          </a:p>
          <a:p>
            <a:pPr marL="342900" indent="-342900" algn="just">
              <a:buAutoNum type="arabicPeriod"/>
            </a:pPr>
            <a:r>
              <a:rPr lang="en-IN" dirty="0">
                <a:solidFill>
                  <a:schemeClr val="bg1"/>
                </a:solidFill>
              </a:rPr>
              <a:t>Extract top 5 response from retriever-reader pipeline and Identify source document of response</a:t>
            </a:r>
          </a:p>
          <a:p>
            <a:pPr marL="342900" indent="-342900" algn="just">
              <a:buAutoNum type="arabicPeriod"/>
            </a:pPr>
            <a:endParaRPr lang="en-IN" dirty="0">
              <a:solidFill>
                <a:schemeClr val="bg1"/>
              </a:solidFill>
            </a:endParaRPr>
          </a:p>
          <a:p>
            <a:pPr marL="342900" indent="-342900" algn="just">
              <a:buAutoNum type="arabicPeriod"/>
            </a:pPr>
            <a:r>
              <a:rPr lang="en-IN" dirty="0">
                <a:solidFill>
                  <a:schemeClr val="bg1"/>
                </a:solidFill>
              </a:rPr>
              <a:t>Summarize text using BERT and GPT-2</a:t>
            </a:r>
          </a:p>
        </p:txBody>
      </p:sp>
    </p:spTree>
    <p:extLst>
      <p:ext uri="{BB962C8B-B14F-4D97-AF65-F5344CB8AC3E}">
        <p14:creationId xmlns:p14="http://schemas.microsoft.com/office/powerpoint/2010/main" val="42103349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>
                <a:lumMod val="95000"/>
              </a:schemeClr>
            </a:gs>
            <a:gs pos="100000">
              <a:schemeClr val="tx1">
                <a:lumMod val="9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298D85CA-94DD-1782-A549-22503E0EE1E5}"/>
              </a:ext>
            </a:extLst>
          </p:cNvPr>
          <p:cNvSpPr txBox="1"/>
          <p:nvPr/>
        </p:nvSpPr>
        <p:spPr>
          <a:xfrm>
            <a:off x="6198314" y="246168"/>
            <a:ext cx="38106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cap="all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Architecture</a:t>
            </a:r>
          </a:p>
        </p:txBody>
      </p:sp>
      <p:sp>
        <p:nvSpPr>
          <p:cNvPr id="106" name="Cylinder 105">
            <a:extLst>
              <a:ext uri="{FF2B5EF4-FFF2-40B4-BE49-F238E27FC236}">
                <a16:creationId xmlns:a16="http://schemas.microsoft.com/office/drawing/2014/main" id="{A48D5BED-233B-E98C-C5EF-0770BCCEB5CA}"/>
              </a:ext>
            </a:extLst>
          </p:cNvPr>
          <p:cNvSpPr/>
          <p:nvPr/>
        </p:nvSpPr>
        <p:spPr>
          <a:xfrm>
            <a:off x="1419861" y="1462456"/>
            <a:ext cx="962606" cy="997148"/>
          </a:xfrm>
          <a:prstGeom prst="can">
            <a:avLst/>
          </a:prstGeom>
          <a:solidFill>
            <a:srgbClr val="5B9BD5">
              <a:lumMod val="60000"/>
              <a:lumOff val="40000"/>
            </a:srgbClr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CORD-19</a:t>
            </a:r>
            <a:r>
              <a:rPr kumimoji="0" lang="en-IN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Dataset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68C65877-BE7D-4346-FB96-D8874C22D922}"/>
              </a:ext>
            </a:extLst>
          </p:cNvPr>
          <p:cNvSpPr/>
          <p:nvPr/>
        </p:nvSpPr>
        <p:spPr>
          <a:xfrm>
            <a:off x="2866128" y="1290320"/>
            <a:ext cx="7738596" cy="997149"/>
          </a:xfrm>
          <a:prstGeom prst="rect">
            <a:avLst/>
          </a:prstGeom>
          <a:solidFill>
            <a:schemeClr val="tx1">
              <a:lumMod val="85000"/>
              <a:alpha val="65000"/>
            </a:schemeClr>
          </a:solidFill>
          <a:ln w="12700" cap="flat" cmpd="sng" algn="ctr">
            <a:solidFill>
              <a:sysClr val="window" lastClr="FFFFFF">
                <a:lumMod val="75000"/>
              </a:sysClr>
            </a:solidFill>
            <a:prstDash val="sysDash"/>
            <a:miter lim="800000"/>
          </a:ln>
          <a:effectLst/>
        </p:spPr>
        <p:txBody>
          <a:bodyPr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NLP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280515AA-9236-B89E-98CD-0669FD8333B3}"/>
              </a:ext>
            </a:extLst>
          </p:cNvPr>
          <p:cNvSpPr/>
          <p:nvPr/>
        </p:nvSpPr>
        <p:spPr>
          <a:xfrm>
            <a:off x="4854224" y="1734734"/>
            <a:ext cx="1434471" cy="419852"/>
          </a:xfrm>
          <a:prstGeom prst="rect">
            <a:avLst/>
          </a:prstGeom>
          <a:solidFill>
            <a:srgbClr val="5B9BD5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Pre-processing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0B9F2504-BEAC-1E74-83A0-D03888963382}"/>
              </a:ext>
            </a:extLst>
          </p:cNvPr>
          <p:cNvSpPr/>
          <p:nvPr/>
        </p:nvSpPr>
        <p:spPr>
          <a:xfrm>
            <a:off x="6634700" y="1734734"/>
            <a:ext cx="1623218" cy="419852"/>
          </a:xfrm>
          <a:prstGeom prst="rect">
            <a:avLst/>
          </a:prstGeom>
          <a:solidFill>
            <a:srgbClr val="5B9BD5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Feature Extraction</a:t>
            </a: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6E2498E9-D002-5125-9C74-A19EF3F58FCA}"/>
              </a:ext>
            </a:extLst>
          </p:cNvPr>
          <p:cNvCxnSpPr>
            <a:cxnSpLocks/>
            <a:stCxn id="108" idx="3"/>
            <a:endCxn id="109" idx="1"/>
          </p:cNvCxnSpPr>
          <p:nvPr/>
        </p:nvCxnSpPr>
        <p:spPr>
          <a:xfrm>
            <a:off x="6288696" y="1944660"/>
            <a:ext cx="346004" cy="0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11" name="Rectangle 110">
            <a:extLst>
              <a:ext uri="{FF2B5EF4-FFF2-40B4-BE49-F238E27FC236}">
                <a16:creationId xmlns:a16="http://schemas.microsoft.com/office/drawing/2014/main" id="{D45FF6A2-87BF-CCD6-EA36-208DB5BA41A6}"/>
              </a:ext>
            </a:extLst>
          </p:cNvPr>
          <p:cNvSpPr/>
          <p:nvPr/>
        </p:nvSpPr>
        <p:spPr>
          <a:xfrm>
            <a:off x="2866128" y="4811406"/>
            <a:ext cx="3651717" cy="1535920"/>
          </a:xfrm>
          <a:prstGeom prst="rect">
            <a:avLst/>
          </a:prstGeom>
          <a:solidFill>
            <a:schemeClr val="accent2">
              <a:lumMod val="20000"/>
              <a:lumOff val="80000"/>
              <a:alpha val="65000"/>
            </a:schemeClr>
          </a:solidFill>
          <a:ln w="12700" cap="flat" cmpd="sng" algn="ctr">
            <a:solidFill>
              <a:sysClr val="window" lastClr="FFFFFF">
                <a:lumMod val="75000"/>
              </a:sysClr>
            </a:solidFill>
            <a:prstDash val="sysDash"/>
            <a:miter lim="800000"/>
          </a:ln>
          <a:effectLst/>
        </p:spPr>
        <p:txBody>
          <a:bodyPr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 Summarization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F6072550-4F5F-8BD4-5D32-BEF0D3AEC7FA}"/>
              </a:ext>
            </a:extLst>
          </p:cNvPr>
          <p:cNvSpPr/>
          <p:nvPr/>
        </p:nvSpPr>
        <p:spPr>
          <a:xfrm>
            <a:off x="3073749" y="1734734"/>
            <a:ext cx="1434471" cy="419852"/>
          </a:xfrm>
          <a:prstGeom prst="rect">
            <a:avLst/>
          </a:prstGeom>
          <a:solidFill>
            <a:srgbClr val="5B9BD5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json</a:t>
            </a:r>
            <a:r>
              <a:rPr kumimoji="0" lang="en-IN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file Extraction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687A1C38-68B2-6EEA-5A81-E850AA4F148D}"/>
              </a:ext>
            </a:extLst>
          </p:cNvPr>
          <p:cNvSpPr/>
          <p:nvPr/>
        </p:nvSpPr>
        <p:spPr>
          <a:xfrm>
            <a:off x="2866128" y="2330293"/>
            <a:ext cx="7738596" cy="2428727"/>
          </a:xfrm>
          <a:prstGeom prst="rect">
            <a:avLst/>
          </a:prstGeom>
          <a:solidFill>
            <a:schemeClr val="accent5">
              <a:lumMod val="20000"/>
              <a:lumOff val="80000"/>
              <a:alpha val="65000"/>
            </a:schemeClr>
          </a:solidFill>
          <a:ln w="12700" cap="flat" cmpd="sng" algn="ctr">
            <a:solidFill>
              <a:sysClr val="window" lastClr="FFFFFF">
                <a:lumMod val="75000"/>
              </a:sysClr>
            </a:solidFill>
            <a:prstDash val="sysDash"/>
            <a:miter lim="800000"/>
          </a:ln>
          <a:effectLst/>
        </p:spPr>
        <p:txBody>
          <a:bodyPr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Haystack Open Framework</a:t>
            </a:r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5DC9D01F-46A7-91CA-6E0F-F091974ABD61}"/>
              </a:ext>
            </a:extLst>
          </p:cNvPr>
          <p:cNvCxnSpPr>
            <a:cxnSpLocks/>
            <a:stCxn id="106" idx="4"/>
            <a:endCxn id="112" idx="1"/>
          </p:cNvCxnSpPr>
          <p:nvPr/>
        </p:nvCxnSpPr>
        <p:spPr>
          <a:xfrm flipV="1">
            <a:off x="2382467" y="1944660"/>
            <a:ext cx="691282" cy="16370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15" name="Rectangle 114">
            <a:extLst>
              <a:ext uri="{FF2B5EF4-FFF2-40B4-BE49-F238E27FC236}">
                <a16:creationId xmlns:a16="http://schemas.microsoft.com/office/drawing/2014/main" id="{BE3E27E6-9EE3-F53E-A0B7-1AEAFD992A18}"/>
              </a:ext>
            </a:extLst>
          </p:cNvPr>
          <p:cNvSpPr/>
          <p:nvPr/>
        </p:nvSpPr>
        <p:spPr>
          <a:xfrm>
            <a:off x="8605371" y="1734734"/>
            <a:ext cx="1623218" cy="419852"/>
          </a:xfrm>
          <a:prstGeom prst="rect">
            <a:avLst/>
          </a:prstGeom>
          <a:solidFill>
            <a:srgbClr val="5B9BD5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Documents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D2D2039F-06C4-9458-B0A8-1E3DA22A041E}"/>
              </a:ext>
            </a:extLst>
          </p:cNvPr>
          <p:cNvCxnSpPr>
            <a:stCxn id="112" idx="3"/>
            <a:endCxn id="108" idx="1"/>
          </p:cNvCxnSpPr>
          <p:nvPr/>
        </p:nvCxnSpPr>
        <p:spPr>
          <a:xfrm>
            <a:off x="4508221" y="1944660"/>
            <a:ext cx="346004" cy="0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06584807-781F-6C53-7CD2-704696A32AA1}"/>
              </a:ext>
            </a:extLst>
          </p:cNvPr>
          <p:cNvCxnSpPr>
            <a:stCxn id="109" idx="3"/>
            <a:endCxn id="115" idx="1"/>
          </p:cNvCxnSpPr>
          <p:nvPr/>
        </p:nvCxnSpPr>
        <p:spPr>
          <a:xfrm>
            <a:off x="8257917" y="1944660"/>
            <a:ext cx="347454" cy="0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18" name="Rectangle 117">
            <a:extLst>
              <a:ext uri="{FF2B5EF4-FFF2-40B4-BE49-F238E27FC236}">
                <a16:creationId xmlns:a16="http://schemas.microsoft.com/office/drawing/2014/main" id="{D7F19EFD-30D9-3039-F83E-9417EEF443BB}"/>
              </a:ext>
            </a:extLst>
          </p:cNvPr>
          <p:cNvSpPr/>
          <p:nvPr/>
        </p:nvSpPr>
        <p:spPr>
          <a:xfrm>
            <a:off x="8605371" y="2895675"/>
            <a:ext cx="1623218" cy="419852"/>
          </a:xfrm>
          <a:prstGeom prst="rect">
            <a:avLst/>
          </a:prstGeom>
          <a:solidFill>
            <a:srgbClr val="FFC000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File Convertor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20A86051-8BFE-BF9D-19B0-46F0CC8F5C8C}"/>
              </a:ext>
            </a:extLst>
          </p:cNvPr>
          <p:cNvSpPr/>
          <p:nvPr/>
        </p:nvSpPr>
        <p:spPr>
          <a:xfrm>
            <a:off x="8605371" y="3686968"/>
            <a:ext cx="1623218" cy="419852"/>
          </a:xfrm>
          <a:prstGeom prst="rect">
            <a:avLst/>
          </a:prstGeom>
          <a:solidFill>
            <a:srgbClr val="FFC000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Pre-processor</a:t>
            </a: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CB49FC5C-7153-2B94-94B1-CCF3D1DD521E}"/>
              </a:ext>
            </a:extLst>
          </p:cNvPr>
          <p:cNvCxnSpPr>
            <a:stCxn id="118" idx="2"/>
            <a:endCxn id="119" idx="0"/>
          </p:cNvCxnSpPr>
          <p:nvPr/>
        </p:nvCxnSpPr>
        <p:spPr>
          <a:xfrm>
            <a:off x="9416980" y="3315527"/>
            <a:ext cx="0" cy="371441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4AFA65CF-E2D1-AB2B-4BAA-46CA593A4677}"/>
              </a:ext>
            </a:extLst>
          </p:cNvPr>
          <p:cNvSpPr txBox="1"/>
          <p:nvPr/>
        </p:nvSpPr>
        <p:spPr>
          <a:xfrm>
            <a:off x="8875316" y="4265649"/>
            <a:ext cx="1159559" cy="2289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Indexing Pipeline</a:t>
            </a:r>
          </a:p>
        </p:txBody>
      </p:sp>
      <p:sp>
        <p:nvSpPr>
          <p:cNvPr id="122" name="Cylinder 121">
            <a:extLst>
              <a:ext uri="{FF2B5EF4-FFF2-40B4-BE49-F238E27FC236}">
                <a16:creationId xmlns:a16="http://schemas.microsoft.com/office/drawing/2014/main" id="{34DE1187-D142-B0A1-7690-30BBDF29F978}"/>
              </a:ext>
            </a:extLst>
          </p:cNvPr>
          <p:cNvSpPr/>
          <p:nvPr/>
        </p:nvSpPr>
        <p:spPr>
          <a:xfrm>
            <a:off x="6517845" y="3105601"/>
            <a:ext cx="1383126" cy="840648"/>
          </a:xfrm>
          <a:prstGeom prst="can">
            <a:avLst/>
          </a:prstGeom>
          <a:solidFill>
            <a:srgbClr val="FFC000">
              <a:lumMod val="60000"/>
              <a:lumOff val="40000"/>
            </a:srgbClr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 Store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71F31315-F320-C168-F06A-7DFF38E894F6}"/>
              </a:ext>
            </a:extLst>
          </p:cNvPr>
          <p:cNvSpPr/>
          <p:nvPr/>
        </p:nvSpPr>
        <p:spPr>
          <a:xfrm>
            <a:off x="3362275" y="2743654"/>
            <a:ext cx="2157738" cy="1898855"/>
          </a:xfrm>
          <a:prstGeom prst="rect">
            <a:avLst/>
          </a:prstGeom>
          <a:noFill/>
          <a:ln w="12700" cap="flat" cmpd="sng" algn="ctr">
            <a:solidFill>
              <a:srgbClr val="4472C4">
                <a:shade val="50000"/>
              </a:srgbClr>
            </a:solidFill>
            <a:prstDash val="lg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9E1FDAC9-99F0-B2FC-EB8F-7CC8C54A5308}"/>
              </a:ext>
            </a:extLst>
          </p:cNvPr>
          <p:cNvSpPr/>
          <p:nvPr/>
        </p:nvSpPr>
        <p:spPr>
          <a:xfrm>
            <a:off x="3608579" y="2864102"/>
            <a:ext cx="1623218" cy="419852"/>
          </a:xfrm>
          <a:prstGeom prst="rect">
            <a:avLst/>
          </a:prstGeom>
          <a:solidFill>
            <a:srgbClr val="FFC000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Retriever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3D4F8366-9AF4-B68F-F9B6-4ABCEABD507D}"/>
              </a:ext>
            </a:extLst>
          </p:cNvPr>
          <p:cNvSpPr/>
          <p:nvPr/>
        </p:nvSpPr>
        <p:spPr>
          <a:xfrm>
            <a:off x="3608579" y="3403864"/>
            <a:ext cx="1623218" cy="419852"/>
          </a:xfrm>
          <a:prstGeom prst="rect">
            <a:avLst/>
          </a:prstGeom>
          <a:solidFill>
            <a:srgbClr val="FFC000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Reader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11691711-FE41-5D5D-FC32-598017E27A15}"/>
              </a:ext>
            </a:extLst>
          </p:cNvPr>
          <p:cNvSpPr/>
          <p:nvPr/>
        </p:nvSpPr>
        <p:spPr>
          <a:xfrm>
            <a:off x="3608579" y="3943626"/>
            <a:ext cx="1623218" cy="419852"/>
          </a:xfrm>
          <a:prstGeom prst="rect">
            <a:avLst/>
          </a:prstGeom>
          <a:solidFill>
            <a:srgbClr val="FFC000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Answer</a:t>
            </a:r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D1E6C915-600D-E763-7579-654FF9C3B7F3}"/>
              </a:ext>
            </a:extLst>
          </p:cNvPr>
          <p:cNvCxnSpPr>
            <a:cxnSpLocks/>
            <a:stCxn id="115" idx="2"/>
            <a:endCxn id="118" idx="0"/>
          </p:cNvCxnSpPr>
          <p:nvPr/>
        </p:nvCxnSpPr>
        <p:spPr>
          <a:xfrm>
            <a:off x="9416980" y="2154586"/>
            <a:ext cx="0" cy="741088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28" name="Connector: Elbow 127">
            <a:extLst>
              <a:ext uri="{FF2B5EF4-FFF2-40B4-BE49-F238E27FC236}">
                <a16:creationId xmlns:a16="http://schemas.microsoft.com/office/drawing/2014/main" id="{9D697AD5-0DBE-560F-7448-B194E2701D58}"/>
              </a:ext>
            </a:extLst>
          </p:cNvPr>
          <p:cNvCxnSpPr>
            <a:stCxn id="119" idx="1"/>
            <a:endCxn id="122" idx="4"/>
          </p:cNvCxnSpPr>
          <p:nvPr/>
        </p:nvCxnSpPr>
        <p:spPr>
          <a:xfrm rot="10800000">
            <a:off x="7900972" y="3525925"/>
            <a:ext cx="704400" cy="370969"/>
          </a:xfrm>
          <a:prstGeom prst="bentConnector3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29" name="Rectangle 128">
            <a:extLst>
              <a:ext uri="{FF2B5EF4-FFF2-40B4-BE49-F238E27FC236}">
                <a16:creationId xmlns:a16="http://schemas.microsoft.com/office/drawing/2014/main" id="{37A23FBF-CDBB-774A-2BC4-8956DC49A430}"/>
              </a:ext>
            </a:extLst>
          </p:cNvPr>
          <p:cNvSpPr/>
          <p:nvPr/>
        </p:nvSpPr>
        <p:spPr>
          <a:xfrm>
            <a:off x="8431644" y="2497395"/>
            <a:ext cx="1983168" cy="2096007"/>
          </a:xfrm>
          <a:prstGeom prst="rect">
            <a:avLst/>
          </a:prstGeom>
          <a:noFill/>
          <a:ln w="12700" cap="flat" cmpd="sng" algn="ctr">
            <a:solidFill>
              <a:srgbClr val="4472C4">
                <a:shade val="50000"/>
              </a:srgbClr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126E48E5-8CA8-A7DD-EB4D-28693CA25FD7}"/>
              </a:ext>
            </a:extLst>
          </p:cNvPr>
          <p:cNvCxnSpPr>
            <a:stCxn id="124" idx="2"/>
            <a:endCxn id="125" idx="0"/>
          </p:cNvCxnSpPr>
          <p:nvPr/>
        </p:nvCxnSpPr>
        <p:spPr>
          <a:xfrm>
            <a:off x="4420188" y="3283954"/>
            <a:ext cx="0" cy="119910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49619045-1E5E-97C2-524E-2F21596A3A31}"/>
              </a:ext>
            </a:extLst>
          </p:cNvPr>
          <p:cNvCxnSpPr>
            <a:stCxn id="125" idx="2"/>
            <a:endCxn id="126" idx="0"/>
          </p:cNvCxnSpPr>
          <p:nvPr/>
        </p:nvCxnSpPr>
        <p:spPr>
          <a:xfrm>
            <a:off x="4420188" y="3823716"/>
            <a:ext cx="0" cy="119910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32" name="Connector: Elbow 131">
            <a:extLst>
              <a:ext uri="{FF2B5EF4-FFF2-40B4-BE49-F238E27FC236}">
                <a16:creationId xmlns:a16="http://schemas.microsoft.com/office/drawing/2014/main" id="{329E8708-B5C1-D47A-C976-C7B6E29DE3E2}"/>
              </a:ext>
            </a:extLst>
          </p:cNvPr>
          <p:cNvCxnSpPr>
            <a:stCxn id="122" idx="2"/>
            <a:endCxn id="124" idx="3"/>
          </p:cNvCxnSpPr>
          <p:nvPr/>
        </p:nvCxnSpPr>
        <p:spPr>
          <a:xfrm rot="10800000">
            <a:off x="5231798" y="3074028"/>
            <a:ext cx="1286048" cy="451896"/>
          </a:xfrm>
          <a:prstGeom prst="bentConnector3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33" name="TextBox 132">
            <a:extLst>
              <a:ext uri="{FF2B5EF4-FFF2-40B4-BE49-F238E27FC236}">
                <a16:creationId xmlns:a16="http://schemas.microsoft.com/office/drawing/2014/main" id="{0F81576D-057A-BCE5-DE10-6532BF5A38DF}"/>
              </a:ext>
            </a:extLst>
          </p:cNvPr>
          <p:cNvSpPr txBox="1"/>
          <p:nvPr/>
        </p:nvSpPr>
        <p:spPr>
          <a:xfrm>
            <a:off x="3877429" y="4406303"/>
            <a:ext cx="1056879" cy="2289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Search Pipeline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A926C06B-0EBB-5ADE-0795-0DB3BA8DD928}"/>
              </a:ext>
            </a:extLst>
          </p:cNvPr>
          <p:cNvSpPr/>
          <p:nvPr/>
        </p:nvSpPr>
        <p:spPr>
          <a:xfrm>
            <a:off x="3038962" y="5191156"/>
            <a:ext cx="1623218" cy="419852"/>
          </a:xfrm>
          <a:prstGeom prst="rect">
            <a:avLst/>
          </a:prstGeom>
          <a:solidFill>
            <a:srgbClr val="ED7D31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BERT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C1A3E892-F4BA-6A29-A554-BDCDC60DCD75}"/>
              </a:ext>
            </a:extLst>
          </p:cNvPr>
          <p:cNvSpPr/>
          <p:nvPr/>
        </p:nvSpPr>
        <p:spPr>
          <a:xfrm>
            <a:off x="3038962" y="5796640"/>
            <a:ext cx="1623218" cy="419852"/>
          </a:xfrm>
          <a:prstGeom prst="rect">
            <a:avLst/>
          </a:prstGeom>
          <a:solidFill>
            <a:srgbClr val="ED7D31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GPT-2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77BC2A07-5064-CA08-A073-59EEB5C58118}"/>
              </a:ext>
            </a:extLst>
          </p:cNvPr>
          <p:cNvSpPr/>
          <p:nvPr/>
        </p:nvSpPr>
        <p:spPr>
          <a:xfrm>
            <a:off x="6594612" y="4815790"/>
            <a:ext cx="4032748" cy="1531535"/>
          </a:xfrm>
          <a:prstGeom prst="rect">
            <a:avLst/>
          </a:prstGeom>
          <a:solidFill>
            <a:schemeClr val="accent2">
              <a:lumMod val="20000"/>
              <a:lumOff val="80000"/>
              <a:alpha val="65000"/>
            </a:schemeClr>
          </a:solidFill>
          <a:ln w="12700" cap="flat" cmpd="sng" algn="ctr">
            <a:solidFill>
              <a:sysClr val="window" lastClr="FFFFFF">
                <a:lumMod val="75000"/>
              </a:sysClr>
            </a:solidFill>
            <a:prstDash val="sysDash"/>
            <a:miter lim="800000"/>
          </a:ln>
          <a:effectLst/>
        </p:spPr>
        <p:txBody>
          <a:bodyPr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Results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0820F7C0-AF32-FB93-C28F-6BBDF7B9C381}"/>
              </a:ext>
            </a:extLst>
          </p:cNvPr>
          <p:cNvSpPr/>
          <p:nvPr/>
        </p:nvSpPr>
        <p:spPr>
          <a:xfrm>
            <a:off x="7568447" y="5191156"/>
            <a:ext cx="2073849" cy="397258"/>
          </a:xfrm>
          <a:prstGeom prst="rect">
            <a:avLst/>
          </a:prstGeom>
          <a:solidFill>
            <a:srgbClr val="70AD47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Generated Response</a:t>
            </a:r>
          </a:p>
        </p:txBody>
      </p:sp>
      <p:cxnSp>
        <p:nvCxnSpPr>
          <p:cNvPr id="138" name="Connector: Elbow 137">
            <a:extLst>
              <a:ext uri="{FF2B5EF4-FFF2-40B4-BE49-F238E27FC236}">
                <a16:creationId xmlns:a16="http://schemas.microsoft.com/office/drawing/2014/main" id="{84BBDC00-1860-CA75-B757-48A1C2EF2809}"/>
              </a:ext>
            </a:extLst>
          </p:cNvPr>
          <p:cNvCxnSpPr>
            <a:cxnSpLocks/>
            <a:stCxn id="126" idx="1"/>
            <a:endCxn id="111" idx="1"/>
          </p:cNvCxnSpPr>
          <p:nvPr/>
        </p:nvCxnSpPr>
        <p:spPr>
          <a:xfrm rot="10800000" flipV="1">
            <a:off x="2866128" y="4153552"/>
            <a:ext cx="742451" cy="1425814"/>
          </a:xfrm>
          <a:prstGeom prst="bentConnector3">
            <a:avLst>
              <a:gd name="adj1" fmla="val 128600"/>
            </a:avLst>
          </a:prstGeom>
          <a:noFill/>
          <a:ln w="6350" cap="flat" cmpd="sng" algn="ctr">
            <a:solidFill>
              <a:sysClr val="windowText" lastClr="000000"/>
            </a:solidFill>
            <a:prstDash val="dashDot"/>
            <a:miter lim="800000"/>
            <a:tailEnd type="triangle"/>
          </a:ln>
          <a:effectLst/>
        </p:spPr>
      </p:cxnSp>
      <p:sp>
        <p:nvSpPr>
          <p:cNvPr id="139" name="Rectangle 138">
            <a:extLst>
              <a:ext uri="{FF2B5EF4-FFF2-40B4-BE49-F238E27FC236}">
                <a16:creationId xmlns:a16="http://schemas.microsoft.com/office/drawing/2014/main" id="{0F36BE5A-7A8E-8E76-8ACC-CD419EAE8348}"/>
              </a:ext>
            </a:extLst>
          </p:cNvPr>
          <p:cNvSpPr/>
          <p:nvPr/>
        </p:nvSpPr>
        <p:spPr>
          <a:xfrm>
            <a:off x="7568447" y="5766457"/>
            <a:ext cx="2073849" cy="397258"/>
          </a:xfrm>
          <a:prstGeom prst="rect">
            <a:avLst/>
          </a:prstGeom>
          <a:solidFill>
            <a:srgbClr val="70AD47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ROUGE Scores</a:t>
            </a:r>
          </a:p>
        </p:txBody>
      </p:sp>
      <p:cxnSp>
        <p:nvCxnSpPr>
          <p:cNvPr id="140" name="Connector: Elbow 139">
            <a:extLst>
              <a:ext uri="{FF2B5EF4-FFF2-40B4-BE49-F238E27FC236}">
                <a16:creationId xmlns:a16="http://schemas.microsoft.com/office/drawing/2014/main" id="{539F1434-6BA7-61BE-6D48-777DDB56ADEA}"/>
              </a:ext>
            </a:extLst>
          </p:cNvPr>
          <p:cNvCxnSpPr>
            <a:stCxn id="135" idx="3"/>
            <a:endCxn id="137" idx="1"/>
          </p:cNvCxnSpPr>
          <p:nvPr/>
        </p:nvCxnSpPr>
        <p:spPr>
          <a:xfrm flipV="1">
            <a:off x="4662180" y="5389785"/>
            <a:ext cx="2906267" cy="616781"/>
          </a:xfrm>
          <a:prstGeom prst="bentConnector3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B39FF3CF-3BB5-7600-AA43-194EE93C124E}"/>
              </a:ext>
            </a:extLst>
          </p:cNvPr>
          <p:cNvCxnSpPr>
            <a:stCxn id="137" idx="2"/>
            <a:endCxn id="139" idx="0"/>
          </p:cNvCxnSpPr>
          <p:nvPr/>
        </p:nvCxnSpPr>
        <p:spPr>
          <a:xfrm>
            <a:off x="8605371" y="5588414"/>
            <a:ext cx="0" cy="178043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A834155B-92C7-405C-4634-6A4BE5DB6340}"/>
              </a:ext>
            </a:extLst>
          </p:cNvPr>
          <p:cNvCxnSpPr>
            <a:stCxn id="134" idx="3"/>
          </p:cNvCxnSpPr>
          <p:nvPr/>
        </p:nvCxnSpPr>
        <p:spPr>
          <a:xfrm flipV="1">
            <a:off x="4662180" y="5389785"/>
            <a:ext cx="2906267" cy="11297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3197132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>
                <a:lumMod val="95000"/>
              </a:schemeClr>
            </a:gs>
            <a:gs pos="100000">
              <a:schemeClr val="tx1">
                <a:lumMod val="9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298D85CA-94DD-1782-A549-22503E0EE1E5}"/>
              </a:ext>
            </a:extLst>
          </p:cNvPr>
          <p:cNvSpPr txBox="1"/>
          <p:nvPr/>
        </p:nvSpPr>
        <p:spPr>
          <a:xfrm>
            <a:off x="7320890" y="293212"/>
            <a:ext cx="35637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Proposed System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3CEACF0-4E5B-1952-A373-21309830C4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593" y="1650147"/>
            <a:ext cx="8630094" cy="262903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15252A0-4A20-7B37-3A8A-E6305B2F5CFD}"/>
              </a:ext>
            </a:extLst>
          </p:cNvPr>
          <p:cNvSpPr/>
          <p:nvPr/>
        </p:nvSpPr>
        <p:spPr>
          <a:xfrm>
            <a:off x="8778240" y="1650147"/>
            <a:ext cx="2875280" cy="584775"/>
          </a:xfrm>
          <a:prstGeom prst="roundRect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bg1"/>
                </a:solidFill>
              </a:rPr>
              <a:t>1. Streamlit front end for Q&amp;A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978534-EC9C-F6EF-F18E-2FEC32BE94D6}"/>
              </a:ext>
            </a:extLst>
          </p:cNvPr>
          <p:cNvSpPr txBox="1"/>
          <p:nvPr/>
        </p:nvSpPr>
        <p:spPr>
          <a:xfrm>
            <a:off x="753316" y="4565765"/>
            <a:ext cx="8226647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sz="1400" dirty="0">
              <a:solidFill>
                <a:schemeClr val="bg1"/>
              </a:solidFill>
            </a:endParaRPr>
          </a:p>
          <a:p>
            <a:r>
              <a:rPr lang="en-IN" sz="1400" dirty="0">
                <a:solidFill>
                  <a:schemeClr val="bg1"/>
                </a:solidFill>
              </a:rPr>
              <a:t>Version: 1.76.2 (user setup)Commit: ee2b180d582a7f601fa6ecfdad8d9fd269ab1884</a:t>
            </a:r>
          </a:p>
          <a:p>
            <a:r>
              <a:rPr lang="en-IN" sz="1400" dirty="0">
                <a:solidFill>
                  <a:schemeClr val="bg1"/>
                </a:solidFill>
              </a:rPr>
              <a:t>Date: 2023-03-14T17:55:54.936Z</a:t>
            </a:r>
          </a:p>
          <a:p>
            <a:r>
              <a:rPr lang="en-IN" sz="1400" dirty="0">
                <a:solidFill>
                  <a:schemeClr val="bg1"/>
                </a:solidFill>
              </a:rPr>
              <a:t>Electron: 19.1.11</a:t>
            </a:r>
          </a:p>
          <a:p>
            <a:r>
              <a:rPr lang="en-IN" sz="1400" dirty="0">
                <a:solidFill>
                  <a:schemeClr val="bg1"/>
                </a:solidFill>
              </a:rPr>
              <a:t>Chromium: 102.0.5005.196</a:t>
            </a:r>
          </a:p>
          <a:p>
            <a:r>
              <a:rPr lang="en-IN" sz="1400" dirty="0">
                <a:solidFill>
                  <a:schemeClr val="bg1"/>
                </a:solidFill>
              </a:rPr>
              <a:t>Node.js: 16.14.2</a:t>
            </a:r>
          </a:p>
          <a:p>
            <a:r>
              <a:rPr lang="en-IN" sz="1400" dirty="0">
                <a:solidFill>
                  <a:schemeClr val="bg1"/>
                </a:solidFill>
              </a:rPr>
              <a:t>V8: 10.2.154.26-electron.0</a:t>
            </a:r>
          </a:p>
          <a:p>
            <a:r>
              <a:rPr lang="en-IN" sz="1400" dirty="0">
                <a:solidFill>
                  <a:schemeClr val="bg1"/>
                </a:solidFill>
              </a:rPr>
              <a:t>OS: </a:t>
            </a:r>
            <a:r>
              <a:rPr lang="en-IN" sz="1400" dirty="0" err="1">
                <a:solidFill>
                  <a:schemeClr val="bg1"/>
                </a:solidFill>
              </a:rPr>
              <a:t>Windows_NT</a:t>
            </a:r>
            <a:r>
              <a:rPr lang="en-IN" sz="1400" dirty="0">
                <a:solidFill>
                  <a:schemeClr val="bg1"/>
                </a:solidFill>
              </a:rPr>
              <a:t> x64 10.0.22621</a:t>
            </a:r>
          </a:p>
          <a:p>
            <a:r>
              <a:rPr lang="en-IN" sz="1400" dirty="0">
                <a:solidFill>
                  <a:schemeClr val="bg1"/>
                </a:solidFill>
              </a:rPr>
              <a:t>Sandboxed: No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65D1DD1-2F10-7010-5281-86108EE9FB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375" y="4400656"/>
            <a:ext cx="2121009" cy="330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3235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>
                <a:lumMod val="95000"/>
              </a:schemeClr>
            </a:gs>
            <a:gs pos="100000">
              <a:schemeClr val="tx1">
                <a:lumMod val="9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298D85CA-94DD-1782-A549-22503E0EE1E5}"/>
              </a:ext>
            </a:extLst>
          </p:cNvPr>
          <p:cNvSpPr txBox="1"/>
          <p:nvPr/>
        </p:nvSpPr>
        <p:spPr>
          <a:xfrm>
            <a:off x="7320890" y="293212"/>
            <a:ext cx="35637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Proposed System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DD3D447-11A1-16B1-4ACF-49EB7F6216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313" y="877987"/>
            <a:ext cx="8630094" cy="2863997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B607FF5-CC06-A9E8-A8FC-033FF6732A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313" y="3238314"/>
            <a:ext cx="8630094" cy="3619686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B37623A-E466-D89F-BF7D-275F1422EED1}"/>
              </a:ext>
            </a:extLst>
          </p:cNvPr>
          <p:cNvSpPr/>
          <p:nvPr/>
        </p:nvSpPr>
        <p:spPr>
          <a:xfrm>
            <a:off x="7454488" y="2818281"/>
            <a:ext cx="4521199" cy="2603197"/>
          </a:xfrm>
          <a:prstGeom prst="roundRect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bg1"/>
                </a:solidFill>
              </a:rPr>
              <a:t>2. Top 5 responses based on Reader-Retriever outcome.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bg1"/>
                </a:solidFill>
              </a:rPr>
              <a:t>Default Reader - </a:t>
            </a:r>
            <a:r>
              <a:rPr lang="en-IN" sz="1400" dirty="0" err="1">
                <a:solidFill>
                  <a:schemeClr val="bg1"/>
                </a:solidFill>
              </a:rPr>
              <a:t>deepset</a:t>
            </a:r>
            <a:r>
              <a:rPr lang="en-IN" sz="1400" dirty="0">
                <a:solidFill>
                  <a:schemeClr val="bg1"/>
                </a:solidFill>
              </a:rPr>
              <a:t>/roberta-base-squad2-covid' (Roberta model)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 err="1">
                <a:solidFill>
                  <a:schemeClr val="bg1"/>
                </a:solidFill>
              </a:rPr>
              <a:t>DocumentStore</a:t>
            </a:r>
            <a:r>
              <a:rPr lang="en-IN" sz="1400" dirty="0">
                <a:solidFill>
                  <a:schemeClr val="bg1"/>
                </a:solidFill>
              </a:rPr>
              <a:t> – </a:t>
            </a:r>
            <a:r>
              <a:rPr lang="en-IN" sz="1400" dirty="0" err="1">
                <a:solidFill>
                  <a:schemeClr val="bg1"/>
                </a:solidFill>
              </a:rPr>
              <a:t>InMemoryDocumentStore</a:t>
            </a:r>
            <a:endParaRPr lang="en-IN" sz="1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bg1"/>
                </a:solidFill>
              </a:rPr>
              <a:t>Retriever - BM25Retriever</a:t>
            </a:r>
          </a:p>
          <a:p>
            <a:endParaRPr lang="en-IN" sz="1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400" dirty="0">
              <a:solidFill>
                <a:schemeClr val="bg1"/>
              </a:solidFill>
            </a:endParaRPr>
          </a:p>
          <a:p>
            <a:endParaRPr lang="en-IN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73051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>
                <a:lumMod val="95000"/>
              </a:schemeClr>
            </a:gs>
            <a:gs pos="100000">
              <a:schemeClr val="tx1">
                <a:lumMod val="9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298D85CA-94DD-1782-A549-22503E0EE1E5}"/>
              </a:ext>
            </a:extLst>
          </p:cNvPr>
          <p:cNvSpPr txBox="1"/>
          <p:nvPr/>
        </p:nvSpPr>
        <p:spPr>
          <a:xfrm>
            <a:off x="7320890" y="293212"/>
            <a:ext cx="35637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Proposed System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D548587-857E-8B98-C2BB-97AA170E10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226" y="2401987"/>
            <a:ext cx="8655495" cy="40642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C6AE3AD-D4EF-45F0-47B0-437B9491CF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451" y="928711"/>
            <a:ext cx="8611043" cy="1473276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B37623A-E466-D89F-BF7D-275F1422EED1}"/>
              </a:ext>
            </a:extLst>
          </p:cNvPr>
          <p:cNvSpPr/>
          <p:nvPr/>
        </p:nvSpPr>
        <p:spPr>
          <a:xfrm>
            <a:off x="7168255" y="1594371"/>
            <a:ext cx="4521199" cy="2603197"/>
          </a:xfrm>
          <a:prstGeom prst="roundRect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 startAt="3"/>
            </a:pPr>
            <a:r>
              <a:rPr lang="en-IN" sz="1400" dirty="0">
                <a:solidFill>
                  <a:schemeClr val="bg1"/>
                </a:solidFill>
              </a:rPr>
              <a:t>Choose and summarise article ( Default highest scorer picked)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bg1"/>
                </a:solidFill>
              </a:rPr>
              <a:t>Summarization based on BERT and GPT-2</a:t>
            </a:r>
          </a:p>
          <a:p>
            <a:endParaRPr lang="en-IN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06089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>
                <a:lumMod val="95000"/>
              </a:schemeClr>
            </a:gs>
            <a:gs pos="100000">
              <a:schemeClr val="tx1">
                <a:lumMod val="9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8F8AFB1E-E56D-8E4A-CF84-6649DC4B10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720" y="3577450"/>
            <a:ext cx="4714240" cy="285651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312BFF7-26AB-A811-2AAB-D643BBE3E0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4812" y="293212"/>
            <a:ext cx="7954708" cy="443682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98D85CA-94DD-1782-A549-22503E0EE1E5}"/>
              </a:ext>
            </a:extLst>
          </p:cNvPr>
          <p:cNvSpPr txBox="1"/>
          <p:nvPr/>
        </p:nvSpPr>
        <p:spPr>
          <a:xfrm>
            <a:off x="7320890" y="293212"/>
            <a:ext cx="35637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Proposed System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B37623A-E466-D89F-BF7D-275F1422EED1}"/>
              </a:ext>
            </a:extLst>
          </p:cNvPr>
          <p:cNvSpPr/>
          <p:nvPr/>
        </p:nvSpPr>
        <p:spPr>
          <a:xfrm>
            <a:off x="172720" y="1985904"/>
            <a:ext cx="3261360" cy="803389"/>
          </a:xfrm>
          <a:prstGeom prst="roundRect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bg1"/>
                </a:solidFill>
              </a:rPr>
              <a:t>4.  Performance Analysis</a:t>
            </a:r>
          </a:p>
        </p:txBody>
      </p:sp>
    </p:spTree>
    <p:extLst>
      <p:ext uri="{BB962C8B-B14F-4D97-AF65-F5344CB8AC3E}">
        <p14:creationId xmlns:p14="http://schemas.microsoft.com/office/powerpoint/2010/main" val="39070739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>
                <a:lumMod val="95000"/>
              </a:schemeClr>
            </a:gs>
            <a:gs pos="100000">
              <a:schemeClr val="tx1">
                <a:lumMod val="9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298D85CA-94DD-1782-A549-22503E0EE1E5}"/>
              </a:ext>
            </a:extLst>
          </p:cNvPr>
          <p:cNvSpPr txBox="1"/>
          <p:nvPr/>
        </p:nvSpPr>
        <p:spPr>
          <a:xfrm>
            <a:off x="7066890" y="323692"/>
            <a:ext cx="36904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Design Approach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1A7224B-C727-CB95-751F-AC0E76CBF95D}"/>
              </a:ext>
            </a:extLst>
          </p:cNvPr>
          <p:cNvSpPr/>
          <p:nvPr/>
        </p:nvSpPr>
        <p:spPr>
          <a:xfrm>
            <a:off x="9131947" y="1380095"/>
            <a:ext cx="2304000" cy="558265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00"/>
            <a:r>
              <a:rPr lang="en-US" kern="0" dirty="0">
                <a:solidFill>
                  <a:prstClr val="white"/>
                </a:solidFill>
                <a:latin typeface="Calibri" panose="020F0502020204030204"/>
              </a:rPr>
              <a:t>Input Text</a:t>
            </a:r>
            <a:endParaRPr lang="en-IN" kern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4476FC1-2D85-0443-77BC-DDB7716EB204}"/>
              </a:ext>
            </a:extLst>
          </p:cNvPr>
          <p:cNvSpPr/>
          <p:nvPr/>
        </p:nvSpPr>
        <p:spPr>
          <a:xfrm>
            <a:off x="9131948" y="2131813"/>
            <a:ext cx="2304000" cy="558265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00"/>
            <a:r>
              <a:rPr lang="en-US" kern="0" dirty="0">
                <a:solidFill>
                  <a:prstClr val="white"/>
                </a:solidFill>
                <a:latin typeface="Calibri" panose="020F0502020204030204"/>
              </a:rPr>
              <a:t>Token Embedding</a:t>
            </a:r>
            <a:endParaRPr lang="en-IN" kern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F2DB8F5-454D-30AF-3332-A7AE12FC3FDB}"/>
              </a:ext>
            </a:extLst>
          </p:cNvPr>
          <p:cNvSpPr/>
          <p:nvPr/>
        </p:nvSpPr>
        <p:spPr>
          <a:xfrm>
            <a:off x="9131948" y="2883531"/>
            <a:ext cx="2304000" cy="558265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00"/>
            <a:r>
              <a:rPr lang="en-US" kern="0" dirty="0">
                <a:solidFill>
                  <a:prstClr val="white"/>
                </a:solidFill>
                <a:latin typeface="Calibri" panose="020F0502020204030204"/>
              </a:rPr>
              <a:t>Interval Segment Embedding</a:t>
            </a:r>
            <a:endParaRPr lang="en-IN" kern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C05FC9F-8908-1A13-E50E-D0845B5C7D96}"/>
              </a:ext>
            </a:extLst>
          </p:cNvPr>
          <p:cNvSpPr/>
          <p:nvPr/>
        </p:nvSpPr>
        <p:spPr>
          <a:xfrm>
            <a:off x="9131948" y="3635249"/>
            <a:ext cx="2304000" cy="558265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00"/>
            <a:r>
              <a:rPr lang="en-US" kern="0" dirty="0">
                <a:solidFill>
                  <a:prstClr val="white"/>
                </a:solidFill>
                <a:latin typeface="Calibri" panose="020F0502020204030204"/>
              </a:rPr>
              <a:t>Position Embedding</a:t>
            </a:r>
            <a:endParaRPr lang="en-IN" kern="0" dirty="0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DD341C8-EE14-20C9-324A-8C8F347469CE}"/>
              </a:ext>
            </a:extLst>
          </p:cNvPr>
          <p:cNvCxnSpPr>
            <a:cxnSpLocks/>
          </p:cNvCxnSpPr>
          <p:nvPr/>
        </p:nvCxnSpPr>
        <p:spPr>
          <a:xfrm>
            <a:off x="6544621" y="2862714"/>
            <a:ext cx="0" cy="341831"/>
          </a:xfrm>
          <a:prstGeom prst="straightConnector1">
            <a:avLst/>
          </a:prstGeom>
          <a:noFill/>
          <a:ln w="6350" cap="flat" cmpd="sng" algn="ctr">
            <a:noFill/>
            <a:prstDash val="solid"/>
            <a:miter lim="800000"/>
            <a:tailEnd type="triangle"/>
          </a:ln>
          <a:effectLst/>
        </p:spPr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BF56541-3E94-3772-7AFC-7EFB35534FFB}"/>
              </a:ext>
            </a:extLst>
          </p:cNvPr>
          <p:cNvCxnSpPr>
            <a:cxnSpLocks/>
          </p:cNvCxnSpPr>
          <p:nvPr/>
        </p:nvCxnSpPr>
        <p:spPr>
          <a:xfrm>
            <a:off x="6544621" y="3762810"/>
            <a:ext cx="0" cy="341830"/>
          </a:xfrm>
          <a:prstGeom prst="straightConnector1">
            <a:avLst/>
          </a:prstGeom>
          <a:noFill/>
          <a:ln w="6350" cap="flat" cmpd="sng" algn="ctr">
            <a:noFill/>
            <a:prstDash val="solid"/>
            <a:miter lim="800000"/>
            <a:tailEnd type="triangle"/>
          </a:ln>
          <a:effectLst/>
        </p:spPr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9C7E116-94E6-3085-61E9-EB59ED4E689F}"/>
              </a:ext>
            </a:extLst>
          </p:cNvPr>
          <p:cNvCxnSpPr>
            <a:cxnSpLocks/>
          </p:cNvCxnSpPr>
          <p:nvPr/>
        </p:nvCxnSpPr>
        <p:spPr>
          <a:xfrm>
            <a:off x="6544621" y="1962618"/>
            <a:ext cx="0" cy="341831"/>
          </a:xfrm>
          <a:prstGeom prst="straightConnector1">
            <a:avLst/>
          </a:prstGeom>
          <a:noFill/>
          <a:ln w="6350" cap="flat" cmpd="sng" algn="ctr">
            <a:noFill/>
            <a:prstDash val="solid"/>
            <a:miter lim="800000"/>
            <a:tailEnd type="triangle"/>
          </a:ln>
          <a:effectLst/>
        </p:spPr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86EF811-F540-FFE9-C0C3-B1BDE94BEF31}"/>
              </a:ext>
            </a:extLst>
          </p:cNvPr>
          <p:cNvCxnSpPr>
            <a:cxnSpLocks/>
          </p:cNvCxnSpPr>
          <p:nvPr/>
        </p:nvCxnSpPr>
        <p:spPr>
          <a:xfrm>
            <a:off x="5987715" y="826971"/>
            <a:ext cx="0" cy="341831"/>
          </a:xfrm>
          <a:prstGeom prst="straightConnector1">
            <a:avLst/>
          </a:prstGeom>
          <a:noFill/>
          <a:ln w="6350" cap="flat" cmpd="sng" algn="ctr">
            <a:noFill/>
            <a:prstDash val="solid"/>
            <a:miter lim="800000"/>
            <a:tailEnd type="triangle"/>
          </a:ln>
          <a:effectLst/>
        </p:spPr>
      </p:cxnSp>
      <p:sp>
        <p:nvSpPr>
          <p:cNvPr id="30" name="Plus Sign 29">
            <a:extLst>
              <a:ext uri="{FF2B5EF4-FFF2-40B4-BE49-F238E27FC236}">
                <a16:creationId xmlns:a16="http://schemas.microsoft.com/office/drawing/2014/main" id="{183E8C94-459B-BA3A-12A6-86DFE17DE97A}"/>
              </a:ext>
            </a:extLst>
          </p:cNvPr>
          <p:cNvSpPr/>
          <p:nvPr/>
        </p:nvSpPr>
        <p:spPr>
          <a:xfrm>
            <a:off x="10228774" y="2660686"/>
            <a:ext cx="216000" cy="216000"/>
          </a:xfrm>
          <a:prstGeom prst="mathPlus">
            <a:avLst/>
          </a:prstGeom>
          <a:solidFill>
            <a:schemeClr val="accent1">
              <a:lumMod val="5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Plus Sign 30">
            <a:extLst>
              <a:ext uri="{FF2B5EF4-FFF2-40B4-BE49-F238E27FC236}">
                <a16:creationId xmlns:a16="http://schemas.microsoft.com/office/drawing/2014/main" id="{0A322E81-23D5-C288-9B6A-9A8F131F5B45}"/>
              </a:ext>
            </a:extLst>
          </p:cNvPr>
          <p:cNvSpPr/>
          <p:nvPr/>
        </p:nvSpPr>
        <p:spPr>
          <a:xfrm>
            <a:off x="10228774" y="3444159"/>
            <a:ext cx="216000" cy="216000"/>
          </a:xfrm>
          <a:prstGeom prst="mathPlus">
            <a:avLst/>
          </a:prstGeom>
          <a:solidFill>
            <a:schemeClr val="accent2">
              <a:lumMod val="5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4735F2A-043C-9BD7-7571-C51438448A15}"/>
              </a:ext>
            </a:extLst>
          </p:cNvPr>
          <p:cNvGrpSpPr/>
          <p:nvPr/>
        </p:nvGrpSpPr>
        <p:grpSpPr>
          <a:xfrm>
            <a:off x="9131947" y="4386967"/>
            <a:ext cx="2304000" cy="577382"/>
            <a:chOff x="1278267" y="3820864"/>
            <a:chExt cx="2304000" cy="577382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8B568BA-F75A-F138-AC97-A7E8963E8843}"/>
                </a:ext>
              </a:extLst>
            </p:cNvPr>
            <p:cNvSpPr/>
            <p:nvPr/>
          </p:nvSpPr>
          <p:spPr>
            <a:xfrm>
              <a:off x="1278267" y="3820864"/>
              <a:ext cx="1099173" cy="558265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 defTabSz="914400"/>
              <a:r>
                <a:rPr lang="en-US" kern="0" dirty="0">
                  <a:solidFill>
                    <a:prstClr val="white"/>
                  </a:solidFill>
                  <a:latin typeface="Calibri" panose="020F0502020204030204"/>
                </a:rPr>
                <a:t>BERT</a:t>
              </a:r>
              <a:endParaRPr lang="en-IN" kern="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6C527F08-2F1D-7690-BC56-F3FAE00F4D6D}"/>
                </a:ext>
              </a:extLst>
            </p:cNvPr>
            <p:cNvSpPr/>
            <p:nvPr/>
          </p:nvSpPr>
          <p:spPr>
            <a:xfrm>
              <a:off x="2483094" y="3839981"/>
              <a:ext cx="1099173" cy="558265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12700" cap="flat" cmpd="sng" algn="ctr">
              <a:noFill/>
              <a:prstDash val="solid"/>
              <a:miter lim="800000"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 defTabSz="914400"/>
              <a:r>
                <a:rPr lang="en-US" kern="0" dirty="0">
                  <a:solidFill>
                    <a:prstClr val="white"/>
                  </a:solidFill>
                  <a:latin typeface="Calibri" panose="020F0502020204030204"/>
                </a:rPr>
                <a:t>GPT-2</a:t>
              </a:r>
              <a:endParaRPr lang="en-IN" kern="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A9B62332-9AF6-398C-DCF3-A3AA07732758}"/>
              </a:ext>
            </a:extLst>
          </p:cNvPr>
          <p:cNvGrpSpPr/>
          <p:nvPr/>
        </p:nvGrpSpPr>
        <p:grpSpPr>
          <a:xfrm>
            <a:off x="9131946" y="5157802"/>
            <a:ext cx="2304002" cy="558265"/>
            <a:chOff x="9131946" y="5157802"/>
            <a:chExt cx="2304002" cy="558265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20B75BE-ADB8-560E-F64B-13D4362A2DB4}"/>
                </a:ext>
              </a:extLst>
            </p:cNvPr>
            <p:cNvSpPr/>
            <p:nvPr/>
          </p:nvSpPr>
          <p:spPr>
            <a:xfrm>
              <a:off x="9131948" y="5157802"/>
              <a:ext cx="2304000" cy="558265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 defTabSz="914400"/>
              <a:r>
                <a:rPr lang="en-US" kern="0" dirty="0">
                  <a:solidFill>
                    <a:prstClr val="white"/>
                  </a:solidFill>
                  <a:latin typeface="Calibri" panose="020F0502020204030204"/>
                </a:rPr>
                <a:t>Summarization Layers</a:t>
              </a:r>
              <a:endParaRPr lang="en-IN" kern="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34" name="Isosceles Triangle 33">
              <a:extLst>
                <a:ext uri="{FF2B5EF4-FFF2-40B4-BE49-F238E27FC236}">
                  <a16:creationId xmlns:a16="http://schemas.microsoft.com/office/drawing/2014/main" id="{C3C32E51-5360-D356-1D2F-9FFD62741C97}"/>
                </a:ext>
              </a:extLst>
            </p:cNvPr>
            <p:cNvSpPr/>
            <p:nvPr/>
          </p:nvSpPr>
          <p:spPr>
            <a:xfrm>
              <a:off x="9131946" y="5157802"/>
              <a:ext cx="2304000" cy="558265"/>
            </a:xfrm>
            <a:prstGeom prst="triangle">
              <a:avLst>
                <a:gd name="adj" fmla="val 100000"/>
              </a:avLst>
            </a:prstGeom>
            <a:solidFill>
              <a:schemeClr val="accent3">
                <a:lumMod val="50000"/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324BA38-A470-E9FE-7048-A310A939B596}"/>
              </a:ext>
            </a:extLst>
          </p:cNvPr>
          <p:cNvGrpSpPr/>
          <p:nvPr/>
        </p:nvGrpSpPr>
        <p:grpSpPr>
          <a:xfrm>
            <a:off x="9131946" y="5890403"/>
            <a:ext cx="2304001" cy="577382"/>
            <a:chOff x="9131946" y="5890403"/>
            <a:chExt cx="2304001" cy="577382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064703A-4D54-DC86-E293-6081150BD710}"/>
                </a:ext>
              </a:extLst>
            </p:cNvPr>
            <p:cNvSpPr/>
            <p:nvPr/>
          </p:nvSpPr>
          <p:spPr>
            <a:xfrm>
              <a:off x="9131946" y="5909520"/>
              <a:ext cx="2304001" cy="558265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 defTabSz="914400"/>
              <a:r>
                <a:rPr lang="en-US" kern="0" dirty="0">
                  <a:solidFill>
                    <a:prstClr val="white"/>
                  </a:solidFill>
                  <a:latin typeface="Calibri" panose="020F0502020204030204"/>
                </a:rPr>
                <a:t>Generated Summary</a:t>
              </a:r>
              <a:endParaRPr lang="en-IN" kern="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1D61543D-4647-BE80-1960-5EE366C867A4}"/>
                </a:ext>
              </a:extLst>
            </p:cNvPr>
            <p:cNvSpPr/>
            <p:nvPr/>
          </p:nvSpPr>
          <p:spPr>
            <a:xfrm>
              <a:off x="9131946" y="5890403"/>
              <a:ext cx="2304000" cy="558265"/>
            </a:xfrm>
            <a:prstGeom prst="triangle">
              <a:avLst>
                <a:gd name="adj" fmla="val 100000"/>
              </a:avLst>
            </a:prstGeom>
            <a:solidFill>
              <a:schemeClr val="accent3">
                <a:lumMod val="50000"/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81EFB9E-B22B-821B-69EA-86673C092C1C}"/>
              </a:ext>
            </a:extLst>
          </p:cNvPr>
          <p:cNvCxnSpPr>
            <a:stCxn id="19" idx="2"/>
            <a:endCxn id="20" idx="0"/>
          </p:cNvCxnSpPr>
          <p:nvPr/>
        </p:nvCxnSpPr>
        <p:spPr>
          <a:xfrm>
            <a:off x="10283947" y="1938360"/>
            <a:ext cx="1" cy="193453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909803EB-18F6-C0DE-D782-1E2DEDE9E2E8}"/>
              </a:ext>
            </a:extLst>
          </p:cNvPr>
          <p:cNvCxnSpPr>
            <a:stCxn id="22" idx="2"/>
            <a:endCxn id="23" idx="0"/>
          </p:cNvCxnSpPr>
          <p:nvPr/>
        </p:nvCxnSpPr>
        <p:spPr>
          <a:xfrm rot="5400000">
            <a:off x="9886015" y="3989033"/>
            <a:ext cx="193453" cy="602414"/>
          </a:xfrm>
          <a:prstGeom prst="bentConnector3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122FD733-775E-46EF-7075-077BC44040E2}"/>
              </a:ext>
            </a:extLst>
          </p:cNvPr>
          <p:cNvCxnSpPr>
            <a:stCxn id="22" idx="2"/>
            <a:endCxn id="32" idx="0"/>
          </p:cNvCxnSpPr>
          <p:nvPr/>
        </p:nvCxnSpPr>
        <p:spPr>
          <a:xfrm rot="16200000" flipH="1">
            <a:off x="10478869" y="3998592"/>
            <a:ext cx="212570" cy="602413"/>
          </a:xfrm>
          <a:prstGeom prst="bentConnector3">
            <a:avLst>
              <a:gd name="adj1" fmla="val 44645"/>
            </a:avLst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1646434-AA38-823F-F15A-F397477D156D}"/>
              </a:ext>
            </a:extLst>
          </p:cNvPr>
          <p:cNvCxnSpPr>
            <a:stCxn id="23" idx="2"/>
          </p:cNvCxnSpPr>
          <p:nvPr/>
        </p:nvCxnSpPr>
        <p:spPr>
          <a:xfrm flipH="1">
            <a:off x="9681533" y="4945232"/>
            <a:ext cx="1" cy="193453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9D9D103-E35D-420B-0CB3-8F52ABFD07A6}"/>
              </a:ext>
            </a:extLst>
          </p:cNvPr>
          <p:cNvCxnSpPr>
            <a:stCxn id="32" idx="2"/>
          </p:cNvCxnSpPr>
          <p:nvPr/>
        </p:nvCxnSpPr>
        <p:spPr>
          <a:xfrm flipH="1">
            <a:off x="10886360" y="4964349"/>
            <a:ext cx="1" cy="193453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4F02D41-7670-7812-06BC-8AD105A754C3}"/>
              </a:ext>
            </a:extLst>
          </p:cNvPr>
          <p:cNvCxnSpPr/>
          <p:nvPr/>
        </p:nvCxnSpPr>
        <p:spPr>
          <a:xfrm flipH="1">
            <a:off x="9681532" y="5716067"/>
            <a:ext cx="1" cy="193453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19FFF3C4-C8A0-ECC4-5844-AB4A722AB78D}"/>
              </a:ext>
            </a:extLst>
          </p:cNvPr>
          <p:cNvCxnSpPr/>
          <p:nvPr/>
        </p:nvCxnSpPr>
        <p:spPr>
          <a:xfrm flipH="1">
            <a:off x="10886359" y="5735184"/>
            <a:ext cx="1" cy="193453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5" name="Group 1024">
            <a:extLst>
              <a:ext uri="{FF2B5EF4-FFF2-40B4-BE49-F238E27FC236}">
                <a16:creationId xmlns:a16="http://schemas.microsoft.com/office/drawing/2014/main" id="{5A0470DB-18B1-C456-093D-B710D32AC46B}"/>
              </a:ext>
            </a:extLst>
          </p:cNvPr>
          <p:cNvGrpSpPr/>
          <p:nvPr/>
        </p:nvGrpSpPr>
        <p:grpSpPr>
          <a:xfrm>
            <a:off x="6894531" y="5229839"/>
            <a:ext cx="595579" cy="679681"/>
            <a:chOff x="6781952" y="5229839"/>
            <a:chExt cx="595579" cy="679681"/>
          </a:xfrm>
        </p:grpSpPr>
        <p:sp>
          <p:nvSpPr>
            <p:cNvPr id="61" name="Rectangle: Folded Corner 60">
              <a:extLst>
                <a:ext uri="{FF2B5EF4-FFF2-40B4-BE49-F238E27FC236}">
                  <a16:creationId xmlns:a16="http://schemas.microsoft.com/office/drawing/2014/main" id="{7DEB8CCB-6BD8-D063-F48D-F928C934EA3E}"/>
                </a:ext>
              </a:extLst>
            </p:cNvPr>
            <p:cNvSpPr/>
            <p:nvPr/>
          </p:nvSpPr>
          <p:spPr>
            <a:xfrm rot="10800000">
              <a:off x="6947531" y="5229839"/>
              <a:ext cx="430000" cy="506603"/>
            </a:xfrm>
            <a:prstGeom prst="foldedCorner">
              <a:avLst/>
            </a:prstGeom>
            <a:solidFill>
              <a:schemeClr val="tx1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2" name="Rectangle: Folded Corner 61">
              <a:extLst>
                <a:ext uri="{FF2B5EF4-FFF2-40B4-BE49-F238E27FC236}">
                  <a16:creationId xmlns:a16="http://schemas.microsoft.com/office/drawing/2014/main" id="{87705600-DBD4-57CC-2DE3-3D97C0B8481E}"/>
                </a:ext>
              </a:extLst>
            </p:cNvPr>
            <p:cNvSpPr/>
            <p:nvPr/>
          </p:nvSpPr>
          <p:spPr>
            <a:xfrm rot="10800000">
              <a:off x="6851890" y="5320994"/>
              <a:ext cx="430000" cy="506603"/>
            </a:xfrm>
            <a:prstGeom prst="foldedCorner">
              <a:avLst/>
            </a:prstGeom>
            <a:solidFill>
              <a:schemeClr val="tx1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0" name="Rectangle: Folded Corner 59">
              <a:extLst>
                <a:ext uri="{FF2B5EF4-FFF2-40B4-BE49-F238E27FC236}">
                  <a16:creationId xmlns:a16="http://schemas.microsoft.com/office/drawing/2014/main" id="{CF9D7007-6F65-B8F2-A99C-789943CFDDE6}"/>
                </a:ext>
              </a:extLst>
            </p:cNvPr>
            <p:cNvSpPr/>
            <p:nvPr/>
          </p:nvSpPr>
          <p:spPr>
            <a:xfrm rot="10800000">
              <a:off x="6781952" y="5402917"/>
              <a:ext cx="430000" cy="506603"/>
            </a:xfrm>
            <a:prstGeom prst="foldedCorner">
              <a:avLst/>
            </a:prstGeom>
            <a:solidFill>
              <a:schemeClr val="tx1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027" name="TextBox 1026">
            <a:extLst>
              <a:ext uri="{FF2B5EF4-FFF2-40B4-BE49-F238E27FC236}">
                <a16:creationId xmlns:a16="http://schemas.microsoft.com/office/drawing/2014/main" id="{27DC6E5F-2779-1795-6348-62B98DED878A}"/>
              </a:ext>
            </a:extLst>
          </p:cNvPr>
          <p:cNvSpPr txBox="1"/>
          <p:nvPr/>
        </p:nvSpPr>
        <p:spPr>
          <a:xfrm>
            <a:off x="5055711" y="2304449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Question</a:t>
            </a:r>
          </a:p>
        </p:txBody>
      </p:sp>
      <p:cxnSp>
        <p:nvCxnSpPr>
          <p:cNvPr id="1029" name="Straight Arrow Connector 1028">
            <a:extLst>
              <a:ext uri="{FF2B5EF4-FFF2-40B4-BE49-F238E27FC236}">
                <a16:creationId xmlns:a16="http://schemas.microsoft.com/office/drawing/2014/main" id="{7C9AA232-DBDF-9628-91F4-02F3D63C039D}"/>
              </a:ext>
            </a:extLst>
          </p:cNvPr>
          <p:cNvCxnSpPr>
            <a:stCxn id="1027" idx="2"/>
          </p:cNvCxnSpPr>
          <p:nvPr/>
        </p:nvCxnSpPr>
        <p:spPr>
          <a:xfrm>
            <a:off x="5647380" y="2673781"/>
            <a:ext cx="0" cy="768015"/>
          </a:xfrm>
          <a:prstGeom prst="straightConnector1">
            <a:avLst/>
          </a:prstGeom>
          <a:ln w="254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0" name="Rectangle 1029">
            <a:extLst>
              <a:ext uri="{FF2B5EF4-FFF2-40B4-BE49-F238E27FC236}">
                <a16:creationId xmlns:a16="http://schemas.microsoft.com/office/drawing/2014/main" id="{49530D96-A0F8-3AFB-87AB-6ED49185D930}"/>
              </a:ext>
            </a:extLst>
          </p:cNvPr>
          <p:cNvSpPr/>
          <p:nvPr/>
        </p:nvSpPr>
        <p:spPr>
          <a:xfrm>
            <a:off x="4952010" y="2876686"/>
            <a:ext cx="2975105" cy="3405361"/>
          </a:xfrm>
          <a:prstGeom prst="rect">
            <a:avLst/>
          </a:prstGeom>
          <a:noFill/>
          <a:ln>
            <a:solidFill>
              <a:schemeClr val="accent5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032" name="Connector: Elbow 1031">
            <a:extLst>
              <a:ext uri="{FF2B5EF4-FFF2-40B4-BE49-F238E27FC236}">
                <a16:creationId xmlns:a16="http://schemas.microsoft.com/office/drawing/2014/main" id="{6D0F34FA-D052-6D22-7E86-3D926C069580}"/>
              </a:ext>
            </a:extLst>
          </p:cNvPr>
          <p:cNvCxnSpPr>
            <a:cxnSpLocks/>
            <a:stCxn id="61" idx="1"/>
            <a:endCxn id="19" idx="1"/>
          </p:cNvCxnSpPr>
          <p:nvPr/>
        </p:nvCxnSpPr>
        <p:spPr>
          <a:xfrm flipV="1">
            <a:off x="7490110" y="1659228"/>
            <a:ext cx="1641837" cy="3823912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1" name="Group 1040">
            <a:extLst>
              <a:ext uri="{FF2B5EF4-FFF2-40B4-BE49-F238E27FC236}">
                <a16:creationId xmlns:a16="http://schemas.microsoft.com/office/drawing/2014/main" id="{985B4634-19B3-3AE1-7192-BED608483218}"/>
              </a:ext>
            </a:extLst>
          </p:cNvPr>
          <p:cNvGrpSpPr/>
          <p:nvPr/>
        </p:nvGrpSpPr>
        <p:grpSpPr>
          <a:xfrm>
            <a:off x="284678" y="2044329"/>
            <a:ext cx="2136301" cy="2342638"/>
            <a:chOff x="540950" y="3933725"/>
            <a:chExt cx="2136301" cy="2342638"/>
          </a:xfrm>
        </p:grpSpPr>
        <p:pic>
          <p:nvPicPr>
            <p:cNvPr id="1039" name="Picture 1038">
              <a:extLst>
                <a:ext uri="{FF2B5EF4-FFF2-40B4-BE49-F238E27FC236}">
                  <a16:creationId xmlns:a16="http://schemas.microsoft.com/office/drawing/2014/main" id="{924035B1-4476-008A-8362-0EC936E4EA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783915" y="3933725"/>
              <a:ext cx="1893336" cy="2081883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>
              <a:solidFill>
                <a:schemeClr val="bg2">
                  <a:lumMod val="60000"/>
                  <a:lumOff val="40000"/>
                </a:schemeClr>
              </a:solidFill>
            </a:ln>
          </p:spPr>
        </p:pic>
        <p:pic>
          <p:nvPicPr>
            <p:cNvPr id="1040" name="Picture 1039">
              <a:extLst>
                <a:ext uri="{FF2B5EF4-FFF2-40B4-BE49-F238E27FC236}">
                  <a16:creationId xmlns:a16="http://schemas.microsoft.com/office/drawing/2014/main" id="{53268C04-521D-8BF9-66A6-DB1728FA69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540950" y="4194480"/>
              <a:ext cx="1893336" cy="2081883"/>
            </a:xfrm>
            <a:prstGeom prst="rect">
              <a:avLst/>
            </a:prstGeom>
            <a:ln>
              <a:solidFill>
                <a:schemeClr val="tx2">
                  <a:lumMod val="50000"/>
                </a:schemeClr>
              </a:solidFill>
            </a:ln>
          </p:spPr>
        </p:pic>
      </p:grpSp>
      <p:pic>
        <p:nvPicPr>
          <p:cNvPr id="1043" name="Picture 1042">
            <a:extLst>
              <a:ext uri="{FF2B5EF4-FFF2-40B4-BE49-F238E27FC236}">
                <a16:creationId xmlns:a16="http://schemas.microsoft.com/office/drawing/2014/main" id="{EFFF8145-2FD8-22D3-9CB5-1B50992CAB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859" y="4990066"/>
            <a:ext cx="2940201" cy="1168460"/>
          </a:xfrm>
          <a:prstGeom prst="rect">
            <a:avLst/>
          </a:prstGeom>
        </p:spPr>
      </p:pic>
      <p:cxnSp>
        <p:nvCxnSpPr>
          <p:cNvPr id="1045" name="Straight Arrow Connector 1044">
            <a:extLst>
              <a:ext uri="{FF2B5EF4-FFF2-40B4-BE49-F238E27FC236}">
                <a16:creationId xmlns:a16="http://schemas.microsoft.com/office/drawing/2014/main" id="{011415BF-4FDB-EA34-1367-CB0869A45A25}"/>
              </a:ext>
            </a:extLst>
          </p:cNvPr>
          <p:cNvCxnSpPr>
            <a:stCxn id="1040" idx="2"/>
          </p:cNvCxnSpPr>
          <p:nvPr/>
        </p:nvCxnSpPr>
        <p:spPr>
          <a:xfrm>
            <a:off x="1231346" y="4386967"/>
            <a:ext cx="0" cy="458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7" name="Connector: Elbow 1046">
            <a:extLst>
              <a:ext uri="{FF2B5EF4-FFF2-40B4-BE49-F238E27FC236}">
                <a16:creationId xmlns:a16="http://schemas.microsoft.com/office/drawing/2014/main" id="{BDAAAF2E-2165-5BCA-038D-E0C0A3630C2F}"/>
              </a:ext>
            </a:extLst>
          </p:cNvPr>
          <p:cNvCxnSpPr>
            <a:stCxn id="1043" idx="3"/>
          </p:cNvCxnSpPr>
          <p:nvPr/>
        </p:nvCxnSpPr>
        <p:spPr>
          <a:xfrm flipV="1">
            <a:off x="3158060" y="4406084"/>
            <a:ext cx="2304589" cy="1168212"/>
          </a:xfrm>
          <a:prstGeom prst="bentConnector3">
            <a:avLst/>
          </a:prstGeom>
          <a:ln w="2222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9" name="Picture 1048">
            <a:extLst>
              <a:ext uri="{FF2B5EF4-FFF2-40B4-BE49-F238E27FC236}">
                <a16:creationId xmlns:a16="http://schemas.microsoft.com/office/drawing/2014/main" id="{74F4DF12-D8CC-C24F-384F-FD649109895B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495385" y="3246544"/>
            <a:ext cx="1674282" cy="1291812"/>
          </a:xfrm>
          <a:prstGeom prst="rect">
            <a:avLst/>
          </a:prstGeom>
        </p:spPr>
      </p:pic>
      <p:cxnSp>
        <p:nvCxnSpPr>
          <p:cNvPr id="1024" name="Straight Arrow Connector 1023">
            <a:extLst>
              <a:ext uri="{FF2B5EF4-FFF2-40B4-BE49-F238E27FC236}">
                <a16:creationId xmlns:a16="http://schemas.microsoft.com/office/drawing/2014/main" id="{33F1A994-EE3E-B7DC-16E9-E35A8200E6B3}"/>
              </a:ext>
            </a:extLst>
          </p:cNvPr>
          <p:cNvCxnSpPr/>
          <p:nvPr/>
        </p:nvCxnSpPr>
        <p:spPr>
          <a:xfrm>
            <a:off x="6966690" y="3859480"/>
            <a:ext cx="0" cy="1291080"/>
          </a:xfrm>
          <a:prstGeom prst="straightConnector1">
            <a:avLst/>
          </a:prstGeom>
          <a:ln w="2222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68162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>
                <a:lumMod val="95000"/>
              </a:schemeClr>
            </a:gs>
            <a:gs pos="100000">
              <a:schemeClr val="tx1">
                <a:lumMod val="9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298D85CA-94DD-1782-A549-22503E0EE1E5}"/>
              </a:ext>
            </a:extLst>
          </p:cNvPr>
          <p:cNvSpPr txBox="1"/>
          <p:nvPr/>
        </p:nvSpPr>
        <p:spPr>
          <a:xfrm>
            <a:off x="215223" y="1441292"/>
            <a:ext cx="117615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Design Constraints, Assumptions and Dependencies</a:t>
            </a:r>
            <a:endParaRPr lang="en-IN" sz="3600" cap="all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9B0401E-08D1-038B-8C02-CFBE3F8D6E47}"/>
              </a:ext>
            </a:extLst>
          </p:cNvPr>
          <p:cNvSpPr txBox="1"/>
          <p:nvPr/>
        </p:nvSpPr>
        <p:spPr>
          <a:xfrm>
            <a:off x="629920" y="2494280"/>
            <a:ext cx="1068832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dirty="0">
                <a:solidFill>
                  <a:schemeClr val="bg1"/>
                </a:solidFill>
              </a:rPr>
              <a:t>1. Proper and complete question text performs better than short texts</a:t>
            </a:r>
          </a:p>
          <a:p>
            <a:pPr algn="just"/>
            <a:r>
              <a:rPr lang="en-IN" dirty="0">
                <a:solidFill>
                  <a:schemeClr val="bg1"/>
                </a:solidFill>
              </a:rPr>
              <a:t>2. Both the readers are tuned for English language only</a:t>
            </a:r>
          </a:p>
          <a:p>
            <a:pPr algn="just"/>
            <a:r>
              <a:rPr lang="en-IN" dirty="0">
                <a:solidFill>
                  <a:schemeClr val="bg1"/>
                </a:solidFill>
              </a:rPr>
              <a:t>3. Deprecation of some of functions in Haystack platform.</a:t>
            </a:r>
          </a:p>
          <a:p>
            <a:pPr algn="just"/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77077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D14975F-D250-15A7-7B37-45ACB9ECD6A7}"/>
              </a:ext>
            </a:extLst>
          </p:cNvPr>
          <p:cNvSpPr txBox="1"/>
          <p:nvPr/>
        </p:nvSpPr>
        <p:spPr>
          <a:xfrm>
            <a:off x="4620278" y="514366"/>
            <a:ext cx="69044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Reader -Performance Analysis</a:t>
            </a:r>
            <a:endParaRPr lang="en-IN" sz="3600" cap="all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35C91399-014A-FB01-E42D-7E9DF043DAD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41497661"/>
              </p:ext>
            </p:extLst>
          </p:nvPr>
        </p:nvGraphicFramePr>
        <p:xfrm>
          <a:off x="828998" y="2834013"/>
          <a:ext cx="5609380" cy="33663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144272DD-F8A7-9C0E-203B-40AF948E51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7139315"/>
              </p:ext>
            </p:extLst>
          </p:nvPr>
        </p:nvGraphicFramePr>
        <p:xfrm>
          <a:off x="6646333" y="2834013"/>
          <a:ext cx="4978400" cy="2354522"/>
        </p:xfrm>
        <a:graphic>
          <a:graphicData uri="http://schemas.openxmlformats.org/drawingml/2006/table">
            <a:tbl>
              <a:tblPr/>
              <a:tblGrid>
                <a:gridCol w="656872">
                  <a:extLst>
                    <a:ext uri="{9D8B030D-6E8A-4147-A177-3AD203B41FA5}">
                      <a16:colId xmlns:a16="http://schemas.microsoft.com/office/drawing/2014/main" val="2984785755"/>
                    </a:ext>
                  </a:extLst>
                </a:gridCol>
                <a:gridCol w="1302220">
                  <a:extLst>
                    <a:ext uri="{9D8B030D-6E8A-4147-A177-3AD203B41FA5}">
                      <a16:colId xmlns:a16="http://schemas.microsoft.com/office/drawing/2014/main" val="3713850664"/>
                    </a:ext>
                  </a:extLst>
                </a:gridCol>
                <a:gridCol w="1647943">
                  <a:extLst>
                    <a:ext uri="{9D8B030D-6E8A-4147-A177-3AD203B41FA5}">
                      <a16:colId xmlns:a16="http://schemas.microsoft.com/office/drawing/2014/main" val="273633919"/>
                    </a:ext>
                  </a:extLst>
                </a:gridCol>
                <a:gridCol w="1371365">
                  <a:extLst>
                    <a:ext uri="{9D8B030D-6E8A-4147-A177-3AD203B41FA5}">
                      <a16:colId xmlns:a16="http://schemas.microsoft.com/office/drawing/2014/main" val="3840963712"/>
                    </a:ext>
                  </a:extLst>
                </a:gridCol>
              </a:tblGrid>
              <a:tr h="199228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Clr>
                          <a:srgbClr val="000000"/>
                        </a:buClr>
                        <a:buSzPts val="1100"/>
                        <a:buFont typeface="Calibri" panose="020F0502020204030204" pitchFamily="34" charset="0"/>
                        <a:buNone/>
                      </a:pPr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Roberta-base-SQIAD2</a:t>
                      </a:r>
                    </a:p>
                  </a:txBody>
                  <a:tcPr marL="6350" marR="6350" marT="635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Roberta-base-SQUAD2-COVID</a:t>
                      </a:r>
                    </a:p>
                  </a:txBody>
                  <a:tcPr marL="6350" marR="6350" marT="635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deepset</a:t>
                      </a:r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/covid-</a:t>
                      </a:r>
                      <a:r>
                        <a:rPr lang="en-IN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bert</a:t>
                      </a:r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-base</a:t>
                      </a:r>
                    </a:p>
                  </a:txBody>
                  <a:tcPr marL="6350" marR="6350" marT="635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6256407"/>
                  </a:ext>
                </a:extLst>
              </a:tr>
              <a:tr h="364107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Response1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Feb 24 until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Quarantine longer than 30 days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Climatically temperate regions …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036569"/>
                  </a:ext>
                </a:extLst>
              </a:tr>
              <a:tr h="364107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Response2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29.45 Days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quarantine length longer than 30 days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raisons and soft tissue injuries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8972124"/>
                  </a:ext>
                </a:extLst>
              </a:tr>
              <a:tr h="199228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Response3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14-day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14-day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8900900"/>
                  </a:ext>
                </a:extLst>
              </a:tr>
              <a:tr h="542725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Response4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days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Restrictions of asymptomatic healthy people…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respiratory capacity , primarily in patients with chronic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5400459"/>
                  </a:ext>
                </a:extLst>
              </a:tr>
              <a:tr h="542725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Response5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nation wide quarantine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Average qurantine days was 29.45 days with standard deviation of 7.34 days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Mandatory variable …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260174"/>
                  </a:ext>
                </a:extLst>
              </a:tr>
            </a:tbl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:a16="http://schemas.microsoft.com/office/drawing/2014/main" id="{D078E39E-709B-23B1-15CA-AC2BD3C93EC0}"/>
              </a:ext>
            </a:extLst>
          </p:cNvPr>
          <p:cNvGrpSpPr/>
          <p:nvPr/>
        </p:nvGrpSpPr>
        <p:grpSpPr>
          <a:xfrm>
            <a:off x="643474" y="1669465"/>
            <a:ext cx="7975600" cy="718135"/>
            <a:chOff x="643474" y="1669465"/>
            <a:chExt cx="7975600" cy="71813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0D55BD5-9CF1-FAF4-DF0D-9B89C832F61A}"/>
                </a:ext>
              </a:extLst>
            </p:cNvPr>
            <p:cNvSpPr txBox="1"/>
            <p:nvPr/>
          </p:nvSpPr>
          <p:spPr>
            <a:xfrm>
              <a:off x="692061" y="1893130"/>
              <a:ext cx="753753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N" dirty="0">
                  <a:solidFill>
                    <a:schemeClr val="bg1"/>
                  </a:solidFill>
                </a:rPr>
                <a:t>What is the optimal quarantine period for coronavirus COVID-19”?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E97AD301-4CF0-EEE8-0A66-7BC020E0D205}"/>
                </a:ext>
              </a:extLst>
            </p:cNvPr>
            <p:cNvSpPr/>
            <p:nvPr/>
          </p:nvSpPr>
          <p:spPr>
            <a:xfrm>
              <a:off x="643474" y="1669465"/>
              <a:ext cx="7975600" cy="718135"/>
            </a:xfrm>
            <a:prstGeom prst="roundRect">
              <a:avLst/>
            </a:prstGeom>
            <a:noFill/>
            <a:ln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85FF25A0-6908-2120-E968-5A1DA50D3FB5}"/>
              </a:ext>
            </a:extLst>
          </p:cNvPr>
          <p:cNvSpPr/>
          <p:nvPr/>
        </p:nvSpPr>
        <p:spPr>
          <a:xfrm>
            <a:off x="8619074" y="2691830"/>
            <a:ext cx="1655083" cy="275347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42090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08364A9-5657-FD51-CF8E-F5FB400E033D}"/>
              </a:ext>
            </a:extLst>
          </p:cNvPr>
          <p:cNvSpPr txBox="1"/>
          <p:nvPr/>
        </p:nvSpPr>
        <p:spPr>
          <a:xfrm>
            <a:off x="2319688" y="4741512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BERT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3341F34-3D30-5EAA-97A9-2B203627A526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814918" y="1540062"/>
            <a:ext cx="4464279" cy="309260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F1DA3BA-B3D7-E940-0EE4-73843CAAAE4C}"/>
              </a:ext>
            </a:extLst>
          </p:cNvPr>
          <p:cNvSpPr txBox="1"/>
          <p:nvPr/>
        </p:nvSpPr>
        <p:spPr>
          <a:xfrm>
            <a:off x="6694327" y="4741512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GPT-2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A0301C-31D4-E64F-3780-864D883AFC48}"/>
              </a:ext>
            </a:extLst>
          </p:cNvPr>
          <p:cNvSpPr txBox="1"/>
          <p:nvPr/>
        </p:nvSpPr>
        <p:spPr>
          <a:xfrm>
            <a:off x="4947537" y="477114"/>
            <a:ext cx="66976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Text Summarization Performance</a:t>
            </a:r>
            <a:endParaRPr lang="en-IN" sz="3200" cap="all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4A164A5-54CE-F0E0-5D1F-67C670866A2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50639" y="1511485"/>
            <a:ext cx="4464279" cy="314976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C05A687-2F88-19CA-0D84-41F0DE2EFACE}"/>
              </a:ext>
            </a:extLst>
          </p:cNvPr>
          <p:cNvSpPr txBox="1"/>
          <p:nvPr/>
        </p:nvSpPr>
        <p:spPr>
          <a:xfrm>
            <a:off x="263090" y="5505950"/>
            <a:ext cx="108187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Both BERT and GPT-2 show very similar results with Text Summarization, BERT had slight better performance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Outliers vary in both cases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chemeClr val="bg1"/>
              </a:solidFill>
            </a:endParaRP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929E8F10-5DF7-0453-9C68-EA30724ACF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3994771"/>
              </p:ext>
            </p:extLst>
          </p:nvPr>
        </p:nvGraphicFramePr>
        <p:xfrm>
          <a:off x="9206804" y="1658942"/>
          <a:ext cx="2781996" cy="1053778"/>
        </p:xfrm>
        <a:graphic>
          <a:graphicData uri="http://schemas.openxmlformats.org/drawingml/2006/table">
            <a:tbl>
              <a:tblPr/>
              <a:tblGrid>
                <a:gridCol w="695499">
                  <a:extLst>
                    <a:ext uri="{9D8B030D-6E8A-4147-A177-3AD203B41FA5}">
                      <a16:colId xmlns:a16="http://schemas.microsoft.com/office/drawing/2014/main" val="340489424"/>
                    </a:ext>
                  </a:extLst>
                </a:gridCol>
                <a:gridCol w="695499">
                  <a:extLst>
                    <a:ext uri="{9D8B030D-6E8A-4147-A177-3AD203B41FA5}">
                      <a16:colId xmlns:a16="http://schemas.microsoft.com/office/drawing/2014/main" val="2571051982"/>
                    </a:ext>
                  </a:extLst>
                </a:gridCol>
                <a:gridCol w="695499">
                  <a:extLst>
                    <a:ext uri="{9D8B030D-6E8A-4147-A177-3AD203B41FA5}">
                      <a16:colId xmlns:a16="http://schemas.microsoft.com/office/drawing/2014/main" val="2183302318"/>
                    </a:ext>
                  </a:extLst>
                </a:gridCol>
                <a:gridCol w="695499">
                  <a:extLst>
                    <a:ext uri="{9D8B030D-6E8A-4147-A177-3AD203B41FA5}">
                      <a16:colId xmlns:a16="http://schemas.microsoft.com/office/drawing/2014/main" val="2113083444"/>
                    </a:ext>
                  </a:extLst>
                </a:gridCol>
              </a:tblGrid>
              <a:tr h="523524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F-Score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rouge-1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rouge-2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rouge-l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2215001"/>
                  </a:ext>
                </a:extLst>
              </a:tr>
              <a:tr h="265127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BERT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0.896036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0.740987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0.896036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7952908"/>
                  </a:ext>
                </a:extLst>
              </a:tr>
              <a:tr h="265127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GPT-2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0.883358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0.716458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0.883358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00284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9254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38A195E-584A-485A-BECD-66468900B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0177A7-740C-43C7-8F2D-BD7067F12C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F525AAA-82CE-4027-A26C-B0EFFD856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-1265719" y="2187575"/>
            <a:ext cx="6857999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0514" y="141110"/>
            <a:ext cx="7434070" cy="1474330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41FAF-730D-47FE-9638-C05616C31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0507" y="1910080"/>
            <a:ext cx="7454077" cy="4653280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Problem Statement</a:t>
            </a:r>
          </a:p>
          <a:p>
            <a:r>
              <a:rPr lang="en-US" sz="2000" dirty="0"/>
              <a:t>Abstract &amp; Scope</a:t>
            </a:r>
          </a:p>
          <a:p>
            <a:r>
              <a:rPr lang="en-US" sz="2000" dirty="0"/>
              <a:t>Literature Survey</a:t>
            </a:r>
          </a:p>
          <a:p>
            <a:r>
              <a:rPr lang="en-US" sz="2000" dirty="0"/>
              <a:t>​Suggestions from Review</a:t>
            </a:r>
          </a:p>
          <a:p>
            <a:r>
              <a:rPr lang="en-US" sz="2000" dirty="0"/>
              <a:t>Design Approach</a:t>
            </a:r>
          </a:p>
          <a:p>
            <a:r>
              <a:rPr lang="en-US" sz="2000" dirty="0"/>
              <a:t>Design Constraints, Assumptions and Dependencies</a:t>
            </a:r>
          </a:p>
          <a:p>
            <a:r>
              <a:rPr lang="en-US" sz="2000" dirty="0"/>
              <a:t>Proposed Methodology and Approach</a:t>
            </a:r>
          </a:p>
          <a:p>
            <a:r>
              <a:rPr lang="en-US" sz="2000" dirty="0"/>
              <a:t>Architecture </a:t>
            </a:r>
          </a:p>
          <a:p>
            <a:r>
              <a:rPr lang="en-US" sz="2000" dirty="0"/>
              <a:t>Design Description</a:t>
            </a:r>
          </a:p>
          <a:p>
            <a:r>
              <a:rPr lang="en-US" sz="2000" dirty="0"/>
              <a:t>Tech Ecosystem</a:t>
            </a:r>
          </a:p>
          <a:p>
            <a:r>
              <a:rPr lang="en-US" sz="2000" dirty="0"/>
              <a:t>​Summary​</a:t>
            </a:r>
          </a:p>
          <a:p>
            <a:r>
              <a:rPr lang="en-US" sz="2000" dirty="0"/>
              <a:t>References</a:t>
            </a:r>
          </a:p>
          <a:p>
            <a:endParaRPr lang="en-US" sz="2000" dirty="0"/>
          </a:p>
          <a:p>
            <a:pPr>
              <a:lnSpc>
                <a:spcPct val="10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942331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>
                <a:lumMod val="95000"/>
              </a:schemeClr>
            </a:gs>
            <a:gs pos="100000">
              <a:schemeClr val="tx1">
                <a:lumMod val="9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3D085F2-6259-AAFC-A108-DBD50E5760A3}"/>
              </a:ext>
            </a:extLst>
          </p:cNvPr>
          <p:cNvSpPr txBox="1"/>
          <p:nvPr/>
        </p:nvSpPr>
        <p:spPr>
          <a:xfrm>
            <a:off x="7498231" y="313484"/>
            <a:ext cx="23952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Conclusion</a:t>
            </a:r>
            <a:endParaRPr lang="en-IN" sz="3200" cap="all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4A3DF8-9D97-B9EB-655E-AC3B01AC2211}"/>
              </a:ext>
            </a:extLst>
          </p:cNvPr>
          <p:cNvSpPr txBox="1"/>
          <p:nvPr/>
        </p:nvSpPr>
        <p:spPr>
          <a:xfrm>
            <a:off x="503721" y="2021605"/>
            <a:ext cx="112968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Reader - 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Roberta-base-SQUAD2-COVID + </a:t>
            </a:r>
            <a:r>
              <a:rPr lang="en-IN" dirty="0">
                <a:solidFill>
                  <a:schemeClr val="bg1"/>
                </a:solidFill>
              </a:rPr>
              <a:t>Text Summarization – BERT  Combination performed better for identification of right articles and summarizing them.</a:t>
            </a:r>
          </a:p>
          <a:p>
            <a:endParaRPr lang="en-IN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Further improvement fine tuning can be attempted.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Moving code to Streamlit Cloud</a:t>
            </a:r>
          </a:p>
        </p:txBody>
      </p:sp>
    </p:spTree>
    <p:extLst>
      <p:ext uri="{BB962C8B-B14F-4D97-AF65-F5344CB8AC3E}">
        <p14:creationId xmlns:p14="http://schemas.microsoft.com/office/powerpoint/2010/main" val="529186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>
                <a:lumMod val="95000"/>
              </a:schemeClr>
            </a:gs>
            <a:gs pos="100000">
              <a:schemeClr val="tx1">
                <a:lumMod val="9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298D85CA-94DD-1782-A549-22503E0EE1E5}"/>
              </a:ext>
            </a:extLst>
          </p:cNvPr>
          <p:cNvSpPr txBox="1"/>
          <p:nvPr/>
        </p:nvSpPr>
        <p:spPr>
          <a:xfrm>
            <a:off x="6096000" y="497840"/>
            <a:ext cx="52790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cap="all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Problem</a:t>
            </a:r>
            <a:r>
              <a:rPr lang="en-IN" dirty="0">
                <a:solidFill>
                  <a:schemeClr val="bg1"/>
                </a:solidFill>
              </a:rPr>
              <a:t> </a:t>
            </a:r>
            <a:r>
              <a:rPr lang="en-IN" sz="4000" cap="all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Statement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9B0401E-08D1-038B-8C02-CFBE3F8D6E47}"/>
              </a:ext>
            </a:extLst>
          </p:cNvPr>
          <p:cNvSpPr txBox="1"/>
          <p:nvPr/>
        </p:nvSpPr>
        <p:spPr>
          <a:xfrm>
            <a:off x="406400" y="1793578"/>
            <a:ext cx="1130808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dirty="0">
                <a:solidFill>
                  <a:schemeClr val="bg1"/>
                </a:solidFill>
              </a:rPr>
              <a:t>Since the outbreak of COVID 19 , there has been attempt to study and publish articles related to COVID-19 that are publicly available, to the medical community and wider society. However the challenge of browsing through every article to look for specific content is time consuming and time intensive.   </a:t>
            </a:r>
          </a:p>
        </p:txBody>
      </p:sp>
    </p:spTree>
    <p:extLst>
      <p:ext uri="{BB962C8B-B14F-4D97-AF65-F5344CB8AC3E}">
        <p14:creationId xmlns:p14="http://schemas.microsoft.com/office/powerpoint/2010/main" val="161477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>
                <a:lumMod val="95000"/>
              </a:schemeClr>
            </a:gs>
            <a:gs pos="100000">
              <a:schemeClr val="tx1">
                <a:lumMod val="9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298D85CA-94DD-1782-A549-22503E0EE1E5}"/>
              </a:ext>
            </a:extLst>
          </p:cNvPr>
          <p:cNvSpPr txBox="1"/>
          <p:nvPr/>
        </p:nvSpPr>
        <p:spPr>
          <a:xfrm>
            <a:off x="6096000" y="497840"/>
            <a:ext cx="57807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cap="all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Abstract and scope</a:t>
            </a:r>
            <a:endParaRPr lang="en-IN" sz="4000" cap="all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9B0401E-08D1-038B-8C02-CFBE3F8D6E47}"/>
              </a:ext>
            </a:extLst>
          </p:cNvPr>
          <p:cNvSpPr txBox="1"/>
          <p:nvPr/>
        </p:nvSpPr>
        <p:spPr>
          <a:xfrm>
            <a:off x="406400" y="1793578"/>
            <a:ext cx="1130808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dirty="0">
                <a:solidFill>
                  <a:schemeClr val="bg1"/>
                </a:solidFill>
              </a:rPr>
              <a:t>The system aims to tackle the recent challenge of mining the numerous scientific articles being published on COVID-19 , available in CORD-19 Dataset in Kaggle , by using a question answering mechanism and summarize the article with highest probability to the related information.</a:t>
            </a:r>
          </a:p>
          <a:p>
            <a:endParaRPr lang="en-IN" dirty="0">
              <a:solidFill>
                <a:schemeClr val="bg1"/>
              </a:solidFill>
            </a:endParaRPr>
          </a:p>
          <a:p>
            <a:r>
              <a:rPr lang="en-IN" dirty="0">
                <a:solidFill>
                  <a:schemeClr val="bg1"/>
                </a:solidFill>
              </a:rPr>
              <a:t>It combines the use of State of Art Haystack Opensource Framework to identify and extract specific snippets related to user query and summarize the article source using BERT and GPT-2 models.</a:t>
            </a:r>
          </a:p>
          <a:p>
            <a:endParaRPr lang="en-IN" dirty="0">
              <a:solidFill>
                <a:schemeClr val="bg1"/>
              </a:solidFill>
            </a:endParaRPr>
          </a:p>
          <a:p>
            <a:pPr algn="just"/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8436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>
                <a:lumMod val="95000"/>
              </a:schemeClr>
            </a:gs>
            <a:gs pos="100000">
              <a:schemeClr val="tx1">
                <a:lumMod val="9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298D85CA-94DD-1782-A549-22503E0EE1E5}"/>
              </a:ext>
            </a:extLst>
          </p:cNvPr>
          <p:cNvSpPr txBox="1"/>
          <p:nvPr/>
        </p:nvSpPr>
        <p:spPr>
          <a:xfrm>
            <a:off x="6756400" y="0"/>
            <a:ext cx="42659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Literature Survey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9B0401E-08D1-038B-8C02-CFBE3F8D6E47}"/>
              </a:ext>
            </a:extLst>
          </p:cNvPr>
          <p:cNvSpPr txBox="1"/>
          <p:nvPr/>
        </p:nvSpPr>
        <p:spPr>
          <a:xfrm>
            <a:off x="307206" y="1669999"/>
            <a:ext cx="11308080" cy="4185761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285750" indent="-285750" algn="just" rtl="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bg1"/>
                </a:solidFill>
              </a:rPr>
              <a:t>R Vaishya and </a:t>
            </a:r>
            <a:r>
              <a:rPr lang="en-IN" sz="1400" dirty="0" err="1">
                <a:solidFill>
                  <a:schemeClr val="bg1"/>
                </a:solidFill>
              </a:rPr>
              <a:t>Kricka</a:t>
            </a:r>
            <a:r>
              <a:rPr lang="en-IN" sz="1400" dirty="0">
                <a:solidFill>
                  <a:schemeClr val="bg1"/>
                </a:solidFill>
              </a:rPr>
              <a:t> have noted that the emerging technologies are set to play an important role in worlds response to the COVID-19 pandemic and similar situations. </a:t>
            </a:r>
          </a:p>
          <a:p>
            <a:pPr marL="285750" indent="-285750" algn="just" rtl="0">
              <a:buFont typeface="Arial" panose="020B0604020202020204" pitchFamily="34" charset="0"/>
              <a:buChar char="•"/>
            </a:pPr>
            <a:endParaRPr lang="en-IN" sz="1400" dirty="0">
              <a:solidFill>
                <a:schemeClr val="bg1"/>
              </a:solidFill>
            </a:endParaRPr>
          </a:p>
          <a:p>
            <a:pPr marL="285750" indent="-285750" algn="just" rtl="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bg1"/>
                </a:solidFill>
              </a:rPr>
              <a:t>Broth Andreas et al.  proposed a Question- Answering (Q/A) system over Knowledge Bases(KB), which overwhelms impediments which were endured—namely, porting KBs language-agonistic systems.</a:t>
            </a:r>
          </a:p>
          <a:p>
            <a:pPr marL="285750" indent="-285750" algn="just" rtl="0">
              <a:buFont typeface="Arial" panose="020B0604020202020204" pitchFamily="34" charset="0"/>
              <a:buChar char="•"/>
            </a:pPr>
            <a:endParaRPr lang="en-IN" sz="1400" dirty="0">
              <a:solidFill>
                <a:schemeClr val="bg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400" dirty="0" err="1">
                <a:solidFill>
                  <a:schemeClr val="bg1"/>
                </a:solidFill>
              </a:rPr>
              <a:t>Rajpurkar</a:t>
            </a:r>
            <a:r>
              <a:rPr lang="en-IN" sz="1400" dirty="0">
                <a:solidFill>
                  <a:schemeClr val="bg1"/>
                </a:solidFill>
              </a:rPr>
              <a:t>, Pranav and team presented the Stanford Question Answering Dataset (</a:t>
            </a:r>
            <a:r>
              <a:rPr lang="en-IN" sz="1400" dirty="0" err="1">
                <a:solidFill>
                  <a:schemeClr val="bg1"/>
                </a:solidFill>
              </a:rPr>
              <a:t>SQuAD</a:t>
            </a:r>
            <a:r>
              <a:rPr lang="en-IN" sz="1400" dirty="0">
                <a:solidFill>
                  <a:schemeClr val="bg1"/>
                </a:solidFill>
              </a:rPr>
              <a:t>),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sz="1400" dirty="0">
              <a:solidFill>
                <a:schemeClr val="bg1"/>
              </a:solidFill>
            </a:endParaRPr>
          </a:p>
          <a:p>
            <a:pPr algn="just"/>
            <a:r>
              <a:rPr lang="en-IN" sz="1400" dirty="0">
                <a:solidFill>
                  <a:schemeClr val="bg1"/>
                </a:solidFill>
              </a:rPr>
              <a:t>. </a:t>
            </a:r>
            <a:endParaRPr lang="en-IN" sz="1400" b="0" i="0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400" dirty="0" err="1">
                <a:solidFill>
                  <a:schemeClr val="bg1"/>
                </a:solidFill>
              </a:rPr>
              <a:t>Esteva</a:t>
            </a:r>
            <a:r>
              <a:rPr lang="en-IN" sz="1400" dirty="0">
                <a:solidFill>
                  <a:schemeClr val="bg1"/>
                </a:solidFill>
              </a:rPr>
              <a:t> implemented a retriever-ranker semantic search engine devised to handle complex queries regarding COVID-19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sz="1400" dirty="0">
              <a:solidFill>
                <a:schemeClr val="bg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400" dirty="0" err="1">
                <a:solidFill>
                  <a:schemeClr val="bg1"/>
                </a:solidFill>
              </a:rPr>
              <a:t>Qiao</a:t>
            </a:r>
            <a:r>
              <a:rPr lang="en-IN" sz="1400" dirty="0">
                <a:solidFill>
                  <a:schemeClr val="bg1"/>
                </a:solidFill>
              </a:rPr>
              <a:t> </a:t>
            </a:r>
            <a:r>
              <a:rPr lang="en-IN" sz="1400" dirty="0" err="1">
                <a:solidFill>
                  <a:schemeClr val="bg1"/>
                </a:solidFill>
              </a:rPr>
              <a:t>Jin</a:t>
            </a:r>
            <a:r>
              <a:rPr lang="en-IN" sz="1400" dirty="0">
                <a:solidFill>
                  <a:schemeClr val="bg1"/>
                </a:solidFill>
              </a:rPr>
              <a:t>, </a:t>
            </a:r>
            <a:r>
              <a:rPr lang="en-IN" sz="1400" dirty="0" err="1">
                <a:solidFill>
                  <a:schemeClr val="bg1"/>
                </a:solidFill>
              </a:rPr>
              <a:t>Bhuwan</a:t>
            </a:r>
            <a:r>
              <a:rPr lang="en-IN" sz="1400" dirty="0">
                <a:solidFill>
                  <a:schemeClr val="bg1"/>
                </a:solidFill>
              </a:rPr>
              <a:t> Dhingra introduced </a:t>
            </a:r>
            <a:r>
              <a:rPr lang="en-IN" sz="1400" dirty="0" err="1">
                <a:solidFill>
                  <a:schemeClr val="bg1"/>
                </a:solidFill>
              </a:rPr>
              <a:t>PubMedQA</a:t>
            </a:r>
            <a:r>
              <a:rPr lang="en-IN" sz="1400" dirty="0">
                <a:solidFill>
                  <a:schemeClr val="bg1"/>
                </a:solidFill>
              </a:rPr>
              <a:t>, a novel biomedical question answering (QA)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sz="1400" dirty="0">
              <a:solidFill>
                <a:schemeClr val="bg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sz="1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bg1"/>
                </a:solidFill>
              </a:rPr>
              <a:t>Nogueira Rodrigo re-implemented the query based passage re-ranking. Trained on state of the art TRECCAR dataset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400" dirty="0">
              <a:solidFill>
                <a:schemeClr val="bg1"/>
              </a:solidFill>
            </a:endParaRP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bg1"/>
                </a:solidFill>
              </a:rPr>
              <a:t>In Abacha tried to solve one of the challenges in large-scale information retrieval (IR) is developing fine-grained and domain-specific methods to answer natural language questions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8537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>
                <a:lumMod val="95000"/>
              </a:schemeClr>
            </a:gs>
            <a:gs pos="100000">
              <a:schemeClr val="tx1">
                <a:lumMod val="9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298D85CA-94DD-1782-A549-22503E0EE1E5}"/>
              </a:ext>
            </a:extLst>
          </p:cNvPr>
          <p:cNvSpPr txBox="1"/>
          <p:nvPr/>
        </p:nvSpPr>
        <p:spPr>
          <a:xfrm>
            <a:off x="4150970" y="638652"/>
            <a:ext cx="79800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Proposed Methodology and Approach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9B0401E-08D1-038B-8C02-CFBE3F8D6E47}"/>
              </a:ext>
            </a:extLst>
          </p:cNvPr>
          <p:cNvSpPr txBox="1"/>
          <p:nvPr/>
        </p:nvSpPr>
        <p:spPr>
          <a:xfrm>
            <a:off x="609600" y="1772920"/>
            <a:ext cx="1068832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b="1" dirty="0" err="1">
                <a:solidFill>
                  <a:schemeClr val="bg1"/>
                </a:solidFill>
              </a:rPr>
              <a:t>cdQA</a:t>
            </a:r>
            <a:r>
              <a:rPr lang="en-IN" dirty="0">
                <a:solidFill>
                  <a:schemeClr val="bg1"/>
                </a:solidFill>
              </a:rPr>
              <a:t> - Closed domain question answering (CDQA) is a broad name for the task of answering questions only from one domain, for example legal, medical, engineering, etc. The </a:t>
            </a:r>
            <a:r>
              <a:rPr lang="en-IN" dirty="0" err="1">
                <a:solidFill>
                  <a:schemeClr val="bg1"/>
                </a:solidFill>
              </a:rPr>
              <a:t>cdQA</a:t>
            </a:r>
            <a:r>
              <a:rPr lang="en-IN" dirty="0">
                <a:solidFill>
                  <a:schemeClr val="bg1"/>
                </a:solidFill>
              </a:rPr>
              <a:t> architecture is based on two main components: the Retriever and the Reader. You can see below a schema of the system mechanism.</a:t>
            </a:r>
          </a:p>
          <a:p>
            <a:pPr algn="just"/>
            <a:endParaRPr lang="en-IN" dirty="0">
              <a:solidFill>
                <a:schemeClr val="bg1"/>
              </a:solidFill>
            </a:endParaRPr>
          </a:p>
          <a:p>
            <a:pPr algn="just"/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CCE4EA5-431F-B0D6-43C1-780DE350EA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9510" y="3429000"/>
            <a:ext cx="6788499" cy="290209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1E0429D-CF5A-463E-00EA-AD59E4D54AED}"/>
              </a:ext>
            </a:extLst>
          </p:cNvPr>
          <p:cNvSpPr txBox="1"/>
          <p:nvPr/>
        </p:nvSpPr>
        <p:spPr>
          <a:xfrm>
            <a:off x="2707640" y="6488668"/>
            <a:ext cx="61061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</a:rPr>
              <a:t>Source : https://morioh.com/p/1b428c616eb9</a:t>
            </a:r>
          </a:p>
        </p:txBody>
      </p:sp>
    </p:spTree>
    <p:extLst>
      <p:ext uri="{BB962C8B-B14F-4D97-AF65-F5344CB8AC3E}">
        <p14:creationId xmlns:p14="http://schemas.microsoft.com/office/powerpoint/2010/main" val="2852641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298D85CA-94DD-1782-A549-22503E0EE1E5}"/>
              </a:ext>
            </a:extLst>
          </p:cNvPr>
          <p:cNvSpPr txBox="1"/>
          <p:nvPr/>
        </p:nvSpPr>
        <p:spPr>
          <a:xfrm>
            <a:off x="7955621" y="196680"/>
            <a:ext cx="32415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Readers Used</a:t>
            </a:r>
            <a:endParaRPr lang="en-IN" sz="3600" cap="all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9B0401E-08D1-038B-8C02-CFBE3F8D6E47}"/>
              </a:ext>
            </a:extLst>
          </p:cNvPr>
          <p:cNvSpPr txBox="1"/>
          <p:nvPr/>
        </p:nvSpPr>
        <p:spPr>
          <a:xfrm>
            <a:off x="105938" y="1183496"/>
            <a:ext cx="2904390" cy="36933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Roberta-base-SQIAD2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94FF34-7DBF-A3AA-7659-AB9CE67B86BC}"/>
              </a:ext>
            </a:extLst>
          </p:cNvPr>
          <p:cNvSpPr txBox="1"/>
          <p:nvPr/>
        </p:nvSpPr>
        <p:spPr>
          <a:xfrm>
            <a:off x="0" y="1723255"/>
            <a:ext cx="300262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b="0" i="0" dirty="0">
                <a:solidFill>
                  <a:schemeClr val="bg1"/>
                </a:solidFill>
                <a:effectLst/>
                <a:latin typeface="Source Sans Pro" panose="020B0604020202020204" pitchFamily="34" charset="0"/>
              </a:rPr>
              <a:t>This is the </a:t>
            </a:r>
            <a:r>
              <a:rPr lang="en-IN" b="0" i="0" u="sng" dirty="0" err="1">
                <a:solidFill>
                  <a:schemeClr val="bg1"/>
                </a:solidFill>
                <a:effectLst/>
                <a:latin typeface="Source Sans Pro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roberta</a:t>
            </a:r>
            <a:r>
              <a:rPr lang="en-IN" b="0" i="0" u="sng" dirty="0">
                <a:solidFill>
                  <a:schemeClr val="bg1"/>
                </a:solidFill>
                <a:effectLst/>
                <a:latin typeface="Source Sans Pro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-base</a:t>
            </a:r>
            <a:r>
              <a:rPr lang="en-IN" b="0" i="0" dirty="0">
                <a:solidFill>
                  <a:schemeClr val="bg1"/>
                </a:solidFill>
                <a:effectLst/>
                <a:latin typeface="Source Sans Pro" panose="020B0604020202020204" pitchFamily="34" charset="0"/>
              </a:rPr>
              <a:t> model, fine-tuned using the </a:t>
            </a:r>
            <a:r>
              <a:rPr lang="en-IN" b="0" i="0" u="sng" dirty="0">
                <a:solidFill>
                  <a:schemeClr val="bg1"/>
                </a:solidFill>
                <a:effectLst/>
                <a:latin typeface="Source Sans Pro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SQuAD2.0</a:t>
            </a:r>
            <a:r>
              <a:rPr lang="en-IN" b="0" i="0" dirty="0">
                <a:solidFill>
                  <a:schemeClr val="bg1"/>
                </a:solidFill>
                <a:effectLst/>
                <a:latin typeface="Source Sans Pro" panose="020B0604020202020204" pitchFamily="34" charset="0"/>
              </a:rPr>
              <a:t> dataset. It's been trained on question-answer pairs, including unanswerable questions, for the task of Question Answering.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37716E-6C84-D35F-F8AA-767972CDDEFB}"/>
              </a:ext>
            </a:extLst>
          </p:cNvPr>
          <p:cNvSpPr txBox="1"/>
          <p:nvPr/>
        </p:nvSpPr>
        <p:spPr>
          <a:xfrm>
            <a:off x="49115" y="4031579"/>
            <a:ext cx="3526291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b="1" i="0" dirty="0">
                <a:solidFill>
                  <a:srgbClr val="374151"/>
                </a:solidFill>
                <a:effectLst/>
                <a:latin typeface="Source Sans Pro" panose="020B0503030403020204" pitchFamily="34" charset="0"/>
              </a:rPr>
              <a:t>Overview</a:t>
            </a:r>
          </a:p>
          <a:p>
            <a:pPr algn="l"/>
            <a:endParaRPr lang="en-IN" b="1" i="0" dirty="0">
              <a:solidFill>
                <a:srgbClr val="4B5563"/>
              </a:solidFill>
              <a:effectLst/>
              <a:latin typeface="Source Sans Pro" panose="020B0503030403020204" pitchFamily="34" charset="0"/>
            </a:endParaRPr>
          </a:p>
          <a:p>
            <a:pPr algn="l"/>
            <a:r>
              <a:rPr lang="en-IN" b="1" i="0" dirty="0">
                <a:solidFill>
                  <a:srgbClr val="4B5563"/>
                </a:solidFill>
                <a:effectLst/>
                <a:latin typeface="Source Sans Pro" panose="020B0503030403020204" pitchFamily="34" charset="0"/>
              </a:rPr>
              <a:t>Language model:</a:t>
            </a:r>
            <a:r>
              <a:rPr lang="en-IN" sz="1600" b="0" i="0" dirty="0">
                <a:solidFill>
                  <a:srgbClr val="4B5563"/>
                </a:solidFill>
                <a:effectLst/>
                <a:latin typeface="Source Sans Pro" panose="020B0503030403020204" pitchFamily="34" charset="0"/>
              </a:rPr>
              <a:t> </a:t>
            </a:r>
            <a:r>
              <a:rPr lang="en-IN" sz="1600" b="0" i="0" dirty="0" err="1">
                <a:solidFill>
                  <a:srgbClr val="4B5563"/>
                </a:solidFill>
                <a:effectLst/>
                <a:latin typeface="Source Sans Pro" panose="020B0503030403020204" pitchFamily="34" charset="0"/>
              </a:rPr>
              <a:t>roberta</a:t>
            </a:r>
            <a:r>
              <a:rPr lang="en-IN" sz="1600" b="0" i="0" dirty="0">
                <a:solidFill>
                  <a:srgbClr val="4B5563"/>
                </a:solidFill>
                <a:effectLst/>
                <a:latin typeface="Source Sans Pro" panose="020B0503030403020204" pitchFamily="34" charset="0"/>
              </a:rPr>
              <a:t>-base</a:t>
            </a:r>
            <a:br>
              <a:rPr lang="en-IN" b="0" i="0" dirty="0">
                <a:solidFill>
                  <a:srgbClr val="4B5563"/>
                </a:solidFill>
                <a:effectLst/>
                <a:latin typeface="Source Sans Pro" panose="020B0503030403020204" pitchFamily="34" charset="0"/>
              </a:rPr>
            </a:br>
            <a:r>
              <a:rPr lang="en-IN" b="1" i="0" dirty="0">
                <a:solidFill>
                  <a:srgbClr val="4B5563"/>
                </a:solidFill>
                <a:effectLst/>
                <a:latin typeface="Source Sans Pro" panose="020B0503030403020204" pitchFamily="34" charset="0"/>
              </a:rPr>
              <a:t>Language:</a:t>
            </a:r>
            <a:r>
              <a:rPr lang="en-IN" b="0" i="0" dirty="0">
                <a:solidFill>
                  <a:srgbClr val="4B5563"/>
                </a:solidFill>
                <a:effectLst/>
                <a:latin typeface="Source Sans Pro" panose="020B0503030403020204" pitchFamily="34" charset="0"/>
              </a:rPr>
              <a:t> </a:t>
            </a:r>
            <a:r>
              <a:rPr lang="en-IN" sz="1600" b="0" i="0" dirty="0">
                <a:solidFill>
                  <a:srgbClr val="4B5563"/>
                </a:solidFill>
                <a:effectLst/>
                <a:latin typeface="Source Sans Pro" panose="020B0503030403020204" pitchFamily="34" charset="0"/>
              </a:rPr>
              <a:t>English</a:t>
            </a:r>
            <a:br>
              <a:rPr lang="en-IN" b="0" i="0" dirty="0">
                <a:solidFill>
                  <a:srgbClr val="4B5563"/>
                </a:solidFill>
                <a:effectLst/>
                <a:latin typeface="Source Sans Pro" panose="020B0503030403020204" pitchFamily="34" charset="0"/>
              </a:rPr>
            </a:br>
            <a:r>
              <a:rPr lang="en-IN" b="1" i="0" dirty="0">
                <a:solidFill>
                  <a:srgbClr val="4B5563"/>
                </a:solidFill>
                <a:effectLst/>
                <a:latin typeface="Source Sans Pro" panose="020B0503030403020204" pitchFamily="34" charset="0"/>
              </a:rPr>
              <a:t>Downstream-task:</a:t>
            </a:r>
            <a:r>
              <a:rPr lang="en-IN" b="0" i="0" dirty="0">
                <a:solidFill>
                  <a:srgbClr val="4B5563"/>
                </a:solidFill>
                <a:effectLst/>
                <a:latin typeface="Source Sans Pro" panose="020B0503030403020204" pitchFamily="34" charset="0"/>
              </a:rPr>
              <a:t> Extractive QA</a:t>
            </a:r>
            <a:br>
              <a:rPr lang="en-IN" b="0" i="0" dirty="0">
                <a:solidFill>
                  <a:srgbClr val="4B5563"/>
                </a:solidFill>
                <a:effectLst/>
                <a:latin typeface="Source Sans Pro" panose="020B0503030403020204" pitchFamily="34" charset="0"/>
              </a:rPr>
            </a:br>
            <a:r>
              <a:rPr lang="en-IN" b="1" i="0" dirty="0">
                <a:solidFill>
                  <a:srgbClr val="4B5563"/>
                </a:solidFill>
                <a:effectLst/>
                <a:latin typeface="Source Sans Pro" panose="020B0503030403020204" pitchFamily="34" charset="0"/>
              </a:rPr>
              <a:t>Training data:</a:t>
            </a:r>
            <a:r>
              <a:rPr lang="en-IN" b="0" i="0" dirty="0">
                <a:solidFill>
                  <a:srgbClr val="4B5563"/>
                </a:solidFill>
                <a:effectLst/>
                <a:latin typeface="Source Sans Pro" panose="020B0503030403020204" pitchFamily="34" charset="0"/>
              </a:rPr>
              <a:t> </a:t>
            </a:r>
            <a:r>
              <a:rPr lang="en-IN" b="0" i="0" dirty="0" err="1">
                <a:solidFill>
                  <a:srgbClr val="4B5563"/>
                </a:solidFill>
                <a:effectLst/>
                <a:latin typeface="Source Sans Pro" panose="020B0503030403020204" pitchFamily="34" charset="0"/>
              </a:rPr>
              <a:t>SQuAD</a:t>
            </a:r>
            <a:r>
              <a:rPr lang="en-IN" b="0" i="0" dirty="0">
                <a:solidFill>
                  <a:srgbClr val="4B5563"/>
                </a:solidFill>
                <a:effectLst/>
                <a:latin typeface="Source Sans Pro" panose="020B0503030403020204" pitchFamily="34" charset="0"/>
              </a:rPr>
              <a:t> 2.0</a:t>
            </a:r>
            <a:br>
              <a:rPr lang="en-IN" b="0" i="0" dirty="0">
                <a:solidFill>
                  <a:srgbClr val="4B5563"/>
                </a:solidFill>
                <a:effectLst/>
                <a:latin typeface="Source Sans Pro" panose="020B0503030403020204" pitchFamily="34" charset="0"/>
              </a:rPr>
            </a:br>
            <a:r>
              <a:rPr lang="en-IN" b="1" i="0" dirty="0">
                <a:solidFill>
                  <a:srgbClr val="4B5563"/>
                </a:solidFill>
                <a:effectLst/>
                <a:latin typeface="Source Sans Pro" panose="020B0503030403020204" pitchFamily="34" charset="0"/>
              </a:rPr>
              <a:t>Eval data:</a:t>
            </a:r>
            <a:r>
              <a:rPr lang="en-IN" b="0" i="0" dirty="0">
                <a:solidFill>
                  <a:srgbClr val="4B5563"/>
                </a:solidFill>
                <a:effectLst/>
                <a:latin typeface="Source Sans Pro" panose="020B0503030403020204" pitchFamily="34" charset="0"/>
              </a:rPr>
              <a:t> </a:t>
            </a:r>
            <a:r>
              <a:rPr lang="en-IN" b="0" i="0" dirty="0" err="1">
                <a:solidFill>
                  <a:srgbClr val="4B5563"/>
                </a:solidFill>
                <a:effectLst/>
                <a:latin typeface="Source Sans Pro" panose="020B0503030403020204" pitchFamily="34" charset="0"/>
              </a:rPr>
              <a:t>SQuAD</a:t>
            </a:r>
            <a:r>
              <a:rPr lang="en-IN" b="0" i="0" dirty="0">
                <a:solidFill>
                  <a:srgbClr val="4B5563"/>
                </a:solidFill>
                <a:effectLst/>
                <a:latin typeface="Source Sans Pro" panose="020B0503030403020204" pitchFamily="34" charset="0"/>
              </a:rPr>
              <a:t> 2.0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C10922-9240-2F2F-8E41-E2D98C158658}"/>
              </a:ext>
            </a:extLst>
          </p:cNvPr>
          <p:cNvSpPr txBox="1"/>
          <p:nvPr/>
        </p:nvSpPr>
        <p:spPr>
          <a:xfrm>
            <a:off x="4236377" y="1183496"/>
            <a:ext cx="3719245" cy="36933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bg1"/>
                </a:solidFill>
              </a:defRPr>
            </a:lvl1pPr>
          </a:lstStyle>
          <a:p>
            <a:pPr algn="ctr"/>
            <a:r>
              <a:rPr lang="en-IN" dirty="0"/>
              <a:t>Roberta-base-SQUAD2-COVID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5B9CD3-45D7-EE3F-699C-8C6F39502A14}"/>
              </a:ext>
            </a:extLst>
          </p:cNvPr>
          <p:cNvSpPr txBox="1"/>
          <p:nvPr/>
        </p:nvSpPr>
        <p:spPr>
          <a:xfrm>
            <a:off x="4236376" y="1723255"/>
            <a:ext cx="371924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b="0" i="0" dirty="0">
                <a:solidFill>
                  <a:schemeClr val="bg1"/>
                </a:solidFill>
                <a:effectLst/>
                <a:latin typeface="Source Sans Pro" panose="020B0604020202020204" pitchFamily="34" charset="0"/>
              </a:rPr>
              <a:t>This is the </a:t>
            </a:r>
            <a:r>
              <a:rPr lang="en-IN" b="0" i="0" u="sng" dirty="0" err="1">
                <a:solidFill>
                  <a:schemeClr val="bg1"/>
                </a:solidFill>
                <a:effectLst/>
                <a:latin typeface="Source Sans Pro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roberta</a:t>
            </a:r>
            <a:r>
              <a:rPr lang="en-IN" b="0" i="0" u="sng" dirty="0">
                <a:solidFill>
                  <a:schemeClr val="bg1"/>
                </a:solidFill>
                <a:effectLst/>
                <a:latin typeface="Source Sans Pro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-base</a:t>
            </a:r>
            <a:r>
              <a:rPr lang="en-IN" b="0" i="0" dirty="0">
                <a:solidFill>
                  <a:schemeClr val="bg1"/>
                </a:solidFill>
                <a:effectLst/>
                <a:latin typeface="Source Sans Pro" panose="020B0604020202020204" pitchFamily="34" charset="0"/>
              </a:rPr>
              <a:t> model, fine-tuned using the </a:t>
            </a:r>
            <a:r>
              <a:rPr lang="en-IN" b="0" i="0" u="sng" dirty="0">
                <a:solidFill>
                  <a:schemeClr val="bg1"/>
                </a:solidFill>
                <a:effectLst/>
                <a:latin typeface="Source Sans Pro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SQuAD2.0</a:t>
            </a:r>
            <a:r>
              <a:rPr lang="en-IN" b="0" i="0" dirty="0">
                <a:solidFill>
                  <a:schemeClr val="bg1"/>
                </a:solidFill>
                <a:effectLst/>
                <a:latin typeface="Source Sans Pro" panose="020B0604020202020204" pitchFamily="34" charset="0"/>
              </a:rPr>
              <a:t> dataset specifically designed for COVID. Question Answering.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C5E893-B2DF-CC8B-3029-BEA2D463C0A9}"/>
              </a:ext>
            </a:extLst>
          </p:cNvPr>
          <p:cNvSpPr txBox="1"/>
          <p:nvPr/>
        </p:nvSpPr>
        <p:spPr>
          <a:xfrm>
            <a:off x="4078840" y="4100846"/>
            <a:ext cx="387678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IN" b="1" i="0" dirty="0">
              <a:solidFill>
                <a:srgbClr val="374151"/>
              </a:solidFill>
              <a:effectLst/>
              <a:latin typeface="Source Sans Pro" panose="020B0503030403020204" pitchFamily="34" charset="0"/>
            </a:endParaRPr>
          </a:p>
          <a:p>
            <a:pPr algn="l"/>
            <a:endParaRPr lang="en-IN" b="1" i="0" dirty="0">
              <a:solidFill>
                <a:srgbClr val="4B5563"/>
              </a:solidFill>
              <a:effectLst/>
              <a:latin typeface="Source Sans Pro" panose="020B0503030403020204" pitchFamily="34" charset="0"/>
            </a:endParaRPr>
          </a:p>
          <a:p>
            <a:pPr algn="l"/>
            <a:r>
              <a:rPr lang="en-IN" b="1" i="0" dirty="0">
                <a:solidFill>
                  <a:srgbClr val="4B5563"/>
                </a:solidFill>
                <a:effectLst/>
                <a:latin typeface="Source Sans Pro" panose="020B0503030403020204" pitchFamily="34" charset="0"/>
              </a:rPr>
              <a:t>Language model:</a:t>
            </a:r>
            <a:r>
              <a:rPr lang="en-IN" b="0" i="0" dirty="0">
                <a:solidFill>
                  <a:srgbClr val="4B5563"/>
                </a:solidFill>
                <a:effectLst/>
                <a:latin typeface="Source Sans Pro" panose="020B0503030403020204" pitchFamily="34" charset="0"/>
              </a:rPr>
              <a:t> </a:t>
            </a:r>
            <a:r>
              <a:rPr lang="en-IN" b="0" i="0" dirty="0" err="1">
                <a:solidFill>
                  <a:srgbClr val="4B5563"/>
                </a:solidFill>
                <a:effectLst/>
                <a:latin typeface="Source Sans Pro" panose="020B0503030403020204" pitchFamily="34" charset="0"/>
              </a:rPr>
              <a:t>deepset</a:t>
            </a:r>
            <a:r>
              <a:rPr lang="en-IN" b="0" i="0" dirty="0">
                <a:solidFill>
                  <a:srgbClr val="4B5563"/>
                </a:solidFill>
                <a:effectLst/>
                <a:latin typeface="Source Sans Pro" panose="020B0503030403020204" pitchFamily="34" charset="0"/>
              </a:rPr>
              <a:t>/roberta-base-squad2</a:t>
            </a:r>
            <a:br>
              <a:rPr lang="en-IN" b="0" i="0" dirty="0">
                <a:solidFill>
                  <a:srgbClr val="4B5563"/>
                </a:solidFill>
                <a:effectLst/>
                <a:latin typeface="Source Sans Pro" panose="020B0503030403020204" pitchFamily="34" charset="0"/>
              </a:rPr>
            </a:br>
            <a:r>
              <a:rPr lang="en-IN" b="1" i="0" dirty="0">
                <a:solidFill>
                  <a:srgbClr val="4B5563"/>
                </a:solidFill>
                <a:effectLst/>
                <a:latin typeface="Source Sans Pro" panose="020B0503030403020204" pitchFamily="34" charset="0"/>
              </a:rPr>
              <a:t>Language:</a:t>
            </a:r>
            <a:r>
              <a:rPr lang="en-IN" b="0" i="0" dirty="0">
                <a:solidFill>
                  <a:srgbClr val="4B5563"/>
                </a:solidFill>
                <a:effectLst/>
                <a:latin typeface="Source Sans Pro" panose="020B0503030403020204" pitchFamily="34" charset="0"/>
              </a:rPr>
              <a:t> English</a:t>
            </a:r>
            <a:br>
              <a:rPr lang="en-IN" b="0" i="0" dirty="0">
                <a:solidFill>
                  <a:srgbClr val="4B5563"/>
                </a:solidFill>
                <a:effectLst/>
                <a:latin typeface="Source Sans Pro" panose="020B0503030403020204" pitchFamily="34" charset="0"/>
              </a:rPr>
            </a:br>
            <a:r>
              <a:rPr lang="en-IN" b="1" i="0" dirty="0">
                <a:solidFill>
                  <a:srgbClr val="4B5563"/>
                </a:solidFill>
                <a:effectLst/>
                <a:latin typeface="Source Sans Pro" panose="020B0503030403020204" pitchFamily="34" charset="0"/>
              </a:rPr>
              <a:t>Downstream-task:</a:t>
            </a:r>
            <a:r>
              <a:rPr lang="en-IN" b="0" i="0" dirty="0">
                <a:solidFill>
                  <a:srgbClr val="4B5563"/>
                </a:solidFill>
                <a:effectLst/>
                <a:latin typeface="Source Sans Pro" panose="020B0503030403020204" pitchFamily="34" charset="0"/>
              </a:rPr>
              <a:t> Extractive QA</a:t>
            </a:r>
            <a:br>
              <a:rPr lang="en-IN" b="0" i="0" dirty="0">
                <a:solidFill>
                  <a:srgbClr val="4B5563"/>
                </a:solidFill>
                <a:effectLst/>
                <a:latin typeface="Source Sans Pro" panose="020B0503030403020204" pitchFamily="34" charset="0"/>
              </a:rPr>
            </a:br>
            <a:r>
              <a:rPr lang="en-IN" b="1" i="0" dirty="0">
                <a:solidFill>
                  <a:srgbClr val="4B5563"/>
                </a:solidFill>
                <a:effectLst/>
                <a:latin typeface="Source Sans Pro" panose="020B0503030403020204" pitchFamily="34" charset="0"/>
              </a:rPr>
              <a:t>Training data:</a:t>
            </a:r>
            <a:r>
              <a:rPr lang="en-IN" b="0" i="0" dirty="0">
                <a:solidFill>
                  <a:srgbClr val="4B5563"/>
                </a:solidFill>
                <a:effectLst/>
                <a:latin typeface="Source Sans Pro" panose="020B0503030403020204" pitchFamily="34" charset="0"/>
              </a:rPr>
              <a:t> </a:t>
            </a:r>
            <a:r>
              <a:rPr lang="en-IN" dirty="0" err="1">
                <a:solidFill>
                  <a:srgbClr val="4B5563"/>
                </a:solidFill>
                <a:latin typeface="Source Sans Pro" panose="020B0503030403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SQuAD</a:t>
            </a:r>
            <a:r>
              <a:rPr lang="en-IN" dirty="0">
                <a:solidFill>
                  <a:srgbClr val="4B5563"/>
                </a:solidFill>
                <a:latin typeface="Source Sans Pro" panose="020B0503030403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-style CORD-19</a:t>
            </a:r>
            <a:br>
              <a:rPr lang="en-IN" dirty="0">
                <a:solidFill>
                  <a:srgbClr val="4B5563"/>
                </a:solidFill>
                <a:latin typeface="Source Sans Pro" panose="020B0503030403020204" pitchFamily="34" charset="0"/>
              </a:rPr>
            </a:br>
            <a:endParaRPr lang="en-IN" dirty="0">
              <a:solidFill>
                <a:srgbClr val="4B5563"/>
              </a:solidFill>
              <a:latin typeface="Source Sans Pro" panose="020B0503030403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9482605-E287-0788-8AA1-ADB0D2C86691}"/>
              </a:ext>
            </a:extLst>
          </p:cNvPr>
          <p:cNvSpPr txBox="1"/>
          <p:nvPr/>
        </p:nvSpPr>
        <p:spPr>
          <a:xfrm>
            <a:off x="8270696" y="1098467"/>
            <a:ext cx="3526291" cy="36933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b="1">
                <a:solidFill>
                  <a:schemeClr val="bg1"/>
                </a:solidFill>
              </a:defRPr>
            </a:lvl1pPr>
          </a:lstStyle>
          <a:p>
            <a:r>
              <a:rPr lang="en-IN" dirty="0" err="1"/>
              <a:t>deepset</a:t>
            </a:r>
            <a:r>
              <a:rPr lang="en-IN" dirty="0"/>
              <a:t>/covid-</a:t>
            </a:r>
            <a:r>
              <a:rPr lang="en-IN" dirty="0" err="1"/>
              <a:t>bert</a:t>
            </a:r>
            <a:r>
              <a:rPr lang="en-IN" dirty="0"/>
              <a:t>-base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2D83847-35D7-E9BC-0FA4-A9E0DC1A603F}"/>
              </a:ext>
            </a:extLst>
          </p:cNvPr>
          <p:cNvSpPr txBox="1"/>
          <p:nvPr/>
        </p:nvSpPr>
        <p:spPr>
          <a:xfrm>
            <a:off x="49115" y="6202553"/>
            <a:ext cx="612339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dirty="0">
                <a:solidFill>
                  <a:schemeClr val="bg1"/>
                </a:solidFill>
              </a:rPr>
              <a:t>Source  : https://huggingface.co/deepset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DB3E61D-EC79-5062-6BD2-AB4F67791A99}"/>
              </a:ext>
            </a:extLst>
          </p:cNvPr>
          <p:cNvCxnSpPr/>
          <p:nvPr/>
        </p:nvCxnSpPr>
        <p:spPr>
          <a:xfrm>
            <a:off x="49115" y="4448708"/>
            <a:ext cx="11540134" cy="1027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78239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>
                <a:lumMod val="95000"/>
              </a:schemeClr>
            </a:gs>
            <a:gs pos="100000">
              <a:schemeClr val="tx1">
                <a:lumMod val="9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298D85CA-94DD-1782-A549-22503E0EE1E5}"/>
              </a:ext>
            </a:extLst>
          </p:cNvPr>
          <p:cNvSpPr txBox="1"/>
          <p:nvPr/>
        </p:nvSpPr>
        <p:spPr>
          <a:xfrm>
            <a:off x="4150970" y="638652"/>
            <a:ext cx="79800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Proposed Methodology and Approach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9B0401E-08D1-038B-8C02-CFBE3F8D6E47}"/>
              </a:ext>
            </a:extLst>
          </p:cNvPr>
          <p:cNvSpPr txBox="1"/>
          <p:nvPr/>
        </p:nvSpPr>
        <p:spPr>
          <a:xfrm>
            <a:off x="568960" y="1428678"/>
            <a:ext cx="1068832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endParaRPr lang="en-IN" dirty="0">
              <a:solidFill>
                <a:schemeClr val="bg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bg1"/>
                </a:solidFill>
              </a:rPr>
              <a:t>BERT</a:t>
            </a:r>
            <a:r>
              <a:rPr lang="en-IN" dirty="0">
                <a:solidFill>
                  <a:schemeClr val="bg1"/>
                </a:solidFill>
              </a:rPr>
              <a:t> (Bidirectional Encoder Representations from Transformers) is a state-of-the-art used in wide variety of NLP tasks, including Question Answering (</a:t>
            </a:r>
            <a:r>
              <a:rPr lang="en-IN" dirty="0" err="1">
                <a:solidFill>
                  <a:schemeClr val="bg1"/>
                </a:solidFill>
              </a:rPr>
              <a:t>SQuAD</a:t>
            </a:r>
            <a:r>
              <a:rPr lang="en-IN" dirty="0">
                <a:solidFill>
                  <a:schemeClr val="bg1"/>
                </a:solidFill>
              </a:rPr>
              <a:t> v1.1),. BERT makes use of Transformer, an attention mechanism that learns contextual relations between words (or sub-words) in a text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>
              <a:solidFill>
                <a:schemeClr val="bg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>
              <a:solidFill>
                <a:schemeClr val="bg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bg1"/>
                </a:solidFill>
              </a:rPr>
              <a:t>GPT-2</a:t>
            </a:r>
            <a:r>
              <a:rPr lang="en-IN" dirty="0">
                <a:solidFill>
                  <a:schemeClr val="bg1"/>
                </a:solidFill>
              </a:rPr>
              <a:t> </a:t>
            </a:r>
            <a:r>
              <a:rPr lang="en-IN" dirty="0" err="1">
                <a:solidFill>
                  <a:schemeClr val="bg1"/>
                </a:solidFill>
              </a:rPr>
              <a:t>GPT-2</a:t>
            </a:r>
            <a:r>
              <a:rPr lang="en-IN" dirty="0">
                <a:solidFill>
                  <a:schemeClr val="bg1"/>
                </a:solidFill>
              </a:rPr>
              <a:t>, or Generative Pre-trained Transformer 2, is a powerful language model developed by </a:t>
            </a:r>
            <a:r>
              <a:rPr lang="en-IN" dirty="0" err="1">
                <a:solidFill>
                  <a:schemeClr val="bg1"/>
                </a:solidFill>
              </a:rPr>
              <a:t>OpenAI</a:t>
            </a:r>
            <a:r>
              <a:rPr lang="en-IN" dirty="0">
                <a:solidFill>
                  <a:schemeClr val="bg1"/>
                </a:solidFill>
              </a:rPr>
              <a:t> that is capable of generating high-quality natural language text. While GPT-2 was originally designed for tasks such as language translation and conversation generation, it has also been used for text summarization. GPT-2 summaries can be highly accurate and useful for a variety of applications, including news and article summarization.</a:t>
            </a:r>
          </a:p>
          <a:p>
            <a:pPr algn="just"/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51910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298D85CA-94DD-1782-A549-22503E0EE1E5}"/>
              </a:ext>
            </a:extLst>
          </p:cNvPr>
          <p:cNvSpPr txBox="1"/>
          <p:nvPr/>
        </p:nvSpPr>
        <p:spPr>
          <a:xfrm>
            <a:off x="7290410" y="171292"/>
            <a:ext cx="35702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CORD19 Dataset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2BF7C5C-4CE9-C70D-B844-D0E09E2D716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08493" y="1746696"/>
            <a:ext cx="4235668" cy="274334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0227593-7771-360F-1883-932EBE6FBAB3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189167" y="1746696"/>
            <a:ext cx="4864199" cy="318911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2D45F55-E5E9-C0AA-2C90-953AD1B6B74E}"/>
              </a:ext>
            </a:extLst>
          </p:cNvPr>
          <p:cNvSpPr txBox="1"/>
          <p:nvPr/>
        </p:nvSpPr>
        <p:spPr>
          <a:xfrm>
            <a:off x="7315880" y="1272985"/>
            <a:ext cx="2828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Word Count Distribution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667CADF-F52D-3463-ECAA-59486F8B4D92}"/>
              </a:ext>
            </a:extLst>
          </p:cNvPr>
          <p:cNvSpPr txBox="1"/>
          <p:nvPr/>
        </p:nvSpPr>
        <p:spPr>
          <a:xfrm>
            <a:off x="2571160" y="1272985"/>
            <a:ext cx="1805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Data Structure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C732200-9A5B-EEDE-9A48-EE6E3966523F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667007" y="4835080"/>
            <a:ext cx="3613608" cy="1710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347771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B96CC85-5758-41C0-8EFD-737AFB6912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0BEB954-4024-4CCF-A9D6-4C00FDC028D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710EE66-8707-456F-8F2E-091D581CB03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Vapor Trail design</Template>
  <TotalTime>1179</TotalTime>
  <Words>1073</Words>
  <Application>Microsoft Office PowerPoint</Application>
  <PresentationFormat>Widescreen</PresentationFormat>
  <Paragraphs>181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Century Gothic</vt:lpstr>
      <vt:lpstr>Source Sans Pro</vt:lpstr>
      <vt:lpstr>Vapor Trail</vt:lpstr>
      <vt:lpstr>Text Summarization of COVID 19 articles using Question and Answering System using BERT &amp; GPT-2  Review-4 9-Apr-2023</vt:lpstr>
      <vt:lpstr>AGENDA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Venkat K</dc:creator>
  <cp:lastModifiedBy>Venkat K Pillai</cp:lastModifiedBy>
  <cp:revision>4</cp:revision>
  <dcterms:created xsi:type="dcterms:W3CDTF">2023-03-21T03:48:12Z</dcterms:created>
  <dcterms:modified xsi:type="dcterms:W3CDTF">2023-04-09T12:38:51Z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