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74" r:id="rId7"/>
    <p:sldId id="262" r:id="rId8"/>
    <p:sldId id="261" r:id="rId9"/>
    <p:sldId id="273" r:id="rId10"/>
    <p:sldId id="265" r:id="rId11"/>
    <p:sldId id="269" r:id="rId12"/>
    <p:sldId id="270" r:id="rId13"/>
    <p:sldId id="271" r:id="rId14"/>
    <p:sldId id="272" r:id="rId15"/>
    <p:sldId id="260"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C2B5-F6C5-B106-A64F-73AB50816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94D27-130E-A3E5-51DB-442FD4FB1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0FEDE-4097-2FD4-46D0-43AA33220DBA}"/>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5" name="Footer Placeholder 4">
            <a:extLst>
              <a:ext uri="{FF2B5EF4-FFF2-40B4-BE49-F238E27FC236}">
                <a16:creationId xmlns:a16="http://schemas.microsoft.com/office/drawing/2014/main" id="{EAD0FFD8-2C9A-B6CE-6A18-9B5220053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5C293-7276-BAA4-9CF5-7E20E872984F}"/>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97643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D3EB-2D3A-57D0-8E37-8BE3B5C2C4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E9963-F506-D7BB-BC23-D33F56900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440DE-E567-2D13-2183-B5946897AD2B}"/>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5" name="Footer Placeholder 4">
            <a:extLst>
              <a:ext uri="{FF2B5EF4-FFF2-40B4-BE49-F238E27FC236}">
                <a16:creationId xmlns:a16="http://schemas.microsoft.com/office/drawing/2014/main" id="{3903633D-4A9E-8B70-2744-405C211C8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044A-F194-2750-D8FD-0F1CCE4C518D}"/>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29985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FEA97-AF75-F4FB-63ED-ECD11E0C13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D4612B-B587-835A-F037-B7987FD9E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18D4F-C566-4EA3-5682-45A86B92E072}"/>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5" name="Footer Placeholder 4">
            <a:extLst>
              <a:ext uri="{FF2B5EF4-FFF2-40B4-BE49-F238E27FC236}">
                <a16:creationId xmlns:a16="http://schemas.microsoft.com/office/drawing/2014/main" id="{34806A38-BBA9-0A56-F63F-E1D38C6CD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C4DBE-6DF4-D385-AD03-4DBA125F0A78}"/>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304578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F8E5-69C9-FEE0-0089-A0EC44CAA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52539-364E-EF1B-496B-434C3FB47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77688-6932-A598-EFC0-4FF72DB7D5B4}"/>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5" name="Footer Placeholder 4">
            <a:extLst>
              <a:ext uri="{FF2B5EF4-FFF2-40B4-BE49-F238E27FC236}">
                <a16:creationId xmlns:a16="http://schemas.microsoft.com/office/drawing/2014/main" id="{C335EF8D-EEB8-3064-D589-A72985384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BDFCE-0DF7-7C4B-6ADC-3B1EB5200D91}"/>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381747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80CD-98A4-6E65-1060-2AD2D3699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CE217B-99E6-14F4-6864-28405858E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D51E6-E6B3-B7F1-C376-F44D51116245}"/>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5" name="Footer Placeholder 4">
            <a:extLst>
              <a:ext uri="{FF2B5EF4-FFF2-40B4-BE49-F238E27FC236}">
                <a16:creationId xmlns:a16="http://schemas.microsoft.com/office/drawing/2014/main" id="{7176CB90-603A-12FD-E7DD-3CA716AAE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8AB27-E3E0-2B29-20F6-E13959D0525D}"/>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345978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6919-2CAC-9190-23E7-C12FCED6A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E21E7-92DE-79E4-1E88-D5ACBE410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A019A-6EEC-57CA-ECC9-2B03B0554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168764-9405-ABAD-3606-FD45961C082B}"/>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6" name="Footer Placeholder 5">
            <a:extLst>
              <a:ext uri="{FF2B5EF4-FFF2-40B4-BE49-F238E27FC236}">
                <a16:creationId xmlns:a16="http://schemas.microsoft.com/office/drawing/2014/main" id="{0B99235C-3C56-DBF9-B735-D29092AEF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12FB8-171A-9C48-CE5B-2E468ADCF0C3}"/>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180055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DD88-4AEE-A771-24BC-0333C2C741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CFB95C-AFBD-A094-3B54-5A8A3EA2B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2C07D-35B1-B2BD-22EB-C7C19B729A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B35CC4-39AB-0F16-EE96-BDF6EC124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2882A-999A-9E20-EAC2-31850A7EF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EBB6F0-5798-DDFB-C236-5B4A49FC9F02}"/>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8" name="Footer Placeholder 7">
            <a:extLst>
              <a:ext uri="{FF2B5EF4-FFF2-40B4-BE49-F238E27FC236}">
                <a16:creationId xmlns:a16="http://schemas.microsoft.com/office/drawing/2014/main" id="{217243CF-0C1F-AA3E-B3BE-A6027882BA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07D717-184E-12B5-3916-3F419F5E1D94}"/>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145721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607C-755A-75ED-727D-20DD0693A1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4FEF5-1611-D4AA-5F30-CE41BBC6919F}"/>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4" name="Footer Placeholder 3">
            <a:extLst>
              <a:ext uri="{FF2B5EF4-FFF2-40B4-BE49-F238E27FC236}">
                <a16:creationId xmlns:a16="http://schemas.microsoft.com/office/drawing/2014/main" id="{066C4118-433E-2682-01E9-49F0C6611E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D77CA5-BDC9-C6F0-CC60-35B80C065D92}"/>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71437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24A33-5B6F-B442-3272-62FC88B08AEC}"/>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3" name="Footer Placeholder 2">
            <a:extLst>
              <a:ext uri="{FF2B5EF4-FFF2-40B4-BE49-F238E27FC236}">
                <a16:creationId xmlns:a16="http://schemas.microsoft.com/office/drawing/2014/main" id="{936E0C8E-1989-B909-F4EC-604A159287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5FEBBF-07BA-3101-F6AE-49E23BA74036}"/>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401042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58AF-5861-AE37-A236-CC8ADF4D1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FDD5B8-69B1-8DBE-E9FB-BA3F6864B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20BBF1-F5E5-2425-0D4A-B0B21E2B2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D6BBF-B301-9743-EEFE-7B636D3F2118}"/>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6" name="Footer Placeholder 5">
            <a:extLst>
              <a:ext uri="{FF2B5EF4-FFF2-40B4-BE49-F238E27FC236}">
                <a16:creationId xmlns:a16="http://schemas.microsoft.com/office/drawing/2014/main" id="{BD80A6F5-B270-7B0D-6F51-3C275FD65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71FE5-2BD5-9CC7-371E-943D6DD982D2}"/>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194318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EC59-8326-8B0A-2F66-9F924B36C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080FB-F57E-5E74-37D8-60CCAA7F1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D0A65E-A777-38CE-A2C4-13E944BC6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ACAEA-71BE-02A4-F6D3-0CD152FE62D6}"/>
              </a:ext>
            </a:extLst>
          </p:cNvPr>
          <p:cNvSpPr>
            <a:spLocks noGrp="1"/>
          </p:cNvSpPr>
          <p:nvPr>
            <p:ph type="dt" sz="half" idx="10"/>
          </p:nvPr>
        </p:nvSpPr>
        <p:spPr/>
        <p:txBody>
          <a:bodyPr/>
          <a:lstStyle/>
          <a:p>
            <a:fld id="{837BE5CB-D1DA-4D6C-B2F7-27B1907902BF}" type="datetimeFigureOut">
              <a:rPr lang="en-US" smtClean="0"/>
              <a:t>3/27/2023</a:t>
            </a:fld>
            <a:endParaRPr lang="en-US"/>
          </a:p>
        </p:txBody>
      </p:sp>
      <p:sp>
        <p:nvSpPr>
          <p:cNvPr id="6" name="Footer Placeholder 5">
            <a:extLst>
              <a:ext uri="{FF2B5EF4-FFF2-40B4-BE49-F238E27FC236}">
                <a16:creationId xmlns:a16="http://schemas.microsoft.com/office/drawing/2014/main" id="{EEDEFE42-4F51-8C83-6AA7-77BBEB37C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A29FF-E890-DC7A-4C4B-86B787B5D0A7}"/>
              </a:ext>
            </a:extLst>
          </p:cNvPr>
          <p:cNvSpPr>
            <a:spLocks noGrp="1"/>
          </p:cNvSpPr>
          <p:nvPr>
            <p:ph type="sldNum" sz="quarter" idx="12"/>
          </p:nvPr>
        </p:nvSpPr>
        <p:spPr/>
        <p:txBody>
          <a:bodyPr/>
          <a:lstStyle/>
          <a:p>
            <a:fld id="{4D696E72-A59A-4229-A57A-C92F919989E5}" type="slidenum">
              <a:rPr lang="en-US" smtClean="0"/>
              <a:t>‹#›</a:t>
            </a:fld>
            <a:endParaRPr lang="en-US"/>
          </a:p>
        </p:txBody>
      </p:sp>
    </p:spTree>
    <p:extLst>
      <p:ext uri="{BB962C8B-B14F-4D97-AF65-F5344CB8AC3E}">
        <p14:creationId xmlns:p14="http://schemas.microsoft.com/office/powerpoint/2010/main" val="288222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63CC6-9862-D90A-B9E8-C08620398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31B36A-240C-8BA3-9DA5-274F94DCB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2891E-8F80-DE7B-31FA-5C43E0024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BE5CB-D1DA-4D6C-B2F7-27B1907902BF}" type="datetimeFigureOut">
              <a:rPr lang="en-US" smtClean="0"/>
              <a:t>3/27/2023</a:t>
            </a:fld>
            <a:endParaRPr lang="en-US"/>
          </a:p>
        </p:txBody>
      </p:sp>
      <p:sp>
        <p:nvSpPr>
          <p:cNvPr id="5" name="Footer Placeholder 4">
            <a:extLst>
              <a:ext uri="{FF2B5EF4-FFF2-40B4-BE49-F238E27FC236}">
                <a16:creationId xmlns:a16="http://schemas.microsoft.com/office/drawing/2014/main" id="{8595E873-0712-4994-6E8A-570F4313B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3E584-FB4A-3610-8202-7F40F3CDB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6E72-A59A-4229-A57A-C92F919989E5}" type="slidenum">
              <a:rPr lang="en-US" smtClean="0"/>
              <a:t>‹#›</a:t>
            </a:fld>
            <a:endParaRPr lang="en-US"/>
          </a:p>
        </p:txBody>
      </p:sp>
    </p:spTree>
    <p:extLst>
      <p:ext uri="{BB962C8B-B14F-4D97-AF65-F5344CB8AC3E}">
        <p14:creationId xmlns:p14="http://schemas.microsoft.com/office/powerpoint/2010/main" val="36909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aclweb.org/anthology/P09-%20101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VincentK1991/BERT_summarization_1" TargetMode="External"/><Relationship Id="rId2" Type="http://schemas.openxmlformats.org/officeDocument/2006/relationships/hyperlink" Target="https://arxiv.org/abs/2006.01997"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 name="Rectangle 13">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22C6C6-E3F2-8EA7-19AE-1533ED9EBFA7}"/>
              </a:ext>
            </a:extLst>
          </p:cNvPr>
          <p:cNvSpPr txBox="1"/>
          <p:nvPr/>
        </p:nvSpPr>
        <p:spPr>
          <a:xfrm>
            <a:off x="6324626" y="3692881"/>
            <a:ext cx="5449982" cy="682079"/>
          </a:xfrm>
          <a:prstGeom prst="rect">
            <a:avLst/>
          </a:prstGeom>
        </p:spPr>
        <p:txBody>
          <a:bodyPr vert="horz" lIns="91440" tIns="45720" rIns="91440" bIns="45720" rtlCol="0">
            <a:normAutofit fontScale="85000" lnSpcReduction="20000"/>
          </a:bodyPr>
          <a:lstStyle/>
          <a:p>
            <a:pPr marL="342900" indent="-342900" algn="ctr">
              <a:lnSpc>
                <a:spcPct val="90000"/>
              </a:lnSpc>
              <a:spcBef>
                <a:spcPts val="1000"/>
              </a:spcBef>
              <a:buFontTx/>
              <a:buChar char="-"/>
            </a:pPr>
            <a:r>
              <a:rPr lang="en-US" sz="2400" kern="1200" dirty="0">
                <a:solidFill>
                  <a:schemeClr val="tx2"/>
                </a:solidFill>
                <a:latin typeface="+mn-lt"/>
                <a:ea typeface="+mn-ea"/>
                <a:cs typeface="+mn-cs"/>
              </a:rPr>
              <a:t>By Anirban Karak</a:t>
            </a:r>
          </a:p>
          <a:p>
            <a:pPr algn="ctr">
              <a:lnSpc>
                <a:spcPct val="90000"/>
              </a:lnSpc>
              <a:spcBef>
                <a:spcPts val="1000"/>
              </a:spcBef>
            </a:pPr>
            <a:r>
              <a:rPr lang="en-US" sz="2400" dirty="0">
                <a:solidFill>
                  <a:schemeClr val="tx2"/>
                </a:solidFill>
              </a:rPr>
              <a:t>        Mtech May’21 WE </a:t>
            </a:r>
          </a:p>
          <a:p>
            <a:pPr marL="342900" indent="-342900" algn="ctr">
              <a:lnSpc>
                <a:spcPct val="90000"/>
              </a:lnSpc>
              <a:spcBef>
                <a:spcPts val="1000"/>
              </a:spcBef>
              <a:buFontTx/>
              <a:buChar char="-"/>
            </a:pPr>
            <a:endParaRPr lang="en-US" sz="2400" kern="1200" dirty="0">
              <a:solidFill>
                <a:schemeClr val="tx2"/>
              </a:solidFill>
              <a:latin typeface="+mn-lt"/>
              <a:ea typeface="+mn-ea"/>
              <a:cs typeface="+mn-cs"/>
            </a:endParaRPr>
          </a:p>
        </p:txBody>
      </p:sp>
      <p:grpSp>
        <p:nvGrpSpPr>
          <p:cNvPr id="16" name="Group 15">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7" name="Freeform: Shape 16">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3" name="Freeform: Shape 22">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3C2A322D-ED42-4370-35B9-B81F75195458}"/>
              </a:ext>
            </a:extLst>
          </p:cNvPr>
          <p:cNvSpPr txBox="1"/>
          <p:nvPr/>
        </p:nvSpPr>
        <p:spPr>
          <a:xfrm>
            <a:off x="1106905" y="2338341"/>
            <a:ext cx="9425258" cy="461665"/>
          </a:xfrm>
          <a:prstGeom prst="rect">
            <a:avLst/>
          </a:prstGeom>
          <a:noFill/>
        </p:spPr>
        <p:txBody>
          <a:bodyPr wrap="square" rtlCol="0">
            <a:spAutoFit/>
          </a:bodyPr>
          <a:lstStyle/>
          <a:p>
            <a:pPr algn="ctr">
              <a:spcAft>
                <a:spcPts val="600"/>
              </a:spcAft>
            </a:pPr>
            <a:r>
              <a:rPr lang="en-US" sz="2400" dirty="0">
                <a:solidFill>
                  <a:schemeClr val="tx2"/>
                </a:solidFill>
              </a:rPr>
              <a:t>Implementation of GPT models for Text Generation in Health Care domain</a:t>
            </a:r>
          </a:p>
        </p:txBody>
      </p:sp>
    </p:spTree>
    <p:extLst>
      <p:ext uri="{BB962C8B-B14F-4D97-AF65-F5344CB8AC3E}">
        <p14:creationId xmlns:p14="http://schemas.microsoft.com/office/powerpoint/2010/main" val="21926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75E20BB9-453C-4230-7EA8-3EF0F2B30CB6}"/>
              </a:ext>
            </a:extLst>
          </p:cNvPr>
          <p:cNvSpPr txBox="1"/>
          <p:nvPr/>
        </p:nvSpPr>
        <p:spPr>
          <a:xfrm>
            <a:off x="1082821" y="688772"/>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3600" b="1"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3DA13BB-D151-46C3-8223-3F0AFF959018}"/>
              </a:ext>
            </a:extLst>
          </p:cNvPr>
          <p:cNvSpPr txBox="1"/>
          <p:nvPr/>
        </p:nvSpPr>
        <p:spPr>
          <a:xfrm>
            <a:off x="715457" y="807829"/>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Results</a:t>
            </a:r>
            <a:r>
              <a:rPr lang="en-US" sz="3600" b="1" kern="1200" dirty="0">
                <a:solidFill>
                  <a:schemeClr val="tx2"/>
                </a:solidFill>
                <a:latin typeface="+mj-lt"/>
                <a:ea typeface="+mj-ea"/>
                <a:cs typeface="+mj-cs"/>
              </a:rPr>
              <a:t>:</a:t>
            </a:r>
          </a:p>
        </p:txBody>
      </p:sp>
      <p:pic>
        <p:nvPicPr>
          <p:cNvPr id="4" name="Picture 3">
            <a:extLst>
              <a:ext uri="{FF2B5EF4-FFF2-40B4-BE49-F238E27FC236}">
                <a16:creationId xmlns:a16="http://schemas.microsoft.com/office/drawing/2014/main" id="{4FB4565D-6C3B-44B7-BB2A-44773CBF441F}"/>
              </a:ext>
            </a:extLst>
          </p:cNvPr>
          <p:cNvPicPr>
            <a:picLocks noChangeAspect="1"/>
          </p:cNvPicPr>
          <p:nvPr/>
        </p:nvPicPr>
        <p:blipFill>
          <a:blip r:embed="rId2"/>
          <a:stretch>
            <a:fillRect/>
          </a:stretch>
        </p:blipFill>
        <p:spPr>
          <a:xfrm>
            <a:off x="978780" y="3530178"/>
            <a:ext cx="10234134" cy="2559755"/>
          </a:xfrm>
          <a:prstGeom prst="rect">
            <a:avLst/>
          </a:prstGeom>
          <a:ln>
            <a:solidFill>
              <a:schemeClr val="tx1"/>
            </a:solidFill>
          </a:ln>
        </p:spPr>
      </p:pic>
      <p:pic>
        <p:nvPicPr>
          <p:cNvPr id="6" name="Picture 5">
            <a:extLst>
              <a:ext uri="{FF2B5EF4-FFF2-40B4-BE49-F238E27FC236}">
                <a16:creationId xmlns:a16="http://schemas.microsoft.com/office/drawing/2014/main" id="{183BDBF0-4501-4EA2-AA98-13045F85CDDF}"/>
              </a:ext>
            </a:extLst>
          </p:cNvPr>
          <p:cNvPicPr>
            <a:picLocks noChangeAspect="1"/>
          </p:cNvPicPr>
          <p:nvPr/>
        </p:nvPicPr>
        <p:blipFill>
          <a:blip r:embed="rId3"/>
          <a:stretch>
            <a:fillRect/>
          </a:stretch>
        </p:blipFill>
        <p:spPr>
          <a:xfrm>
            <a:off x="978780" y="1884249"/>
            <a:ext cx="10234134" cy="933498"/>
          </a:xfrm>
          <a:prstGeom prst="rect">
            <a:avLst/>
          </a:prstGeom>
          <a:ln>
            <a:solidFill>
              <a:schemeClr val="tx1"/>
            </a:solidFill>
          </a:ln>
        </p:spPr>
      </p:pic>
      <p:sp>
        <p:nvSpPr>
          <p:cNvPr id="9" name="TextBox 8">
            <a:extLst>
              <a:ext uri="{FF2B5EF4-FFF2-40B4-BE49-F238E27FC236}">
                <a16:creationId xmlns:a16="http://schemas.microsoft.com/office/drawing/2014/main" id="{E849EF81-A640-4D83-8307-26C6147ABA22}"/>
              </a:ext>
            </a:extLst>
          </p:cNvPr>
          <p:cNvSpPr txBox="1"/>
          <p:nvPr/>
        </p:nvSpPr>
        <p:spPr>
          <a:xfrm>
            <a:off x="978780" y="1578543"/>
            <a:ext cx="2572942" cy="307777"/>
          </a:xfrm>
          <a:prstGeom prst="rect">
            <a:avLst/>
          </a:prstGeom>
          <a:noFill/>
        </p:spPr>
        <p:txBody>
          <a:bodyPr wrap="square" rtlCol="0">
            <a:spAutoFit/>
          </a:bodyPr>
          <a:lstStyle/>
          <a:p>
            <a:r>
              <a:rPr lang="en-US" sz="1400" b="1" dirty="0"/>
              <a:t>with Beam Search:</a:t>
            </a:r>
          </a:p>
        </p:txBody>
      </p:sp>
      <p:sp>
        <p:nvSpPr>
          <p:cNvPr id="24" name="TextBox 23">
            <a:extLst>
              <a:ext uri="{FF2B5EF4-FFF2-40B4-BE49-F238E27FC236}">
                <a16:creationId xmlns:a16="http://schemas.microsoft.com/office/drawing/2014/main" id="{D757852D-5596-4BD0-B0A6-8E68CC32BA69}"/>
              </a:ext>
            </a:extLst>
          </p:cNvPr>
          <p:cNvSpPr txBox="1"/>
          <p:nvPr/>
        </p:nvSpPr>
        <p:spPr>
          <a:xfrm>
            <a:off x="978780" y="3170732"/>
            <a:ext cx="2572942" cy="307777"/>
          </a:xfrm>
          <a:prstGeom prst="rect">
            <a:avLst/>
          </a:prstGeom>
          <a:noFill/>
        </p:spPr>
        <p:txBody>
          <a:bodyPr wrap="square" rtlCol="0">
            <a:spAutoFit/>
          </a:bodyPr>
          <a:lstStyle/>
          <a:p>
            <a:r>
              <a:rPr lang="en-US" sz="1400" b="1" dirty="0"/>
              <a:t>with Sampling:</a:t>
            </a:r>
          </a:p>
        </p:txBody>
      </p:sp>
    </p:spTree>
    <p:extLst>
      <p:ext uri="{BB962C8B-B14F-4D97-AF65-F5344CB8AC3E}">
        <p14:creationId xmlns:p14="http://schemas.microsoft.com/office/powerpoint/2010/main" val="405346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75E20BB9-453C-4230-7EA8-3EF0F2B30CB6}"/>
              </a:ext>
            </a:extLst>
          </p:cNvPr>
          <p:cNvSpPr txBox="1"/>
          <p:nvPr/>
        </p:nvSpPr>
        <p:spPr>
          <a:xfrm>
            <a:off x="1082821" y="688772"/>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3600" b="1"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3DA13BB-D151-46C3-8223-3F0AFF959018}"/>
              </a:ext>
            </a:extLst>
          </p:cNvPr>
          <p:cNvSpPr txBox="1"/>
          <p:nvPr/>
        </p:nvSpPr>
        <p:spPr>
          <a:xfrm>
            <a:off x="840585" y="596752"/>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Performance Evaluation</a:t>
            </a:r>
            <a:r>
              <a:rPr lang="en-US" sz="3600" b="1" kern="1200" dirty="0">
                <a:solidFill>
                  <a:schemeClr val="tx2"/>
                </a:solidFill>
                <a:latin typeface="+mj-lt"/>
                <a:ea typeface="+mj-ea"/>
                <a:cs typeface="+mj-cs"/>
              </a:rPr>
              <a:t>:</a:t>
            </a:r>
          </a:p>
        </p:txBody>
      </p:sp>
      <p:pic>
        <p:nvPicPr>
          <p:cNvPr id="5" name="Picture 4">
            <a:extLst>
              <a:ext uri="{FF2B5EF4-FFF2-40B4-BE49-F238E27FC236}">
                <a16:creationId xmlns:a16="http://schemas.microsoft.com/office/drawing/2014/main" id="{468D92EF-2175-4E59-80C2-F1FB51D482B5}"/>
              </a:ext>
            </a:extLst>
          </p:cNvPr>
          <p:cNvPicPr>
            <a:picLocks noChangeAspect="1"/>
          </p:cNvPicPr>
          <p:nvPr/>
        </p:nvPicPr>
        <p:blipFill>
          <a:blip r:embed="rId2"/>
          <a:stretch>
            <a:fillRect/>
          </a:stretch>
        </p:blipFill>
        <p:spPr>
          <a:xfrm>
            <a:off x="410030" y="1713297"/>
            <a:ext cx="5307376" cy="4455931"/>
          </a:xfrm>
          <a:prstGeom prst="rect">
            <a:avLst/>
          </a:prstGeom>
          <a:ln>
            <a:solidFill>
              <a:schemeClr val="tx1">
                <a:lumMod val="65000"/>
                <a:lumOff val="35000"/>
              </a:schemeClr>
            </a:solidFill>
          </a:ln>
        </p:spPr>
      </p:pic>
      <p:pic>
        <p:nvPicPr>
          <p:cNvPr id="25" name="Picture 24">
            <a:extLst>
              <a:ext uri="{FF2B5EF4-FFF2-40B4-BE49-F238E27FC236}">
                <a16:creationId xmlns:a16="http://schemas.microsoft.com/office/drawing/2014/main" id="{608EAACB-0F3F-4DD1-A681-47A57B220F82}"/>
              </a:ext>
            </a:extLst>
          </p:cNvPr>
          <p:cNvPicPr>
            <a:picLocks noChangeAspect="1"/>
          </p:cNvPicPr>
          <p:nvPr/>
        </p:nvPicPr>
        <p:blipFill>
          <a:blip r:embed="rId3"/>
          <a:stretch>
            <a:fillRect/>
          </a:stretch>
        </p:blipFill>
        <p:spPr>
          <a:xfrm>
            <a:off x="6304547" y="1713296"/>
            <a:ext cx="5130266" cy="4455931"/>
          </a:xfrm>
          <a:prstGeom prst="rect">
            <a:avLst/>
          </a:prstGeom>
          <a:ln>
            <a:solidFill>
              <a:schemeClr val="tx1">
                <a:lumMod val="65000"/>
                <a:lumOff val="35000"/>
              </a:schemeClr>
            </a:solidFill>
          </a:ln>
        </p:spPr>
      </p:pic>
    </p:spTree>
    <p:extLst>
      <p:ext uri="{BB962C8B-B14F-4D97-AF65-F5344CB8AC3E}">
        <p14:creationId xmlns:p14="http://schemas.microsoft.com/office/powerpoint/2010/main" val="313191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3DA13BB-D151-46C3-8223-3F0AFF959018}"/>
              </a:ext>
            </a:extLst>
          </p:cNvPr>
          <p:cNvSpPr txBox="1"/>
          <p:nvPr/>
        </p:nvSpPr>
        <p:spPr>
          <a:xfrm>
            <a:off x="1275631" y="134386"/>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Model Comparison</a:t>
            </a:r>
            <a:r>
              <a:rPr lang="en-US" sz="3600" b="1" kern="1200" dirty="0">
                <a:solidFill>
                  <a:schemeClr val="tx2"/>
                </a:solidFill>
                <a:latin typeface="+mj-lt"/>
                <a:ea typeface="+mj-ea"/>
                <a:cs typeface="+mj-cs"/>
              </a:rPr>
              <a:t>:</a:t>
            </a:r>
          </a:p>
        </p:txBody>
      </p:sp>
      <p:pic>
        <p:nvPicPr>
          <p:cNvPr id="11" name="Picture 10">
            <a:extLst>
              <a:ext uri="{FF2B5EF4-FFF2-40B4-BE49-F238E27FC236}">
                <a16:creationId xmlns:a16="http://schemas.microsoft.com/office/drawing/2014/main" id="{8D19331E-3F17-4179-B2A0-DEE0E85AA493}"/>
              </a:ext>
            </a:extLst>
          </p:cNvPr>
          <p:cNvPicPr>
            <a:picLocks noChangeAspect="1"/>
          </p:cNvPicPr>
          <p:nvPr/>
        </p:nvPicPr>
        <p:blipFill>
          <a:blip r:embed="rId2"/>
          <a:stretch>
            <a:fillRect/>
          </a:stretch>
        </p:blipFill>
        <p:spPr>
          <a:xfrm>
            <a:off x="215417" y="1098741"/>
            <a:ext cx="5533049" cy="4961637"/>
          </a:xfrm>
          <a:prstGeom prst="rect">
            <a:avLst/>
          </a:prstGeom>
          <a:ln>
            <a:solidFill>
              <a:schemeClr val="tx1">
                <a:lumMod val="65000"/>
                <a:lumOff val="35000"/>
              </a:schemeClr>
            </a:solidFill>
          </a:ln>
        </p:spPr>
      </p:pic>
      <p:pic>
        <p:nvPicPr>
          <p:cNvPr id="25" name="Picture 24">
            <a:extLst>
              <a:ext uri="{FF2B5EF4-FFF2-40B4-BE49-F238E27FC236}">
                <a16:creationId xmlns:a16="http://schemas.microsoft.com/office/drawing/2014/main" id="{B2FF04B4-11BD-4B77-9DC0-02037B45D965}"/>
              </a:ext>
            </a:extLst>
          </p:cNvPr>
          <p:cNvPicPr>
            <a:picLocks noChangeAspect="1"/>
          </p:cNvPicPr>
          <p:nvPr/>
        </p:nvPicPr>
        <p:blipFill>
          <a:blip r:embed="rId3"/>
          <a:stretch>
            <a:fillRect/>
          </a:stretch>
        </p:blipFill>
        <p:spPr>
          <a:xfrm>
            <a:off x="5976023" y="1102101"/>
            <a:ext cx="6000560" cy="4961637"/>
          </a:xfrm>
          <a:prstGeom prst="rect">
            <a:avLst/>
          </a:prstGeom>
          <a:ln>
            <a:solidFill>
              <a:schemeClr val="tx1">
                <a:lumMod val="65000"/>
                <a:lumOff val="35000"/>
              </a:schemeClr>
            </a:solidFill>
          </a:ln>
        </p:spPr>
      </p:pic>
    </p:spTree>
    <p:extLst>
      <p:ext uri="{BB962C8B-B14F-4D97-AF65-F5344CB8AC3E}">
        <p14:creationId xmlns:p14="http://schemas.microsoft.com/office/powerpoint/2010/main" val="363273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3DA13BB-D151-46C3-8223-3F0AFF959018}"/>
              </a:ext>
            </a:extLst>
          </p:cNvPr>
          <p:cNvSpPr txBox="1"/>
          <p:nvPr/>
        </p:nvSpPr>
        <p:spPr>
          <a:xfrm>
            <a:off x="1275631" y="134386"/>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Model Comparison – continued:</a:t>
            </a:r>
            <a:endParaRPr lang="en-US" sz="3600" b="1" kern="1200" dirty="0">
              <a:solidFill>
                <a:schemeClr val="tx2"/>
              </a:solidFill>
              <a:latin typeface="+mj-lt"/>
              <a:ea typeface="+mj-ea"/>
              <a:cs typeface="+mj-cs"/>
            </a:endParaRPr>
          </a:p>
        </p:txBody>
      </p:sp>
      <p:pic>
        <p:nvPicPr>
          <p:cNvPr id="3" name="Picture 2">
            <a:extLst>
              <a:ext uri="{FF2B5EF4-FFF2-40B4-BE49-F238E27FC236}">
                <a16:creationId xmlns:a16="http://schemas.microsoft.com/office/drawing/2014/main" id="{F48296F9-DD0D-4CC1-BDD2-C953179FD2E6}"/>
              </a:ext>
            </a:extLst>
          </p:cNvPr>
          <p:cNvPicPr>
            <a:picLocks noChangeAspect="1"/>
          </p:cNvPicPr>
          <p:nvPr/>
        </p:nvPicPr>
        <p:blipFill>
          <a:blip r:embed="rId2"/>
          <a:stretch>
            <a:fillRect/>
          </a:stretch>
        </p:blipFill>
        <p:spPr>
          <a:xfrm>
            <a:off x="240376" y="1191488"/>
            <a:ext cx="5389622" cy="5183606"/>
          </a:xfrm>
          <a:prstGeom prst="rect">
            <a:avLst/>
          </a:prstGeom>
          <a:ln>
            <a:solidFill>
              <a:schemeClr val="tx1">
                <a:lumMod val="65000"/>
                <a:lumOff val="35000"/>
              </a:schemeClr>
            </a:solidFill>
          </a:ln>
        </p:spPr>
      </p:pic>
      <p:pic>
        <p:nvPicPr>
          <p:cNvPr id="5" name="Picture 4">
            <a:extLst>
              <a:ext uri="{FF2B5EF4-FFF2-40B4-BE49-F238E27FC236}">
                <a16:creationId xmlns:a16="http://schemas.microsoft.com/office/drawing/2014/main" id="{46DAE992-B7A9-4AA2-8745-4E0439304D39}"/>
              </a:ext>
            </a:extLst>
          </p:cNvPr>
          <p:cNvPicPr>
            <a:picLocks noChangeAspect="1"/>
          </p:cNvPicPr>
          <p:nvPr/>
        </p:nvPicPr>
        <p:blipFill>
          <a:blip r:embed="rId3"/>
          <a:stretch>
            <a:fillRect/>
          </a:stretch>
        </p:blipFill>
        <p:spPr>
          <a:xfrm>
            <a:off x="6095847" y="1191487"/>
            <a:ext cx="5389622" cy="2237513"/>
          </a:xfrm>
          <a:prstGeom prst="rect">
            <a:avLst/>
          </a:prstGeom>
          <a:ln>
            <a:solidFill>
              <a:schemeClr val="tx1">
                <a:lumMod val="65000"/>
                <a:lumOff val="35000"/>
              </a:schemeClr>
            </a:solidFill>
          </a:ln>
        </p:spPr>
      </p:pic>
      <p:pic>
        <p:nvPicPr>
          <p:cNvPr id="7" name="Picture 6">
            <a:extLst>
              <a:ext uri="{FF2B5EF4-FFF2-40B4-BE49-F238E27FC236}">
                <a16:creationId xmlns:a16="http://schemas.microsoft.com/office/drawing/2014/main" id="{1722E690-E660-45F4-A2D8-B0CA800922DE}"/>
              </a:ext>
            </a:extLst>
          </p:cNvPr>
          <p:cNvPicPr>
            <a:picLocks noChangeAspect="1"/>
          </p:cNvPicPr>
          <p:nvPr/>
        </p:nvPicPr>
        <p:blipFill>
          <a:blip r:embed="rId4"/>
          <a:stretch>
            <a:fillRect/>
          </a:stretch>
        </p:blipFill>
        <p:spPr>
          <a:xfrm>
            <a:off x="6095847" y="3853557"/>
            <a:ext cx="5389622" cy="2624245"/>
          </a:xfrm>
          <a:prstGeom prst="rect">
            <a:avLst/>
          </a:prstGeom>
          <a:ln>
            <a:solidFill>
              <a:schemeClr val="tx1">
                <a:lumMod val="65000"/>
                <a:lumOff val="35000"/>
              </a:schemeClr>
            </a:solidFill>
          </a:ln>
        </p:spPr>
      </p:pic>
    </p:spTree>
    <p:extLst>
      <p:ext uri="{BB962C8B-B14F-4D97-AF65-F5344CB8AC3E}">
        <p14:creationId xmlns:p14="http://schemas.microsoft.com/office/powerpoint/2010/main" val="190704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3DA13BB-D151-46C3-8223-3F0AFF959018}"/>
              </a:ext>
            </a:extLst>
          </p:cNvPr>
          <p:cNvSpPr txBox="1"/>
          <p:nvPr/>
        </p:nvSpPr>
        <p:spPr>
          <a:xfrm>
            <a:off x="1256380" y="558944"/>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Model Comparison – continued:</a:t>
            </a:r>
            <a:endParaRPr lang="en-US" sz="3600" b="1"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F1448D7D-55DE-469E-B96D-5767EE53C16D}"/>
              </a:ext>
            </a:extLst>
          </p:cNvPr>
          <p:cNvPicPr>
            <a:picLocks noChangeAspect="1"/>
          </p:cNvPicPr>
          <p:nvPr/>
        </p:nvPicPr>
        <p:blipFill>
          <a:blip r:embed="rId2"/>
          <a:stretch>
            <a:fillRect/>
          </a:stretch>
        </p:blipFill>
        <p:spPr>
          <a:xfrm>
            <a:off x="731520" y="1511201"/>
            <a:ext cx="10607040" cy="4966601"/>
          </a:xfrm>
          <a:prstGeom prst="rect">
            <a:avLst/>
          </a:prstGeom>
          <a:ln>
            <a:solidFill>
              <a:schemeClr val="tx1">
                <a:lumMod val="65000"/>
                <a:lumOff val="35000"/>
              </a:schemeClr>
            </a:solidFill>
          </a:ln>
        </p:spPr>
      </p:pic>
    </p:spTree>
    <p:extLst>
      <p:ext uri="{BB962C8B-B14F-4D97-AF65-F5344CB8AC3E}">
        <p14:creationId xmlns:p14="http://schemas.microsoft.com/office/powerpoint/2010/main" val="52098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75E20BB9-453C-4230-7EA8-3EF0F2B30CB6}"/>
              </a:ext>
            </a:extLst>
          </p:cNvPr>
          <p:cNvSpPr txBox="1"/>
          <p:nvPr/>
        </p:nvSpPr>
        <p:spPr>
          <a:xfrm>
            <a:off x="1179073" y="0"/>
            <a:ext cx="9833548"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solidFill>
                  <a:schemeClr val="tx2"/>
                </a:solidFill>
                <a:latin typeface="+mj-lt"/>
                <a:ea typeface="+mj-ea"/>
                <a:cs typeface="+mj-cs"/>
              </a:rPr>
              <a:t>References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D443C9-CFA1-C4F9-7FCF-8EB488A4FD5A}"/>
              </a:ext>
            </a:extLst>
          </p:cNvPr>
          <p:cNvSpPr txBox="1"/>
          <p:nvPr/>
        </p:nvSpPr>
        <p:spPr>
          <a:xfrm>
            <a:off x="1179073" y="1668381"/>
            <a:ext cx="9833548" cy="3942306"/>
          </a:xfrm>
          <a:prstGeom prst="rect">
            <a:avLst/>
          </a:prstGeom>
        </p:spPr>
        <p:txBody>
          <a:bodyPr vert="horz" lIns="91440" tIns="45720" rIns="91440" bIns="45720" rtlCol="0">
            <a:noAutofit/>
          </a:bodyPr>
          <a:lstStyle/>
          <a:p>
            <a:pPr marL="342900" indent="-285750">
              <a:lnSpc>
                <a:spcPct val="90000"/>
              </a:lnSpc>
              <a:spcAft>
                <a:spcPts val="600"/>
              </a:spcAft>
              <a:buFont typeface="Arial" panose="020B0604020202020204" pitchFamily="34" charset="0"/>
              <a:buChar char="•"/>
            </a:pPr>
            <a:r>
              <a:rPr lang="en-US" sz="1700" dirty="0">
                <a:solidFill>
                  <a:schemeClr val="tx2"/>
                </a:solidFill>
              </a:rPr>
              <a:t>Addis, A.; and </a:t>
            </a:r>
            <a:r>
              <a:rPr lang="en-US" sz="1700" dirty="0" err="1">
                <a:solidFill>
                  <a:schemeClr val="tx2"/>
                </a:solidFill>
              </a:rPr>
              <a:t>Borrajo</a:t>
            </a:r>
            <a:r>
              <a:rPr lang="en-US" sz="1700" dirty="0">
                <a:solidFill>
                  <a:schemeClr val="tx2"/>
                </a:solidFill>
              </a:rPr>
              <a:t>, D. 2010. From unstructured web knowledge to plan descriptions. In Information Retrieval and Mining in Distributed Environments, 41–59. Springer. </a:t>
            </a:r>
          </a:p>
          <a:p>
            <a:pPr marL="342900" indent="-285750">
              <a:lnSpc>
                <a:spcPct val="90000"/>
              </a:lnSpc>
              <a:spcAft>
                <a:spcPts val="600"/>
              </a:spcAft>
              <a:buFont typeface="Arial" panose="020B0604020202020204" pitchFamily="34" charset="0"/>
              <a:buChar char="•"/>
            </a:pPr>
            <a:r>
              <a:rPr lang="en-US" sz="1700" dirty="0" err="1">
                <a:solidFill>
                  <a:schemeClr val="tx2"/>
                </a:solidFill>
              </a:rPr>
              <a:t>Branavan</a:t>
            </a:r>
            <a:r>
              <a:rPr lang="en-US" sz="1700" dirty="0">
                <a:solidFill>
                  <a:schemeClr val="tx2"/>
                </a:solidFill>
              </a:rPr>
              <a:t>, S.; Chen, H.; </a:t>
            </a:r>
            <a:r>
              <a:rPr lang="en-US" sz="1700" dirty="0" err="1">
                <a:solidFill>
                  <a:schemeClr val="tx2"/>
                </a:solidFill>
              </a:rPr>
              <a:t>Zettlemoyer</a:t>
            </a:r>
            <a:r>
              <a:rPr lang="en-US" sz="1700" dirty="0">
                <a:solidFill>
                  <a:schemeClr val="tx2"/>
                </a:solidFill>
              </a:rPr>
              <a:t>, L.; and </a:t>
            </a:r>
            <a:r>
              <a:rPr lang="en-US" sz="1700" dirty="0" err="1">
                <a:solidFill>
                  <a:schemeClr val="tx2"/>
                </a:solidFill>
              </a:rPr>
              <a:t>Barzilay</a:t>
            </a:r>
            <a:r>
              <a:rPr lang="en-US" sz="1700" dirty="0">
                <a:solidFill>
                  <a:schemeClr val="tx2"/>
                </a:solidFill>
              </a:rPr>
              <a:t>, R. 2009. Reinforcement Learning for Mapping Instructions to Actions. In Proceedings of the Joint Conference of the 47th Annual Meeting of the ACL and the 4th International Joint Conference on Natural Language Processing of the AFNLP, 82–90. Suntec, Singapore: Association for Computational Linguistics. URL </a:t>
            </a:r>
            <a:r>
              <a:rPr lang="en-US" sz="1700" dirty="0">
                <a:solidFill>
                  <a:schemeClr val="tx2"/>
                </a:solidFill>
                <a:hlinkClick r:id="rId2">
                  <a:extLst>
                    <a:ext uri="{A12FA001-AC4F-418D-AE19-62706E023703}">
                      <ahyp:hlinkClr xmlns:ahyp="http://schemas.microsoft.com/office/drawing/2018/hyperlinkcolor" val="tx"/>
                    </a:ext>
                  </a:extLst>
                </a:hlinkClick>
              </a:rPr>
              <a:t>https://www.aclweb.org/anthology/P09- 1010</a:t>
            </a:r>
            <a:r>
              <a:rPr lang="en-US" sz="1700" dirty="0">
                <a:solidFill>
                  <a:schemeClr val="tx2"/>
                </a:solidFill>
              </a:rPr>
              <a:t>.</a:t>
            </a:r>
          </a:p>
          <a:p>
            <a:pPr marL="342900" indent="-285750">
              <a:lnSpc>
                <a:spcPct val="90000"/>
              </a:lnSpc>
              <a:spcAft>
                <a:spcPts val="600"/>
              </a:spcAft>
              <a:buFont typeface="Arial" panose="020B0604020202020204" pitchFamily="34" charset="0"/>
              <a:buChar char="•"/>
            </a:pPr>
            <a:r>
              <a:rPr lang="en-US" sz="1700" dirty="0">
                <a:solidFill>
                  <a:schemeClr val="tx2"/>
                </a:solidFill>
              </a:rPr>
              <a:t> Brown, T.; Mann, B.; and et al., R. 2020. Language Models are Few-Shot Learners. In Larochelle, H.; </a:t>
            </a:r>
            <a:r>
              <a:rPr lang="en-US" sz="1700" dirty="0" err="1">
                <a:solidFill>
                  <a:schemeClr val="tx2"/>
                </a:solidFill>
              </a:rPr>
              <a:t>Ranzato</a:t>
            </a:r>
            <a:r>
              <a:rPr lang="en-US" sz="1700" dirty="0">
                <a:solidFill>
                  <a:schemeClr val="tx2"/>
                </a:solidFill>
              </a:rPr>
              <a:t>, M.; Hadsell, R.; </a:t>
            </a:r>
            <a:r>
              <a:rPr lang="en-US" sz="1700" dirty="0" err="1">
                <a:solidFill>
                  <a:schemeClr val="tx2"/>
                </a:solidFill>
              </a:rPr>
              <a:t>Balcan</a:t>
            </a:r>
            <a:r>
              <a:rPr lang="en-US" sz="1700" dirty="0">
                <a:solidFill>
                  <a:schemeClr val="tx2"/>
                </a:solidFill>
              </a:rPr>
              <a:t>, M. F.; and Lin, H., eds., Advances in Neural Information Processing Systems, volume 33, 1877–1901. Curran Associates, Inc. URL https://proceedings.neurips.cc/paper/2020/file/ 1457c0d6bfcb4967418bfb8ac142f64a-Paper.pdf.</a:t>
            </a:r>
          </a:p>
          <a:p>
            <a:pPr marL="342900" indent="-285750">
              <a:lnSpc>
                <a:spcPct val="90000"/>
              </a:lnSpc>
              <a:spcAft>
                <a:spcPts val="600"/>
              </a:spcAft>
              <a:buFont typeface="Arial" panose="020B0604020202020204" pitchFamily="34" charset="0"/>
              <a:buChar char="•"/>
            </a:pPr>
            <a:r>
              <a:rPr lang="en-US" sz="1700" dirty="0">
                <a:solidFill>
                  <a:schemeClr val="tx2"/>
                </a:solidFill>
              </a:rPr>
              <a:t> Daniele, A. F.; Bansal, M.; and Walter, M. R. 2017. Navigational instruction generation as inverse reinforcement learning with neural machine translation. In 2017 12th ACM/IEEE International Conference on Human-Robot Interaction (HRI, 109–118. IEEE.</a:t>
            </a:r>
          </a:p>
          <a:p>
            <a:pPr marL="342900" indent="-285750">
              <a:lnSpc>
                <a:spcPct val="90000"/>
              </a:lnSpc>
              <a:spcAft>
                <a:spcPts val="600"/>
              </a:spcAft>
              <a:buFont typeface="Arial" panose="020B0604020202020204" pitchFamily="34" charset="0"/>
              <a:buChar char="•"/>
            </a:pPr>
            <a:r>
              <a:rPr lang="en-US" sz="1700" dirty="0">
                <a:solidFill>
                  <a:schemeClr val="tx2"/>
                </a:solidFill>
              </a:rPr>
              <a:t> Feng, W.; </a:t>
            </a:r>
            <a:r>
              <a:rPr lang="en-US" sz="1700" dirty="0" err="1">
                <a:solidFill>
                  <a:schemeClr val="tx2"/>
                </a:solidFill>
              </a:rPr>
              <a:t>Zhuo</a:t>
            </a:r>
            <a:r>
              <a:rPr lang="en-US" sz="1700" dirty="0">
                <a:solidFill>
                  <a:schemeClr val="tx2"/>
                </a:solidFill>
              </a:rPr>
              <a:t>, H. H.; and </a:t>
            </a:r>
            <a:r>
              <a:rPr lang="en-US" sz="1700" dirty="0" err="1">
                <a:solidFill>
                  <a:schemeClr val="tx2"/>
                </a:solidFill>
              </a:rPr>
              <a:t>Kambhampati</a:t>
            </a:r>
            <a:r>
              <a:rPr lang="en-US" sz="1700" dirty="0">
                <a:solidFill>
                  <a:schemeClr val="tx2"/>
                </a:solidFill>
              </a:rPr>
              <a:t>, S. 2018. Extracting action sequences from texts based on deep reinforcement learning. </a:t>
            </a:r>
            <a:r>
              <a:rPr lang="en-US" sz="1700" dirty="0" err="1">
                <a:solidFill>
                  <a:schemeClr val="tx2"/>
                </a:solidFill>
              </a:rPr>
              <a:t>arXiv</a:t>
            </a:r>
            <a:r>
              <a:rPr lang="en-US" sz="1700" dirty="0">
                <a:solidFill>
                  <a:schemeClr val="tx2"/>
                </a:solidFill>
              </a:rPr>
              <a:t> preprint arXiv:1803.02632 .</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159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1E474676-D41F-4927-900B-CAC36F3DEA5B}"/>
              </a:ext>
            </a:extLst>
          </p:cNvPr>
          <p:cNvSpPr txBox="1"/>
          <p:nvPr/>
        </p:nvSpPr>
        <p:spPr>
          <a:xfrm>
            <a:off x="1684422" y="1405845"/>
            <a:ext cx="3542097" cy="369332"/>
          </a:xfrm>
          <a:prstGeom prst="rect">
            <a:avLst/>
          </a:prstGeom>
          <a:noFill/>
        </p:spPr>
        <p:txBody>
          <a:bodyPr wrap="square" rtlCol="0">
            <a:spAutoFit/>
          </a:bodyPr>
          <a:lstStyle/>
          <a:p>
            <a:r>
              <a:rPr lang="en-US" b="1" dirty="0"/>
              <a:t>URL of base paper</a:t>
            </a:r>
          </a:p>
        </p:txBody>
      </p:sp>
      <p:sp>
        <p:nvSpPr>
          <p:cNvPr id="24" name="TextBox 23">
            <a:extLst>
              <a:ext uri="{FF2B5EF4-FFF2-40B4-BE49-F238E27FC236}">
                <a16:creationId xmlns:a16="http://schemas.microsoft.com/office/drawing/2014/main" id="{1A82BFAD-7C3B-4DEC-9BDE-0AE6D941D787}"/>
              </a:ext>
            </a:extLst>
          </p:cNvPr>
          <p:cNvSpPr txBox="1"/>
          <p:nvPr/>
        </p:nvSpPr>
        <p:spPr>
          <a:xfrm>
            <a:off x="1601674" y="1968480"/>
            <a:ext cx="6097604" cy="353943"/>
          </a:xfrm>
          <a:prstGeom prst="rect">
            <a:avLst/>
          </a:prstGeom>
          <a:noFill/>
        </p:spPr>
        <p:txBody>
          <a:bodyPr wrap="square">
            <a:spAutoFit/>
          </a:bodyPr>
          <a:lstStyle/>
          <a:p>
            <a:r>
              <a:rPr lang="en-US" sz="1700" dirty="0">
                <a:solidFill>
                  <a:schemeClr val="tx2"/>
                </a:solidFill>
                <a:hlinkClick r:id="rId2"/>
              </a:rPr>
              <a:t>https://arxiv.org/abs/2006.01997</a:t>
            </a:r>
            <a:endParaRPr lang="en-US" sz="1700" dirty="0">
              <a:solidFill>
                <a:schemeClr val="tx2"/>
              </a:solidFill>
            </a:endParaRPr>
          </a:p>
        </p:txBody>
      </p:sp>
      <p:sp>
        <p:nvSpPr>
          <p:cNvPr id="25" name="TextBox 24">
            <a:extLst>
              <a:ext uri="{FF2B5EF4-FFF2-40B4-BE49-F238E27FC236}">
                <a16:creationId xmlns:a16="http://schemas.microsoft.com/office/drawing/2014/main" id="{CDDE4FDC-2C7C-4731-87D0-19C528C40846}"/>
              </a:ext>
            </a:extLst>
          </p:cNvPr>
          <p:cNvSpPr txBox="1"/>
          <p:nvPr/>
        </p:nvSpPr>
        <p:spPr>
          <a:xfrm>
            <a:off x="1617045" y="3059668"/>
            <a:ext cx="2898488" cy="369332"/>
          </a:xfrm>
          <a:prstGeom prst="rect">
            <a:avLst/>
          </a:prstGeom>
          <a:noFill/>
        </p:spPr>
        <p:txBody>
          <a:bodyPr wrap="square" rtlCol="0">
            <a:spAutoFit/>
          </a:bodyPr>
          <a:lstStyle/>
          <a:p>
            <a:r>
              <a:rPr lang="en-US" b="1" dirty="0"/>
              <a:t>Base paper code URL:</a:t>
            </a:r>
          </a:p>
        </p:txBody>
      </p:sp>
      <p:sp>
        <p:nvSpPr>
          <p:cNvPr id="26" name="TextBox 25">
            <a:extLst>
              <a:ext uri="{FF2B5EF4-FFF2-40B4-BE49-F238E27FC236}">
                <a16:creationId xmlns:a16="http://schemas.microsoft.com/office/drawing/2014/main" id="{3CC4AE12-FA3A-4C35-B0B8-DEFC670AB4A1}"/>
              </a:ext>
            </a:extLst>
          </p:cNvPr>
          <p:cNvSpPr txBox="1"/>
          <p:nvPr/>
        </p:nvSpPr>
        <p:spPr>
          <a:xfrm>
            <a:off x="1617045" y="3654658"/>
            <a:ext cx="7767587" cy="369332"/>
          </a:xfrm>
          <a:prstGeom prst="rect">
            <a:avLst/>
          </a:prstGeom>
          <a:noFill/>
        </p:spPr>
        <p:txBody>
          <a:bodyPr wrap="square" rtlCol="0">
            <a:spAutoFit/>
          </a:bodyPr>
          <a:lstStyle/>
          <a:p>
            <a:r>
              <a:rPr lang="en-US" dirty="0">
                <a:hlinkClick r:id="rId3"/>
              </a:rPr>
              <a:t>https://github.com/VincentK1991/BERT_summarization_1</a:t>
            </a:r>
            <a:endParaRPr lang="en-US" dirty="0"/>
          </a:p>
        </p:txBody>
      </p:sp>
    </p:spTree>
    <p:extLst>
      <p:ext uri="{BB962C8B-B14F-4D97-AF65-F5344CB8AC3E}">
        <p14:creationId xmlns:p14="http://schemas.microsoft.com/office/powerpoint/2010/main" val="168169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79F7B1-EB2F-4EC1-91B1-E6A630F955EA}"/>
              </a:ext>
            </a:extLst>
          </p:cNvPr>
          <p:cNvSpPr txBox="1"/>
          <p:nvPr/>
        </p:nvSpPr>
        <p:spPr>
          <a:xfrm>
            <a:off x="775470" y="4353039"/>
            <a:ext cx="10640754" cy="7758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Thank You!</a:t>
            </a:r>
          </a:p>
        </p:txBody>
      </p:sp>
      <p:grpSp>
        <p:nvGrpSpPr>
          <p:cNvPr id="35" name="Group 3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6" name="Freeform: Shape 3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6" name="Graphic 25" descr="Handshake">
            <a:extLst>
              <a:ext uri="{FF2B5EF4-FFF2-40B4-BE49-F238E27FC236}">
                <a16:creationId xmlns:a16="http://schemas.microsoft.com/office/drawing/2014/main" id="{68B44748-A4F2-C874-0D42-E1976BE26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5870" y="563202"/>
            <a:ext cx="2836567" cy="2836567"/>
          </a:xfrm>
          <a:prstGeom prst="rect">
            <a:avLst/>
          </a:prstGeom>
        </p:spPr>
      </p:pic>
      <p:grpSp>
        <p:nvGrpSpPr>
          <p:cNvPr id="41" name="Group 4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2" name="Freeform: Shape 4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2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1E4DC4F6-7EC8-290C-ECA1-7F167D1B5EC7}"/>
              </a:ext>
            </a:extLst>
          </p:cNvPr>
          <p:cNvSpPr txBox="1"/>
          <p:nvPr/>
        </p:nvSpPr>
        <p:spPr>
          <a:xfrm>
            <a:off x="1026826" y="394633"/>
            <a:ext cx="9833548"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solidFill>
                  <a:schemeClr val="tx2"/>
                </a:solidFill>
                <a:latin typeface="+mj-lt"/>
                <a:ea typeface="+mj-ea"/>
                <a:cs typeface="+mj-cs"/>
              </a:rPr>
              <a:t>Abstract</a:t>
            </a:r>
          </a:p>
        </p:txBody>
      </p:sp>
      <p:grpSp>
        <p:nvGrpSpPr>
          <p:cNvPr id="21" name="Group 2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ED42E0B-8EF2-1728-D523-96A1C8DA5558}"/>
              </a:ext>
            </a:extLst>
          </p:cNvPr>
          <p:cNvSpPr txBox="1"/>
          <p:nvPr/>
        </p:nvSpPr>
        <p:spPr>
          <a:xfrm>
            <a:off x="1396118" y="1972988"/>
            <a:ext cx="9094964" cy="3113894"/>
          </a:xfrm>
          <a:prstGeom prst="rect">
            <a:avLst/>
          </a:prstGeom>
        </p:spPr>
        <p:txBody>
          <a:bodyPr vert="horz" lIns="91440" tIns="45720" rIns="91440" bIns="45720" rtlCol="0">
            <a:normAutofit fontScale="92500" lnSpcReduction="20000"/>
          </a:bodyPr>
          <a:lstStyle/>
          <a:p>
            <a:pPr algn="just">
              <a:lnSpc>
                <a:spcPct val="107000"/>
              </a:lnSpc>
              <a:spcAft>
                <a:spcPts val="800"/>
              </a:spcAft>
            </a:pPr>
            <a:r>
              <a:rPr lang="en-US" dirty="0">
                <a:solidFill>
                  <a:schemeClr val="tx2"/>
                </a:solidFill>
                <a:latin typeface="Calibri" panose="020F0502020204030204" pitchFamily="34" charset="0"/>
                <a:cs typeface="Times New Roman" panose="02020603050405020304" pitchFamily="18" charset="0"/>
              </a:rPr>
              <a:t>This paper highlights the potential of using generalized language models to extract structured texts from natural language descriptions of workflows in various industries like healthcare domain. Despite the criticality of these workflows to the business, they are often not fully automated or formally specified. Instead, employees may rely on natural language documents to describe the procedures. Text generation methods offer a way to extract structured plans from these natural language documents, which can then be used by an automated system. This paper explores the effectiveness of using generalized language models, such as GPT-2, to perform text generation directly from these texts. These models have already shown success in multiple text generation tasks, and the paper's initial results suggest that they could also be effective in text generation in healthcare domain. In fact, the paper demonstrates that GPT-2 can generate results that are comparable to many current state-of-the-art text generation methods. This suggests that generalized language models have the potential to significantly improve the efficiency and accuracy of text generation, particularly in industries where workflows are repetitive and sequential.</a:t>
            </a:r>
            <a:endParaRPr lang="en-IN" dirty="0">
              <a:solidFill>
                <a:schemeClr val="tx2"/>
              </a:solidFill>
              <a:latin typeface="Calibri" panose="020F0502020204030204" pitchFamily="34" charset="0"/>
              <a:cs typeface="Times New Roman" panose="02020603050405020304" pitchFamily="18" charset="0"/>
            </a:endParaRPr>
          </a:p>
        </p:txBody>
      </p:sp>
      <p:grpSp>
        <p:nvGrpSpPr>
          <p:cNvPr id="27" name="Group 2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8" name="Freeform: Shape 2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99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75E20BB9-453C-4230-7EA8-3EF0F2B30CB6}"/>
              </a:ext>
            </a:extLst>
          </p:cNvPr>
          <p:cNvSpPr txBox="1"/>
          <p:nvPr/>
        </p:nvSpPr>
        <p:spPr>
          <a:xfrm>
            <a:off x="1179073" y="0"/>
            <a:ext cx="9833548"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solidFill>
                  <a:schemeClr val="tx2"/>
                </a:solidFill>
                <a:latin typeface="+mj-lt"/>
                <a:ea typeface="+mj-ea"/>
                <a:cs typeface="+mj-cs"/>
              </a:rPr>
              <a:t>Introduction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D443C9-CFA1-C4F9-7FCF-8EB488A4FD5A}"/>
              </a:ext>
            </a:extLst>
          </p:cNvPr>
          <p:cNvSpPr txBox="1"/>
          <p:nvPr/>
        </p:nvSpPr>
        <p:spPr>
          <a:xfrm>
            <a:off x="1179073" y="1668381"/>
            <a:ext cx="9833548" cy="4491270"/>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Lifestyle diseases are continuously on the rise, due to the sedentary lifestyle of human beings, in today’s world. </a:t>
            </a:r>
          </a:p>
          <a:p>
            <a:pPr marL="57150">
              <a:lnSpc>
                <a:spcPct val="90000"/>
              </a:lnSpc>
              <a:spcAft>
                <a:spcPts val="600"/>
              </a:spcAft>
            </a:pPr>
            <a:endParaRPr lang="en-US" dirty="0">
              <a:solidFill>
                <a:schemeClr val="tx2"/>
              </a:solidFill>
              <a:latin typeface="Calibri" panose="020F0502020204030204" pitchFamily="34"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It is very difficult for doctors/healthcare professionals to remember the name of medicines since they treat thousands of patients daily. </a:t>
            </a:r>
          </a:p>
          <a:p>
            <a:pPr marL="57150">
              <a:lnSpc>
                <a:spcPct val="90000"/>
              </a:lnSpc>
              <a:spcAft>
                <a:spcPts val="600"/>
              </a:spcAft>
            </a:pPr>
            <a:endParaRPr lang="en-US" dirty="0">
              <a:solidFill>
                <a:schemeClr val="tx2"/>
              </a:solidFill>
              <a:latin typeface="Calibri" panose="020F0502020204030204" pitchFamily="34"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To overcome this issue, in this paper, I tried to explore the possibility that given a medicine name as an input, the ability of GPT-2 to correctly generate text based on the usage of  the medicine.</a:t>
            </a:r>
          </a:p>
          <a:p>
            <a:pPr marL="57150">
              <a:lnSpc>
                <a:spcPct val="90000"/>
              </a:lnSpc>
              <a:spcAft>
                <a:spcPts val="600"/>
              </a:spcAft>
            </a:pPr>
            <a:endParaRPr lang="en-US" dirty="0">
              <a:solidFill>
                <a:schemeClr val="tx2"/>
              </a:solidFill>
              <a:latin typeface="Calibri" panose="020F0502020204030204" pitchFamily="34"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The focus of this research paper is to explore the potential of utilizing GPT-2, a cutting-edge transformer-based language model, for generating text given an input, in minimal time with better accuracy. </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793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E20BB9-453C-4230-7EA8-3EF0F2B30CB6}"/>
              </a:ext>
            </a:extLst>
          </p:cNvPr>
          <p:cNvSpPr txBox="1"/>
          <p:nvPr/>
        </p:nvSpPr>
        <p:spPr>
          <a:xfrm>
            <a:off x="6363612" y="527522"/>
            <a:ext cx="4977976" cy="7467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2"/>
                </a:solidFill>
                <a:latin typeface="+mj-lt"/>
                <a:ea typeface="+mj-ea"/>
                <a:cs typeface="+mj-cs"/>
              </a:rPr>
              <a:t>Literature Survey</a:t>
            </a:r>
          </a:p>
        </p:txBody>
      </p:sp>
      <p:pic>
        <p:nvPicPr>
          <p:cNvPr id="26" name="Graphic 25" descr="Books">
            <a:extLst>
              <a:ext uri="{FF2B5EF4-FFF2-40B4-BE49-F238E27FC236}">
                <a16:creationId xmlns:a16="http://schemas.microsoft.com/office/drawing/2014/main" id="{15DEC695-998E-4E87-1E91-297DCF552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Box 2">
            <a:extLst>
              <a:ext uri="{FF2B5EF4-FFF2-40B4-BE49-F238E27FC236}">
                <a16:creationId xmlns:a16="http://schemas.microsoft.com/office/drawing/2014/main" id="{18D443C9-CFA1-C4F9-7FCF-8EB488A4FD5A}"/>
              </a:ext>
            </a:extLst>
          </p:cNvPr>
          <p:cNvSpPr txBox="1"/>
          <p:nvPr/>
        </p:nvSpPr>
        <p:spPr>
          <a:xfrm>
            <a:off x="6096000" y="1572617"/>
            <a:ext cx="4977578" cy="505031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DistilGPT2 (short for Distilled-GPT2) is an English-language model pre-trained with the supervision of the smallest version of GPT-2.</a:t>
            </a:r>
          </a:p>
          <a:p>
            <a:pPr marL="285750" indent="-228600">
              <a:lnSpc>
                <a:spcPct val="9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 Like GPT-2, DistilGPT2 can be used to generate text. </a:t>
            </a:r>
          </a:p>
          <a:p>
            <a:pPr marL="57150">
              <a:lnSpc>
                <a:spcPct val="90000"/>
              </a:lnSpc>
              <a:spcAft>
                <a:spcPts val="600"/>
              </a:spcAft>
            </a:pPr>
            <a:endParaRPr lang="en-US" sz="1600" dirty="0">
              <a:solidFill>
                <a:schemeClr val="tx2"/>
              </a:solidFill>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The importance of text generation is due to several reasons, including the retrieval of significant information from a text within a short period.  </a:t>
            </a:r>
          </a:p>
          <a:p>
            <a:pPr marL="285750" indent="-228600">
              <a:lnSpc>
                <a:spcPct val="9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cs typeface="Calibri" panose="020F0502020204030204" pitchFamily="34" charset="0"/>
            </a:endParaRPr>
          </a:p>
          <a:p>
            <a:pPr marL="285750" indent="-228600">
              <a:lnSpc>
                <a:spcPct val="90000"/>
              </a:lnSpc>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Since DistilGPT2 is a distilled version of GPT-2, it is intended to be used for similar use cases with the increased functionality of being smaller and easier to run than the base model.</a:t>
            </a:r>
          </a:p>
          <a:p>
            <a:pPr indent="-228600">
              <a:lnSpc>
                <a:spcPct val="90000"/>
              </a:lnSpc>
              <a:buFont typeface="Arial" panose="020B0604020202020204" pitchFamily="34" charset="0"/>
              <a:buChar char="•"/>
            </a:pPr>
            <a:endParaRPr lang="en-US" sz="1600" dirty="0">
              <a:solidFill>
                <a:schemeClr val="tx2"/>
              </a:solidFill>
              <a:latin typeface="Calibri" panose="020F0502020204030204" pitchFamily="34" charset="0"/>
              <a:cs typeface="Calibri" panose="020F0502020204030204" pitchFamily="34" charset="0"/>
            </a:endParaRPr>
          </a:p>
          <a:p>
            <a:pPr indent="-228600">
              <a:lnSpc>
                <a:spcPct val="90000"/>
              </a:lnSpc>
              <a:buFont typeface="Arial" panose="020B0604020202020204" pitchFamily="34" charset="0"/>
              <a:buChar char="•"/>
            </a:pPr>
            <a:endParaRPr lang="en-US" sz="1400" b="0" i="0" dirty="0">
              <a:solidFill>
                <a:schemeClr val="tx2"/>
              </a:solidFill>
              <a:effectLst/>
            </a:endParaRPr>
          </a:p>
          <a:p>
            <a:pPr marL="57150" indent="-228600">
              <a:lnSpc>
                <a:spcPct val="90000"/>
              </a:lnSpc>
              <a:spcAft>
                <a:spcPts val="600"/>
              </a:spcAft>
              <a:buFont typeface="Arial" panose="020B0604020202020204" pitchFamily="34" charset="0"/>
              <a:buChar char="•"/>
            </a:pPr>
            <a:endParaRPr lang="en-US" sz="1400" dirty="0">
              <a:solidFill>
                <a:schemeClr val="tx2"/>
              </a:solidFill>
            </a:endParaRPr>
          </a:p>
        </p:txBody>
      </p:sp>
      <p:grpSp>
        <p:nvGrpSpPr>
          <p:cNvPr id="33" name="Group 3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4" name="Freeform: Shape 33">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08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75E20BB9-453C-4230-7EA8-3EF0F2B30CB6}"/>
              </a:ext>
            </a:extLst>
          </p:cNvPr>
          <p:cNvSpPr txBox="1"/>
          <p:nvPr/>
        </p:nvSpPr>
        <p:spPr>
          <a:xfrm>
            <a:off x="967317" y="1230485"/>
            <a:ext cx="9833548" cy="62292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My Contribution</a:t>
            </a:r>
            <a:endParaRPr lang="en-US" sz="3600" b="1"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D443C9-CFA1-C4F9-7FCF-8EB488A4FD5A}"/>
              </a:ext>
            </a:extLst>
          </p:cNvPr>
          <p:cNvSpPr txBox="1"/>
          <p:nvPr/>
        </p:nvSpPr>
        <p:spPr>
          <a:xfrm>
            <a:off x="1179073" y="2699718"/>
            <a:ext cx="9833548" cy="1982950"/>
          </a:xfrm>
          <a:prstGeom prst="rect">
            <a:avLst/>
          </a:prstGeom>
        </p:spPr>
        <p:txBody>
          <a:bodyPr vert="horz" lIns="91440" tIns="45720" rIns="91440" bIns="45720" rtlCol="0">
            <a:noAutofit/>
          </a:bodyPr>
          <a:lstStyle/>
          <a:p>
            <a:pPr marL="342900" indent="-28575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I have used BERT tokenizer for tokenize the data and did POS tagging to create a custom vocabulary which helps the GPT2 model in training</a:t>
            </a:r>
          </a:p>
          <a:p>
            <a:pPr marL="285750" indent="-22860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 I implemented special coefficient for calculating the language model loss and multiple-choice loss and calculated total loss</a:t>
            </a:r>
          </a:p>
          <a:p>
            <a:pPr marL="285750" indent="-228600">
              <a:lnSpc>
                <a:spcPct val="90000"/>
              </a:lnSpc>
              <a:spcAft>
                <a:spcPts val="600"/>
              </a:spcAft>
              <a:buFont typeface="Arial" panose="020B0604020202020204" pitchFamily="34" charset="0"/>
              <a:buChar char="•"/>
            </a:pPr>
            <a:r>
              <a:rPr lang="en-US" dirty="0">
                <a:solidFill>
                  <a:schemeClr val="tx2"/>
                </a:solidFill>
                <a:latin typeface="Calibri" panose="020F0502020204030204" pitchFamily="34" charset="0"/>
                <a:cs typeface="Times New Roman" panose="02020603050405020304" pitchFamily="18" charset="0"/>
              </a:rPr>
              <a:t> Finally, I  used grad accumulation to improved the total loss</a:t>
            </a:r>
            <a:endParaRPr lang="en-US" sz="17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010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5E20BB9-453C-4230-7EA8-3EF0F2B30CB6}"/>
              </a:ext>
            </a:extLst>
          </p:cNvPr>
          <p:cNvSpPr txBox="1"/>
          <p:nvPr/>
        </p:nvSpPr>
        <p:spPr>
          <a:xfrm>
            <a:off x="1082821" y="688772"/>
            <a:ext cx="9833548" cy="632544"/>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srgbClr val="44546A"/>
                </a:solidFill>
                <a:effectLst/>
                <a:uLnTx/>
                <a:uFillTx/>
                <a:latin typeface="Calibri Light" panose="020F0302020204030204"/>
                <a:ea typeface="+mn-ea"/>
                <a:cs typeface="+mn-cs"/>
              </a:rPr>
              <a:t>Expected Outcome:</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id="{21CA3CE4-123E-4F06-B0AC-DAF6921E056B}"/>
              </a:ext>
            </a:extLst>
          </p:cNvPr>
          <p:cNvSpPr txBox="1"/>
          <p:nvPr/>
        </p:nvSpPr>
        <p:spPr>
          <a:xfrm>
            <a:off x="1443085" y="1972680"/>
            <a:ext cx="956821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mn-ea"/>
                <a:cs typeface="Times New Roman" panose="02020603050405020304" pitchFamily="18" charset="0"/>
              </a:rPr>
              <a:t>The expectation from this model is to generate relevant and concise text regarding the usage of the medicine, when input given to the model is a medicine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mn-ea"/>
                <a:cs typeface="Times New Roman" panose="02020603050405020304" pitchFamily="18" charset="0"/>
              </a:rPr>
              <a:t>The model should not generate repetitive text.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4546A"/>
                </a:solidFill>
                <a:effectLst/>
                <a:uLnTx/>
                <a:uFillTx/>
                <a:latin typeface="Calibri" panose="020F0502020204030204" pitchFamily="34" charset="0"/>
                <a:ea typeface="+mn-ea"/>
                <a:cs typeface="Times New Roman" panose="02020603050405020304" pitchFamily="18" charset="0"/>
              </a:rPr>
              <a:t>Model will generate top five sentences relevant to the input (medicine name).</a:t>
            </a:r>
          </a:p>
        </p:txBody>
      </p:sp>
    </p:spTree>
    <p:extLst>
      <p:ext uri="{BB962C8B-B14F-4D97-AF65-F5344CB8AC3E}">
        <p14:creationId xmlns:p14="http://schemas.microsoft.com/office/powerpoint/2010/main" val="30531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75E20BB9-453C-4230-7EA8-3EF0F2B30CB6}"/>
              </a:ext>
            </a:extLst>
          </p:cNvPr>
          <p:cNvSpPr txBox="1"/>
          <p:nvPr/>
        </p:nvSpPr>
        <p:spPr>
          <a:xfrm>
            <a:off x="1082821" y="688772"/>
            <a:ext cx="9833548" cy="632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solidFill>
                  <a:schemeClr val="tx2"/>
                </a:solidFill>
                <a:latin typeface="+mj-lt"/>
                <a:ea typeface="+mj-ea"/>
                <a:cs typeface="+mj-cs"/>
              </a:rPr>
              <a:t>Algorithm:</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9E328C73-DCEC-49BB-BA83-B297EA7C07FF}"/>
              </a:ext>
            </a:extLst>
          </p:cNvPr>
          <p:cNvSpPr txBox="1"/>
          <p:nvPr/>
        </p:nvSpPr>
        <p:spPr>
          <a:xfrm>
            <a:off x="1790300" y="1751798"/>
            <a:ext cx="8903368" cy="4247317"/>
          </a:xfrm>
          <a:prstGeom prst="rect">
            <a:avLst/>
          </a:prstGeom>
          <a:noFill/>
        </p:spPr>
        <p:txBody>
          <a:bodyPr wrap="square" rtlCol="0">
            <a:spAutoFit/>
          </a:bodyPr>
          <a:lstStyle/>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Collect the PubMed (medicine) data.</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Process the raw data (null removal, special character removal, emoji removal etc).</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Tokenize the process data.</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Create training and validation dataset from tokenized data.</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Create the segment tokens.</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Return the last token before the padding.</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For better result shuffle the tuple.</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Create the tensor object for GPT-2 model.</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Load the pretrained Distill GPT-2 model.</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Add the special token using GPT-2 tokenizer.</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Resize the tokens embedding as GPT-2 supports max length of 1024.</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Load the previously saved tensor data using data loader and passing to the GPT2 model for training.</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Fine tune the GPT-2 model using hyperparameter tuning.</a:t>
            </a:r>
          </a:p>
          <a:p>
            <a:pPr marL="342900" indent="-342900">
              <a:buAutoNum type="arabicPeriod"/>
            </a:pPr>
            <a:r>
              <a:rPr lang="en-US" dirty="0">
                <a:solidFill>
                  <a:schemeClr val="tx2"/>
                </a:solidFill>
                <a:latin typeface="Calibri" panose="020F0502020204030204" pitchFamily="34" charset="0"/>
                <a:cs typeface="Times New Roman" panose="02020603050405020304" pitchFamily="18" charset="0"/>
              </a:rPr>
              <a:t>GPT-2 takes the input text such as medicine name and generate the text.</a:t>
            </a:r>
          </a:p>
        </p:txBody>
      </p:sp>
    </p:spTree>
    <p:extLst>
      <p:ext uri="{BB962C8B-B14F-4D97-AF65-F5344CB8AC3E}">
        <p14:creationId xmlns:p14="http://schemas.microsoft.com/office/powerpoint/2010/main" val="91152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5E20BB9-453C-4230-7EA8-3EF0F2B30CB6}"/>
              </a:ext>
            </a:extLst>
          </p:cNvPr>
          <p:cNvSpPr txBox="1"/>
          <p:nvPr/>
        </p:nvSpPr>
        <p:spPr>
          <a:xfrm>
            <a:off x="1173890" y="222139"/>
            <a:ext cx="9693960" cy="817562"/>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srgbClr val="44546A"/>
                </a:solidFill>
                <a:effectLst/>
                <a:uLnTx/>
                <a:uFillTx/>
                <a:latin typeface="Calibri Light" panose="020F0302020204030204"/>
                <a:ea typeface="+mn-ea"/>
                <a:cs typeface="+mn-cs"/>
              </a:rPr>
              <a:t>Block diagram of the model</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 name="Picture 3">
            <a:extLst>
              <a:ext uri="{FF2B5EF4-FFF2-40B4-BE49-F238E27FC236}">
                <a16:creationId xmlns:a16="http://schemas.microsoft.com/office/drawing/2014/main" id="{4C7BDA5F-6DA9-4189-9082-1D2AF6A51083}"/>
              </a:ext>
            </a:extLst>
          </p:cNvPr>
          <p:cNvPicPr>
            <a:picLocks noChangeAspect="1"/>
          </p:cNvPicPr>
          <p:nvPr/>
        </p:nvPicPr>
        <p:blipFill>
          <a:blip r:embed="rId2"/>
          <a:stretch>
            <a:fillRect/>
          </a:stretch>
        </p:blipFill>
        <p:spPr>
          <a:xfrm>
            <a:off x="558801" y="1323866"/>
            <a:ext cx="10924138" cy="5026133"/>
          </a:xfrm>
          <a:prstGeom prst="rect">
            <a:avLst/>
          </a:prstGeom>
          <a:ln>
            <a:solidFill>
              <a:schemeClr val="tx1"/>
            </a:solidFill>
          </a:ln>
        </p:spPr>
      </p:pic>
    </p:spTree>
    <p:extLst>
      <p:ext uri="{BB962C8B-B14F-4D97-AF65-F5344CB8AC3E}">
        <p14:creationId xmlns:p14="http://schemas.microsoft.com/office/powerpoint/2010/main" val="241518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5E20BB9-453C-4230-7EA8-3EF0F2B30CB6}"/>
              </a:ext>
            </a:extLst>
          </p:cNvPr>
          <p:cNvSpPr txBox="1"/>
          <p:nvPr/>
        </p:nvSpPr>
        <p:spPr>
          <a:xfrm>
            <a:off x="1173890" y="222139"/>
            <a:ext cx="9693960" cy="817562"/>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srgbClr val="44546A"/>
                </a:solidFill>
                <a:effectLst/>
                <a:uLnTx/>
                <a:uFillTx/>
                <a:latin typeface="Calibri Light" panose="020F0302020204030204"/>
                <a:ea typeface="+mn-ea"/>
                <a:cs typeface="+mn-cs"/>
              </a:rPr>
              <a:t>Architecture diagram </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5" name="Picture 4" descr="Diagram&#10;&#10;Description automatically generated">
            <a:extLst>
              <a:ext uri="{FF2B5EF4-FFF2-40B4-BE49-F238E27FC236}">
                <a16:creationId xmlns:a16="http://schemas.microsoft.com/office/drawing/2014/main" id="{B2A634CF-11C0-4989-ACCD-D91A4659F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 y="1191119"/>
            <a:ext cx="10972800" cy="4751657"/>
          </a:xfrm>
          <a:prstGeom prst="rect">
            <a:avLst/>
          </a:prstGeom>
          <a:ln>
            <a:solidFill>
              <a:schemeClr val="bg2">
                <a:lumMod val="75000"/>
              </a:schemeClr>
            </a:solidFill>
          </a:ln>
        </p:spPr>
      </p:pic>
    </p:spTree>
    <p:extLst>
      <p:ext uri="{BB962C8B-B14F-4D97-AF65-F5344CB8AC3E}">
        <p14:creationId xmlns:p14="http://schemas.microsoft.com/office/powerpoint/2010/main" val="325202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1025</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Dutta, Payel (GE Gas Power)</dc:creator>
  <cp:lastModifiedBy>Anirban Karak</cp:lastModifiedBy>
  <cp:revision>27</cp:revision>
  <dcterms:created xsi:type="dcterms:W3CDTF">2023-02-14T11:32:24Z</dcterms:created>
  <dcterms:modified xsi:type="dcterms:W3CDTF">2023-03-27T04:49:22Z</dcterms:modified>
</cp:coreProperties>
</file>