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77" r:id="rId11"/>
    <p:sldId id="266" r:id="rId12"/>
    <p:sldId id="267" r:id="rId13"/>
    <p:sldId id="268" r:id="rId14"/>
    <p:sldId id="276" r:id="rId15"/>
    <p:sldId id="269" r:id="rId16"/>
    <p:sldId id="270" r:id="rId17"/>
    <p:sldId id="271" r:id="rId18"/>
    <p:sldId id="263" r:id="rId19"/>
    <p:sldId id="272"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5F4A45-3463-41B8-99E0-8A056FAF4050}" type="doc">
      <dgm:prSet loTypeId="urn:microsoft.com/office/officeart/2005/8/layout/radial1" loCatId="cycle" qsTypeId="urn:microsoft.com/office/officeart/2005/8/quickstyle/3d3" qsCatId="3D" csTypeId="urn:microsoft.com/office/officeart/2005/8/colors/accent1_2" csCatId="accent1" phldr="1"/>
      <dgm:spPr/>
      <dgm:t>
        <a:bodyPr/>
        <a:lstStyle/>
        <a:p>
          <a:endParaRPr lang="en-US"/>
        </a:p>
      </dgm:t>
    </dgm:pt>
    <dgm:pt modelId="{B6C7D86B-3050-4FB5-9DFD-31961C73D034}">
      <dgm:prSet phldrT="[Text]" custT="1"/>
      <dgm:spPr>
        <a:solidFill>
          <a:schemeClr val="bg2">
            <a:lumMod val="60000"/>
            <a:lumOff val="40000"/>
          </a:schemeClr>
        </a:solidFill>
      </dgm:spPr>
      <dgm:t>
        <a:bodyPr/>
        <a:lstStyle/>
        <a:p>
          <a:r>
            <a:rPr lang="en-US" sz="2800" dirty="0" smtClean="0">
              <a:solidFill>
                <a:schemeClr val="bg1"/>
              </a:solidFill>
            </a:rPr>
            <a:t>Big Data</a:t>
          </a:r>
          <a:endParaRPr lang="en-US" sz="2800" dirty="0">
            <a:solidFill>
              <a:schemeClr val="bg1"/>
            </a:solidFill>
          </a:endParaRPr>
        </a:p>
      </dgm:t>
    </dgm:pt>
    <dgm:pt modelId="{142C3441-35BB-4822-90DE-46D3FCC1C774}" type="parTrans" cxnId="{CF4107C6-9E83-47BF-BD85-E03E84E65ED4}">
      <dgm:prSet/>
      <dgm:spPr/>
      <dgm:t>
        <a:bodyPr/>
        <a:lstStyle/>
        <a:p>
          <a:endParaRPr lang="en-US"/>
        </a:p>
      </dgm:t>
    </dgm:pt>
    <dgm:pt modelId="{CA4262CC-9675-4513-A4AE-01BA80ECB20C}" type="sibTrans" cxnId="{CF4107C6-9E83-47BF-BD85-E03E84E65ED4}">
      <dgm:prSet/>
      <dgm:spPr/>
      <dgm:t>
        <a:bodyPr/>
        <a:lstStyle/>
        <a:p>
          <a:endParaRPr lang="en-US"/>
        </a:p>
      </dgm:t>
    </dgm:pt>
    <dgm:pt modelId="{2F836B98-4D91-43FD-A4BB-BBEFE75EEB0A}">
      <dgm:prSet phldrT="[Text]"/>
      <dgm:spPr>
        <a:solidFill>
          <a:schemeClr val="tx1">
            <a:lumMod val="65000"/>
          </a:schemeClr>
        </a:solidFill>
      </dgm:spPr>
      <dgm:t>
        <a:bodyPr/>
        <a:lstStyle/>
        <a:p>
          <a:r>
            <a:rPr lang="en-US" dirty="0" smtClean="0">
              <a:solidFill>
                <a:schemeClr val="bg1"/>
              </a:solidFill>
            </a:rPr>
            <a:t>Volume</a:t>
          </a:r>
          <a:endParaRPr lang="en-US" dirty="0">
            <a:solidFill>
              <a:schemeClr val="bg1"/>
            </a:solidFill>
          </a:endParaRPr>
        </a:p>
      </dgm:t>
    </dgm:pt>
    <dgm:pt modelId="{C40F193C-1B83-4174-95DE-5B252A9BB351}" type="parTrans" cxnId="{297F19F4-27D7-499E-8339-9CCD6337A2F6}">
      <dgm:prSet/>
      <dgm:spPr/>
      <dgm:t>
        <a:bodyPr/>
        <a:lstStyle/>
        <a:p>
          <a:endParaRPr lang="en-US"/>
        </a:p>
      </dgm:t>
    </dgm:pt>
    <dgm:pt modelId="{75384E18-2538-4487-82EB-62120952DF0A}" type="sibTrans" cxnId="{297F19F4-27D7-499E-8339-9CCD6337A2F6}">
      <dgm:prSet/>
      <dgm:spPr/>
      <dgm:t>
        <a:bodyPr/>
        <a:lstStyle/>
        <a:p>
          <a:endParaRPr lang="en-US"/>
        </a:p>
      </dgm:t>
    </dgm:pt>
    <dgm:pt modelId="{EDB068B3-412C-4AAD-9D32-4E67C1705678}">
      <dgm:prSet phldrT="[Text]"/>
      <dgm:spPr>
        <a:solidFill>
          <a:schemeClr val="tx1">
            <a:lumMod val="65000"/>
          </a:schemeClr>
        </a:solidFill>
      </dgm:spPr>
      <dgm:t>
        <a:bodyPr/>
        <a:lstStyle/>
        <a:p>
          <a:r>
            <a:rPr lang="en-US" dirty="0" smtClean="0">
              <a:solidFill>
                <a:schemeClr val="bg1"/>
              </a:solidFill>
            </a:rPr>
            <a:t>Variety</a:t>
          </a:r>
          <a:endParaRPr lang="en-US" dirty="0">
            <a:solidFill>
              <a:schemeClr val="bg1"/>
            </a:solidFill>
          </a:endParaRPr>
        </a:p>
      </dgm:t>
    </dgm:pt>
    <dgm:pt modelId="{F8CAD1F5-D7B6-4BED-948C-31EB1F8DBD16}" type="parTrans" cxnId="{7AE34F80-6055-45FF-9A51-96804D680D22}">
      <dgm:prSet/>
      <dgm:spPr/>
      <dgm:t>
        <a:bodyPr/>
        <a:lstStyle/>
        <a:p>
          <a:endParaRPr lang="en-US"/>
        </a:p>
      </dgm:t>
    </dgm:pt>
    <dgm:pt modelId="{1F1C248D-D53D-47B4-B1D7-A1F0477E1DD2}" type="sibTrans" cxnId="{7AE34F80-6055-45FF-9A51-96804D680D22}">
      <dgm:prSet/>
      <dgm:spPr/>
      <dgm:t>
        <a:bodyPr/>
        <a:lstStyle/>
        <a:p>
          <a:endParaRPr lang="en-US"/>
        </a:p>
      </dgm:t>
    </dgm:pt>
    <dgm:pt modelId="{DD2C90AF-0C46-489C-B133-344AFA11554D}">
      <dgm:prSet phldrT="[Text]"/>
      <dgm:spPr>
        <a:solidFill>
          <a:schemeClr val="tx1">
            <a:lumMod val="65000"/>
          </a:schemeClr>
        </a:solidFill>
      </dgm:spPr>
      <dgm:t>
        <a:bodyPr/>
        <a:lstStyle/>
        <a:p>
          <a:r>
            <a:rPr lang="en-US" dirty="0" smtClean="0">
              <a:solidFill>
                <a:schemeClr val="bg1"/>
              </a:solidFill>
            </a:rPr>
            <a:t>Velocity</a:t>
          </a:r>
          <a:endParaRPr lang="en-US" dirty="0">
            <a:solidFill>
              <a:schemeClr val="bg1"/>
            </a:solidFill>
          </a:endParaRPr>
        </a:p>
      </dgm:t>
    </dgm:pt>
    <dgm:pt modelId="{BCA838C8-3423-4637-8D35-8B9C128B329B}" type="parTrans" cxnId="{60A255FF-35F4-47EF-B72E-66C278DF4A94}">
      <dgm:prSet/>
      <dgm:spPr/>
      <dgm:t>
        <a:bodyPr/>
        <a:lstStyle/>
        <a:p>
          <a:endParaRPr lang="en-US"/>
        </a:p>
      </dgm:t>
    </dgm:pt>
    <dgm:pt modelId="{B7408531-C540-480C-B240-DAB2FB1D9399}" type="sibTrans" cxnId="{60A255FF-35F4-47EF-B72E-66C278DF4A94}">
      <dgm:prSet/>
      <dgm:spPr/>
      <dgm:t>
        <a:bodyPr/>
        <a:lstStyle/>
        <a:p>
          <a:endParaRPr lang="en-US"/>
        </a:p>
      </dgm:t>
    </dgm:pt>
    <dgm:pt modelId="{615BC032-B0D2-424D-B55B-EDDAD9DC7174}" type="pres">
      <dgm:prSet presAssocID="{D05F4A45-3463-41B8-99E0-8A056FAF4050}" presName="cycle" presStyleCnt="0">
        <dgm:presLayoutVars>
          <dgm:chMax val="1"/>
          <dgm:dir/>
          <dgm:animLvl val="ctr"/>
          <dgm:resizeHandles val="exact"/>
        </dgm:presLayoutVars>
      </dgm:prSet>
      <dgm:spPr/>
    </dgm:pt>
    <dgm:pt modelId="{D1E3D95A-24CA-47D3-9E70-4F796C7F3879}" type="pres">
      <dgm:prSet presAssocID="{B6C7D86B-3050-4FB5-9DFD-31961C73D034}" presName="centerShape" presStyleLbl="node0" presStyleIdx="0" presStyleCnt="1"/>
      <dgm:spPr/>
    </dgm:pt>
    <dgm:pt modelId="{39264E5A-FD70-4F3B-A362-C6E58134C328}" type="pres">
      <dgm:prSet presAssocID="{C40F193C-1B83-4174-95DE-5B252A9BB351}" presName="Name9" presStyleLbl="parChTrans1D2" presStyleIdx="0" presStyleCnt="3"/>
      <dgm:spPr/>
    </dgm:pt>
    <dgm:pt modelId="{468D16EE-8443-499C-A31E-158B0C78F9DB}" type="pres">
      <dgm:prSet presAssocID="{C40F193C-1B83-4174-95DE-5B252A9BB351}" presName="connTx" presStyleLbl="parChTrans1D2" presStyleIdx="0" presStyleCnt="3"/>
      <dgm:spPr/>
    </dgm:pt>
    <dgm:pt modelId="{17AA889B-29B4-48D8-96E4-154BD6704326}" type="pres">
      <dgm:prSet presAssocID="{2F836B98-4D91-43FD-A4BB-BBEFE75EEB0A}" presName="node" presStyleLbl="node1" presStyleIdx="0" presStyleCnt="3">
        <dgm:presLayoutVars>
          <dgm:bulletEnabled val="1"/>
        </dgm:presLayoutVars>
      </dgm:prSet>
      <dgm:spPr/>
    </dgm:pt>
    <dgm:pt modelId="{8067A06B-8027-4A26-BB42-FC6079DECB8D}" type="pres">
      <dgm:prSet presAssocID="{F8CAD1F5-D7B6-4BED-948C-31EB1F8DBD16}" presName="Name9" presStyleLbl="parChTrans1D2" presStyleIdx="1" presStyleCnt="3"/>
      <dgm:spPr/>
    </dgm:pt>
    <dgm:pt modelId="{6F2AB11E-E0C2-4480-80B2-E10A0C602ABC}" type="pres">
      <dgm:prSet presAssocID="{F8CAD1F5-D7B6-4BED-948C-31EB1F8DBD16}" presName="connTx" presStyleLbl="parChTrans1D2" presStyleIdx="1" presStyleCnt="3"/>
      <dgm:spPr/>
    </dgm:pt>
    <dgm:pt modelId="{04F6C6C4-CB1E-4CE2-B3BB-7B23F7D935F3}" type="pres">
      <dgm:prSet presAssocID="{EDB068B3-412C-4AAD-9D32-4E67C1705678}" presName="node" presStyleLbl="node1" presStyleIdx="1" presStyleCnt="3">
        <dgm:presLayoutVars>
          <dgm:bulletEnabled val="1"/>
        </dgm:presLayoutVars>
      </dgm:prSet>
      <dgm:spPr/>
    </dgm:pt>
    <dgm:pt modelId="{6F997C24-62CE-447F-B8DC-D1FF2CAC83E3}" type="pres">
      <dgm:prSet presAssocID="{BCA838C8-3423-4637-8D35-8B9C128B329B}" presName="Name9" presStyleLbl="parChTrans1D2" presStyleIdx="2" presStyleCnt="3"/>
      <dgm:spPr/>
    </dgm:pt>
    <dgm:pt modelId="{D6DA2AEC-1FD1-4EB5-A5D7-A1BB85E36827}" type="pres">
      <dgm:prSet presAssocID="{BCA838C8-3423-4637-8D35-8B9C128B329B}" presName="connTx" presStyleLbl="parChTrans1D2" presStyleIdx="2" presStyleCnt="3"/>
      <dgm:spPr/>
    </dgm:pt>
    <dgm:pt modelId="{7A854E60-26FD-4A89-A0EA-84A4B4024426}" type="pres">
      <dgm:prSet presAssocID="{DD2C90AF-0C46-489C-B133-344AFA11554D}" presName="node" presStyleLbl="node1" presStyleIdx="2" presStyleCnt="3">
        <dgm:presLayoutVars>
          <dgm:bulletEnabled val="1"/>
        </dgm:presLayoutVars>
      </dgm:prSet>
      <dgm:spPr/>
      <dgm:t>
        <a:bodyPr/>
        <a:lstStyle/>
        <a:p>
          <a:endParaRPr lang="en-US"/>
        </a:p>
      </dgm:t>
    </dgm:pt>
  </dgm:ptLst>
  <dgm:cxnLst>
    <dgm:cxn modelId="{A30FA3EE-968C-4479-8F25-311581CB5283}" type="presOf" srcId="{B6C7D86B-3050-4FB5-9DFD-31961C73D034}" destId="{D1E3D95A-24CA-47D3-9E70-4F796C7F3879}" srcOrd="0" destOrd="0" presId="urn:microsoft.com/office/officeart/2005/8/layout/radial1"/>
    <dgm:cxn modelId="{21414335-EDD4-45BC-BBE6-3516505853E8}" type="presOf" srcId="{BCA838C8-3423-4637-8D35-8B9C128B329B}" destId="{D6DA2AEC-1FD1-4EB5-A5D7-A1BB85E36827}" srcOrd="1" destOrd="0" presId="urn:microsoft.com/office/officeart/2005/8/layout/radial1"/>
    <dgm:cxn modelId="{D2227EFA-E35F-4A8D-86FB-E64020E35D72}" type="presOf" srcId="{F8CAD1F5-D7B6-4BED-948C-31EB1F8DBD16}" destId="{8067A06B-8027-4A26-BB42-FC6079DECB8D}" srcOrd="0" destOrd="0" presId="urn:microsoft.com/office/officeart/2005/8/layout/radial1"/>
    <dgm:cxn modelId="{4B438121-4EA2-4FCC-AE3E-A626734AB035}" type="presOf" srcId="{2F836B98-4D91-43FD-A4BB-BBEFE75EEB0A}" destId="{17AA889B-29B4-48D8-96E4-154BD6704326}" srcOrd="0" destOrd="0" presId="urn:microsoft.com/office/officeart/2005/8/layout/radial1"/>
    <dgm:cxn modelId="{6CA47D1F-3145-4C71-B617-95D09FAF79DF}" type="presOf" srcId="{DD2C90AF-0C46-489C-B133-344AFA11554D}" destId="{7A854E60-26FD-4A89-A0EA-84A4B4024426}" srcOrd="0" destOrd="0" presId="urn:microsoft.com/office/officeart/2005/8/layout/radial1"/>
    <dgm:cxn modelId="{60A255FF-35F4-47EF-B72E-66C278DF4A94}" srcId="{B6C7D86B-3050-4FB5-9DFD-31961C73D034}" destId="{DD2C90AF-0C46-489C-B133-344AFA11554D}" srcOrd="2" destOrd="0" parTransId="{BCA838C8-3423-4637-8D35-8B9C128B329B}" sibTransId="{B7408531-C540-480C-B240-DAB2FB1D9399}"/>
    <dgm:cxn modelId="{95BDD5B6-8A9B-41D6-976A-02282C52B66D}" type="presOf" srcId="{F8CAD1F5-D7B6-4BED-948C-31EB1F8DBD16}" destId="{6F2AB11E-E0C2-4480-80B2-E10A0C602ABC}" srcOrd="1" destOrd="0" presId="urn:microsoft.com/office/officeart/2005/8/layout/radial1"/>
    <dgm:cxn modelId="{856667E1-406C-48BF-935A-2D66D10DBA36}" type="presOf" srcId="{C40F193C-1B83-4174-95DE-5B252A9BB351}" destId="{39264E5A-FD70-4F3B-A362-C6E58134C328}" srcOrd="0" destOrd="0" presId="urn:microsoft.com/office/officeart/2005/8/layout/radial1"/>
    <dgm:cxn modelId="{297F19F4-27D7-499E-8339-9CCD6337A2F6}" srcId="{B6C7D86B-3050-4FB5-9DFD-31961C73D034}" destId="{2F836B98-4D91-43FD-A4BB-BBEFE75EEB0A}" srcOrd="0" destOrd="0" parTransId="{C40F193C-1B83-4174-95DE-5B252A9BB351}" sibTransId="{75384E18-2538-4487-82EB-62120952DF0A}"/>
    <dgm:cxn modelId="{A487B85F-BEDC-46D1-97B6-7CAF1560D924}" type="presOf" srcId="{EDB068B3-412C-4AAD-9D32-4E67C1705678}" destId="{04F6C6C4-CB1E-4CE2-B3BB-7B23F7D935F3}" srcOrd="0" destOrd="0" presId="urn:microsoft.com/office/officeart/2005/8/layout/radial1"/>
    <dgm:cxn modelId="{7AE34F80-6055-45FF-9A51-96804D680D22}" srcId="{B6C7D86B-3050-4FB5-9DFD-31961C73D034}" destId="{EDB068B3-412C-4AAD-9D32-4E67C1705678}" srcOrd="1" destOrd="0" parTransId="{F8CAD1F5-D7B6-4BED-948C-31EB1F8DBD16}" sibTransId="{1F1C248D-D53D-47B4-B1D7-A1F0477E1DD2}"/>
    <dgm:cxn modelId="{ADB7C5B2-857F-4BDC-A019-96B03BB38FD9}" type="presOf" srcId="{C40F193C-1B83-4174-95DE-5B252A9BB351}" destId="{468D16EE-8443-499C-A31E-158B0C78F9DB}" srcOrd="1" destOrd="0" presId="urn:microsoft.com/office/officeart/2005/8/layout/radial1"/>
    <dgm:cxn modelId="{CF4107C6-9E83-47BF-BD85-E03E84E65ED4}" srcId="{D05F4A45-3463-41B8-99E0-8A056FAF4050}" destId="{B6C7D86B-3050-4FB5-9DFD-31961C73D034}" srcOrd="0" destOrd="0" parTransId="{142C3441-35BB-4822-90DE-46D3FCC1C774}" sibTransId="{CA4262CC-9675-4513-A4AE-01BA80ECB20C}"/>
    <dgm:cxn modelId="{A715585C-CCE4-4366-B246-768948355700}" type="presOf" srcId="{BCA838C8-3423-4637-8D35-8B9C128B329B}" destId="{6F997C24-62CE-447F-B8DC-D1FF2CAC83E3}" srcOrd="0" destOrd="0" presId="urn:microsoft.com/office/officeart/2005/8/layout/radial1"/>
    <dgm:cxn modelId="{99E51F17-B01E-4F13-863A-A4B8BC0701DE}" type="presOf" srcId="{D05F4A45-3463-41B8-99E0-8A056FAF4050}" destId="{615BC032-B0D2-424D-B55B-EDDAD9DC7174}" srcOrd="0" destOrd="0" presId="urn:microsoft.com/office/officeart/2005/8/layout/radial1"/>
    <dgm:cxn modelId="{5C2E02F4-A4F0-4E97-A9ED-9C7A5A0B0991}" type="presParOf" srcId="{615BC032-B0D2-424D-B55B-EDDAD9DC7174}" destId="{D1E3D95A-24CA-47D3-9E70-4F796C7F3879}" srcOrd="0" destOrd="0" presId="urn:microsoft.com/office/officeart/2005/8/layout/radial1"/>
    <dgm:cxn modelId="{6B119260-DB65-4973-AE53-BAB978C1684D}" type="presParOf" srcId="{615BC032-B0D2-424D-B55B-EDDAD9DC7174}" destId="{39264E5A-FD70-4F3B-A362-C6E58134C328}" srcOrd="1" destOrd="0" presId="urn:microsoft.com/office/officeart/2005/8/layout/radial1"/>
    <dgm:cxn modelId="{16A94748-E79D-47E0-9C4E-AE000EFA1470}" type="presParOf" srcId="{39264E5A-FD70-4F3B-A362-C6E58134C328}" destId="{468D16EE-8443-499C-A31E-158B0C78F9DB}" srcOrd="0" destOrd="0" presId="urn:microsoft.com/office/officeart/2005/8/layout/radial1"/>
    <dgm:cxn modelId="{D0256BD0-AD71-4716-A896-4CC9C6B76C15}" type="presParOf" srcId="{615BC032-B0D2-424D-B55B-EDDAD9DC7174}" destId="{17AA889B-29B4-48D8-96E4-154BD6704326}" srcOrd="2" destOrd="0" presId="urn:microsoft.com/office/officeart/2005/8/layout/radial1"/>
    <dgm:cxn modelId="{A7559622-A970-49F4-88C1-F435B7A0AAE6}" type="presParOf" srcId="{615BC032-B0D2-424D-B55B-EDDAD9DC7174}" destId="{8067A06B-8027-4A26-BB42-FC6079DECB8D}" srcOrd="3" destOrd="0" presId="urn:microsoft.com/office/officeart/2005/8/layout/radial1"/>
    <dgm:cxn modelId="{4783BA60-F568-42F8-8F11-C2C02AAAADAD}" type="presParOf" srcId="{8067A06B-8027-4A26-BB42-FC6079DECB8D}" destId="{6F2AB11E-E0C2-4480-80B2-E10A0C602ABC}" srcOrd="0" destOrd="0" presId="urn:microsoft.com/office/officeart/2005/8/layout/radial1"/>
    <dgm:cxn modelId="{DA3069C3-44C0-45BA-9F8B-89378E7EBCB8}" type="presParOf" srcId="{615BC032-B0D2-424D-B55B-EDDAD9DC7174}" destId="{04F6C6C4-CB1E-4CE2-B3BB-7B23F7D935F3}" srcOrd="4" destOrd="0" presId="urn:microsoft.com/office/officeart/2005/8/layout/radial1"/>
    <dgm:cxn modelId="{C6B2FA8A-7F5B-45FD-8CCB-D757CBBBAB57}" type="presParOf" srcId="{615BC032-B0D2-424D-B55B-EDDAD9DC7174}" destId="{6F997C24-62CE-447F-B8DC-D1FF2CAC83E3}" srcOrd="5" destOrd="0" presId="urn:microsoft.com/office/officeart/2005/8/layout/radial1"/>
    <dgm:cxn modelId="{FA89FE8C-21B5-4970-A178-B75EC0B3169F}" type="presParOf" srcId="{6F997C24-62CE-447F-B8DC-D1FF2CAC83E3}" destId="{D6DA2AEC-1FD1-4EB5-A5D7-A1BB85E36827}" srcOrd="0" destOrd="0" presId="urn:microsoft.com/office/officeart/2005/8/layout/radial1"/>
    <dgm:cxn modelId="{40DCA2DA-F8FB-4771-A05A-9EC627581FE0}" type="presParOf" srcId="{615BC032-B0D2-424D-B55B-EDDAD9DC7174}" destId="{7A854E60-26FD-4A89-A0EA-84A4B4024426}"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3D95A-24CA-47D3-9E70-4F796C7F3879}">
      <dsp:nvSpPr>
        <dsp:cNvPr id="0" name=""/>
        <dsp:cNvSpPr/>
      </dsp:nvSpPr>
      <dsp:spPr>
        <a:xfrm>
          <a:off x="4452170" y="1610539"/>
          <a:ext cx="1227084" cy="1227084"/>
        </a:xfrm>
        <a:prstGeom prst="ellipse">
          <a:avLst/>
        </a:prstGeom>
        <a:solidFill>
          <a:schemeClr val="bg2">
            <a:lumMod val="60000"/>
            <a:lum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Big Data</a:t>
          </a:r>
          <a:endParaRPr lang="en-US" sz="2800" kern="1200" dirty="0">
            <a:solidFill>
              <a:schemeClr val="bg1"/>
            </a:solidFill>
          </a:endParaRPr>
        </a:p>
      </dsp:txBody>
      <dsp:txXfrm>
        <a:off x="4631872" y="1790241"/>
        <a:ext cx="867680" cy="867680"/>
      </dsp:txXfrm>
    </dsp:sp>
    <dsp:sp modelId="{39264E5A-FD70-4F3B-A362-C6E58134C328}">
      <dsp:nvSpPr>
        <dsp:cNvPr id="0" name=""/>
        <dsp:cNvSpPr/>
      </dsp:nvSpPr>
      <dsp:spPr>
        <a:xfrm rot="16200000">
          <a:off x="4880753" y="1414679"/>
          <a:ext cx="369918" cy="21800"/>
        </a:xfrm>
        <a:custGeom>
          <a:avLst/>
          <a:gdLst/>
          <a:ahLst/>
          <a:cxnLst/>
          <a:rect l="0" t="0" r="0" b="0"/>
          <a:pathLst>
            <a:path>
              <a:moveTo>
                <a:pt x="0" y="10900"/>
              </a:moveTo>
              <a:lnTo>
                <a:pt x="369918" y="10900"/>
              </a:lnTo>
            </a:path>
          </a:pathLst>
        </a:cu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6464" y="1416332"/>
        <a:ext cx="18495" cy="18495"/>
      </dsp:txXfrm>
    </dsp:sp>
    <dsp:sp modelId="{17AA889B-29B4-48D8-96E4-154BD6704326}">
      <dsp:nvSpPr>
        <dsp:cNvPr id="0" name=""/>
        <dsp:cNvSpPr/>
      </dsp:nvSpPr>
      <dsp:spPr>
        <a:xfrm>
          <a:off x="4452170" y="13537"/>
          <a:ext cx="1227084" cy="1227084"/>
        </a:xfrm>
        <a:prstGeom prst="ellipse">
          <a:avLst/>
        </a:prstGeom>
        <a:solidFill>
          <a:schemeClr val="tx1">
            <a:lumMod val="6500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Volume</a:t>
          </a:r>
          <a:endParaRPr lang="en-US" sz="2000" kern="1200" dirty="0">
            <a:solidFill>
              <a:schemeClr val="bg1"/>
            </a:solidFill>
          </a:endParaRPr>
        </a:p>
      </dsp:txBody>
      <dsp:txXfrm>
        <a:off x="4631872" y="193239"/>
        <a:ext cx="867680" cy="867680"/>
      </dsp:txXfrm>
    </dsp:sp>
    <dsp:sp modelId="{8067A06B-8027-4A26-BB42-FC6079DECB8D}">
      <dsp:nvSpPr>
        <dsp:cNvPr id="0" name=""/>
        <dsp:cNvSpPr/>
      </dsp:nvSpPr>
      <dsp:spPr>
        <a:xfrm rot="1800000">
          <a:off x="5572275" y="2612431"/>
          <a:ext cx="369918" cy="21800"/>
        </a:xfrm>
        <a:custGeom>
          <a:avLst/>
          <a:gdLst/>
          <a:ahLst/>
          <a:cxnLst/>
          <a:rect l="0" t="0" r="0" b="0"/>
          <a:pathLst>
            <a:path>
              <a:moveTo>
                <a:pt x="0" y="10900"/>
              </a:moveTo>
              <a:lnTo>
                <a:pt x="369918" y="10900"/>
              </a:lnTo>
            </a:path>
          </a:pathLst>
        </a:cu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47986" y="2614084"/>
        <a:ext cx="18495" cy="18495"/>
      </dsp:txXfrm>
    </dsp:sp>
    <dsp:sp modelId="{04F6C6C4-CB1E-4CE2-B3BB-7B23F7D935F3}">
      <dsp:nvSpPr>
        <dsp:cNvPr id="0" name=""/>
        <dsp:cNvSpPr/>
      </dsp:nvSpPr>
      <dsp:spPr>
        <a:xfrm>
          <a:off x="5835215" y="2409040"/>
          <a:ext cx="1227084" cy="1227084"/>
        </a:xfrm>
        <a:prstGeom prst="ellipse">
          <a:avLst/>
        </a:prstGeom>
        <a:solidFill>
          <a:schemeClr val="tx1">
            <a:lumMod val="6500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Variety</a:t>
          </a:r>
          <a:endParaRPr lang="en-US" sz="2000" kern="1200" dirty="0">
            <a:solidFill>
              <a:schemeClr val="bg1"/>
            </a:solidFill>
          </a:endParaRPr>
        </a:p>
      </dsp:txBody>
      <dsp:txXfrm>
        <a:off x="6014917" y="2588742"/>
        <a:ext cx="867680" cy="867680"/>
      </dsp:txXfrm>
    </dsp:sp>
    <dsp:sp modelId="{6F997C24-62CE-447F-B8DC-D1FF2CAC83E3}">
      <dsp:nvSpPr>
        <dsp:cNvPr id="0" name=""/>
        <dsp:cNvSpPr/>
      </dsp:nvSpPr>
      <dsp:spPr>
        <a:xfrm rot="9000000">
          <a:off x="4189230" y="2612431"/>
          <a:ext cx="369918" cy="21800"/>
        </a:xfrm>
        <a:custGeom>
          <a:avLst/>
          <a:gdLst/>
          <a:ahLst/>
          <a:cxnLst/>
          <a:rect l="0" t="0" r="0" b="0"/>
          <a:pathLst>
            <a:path>
              <a:moveTo>
                <a:pt x="0" y="10900"/>
              </a:moveTo>
              <a:lnTo>
                <a:pt x="369918" y="10900"/>
              </a:lnTo>
            </a:path>
          </a:pathLst>
        </a:cu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364942" y="2614084"/>
        <a:ext cx="18495" cy="18495"/>
      </dsp:txXfrm>
    </dsp:sp>
    <dsp:sp modelId="{7A854E60-26FD-4A89-A0EA-84A4B4024426}">
      <dsp:nvSpPr>
        <dsp:cNvPr id="0" name=""/>
        <dsp:cNvSpPr/>
      </dsp:nvSpPr>
      <dsp:spPr>
        <a:xfrm>
          <a:off x="3069125" y="2409040"/>
          <a:ext cx="1227084" cy="1227084"/>
        </a:xfrm>
        <a:prstGeom prst="ellipse">
          <a:avLst/>
        </a:prstGeom>
        <a:solidFill>
          <a:schemeClr val="tx1">
            <a:lumMod val="6500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Velocity</a:t>
          </a:r>
          <a:endParaRPr lang="en-US" sz="2000" kern="1200" dirty="0">
            <a:solidFill>
              <a:schemeClr val="bg1"/>
            </a:solidFill>
          </a:endParaRPr>
        </a:p>
      </dsp:txBody>
      <dsp:txXfrm>
        <a:off x="3248827" y="2588742"/>
        <a:ext cx="867680" cy="86768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Wed , 27-08-14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Wed , 27-08-14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schemeClr>
                </a:solidFill>
              </a:rPr>
              <a:t>Network Flow Analysis</a:t>
            </a:r>
            <a:endParaRPr lang="en-US" dirty="0">
              <a:solidFill>
                <a:schemeClr val="tx1">
                  <a:lumMod val="75000"/>
                </a:schemeClr>
              </a:solidFill>
            </a:endParaRPr>
          </a:p>
        </p:txBody>
      </p:sp>
      <p:sp>
        <p:nvSpPr>
          <p:cNvPr id="3" name="Subtitle 2"/>
          <p:cNvSpPr>
            <a:spLocks noGrp="1"/>
          </p:cNvSpPr>
          <p:nvPr>
            <p:ph type="subTitle" idx="1"/>
          </p:nvPr>
        </p:nvSpPr>
        <p:spPr/>
        <p:txBody>
          <a:bodyPr/>
          <a:lstStyle/>
          <a:p>
            <a:r>
              <a:rPr lang="en-US" dirty="0" smtClean="0">
                <a:solidFill>
                  <a:schemeClr val="tx1">
                    <a:lumMod val="75000"/>
                  </a:schemeClr>
                </a:solidFill>
              </a:rPr>
              <a:t>Using BIG DATA</a:t>
            </a:r>
            <a:endParaRPr lang="en-US" dirty="0">
              <a:solidFill>
                <a:schemeClr val="tx1">
                  <a:lumMod val="75000"/>
                </a:schemeClr>
              </a:solidFill>
            </a:endParaRPr>
          </a:p>
        </p:txBody>
      </p:sp>
    </p:spTree>
    <p:extLst>
      <p:ext uri="{BB962C8B-B14F-4D97-AF65-F5344CB8AC3E}">
        <p14:creationId xmlns:p14="http://schemas.microsoft.com/office/powerpoint/2010/main" val="2865065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4680893"/>
              </p:ext>
            </p:extLst>
          </p:nvPr>
        </p:nvGraphicFramePr>
        <p:xfrm>
          <a:off x="4575220" y="191475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95130" y="2531163"/>
            <a:ext cx="640080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Volume - Using Big Data architecture, it is possible to handle huge amounts of data by leveraging parallel operations. </a:t>
            </a:r>
          </a:p>
          <a:p>
            <a:endParaRPr lang="en-US" dirty="0" smtClean="0"/>
          </a:p>
          <a:p>
            <a:endParaRPr lang="en-US" dirty="0" smtClean="0"/>
          </a:p>
          <a:p>
            <a:pPr marL="285750" indent="-285750">
              <a:buFont typeface="Arial" panose="020B0604020202020204" pitchFamily="34" charset="0"/>
              <a:buChar char="•"/>
            </a:pPr>
            <a:r>
              <a:rPr lang="en-US" dirty="0" smtClean="0"/>
              <a:t>Velocity - </a:t>
            </a:r>
            <a:r>
              <a:rPr lang="en-US" dirty="0"/>
              <a:t>The importance of data’s </a:t>
            </a:r>
            <a:r>
              <a:rPr lang="en-US" dirty="0" smtClean="0"/>
              <a:t>velocity, the </a:t>
            </a:r>
            <a:r>
              <a:rPr lang="en-US" dirty="0"/>
              <a:t>increasing rate at which data flows into an </a:t>
            </a:r>
            <a:r>
              <a:rPr lang="en-US" dirty="0" smtClean="0"/>
              <a:t>organization has increased tremendously.</a:t>
            </a:r>
          </a:p>
          <a:p>
            <a:endParaRPr lang="en-US" dirty="0" smtClean="0"/>
          </a:p>
          <a:p>
            <a:endParaRPr lang="en-US" dirty="0" smtClean="0"/>
          </a:p>
          <a:p>
            <a:pPr marL="285750" indent="-285750">
              <a:buFont typeface="Arial" panose="020B0604020202020204" pitchFamily="34" charset="0"/>
              <a:buChar char="•"/>
            </a:pPr>
            <a:r>
              <a:rPr lang="en-US" dirty="0" smtClean="0"/>
              <a:t>Variety – Data sets with different properties and attributes can be easily integrated.</a:t>
            </a:r>
          </a:p>
          <a:p>
            <a:endParaRPr lang="en-US" dirty="0"/>
          </a:p>
          <a:p>
            <a:endParaRPr lang="en-US" dirty="0"/>
          </a:p>
        </p:txBody>
      </p:sp>
    </p:spTree>
    <p:extLst>
      <p:ext uri="{BB962C8B-B14F-4D97-AF65-F5344CB8AC3E}">
        <p14:creationId xmlns:p14="http://schemas.microsoft.com/office/powerpoint/2010/main" val="3684186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Big Data Analytics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Advantages over traditional technologies – </a:t>
            </a:r>
            <a:endParaRPr lang="en-US" sz="2000" dirty="0" smtClean="0"/>
          </a:p>
          <a:p>
            <a:r>
              <a:rPr lang="en-US" dirty="0" smtClean="0"/>
              <a:t>Can handle data with </a:t>
            </a:r>
            <a:r>
              <a:rPr lang="en-US" dirty="0"/>
              <a:t>variety, velocity and volume can </a:t>
            </a:r>
            <a:r>
              <a:rPr lang="en-US" dirty="0" smtClean="0"/>
              <a:t>be managed </a:t>
            </a:r>
            <a:r>
              <a:rPr lang="en-US" dirty="0"/>
              <a:t>easily. </a:t>
            </a:r>
            <a:endParaRPr lang="en-US" dirty="0" smtClean="0"/>
          </a:p>
          <a:p>
            <a:pPr marL="0" indent="0">
              <a:buNone/>
            </a:pPr>
            <a:endParaRPr lang="en-US" dirty="0" smtClean="0"/>
          </a:p>
          <a:p>
            <a:pPr marL="0" indent="0">
              <a:buNone/>
            </a:pPr>
            <a:r>
              <a:rPr lang="en-US" sz="2000" dirty="0" smtClean="0"/>
              <a:t>Other Factors pushing towards this new technology-</a:t>
            </a:r>
            <a:endParaRPr lang="en-US" sz="2000" dirty="0"/>
          </a:p>
          <a:p>
            <a:r>
              <a:rPr lang="en-US" dirty="0" smtClean="0"/>
              <a:t>rapidly </a:t>
            </a:r>
            <a:r>
              <a:rPr lang="en-US" dirty="0"/>
              <a:t>decreasing cost of storage and CPU power in recent </a:t>
            </a:r>
            <a:r>
              <a:rPr lang="en-US" dirty="0" smtClean="0"/>
              <a:t>years.</a:t>
            </a:r>
          </a:p>
          <a:p>
            <a:r>
              <a:rPr lang="en-US" dirty="0" smtClean="0"/>
              <a:t>flexibility </a:t>
            </a:r>
            <a:r>
              <a:rPr lang="en-US" dirty="0"/>
              <a:t>and cost-effectiveness of datacenters and cloud computing </a:t>
            </a:r>
            <a:r>
              <a:rPr lang="en-US" dirty="0" smtClean="0"/>
              <a:t>for elastic </a:t>
            </a:r>
            <a:r>
              <a:rPr lang="en-US" dirty="0"/>
              <a:t>computation and </a:t>
            </a:r>
            <a:r>
              <a:rPr lang="en-US" dirty="0" smtClean="0"/>
              <a:t>storage.</a:t>
            </a:r>
          </a:p>
          <a:p>
            <a:r>
              <a:rPr lang="en-US" dirty="0" smtClean="0"/>
              <a:t>development </a:t>
            </a:r>
            <a:r>
              <a:rPr lang="en-US" dirty="0"/>
              <a:t>of new </a:t>
            </a:r>
            <a:r>
              <a:rPr lang="en-US" dirty="0" smtClean="0"/>
              <a:t>frameworks such </a:t>
            </a:r>
            <a:r>
              <a:rPr lang="en-US" dirty="0"/>
              <a:t>as Hadoop, </a:t>
            </a:r>
            <a:r>
              <a:rPr lang="en-US" dirty="0" smtClean="0"/>
              <a:t>allowing distributed computing systems to store large </a:t>
            </a:r>
            <a:r>
              <a:rPr lang="en-US" dirty="0"/>
              <a:t>quantities of data through flexible </a:t>
            </a:r>
            <a:r>
              <a:rPr lang="en-US" dirty="0" smtClean="0"/>
              <a:t>parallel processing.</a:t>
            </a:r>
            <a:endParaRPr lang="en-US" dirty="0"/>
          </a:p>
        </p:txBody>
      </p:sp>
    </p:spTree>
    <p:extLst>
      <p:ext uri="{BB962C8B-B14F-4D97-AF65-F5344CB8AC3E}">
        <p14:creationId xmlns:p14="http://schemas.microsoft.com/office/powerpoint/2010/main" val="10630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Content Placeholder 2"/>
          <p:cNvSpPr>
            <a:spLocks noGrp="1"/>
          </p:cNvSpPr>
          <p:nvPr>
            <p:ph idx="1"/>
          </p:nvPr>
        </p:nvSpPr>
        <p:spPr>
          <a:xfrm>
            <a:off x="685801" y="2065867"/>
            <a:ext cx="10131425" cy="3940098"/>
          </a:xfrm>
        </p:spPr>
        <p:txBody>
          <a:bodyPr>
            <a:normAutofit lnSpcReduction="10000"/>
          </a:bodyPr>
          <a:lstStyle/>
          <a:p>
            <a:r>
              <a:rPr lang="en-US" dirty="0" smtClean="0"/>
              <a:t>Hadoop is an Open-source framework which allows developers to take advantage of Map-Reduce Paradigm which involves very large and different sets of data.</a:t>
            </a:r>
          </a:p>
          <a:p>
            <a:r>
              <a:rPr lang="en-US" dirty="0" smtClean="0"/>
              <a:t>Hadoop </a:t>
            </a:r>
            <a:r>
              <a:rPr lang="en-US" dirty="0"/>
              <a:t>is one of the most popular technologies for batch processing. It lets </a:t>
            </a:r>
            <a:r>
              <a:rPr lang="en-US" dirty="0" smtClean="0"/>
              <a:t>user to </a:t>
            </a:r>
            <a:r>
              <a:rPr lang="en-US" dirty="0"/>
              <a:t>define the formats according to their needs and analyze the data</a:t>
            </a:r>
            <a:r>
              <a:rPr lang="en-US" dirty="0" smtClean="0"/>
              <a:t>.</a:t>
            </a:r>
            <a:endParaRPr lang="en-US" dirty="0"/>
          </a:p>
          <a:p>
            <a:r>
              <a:rPr lang="en-US" dirty="0"/>
              <a:t>Several tools can help analysts create complex queries and run machine </a:t>
            </a:r>
            <a:r>
              <a:rPr lang="en-US" dirty="0" smtClean="0"/>
              <a:t>learning algorithms </a:t>
            </a:r>
            <a:r>
              <a:rPr lang="en-US" dirty="0"/>
              <a:t>on top of Hadoop. </a:t>
            </a:r>
            <a:endParaRPr lang="en-US" dirty="0" smtClean="0"/>
          </a:p>
          <a:p>
            <a:pPr marL="0" indent="0">
              <a:buNone/>
            </a:pPr>
            <a:endParaRPr lang="en-US" dirty="0"/>
          </a:p>
          <a:p>
            <a:pPr marL="0" indent="0">
              <a:buNone/>
            </a:pPr>
            <a:r>
              <a:rPr lang="en-US" dirty="0" smtClean="0"/>
              <a:t>Applications</a:t>
            </a:r>
            <a:endParaRPr lang="en-US" dirty="0"/>
          </a:p>
          <a:p>
            <a:r>
              <a:rPr lang="en-US" dirty="0"/>
              <a:t>Big Data analytics can be leveraged to improve information security </a:t>
            </a:r>
            <a:r>
              <a:rPr lang="en-US" dirty="0" smtClean="0"/>
              <a:t>and situational </a:t>
            </a:r>
            <a:r>
              <a:rPr lang="en-US" dirty="0"/>
              <a:t>awareness. For example, Big Data analytics can be employed </a:t>
            </a:r>
            <a:r>
              <a:rPr lang="en-US" dirty="0" smtClean="0"/>
              <a:t>to analyze </a:t>
            </a:r>
            <a:r>
              <a:rPr lang="en-US" dirty="0"/>
              <a:t>financial transactions, log files, and network traffic to identify </a:t>
            </a:r>
            <a:r>
              <a:rPr lang="en-US" dirty="0" smtClean="0"/>
              <a:t>anomalies and </a:t>
            </a:r>
            <a:r>
              <a:rPr lang="en-US" dirty="0"/>
              <a:t>suspicious activities, and to correlate multiple sources of information into </a:t>
            </a:r>
            <a:r>
              <a:rPr lang="en-US" dirty="0" smtClean="0"/>
              <a:t>a coherent </a:t>
            </a:r>
            <a:r>
              <a:rPr lang="en-US" dirty="0"/>
              <a:t>view.</a:t>
            </a:r>
          </a:p>
        </p:txBody>
      </p:sp>
    </p:spTree>
    <p:extLst>
      <p:ext uri="{BB962C8B-B14F-4D97-AF65-F5344CB8AC3E}">
        <p14:creationId xmlns:p14="http://schemas.microsoft.com/office/powerpoint/2010/main" val="415600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Botnets</a:t>
            </a:r>
          </a:p>
        </p:txBody>
      </p:sp>
      <p:sp>
        <p:nvSpPr>
          <p:cNvPr id="3" name="Content Placeholder 2"/>
          <p:cNvSpPr>
            <a:spLocks noGrp="1"/>
          </p:cNvSpPr>
          <p:nvPr>
            <p:ph idx="1"/>
          </p:nvPr>
        </p:nvSpPr>
        <p:spPr>
          <a:xfrm>
            <a:off x="685801" y="1884557"/>
            <a:ext cx="10131425" cy="4051610"/>
          </a:xfrm>
        </p:spPr>
        <p:txBody>
          <a:bodyPr>
            <a:normAutofit fontScale="92500" lnSpcReduction="10000"/>
          </a:bodyPr>
          <a:lstStyle/>
          <a:p>
            <a:r>
              <a:rPr lang="en-US" dirty="0" smtClean="0"/>
              <a:t>A </a:t>
            </a:r>
            <a:r>
              <a:rPr lang="en-US" dirty="0"/>
              <a:t>botnet is a network of compromised hosts (bots) which are controlled by </a:t>
            </a:r>
            <a:r>
              <a:rPr lang="en-US" dirty="0" smtClean="0"/>
              <a:t>an attacker </a:t>
            </a:r>
            <a:r>
              <a:rPr lang="en-US" dirty="0"/>
              <a:t>also called the botmaster. The botmaster sends commands via a </a:t>
            </a:r>
            <a:r>
              <a:rPr lang="en-US" dirty="0" smtClean="0"/>
              <a:t>C&amp;C (Command </a:t>
            </a:r>
            <a:r>
              <a:rPr lang="en-US" dirty="0"/>
              <a:t>and Control) channel</a:t>
            </a:r>
            <a:r>
              <a:rPr lang="en-US" dirty="0" smtClean="0"/>
              <a:t>.  </a:t>
            </a:r>
            <a:endParaRPr lang="en-US" dirty="0"/>
          </a:p>
          <a:p>
            <a:r>
              <a:rPr lang="en-US" dirty="0"/>
              <a:t>The current botnets are based on peer to-peer technologies where each bot </a:t>
            </a:r>
            <a:r>
              <a:rPr lang="en-US" dirty="0" smtClean="0"/>
              <a:t>acts as </a:t>
            </a:r>
            <a:r>
              <a:rPr lang="en-US" dirty="0"/>
              <a:t>a client and a server</a:t>
            </a:r>
            <a:r>
              <a:rPr lang="en-US" dirty="0" smtClean="0"/>
              <a:t>.</a:t>
            </a:r>
            <a:endParaRPr lang="en-US" dirty="0"/>
          </a:p>
          <a:p>
            <a:endParaRPr lang="en-US" dirty="0"/>
          </a:p>
          <a:p>
            <a:pPr marL="0" indent="0">
              <a:buNone/>
            </a:pPr>
            <a:r>
              <a:rPr lang="en-US" dirty="0"/>
              <a:t>Problems in detecting </a:t>
            </a:r>
            <a:r>
              <a:rPr lang="en-US" dirty="0" smtClean="0"/>
              <a:t>botnets </a:t>
            </a:r>
            <a:endParaRPr lang="en-US" dirty="0"/>
          </a:p>
          <a:p>
            <a:r>
              <a:rPr lang="en-US" dirty="0"/>
              <a:t>Nowadays, botnet traffic is mixed with a huge volume of benign traffic due </a:t>
            </a:r>
            <a:r>
              <a:rPr lang="en-US" dirty="0" smtClean="0"/>
              <a:t>to almost </a:t>
            </a:r>
            <a:r>
              <a:rPr lang="en-US" dirty="0"/>
              <a:t>ubiquitous high speed networks. Such networks can be monitored using </a:t>
            </a:r>
            <a:r>
              <a:rPr lang="en-US" dirty="0" smtClean="0"/>
              <a:t>IP flow </a:t>
            </a:r>
            <a:r>
              <a:rPr lang="en-US" dirty="0"/>
              <a:t>records but their forensic analysis form the major computational bottleneck</a:t>
            </a:r>
            <a:r>
              <a:rPr lang="en-US" dirty="0" smtClean="0"/>
              <a:t>.</a:t>
            </a:r>
            <a:endParaRPr lang="en-US" dirty="0"/>
          </a:p>
          <a:p>
            <a:pPr marL="0" indent="0">
              <a:buNone/>
            </a:pPr>
            <a:r>
              <a:rPr lang="en-US" dirty="0" smtClean="0"/>
              <a:t>New Approach</a:t>
            </a:r>
          </a:p>
          <a:p>
            <a:r>
              <a:rPr lang="en-US" dirty="0" smtClean="0"/>
              <a:t>The </a:t>
            </a:r>
            <a:r>
              <a:rPr lang="en-US" dirty="0"/>
              <a:t>paper proposes a method to detect new generation of botnets from </a:t>
            </a:r>
            <a:r>
              <a:rPr lang="en-US" dirty="0" smtClean="0"/>
              <a:t>large dataset </a:t>
            </a:r>
            <a:r>
              <a:rPr lang="en-US" dirty="0"/>
              <a:t>of Netflow data, such as those gathered by each individual </a:t>
            </a:r>
            <a:r>
              <a:rPr lang="en-US" dirty="0" smtClean="0"/>
              <a:t>operator. The normal </a:t>
            </a:r>
            <a:r>
              <a:rPr lang="en-US" dirty="0"/>
              <a:t>approach is extended by leveraging cloud computing paradigms </a:t>
            </a:r>
            <a:r>
              <a:rPr lang="en-US" dirty="0" smtClean="0"/>
              <a:t>especially  MapReduce </a:t>
            </a:r>
            <a:r>
              <a:rPr lang="en-US" dirty="0"/>
              <a:t>for detecting densely interconnected hosts which are </a:t>
            </a:r>
            <a:r>
              <a:rPr lang="en-US" dirty="0" smtClean="0"/>
              <a:t>potential botnet </a:t>
            </a:r>
            <a:r>
              <a:rPr lang="en-US" dirty="0"/>
              <a:t>members.</a:t>
            </a:r>
          </a:p>
          <a:p>
            <a:endParaRPr lang="en-US" dirty="0"/>
          </a:p>
        </p:txBody>
      </p:sp>
    </p:spTree>
    <p:extLst>
      <p:ext uri="{BB962C8B-B14F-4D97-AF65-F5344CB8AC3E}">
        <p14:creationId xmlns:p14="http://schemas.microsoft.com/office/powerpoint/2010/main" val="294641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Botnet Framework</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82616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DDoS Attacks with </a:t>
            </a:r>
            <a:r>
              <a:rPr lang="en-US" dirty="0" smtClean="0"/>
              <a:t>Hadoop</a:t>
            </a:r>
            <a:endParaRPr lang="en-US" dirty="0"/>
          </a:p>
        </p:txBody>
      </p:sp>
      <p:sp>
        <p:nvSpPr>
          <p:cNvPr id="3" name="Content Placeholder 2"/>
          <p:cNvSpPr>
            <a:spLocks noGrp="1"/>
          </p:cNvSpPr>
          <p:nvPr>
            <p:ph idx="1"/>
          </p:nvPr>
        </p:nvSpPr>
        <p:spPr/>
        <p:txBody>
          <a:bodyPr>
            <a:normAutofit/>
          </a:bodyPr>
          <a:lstStyle/>
          <a:p>
            <a:r>
              <a:rPr lang="en-US" dirty="0" smtClean="0"/>
              <a:t>Recent </a:t>
            </a:r>
            <a:r>
              <a:rPr lang="en-US" dirty="0"/>
              <a:t>distributed denial-of-service (DDoS) attacks have demonstrated </a:t>
            </a:r>
            <a:r>
              <a:rPr lang="en-US" dirty="0" smtClean="0"/>
              <a:t>horrible destructive </a:t>
            </a:r>
            <a:r>
              <a:rPr lang="en-US" dirty="0"/>
              <a:t>power by paralyzing web servers within short time. </a:t>
            </a:r>
            <a:endParaRPr lang="en-US" dirty="0" smtClean="0"/>
          </a:p>
          <a:p>
            <a:r>
              <a:rPr lang="en-US" dirty="0" smtClean="0"/>
              <a:t>As </a:t>
            </a:r>
            <a:r>
              <a:rPr lang="en-US" dirty="0"/>
              <a:t>the volume </a:t>
            </a:r>
            <a:r>
              <a:rPr lang="en-US" dirty="0" smtClean="0"/>
              <a:t>of Internet </a:t>
            </a:r>
            <a:r>
              <a:rPr lang="en-US" dirty="0"/>
              <a:t>traffic rapidly grows up, the current DDoS detection technologies </a:t>
            </a:r>
            <a:r>
              <a:rPr lang="en-US" dirty="0" smtClean="0"/>
              <a:t>have met </a:t>
            </a:r>
            <a:r>
              <a:rPr lang="en-US" dirty="0"/>
              <a:t>a new challenge that should efficiently deal with a huge amount of </a:t>
            </a:r>
            <a:r>
              <a:rPr lang="en-US" dirty="0" smtClean="0"/>
              <a:t>traffic within </a:t>
            </a:r>
            <a:r>
              <a:rPr lang="en-US" dirty="0"/>
              <a:t>the affordable response time.</a:t>
            </a:r>
          </a:p>
          <a:p>
            <a:r>
              <a:rPr lang="en-US" dirty="0" smtClean="0"/>
              <a:t>Main </a:t>
            </a:r>
            <a:r>
              <a:rPr lang="en-US" dirty="0"/>
              <a:t>Idea</a:t>
            </a:r>
            <a:r>
              <a:rPr lang="en-US" dirty="0" smtClean="0"/>
              <a:t>. </a:t>
            </a:r>
            <a:endParaRPr lang="en-US" dirty="0"/>
          </a:p>
          <a:p>
            <a:r>
              <a:rPr lang="en-US" dirty="0"/>
              <a:t>Counter-based detection is a simple method that counts the total traffic </a:t>
            </a:r>
            <a:r>
              <a:rPr lang="en-US" dirty="0" smtClean="0"/>
              <a:t>volume or </a:t>
            </a:r>
            <a:r>
              <a:rPr lang="en-US" dirty="0"/>
              <a:t>the number of web page requests. Since the DDoS attack with the low </a:t>
            </a:r>
            <a:r>
              <a:rPr lang="en-US" dirty="0" smtClean="0"/>
              <a:t>volume of </a:t>
            </a:r>
            <a:r>
              <a:rPr lang="en-US" dirty="0"/>
              <a:t>traffic such as the HTTP GET incomplete attack is prevalent these days, </a:t>
            </a:r>
            <a:r>
              <a:rPr lang="en-US" dirty="0" smtClean="0"/>
              <a:t>the frequency </a:t>
            </a:r>
            <a:r>
              <a:rPr lang="en-US" dirty="0"/>
              <a:t>of page requests from clients will be a more effective factor</a:t>
            </a:r>
            <a:r>
              <a:rPr lang="en-US" dirty="0" smtClean="0"/>
              <a:t>.</a:t>
            </a:r>
            <a:endParaRPr lang="en-US" dirty="0"/>
          </a:p>
        </p:txBody>
      </p:sp>
    </p:spTree>
    <p:extLst>
      <p:ext uri="{BB962C8B-B14F-4D97-AF65-F5344CB8AC3E}">
        <p14:creationId xmlns:p14="http://schemas.microsoft.com/office/powerpoint/2010/main" val="44448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DDoS Attacks with Hadoop</a:t>
            </a:r>
          </a:p>
        </p:txBody>
      </p:sp>
      <p:sp>
        <p:nvSpPr>
          <p:cNvPr id="3" name="Content Placeholder 2"/>
          <p:cNvSpPr>
            <a:spLocks noGrp="1"/>
          </p:cNvSpPr>
          <p:nvPr>
            <p:ph idx="1"/>
          </p:nvPr>
        </p:nvSpPr>
        <p:spPr/>
        <p:txBody>
          <a:bodyPr/>
          <a:lstStyle/>
          <a:p>
            <a:pPr marL="0" indent="0">
              <a:buNone/>
            </a:pPr>
            <a:r>
              <a:rPr lang="en-US" dirty="0"/>
              <a:t>Actual Algorithm </a:t>
            </a:r>
          </a:p>
          <a:p>
            <a:r>
              <a:rPr lang="en-US" dirty="0"/>
              <a:t> In the MapReduce algorithm, the map function filters non-HTTP GET packets and generates key values of server IP address, masked timestamp, and client IP address. The reduce function summarizes the number of URL requests, page requests, and server response between a client and a server. Finally, the algorithm aggregates values per server. When total requests for a specific server exceeds the threshold, the records are marked as attackers.</a:t>
            </a:r>
          </a:p>
          <a:p>
            <a:endParaRPr lang="en-US" dirty="0"/>
          </a:p>
        </p:txBody>
      </p:sp>
    </p:spTree>
    <p:extLst>
      <p:ext uri="{BB962C8B-B14F-4D97-AF65-F5344CB8AC3E}">
        <p14:creationId xmlns:p14="http://schemas.microsoft.com/office/powerpoint/2010/main" val="97469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
            </a:r>
            <a:r>
              <a:rPr lang="en-US" dirty="0" smtClean="0"/>
              <a:t>Attacks</a:t>
            </a:r>
            <a:endParaRPr lang="en-US" dirty="0"/>
          </a:p>
        </p:txBody>
      </p:sp>
      <p:sp>
        <p:nvSpPr>
          <p:cNvPr id="3" name="Content Placeholder 2"/>
          <p:cNvSpPr>
            <a:spLocks noGrp="1"/>
          </p:cNvSpPr>
          <p:nvPr>
            <p:ph idx="1"/>
          </p:nvPr>
        </p:nvSpPr>
        <p:spPr/>
        <p:txBody>
          <a:bodyPr>
            <a:normAutofit/>
          </a:bodyPr>
          <a:lstStyle/>
          <a:p>
            <a:r>
              <a:rPr lang="en-US" dirty="0" smtClean="0"/>
              <a:t>Brute-force </a:t>
            </a:r>
            <a:r>
              <a:rPr lang="en-US" dirty="0"/>
              <a:t>attacks are </a:t>
            </a:r>
            <a:r>
              <a:rPr lang="en-US" dirty="0" smtClean="0"/>
              <a:t>getting </a:t>
            </a:r>
            <a:r>
              <a:rPr lang="en-US" dirty="0"/>
              <a:t>harder </a:t>
            </a:r>
            <a:r>
              <a:rPr lang="en-US" dirty="0" smtClean="0"/>
              <a:t>to successfully </a:t>
            </a:r>
            <a:r>
              <a:rPr lang="en-US" dirty="0"/>
              <a:t>detect on a network level due to increasing volume and </a:t>
            </a:r>
            <a:r>
              <a:rPr lang="en-US" dirty="0" smtClean="0"/>
              <a:t>encryption of </a:t>
            </a:r>
            <a:r>
              <a:rPr lang="en-US" dirty="0"/>
              <a:t>network traffic and growing ubiquity of high-speed </a:t>
            </a:r>
            <a:r>
              <a:rPr lang="en-US" dirty="0" smtClean="0"/>
              <a:t>networks.</a:t>
            </a:r>
          </a:p>
          <a:p>
            <a:pPr marL="0" indent="0">
              <a:buNone/>
            </a:pPr>
            <a:endParaRPr lang="en-US" dirty="0"/>
          </a:p>
          <a:p>
            <a:r>
              <a:rPr lang="en-US" dirty="0" smtClean="0"/>
              <a:t>Analyse current methods for detection </a:t>
            </a:r>
            <a:r>
              <a:rPr lang="en-US" dirty="0"/>
              <a:t>of brute-force attacks based on the analysis of network flows and discusses their strengths and shortcomings. </a:t>
            </a:r>
            <a:endParaRPr lang="en-US" dirty="0" smtClean="0"/>
          </a:p>
          <a:p>
            <a:endParaRPr lang="en-US" dirty="0"/>
          </a:p>
          <a:p>
            <a:r>
              <a:rPr lang="en-US" dirty="0"/>
              <a:t>Attacks in general can be divided into two categories depending on their impact on traffic patterns. </a:t>
            </a:r>
            <a:endParaRPr lang="en-US" dirty="0" smtClean="0"/>
          </a:p>
          <a:p>
            <a:pPr lvl="1"/>
            <a:r>
              <a:rPr lang="en-US" dirty="0" smtClean="0"/>
              <a:t>noisy </a:t>
            </a:r>
            <a:r>
              <a:rPr lang="en-US" dirty="0"/>
              <a:t>attacks that disrupt these patterns </a:t>
            </a:r>
            <a:r>
              <a:rPr lang="en-US" dirty="0" smtClean="0"/>
              <a:t>significantly.</a:t>
            </a:r>
          </a:p>
          <a:p>
            <a:pPr lvl="1"/>
            <a:r>
              <a:rPr lang="en-US" dirty="0" smtClean="0"/>
              <a:t>stealthy </a:t>
            </a:r>
            <a:r>
              <a:rPr lang="en-US" dirty="0"/>
              <a:t>attacks that are much harder to gather and examine as they, by virtue try to remain undetected. </a:t>
            </a:r>
          </a:p>
        </p:txBody>
      </p:sp>
    </p:spTree>
    <p:extLst>
      <p:ext uri="{BB962C8B-B14F-4D97-AF65-F5344CB8AC3E}">
        <p14:creationId xmlns:p14="http://schemas.microsoft.com/office/powerpoint/2010/main" val="3468817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Attacks</a:t>
            </a:r>
          </a:p>
        </p:txBody>
      </p:sp>
      <p:sp>
        <p:nvSpPr>
          <p:cNvPr id="3" name="Content Placeholder 2"/>
          <p:cNvSpPr>
            <a:spLocks noGrp="1"/>
          </p:cNvSpPr>
          <p:nvPr>
            <p:ph idx="1"/>
          </p:nvPr>
        </p:nvSpPr>
        <p:spPr/>
        <p:txBody>
          <a:bodyPr/>
          <a:lstStyle/>
          <a:p>
            <a:pPr marL="0" indent="0">
              <a:buNone/>
            </a:pPr>
            <a:r>
              <a:rPr lang="en-US" dirty="0"/>
              <a:t>Since a lot of network traffic is encrypted, the traditional approach to network-based intrusion detection is becoming ineffective as only Packet headers can be analysed instead of Payload</a:t>
            </a:r>
            <a:r>
              <a:rPr lang="en-US" dirty="0" smtClean="0"/>
              <a:t>.</a:t>
            </a:r>
          </a:p>
          <a:p>
            <a:pPr marL="0" indent="0">
              <a:buNone/>
            </a:pPr>
            <a:endParaRPr lang="en-US" dirty="0" smtClean="0"/>
          </a:p>
          <a:p>
            <a:pPr marL="0" indent="0">
              <a:buNone/>
            </a:pPr>
            <a:r>
              <a:rPr lang="en-US" dirty="0" smtClean="0"/>
              <a:t>How to defend?</a:t>
            </a:r>
            <a:endParaRPr lang="en-US" dirty="0"/>
          </a:p>
          <a:p>
            <a:r>
              <a:rPr lang="en-US" dirty="0" smtClean="0"/>
              <a:t>describe </a:t>
            </a:r>
            <a:r>
              <a:rPr lang="en-US" dirty="0"/>
              <a:t>how it is possible to use network flows to discover anomalies and intrusions. </a:t>
            </a:r>
          </a:p>
          <a:p>
            <a:r>
              <a:rPr lang="en-US" dirty="0" smtClean="0"/>
              <a:t>Brute-force </a:t>
            </a:r>
            <a:r>
              <a:rPr lang="en-US" dirty="0"/>
              <a:t>attacks are most frequently detected at the host level by inspecting access logs. If the predefined number of unsuccessful login attempts is reached, an alert is fired, the attacker blocked or other attempts significantly delayed. This approach is effective, even for distributed attacks. </a:t>
            </a:r>
          </a:p>
          <a:p>
            <a:endParaRPr lang="en-US" dirty="0" smtClean="0"/>
          </a:p>
        </p:txBody>
      </p:sp>
    </p:spTree>
    <p:extLst>
      <p:ext uri="{BB962C8B-B14F-4D97-AF65-F5344CB8AC3E}">
        <p14:creationId xmlns:p14="http://schemas.microsoft.com/office/powerpoint/2010/main" val="262196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Attacks</a:t>
            </a:r>
          </a:p>
        </p:txBody>
      </p:sp>
      <p:sp>
        <p:nvSpPr>
          <p:cNvPr id="3" name="Content Placeholder 2"/>
          <p:cNvSpPr>
            <a:spLocks noGrp="1"/>
          </p:cNvSpPr>
          <p:nvPr>
            <p:ph idx="1"/>
          </p:nvPr>
        </p:nvSpPr>
        <p:spPr/>
        <p:txBody>
          <a:bodyPr/>
          <a:lstStyle/>
          <a:p>
            <a:pPr marL="0" indent="0">
              <a:buNone/>
            </a:pPr>
            <a:r>
              <a:rPr lang="en-US" b="1" i="1" dirty="0" smtClean="0"/>
              <a:t>Downfalls </a:t>
            </a:r>
            <a:r>
              <a:rPr lang="en-US" b="1" i="1" dirty="0"/>
              <a:t>of Network flows for Detection </a:t>
            </a:r>
            <a:endParaRPr lang="en-US" b="1" i="1" dirty="0" smtClean="0"/>
          </a:p>
          <a:p>
            <a:endParaRPr lang="en-US" dirty="0"/>
          </a:p>
          <a:p>
            <a:r>
              <a:rPr lang="en-US" dirty="0"/>
              <a:t>When network traffic is converted to network </a:t>
            </a:r>
            <a:r>
              <a:rPr lang="en-US" dirty="0" smtClean="0"/>
              <a:t>flows, information like </a:t>
            </a:r>
            <a:r>
              <a:rPr lang="en-US" dirty="0"/>
              <a:t>the packet payload, is </a:t>
            </a:r>
            <a:r>
              <a:rPr lang="en-US" dirty="0" smtClean="0"/>
              <a:t>lost</a:t>
            </a:r>
            <a:r>
              <a:rPr lang="en-US" dirty="0"/>
              <a:t>. This loss of information implies that network flows are not suitable for the detection of all kinds of malicious network activity. </a:t>
            </a:r>
            <a:endParaRPr lang="en-US" dirty="0" smtClean="0"/>
          </a:p>
          <a:p>
            <a:pPr marL="0" indent="0">
              <a:buNone/>
            </a:pPr>
            <a:endParaRPr lang="en-US" dirty="0"/>
          </a:p>
          <a:p>
            <a:r>
              <a:rPr lang="en-US" dirty="0" smtClean="0"/>
              <a:t>The </a:t>
            </a:r>
            <a:r>
              <a:rPr lang="en-US" dirty="0"/>
              <a:t>acquired flows are sent at least with a 5-minute delay which could be considered too late in case of attack which happen very fast. </a:t>
            </a:r>
          </a:p>
          <a:p>
            <a:endParaRPr lang="en-US" b="1" i="1" dirty="0" smtClean="0"/>
          </a:p>
          <a:p>
            <a:endParaRPr lang="en-US" dirty="0"/>
          </a:p>
        </p:txBody>
      </p:sp>
    </p:spTree>
    <p:extLst>
      <p:ext uri="{BB962C8B-B14F-4D97-AF65-F5344CB8AC3E}">
        <p14:creationId xmlns:p14="http://schemas.microsoft.com/office/powerpoint/2010/main" val="177635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27" name="Content Placeholder 26"/>
          <p:cNvSpPr>
            <a:spLocks noGrp="1"/>
          </p:cNvSpPr>
          <p:nvPr>
            <p:ph idx="1"/>
          </p:nvPr>
        </p:nvSpPr>
        <p:spPr>
          <a:xfrm>
            <a:off x="685801" y="1813454"/>
            <a:ext cx="10131425" cy="3649133"/>
          </a:xfrm>
        </p:spPr>
        <p:txBody>
          <a:bodyPr/>
          <a:lstStyle/>
          <a:p>
            <a:r>
              <a:rPr lang="en-US" dirty="0" smtClean="0"/>
              <a:t>Pre-Requisite Phase (May – June)</a:t>
            </a:r>
          </a:p>
          <a:p>
            <a:r>
              <a:rPr lang="en-US" dirty="0" smtClean="0"/>
              <a:t>Understanding Phase (June – July)</a:t>
            </a:r>
          </a:p>
          <a:p>
            <a:r>
              <a:rPr lang="en-US" dirty="0"/>
              <a:t>Building </a:t>
            </a:r>
            <a:r>
              <a:rPr lang="en-US" dirty="0" smtClean="0"/>
              <a:t>Phase (July – August)</a:t>
            </a:r>
          </a:p>
          <a:p>
            <a:pPr marL="0" indent="0">
              <a:buNone/>
            </a:pPr>
            <a:endParaRPr lang="en-US" dirty="0"/>
          </a:p>
        </p:txBody>
      </p:sp>
    </p:spTree>
    <p:extLst>
      <p:ext uri="{BB962C8B-B14F-4D97-AF65-F5344CB8AC3E}">
        <p14:creationId xmlns:p14="http://schemas.microsoft.com/office/powerpoint/2010/main" val="2058737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394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361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Phase</a:t>
            </a:r>
            <a:endParaRPr lang="en-US" dirty="0"/>
          </a:p>
        </p:txBody>
      </p:sp>
      <p:sp>
        <p:nvSpPr>
          <p:cNvPr id="3" name="Content Placeholder 2"/>
          <p:cNvSpPr>
            <a:spLocks noGrp="1"/>
          </p:cNvSpPr>
          <p:nvPr>
            <p:ph idx="1"/>
          </p:nvPr>
        </p:nvSpPr>
        <p:spPr>
          <a:xfrm>
            <a:off x="685800" y="1884892"/>
            <a:ext cx="10131425" cy="3649133"/>
          </a:xfrm>
        </p:spPr>
        <p:txBody>
          <a:bodyPr/>
          <a:lstStyle/>
          <a:p>
            <a:r>
              <a:rPr lang="en-US" dirty="0" smtClean="0"/>
              <a:t>Net Flow</a:t>
            </a:r>
          </a:p>
          <a:p>
            <a:r>
              <a:rPr lang="en-US" dirty="0" smtClean="0"/>
              <a:t>Flow Tool</a:t>
            </a:r>
          </a:p>
          <a:p>
            <a:r>
              <a:rPr lang="en-US" dirty="0" smtClean="0"/>
              <a:t>Hadoop Setup</a:t>
            </a:r>
          </a:p>
          <a:p>
            <a:endParaRPr lang="en-US" dirty="0"/>
          </a:p>
        </p:txBody>
      </p:sp>
    </p:spTree>
    <p:extLst>
      <p:ext uri="{BB962C8B-B14F-4D97-AF65-F5344CB8AC3E}">
        <p14:creationId xmlns:p14="http://schemas.microsoft.com/office/powerpoint/2010/main" val="4222697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Flow</a:t>
            </a:r>
            <a:endParaRPr lang="en-US" dirty="0"/>
          </a:p>
        </p:txBody>
      </p:sp>
      <p:sp>
        <p:nvSpPr>
          <p:cNvPr id="3" name="Content Placeholder 2"/>
          <p:cNvSpPr>
            <a:spLocks noGrp="1"/>
          </p:cNvSpPr>
          <p:nvPr>
            <p:ph idx="1"/>
          </p:nvPr>
        </p:nvSpPr>
        <p:spPr>
          <a:xfrm>
            <a:off x="685801" y="2214563"/>
            <a:ext cx="10131425" cy="4314824"/>
          </a:xfrm>
        </p:spPr>
        <p:txBody>
          <a:bodyPr>
            <a:normAutofit/>
          </a:bodyPr>
          <a:lstStyle/>
          <a:p>
            <a:r>
              <a:rPr lang="en-US" dirty="0" smtClean="0"/>
              <a:t>A </a:t>
            </a:r>
            <a:r>
              <a:rPr lang="en-US" dirty="0"/>
              <a:t>feature that was introduced on Cisco routers that </a:t>
            </a:r>
            <a:r>
              <a:rPr lang="en-US" dirty="0" smtClean="0"/>
              <a:t>gives </a:t>
            </a:r>
            <a:r>
              <a:rPr lang="en-US" dirty="0"/>
              <a:t>the ability to collect IP network traffic as it enters or exits an interface</a:t>
            </a:r>
            <a:r>
              <a:rPr lang="en-US" dirty="0" smtClean="0"/>
              <a:t>.</a:t>
            </a:r>
          </a:p>
          <a:p>
            <a:r>
              <a:rPr lang="en-US" dirty="0" smtClean="0"/>
              <a:t>Consists </a:t>
            </a:r>
            <a:r>
              <a:rPr lang="en-US" dirty="0"/>
              <a:t>of three components: flow caching, Flow Collector, and Data Analyzer. </a:t>
            </a:r>
            <a:endParaRPr lang="en-US" dirty="0" smtClean="0"/>
          </a:p>
          <a:p>
            <a:r>
              <a:rPr lang="en-US" dirty="0"/>
              <a:t>C</a:t>
            </a:r>
            <a:r>
              <a:rPr lang="en-US" dirty="0" smtClean="0"/>
              <a:t>reates </a:t>
            </a:r>
            <a:r>
              <a:rPr lang="en-US" dirty="0"/>
              <a:t>an environment where administrators have the tools to understand who, what, when, where, and how network traffic is </a:t>
            </a:r>
            <a:r>
              <a:rPr lang="en-US" dirty="0" smtClean="0"/>
              <a:t>flowing. </a:t>
            </a:r>
          </a:p>
          <a:p>
            <a:r>
              <a:rPr lang="en-US" dirty="0"/>
              <a:t>There are two primary </a:t>
            </a:r>
            <a:r>
              <a:rPr lang="en-US" dirty="0" smtClean="0"/>
              <a:t>methods</a:t>
            </a:r>
            <a:r>
              <a:rPr lang="en-US" dirty="0"/>
              <a:t> </a:t>
            </a:r>
            <a:r>
              <a:rPr lang="en-US" dirty="0" smtClean="0"/>
              <a:t>for accessing the data:</a:t>
            </a:r>
            <a:r>
              <a:rPr lang="en-US" i="1" dirty="0" smtClean="0"/>
              <a:t> </a:t>
            </a:r>
            <a:r>
              <a:rPr lang="en-US" i="1" dirty="0"/>
              <a:t>Command Line </a:t>
            </a:r>
            <a:r>
              <a:rPr lang="en-US" i="1" dirty="0" smtClean="0"/>
              <a:t>Interface, Net Flow collector.</a:t>
            </a:r>
            <a:endParaRPr lang="en-US" dirty="0"/>
          </a:p>
          <a:p>
            <a:r>
              <a:rPr lang="en-US" dirty="0" smtClean="0"/>
              <a:t>Applications include Network Monitoring, Security Analysis, </a:t>
            </a:r>
            <a:r>
              <a:rPr lang="en-US" dirty="0"/>
              <a:t>Application </a:t>
            </a:r>
            <a:r>
              <a:rPr lang="en-US" dirty="0" smtClean="0"/>
              <a:t>Monitoring,  </a:t>
            </a:r>
            <a:r>
              <a:rPr lang="en-US" dirty="0"/>
              <a:t>User </a:t>
            </a:r>
            <a:r>
              <a:rPr lang="en-US" dirty="0" smtClean="0"/>
              <a:t>Monitoring, Traffic Engineering, </a:t>
            </a:r>
            <a:r>
              <a:rPr lang="en-US" dirty="0"/>
              <a:t>Destination sensitive </a:t>
            </a:r>
            <a:r>
              <a:rPr lang="en-US" dirty="0" smtClean="0"/>
              <a:t>billing.</a:t>
            </a:r>
            <a:endParaRPr lang="en-US" dirty="0"/>
          </a:p>
          <a:p>
            <a:endParaRPr lang="en-US" i="1" dirty="0" smtClean="0"/>
          </a:p>
          <a:p>
            <a:endParaRPr lang="en-US" i="1" dirty="0"/>
          </a:p>
          <a:p>
            <a:endParaRPr lang="en-US" i="1" dirty="0"/>
          </a:p>
          <a:p>
            <a:endParaRPr lang="en-US" dirty="0"/>
          </a:p>
        </p:txBody>
      </p:sp>
    </p:spTree>
    <p:extLst>
      <p:ext uri="{BB962C8B-B14F-4D97-AF65-F5344CB8AC3E}">
        <p14:creationId xmlns:p14="http://schemas.microsoft.com/office/powerpoint/2010/main" val="2552790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Tool</a:t>
            </a:r>
            <a:endParaRPr lang="en-US" dirty="0"/>
          </a:p>
        </p:txBody>
      </p:sp>
      <p:sp>
        <p:nvSpPr>
          <p:cNvPr id="3" name="Content Placeholder 2"/>
          <p:cNvSpPr>
            <a:spLocks noGrp="1"/>
          </p:cNvSpPr>
          <p:nvPr>
            <p:ph idx="1"/>
          </p:nvPr>
        </p:nvSpPr>
        <p:spPr/>
        <p:txBody>
          <a:bodyPr/>
          <a:lstStyle/>
          <a:p>
            <a:r>
              <a:rPr lang="en-US" dirty="0" smtClean="0"/>
              <a:t>It is a </a:t>
            </a:r>
            <a:r>
              <a:rPr lang="en-US" dirty="0"/>
              <a:t>library and a collection of programs used to collect, send, process, and generate reports from Flow data. </a:t>
            </a:r>
            <a:endParaRPr lang="en-US" dirty="0" smtClean="0"/>
          </a:p>
          <a:p>
            <a:r>
              <a:rPr lang="en-US" dirty="0"/>
              <a:t>C</a:t>
            </a:r>
            <a:r>
              <a:rPr lang="en-US" dirty="0" smtClean="0"/>
              <a:t>an </a:t>
            </a:r>
            <a:r>
              <a:rPr lang="en-US" dirty="0"/>
              <a:t>be used together on a single computer or server or distributed to multiple servers for large </a:t>
            </a:r>
            <a:r>
              <a:rPr lang="en-US" dirty="0" smtClean="0"/>
              <a:t>deployments.</a:t>
            </a:r>
          </a:p>
          <a:p>
            <a:r>
              <a:rPr lang="en-US" dirty="0"/>
              <a:t>Flows are exported from a router in a number of different configurable versions. A flow is a collection of key fields and additional data. </a:t>
            </a:r>
            <a:endParaRPr lang="en-US" dirty="0" smtClean="0"/>
          </a:p>
          <a:p>
            <a:r>
              <a:rPr lang="en-US" dirty="0" smtClean="0"/>
              <a:t>Some of the commands include </a:t>
            </a:r>
            <a:r>
              <a:rPr lang="en-US" i="1" dirty="0" smtClean="0"/>
              <a:t>flow-capture</a:t>
            </a:r>
            <a:r>
              <a:rPr lang="en-US" dirty="0" smtClean="0"/>
              <a:t>,</a:t>
            </a:r>
            <a:r>
              <a:rPr lang="en-US" i="1" dirty="0" smtClean="0"/>
              <a:t> flow-cat</a:t>
            </a:r>
            <a:r>
              <a:rPr lang="en-US" dirty="0" smtClean="0"/>
              <a:t>, </a:t>
            </a:r>
            <a:r>
              <a:rPr lang="en-US" i="1" dirty="0" smtClean="0"/>
              <a:t>flow-report.</a:t>
            </a:r>
            <a:endParaRPr lang="en-US" i="1" dirty="0"/>
          </a:p>
        </p:txBody>
      </p:sp>
    </p:spTree>
    <p:extLst>
      <p:ext uri="{BB962C8B-B14F-4D97-AF65-F5344CB8AC3E}">
        <p14:creationId xmlns:p14="http://schemas.microsoft.com/office/powerpoint/2010/main" val="3456106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 Setup</a:t>
            </a:r>
            <a:endParaRPr lang="en-US" dirty="0"/>
          </a:p>
        </p:txBody>
      </p:sp>
      <p:sp>
        <p:nvSpPr>
          <p:cNvPr id="3" name="Content Placeholder 2"/>
          <p:cNvSpPr>
            <a:spLocks noGrp="1"/>
          </p:cNvSpPr>
          <p:nvPr>
            <p:ph idx="1"/>
          </p:nvPr>
        </p:nvSpPr>
        <p:spPr/>
        <p:txBody>
          <a:bodyPr/>
          <a:lstStyle/>
          <a:p>
            <a:r>
              <a:rPr lang="en-US" dirty="0" smtClean="0"/>
              <a:t>Installing JDK on Linux</a:t>
            </a:r>
          </a:p>
          <a:p>
            <a:r>
              <a:rPr lang="en-US" dirty="0" smtClean="0"/>
              <a:t>Creating a dedicated Hadoop user</a:t>
            </a:r>
          </a:p>
          <a:p>
            <a:r>
              <a:rPr lang="en-US" dirty="0" smtClean="0"/>
              <a:t>SSH: Secure Shell</a:t>
            </a:r>
          </a:p>
          <a:p>
            <a:r>
              <a:rPr lang="en-US" dirty="0" smtClean="0"/>
              <a:t>Disabling IPV6</a:t>
            </a:r>
          </a:p>
          <a:p>
            <a:r>
              <a:rPr lang="en-US" dirty="0" smtClean="0"/>
              <a:t>Hadoop </a:t>
            </a:r>
            <a:r>
              <a:rPr lang="en-US" dirty="0" err="1" smtClean="0"/>
              <a:t>Config</a:t>
            </a:r>
            <a:r>
              <a:rPr lang="en-US" dirty="0" smtClean="0"/>
              <a:t>. files</a:t>
            </a:r>
          </a:p>
          <a:p>
            <a:r>
              <a:rPr lang="en-US" dirty="0" smtClean="0"/>
              <a:t>Running Hadoop</a:t>
            </a:r>
            <a:endParaRPr lang="en-US" dirty="0"/>
          </a:p>
        </p:txBody>
      </p:sp>
    </p:spTree>
    <p:extLst>
      <p:ext uri="{BB962C8B-B14F-4D97-AF65-F5344CB8AC3E}">
        <p14:creationId xmlns:p14="http://schemas.microsoft.com/office/powerpoint/2010/main" val="2672094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 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391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Phase</a:t>
            </a:r>
          </a:p>
        </p:txBody>
      </p:sp>
      <p:sp>
        <p:nvSpPr>
          <p:cNvPr id="3" name="Content Placeholder 2"/>
          <p:cNvSpPr>
            <a:spLocks noGrp="1"/>
          </p:cNvSpPr>
          <p:nvPr>
            <p:ph idx="1"/>
          </p:nvPr>
        </p:nvSpPr>
        <p:spPr/>
        <p:txBody>
          <a:bodyPr/>
          <a:lstStyle/>
          <a:p>
            <a:r>
              <a:rPr lang="en-US" dirty="0" smtClean="0"/>
              <a:t>Big Data – Overview</a:t>
            </a:r>
          </a:p>
          <a:p>
            <a:r>
              <a:rPr lang="en-US" dirty="0" smtClean="0"/>
              <a:t>Hadoop Framework</a:t>
            </a:r>
          </a:p>
          <a:p>
            <a:r>
              <a:rPr lang="en-US" dirty="0" smtClean="0"/>
              <a:t>Botnet Detection</a:t>
            </a:r>
          </a:p>
          <a:p>
            <a:r>
              <a:rPr lang="en-US" dirty="0" smtClean="0"/>
              <a:t>Detecting </a:t>
            </a:r>
            <a:r>
              <a:rPr lang="en-US" dirty="0"/>
              <a:t>DDoS Attacks with </a:t>
            </a:r>
            <a:r>
              <a:rPr lang="en-US" dirty="0" smtClean="0"/>
              <a:t>Hadoop</a:t>
            </a:r>
          </a:p>
          <a:p>
            <a:r>
              <a:rPr lang="en-US" dirty="0" smtClean="0"/>
              <a:t>Brute-Force Attacks Detection</a:t>
            </a:r>
          </a:p>
          <a:p>
            <a:r>
              <a:rPr lang="en-US" dirty="0" smtClean="0"/>
              <a:t>TCP </a:t>
            </a:r>
            <a:r>
              <a:rPr lang="en-US" dirty="0"/>
              <a:t>Flow Analysis for Defense against Shrew DDoS Attacks</a:t>
            </a:r>
            <a:endParaRPr lang="en-US" dirty="0" smtClean="0"/>
          </a:p>
          <a:p>
            <a:endParaRPr lang="en-US" dirty="0"/>
          </a:p>
        </p:txBody>
      </p:sp>
    </p:spTree>
    <p:extLst>
      <p:ext uri="{BB962C8B-B14F-4D97-AF65-F5344CB8AC3E}">
        <p14:creationId xmlns:p14="http://schemas.microsoft.com/office/powerpoint/2010/main" val="2133811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 </a:t>
            </a:r>
            <a:r>
              <a:rPr lang="en-US" dirty="0" smtClean="0"/>
              <a:t>Overview</a:t>
            </a:r>
            <a:endParaRPr lang="en-US" dirty="0"/>
          </a:p>
        </p:txBody>
      </p:sp>
      <p:sp>
        <p:nvSpPr>
          <p:cNvPr id="3" name="Content Placeholder 2"/>
          <p:cNvSpPr>
            <a:spLocks noGrp="1"/>
          </p:cNvSpPr>
          <p:nvPr>
            <p:ph idx="1"/>
          </p:nvPr>
        </p:nvSpPr>
        <p:spPr/>
        <p:txBody>
          <a:bodyPr/>
          <a:lstStyle/>
          <a:p>
            <a:r>
              <a:rPr lang="en-US" dirty="0" smtClean="0"/>
              <a:t>90</a:t>
            </a:r>
            <a:r>
              <a:rPr lang="en-US" dirty="0"/>
              <a:t>% of the data in the </a:t>
            </a:r>
            <a:r>
              <a:rPr lang="en-US" dirty="0" smtClean="0"/>
              <a:t>world today </a:t>
            </a:r>
            <a:r>
              <a:rPr lang="en-US" dirty="0"/>
              <a:t>has been created in the last two years alone. </a:t>
            </a:r>
          </a:p>
          <a:p>
            <a:r>
              <a:rPr lang="en-US" dirty="0"/>
              <a:t>The term Big Data refers to large-scale information management and </a:t>
            </a:r>
            <a:r>
              <a:rPr lang="en-US" dirty="0" smtClean="0"/>
              <a:t>analysis technologies </a:t>
            </a:r>
            <a:r>
              <a:rPr lang="en-US" dirty="0"/>
              <a:t>that exceed the capability of traditional data </a:t>
            </a:r>
            <a:r>
              <a:rPr lang="en-US" dirty="0" smtClean="0"/>
              <a:t>processing technologies.</a:t>
            </a:r>
          </a:p>
          <a:p>
            <a:r>
              <a:rPr lang="en-US" dirty="0"/>
              <a:t>Big Data Analytics is a paradigm where large data sets are split into small </a:t>
            </a:r>
            <a:r>
              <a:rPr lang="en-US" dirty="0" smtClean="0"/>
              <a:t>ones and </a:t>
            </a:r>
            <a:r>
              <a:rPr lang="en-US" dirty="0"/>
              <a:t>given to worker </a:t>
            </a:r>
            <a:r>
              <a:rPr lang="en-US" dirty="0" smtClean="0"/>
              <a:t>nodes </a:t>
            </a:r>
            <a:r>
              <a:rPr lang="en-US" dirty="0"/>
              <a:t>to compute and all the results are appended to </a:t>
            </a:r>
            <a:r>
              <a:rPr lang="en-US" dirty="0" smtClean="0"/>
              <a:t>give the </a:t>
            </a:r>
            <a:r>
              <a:rPr lang="en-US" dirty="0"/>
              <a:t>result</a:t>
            </a:r>
            <a:r>
              <a:rPr lang="en-US" dirty="0" smtClean="0"/>
              <a:t>.</a:t>
            </a:r>
          </a:p>
          <a:p>
            <a:pPr marL="0" indent="0">
              <a:buNone/>
            </a:pPr>
            <a:endParaRPr lang="en-US" dirty="0"/>
          </a:p>
        </p:txBody>
      </p:sp>
    </p:spTree>
    <p:extLst>
      <p:ext uri="{BB962C8B-B14F-4D97-AF65-F5344CB8AC3E}">
        <p14:creationId xmlns:p14="http://schemas.microsoft.com/office/powerpoint/2010/main" val="3226855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110</TotalTime>
  <Words>1260</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Network Flow Analysis</vt:lpstr>
      <vt:lpstr>Contents</vt:lpstr>
      <vt:lpstr>Pre-Requisite Phase</vt:lpstr>
      <vt:lpstr>Net Flow</vt:lpstr>
      <vt:lpstr>Flow Tool</vt:lpstr>
      <vt:lpstr>Hadoop - Setup</vt:lpstr>
      <vt:lpstr>Pre-Requisite – conclusion</vt:lpstr>
      <vt:lpstr>Understanding Phase</vt:lpstr>
      <vt:lpstr>Big Data – Overview</vt:lpstr>
      <vt:lpstr>Big Data architecture</vt:lpstr>
      <vt:lpstr>Advantages of Big Data Analytics</vt:lpstr>
      <vt:lpstr>Hadoop</vt:lpstr>
      <vt:lpstr>Botnets</vt:lpstr>
      <vt:lpstr>Botnet Framework</vt:lpstr>
      <vt:lpstr>Detecting DDoS Attacks with Hadoop</vt:lpstr>
      <vt:lpstr>Detecting DDoS Attacks with Hadoop</vt:lpstr>
      <vt:lpstr>Brute-Force Attacks</vt:lpstr>
      <vt:lpstr>Brute-Force Attacks</vt:lpstr>
      <vt:lpstr>Brute-Force Attacks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Flow Analysis</dc:title>
  <dc:creator>Yogi</dc:creator>
  <cp:lastModifiedBy>kishore rajendra</cp:lastModifiedBy>
  <cp:revision>29</cp:revision>
  <dcterms:created xsi:type="dcterms:W3CDTF">2014-08-26T11:42:55Z</dcterms:created>
  <dcterms:modified xsi:type="dcterms:W3CDTF">2014-08-26T19:19:21Z</dcterms:modified>
</cp:coreProperties>
</file>