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308" r:id="rId2"/>
    <p:sldId id="257" r:id="rId3"/>
    <p:sldId id="309" r:id="rId4"/>
    <p:sldId id="258" r:id="rId5"/>
    <p:sldId id="294" r:id="rId6"/>
    <p:sldId id="259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10" r:id="rId20"/>
    <p:sldId id="31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0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Sat  06-06-15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Sat  06-06-15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Sat  06-06-15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Sat  06-06-15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Sat  06-06-15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Sat  06-06-15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Sat  06-06-15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Sat  06-06-15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Sat  06-06-15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Sat  06-06-15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Sat  06-06-15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Sat  06-06-15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Presented by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Kishore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Rajendra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, IIT Indore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4114" y="1854926"/>
            <a:ext cx="9588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chemeClr val="tx1">
                    <a:lumMod val="85000"/>
                  </a:schemeClr>
                </a:solidFill>
              </a:rPr>
              <a:t>An Experience </a:t>
            </a:r>
            <a:r>
              <a:rPr lang="en-US" sz="4800" dirty="0" smtClean="0">
                <a:solidFill>
                  <a:schemeClr val="tx1">
                    <a:lumMod val="85000"/>
                  </a:schemeClr>
                </a:solidFill>
              </a:rPr>
              <a:t>Report on Scalable Implementation of DDoS Attack Detection</a:t>
            </a:r>
            <a:endParaRPr lang="en-US" sz="48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11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1972"/>
            <a:ext cx="10131425" cy="1074194"/>
          </a:xfrm>
        </p:spPr>
        <p:txBody>
          <a:bodyPr/>
          <a:lstStyle/>
          <a:p>
            <a:r>
              <a:rPr lang="en-US" dirty="0" smtClean="0"/>
              <a:t>Unsupervised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93950"/>
            <a:ext cx="10131425" cy="392792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Our </a:t>
            </a:r>
            <a:r>
              <a:rPr lang="en-US" sz="3000" dirty="0" smtClean="0"/>
              <a:t>approach is </a:t>
            </a:r>
            <a:r>
              <a:rPr lang="en-US" sz="3000" dirty="0"/>
              <a:t>to form clusters of normal dataset and later detect whether a given input </a:t>
            </a:r>
            <a:r>
              <a:rPr lang="en-US" sz="3000" dirty="0" smtClean="0"/>
              <a:t>data object </a:t>
            </a:r>
            <a:r>
              <a:rPr lang="en-US" sz="3000" dirty="0"/>
              <a:t>is within the cluster or an outlier, i.e., a normal one or DDoS attack </a:t>
            </a:r>
            <a:r>
              <a:rPr lang="en-US" sz="3000" dirty="0" smtClean="0"/>
              <a:t>instance.</a:t>
            </a:r>
          </a:p>
          <a:p>
            <a:r>
              <a:rPr lang="en-US" sz="3000" i="1" dirty="0" smtClean="0"/>
              <a:t>Training phase:</a:t>
            </a:r>
            <a:r>
              <a:rPr lang="en-US" sz="3000" dirty="0" smtClean="0"/>
              <a:t> This method  involves formation </a:t>
            </a:r>
            <a:r>
              <a:rPr lang="en-US" sz="3000" dirty="0"/>
              <a:t>of </a:t>
            </a:r>
            <a:r>
              <a:rPr lang="en-US" sz="3000" dirty="0" smtClean="0"/>
              <a:t>clusters</a:t>
            </a:r>
            <a:r>
              <a:rPr lang="en-US" sz="3000" dirty="0"/>
              <a:t>.</a:t>
            </a:r>
            <a:r>
              <a:rPr lang="en-US" sz="3000" dirty="0" smtClean="0"/>
              <a:t> </a:t>
            </a:r>
            <a:r>
              <a:rPr lang="en-US" sz="3000" dirty="0"/>
              <a:t>Clusters are represented by </a:t>
            </a:r>
            <a:r>
              <a:rPr lang="en-US" sz="3000" dirty="0" smtClean="0"/>
              <a:t>a cluster </a:t>
            </a:r>
            <a:r>
              <a:rPr lang="en-US" sz="3000" dirty="0"/>
              <a:t>center and each cluster has a radius.</a:t>
            </a:r>
            <a:endParaRPr lang="en-US" sz="3000" dirty="0" smtClean="0"/>
          </a:p>
          <a:p>
            <a:r>
              <a:rPr lang="en-US" sz="3000" i="1" dirty="0" smtClean="0"/>
              <a:t>Testing phase</a:t>
            </a:r>
            <a:r>
              <a:rPr lang="en-US" sz="3000" dirty="0" smtClean="0"/>
              <a:t>: </a:t>
            </a:r>
            <a:r>
              <a:rPr lang="en-US" sz="3000" dirty="0"/>
              <a:t>In the detection phase </a:t>
            </a:r>
            <a:r>
              <a:rPr lang="en-US" sz="3000" dirty="0" smtClean="0"/>
              <a:t>a given </a:t>
            </a:r>
            <a:r>
              <a:rPr lang="en-US" sz="3000" dirty="0"/>
              <a:t>input </a:t>
            </a:r>
            <a:r>
              <a:rPr lang="en-US" sz="3000" dirty="0" smtClean="0"/>
              <a:t>vector is  to be detected </a:t>
            </a:r>
            <a:r>
              <a:rPr lang="en-US" sz="3000" dirty="0"/>
              <a:t>as </a:t>
            </a:r>
            <a:r>
              <a:rPr lang="en-US" sz="3000" dirty="0" smtClean="0"/>
              <a:t>an outlier </a:t>
            </a:r>
            <a:r>
              <a:rPr lang="en-US" sz="3000" dirty="0"/>
              <a:t>or </a:t>
            </a:r>
            <a:r>
              <a:rPr lang="en-US" sz="3000" dirty="0" smtClean="0"/>
              <a:t>not. </a:t>
            </a:r>
          </a:p>
          <a:p>
            <a:r>
              <a:rPr lang="en-US" sz="3000" dirty="0" smtClean="0"/>
              <a:t>Manhattan </a:t>
            </a:r>
            <a:r>
              <a:rPr lang="en-US" sz="3000" dirty="0"/>
              <a:t>distance measure is </a:t>
            </a:r>
            <a:r>
              <a:rPr lang="en-US" sz="3000" dirty="0" smtClean="0"/>
              <a:t>used to calculate distance from given input vector to center of the cluster.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7145" y="5421869"/>
                <a:ext cx="3293662" cy="4078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400" dirty="0" smtClean="0">
                    <a:latin typeface="+mj-lt"/>
                  </a:rPr>
                  <a:t>d( x, y)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IN" sz="2400" dirty="0">
                            <a:latin typeface="+mj-lt"/>
                          </a:rPr>
                          <m:t>|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2400" dirty="0">
                            <a:latin typeface="+mj-lt"/>
                          </a:rPr>
                          <m:t> − 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2400" dirty="0">
                            <a:latin typeface="+mj-lt"/>
                          </a:rPr>
                          <m:t>| </m:t>
                        </m:r>
                      </m:e>
                    </m:nary>
                  </m:oMath>
                </a14:m>
                <a:endParaRPr lang="en-IN" sz="24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45" y="5421869"/>
                <a:ext cx="3293662" cy="407804"/>
              </a:xfrm>
              <a:prstGeom prst="rect">
                <a:avLst/>
              </a:prstGeom>
              <a:blipFill rotWithShape="0">
                <a:blip r:embed="rId2"/>
                <a:stretch>
                  <a:fillRect l="-5556" t="-156716" b="-2253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927" y="1508760"/>
            <a:ext cx="10131425" cy="4617719"/>
          </a:xfrm>
        </p:spPr>
        <p:txBody>
          <a:bodyPr>
            <a:noAutofit/>
          </a:bodyPr>
          <a:lstStyle/>
          <a:p>
            <a:r>
              <a:rPr lang="en-US" sz="2400" dirty="0"/>
              <a:t>Supervised learning is a method where labeled training data is used to create </a:t>
            </a:r>
            <a:r>
              <a:rPr lang="en-US" sz="2400" dirty="0" smtClean="0"/>
              <a:t>a model </a:t>
            </a:r>
            <a:r>
              <a:rPr lang="en-US" sz="2400" dirty="0"/>
              <a:t>in order to classify future data.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algorithm has to correctly label </a:t>
            </a:r>
            <a:r>
              <a:rPr lang="en-US" sz="2400" dirty="0" smtClean="0"/>
              <a:t>the unknown </a:t>
            </a:r>
            <a:r>
              <a:rPr lang="en-US" sz="2400" dirty="0"/>
              <a:t>data in testing dataset by comparing it to the model created from </a:t>
            </a:r>
            <a:r>
              <a:rPr lang="en-US" sz="2400" dirty="0" smtClean="0"/>
              <a:t>the training </a:t>
            </a:r>
            <a:r>
              <a:rPr lang="en-US" sz="2400" dirty="0"/>
              <a:t>dataset. </a:t>
            </a:r>
            <a:endParaRPr lang="en-US" sz="2400" dirty="0" smtClean="0"/>
          </a:p>
          <a:p>
            <a:r>
              <a:rPr lang="en-US" sz="2400" dirty="0" smtClean="0"/>
              <a:t>Just </a:t>
            </a:r>
            <a:r>
              <a:rPr lang="en-US" sz="2400" dirty="0"/>
              <a:t>like previous case this method also has a training </a:t>
            </a:r>
            <a:r>
              <a:rPr lang="en-US" sz="2400" dirty="0" smtClean="0"/>
              <a:t>phase and </a:t>
            </a:r>
            <a:r>
              <a:rPr lang="en-US" sz="2400" dirty="0"/>
              <a:t>testing phase</a:t>
            </a:r>
            <a:r>
              <a:rPr lang="en-US" sz="2400" dirty="0" smtClean="0"/>
              <a:t>.</a:t>
            </a:r>
          </a:p>
          <a:p>
            <a:r>
              <a:rPr lang="en-US" sz="2400" i="1" dirty="0"/>
              <a:t>Training</a:t>
            </a:r>
            <a:r>
              <a:rPr lang="en-US" sz="2400" dirty="0"/>
              <a:t>: We use k-nearest neighbors </a:t>
            </a:r>
            <a:r>
              <a:rPr lang="en-US" sz="2400" dirty="0" smtClean="0"/>
              <a:t>classification </a:t>
            </a:r>
            <a:r>
              <a:rPr lang="en-US" sz="2400" dirty="0"/>
              <a:t>algorithm, to </a:t>
            </a:r>
            <a:r>
              <a:rPr lang="en-US" sz="2400" dirty="0" smtClean="0"/>
              <a:t>classify testing </a:t>
            </a:r>
            <a:r>
              <a:rPr lang="en-US" sz="2400" dirty="0"/>
              <a:t>data into normal or DDoS </a:t>
            </a:r>
            <a:r>
              <a:rPr lang="en-US" sz="2400" dirty="0" smtClean="0"/>
              <a:t>traffic</a:t>
            </a:r>
            <a:r>
              <a:rPr lang="en-US" sz="2400" dirty="0"/>
              <a:t>, with the use of labeled training data.</a:t>
            </a:r>
            <a:endParaRPr lang="en-US" sz="2400" dirty="0" smtClean="0"/>
          </a:p>
          <a:p>
            <a:r>
              <a:rPr lang="en-US" sz="2400" i="1" dirty="0"/>
              <a:t>Testing</a:t>
            </a:r>
            <a:r>
              <a:rPr lang="en-US" sz="2400" dirty="0"/>
              <a:t>: In this phase, each test vector's K nearest neighbors are </a:t>
            </a:r>
            <a:r>
              <a:rPr lang="en-US" sz="2400" dirty="0" smtClean="0"/>
              <a:t>found and </a:t>
            </a:r>
            <a:r>
              <a:rPr lang="en-US" sz="2400" dirty="0"/>
              <a:t>a majority voting is done to label it. In order to calculate the nearest </a:t>
            </a:r>
            <a:r>
              <a:rPr lang="en-US" sz="2400" dirty="0" smtClean="0"/>
              <a:t>neighbors </a:t>
            </a:r>
            <a:r>
              <a:rPr lang="en-US" sz="2400" dirty="0"/>
              <a:t>Manhattan distance metric is used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161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17638"/>
            <a:ext cx="10131425" cy="4373563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We </a:t>
            </a:r>
            <a:r>
              <a:rPr lang="en-US" sz="2800" dirty="0"/>
              <a:t>used two datasets for evaluation. First </a:t>
            </a:r>
            <a:r>
              <a:rPr lang="en-US" sz="2800" dirty="0" smtClean="0"/>
              <a:t>is DARPA 99 </a:t>
            </a:r>
            <a:r>
              <a:rPr lang="en-US" sz="2800" dirty="0"/>
              <a:t>week 1 and 3, outside </a:t>
            </a:r>
            <a:r>
              <a:rPr lang="en-US" sz="2800" dirty="0" smtClean="0"/>
              <a:t>traffic for normal </a:t>
            </a:r>
            <a:r>
              <a:rPr lang="en-US" sz="2800" dirty="0"/>
              <a:t>dataset and </a:t>
            </a:r>
            <a:r>
              <a:rPr lang="en-US" sz="2800" dirty="0" smtClean="0"/>
              <a:t>CAIDA </a:t>
            </a:r>
            <a:r>
              <a:rPr lang="en-US" sz="2800" dirty="0"/>
              <a:t>2007 DDoS attack dataset. </a:t>
            </a:r>
            <a:endParaRPr lang="en-US" sz="2800" dirty="0" smtClean="0"/>
          </a:p>
          <a:p>
            <a:r>
              <a:rPr lang="en-US" dirty="0" smtClean="0"/>
              <a:t>A </a:t>
            </a:r>
            <a:r>
              <a:rPr lang="en-US" dirty="0"/>
              <a:t>summary of these two </a:t>
            </a:r>
            <a:r>
              <a:rPr lang="en-US" dirty="0" smtClean="0"/>
              <a:t>datasets is </a:t>
            </a:r>
            <a:r>
              <a:rPr lang="en-US" dirty="0"/>
              <a:t>shown </a:t>
            </a:r>
            <a:r>
              <a:rPr lang="en-US" dirty="0" smtClean="0"/>
              <a:t>in the below table: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From these datasets </a:t>
            </a:r>
            <a:r>
              <a:rPr lang="en-US" dirty="0"/>
              <a:t>we extracted </a:t>
            </a:r>
            <a:r>
              <a:rPr lang="en-US" dirty="0" smtClean="0"/>
              <a:t>required properties tshark tool . </a:t>
            </a:r>
          </a:p>
          <a:p>
            <a:r>
              <a:rPr lang="en-US" dirty="0" smtClean="0"/>
              <a:t>Our program  generates Interval Summary for this data and operations are performed to decide if it was a DDoS attack or not.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960334"/>
              </p:ext>
            </p:extLst>
          </p:nvPr>
        </p:nvGraphicFramePr>
        <p:xfrm>
          <a:off x="1609391" y="3000628"/>
          <a:ext cx="6210477" cy="11109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0159"/>
                <a:gridCol w="2070159"/>
                <a:gridCol w="2070159"/>
              </a:tblGrid>
              <a:tr h="370323">
                <a:tc>
                  <a:txBody>
                    <a:bodyPr/>
                    <a:lstStyle/>
                    <a:p>
                      <a:r>
                        <a:rPr lang="en-IN" dirty="0" smtClean="0"/>
                        <a:t>Properties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Normal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DDoS</a:t>
                      </a:r>
                      <a:endParaRPr lang="en-IN" dirty="0"/>
                    </a:p>
                  </a:txBody>
                  <a:tcPr/>
                </a:tc>
              </a:tr>
              <a:tr h="370323">
                <a:tc>
                  <a:txBody>
                    <a:bodyPr/>
                    <a:lstStyle/>
                    <a:p>
                      <a:r>
                        <a:rPr lang="en-IN" dirty="0" smtClean="0"/>
                        <a:t>Number of Packets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1,39,41,518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37,11,32,316</a:t>
                      </a:r>
                      <a:endParaRPr lang="en-IN" dirty="0"/>
                    </a:p>
                  </a:txBody>
                  <a:tcPr/>
                </a:tc>
              </a:tr>
              <a:tr h="370323">
                <a:tc>
                  <a:txBody>
                    <a:bodyPr/>
                    <a:lstStyle/>
                    <a:p>
                      <a:r>
                        <a:rPr lang="en-IN" dirty="0" smtClean="0"/>
                        <a:t>Number</a:t>
                      </a:r>
                      <a:r>
                        <a:rPr lang="en-IN" baseline="0" dirty="0" smtClean="0"/>
                        <a:t> of Intervals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4,05,325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2,455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85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511" y="167425"/>
            <a:ext cx="6461974" cy="1009800"/>
          </a:xfrm>
        </p:spPr>
        <p:txBody>
          <a:bodyPr/>
          <a:lstStyle/>
          <a:p>
            <a:r>
              <a:rPr lang="en-US" dirty="0" smtClean="0"/>
              <a:t>Results – Hadoop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39403"/>
            <a:ext cx="10131425" cy="354169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Hadoop Cluster Configuration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PC's: 4</a:t>
            </a:r>
          </a:p>
          <a:p>
            <a:pPr lvl="1"/>
            <a:r>
              <a:rPr lang="en-US" dirty="0"/>
              <a:t>Processor: Intel Core 2 Duo E8400 @ 3.00 GHz</a:t>
            </a:r>
          </a:p>
          <a:p>
            <a:pPr lvl="1"/>
            <a:r>
              <a:rPr lang="en-US" dirty="0"/>
              <a:t>RAM : 8 GB (Each node)</a:t>
            </a:r>
          </a:p>
          <a:p>
            <a:pPr lvl="1"/>
            <a:r>
              <a:rPr lang="en-US" dirty="0"/>
              <a:t>HDD : 500 GB (Each node)</a:t>
            </a:r>
          </a:p>
          <a:p>
            <a:pPr lvl="1"/>
            <a:r>
              <a:rPr lang="en-US" dirty="0"/>
              <a:t>Network : 100 Mbps </a:t>
            </a:r>
            <a:r>
              <a:rPr lang="en-US" dirty="0" err="1"/>
              <a:t>DLink</a:t>
            </a:r>
            <a:r>
              <a:rPr lang="en-US" dirty="0"/>
              <a:t> Switch connected using 1 </a:t>
            </a:r>
            <a:r>
              <a:rPr lang="en-US" dirty="0" err="1"/>
              <a:t>Gbps</a:t>
            </a:r>
            <a:r>
              <a:rPr lang="en-US" dirty="0"/>
              <a:t> Ethernet Cable</a:t>
            </a:r>
            <a:endParaRPr lang="en-US" dirty="0" smtClean="0"/>
          </a:p>
          <a:p>
            <a:r>
              <a:rPr lang="en-US" dirty="0" smtClean="0"/>
              <a:t>Time taken to convert packet properties to Interval summary. Results show the effectiveness of Hadoop over stand alone systems.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800064"/>
              </p:ext>
            </p:extLst>
          </p:nvPr>
        </p:nvGraphicFramePr>
        <p:xfrm>
          <a:off x="2240924" y="4643114"/>
          <a:ext cx="6568228" cy="15234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9714"/>
                <a:gridCol w="991673"/>
                <a:gridCol w="1030310"/>
                <a:gridCol w="1043189"/>
                <a:gridCol w="1133342"/>
              </a:tblGrid>
              <a:tr h="379664">
                <a:tc rowSpan="2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IN" dirty="0" smtClean="0"/>
                        <a:t>File Size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81258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1 GB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20 GB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40</a:t>
                      </a:r>
                      <a:r>
                        <a:rPr lang="en-IN" b="1" baseline="0" dirty="0" smtClean="0"/>
                        <a:t> GB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80 GB</a:t>
                      </a:r>
                      <a:endParaRPr lang="en-IN" b="1" dirty="0"/>
                    </a:p>
                  </a:txBody>
                  <a:tcPr/>
                </a:tc>
              </a:tr>
              <a:tr h="381258">
                <a:tc>
                  <a:txBody>
                    <a:bodyPr/>
                    <a:lstStyle/>
                    <a:p>
                      <a:r>
                        <a:rPr lang="en-IN" dirty="0" smtClean="0"/>
                        <a:t>Single Node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 sec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 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 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52 min</a:t>
                      </a:r>
                      <a:endParaRPr lang="en-IN" dirty="0"/>
                    </a:p>
                  </a:txBody>
                  <a:tcPr/>
                </a:tc>
              </a:tr>
              <a:tr h="381258">
                <a:tc>
                  <a:txBody>
                    <a:bodyPr/>
                    <a:lstStyle/>
                    <a:p>
                      <a:r>
                        <a:rPr lang="en-IN" dirty="0" smtClean="0"/>
                        <a:t>4 Node </a:t>
                      </a:r>
                      <a:r>
                        <a:rPr lang="en-IN" dirty="0" err="1" smtClean="0"/>
                        <a:t>Hadoop</a:t>
                      </a:r>
                      <a:r>
                        <a:rPr lang="en-IN" dirty="0" smtClean="0"/>
                        <a:t> Cluster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90 sec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 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23 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 min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3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33997"/>
            <a:ext cx="10131425" cy="932526"/>
          </a:xfrm>
        </p:spPr>
        <p:txBody>
          <a:bodyPr/>
          <a:lstStyle/>
          <a:p>
            <a:r>
              <a:rPr lang="en-US" dirty="0" smtClean="0"/>
              <a:t>Results – Unsupervised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739" y="1515291"/>
            <a:ext cx="10131425" cy="3949337"/>
          </a:xfrm>
        </p:spPr>
        <p:txBody>
          <a:bodyPr>
            <a:normAutofit/>
          </a:bodyPr>
          <a:lstStyle/>
          <a:p>
            <a:r>
              <a:rPr lang="en-US" sz="2800" dirty="0"/>
              <a:t>In unsupervised </a:t>
            </a:r>
            <a:r>
              <a:rPr lang="en-US" sz="2800" dirty="0" smtClean="0"/>
              <a:t>learning method </a:t>
            </a:r>
            <a:r>
              <a:rPr lang="en-US" sz="2800" dirty="0"/>
              <a:t>we used </a:t>
            </a:r>
            <a:r>
              <a:rPr lang="en-US" sz="2800" dirty="0" smtClean="0"/>
              <a:t>interval summaries </a:t>
            </a:r>
            <a:r>
              <a:rPr lang="en-US" sz="2800" dirty="0"/>
              <a:t>of only </a:t>
            </a:r>
            <a:r>
              <a:rPr lang="en-US" sz="2800" dirty="0" smtClean="0"/>
              <a:t>normal </a:t>
            </a:r>
            <a:r>
              <a:rPr lang="en-US" sz="2800" dirty="0"/>
              <a:t>data (for </a:t>
            </a:r>
            <a:r>
              <a:rPr lang="en-US" sz="2800" dirty="0" smtClean="0"/>
              <a:t>training</a:t>
            </a:r>
            <a:r>
              <a:rPr lang="en-US" sz="2800" dirty="0" smtClean="0"/>
              <a:t>).</a:t>
            </a:r>
            <a:endParaRPr lang="en-US" sz="28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Below table </a:t>
            </a:r>
            <a:r>
              <a:rPr lang="en-US" sz="2800" dirty="0"/>
              <a:t>shows the performance of unsupervised learning method. Out of </a:t>
            </a:r>
            <a:r>
              <a:rPr lang="en-US" sz="2800" dirty="0" smtClean="0"/>
              <a:t>the 202663 </a:t>
            </a:r>
            <a:r>
              <a:rPr lang="en-US" sz="2800" dirty="0"/>
              <a:t>intervals in the </a:t>
            </a:r>
            <a:r>
              <a:rPr lang="en-US" sz="2800" dirty="0" smtClean="0"/>
              <a:t>normal </a:t>
            </a:r>
            <a:r>
              <a:rPr lang="en-US" sz="2800" dirty="0"/>
              <a:t>dataset 50 of them are incorrectly labeled as </a:t>
            </a:r>
            <a:r>
              <a:rPr lang="en-US" sz="2800" dirty="0" err="1" smtClean="0"/>
              <a:t>DDoS</a:t>
            </a:r>
            <a:r>
              <a:rPr lang="en-US" sz="2800" dirty="0" smtClean="0"/>
              <a:t> </a:t>
            </a:r>
            <a:r>
              <a:rPr lang="en-US" sz="2800" dirty="0" smtClean="0"/>
              <a:t>instances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288134"/>
              </p:ext>
            </p:extLst>
          </p:nvPr>
        </p:nvGraphicFramePr>
        <p:xfrm>
          <a:off x="1493949" y="2463999"/>
          <a:ext cx="7146344" cy="11918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44413"/>
                <a:gridCol w="1156520"/>
                <a:gridCol w="1062748"/>
                <a:gridCol w="1053784"/>
                <a:gridCol w="1028879"/>
              </a:tblGrid>
              <a:tr h="285071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Properties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Normal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DDoS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85071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Training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Training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Testing</a:t>
                      </a:r>
                      <a:endParaRPr lang="en-IN" dirty="0"/>
                    </a:p>
                  </a:txBody>
                  <a:tcPr/>
                </a:tc>
              </a:tr>
              <a:tr h="460328">
                <a:tc>
                  <a:txBody>
                    <a:bodyPr/>
                    <a:lstStyle/>
                    <a:p>
                      <a:r>
                        <a:rPr lang="en-IN" dirty="0" smtClean="0"/>
                        <a:t>Number of Intervals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2,02,662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2,02,663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2455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82334"/>
              </p:ext>
            </p:extLst>
          </p:nvPr>
        </p:nvGraphicFramePr>
        <p:xfrm>
          <a:off x="3033793" y="5072743"/>
          <a:ext cx="4536225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075"/>
                <a:gridCol w="1512075"/>
                <a:gridCol w="1512075"/>
              </a:tblGrid>
              <a:tr h="34885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Normal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DDoS</a:t>
                      </a:r>
                      <a:endParaRPr lang="en-IN" dirty="0"/>
                    </a:p>
                  </a:txBody>
                  <a:tcPr/>
                </a:tc>
              </a:tr>
              <a:tr h="348858">
                <a:tc>
                  <a:txBody>
                    <a:bodyPr/>
                    <a:lstStyle/>
                    <a:p>
                      <a:r>
                        <a:rPr lang="en-IN" dirty="0" smtClean="0"/>
                        <a:t>Normal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2,02,613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</a:tr>
              <a:tr h="348858">
                <a:tc>
                  <a:txBody>
                    <a:bodyPr/>
                    <a:lstStyle/>
                    <a:p>
                      <a:r>
                        <a:rPr lang="en-IN" dirty="0" smtClean="0"/>
                        <a:t>DDoS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2410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0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0761"/>
            <a:ext cx="10131425" cy="906768"/>
          </a:xfrm>
        </p:spPr>
        <p:txBody>
          <a:bodyPr/>
          <a:lstStyle/>
          <a:p>
            <a:r>
              <a:rPr lang="en-US" dirty="0" smtClean="0"/>
              <a:t>Results - Supervised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357529"/>
            <a:ext cx="10131425" cy="463210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Since </a:t>
            </a:r>
            <a:r>
              <a:rPr lang="en-US" sz="2800" dirty="0"/>
              <a:t>K-nearest </a:t>
            </a:r>
            <a:r>
              <a:rPr lang="en-US" sz="2800" dirty="0" smtClean="0"/>
              <a:t>classification </a:t>
            </a:r>
            <a:r>
              <a:rPr lang="en-US" sz="2800" dirty="0"/>
              <a:t>is </a:t>
            </a:r>
            <a:r>
              <a:rPr lang="en-US" sz="2800" dirty="0" smtClean="0"/>
              <a:t>computationally </a:t>
            </a:r>
            <a:r>
              <a:rPr lang="en-US" sz="2800" dirty="0"/>
              <a:t>very expensive we used a </a:t>
            </a:r>
            <a:r>
              <a:rPr lang="en-US" sz="2800" dirty="0" smtClean="0"/>
              <a:t>smaller representative </a:t>
            </a:r>
            <a:r>
              <a:rPr lang="en-US" sz="2800" dirty="0"/>
              <a:t>dataset for this experiment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 smtClean="0"/>
              <a:t>We assumed K = 5 and found nearest neighbors for each of the testing interval and labeled it with </a:t>
            </a:r>
            <a:r>
              <a:rPr lang="en-US" sz="2800" dirty="0" smtClean="0"/>
              <a:t>majority.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027743"/>
              </p:ext>
            </p:extLst>
          </p:nvPr>
        </p:nvGraphicFramePr>
        <p:xfrm>
          <a:off x="2060804" y="2551207"/>
          <a:ext cx="7146344" cy="11918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44413"/>
                <a:gridCol w="1156520"/>
                <a:gridCol w="1062748"/>
                <a:gridCol w="1053784"/>
                <a:gridCol w="1028879"/>
              </a:tblGrid>
              <a:tr h="285071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Properties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Normal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DDoS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85071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Training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Training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Testing</a:t>
                      </a:r>
                      <a:endParaRPr lang="en-IN" dirty="0"/>
                    </a:p>
                  </a:txBody>
                  <a:tcPr/>
                </a:tc>
              </a:tr>
              <a:tr h="460328">
                <a:tc>
                  <a:txBody>
                    <a:bodyPr/>
                    <a:lstStyle/>
                    <a:p>
                      <a:r>
                        <a:rPr lang="en-IN" dirty="0" smtClean="0"/>
                        <a:t>Number of Intervals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1,75,117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1255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878986"/>
              </p:ext>
            </p:extLst>
          </p:nvPr>
        </p:nvGraphicFramePr>
        <p:xfrm>
          <a:off x="2963510" y="5111564"/>
          <a:ext cx="4536225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075"/>
                <a:gridCol w="1512075"/>
                <a:gridCol w="1512075"/>
              </a:tblGrid>
              <a:tr h="34885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Normal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DDoS</a:t>
                      </a:r>
                      <a:endParaRPr lang="en-IN" dirty="0"/>
                    </a:p>
                  </a:txBody>
                  <a:tcPr/>
                </a:tc>
              </a:tr>
              <a:tr h="348858">
                <a:tc>
                  <a:txBody>
                    <a:bodyPr/>
                    <a:lstStyle/>
                    <a:p>
                      <a:r>
                        <a:rPr lang="en-IN" dirty="0" smtClean="0"/>
                        <a:t>Normal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1,75,111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348858">
                <a:tc>
                  <a:txBody>
                    <a:bodyPr/>
                    <a:lstStyle/>
                    <a:p>
                      <a:r>
                        <a:rPr lang="en-IN" dirty="0" smtClean="0"/>
                        <a:t>DDoS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1255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7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842" y="274638"/>
            <a:ext cx="10972800" cy="1143000"/>
          </a:xfrm>
        </p:spPr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Although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/>
              <a:t>resulted in performance </a:t>
            </a:r>
            <a:r>
              <a:rPr lang="en-US" dirty="0" smtClean="0"/>
              <a:t>improvement </a:t>
            </a:r>
            <a:r>
              <a:rPr lang="en-US" dirty="0"/>
              <a:t>in comparison to </a:t>
            </a:r>
            <a:r>
              <a:rPr lang="en-US" dirty="0" smtClean="0"/>
              <a:t>single </a:t>
            </a:r>
            <a:r>
              <a:rPr lang="en-US" dirty="0"/>
              <a:t>node </a:t>
            </a:r>
            <a:r>
              <a:rPr lang="en-US" dirty="0" smtClean="0"/>
              <a:t>processing</a:t>
            </a:r>
            <a:r>
              <a:rPr lang="en-US" dirty="0"/>
              <a:t>, however the improvement is not </a:t>
            </a:r>
            <a:r>
              <a:rPr lang="en-US" dirty="0" smtClean="0"/>
              <a:t>substantial</a:t>
            </a:r>
            <a:r>
              <a:rPr lang="en-US" dirty="0" smtClean="0"/>
              <a:t>. Some of the reasons are: </a:t>
            </a:r>
            <a:endParaRPr lang="en-US" dirty="0" smtClean="0"/>
          </a:p>
          <a:p>
            <a:pPr lvl="1"/>
            <a:r>
              <a:rPr lang="en-US" sz="2600" dirty="0" smtClean="0"/>
              <a:t>Data </a:t>
            </a:r>
            <a:r>
              <a:rPr lang="en-US" sz="2600" dirty="0"/>
              <a:t>Size: </a:t>
            </a:r>
            <a:r>
              <a:rPr lang="en-US" sz="2600" dirty="0" smtClean="0"/>
              <a:t>On </a:t>
            </a:r>
            <a:r>
              <a:rPr lang="en-US" sz="2600" dirty="0" smtClean="0"/>
              <a:t>smaller </a:t>
            </a:r>
            <a:r>
              <a:rPr lang="en-US" sz="2600" dirty="0"/>
              <a:t>datasets the overhead in </a:t>
            </a:r>
            <a:r>
              <a:rPr lang="en-US" sz="2600" dirty="0" smtClean="0"/>
              <a:t>performing </a:t>
            </a:r>
            <a:r>
              <a:rPr lang="en-US" sz="2600" dirty="0"/>
              <a:t>Map and Reduce operations will </a:t>
            </a:r>
            <a:r>
              <a:rPr lang="en-US" sz="2600" dirty="0" smtClean="0"/>
              <a:t>be the </a:t>
            </a:r>
            <a:r>
              <a:rPr lang="en-US" sz="2600" dirty="0"/>
              <a:t>major contributors to the processing </a:t>
            </a:r>
            <a:r>
              <a:rPr lang="en-US" sz="2600" dirty="0" smtClean="0"/>
              <a:t>time.</a:t>
            </a:r>
          </a:p>
          <a:p>
            <a:pPr lvl="1"/>
            <a:r>
              <a:rPr lang="en-US" sz="2600" dirty="0" smtClean="0"/>
              <a:t>Suitability </a:t>
            </a:r>
            <a:r>
              <a:rPr lang="en-US" sz="2600" dirty="0"/>
              <a:t>of Algorithms for Parallel Processing</a:t>
            </a:r>
            <a:r>
              <a:rPr lang="en-US" sz="2600" dirty="0" smtClean="0"/>
              <a:t>: In </a:t>
            </a:r>
            <a:r>
              <a:rPr lang="en-US" sz="2600" dirty="0"/>
              <a:t>our case the unsupervised learning method is not </a:t>
            </a:r>
            <a:r>
              <a:rPr lang="en-US" sz="2600" dirty="0" smtClean="0"/>
              <a:t>computationally expensive where </a:t>
            </a:r>
            <a:r>
              <a:rPr lang="en-US" sz="2600" dirty="0"/>
              <a:t>as K-nearest neighbor </a:t>
            </a:r>
            <a:r>
              <a:rPr lang="en-US" sz="2600" dirty="0" smtClean="0"/>
              <a:t>classification </a:t>
            </a:r>
            <a:r>
              <a:rPr lang="en-US" sz="2600" dirty="0"/>
              <a:t>is not inherently </a:t>
            </a:r>
            <a:r>
              <a:rPr lang="en-US" sz="2600" dirty="0" smtClean="0"/>
              <a:t>parallelizable</a:t>
            </a:r>
            <a:r>
              <a:rPr lang="en-US" sz="2600" dirty="0"/>
              <a:t>.</a:t>
            </a:r>
          </a:p>
          <a:p>
            <a:pPr lvl="1"/>
            <a:r>
              <a:rPr lang="en-US" sz="2600" dirty="0" smtClean="0"/>
              <a:t>Network </a:t>
            </a:r>
            <a:r>
              <a:rPr lang="en-US" sz="2600" dirty="0"/>
              <a:t>Latency: To use input data in sizes of few Giga Bytes, we need </a:t>
            </a:r>
            <a:r>
              <a:rPr lang="en-US" sz="2600" dirty="0" smtClean="0"/>
              <a:t>a very </a:t>
            </a:r>
            <a:r>
              <a:rPr lang="en-US" sz="2600" dirty="0"/>
              <a:t>high speed network </a:t>
            </a:r>
            <a:r>
              <a:rPr lang="en-US" sz="2600" dirty="0" smtClean="0"/>
              <a:t>data between nodes.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352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196" y="262422"/>
            <a:ext cx="3794759" cy="1456267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864" y="1880810"/>
            <a:ext cx="10131425" cy="3649133"/>
          </a:xfrm>
        </p:spPr>
        <p:txBody>
          <a:bodyPr>
            <a:noAutofit/>
          </a:bodyPr>
          <a:lstStyle/>
          <a:p>
            <a:r>
              <a:rPr lang="en-US" sz="2800" dirty="0"/>
              <a:t>In this paper we described an experimental evaluation of DDoS attack </a:t>
            </a:r>
            <a:r>
              <a:rPr lang="en-US" sz="2800" dirty="0" smtClean="0"/>
              <a:t>detection with traffic </a:t>
            </a:r>
            <a:r>
              <a:rPr lang="en-US" sz="2800" dirty="0"/>
              <a:t>interval summaries. </a:t>
            </a:r>
            <a:endParaRPr lang="en-US" sz="2800" dirty="0" smtClean="0"/>
          </a:p>
          <a:p>
            <a:r>
              <a:rPr lang="en-US" sz="2800" dirty="0" smtClean="0"/>
              <a:t>We </a:t>
            </a:r>
            <a:r>
              <a:rPr lang="en-US" sz="2800" dirty="0"/>
              <a:t>conducted scalability study of two </a:t>
            </a:r>
            <a:r>
              <a:rPr lang="en-US" sz="2800" dirty="0" smtClean="0"/>
              <a:t>detection methods unsupervised </a:t>
            </a:r>
            <a:r>
              <a:rPr lang="en-US" sz="2800" dirty="0"/>
              <a:t>and supervised learning methods on Hadoop </a:t>
            </a:r>
            <a:r>
              <a:rPr lang="en-US" sz="2800" dirty="0" smtClean="0"/>
              <a:t>and compared </a:t>
            </a:r>
            <a:r>
              <a:rPr lang="en-US" sz="2800" dirty="0"/>
              <a:t>its performance with a single node machine. </a:t>
            </a:r>
            <a:endParaRPr lang="en-US" sz="2800" dirty="0" smtClean="0"/>
          </a:p>
          <a:p>
            <a:r>
              <a:rPr lang="en-US" sz="2800" dirty="0" smtClean="0"/>
              <a:t>An </a:t>
            </a:r>
            <a:r>
              <a:rPr lang="en-US" sz="2800" dirty="0"/>
              <a:t>important </a:t>
            </a:r>
            <a:r>
              <a:rPr lang="en-US" sz="2800" dirty="0" smtClean="0"/>
              <a:t>observation is </a:t>
            </a:r>
            <a:r>
              <a:rPr lang="en-US" sz="2800" dirty="0"/>
              <a:t>that although Hadoop </a:t>
            </a:r>
            <a:r>
              <a:rPr lang="en-US" sz="2800" dirty="0" smtClean="0"/>
              <a:t>performs better in some cases, there </a:t>
            </a:r>
            <a:r>
              <a:rPr lang="en-US" sz="2800" dirty="0"/>
              <a:t>are several factors </a:t>
            </a:r>
            <a:r>
              <a:rPr lang="en-US" sz="2800" dirty="0" smtClean="0"/>
              <a:t>which affects </a:t>
            </a:r>
            <a:r>
              <a:rPr lang="en-US" sz="2800" dirty="0"/>
              <a:t>its performance including size of data, suitability of algorithm for </a:t>
            </a:r>
            <a:r>
              <a:rPr lang="en-US" sz="2800" dirty="0" smtClean="0"/>
              <a:t>parallel computation</a:t>
            </a:r>
            <a:r>
              <a:rPr lang="en-US" sz="2800" dirty="0"/>
              <a:t>, network latency, etc.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9108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</a:t>
            </a:r>
            <a:r>
              <a:rPr lang="en-US" dirty="0"/>
              <a:t>like to acknowledge Center for Applied Internet Data </a:t>
            </a:r>
            <a:r>
              <a:rPr lang="en-US" dirty="0" smtClean="0"/>
              <a:t>Analysis (CAIDA</a:t>
            </a:r>
            <a:r>
              <a:rPr lang="en-US" dirty="0"/>
              <a:t>) and MIT Lincoln Laboratory for providing access to their 2007 </a:t>
            </a:r>
            <a:r>
              <a:rPr lang="en-US" dirty="0" smtClean="0"/>
              <a:t>DDoS attack </a:t>
            </a:r>
            <a:r>
              <a:rPr lang="en-US" dirty="0"/>
              <a:t>dataset and DARPA 99 dataset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49046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J. </a:t>
            </a:r>
            <a:r>
              <a:rPr lang="en-US" sz="2000" dirty="0" err="1"/>
              <a:t>Mirkovic</a:t>
            </a:r>
            <a:r>
              <a:rPr lang="en-US" sz="2000" dirty="0"/>
              <a:t> and P. </a:t>
            </a:r>
            <a:r>
              <a:rPr lang="en-US" sz="2000" dirty="0" err="1"/>
              <a:t>Reiher</a:t>
            </a:r>
            <a:r>
              <a:rPr lang="en-US" sz="2000" dirty="0"/>
              <a:t>, D-ward: A source-end defense against </a:t>
            </a:r>
            <a:r>
              <a:rPr lang="en-US" sz="2000" dirty="0" err="1"/>
              <a:t>ooding</a:t>
            </a:r>
            <a:r>
              <a:rPr lang="en-US" sz="2000" dirty="0"/>
              <a:t> </a:t>
            </a:r>
            <a:r>
              <a:rPr lang="en-US" sz="2000" dirty="0" smtClean="0"/>
              <a:t>denial-of-service </a:t>
            </a:r>
            <a:r>
              <a:rPr lang="en-US" sz="2000" dirty="0"/>
              <a:t>attacks, IEEE Transactions on Dependable </a:t>
            </a:r>
            <a:r>
              <a:rPr lang="en-US" sz="2000" dirty="0" smtClean="0"/>
              <a:t>Secure </a:t>
            </a:r>
            <a:r>
              <a:rPr lang="en-US" sz="2000" dirty="0"/>
              <a:t>Computing, vol. </a:t>
            </a:r>
            <a:r>
              <a:rPr lang="en-US" sz="2000" dirty="0" smtClean="0"/>
              <a:t>2,no</a:t>
            </a:r>
            <a:r>
              <a:rPr lang="en-US" sz="2000" dirty="0"/>
              <a:t>. 3, pp. 216232, </a:t>
            </a:r>
            <a:r>
              <a:rPr lang="en-US" sz="2000" dirty="0" smtClean="0"/>
              <a:t>2005.</a:t>
            </a:r>
          </a:p>
          <a:p>
            <a:r>
              <a:rPr lang="en-US" sz="2000" dirty="0"/>
              <a:t>T. M. Gil and M. </a:t>
            </a:r>
            <a:r>
              <a:rPr lang="en-US" sz="2000" dirty="0" err="1"/>
              <a:t>Poletto</a:t>
            </a:r>
            <a:r>
              <a:rPr lang="en-US" sz="2000" dirty="0"/>
              <a:t>, MULTOPS: a </a:t>
            </a:r>
            <a:r>
              <a:rPr lang="en-US" sz="2000" dirty="0" smtClean="0"/>
              <a:t>data structure </a:t>
            </a:r>
            <a:r>
              <a:rPr lang="en-US" sz="2000" dirty="0"/>
              <a:t>for bandwidth </a:t>
            </a:r>
            <a:r>
              <a:rPr lang="en-US" sz="2000" dirty="0" smtClean="0"/>
              <a:t>attack detection</a:t>
            </a:r>
            <a:r>
              <a:rPr lang="en-US" sz="2000" dirty="0"/>
              <a:t>, in In Proceedings of 10th </a:t>
            </a:r>
            <a:r>
              <a:rPr lang="en-US" sz="2000" dirty="0" err="1"/>
              <a:t>Usenix</a:t>
            </a:r>
            <a:r>
              <a:rPr lang="en-US" sz="2000" dirty="0"/>
              <a:t> Security Symposium, pp. 2338, 2001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T. </a:t>
            </a:r>
            <a:r>
              <a:rPr lang="en-US" sz="2000" dirty="0" err="1"/>
              <a:t>Peng</a:t>
            </a:r>
            <a:r>
              <a:rPr lang="en-US" sz="2000" dirty="0"/>
              <a:t>, C. </a:t>
            </a:r>
            <a:r>
              <a:rPr lang="en-US" sz="2000" dirty="0" err="1"/>
              <a:t>Leckie</a:t>
            </a:r>
            <a:r>
              <a:rPr lang="en-US" sz="2000" dirty="0"/>
              <a:t>, and K. </a:t>
            </a:r>
            <a:r>
              <a:rPr lang="en-US" sz="2000" dirty="0" err="1"/>
              <a:t>Ramamohanarao</a:t>
            </a:r>
            <a:r>
              <a:rPr lang="en-US" sz="2000" dirty="0"/>
              <a:t>, Adjusted probabilistic packet </a:t>
            </a:r>
            <a:r>
              <a:rPr lang="en-US" sz="2000" dirty="0" smtClean="0"/>
              <a:t>marking </a:t>
            </a:r>
            <a:r>
              <a:rPr lang="en-US" sz="2000" dirty="0"/>
              <a:t>for </a:t>
            </a:r>
            <a:r>
              <a:rPr lang="en-US" sz="2000" dirty="0" err="1"/>
              <a:t>ip</a:t>
            </a:r>
            <a:r>
              <a:rPr lang="en-US" sz="2000" dirty="0"/>
              <a:t> </a:t>
            </a:r>
            <a:r>
              <a:rPr lang="en-US" sz="2000" dirty="0" err="1"/>
              <a:t>traceback</a:t>
            </a:r>
            <a:r>
              <a:rPr lang="en-US" sz="2000" dirty="0"/>
              <a:t>, in Networking '02: Proceedings of the Networking </a:t>
            </a:r>
            <a:r>
              <a:rPr lang="en-US" sz="2000" dirty="0" smtClean="0"/>
              <a:t>Technologies</a:t>
            </a:r>
            <a:r>
              <a:rPr lang="en-US" sz="2000" dirty="0"/>
              <a:t>, Services, and Protocols; Performance of Computer and Communication </a:t>
            </a:r>
            <a:r>
              <a:rPr lang="en-US" sz="2000" dirty="0" smtClean="0"/>
              <a:t>Networks</a:t>
            </a:r>
            <a:r>
              <a:rPr lang="en-US" sz="2000" dirty="0"/>
              <a:t>; Mobile and Wireless Communications, pp. 697-708, 2002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V. </a:t>
            </a:r>
            <a:r>
              <a:rPr lang="en-US" sz="2000" dirty="0" err="1"/>
              <a:t>Paruchuri</a:t>
            </a:r>
            <a:r>
              <a:rPr lang="en-US" sz="2000" dirty="0"/>
              <a:t>, A. </a:t>
            </a:r>
            <a:r>
              <a:rPr lang="en-US" sz="2000" dirty="0" err="1"/>
              <a:t>Durresi</a:t>
            </a:r>
            <a:r>
              <a:rPr lang="en-US" sz="2000" dirty="0"/>
              <a:t>, and S. </a:t>
            </a:r>
            <a:r>
              <a:rPr lang="en-US" sz="2000" dirty="0" err="1"/>
              <a:t>Chellappan</a:t>
            </a:r>
            <a:r>
              <a:rPr lang="en-US" sz="2000" dirty="0"/>
              <a:t>, TTL based packet marking for </a:t>
            </a:r>
            <a:r>
              <a:rPr lang="en-US" sz="2000" dirty="0" err="1" smtClean="0"/>
              <a:t>ip</a:t>
            </a:r>
            <a:r>
              <a:rPr lang="en-US" sz="2000" dirty="0" smtClean="0"/>
              <a:t> </a:t>
            </a:r>
            <a:r>
              <a:rPr lang="en-US" sz="2000" dirty="0" err="1" smtClean="0"/>
              <a:t>traceback</a:t>
            </a:r>
            <a:r>
              <a:rPr lang="en-US" sz="2000" dirty="0"/>
              <a:t>, in GLOBECOM '08: Proceedings of the GLOBCOM Conference, pp. </a:t>
            </a:r>
            <a:r>
              <a:rPr lang="en-US" sz="2000" dirty="0" smtClean="0"/>
              <a:t>1-5</a:t>
            </a:r>
            <a:r>
              <a:rPr lang="en-US" sz="2000" dirty="0"/>
              <a:t>, 2008</a:t>
            </a:r>
            <a:r>
              <a:rPr lang="en-US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636" y="570412"/>
            <a:ext cx="3311433" cy="1456267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1938365" y="2142307"/>
            <a:ext cx="3848482" cy="414092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Objectives</a:t>
            </a:r>
          </a:p>
          <a:p>
            <a:r>
              <a:rPr lang="en-US" sz="2000" dirty="0" smtClean="0"/>
              <a:t>Introduction </a:t>
            </a:r>
            <a:endParaRPr lang="en-US" sz="2000" dirty="0"/>
          </a:p>
          <a:p>
            <a:r>
              <a:rPr lang="en-US" sz="2000" dirty="0" smtClean="0"/>
              <a:t>Related Work</a:t>
            </a:r>
          </a:p>
          <a:p>
            <a:r>
              <a:rPr lang="en-US" sz="2000" dirty="0" smtClean="0"/>
              <a:t>Hadoop</a:t>
            </a:r>
          </a:p>
          <a:p>
            <a:r>
              <a:rPr lang="en-US" sz="2000" dirty="0" smtClean="0"/>
              <a:t>Proposed Method</a:t>
            </a:r>
          </a:p>
          <a:p>
            <a:pPr lvl="1"/>
            <a:r>
              <a:rPr lang="en-US" sz="1800" dirty="0" smtClean="0"/>
              <a:t>Supervised</a:t>
            </a:r>
          </a:p>
          <a:p>
            <a:pPr lvl="1"/>
            <a:r>
              <a:rPr lang="en-US" sz="1800" dirty="0" smtClean="0"/>
              <a:t>Unsupervised</a:t>
            </a:r>
          </a:p>
          <a:p>
            <a:r>
              <a:rPr lang="en-US" sz="2000" dirty="0" smtClean="0"/>
              <a:t>Results</a:t>
            </a:r>
          </a:p>
          <a:p>
            <a:r>
              <a:rPr lang="en-US" sz="2000" dirty="0" smtClean="0"/>
              <a:t>Discussion</a:t>
            </a:r>
          </a:p>
          <a:p>
            <a:r>
              <a:rPr lang="en-US" sz="2000" dirty="0" smtClean="0"/>
              <a:t>Conclusion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3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9648" y="2943682"/>
            <a:ext cx="4297680" cy="108203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6600" dirty="0" smtClean="0"/>
              <a:t>Thank You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1133" y="158728"/>
            <a:ext cx="5430592" cy="114300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0862" y="2035781"/>
            <a:ext cx="10120124" cy="1637212"/>
          </a:xfrm>
        </p:spPr>
        <p:txBody>
          <a:bodyPr>
            <a:normAutofit/>
          </a:bodyPr>
          <a:lstStyle/>
          <a:p>
            <a:r>
              <a:rPr lang="en-US" dirty="0" smtClean="0"/>
              <a:t>Processing of bulky network data  </a:t>
            </a:r>
          </a:p>
          <a:p>
            <a:r>
              <a:rPr lang="en-US" dirty="0"/>
              <a:t>T</a:t>
            </a:r>
            <a:r>
              <a:rPr lang="en-US" dirty="0" smtClean="0"/>
              <a:t>esting the suitability of </a:t>
            </a:r>
            <a:r>
              <a:rPr lang="en-US" dirty="0" err="1" smtClean="0"/>
              <a:t>H</a:t>
            </a:r>
            <a:r>
              <a:rPr lang="en-US" dirty="0" err="1" smtClean="0"/>
              <a:t>adoop</a:t>
            </a:r>
            <a:r>
              <a:rPr lang="en-US" dirty="0" smtClean="0"/>
              <a:t> framework</a:t>
            </a:r>
            <a:r>
              <a:rPr lang="en-US" dirty="0" smtClean="0"/>
              <a:t> </a:t>
            </a:r>
            <a:r>
              <a:rPr lang="en-US" dirty="0" smtClean="0"/>
              <a:t>for </a:t>
            </a:r>
            <a:r>
              <a:rPr lang="en-US" dirty="0" smtClean="0"/>
              <a:t>this 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582141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052" y="1867989"/>
            <a:ext cx="10844348" cy="4326749"/>
          </a:xfrm>
        </p:spPr>
        <p:txBody>
          <a:bodyPr>
            <a:normAutofit/>
          </a:bodyPr>
          <a:lstStyle/>
          <a:p>
            <a:r>
              <a:rPr lang="en-US" dirty="0"/>
              <a:t>Distributed Denial of Service (DDoS) attacks are </a:t>
            </a:r>
            <a:r>
              <a:rPr lang="en-US" dirty="0" smtClean="0"/>
              <a:t>increasingly </a:t>
            </a:r>
            <a:r>
              <a:rPr lang="en-US" dirty="0"/>
              <a:t>becoming powerful and crippling many networks and services </a:t>
            </a:r>
            <a:r>
              <a:rPr lang="en-US" dirty="0" smtClean="0"/>
              <a:t>in Internet</a:t>
            </a:r>
            <a:r>
              <a:rPr lang="en-US" dirty="0"/>
              <a:t>. </a:t>
            </a:r>
          </a:p>
          <a:p>
            <a:r>
              <a:rPr lang="en-US" dirty="0" smtClean="0"/>
              <a:t>DDoS detective methods </a:t>
            </a:r>
            <a:r>
              <a:rPr lang="en-US" dirty="0"/>
              <a:t>require processing </a:t>
            </a:r>
            <a:r>
              <a:rPr lang="en-US" dirty="0" smtClean="0"/>
              <a:t>large amount </a:t>
            </a:r>
            <a:r>
              <a:rPr lang="en-US" dirty="0"/>
              <a:t>of network </a:t>
            </a:r>
            <a:r>
              <a:rPr lang="en-US" dirty="0" smtClean="0"/>
              <a:t>traffic </a:t>
            </a:r>
            <a:r>
              <a:rPr lang="en-US" dirty="0"/>
              <a:t>in real time. </a:t>
            </a:r>
            <a:endParaRPr lang="en-US" dirty="0" smtClean="0"/>
          </a:p>
          <a:p>
            <a:r>
              <a:rPr lang="en-US" dirty="0" smtClean="0"/>
              <a:t>We used Apache Hadoop , a distributed computing framework  to </a:t>
            </a:r>
            <a:r>
              <a:rPr lang="en-US" dirty="0"/>
              <a:t>achieve the scalability.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26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8861" y="274637"/>
            <a:ext cx="4851042" cy="1143000"/>
          </a:xfrm>
        </p:spPr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237" y="2102383"/>
            <a:ext cx="4591594" cy="1954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DDoS</a:t>
            </a:r>
          </a:p>
          <a:p>
            <a:r>
              <a:rPr lang="en-US" dirty="0" smtClean="0"/>
              <a:t>Hadoop</a:t>
            </a:r>
          </a:p>
          <a:p>
            <a:r>
              <a:rPr lang="en-US" dirty="0" smtClean="0"/>
              <a:t>Scalable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8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409" y="189503"/>
            <a:ext cx="5022668" cy="1242907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12715"/>
            <a:ext cx="10131425" cy="49166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Deployed at Source of Attack</a:t>
            </a:r>
          </a:p>
          <a:p>
            <a:pPr lvl="1"/>
            <a:r>
              <a:rPr lang="en-US" i="1" dirty="0" smtClean="0"/>
              <a:t>D-WARD</a:t>
            </a:r>
            <a:r>
              <a:rPr lang="en-US" dirty="0" smtClean="0"/>
              <a:t> </a:t>
            </a:r>
            <a:r>
              <a:rPr lang="en-US" dirty="0"/>
              <a:t>is a source based preventive measure for DDoS attack. Here </a:t>
            </a:r>
            <a:r>
              <a:rPr lang="en-US" dirty="0" smtClean="0"/>
              <a:t>both inbound </a:t>
            </a:r>
            <a:r>
              <a:rPr lang="en-US" dirty="0"/>
              <a:t>and outbound </a:t>
            </a:r>
            <a:r>
              <a:rPr lang="en-US" dirty="0" smtClean="0"/>
              <a:t>traffic </a:t>
            </a:r>
            <a:r>
              <a:rPr lang="en-US" dirty="0"/>
              <a:t>is monitored and compared with already </a:t>
            </a:r>
            <a:r>
              <a:rPr lang="en-US" dirty="0" smtClean="0"/>
              <a:t>built models </a:t>
            </a:r>
            <a:r>
              <a:rPr lang="en-US" dirty="0"/>
              <a:t>of normal </a:t>
            </a:r>
            <a:r>
              <a:rPr lang="en-US" dirty="0" smtClean="0"/>
              <a:t>traffic flows</a:t>
            </a:r>
          </a:p>
          <a:p>
            <a:pPr lvl="1"/>
            <a:r>
              <a:rPr lang="en-US" i="1" dirty="0"/>
              <a:t>MUlti-Level Tree for Online Packet Statistics</a:t>
            </a:r>
            <a:r>
              <a:rPr lang="en-US" b="1" i="1" dirty="0"/>
              <a:t> </a:t>
            </a:r>
            <a:r>
              <a:rPr lang="en-US" dirty="0"/>
              <a:t>(MULTOPS) and </a:t>
            </a:r>
            <a:r>
              <a:rPr lang="en-US" dirty="0" smtClean="0"/>
              <a:t>Tabulated Online </a:t>
            </a:r>
            <a:r>
              <a:rPr lang="en-US" dirty="0"/>
              <a:t>Packet Statistics (TOPS) MULTOPS </a:t>
            </a:r>
            <a:r>
              <a:rPr lang="en-US" dirty="0" smtClean="0"/>
              <a:t>is </a:t>
            </a:r>
            <a:r>
              <a:rPr lang="en-US" dirty="0"/>
              <a:t>a heuristic method to </a:t>
            </a:r>
            <a:r>
              <a:rPr lang="en-US" dirty="0" smtClean="0"/>
              <a:t>detect DDoS </a:t>
            </a:r>
            <a:r>
              <a:rPr lang="en-US" dirty="0"/>
              <a:t>attacks. It uses a tree data-structure to capture rate statistics for </a:t>
            </a:r>
            <a:r>
              <a:rPr lang="en-US" dirty="0" smtClean="0"/>
              <a:t>various subnets </a:t>
            </a:r>
            <a:r>
              <a:rPr lang="en-US" dirty="0"/>
              <a:t>in Internet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Deployed at Destination of Attack </a:t>
            </a:r>
          </a:p>
          <a:p>
            <a:pPr lvl="1"/>
            <a:r>
              <a:rPr lang="en-US" i="1" dirty="0"/>
              <a:t>Packet </a:t>
            </a:r>
            <a:r>
              <a:rPr lang="en-US" i="1" dirty="0" smtClean="0"/>
              <a:t>Marking</a:t>
            </a:r>
            <a:r>
              <a:rPr lang="en-US" dirty="0" smtClean="0"/>
              <a:t>: Routers in </a:t>
            </a:r>
            <a:r>
              <a:rPr lang="en-US" dirty="0"/>
              <a:t>the path from </a:t>
            </a:r>
            <a:r>
              <a:rPr lang="en-US" dirty="0" smtClean="0"/>
              <a:t>source to </a:t>
            </a:r>
            <a:r>
              <a:rPr lang="en-US" dirty="0"/>
              <a:t>destination of a packet add their identity to the packet. </a:t>
            </a:r>
            <a:r>
              <a:rPr lang="en-US" dirty="0" smtClean="0"/>
              <a:t>If there </a:t>
            </a:r>
            <a:r>
              <a:rPr lang="en-US" dirty="0"/>
              <a:t>are any </a:t>
            </a:r>
            <a:r>
              <a:rPr lang="en-US" dirty="0" smtClean="0"/>
              <a:t>significant </a:t>
            </a:r>
            <a:r>
              <a:rPr lang="en-US" dirty="0"/>
              <a:t>changes in the path compared to historic values </a:t>
            </a:r>
            <a:r>
              <a:rPr lang="en-US" dirty="0" smtClean="0"/>
              <a:t>those packets </a:t>
            </a:r>
            <a:r>
              <a:rPr lang="en-US" dirty="0"/>
              <a:t>are suspected</a:t>
            </a:r>
            <a:r>
              <a:rPr lang="en-US" dirty="0" smtClean="0"/>
              <a:t>.</a:t>
            </a:r>
          </a:p>
          <a:p>
            <a:pPr lvl="1"/>
            <a:r>
              <a:rPr lang="en-US" i="1" dirty="0"/>
              <a:t>History-based IP </a:t>
            </a:r>
            <a:r>
              <a:rPr lang="en-US" i="1" dirty="0" smtClean="0"/>
              <a:t>filtering</a:t>
            </a:r>
            <a:r>
              <a:rPr lang="en-US" dirty="0" smtClean="0"/>
              <a:t>: Statistics </a:t>
            </a:r>
            <a:r>
              <a:rPr lang="en-US" dirty="0"/>
              <a:t>for various IP </a:t>
            </a:r>
            <a:r>
              <a:rPr lang="en-US" dirty="0" smtClean="0"/>
              <a:t>addresses </a:t>
            </a:r>
            <a:r>
              <a:rPr lang="en-US" dirty="0"/>
              <a:t>is maintained. These statistics include rate of packets exchanged </a:t>
            </a:r>
            <a:r>
              <a:rPr lang="en-US" dirty="0" smtClean="0"/>
              <a:t>with the </a:t>
            </a:r>
            <a:r>
              <a:rPr lang="en-US" dirty="0"/>
              <a:t>receiver. Any </a:t>
            </a:r>
            <a:r>
              <a:rPr lang="en-US" dirty="0" smtClean="0"/>
              <a:t>significant </a:t>
            </a:r>
            <a:r>
              <a:rPr lang="en-US" dirty="0"/>
              <a:t>changes in these rates are detected as attack.</a:t>
            </a:r>
            <a:endParaRPr lang="en-US" dirty="0" smtClean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7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676" y="1632857"/>
            <a:ext cx="10131425" cy="388402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Apache Hadoop </a:t>
            </a:r>
            <a:r>
              <a:rPr lang="en-US" dirty="0" smtClean="0"/>
              <a:t>is </a:t>
            </a:r>
            <a:r>
              <a:rPr lang="en-US" dirty="0"/>
              <a:t>an open-source framework for distributed storage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processing </a:t>
            </a:r>
            <a:r>
              <a:rPr lang="en-US" dirty="0"/>
              <a:t>of very large </a:t>
            </a:r>
            <a:r>
              <a:rPr lang="en-US" dirty="0" smtClean="0"/>
              <a:t>files</a:t>
            </a:r>
            <a:r>
              <a:rPr lang="en-US" dirty="0"/>
              <a:t>. Hadoop cluster is a network of </a:t>
            </a:r>
            <a:r>
              <a:rPr lang="en-US" dirty="0" smtClean="0"/>
              <a:t>interconnected systems </a:t>
            </a:r>
            <a:r>
              <a:rPr lang="en-US" dirty="0"/>
              <a:t>with Hadoop installed. </a:t>
            </a:r>
            <a:endParaRPr lang="en-US" dirty="0" smtClean="0"/>
          </a:p>
          <a:p>
            <a:r>
              <a:rPr lang="en-US" dirty="0" smtClean="0"/>
              <a:t>HDFS </a:t>
            </a:r>
            <a:r>
              <a:rPr lang="en-US" dirty="0"/>
              <a:t>is the </a:t>
            </a:r>
            <a:r>
              <a:rPr lang="en-US" dirty="0" smtClean="0"/>
              <a:t>file </a:t>
            </a:r>
            <a:r>
              <a:rPr lang="en-US" dirty="0"/>
              <a:t>storage system of Hadoop. </a:t>
            </a:r>
            <a:r>
              <a:rPr lang="en-US" dirty="0" smtClean="0"/>
              <a:t>Map Reduce </a:t>
            </a:r>
            <a:r>
              <a:rPr lang="en-US" dirty="0"/>
              <a:t>allows us to run jobs in </a:t>
            </a:r>
            <a:r>
              <a:rPr lang="en-US" dirty="0" smtClean="0"/>
              <a:t>parallel on different </a:t>
            </a:r>
            <a:r>
              <a:rPr lang="en-US" dirty="0"/>
              <a:t>nodes in the cluster.</a:t>
            </a:r>
            <a:endParaRPr lang="en-US" dirty="0" smtClean="0"/>
          </a:p>
          <a:p>
            <a:r>
              <a:rPr lang="en-US" dirty="0" smtClean="0"/>
              <a:t>Hadoop enables us </a:t>
            </a:r>
            <a:r>
              <a:rPr lang="en-US" dirty="0"/>
              <a:t>to store data in multiple locations in the cluster by splitting </a:t>
            </a:r>
            <a:r>
              <a:rPr lang="en-US" dirty="0" smtClean="0"/>
              <a:t>files </a:t>
            </a:r>
            <a:r>
              <a:rPr lang="en-US" dirty="0"/>
              <a:t>into </a:t>
            </a:r>
            <a:r>
              <a:rPr lang="en-US" dirty="0" smtClean="0"/>
              <a:t>blocks and </a:t>
            </a:r>
            <a:r>
              <a:rPr lang="en-US" dirty="0"/>
              <a:t>also replicating </a:t>
            </a:r>
            <a:r>
              <a:rPr lang="en-US" dirty="0" smtClean="0"/>
              <a:t>file blocks </a:t>
            </a:r>
            <a:r>
              <a:rPr lang="en-US" dirty="0"/>
              <a:t>for data redundancy in case of system (</a:t>
            </a:r>
            <a:r>
              <a:rPr lang="en-US" dirty="0" smtClean="0"/>
              <a:t>node) failure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has another advantage of data locality for computation, which </a:t>
            </a:r>
            <a:r>
              <a:rPr lang="en-US" dirty="0" smtClean="0"/>
              <a:t>plays a </a:t>
            </a:r>
            <a:r>
              <a:rPr lang="en-US" dirty="0"/>
              <a:t>big role in distributed computing. </a:t>
            </a:r>
            <a:r>
              <a:rPr lang="en-US" dirty="0" smtClean="0"/>
              <a:t>This </a:t>
            </a:r>
            <a:r>
              <a:rPr lang="en-US" dirty="0"/>
              <a:t>distributed computing achieves scale </a:t>
            </a:r>
            <a:r>
              <a:rPr lang="en-US" dirty="0" smtClean="0"/>
              <a:t>in computation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050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612" y="1763244"/>
            <a:ext cx="10131425" cy="4624677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propose two </a:t>
            </a:r>
            <a:r>
              <a:rPr lang="en-US" sz="2800" dirty="0"/>
              <a:t>learning techniques namely </a:t>
            </a:r>
            <a:r>
              <a:rPr lang="en-US" sz="2800" i="1" dirty="0" smtClean="0"/>
              <a:t>Supervised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i="1" dirty="0" smtClean="0"/>
              <a:t>Unsupervised</a:t>
            </a:r>
            <a:r>
              <a:rPr lang="en-US" sz="2800" dirty="0" smtClean="0"/>
              <a:t> </a:t>
            </a:r>
            <a:r>
              <a:rPr lang="en-US" sz="2800" dirty="0"/>
              <a:t>learning </a:t>
            </a:r>
            <a:r>
              <a:rPr lang="en-US" sz="2800" dirty="0" smtClean="0"/>
              <a:t>techniques for </a:t>
            </a:r>
            <a:r>
              <a:rPr lang="en-US" sz="2800" dirty="0"/>
              <a:t>detecting DDoS attacks. </a:t>
            </a:r>
            <a:endParaRPr lang="en-US" sz="2800" dirty="0" smtClean="0"/>
          </a:p>
          <a:p>
            <a:r>
              <a:rPr lang="en-US" sz="2800" dirty="0" smtClean="0"/>
              <a:t>Learning </a:t>
            </a:r>
            <a:r>
              <a:rPr lang="en-US" sz="2800" dirty="0"/>
              <a:t>is based on interval summary of </a:t>
            </a:r>
            <a:r>
              <a:rPr lang="en-US" sz="2800" dirty="0" smtClean="0"/>
              <a:t>network traffic and interval summary  is calculated  on per </a:t>
            </a:r>
            <a:r>
              <a:rPr lang="en-US" sz="2800" dirty="0"/>
              <a:t>second basis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Properties in Interval summary: Number </a:t>
            </a:r>
            <a:r>
              <a:rPr lang="en-US" sz="2800" dirty="0"/>
              <a:t>of </a:t>
            </a:r>
            <a:r>
              <a:rPr lang="en-US" sz="2800" dirty="0" smtClean="0"/>
              <a:t>Packets, Average </a:t>
            </a:r>
            <a:r>
              <a:rPr lang="en-US" sz="2800" dirty="0"/>
              <a:t>Packet </a:t>
            </a:r>
            <a:r>
              <a:rPr lang="en-US" sz="2800" dirty="0" smtClean="0"/>
              <a:t>Length, Number </a:t>
            </a:r>
            <a:r>
              <a:rPr lang="en-US" sz="2800" dirty="0"/>
              <a:t>of TCP </a:t>
            </a:r>
            <a:r>
              <a:rPr lang="en-US" sz="2800" dirty="0" smtClean="0"/>
              <a:t>packets, Number </a:t>
            </a:r>
            <a:r>
              <a:rPr lang="en-US" sz="2800" dirty="0"/>
              <a:t>of UDP </a:t>
            </a:r>
            <a:r>
              <a:rPr lang="en-US" sz="2800" dirty="0" smtClean="0"/>
              <a:t>Packets, Number </a:t>
            </a:r>
            <a:r>
              <a:rPr lang="en-US" sz="2800" dirty="0"/>
              <a:t>of ICMP </a:t>
            </a:r>
            <a:r>
              <a:rPr lang="en-US" sz="2800" dirty="0" smtClean="0"/>
              <a:t>Packets, Distinct </a:t>
            </a:r>
            <a:r>
              <a:rPr lang="en-US" sz="2800" dirty="0"/>
              <a:t>Source IP Addresses </a:t>
            </a:r>
            <a:r>
              <a:rPr lang="en-US" sz="2800" dirty="0" smtClean="0"/>
              <a:t>Seen, Distinct </a:t>
            </a:r>
            <a:r>
              <a:rPr lang="en-US" sz="2800" dirty="0"/>
              <a:t>Source </a:t>
            </a:r>
            <a:r>
              <a:rPr lang="en-US" sz="2800" dirty="0" smtClean="0"/>
              <a:t>ports, Distinct </a:t>
            </a:r>
            <a:r>
              <a:rPr lang="en-US" sz="2800" dirty="0"/>
              <a:t>Destination IP Addresses </a:t>
            </a:r>
            <a:r>
              <a:rPr lang="en-US" sz="2800" dirty="0" smtClean="0"/>
              <a:t>Seen, Distinct </a:t>
            </a:r>
            <a:r>
              <a:rPr lang="en-US" sz="2800" dirty="0"/>
              <a:t>Destination ports</a:t>
            </a:r>
          </a:p>
        </p:txBody>
      </p:sp>
    </p:spTree>
    <p:extLst>
      <p:ext uri="{BB962C8B-B14F-4D97-AF65-F5344CB8AC3E}">
        <p14:creationId xmlns:p14="http://schemas.microsoft.com/office/powerpoint/2010/main" val="231813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302" y="240099"/>
            <a:ext cx="6733902" cy="1086153"/>
          </a:xfrm>
        </p:spPr>
        <p:txBody>
          <a:bodyPr/>
          <a:lstStyle/>
          <a:p>
            <a:r>
              <a:rPr lang="en-US" dirty="0"/>
              <a:t>Unsupervised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85" y="1802675"/>
            <a:ext cx="7073535" cy="416705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Unsupervised learning is a method where hidden structure in the data is </a:t>
            </a:r>
            <a:r>
              <a:rPr lang="en-US" dirty="0" smtClean="0"/>
              <a:t>found from </a:t>
            </a:r>
            <a:r>
              <a:rPr lang="en-US" dirty="0"/>
              <a:t>unlabeled dataset. </a:t>
            </a:r>
            <a:endParaRPr lang="en-US" dirty="0" smtClean="0"/>
          </a:p>
          <a:p>
            <a:r>
              <a:rPr lang="en-US" i="1" dirty="0" smtClean="0"/>
              <a:t>In Data Clustering method, a Cluster</a:t>
            </a:r>
            <a:r>
              <a:rPr lang="en-US" dirty="0" smtClean="0"/>
              <a:t> </a:t>
            </a:r>
            <a:r>
              <a:rPr lang="en-US" dirty="0"/>
              <a:t>is a group of objects with similar characteristics and Clustering is </a:t>
            </a:r>
            <a:r>
              <a:rPr lang="en-US" dirty="0" smtClean="0"/>
              <a:t>the method </a:t>
            </a:r>
            <a:r>
              <a:rPr lang="en-US" dirty="0"/>
              <a:t>of forming these clusters from the set of unlabeled data. Any data </a:t>
            </a:r>
            <a:r>
              <a:rPr lang="en-US" dirty="0" smtClean="0"/>
              <a:t>object (vector</a:t>
            </a:r>
            <a:r>
              <a:rPr lang="en-US" dirty="0"/>
              <a:t>) which does not fall into the clusters is termed as an </a:t>
            </a:r>
            <a:r>
              <a:rPr lang="en-US" i="1" dirty="0"/>
              <a:t>outlier</a:t>
            </a:r>
            <a:r>
              <a:rPr lang="en-US" dirty="0" smtClean="0"/>
              <a:t>.</a:t>
            </a:r>
          </a:p>
          <a:p>
            <a:r>
              <a:rPr lang="en-US" dirty="0"/>
              <a:t>In this method DDoS attacks are detected as cases of outliers. In the figure there are two clusters and few points shown in red color constitute outliers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091" y="2873828"/>
            <a:ext cx="3971491" cy="23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</TotalTime>
  <Words>1500</Words>
  <Application>Microsoft Office PowerPoint</Application>
  <PresentationFormat>Widescreen</PresentationFormat>
  <Paragraphs>167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 Math</vt:lpstr>
      <vt:lpstr>Office Theme</vt:lpstr>
      <vt:lpstr>PowerPoint Presentation</vt:lpstr>
      <vt:lpstr>Contents</vt:lpstr>
      <vt:lpstr>Objectives</vt:lpstr>
      <vt:lpstr>Introduction</vt:lpstr>
      <vt:lpstr>Key terms</vt:lpstr>
      <vt:lpstr>Related work</vt:lpstr>
      <vt:lpstr>Hadoop</vt:lpstr>
      <vt:lpstr>Proposed Methods</vt:lpstr>
      <vt:lpstr>Unsupervised Technique</vt:lpstr>
      <vt:lpstr>Unsupervised technique</vt:lpstr>
      <vt:lpstr>Supervised Technique</vt:lpstr>
      <vt:lpstr>Results </vt:lpstr>
      <vt:lpstr>Results – Hadoop statistics</vt:lpstr>
      <vt:lpstr>Results – Unsupervised</vt:lpstr>
      <vt:lpstr>Results - Supervised</vt:lpstr>
      <vt:lpstr>Discussion</vt:lpstr>
      <vt:lpstr>Conclusion</vt:lpstr>
      <vt:lpstr>Acknowledgements</vt:lpstr>
      <vt:lpstr>Key 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Flow Analysis</dc:title>
  <dc:creator>Yogi</dc:creator>
  <cp:lastModifiedBy>kishorer747</cp:lastModifiedBy>
  <cp:revision>121</cp:revision>
  <dcterms:created xsi:type="dcterms:W3CDTF">2014-08-26T11:42:55Z</dcterms:created>
  <dcterms:modified xsi:type="dcterms:W3CDTF">2015-06-06T11:14:17Z</dcterms:modified>
</cp:coreProperties>
</file>