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4A43A-722A-6142-A5DB-064231F1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31DBBC-A3A1-1F49-AFF3-EDB56EF7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D26E1-4DB3-0A4F-84F8-1BD0B90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36CE4E-BED9-2848-AB9D-EDBBF239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A1FC9E-AA10-DE43-A626-12A8F564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5A8B9-2A70-6B4E-AFEC-AABAEE69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C01B7B-0616-B54E-B4F6-FD79599D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896DC8-A4CE-A440-AA19-B9F33C2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184FFA-7CA9-EB4E-8F20-8C0A6FA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51DAE2-E380-A242-ABC6-38AA5AF5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E8805E-F44D-3E43-AAFB-656FAC0A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1C52C5-7C52-F24E-B712-35F38ED6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7B793-0E22-614F-B852-002877EE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0CCA11-1179-A24A-A02A-2A48735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43715-9150-714B-97A4-4152C2F7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B9DEB-07C0-1149-A446-8CC783EC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DC93C-D121-CD4B-839D-A4F5BE4E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95798D-C8D3-0645-A678-4BC082B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23E76E-D550-4346-A265-5EAC57C2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E32933-5C0A-9E40-A27B-3D0FC456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BCA11-240B-E549-ABAC-3E31D3D4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EC43C-71E1-EC4B-B079-5259525B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6D8DF0-0497-114D-8EFA-6BD5B18F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F98B94-1686-9845-B862-09C61DB4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AF7F0-9A66-DD42-BEB4-84E5C4FA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1B418-9949-2249-8D64-22AD5BB8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E4E4E9-D4E3-344A-ACF3-A29E4566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C66829-83BC-104D-8378-77B32C8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F53C8F-D692-D34F-A0B2-8C48DB65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7C84D4-62F3-B145-A6E2-979F8364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424176-E41B-E74C-A6FC-4E0100AA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B4642-618F-984B-BCF0-67148A03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FD9485-8A58-234D-A791-DB7D5E7C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862E1D-4EFC-1A4C-9DB0-A70A2851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079EE4-F4D7-9344-B6C6-A2BD33960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49B164-CD70-2648-98C1-65AC550D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7EDD102-01F6-FB46-B59B-F9DF26C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E3E4C0C-DDB1-134A-9E45-EADA413A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4D6ADF-87BC-B54A-AA80-F31C3FDF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0F63B-916E-C74E-A710-3788A030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03D71F-D8A0-E645-955E-87B91577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5ED62A-A1E3-D14F-804C-0ADB3585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5E8733-AE64-CE4A-A381-C221EB78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F44814-C820-B846-8353-B5B222C2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77E1AD-FD51-644A-9F9A-727E1F0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170E82-1600-564B-813E-3627513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67468-D4D5-224A-BB99-2A1CDF9E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553FDD-3C3F-9A43-B90C-14FFEE1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B46EA1-3B62-4D47-A83B-BCFF583C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D683AE-5F74-2D49-975C-531907C2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439C6B-97E3-EF47-A342-5A39A6CC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E2C027-6468-E547-9B65-BF5F38CB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0BF0C-9AB6-9149-8581-B2008CF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6C1720-5212-0245-BE90-2971032B0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502BA6-5734-B24B-A86C-F022841D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BF7AE9-EDBB-2F4B-85FD-21A6EC73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495198-AA2B-914A-87DA-9D36119F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393D4B-A97B-CF4C-ACBC-A0B1F7A4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E06EAB-EFF8-5844-B5CC-3596C2BA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30AA21-EFED-0B40-B95E-C3BD0D80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F0A06-50A7-F045-A700-C642962ED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8E85-DEC4-4D45-AF57-8E4AE678E9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8D60F0-E69B-734F-8965-4011FA33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BADE5-ED70-CA4A-ABB2-09CB74A39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7C9F-4283-8744-A204-30149E3E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3D351-32DA-9B48-B14E-B2BBD1849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2" y="1108715"/>
            <a:ext cx="10645254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OneOklahoma Friction Free Network</a:t>
            </a:r>
            <a:br>
              <a:rPr lang="en-US" b="1" dirty="0" smtClean="0"/>
            </a:br>
            <a:r>
              <a:rPr lang="en-US" b="1" dirty="0" smtClean="0"/>
              <a:t>(OFFN) </a:t>
            </a:r>
            <a:r>
              <a:rPr lang="en-US" b="1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C0698C-DF83-8F4E-9B69-4AAF041B0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0C87B-3A73-D943-B2B5-E88690F7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OFFN </a:t>
            </a:r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7C8AD-38D6-9542-A3AF-EA762A47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04"/>
            <a:ext cx="10515600" cy="52165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OFFN </a:t>
            </a:r>
            <a:r>
              <a:rPr lang="en-US" dirty="0"/>
              <a:t>Objectives</a:t>
            </a:r>
          </a:p>
          <a:p>
            <a:pPr lvl="1"/>
            <a:r>
              <a:rPr lang="en-US" dirty="0"/>
              <a:t>Build a research-only network consisting of institutional last mile components that are independent of enterprise </a:t>
            </a:r>
            <a:r>
              <a:rPr lang="en-US" dirty="0" smtClean="0"/>
              <a:t>networks.</a:t>
            </a:r>
          </a:p>
          <a:p>
            <a:pPr lvl="2"/>
            <a:r>
              <a:rPr lang="en-US" dirty="0" smtClean="0"/>
              <a:t>Enterprise networks are amazing, but slow because of security (e.g., firewalls).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/>
              <a:t>o</a:t>
            </a:r>
            <a:r>
              <a:rPr lang="en-US" dirty="0" smtClean="0"/>
              <a:t>riginal </a:t>
            </a:r>
            <a:r>
              <a:rPr lang="en-US" dirty="0"/>
              <a:t>i</a:t>
            </a:r>
            <a:r>
              <a:rPr lang="en-US" dirty="0" smtClean="0"/>
              <a:t>nstitutions</a:t>
            </a:r>
            <a:r>
              <a:rPr lang="en-US" dirty="0"/>
              <a:t>: </a:t>
            </a:r>
            <a:r>
              <a:rPr lang="en-US" dirty="0" smtClean="0"/>
              <a:t>OU</a:t>
            </a:r>
            <a:r>
              <a:rPr lang="en-US" dirty="0"/>
              <a:t>, </a:t>
            </a:r>
            <a:r>
              <a:rPr lang="en-US" dirty="0" smtClean="0"/>
              <a:t>OSU, Langston U(Oklahoma’s only Historically Black College/University), Oklahoma Innovation </a:t>
            </a:r>
            <a:r>
              <a:rPr lang="en-US" dirty="0" smtClean="0"/>
              <a:t>Institute (Tulsa nonprofit)</a:t>
            </a:r>
            <a:endParaRPr lang="en-US" dirty="0"/>
          </a:p>
          <a:p>
            <a:pPr lvl="1"/>
            <a:r>
              <a:rPr lang="en-US" dirty="0"/>
              <a:t>Dedicated 10Gbps per site for </a:t>
            </a:r>
            <a:r>
              <a:rPr lang="en-US" dirty="0" smtClean="0"/>
              <a:t>research-only </a:t>
            </a:r>
            <a:r>
              <a:rPr lang="en-US" dirty="0"/>
              <a:t>workloads</a:t>
            </a:r>
          </a:p>
          <a:p>
            <a:r>
              <a:rPr lang="en-US" dirty="0" smtClean="0"/>
              <a:t>NSF Campus Cyberinfrastructure (CC*) </a:t>
            </a:r>
            <a:r>
              <a:rPr lang="en-US" dirty="0"/>
              <a:t>g</a:t>
            </a:r>
            <a:r>
              <a:rPr lang="en-US" dirty="0" smtClean="0"/>
              <a:t>rant </a:t>
            </a:r>
            <a:r>
              <a:rPr lang="en-US" dirty="0"/>
              <a:t>awarded in Oct </a:t>
            </a:r>
            <a:r>
              <a:rPr lang="en-US" dirty="0" smtClean="0"/>
              <a:t>2013</a:t>
            </a:r>
          </a:p>
          <a:p>
            <a:pPr lvl="1"/>
            <a:r>
              <a:rPr lang="en-US" dirty="0" smtClean="0"/>
              <a:t>Very few CC* grants are for multi-institution collaborations: We’re doing for $1.23M what anyone else would need $4M to do -- 1/3 the cost!</a:t>
            </a:r>
            <a:endParaRPr lang="en-US" dirty="0"/>
          </a:p>
          <a:p>
            <a:r>
              <a:rPr lang="en-US" dirty="0" smtClean="0"/>
              <a:t>OFFN research-only network operational in December </a:t>
            </a:r>
            <a:r>
              <a:rPr lang="en-US" dirty="0"/>
              <a:t>2017</a:t>
            </a:r>
          </a:p>
          <a:p>
            <a:r>
              <a:rPr lang="en-US" dirty="0"/>
              <a:t>Site Changes</a:t>
            </a:r>
          </a:p>
          <a:p>
            <a:pPr lvl="1"/>
            <a:r>
              <a:rPr lang="en-US" dirty="0" smtClean="0"/>
              <a:t>OU, OSU </a:t>
            </a:r>
            <a:r>
              <a:rPr lang="en-US" dirty="0"/>
              <a:t>c</a:t>
            </a:r>
            <a:r>
              <a:rPr lang="en-US" dirty="0" smtClean="0"/>
              <a:t>onnectivity </a:t>
            </a:r>
            <a:r>
              <a:rPr lang="en-US" dirty="0"/>
              <a:t>increased to </a:t>
            </a:r>
            <a:r>
              <a:rPr lang="en-US" dirty="0" smtClean="0"/>
              <a:t>100 </a:t>
            </a:r>
            <a:r>
              <a:rPr lang="en-US" dirty="0" err="1" smtClean="0"/>
              <a:t>Gbps</a:t>
            </a:r>
            <a:r>
              <a:rPr lang="en-US" dirty="0" smtClean="0"/>
              <a:t> (via OneNet funds)</a:t>
            </a:r>
            <a:endParaRPr lang="en-US" dirty="0"/>
          </a:p>
          <a:p>
            <a:pPr lvl="1"/>
            <a:r>
              <a:rPr lang="en-US" dirty="0"/>
              <a:t>OII </a:t>
            </a:r>
            <a:r>
              <a:rPr lang="en-US" dirty="0" smtClean="0"/>
              <a:t>decommissioned (lost their HPC operation funds), </a:t>
            </a:r>
            <a:r>
              <a:rPr lang="en-US" dirty="0"/>
              <a:t>equipment relocated to OU</a:t>
            </a:r>
          </a:p>
          <a:p>
            <a:pPr lvl="1"/>
            <a:r>
              <a:rPr lang="en-US" dirty="0"/>
              <a:t>Added </a:t>
            </a:r>
            <a:r>
              <a:rPr lang="en-US" dirty="0" smtClean="0"/>
              <a:t>U Tulsa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 Central Oklahoma (both have NSF MRI grants for supercomputers)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OFFN Science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Geosciences</a:t>
            </a:r>
          </a:p>
          <a:p>
            <a:pPr lvl="1"/>
            <a:r>
              <a:rPr lang="en-US" dirty="0" smtClean="0"/>
              <a:t>Weather forecasting (OU CAPS)</a:t>
            </a:r>
          </a:p>
          <a:p>
            <a:pPr lvl="1"/>
            <a:r>
              <a:rPr lang="en-US" dirty="0" smtClean="0"/>
              <a:t>Weather Radar (OU ARRC)</a:t>
            </a:r>
          </a:p>
          <a:p>
            <a:pPr lvl="1"/>
            <a:r>
              <a:rPr lang="en-US" dirty="0" smtClean="0"/>
              <a:t>AI Deep Learning for Predicting Tornados (OU IDEA)</a:t>
            </a:r>
          </a:p>
          <a:p>
            <a:pPr lvl="1"/>
            <a:r>
              <a:rPr lang="en-US" dirty="0" smtClean="0"/>
              <a:t>Warn-on-Forecast (OU CIMMS/NOAA NSSL)</a:t>
            </a:r>
          </a:p>
          <a:p>
            <a:pPr lvl="1"/>
            <a:r>
              <a:rPr lang="en-US" dirty="0"/>
              <a:t>Ecological Informatics (OU EOMF)</a:t>
            </a:r>
          </a:p>
          <a:p>
            <a:r>
              <a:rPr lang="en-US" dirty="0"/>
              <a:t>High Energy Physics (OU, OSU, Langston U)</a:t>
            </a:r>
          </a:p>
          <a:p>
            <a:r>
              <a:rPr lang="en-US" dirty="0" smtClean="0"/>
              <a:t>Bioinformatics </a:t>
            </a:r>
            <a:r>
              <a:rPr lang="en-US" dirty="0"/>
              <a:t>(OSU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0C87B-3A73-D943-B2B5-E88690F7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MORe</a:t>
            </a:r>
            <a:r>
              <a:rPr lang="en-US" b="1" dirty="0" smtClean="0"/>
              <a:t>-OFFN: Broader Impacts Thru the Roof!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7C8AD-38D6-9542-A3AF-EA762A47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9" y="1364104"/>
            <a:ext cx="11245755" cy="52165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OFFN Connectivity Extended By the </a:t>
            </a:r>
            <a:r>
              <a:rPr lang="en-US" dirty="0" err="1"/>
              <a:t>MORe</a:t>
            </a:r>
            <a:r>
              <a:rPr lang="en-US" dirty="0"/>
              <a:t>-OFFN Grant</a:t>
            </a:r>
          </a:p>
          <a:p>
            <a:pPr lvl="1"/>
            <a:r>
              <a:rPr lang="en-US" dirty="0"/>
              <a:t>Multiple Organization Regional One Oklahoma Friction Free Network</a:t>
            </a:r>
          </a:p>
          <a:p>
            <a:pPr lvl="1"/>
            <a:r>
              <a:rPr lang="en-US" dirty="0" smtClean="0"/>
              <a:t>Lead institution: Northeastern State U (#1 in US for bachelors degrees to Nativ</a:t>
            </a:r>
            <a:r>
              <a:rPr lang="en-US" dirty="0" smtClean="0"/>
              <a:t>e Americans)</a:t>
            </a:r>
            <a:endParaRPr lang="en-US" dirty="0"/>
          </a:p>
          <a:p>
            <a:pPr lvl="1"/>
            <a:r>
              <a:rPr lang="en-US" dirty="0" smtClean="0"/>
              <a:t>NSU CIO</a:t>
            </a:r>
            <a:r>
              <a:rPr lang="en-US" dirty="0" smtClean="0"/>
              <a:t> </a:t>
            </a:r>
            <a:r>
              <a:rPr lang="en-US" dirty="0"/>
              <a:t>Richard </a:t>
            </a:r>
            <a:r>
              <a:rPr lang="en-US" dirty="0" err="1"/>
              <a:t>Reif</a:t>
            </a:r>
            <a:r>
              <a:rPr lang="en-US" dirty="0"/>
              <a:t> PI with Co-PI’s at the other </a:t>
            </a:r>
            <a:r>
              <a:rPr lang="en-US" dirty="0" smtClean="0"/>
              <a:t>Institutions</a:t>
            </a:r>
            <a:endParaRPr lang="en-US" dirty="0"/>
          </a:p>
          <a:p>
            <a:pPr lvl="1"/>
            <a:r>
              <a:rPr lang="en-US" dirty="0"/>
              <a:t>OU in an advisory role </a:t>
            </a:r>
            <a:r>
              <a:rPr lang="en-US" dirty="0" smtClean="0"/>
              <a:t>(“leadership institution”)</a:t>
            </a:r>
          </a:p>
          <a:p>
            <a:pPr lvl="2"/>
            <a:r>
              <a:rPr lang="en-US" dirty="0" smtClean="0"/>
              <a:t>OU’s Campus CI Engineer (</a:t>
            </a:r>
            <a:r>
              <a:rPr lang="en-US" dirty="0" err="1" smtClean="0"/>
              <a:t>Younkins</a:t>
            </a:r>
            <a:r>
              <a:rPr lang="en-US" dirty="0" smtClean="0"/>
              <a:t>) is mentoring them on research networking</a:t>
            </a:r>
          </a:p>
          <a:p>
            <a:pPr lvl="2"/>
            <a:r>
              <a:rPr lang="en-US" dirty="0" smtClean="0"/>
              <a:t>OU’s </a:t>
            </a:r>
            <a:r>
              <a:rPr lang="en-US" dirty="0" err="1" smtClean="0"/>
              <a:t>Asst</a:t>
            </a:r>
            <a:r>
              <a:rPr lang="en-US" dirty="0" smtClean="0"/>
              <a:t> VP IT Research Strategy Advisor (Neeman) is mentoring them on </a:t>
            </a:r>
            <a:r>
              <a:rPr lang="en-US" dirty="0" err="1" smtClean="0"/>
              <a:t>grantsmanship</a:t>
            </a:r>
            <a:endParaRPr lang="en-US" dirty="0"/>
          </a:p>
          <a:p>
            <a:r>
              <a:rPr lang="en-US" dirty="0"/>
              <a:t>More-OFFN Objectives</a:t>
            </a:r>
          </a:p>
          <a:p>
            <a:pPr lvl="1"/>
            <a:r>
              <a:rPr lang="en-US" dirty="0"/>
              <a:t>Extend the original OFFN Research Network</a:t>
            </a:r>
          </a:p>
          <a:p>
            <a:pPr lvl="1"/>
            <a:r>
              <a:rPr lang="en-US" dirty="0"/>
              <a:t>4 Additional </a:t>
            </a:r>
            <a:r>
              <a:rPr lang="en-US" dirty="0" smtClean="0"/>
              <a:t>Institutions</a:t>
            </a:r>
            <a:r>
              <a:rPr lang="en-US" dirty="0"/>
              <a:t>: (</a:t>
            </a:r>
            <a:r>
              <a:rPr lang="en-US" dirty="0" smtClean="0"/>
              <a:t>Northeastern State U, Southeastern Oklahoma State U*, Southwestern Oklahoma State U*, </a:t>
            </a:r>
            <a:r>
              <a:rPr lang="en-US" dirty="0"/>
              <a:t>Rogers </a:t>
            </a:r>
            <a:r>
              <a:rPr lang="en-US" dirty="0" smtClean="0"/>
              <a:t>State U)</a:t>
            </a:r>
          </a:p>
          <a:p>
            <a:pPr lvl="2"/>
            <a:r>
              <a:rPr lang="en-US" dirty="0" smtClean="0"/>
              <a:t>* Native American Serving Non-tribal Institution (</a:t>
            </a:r>
            <a:r>
              <a:rPr lang="en-US" dirty="0"/>
              <a:t>m</a:t>
            </a:r>
            <a:r>
              <a:rPr lang="en-US" dirty="0" smtClean="0"/>
              <a:t>inority serving)</a:t>
            </a:r>
            <a:endParaRPr lang="en-US" dirty="0"/>
          </a:p>
          <a:p>
            <a:pPr lvl="1"/>
            <a:r>
              <a:rPr lang="en-US" dirty="0"/>
              <a:t>Dedicated </a:t>
            </a:r>
            <a:r>
              <a:rPr lang="en-US" dirty="0" smtClean="0"/>
              <a:t>1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r>
              <a:rPr lang="en-US" dirty="0"/>
              <a:t>per site for </a:t>
            </a:r>
            <a:r>
              <a:rPr lang="en-US" dirty="0" smtClean="0"/>
              <a:t>research-only </a:t>
            </a:r>
            <a:r>
              <a:rPr lang="en-US" dirty="0"/>
              <a:t>workloads</a:t>
            </a:r>
          </a:p>
          <a:p>
            <a:r>
              <a:rPr lang="en-US" dirty="0"/>
              <a:t>Grant awarded in June 2017</a:t>
            </a:r>
          </a:p>
          <a:p>
            <a:r>
              <a:rPr lang="en-US" dirty="0"/>
              <a:t>Site Status</a:t>
            </a:r>
          </a:p>
          <a:p>
            <a:pPr lvl="1"/>
            <a:r>
              <a:rPr lang="en-US" dirty="0"/>
              <a:t>Server </a:t>
            </a:r>
            <a:r>
              <a:rPr lang="en-US" dirty="0"/>
              <a:t>e</a:t>
            </a:r>
            <a:r>
              <a:rPr lang="en-US" dirty="0" smtClean="0"/>
              <a:t>quipment ordered</a:t>
            </a:r>
            <a:r>
              <a:rPr lang="en-US" dirty="0"/>
              <a:t>, network equipment order in process</a:t>
            </a:r>
          </a:p>
          <a:p>
            <a:pPr lvl="1"/>
            <a:r>
              <a:rPr lang="en-US" dirty="0" smtClean="0"/>
              <a:t>SWOSU </a:t>
            </a:r>
            <a:r>
              <a:rPr lang="en-US" dirty="0"/>
              <a:t>and </a:t>
            </a:r>
            <a:r>
              <a:rPr lang="en-US" dirty="0" smtClean="0"/>
              <a:t>RSU already </a:t>
            </a:r>
            <a:r>
              <a:rPr lang="en-US" dirty="0"/>
              <a:t>have at least 1 connected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E6998-D106-3B48-9207-4B385694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OFFN Wide-Area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BAFDD9-02F0-E041-A126-B0C2266D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26" y="1304440"/>
            <a:ext cx="6942424" cy="52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E6998-D106-3B48-9207-4B385694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9981"/>
          </a:xfrm>
        </p:spPr>
        <p:txBody>
          <a:bodyPr>
            <a:normAutofit/>
          </a:bodyPr>
          <a:lstStyle/>
          <a:p>
            <a:r>
              <a:rPr lang="en-US" b="1" dirty="0"/>
              <a:t>OFFN Typical </a:t>
            </a:r>
            <a:br>
              <a:rPr lang="en-US" b="1" dirty="0"/>
            </a:br>
            <a:r>
              <a:rPr lang="en-US" b="1" dirty="0"/>
              <a:t>Equipment </a:t>
            </a:r>
            <a:br>
              <a:rPr lang="en-US" b="1" dirty="0"/>
            </a:br>
            <a:r>
              <a:rPr lang="en-US" b="1" dirty="0"/>
              <a:t>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936A1B-4469-C64C-9163-A3695A12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5" y="1027906"/>
            <a:ext cx="5778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E6998-D106-3B48-9207-4B385694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9981"/>
          </a:xfrm>
        </p:spPr>
        <p:txBody>
          <a:bodyPr>
            <a:normAutofit/>
          </a:bodyPr>
          <a:lstStyle/>
          <a:p>
            <a:r>
              <a:rPr lang="en-US" b="1" dirty="0" err="1"/>
              <a:t>MORe</a:t>
            </a:r>
            <a:r>
              <a:rPr lang="en-US" b="1" dirty="0"/>
              <a:t>-OFFN </a:t>
            </a:r>
            <a:br>
              <a:rPr lang="en-US" b="1" dirty="0"/>
            </a:br>
            <a:r>
              <a:rPr lang="en-US" b="1" dirty="0"/>
              <a:t>Typical </a:t>
            </a:r>
            <a:br>
              <a:rPr lang="en-US" b="1" dirty="0"/>
            </a:br>
            <a:r>
              <a:rPr lang="en-US" b="1" dirty="0"/>
              <a:t>Equipment </a:t>
            </a:r>
            <a:br>
              <a:rPr lang="en-US" b="1" dirty="0"/>
            </a:br>
            <a:r>
              <a:rPr lang="en-US" b="1" dirty="0"/>
              <a:t>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A90B21-E96C-3947-AF86-9269BA34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56" y="1028051"/>
            <a:ext cx="6994038" cy="48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E6998-D106-3B48-9207-4B385694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56180"/>
          </a:xfrm>
        </p:spPr>
        <p:txBody>
          <a:bodyPr>
            <a:normAutofit/>
          </a:bodyPr>
          <a:lstStyle/>
          <a:p>
            <a:r>
              <a:rPr lang="en-US" b="1" dirty="0"/>
              <a:t>OFFN Monitoring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07E3D9-CF46-4D4B-A201-13E450DD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5" y="2261937"/>
            <a:ext cx="5444305" cy="3945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F35998-A2BE-4041-B771-B92554D6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61" y="2329440"/>
            <a:ext cx="5808258" cy="39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0C87B-3A73-D943-B2B5-E88690F7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979"/>
          </a:xfrm>
        </p:spPr>
        <p:txBody>
          <a:bodyPr/>
          <a:lstStyle/>
          <a:p>
            <a:r>
              <a:rPr lang="en-US" b="1" dirty="0"/>
              <a:t>What’s Next for OFFN?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7C8AD-38D6-9542-A3AF-EA762A47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04"/>
            <a:ext cx="10515600" cy="5216577"/>
          </a:xfrm>
        </p:spPr>
        <p:txBody>
          <a:bodyPr>
            <a:normAutofit/>
          </a:bodyPr>
          <a:lstStyle/>
          <a:p>
            <a:r>
              <a:rPr lang="en-US" dirty="0"/>
              <a:t>Extend OFFN Research Services to include Internet2 Access</a:t>
            </a:r>
          </a:p>
          <a:p>
            <a:endParaRPr lang="en-US" dirty="0"/>
          </a:p>
          <a:p>
            <a:r>
              <a:rPr lang="en-US" dirty="0"/>
              <a:t>Complete </a:t>
            </a:r>
            <a:r>
              <a:rPr lang="en-US" dirty="0" err="1"/>
              <a:t>MORe</a:t>
            </a:r>
            <a:r>
              <a:rPr lang="en-US" dirty="0"/>
              <a:t>-OFFN </a:t>
            </a:r>
            <a:r>
              <a:rPr lang="en-US" dirty="0" smtClean="0"/>
              <a:t>Deployment: The NSF loves this!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GPN FIONA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Pacific Research Platform is now becoming the National Research Platform: Oklahoma (and Great Plains Network) are among the leaders/early adopters.</a:t>
            </a:r>
          </a:p>
          <a:p>
            <a:pPr lvl="1"/>
            <a:r>
              <a:rPr lang="en-US" dirty="0" smtClean="0"/>
              <a:t>PRP PI Larry </a:t>
            </a:r>
            <a:r>
              <a:rPr lang="en-US" dirty="0" err="1" smtClean="0"/>
              <a:t>Smarr</a:t>
            </a:r>
            <a:r>
              <a:rPr lang="en-US" dirty="0" smtClean="0"/>
              <a:t> loves us!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OneOklahoma Friction Free Network (OFFN) Update</vt:lpstr>
      <vt:lpstr>OFFN Overview</vt:lpstr>
      <vt:lpstr>OFFN Science Drivers</vt:lpstr>
      <vt:lpstr>MORe-OFFN: Broader Impacts Thru the Roof! </vt:lpstr>
      <vt:lpstr>OFFN Wide-Area Topology</vt:lpstr>
      <vt:lpstr>OFFN Typical  Equipment  Layout</vt:lpstr>
      <vt:lpstr>MORe-OFFN  Typical  Equipment  Layout</vt:lpstr>
      <vt:lpstr>OFFN Monitoring </vt:lpstr>
      <vt:lpstr>What’s Next for OFFN?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OFFN Update</dc:title>
  <dc:creator>Younkins, Matthew</dc:creator>
  <cp:lastModifiedBy>Henry Neeman</cp:lastModifiedBy>
  <cp:revision>8</cp:revision>
  <dcterms:created xsi:type="dcterms:W3CDTF">2018-05-31T14:54:28Z</dcterms:created>
  <dcterms:modified xsi:type="dcterms:W3CDTF">2018-05-31T16:22:03Z</dcterms:modified>
</cp:coreProperties>
</file>