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61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6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C17720-821C-44C4-8F96-0F9990D52457}">
  <a:tblStyle styleId="{33C17720-821C-44C4-8F96-0F9990D524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82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23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just tip of iceberg, different group types, excludes, dynamic properties, and lots of different variables</a:t>
            </a:r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Emphasize its the name in the selector, not the address property or anything else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There are other ways to select such as name+label and host class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Groups have _meta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Both have _meta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Both can use template variables</a:t>
            </a: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Shape 5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Shape 55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Shape 5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Shape 6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Shape 63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Shape 65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Shape 6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Shape 6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Addresses are not necessarily interfaces or hosts (but they can be). They are just “bags of properties” that are used as input</a:t>
            </a:r>
            <a:endParaRPr/>
          </a:p>
        </p:txBody>
      </p:sp>
      <p:sp>
        <p:nvSpPr>
          <p:cNvPr id="677" name="Shape 6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Shape 6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Addresses are not necessarily interfaces or hosts (but they can be). They are just “bags of properties” that are used as input</a:t>
            </a:r>
            <a:endParaRPr/>
          </a:p>
        </p:txBody>
      </p:sp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Addresses are not necessarily interfaces or hosts (but they can be). They are just “bags of properties” that are used as input</a:t>
            </a:r>
            <a:endParaRPr/>
          </a:p>
        </p:txBody>
      </p:sp>
      <p:sp>
        <p:nvSpPr>
          <p:cNvPr id="709" name="Shape 7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Addresses are not necessarily interfaces or hosts (but they can be). They are just “bags of properties” that are used as input</a:t>
            </a:r>
            <a:endParaRPr/>
          </a:p>
        </p:txBody>
      </p:sp>
      <p:sp>
        <p:nvSpPr>
          <p:cNvPr id="720" name="Shape 7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Addresses are not necessarily interfaces or hosts (but they can be). They are just “bags of properties” that are used as input</a:t>
            </a:r>
            <a:endParaRPr/>
          </a:p>
        </p:txBody>
      </p:sp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Shape 74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Shape 7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Shape 75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Shape 7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Shape 77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Shape 7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Shape 8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Shape 80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Shape 8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Shape 8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Shape 85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Shape 8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Shape 86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Shape 8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Shape 8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Shape 8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Shape 8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50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Shape 9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Shape 9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51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Shape 9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Shape 94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52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Shape 9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Shape 97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53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Shape 9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Nowhere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We’d have to split box 4 ways which is unusable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force_birectional disjoint mesh is essentially useless</a:t>
            </a:r>
            <a:endParaRPr/>
          </a:p>
        </p:txBody>
      </p:sp>
      <p:sp>
        <p:nvSpPr>
          <p:cNvPr id="999" name="Shape 99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54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hape 10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Shape 10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Shape 102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55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Shape 10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Shape 10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Shape 10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Shape 104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57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Shape 10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Shape 10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Shape 108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58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Shape 1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Shape 1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Shape 112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59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list of tasks + the relationship is the topology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it we didn’t care about these relationships, a valid but tedious way to define tasks would just be a giant list of individual tasks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Think of a MaDDash grid as a visual expression of the topology</a:t>
            </a: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used to call these “mesh” files, not the correct terminology since mesh is just one type of topology.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WRT to list bullet, if we didn;t care how things related we could just have some nice CLI clients that make a giant JSON array of pscheduler tasks. If we want to viz and understand the results though, we need more.</a:t>
            </a: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Addresses are not necessarily interfaces or hosts (but they can be). They are just “bags of properties” that are used as input</a:t>
            </a: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" name="Shape 25" descr="Screen Shot 2014-10-22 at 4.30.01 P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84524" y="62332"/>
            <a:ext cx="1659476" cy="584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 descr="PerfSONAR-powered-CMYK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922" y="-401510"/>
            <a:ext cx="8125878" cy="336411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286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028950" y="481513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0" name="Shape 30" descr="GEANT_logo_2015.jpg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2490766" y="4449382"/>
            <a:ext cx="904933" cy="45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 descr="ESnet_Full_Logo_CMYK.eps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1234788" y="4586119"/>
            <a:ext cx="966829" cy="28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 descr="internet2-black-red copy.png"/>
          <p:cNvPicPr preferRelativeResize="0"/>
          <p:nvPr/>
        </p:nvPicPr>
        <p:blipFill rotWithShape="1">
          <a:blip r:embed="rId6">
            <a:alphaModFix amt="50000"/>
          </a:blip>
          <a:srcRect/>
          <a:stretch/>
        </p:blipFill>
        <p:spPr>
          <a:xfrm>
            <a:off x="5345109" y="4576197"/>
            <a:ext cx="620625" cy="45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 descr="1000px-Indiana_University_logotype_svg.png"/>
          <p:cNvPicPr preferRelativeResize="0"/>
          <p:nvPr/>
        </p:nvPicPr>
        <p:blipFill rotWithShape="1">
          <a:blip r:embed="rId7">
            <a:alphaModFix amt="50000"/>
          </a:blip>
          <a:srcRect/>
          <a:stretch/>
        </p:blipFill>
        <p:spPr>
          <a:xfrm>
            <a:off x="3666435" y="4626006"/>
            <a:ext cx="1445907" cy="21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34" descr="http://rehabrobotics.umich.edu/wp-content/uploads/2013/09/U-M_2color-HorizontalRevers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98044" y="4630678"/>
            <a:ext cx="1866416" cy="194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6286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3028950" y="481513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34" name="Shape 134" descr="GEANT_logo_2015.jpg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490766" y="4449382"/>
            <a:ext cx="904933" cy="45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 descr="ESnet_Full_Logo_CMYK.eps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1234788" y="4586119"/>
            <a:ext cx="966829" cy="28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 descr="internet2-black-red copy.png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5345109" y="4576197"/>
            <a:ext cx="620625" cy="45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 descr="1000px-Indiana_University_logotype_svg.png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3666435" y="4626006"/>
            <a:ext cx="1445907" cy="21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 descr="http://rehabrobotics.umich.edu/wp-content/uploads/2013/09/U-M_2color-HorizontalRevers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98044" y="4630678"/>
            <a:ext cx="1866416" cy="194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6286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3028950" y="481513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45" name="Shape 145" descr="GEANT_logo_2015.jpg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490766" y="4449382"/>
            <a:ext cx="904933" cy="45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 descr="ESnet_Full_Logo_CMYK.eps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1234788" y="4586119"/>
            <a:ext cx="966829" cy="28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 descr="internet2-black-red copy.png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5345109" y="4576197"/>
            <a:ext cx="620625" cy="45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 descr="1000px-Indiana_University_logotype_svg.png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3666435" y="4626006"/>
            <a:ext cx="1445907" cy="21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 descr="http://rehabrobotics.umich.edu/wp-content/uploads/2013/09/U-M_2color-HorizontalRevers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98044" y="4630678"/>
            <a:ext cx="1866416" cy="194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6286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028950" y="481513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1" name="Shape 41" descr="GEANT_logo_2015.jpg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490766" y="4449382"/>
            <a:ext cx="904933" cy="45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 descr="ESnet_Full_Logo_CMYK.eps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1234788" y="4586119"/>
            <a:ext cx="966829" cy="28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 descr="internet2-black-red copy.png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5345109" y="4576197"/>
            <a:ext cx="620625" cy="45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 descr="1000px-Indiana_University_logotype_svg.png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3666435" y="4626006"/>
            <a:ext cx="1445907" cy="21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 descr="http://rehabrobotics.umich.edu/wp-content/uploads/2013/09/U-M_2color-HorizontalRevers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98044" y="4630678"/>
            <a:ext cx="1866416" cy="194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6286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028950" y="481513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2" name="Shape 52" descr="Screen Shot 2014-10-22 at 4.30.01 P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54800" y="960"/>
            <a:ext cx="2489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 descr="PerfSONAR-powered-CMYK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922" y="-401510"/>
            <a:ext cx="8125878" cy="3364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 descr="GEANT_logo_2015.jpg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2490766" y="4449382"/>
            <a:ext cx="904933" cy="45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 descr="ESnet_Full_Logo_CMYK.eps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1234788" y="4586119"/>
            <a:ext cx="966829" cy="28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 descr="internet2-black-red copy.png"/>
          <p:cNvPicPr preferRelativeResize="0"/>
          <p:nvPr/>
        </p:nvPicPr>
        <p:blipFill rotWithShape="1">
          <a:blip r:embed="rId6">
            <a:alphaModFix amt="50000"/>
          </a:blip>
          <a:srcRect/>
          <a:stretch/>
        </p:blipFill>
        <p:spPr>
          <a:xfrm>
            <a:off x="5345109" y="4576197"/>
            <a:ext cx="620625" cy="45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 descr="1000px-Indiana_University_logotype_svg.png"/>
          <p:cNvPicPr preferRelativeResize="0"/>
          <p:nvPr/>
        </p:nvPicPr>
        <p:blipFill rotWithShape="1">
          <a:blip r:embed="rId7">
            <a:alphaModFix amt="50000"/>
          </a:blip>
          <a:srcRect/>
          <a:stretch/>
        </p:blipFill>
        <p:spPr>
          <a:xfrm>
            <a:off x="3666435" y="4626006"/>
            <a:ext cx="1445907" cy="21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 descr="http://rehabrobotics.umich.edu/wp-content/uploads/2013/09/U-M_2color-HorizontalRevers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98044" y="4630678"/>
            <a:ext cx="1866416" cy="194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6286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028950" y="481513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6" name="Shape 66" descr="GEANT_logo_2015.jpg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490766" y="4449382"/>
            <a:ext cx="904933" cy="45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 descr="ESnet_Full_Logo_CMYK.eps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1234788" y="4586119"/>
            <a:ext cx="966829" cy="28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 descr="internet2-black-red copy.png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5345109" y="4576197"/>
            <a:ext cx="620625" cy="45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 descr="1000px-Indiana_University_logotype_svg.png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3666435" y="4626006"/>
            <a:ext cx="1445907" cy="21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 descr="http://rehabrobotics.umich.edu/wp-content/uploads/2013/09/U-M_2color-HorizontalRevers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98044" y="4630678"/>
            <a:ext cx="1866416" cy="194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481513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Shape 80" descr="GEANT_logo_2015.jpg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490766" y="4449382"/>
            <a:ext cx="904933" cy="45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 descr="ESnet_Full_Logo_CMYK.eps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1234788" y="4586119"/>
            <a:ext cx="966829" cy="28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 descr="internet2-black-red copy.png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5345109" y="4576197"/>
            <a:ext cx="620625" cy="45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 descr="1000px-Indiana_University_logotype_svg.png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3666435" y="4626006"/>
            <a:ext cx="1445907" cy="21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 descr="http://rehabrobotics.umich.edu/wp-content/uploads/2013/09/U-M_2color-HorizontalRevers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98044" y="4630678"/>
            <a:ext cx="1866416" cy="194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6286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028950" y="481513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0" name="Shape 90" descr="GEANT_logo_2015.jpg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490766" y="4449382"/>
            <a:ext cx="904933" cy="45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 descr="ESnet_Full_Logo_CMYK.eps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1234788" y="4586119"/>
            <a:ext cx="966829" cy="28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 descr="internet2-black-red copy.png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5345109" y="4576197"/>
            <a:ext cx="620625" cy="45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 descr="1000px-Indiana_University_logotype_svg.png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3666435" y="4626006"/>
            <a:ext cx="1445907" cy="21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rehabrobotics.umich.edu/wp-content/uploads/2013/09/U-M_2color-HorizontalRevers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98044" y="4630678"/>
            <a:ext cx="1866416" cy="194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6286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028950" y="481513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9" name="Shape 99" descr="GEANT_logo_2015.jpg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490766" y="4449382"/>
            <a:ext cx="904933" cy="45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 descr="ESnet_Full_Logo_CMYK.eps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1234788" y="4586119"/>
            <a:ext cx="966829" cy="28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 descr="internet2-black-red copy.png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5345109" y="4576197"/>
            <a:ext cx="620625" cy="45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 descr="1000px-Indiana_University_logotype_svg.png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3666435" y="4626006"/>
            <a:ext cx="1445907" cy="21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 descr="http://rehabrobotics.umich.edu/wp-content/uploads/2013/09/U-M_2color-HorizontalRevers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98044" y="4630678"/>
            <a:ext cx="1866416" cy="194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6286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3028950" y="481513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11" name="Shape 111" descr="GEANT_logo_2015.jpg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490766" y="4449382"/>
            <a:ext cx="904933" cy="45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 descr="ESnet_Full_Logo_CMYK.eps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1234788" y="4586119"/>
            <a:ext cx="966829" cy="28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 descr="internet2-black-red copy.png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5345109" y="4576197"/>
            <a:ext cx="620625" cy="45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 descr="1000px-Indiana_University_logotype_svg.png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3666435" y="4626006"/>
            <a:ext cx="1445907" cy="21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 descr="http://rehabrobotics.umich.edu/wp-content/uploads/2013/09/U-M_2color-HorizontalRevers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98044" y="4630678"/>
            <a:ext cx="1866416" cy="194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6286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3028950" y="481513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23" name="Shape 123" descr="GEANT_logo_2015.jpg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490766" y="4449382"/>
            <a:ext cx="904933" cy="45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 descr="ESnet_Full_Logo_CMYK.eps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1234788" y="4586119"/>
            <a:ext cx="966829" cy="28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 descr="internet2-black-red copy.png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5345109" y="4576197"/>
            <a:ext cx="620625" cy="45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 descr="1000px-Indiana_University_logotype_svg.png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3666435" y="4626006"/>
            <a:ext cx="1445907" cy="21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 descr="http://rehabrobotics.umich.edu/wp-content/uploads/2013/09/U-M_2color-HorizontalRevers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98044" y="4630678"/>
            <a:ext cx="1866416" cy="194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486251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486251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486251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Shape 15"/>
          <p:cNvSpPr/>
          <p:nvPr/>
        </p:nvSpPr>
        <p:spPr>
          <a:xfrm>
            <a:off x="0" y="0"/>
            <a:ext cx="137160" cy="5136360"/>
          </a:xfrm>
          <a:prstGeom prst="rect">
            <a:avLst/>
          </a:prstGeom>
          <a:solidFill>
            <a:srgbClr val="1DB118"/>
          </a:solidFill>
          <a:ln w="9525" cap="flat" cmpd="sng">
            <a:solidFill>
              <a:srgbClr val="1DB11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Shape 16" descr="pS-Logo.png"/>
          <p:cNvPicPr preferRelativeResize="0"/>
          <p:nvPr/>
        </p:nvPicPr>
        <p:blipFill rotWithShape="1">
          <a:blip r:embed="rId13">
            <a:alphaModFix amt="50000"/>
          </a:blip>
          <a:srcRect/>
          <a:stretch/>
        </p:blipFill>
        <p:spPr>
          <a:xfrm>
            <a:off x="7497046" y="75234"/>
            <a:ext cx="1587422" cy="348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 descr="GEANT_logo_2015.jpg"/>
          <p:cNvPicPr preferRelativeResize="0"/>
          <p:nvPr/>
        </p:nvPicPr>
        <p:blipFill rotWithShape="1">
          <a:blip r:embed="rId14">
            <a:alphaModFix amt="50000"/>
          </a:blip>
          <a:srcRect/>
          <a:stretch/>
        </p:blipFill>
        <p:spPr>
          <a:xfrm>
            <a:off x="2490766" y="4449382"/>
            <a:ext cx="904933" cy="45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 descr="ESnet_Full_Logo_CMYK.eps"/>
          <p:cNvPicPr preferRelativeResize="0"/>
          <p:nvPr/>
        </p:nvPicPr>
        <p:blipFill rotWithShape="1">
          <a:blip r:embed="rId15">
            <a:alphaModFix amt="50000"/>
          </a:blip>
          <a:srcRect/>
          <a:stretch/>
        </p:blipFill>
        <p:spPr>
          <a:xfrm>
            <a:off x="1234788" y="4586119"/>
            <a:ext cx="966829" cy="28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 descr="internet2-black-red copy.png"/>
          <p:cNvPicPr preferRelativeResize="0"/>
          <p:nvPr/>
        </p:nvPicPr>
        <p:blipFill rotWithShape="1">
          <a:blip r:embed="rId16">
            <a:alphaModFix amt="50000"/>
          </a:blip>
          <a:srcRect/>
          <a:stretch/>
        </p:blipFill>
        <p:spPr>
          <a:xfrm>
            <a:off x="5345109" y="4576197"/>
            <a:ext cx="620625" cy="45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20" descr="1000px-Indiana_University_logotype_svg.png"/>
          <p:cNvPicPr preferRelativeResize="0"/>
          <p:nvPr/>
        </p:nvPicPr>
        <p:blipFill rotWithShape="1">
          <a:blip r:embed="rId17">
            <a:alphaModFix amt="50000"/>
          </a:blip>
          <a:srcRect/>
          <a:stretch/>
        </p:blipFill>
        <p:spPr>
          <a:xfrm>
            <a:off x="3666435" y="4626006"/>
            <a:ext cx="1445907" cy="21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21" descr="http://rehabrobotics.umich.edu/wp-content/uploads/2013/09/U-M_2color-HorizontalReversed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198044" y="4630678"/>
            <a:ext cx="1866416" cy="19409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chevali@i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younkinsm@ou.edu" TargetMode="External"/><Relationship Id="rId4" Type="http://schemas.openxmlformats.org/officeDocument/2006/relationships/hyperlink" Target="mailto:robbg@missouri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erfsonar.net/pscheduler_intro.html#terminolog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 dirty="0" err="1"/>
              <a:t>pSConfig</a:t>
            </a:r>
            <a:r>
              <a:rPr lang="en-US" dirty="0"/>
              <a:t> Intro</a:t>
            </a:r>
            <a:endParaRPr dirty="0"/>
          </a:p>
        </p:txBody>
      </p:sp>
      <p:sp>
        <p:nvSpPr>
          <p:cNvPr id="155" name="Shape 15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>
              <a:lnSpc>
                <a:spcPct val="80000"/>
              </a:lnSpc>
              <a:spcBef>
                <a:spcPts val="0"/>
              </a:spcBef>
              <a:buSzPts val="1665"/>
            </a:pPr>
            <a:r>
              <a:rPr lang="en-US" sz="1665" dirty="0"/>
              <a:t>GPN Member’s Meeting FIONA-</a:t>
            </a:r>
            <a:r>
              <a:rPr lang="en-US" sz="1665" dirty="0" err="1"/>
              <a:t>ette</a:t>
            </a:r>
            <a:r>
              <a:rPr lang="en-US" sz="1665" dirty="0"/>
              <a:t>-</a:t>
            </a:r>
            <a:r>
              <a:rPr lang="en-US" sz="1665" dirty="0" err="1"/>
              <a:t>ish</a:t>
            </a:r>
            <a:r>
              <a:rPr lang="en-US" sz="1665" dirty="0"/>
              <a:t> Workshop</a:t>
            </a:r>
            <a:endParaRPr lang="en-US" sz="1600" dirty="0"/>
          </a:p>
          <a:p>
            <a:pPr marL="0" lvl="0" indent="0" algn="r">
              <a:lnSpc>
                <a:spcPct val="80000"/>
              </a:lnSpc>
              <a:buSzPts val="1665"/>
            </a:pPr>
            <a:r>
              <a:rPr lang="en-US" sz="1665" dirty="0"/>
              <a:t>Scott Chevalier — </a:t>
            </a:r>
            <a:r>
              <a:rPr lang="en-US" sz="1665" dirty="0">
                <a:hlinkClick r:id="rId3"/>
              </a:rPr>
              <a:t>schevali@iu.edu</a:t>
            </a:r>
            <a:endParaRPr lang="en-US" sz="1665" dirty="0"/>
          </a:p>
          <a:p>
            <a:pPr marL="0" lvl="0" indent="0" algn="r">
              <a:lnSpc>
                <a:spcPct val="80000"/>
              </a:lnSpc>
              <a:buSzPts val="1665"/>
            </a:pPr>
            <a:r>
              <a:rPr lang="en-US" sz="1665" dirty="0"/>
              <a:t>George Robb — </a:t>
            </a:r>
            <a:r>
              <a:rPr lang="en-US" sz="1665" dirty="0">
                <a:hlinkClick r:id="rId4"/>
              </a:rPr>
              <a:t>robbg@missouri.edu</a:t>
            </a:r>
            <a:endParaRPr lang="en-US" sz="1665" dirty="0"/>
          </a:p>
          <a:p>
            <a:pPr marL="0" lvl="0" indent="0" algn="r">
              <a:lnSpc>
                <a:spcPct val="80000"/>
              </a:lnSpc>
              <a:buSzPts val="1665"/>
            </a:pPr>
            <a:r>
              <a:rPr lang="en-US" sz="1665" dirty="0"/>
              <a:t>Matt </a:t>
            </a:r>
            <a:r>
              <a:rPr lang="en-US" sz="1665" dirty="0" err="1"/>
              <a:t>Younkins</a:t>
            </a:r>
            <a:r>
              <a:rPr lang="en-US" sz="1665" dirty="0"/>
              <a:t> - </a:t>
            </a:r>
            <a:r>
              <a:rPr lang="en-US" sz="1665" dirty="0">
                <a:hlinkClick r:id="rId5"/>
              </a:rPr>
              <a:t>younkinsm@ou.edu</a:t>
            </a:r>
            <a:r>
              <a:rPr lang="en-US" sz="1665" dirty="0"/>
              <a:t> </a:t>
            </a:r>
            <a:endParaRPr lang="en-US" sz="1600" dirty="0"/>
          </a:p>
          <a:p>
            <a:pPr marL="0" marR="0" lvl="0" indent="0" algn="r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rPr lang="en-US" sz="166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June 1, 2018</a:t>
            </a:r>
            <a:endParaRPr sz="166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1615375" y="2222200"/>
            <a:ext cx="1858500" cy="626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5625125" y="1089300"/>
            <a:ext cx="1131300" cy="49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628650" y="273848"/>
            <a:ext cx="7886700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Groups</a:t>
            </a:r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5646300" y="1110250"/>
            <a:ext cx="475200" cy="475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6250401" y="1110250"/>
            <a:ext cx="475200" cy="475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1667675" y="2292025"/>
            <a:ext cx="475200" cy="475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2271776" y="2292025"/>
            <a:ext cx="475200" cy="475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2875876" y="2292025"/>
            <a:ext cx="475200" cy="475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3522250" y="1874875"/>
            <a:ext cx="2057400" cy="1309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group.type = mesh</a:t>
            </a:r>
            <a:endParaRPr/>
          </a:p>
        </p:txBody>
      </p:sp>
      <p:sp>
        <p:nvSpPr>
          <p:cNvPr id="283" name="Shape 283"/>
          <p:cNvSpPr txBox="1"/>
          <p:nvPr/>
        </p:nvSpPr>
        <p:spPr>
          <a:xfrm>
            <a:off x="2031375" y="1874875"/>
            <a:ext cx="14454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Addresses</a:t>
            </a:r>
            <a:endParaRPr/>
          </a:p>
        </p:txBody>
      </p:sp>
      <p:sp>
        <p:nvSpPr>
          <p:cNvPr id="284" name="Shape 284"/>
          <p:cNvSpPr txBox="1"/>
          <p:nvPr/>
        </p:nvSpPr>
        <p:spPr>
          <a:xfrm>
            <a:off x="6808200" y="1144050"/>
            <a:ext cx="714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Pair 1</a:t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5625125" y="1648325"/>
            <a:ext cx="1131300" cy="49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5646300" y="1669275"/>
            <a:ext cx="475200" cy="475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6250401" y="1669275"/>
            <a:ext cx="475200" cy="475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Shape 288"/>
          <p:cNvSpPr txBox="1"/>
          <p:nvPr/>
        </p:nvSpPr>
        <p:spPr>
          <a:xfrm>
            <a:off x="6808200" y="1703075"/>
            <a:ext cx="714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Pair 2</a:t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5628025" y="2207350"/>
            <a:ext cx="1131300" cy="49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5649200" y="2228300"/>
            <a:ext cx="475200" cy="475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6253301" y="2228300"/>
            <a:ext cx="475200" cy="475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Shape 292"/>
          <p:cNvSpPr txBox="1"/>
          <p:nvPr/>
        </p:nvSpPr>
        <p:spPr>
          <a:xfrm>
            <a:off x="6811100" y="2262100"/>
            <a:ext cx="714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Pair 3</a:t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5628025" y="2766375"/>
            <a:ext cx="1131300" cy="49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5649200" y="2787325"/>
            <a:ext cx="475200" cy="475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6253301" y="2787325"/>
            <a:ext cx="475200" cy="475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Shape 296"/>
          <p:cNvSpPr txBox="1"/>
          <p:nvPr/>
        </p:nvSpPr>
        <p:spPr>
          <a:xfrm>
            <a:off x="6811100" y="2821125"/>
            <a:ext cx="714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Pair 4</a:t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5628025" y="3325400"/>
            <a:ext cx="1131300" cy="49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5649200" y="3346350"/>
            <a:ext cx="475200" cy="475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6253301" y="3346350"/>
            <a:ext cx="475200" cy="4752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Shape 300"/>
          <p:cNvSpPr txBox="1"/>
          <p:nvPr/>
        </p:nvSpPr>
        <p:spPr>
          <a:xfrm>
            <a:off x="6811100" y="3380150"/>
            <a:ext cx="714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Pair 5</a:t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5630925" y="3884425"/>
            <a:ext cx="1131300" cy="49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5652100" y="3905375"/>
            <a:ext cx="475200" cy="475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6256201" y="3905375"/>
            <a:ext cx="475200" cy="475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 txBox="1"/>
          <p:nvPr/>
        </p:nvSpPr>
        <p:spPr>
          <a:xfrm>
            <a:off x="6814000" y="3939175"/>
            <a:ext cx="714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Pair 6</a:t>
            </a: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x="5761725" y="645175"/>
            <a:ext cx="8697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</a:t>
            </a:r>
            <a:endParaRPr/>
          </a:p>
        </p:txBody>
      </p:sp>
      <p:sp>
        <p:nvSpPr>
          <p:cNvPr id="306" name="Shape 306"/>
          <p:cNvSpPr txBox="1"/>
          <p:nvPr/>
        </p:nvSpPr>
        <p:spPr>
          <a:xfrm>
            <a:off x="583650" y="997500"/>
            <a:ext cx="36678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A group of type mesh pairs every address with every other address in the group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/>
        </p:nvSpPr>
        <p:spPr>
          <a:xfrm>
            <a:off x="1698100" y="2455651"/>
            <a:ext cx="5727600" cy="128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1817875" y="2534325"/>
            <a:ext cx="2652300" cy="1133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Tasks and Template Variables</a:t>
            </a:r>
            <a:endParaRPr/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11</a:t>
            </a:fld>
            <a:endParaRPr/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545" y="2455650"/>
            <a:ext cx="1283497" cy="128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3462" y="2482815"/>
            <a:ext cx="1113080" cy="122918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/>
          <p:nvPr/>
        </p:nvSpPr>
        <p:spPr>
          <a:xfrm>
            <a:off x="2235150" y="2589381"/>
            <a:ext cx="1012800" cy="101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3385147" y="2589381"/>
            <a:ext cx="1012800" cy="101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1698100" y="1972638"/>
            <a:ext cx="57276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Task Template</a:t>
            </a:r>
            <a:endParaRPr sz="2400"/>
          </a:p>
        </p:txBody>
      </p:sp>
      <p:sp>
        <p:nvSpPr>
          <p:cNvPr id="321" name="Shape 321"/>
          <p:cNvSpPr txBox="1"/>
          <p:nvPr/>
        </p:nvSpPr>
        <p:spPr>
          <a:xfrm>
            <a:off x="1991850" y="3899400"/>
            <a:ext cx="14994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Template Variable:</a:t>
            </a:r>
            <a:endParaRPr sz="10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/>
              <a:t>Address 1 Color</a:t>
            </a:r>
            <a:endParaRPr sz="1000" i="1"/>
          </a:p>
        </p:txBody>
      </p:sp>
      <p:sp>
        <p:nvSpPr>
          <p:cNvPr id="322" name="Shape 322"/>
          <p:cNvSpPr txBox="1"/>
          <p:nvPr/>
        </p:nvSpPr>
        <p:spPr>
          <a:xfrm>
            <a:off x="3141850" y="3899400"/>
            <a:ext cx="14994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Template Variable: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/>
              <a:t>Address 2 Color</a:t>
            </a:r>
            <a:endParaRPr sz="1000" i="1"/>
          </a:p>
        </p:txBody>
      </p:sp>
      <p:sp>
        <p:nvSpPr>
          <p:cNvPr id="323" name="Shape 323"/>
          <p:cNvSpPr txBox="1"/>
          <p:nvPr/>
        </p:nvSpPr>
        <p:spPr>
          <a:xfrm>
            <a:off x="4641800" y="4013850"/>
            <a:ext cx="111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Schedule</a:t>
            </a:r>
            <a:endParaRPr b="1"/>
          </a:p>
        </p:txBody>
      </p:sp>
      <p:sp>
        <p:nvSpPr>
          <p:cNvPr id="324" name="Shape 324"/>
          <p:cNvSpPr txBox="1"/>
          <p:nvPr/>
        </p:nvSpPr>
        <p:spPr>
          <a:xfrm>
            <a:off x="6173500" y="4013850"/>
            <a:ext cx="111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Archive</a:t>
            </a:r>
            <a:endParaRPr b="1"/>
          </a:p>
        </p:txBody>
      </p:sp>
      <p:cxnSp>
        <p:nvCxnSpPr>
          <p:cNvPr id="325" name="Shape 325"/>
          <p:cNvCxnSpPr>
            <a:stCxn id="321" idx="0"/>
            <a:endCxn id="318" idx="2"/>
          </p:cNvCxnSpPr>
          <p:nvPr/>
        </p:nvCxnSpPr>
        <p:spPr>
          <a:xfrm rot="10800000">
            <a:off x="2741550" y="3602100"/>
            <a:ext cx="0" cy="29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26" name="Shape 326"/>
          <p:cNvCxnSpPr>
            <a:stCxn id="322" idx="0"/>
            <a:endCxn id="319" idx="2"/>
          </p:cNvCxnSpPr>
          <p:nvPr/>
        </p:nvCxnSpPr>
        <p:spPr>
          <a:xfrm rot="10800000">
            <a:off x="3891550" y="3602100"/>
            <a:ext cx="0" cy="29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27" name="Shape 327"/>
          <p:cNvCxnSpPr>
            <a:stCxn id="323" idx="0"/>
            <a:endCxn id="316" idx="2"/>
          </p:cNvCxnSpPr>
          <p:nvPr/>
        </p:nvCxnSpPr>
        <p:spPr>
          <a:xfrm rot="10800000">
            <a:off x="5198300" y="3739050"/>
            <a:ext cx="0" cy="27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28" name="Shape 328"/>
          <p:cNvCxnSpPr>
            <a:stCxn id="324" idx="0"/>
            <a:endCxn id="317" idx="2"/>
          </p:cNvCxnSpPr>
          <p:nvPr/>
        </p:nvCxnSpPr>
        <p:spPr>
          <a:xfrm rot="10800000">
            <a:off x="6730000" y="3712050"/>
            <a:ext cx="0" cy="30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29" name="Shape 329"/>
          <p:cNvSpPr txBox="1"/>
          <p:nvPr/>
        </p:nvSpPr>
        <p:spPr>
          <a:xfrm>
            <a:off x="583650" y="997500"/>
            <a:ext cx="7886700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We define a template for building tasks which include variables used in the test based on the color of each address object pair input by the group. It can also have things like a schedule of when to run and an archive that are the same across all tasks in this example (we could use variables in those too if we wanted).</a:t>
            </a:r>
            <a:endParaRPr i="1"/>
          </a:p>
        </p:txBody>
      </p:sp>
      <p:sp>
        <p:nvSpPr>
          <p:cNvPr id="330" name="Shape 330"/>
          <p:cNvSpPr txBox="1"/>
          <p:nvPr/>
        </p:nvSpPr>
        <p:spPr>
          <a:xfrm rot="-5400000">
            <a:off x="1401925" y="2944875"/>
            <a:ext cx="11337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Test</a:t>
            </a:r>
            <a:endParaRPr sz="18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628650" y="273847"/>
            <a:ext cx="7886700" cy="4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Putting it all together: Creating Tasks</a:t>
            </a:r>
            <a:endParaRPr/>
          </a:p>
        </p:txBody>
      </p:sp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6890859" y="4904000"/>
            <a:ext cx="1581300" cy="210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12</a:t>
            </a:fld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3422617" y="1453138"/>
            <a:ext cx="869700" cy="38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3438892" y="1469240"/>
            <a:ext cx="365100" cy="3651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3903216" y="1469240"/>
            <a:ext cx="365100" cy="365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4869753" y="1453138"/>
            <a:ext cx="1701900" cy="3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135" y="1453138"/>
            <a:ext cx="381386" cy="38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9599" y="1461209"/>
            <a:ext cx="330750" cy="36524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/>
          <p:nvPr/>
        </p:nvSpPr>
        <p:spPr>
          <a:xfrm>
            <a:off x="4921309" y="1492875"/>
            <a:ext cx="300900" cy="30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5320222" y="1492875"/>
            <a:ext cx="300900" cy="30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7149305" y="1452638"/>
            <a:ext cx="1701900" cy="3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687" y="1452638"/>
            <a:ext cx="381386" cy="38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9150" y="1460710"/>
            <a:ext cx="330750" cy="365243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Shape 349"/>
          <p:cNvSpPr/>
          <p:nvPr/>
        </p:nvSpPr>
        <p:spPr>
          <a:xfrm>
            <a:off x="7200860" y="1492375"/>
            <a:ext cx="300900" cy="300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7599773" y="1492375"/>
            <a:ext cx="300900" cy="300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4396198" y="1538569"/>
            <a:ext cx="421200" cy="21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6649971" y="1537570"/>
            <a:ext cx="421200" cy="21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3422617" y="1892304"/>
            <a:ext cx="869700" cy="38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3438892" y="1908406"/>
            <a:ext cx="365100" cy="3651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3903216" y="1908406"/>
            <a:ext cx="365100" cy="3651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4869753" y="1892304"/>
            <a:ext cx="1701900" cy="3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135" y="1892304"/>
            <a:ext cx="381386" cy="38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9599" y="1900375"/>
            <a:ext cx="330750" cy="365243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/>
          <p:nvPr/>
        </p:nvSpPr>
        <p:spPr>
          <a:xfrm>
            <a:off x="4921309" y="1932041"/>
            <a:ext cx="300900" cy="30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5320222" y="1932041"/>
            <a:ext cx="300900" cy="30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7149305" y="1891804"/>
            <a:ext cx="1701900" cy="3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687" y="1891804"/>
            <a:ext cx="381386" cy="38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9150" y="1899876"/>
            <a:ext cx="330750" cy="365243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/>
          <p:nvPr/>
        </p:nvSpPr>
        <p:spPr>
          <a:xfrm>
            <a:off x="7200860" y="1931541"/>
            <a:ext cx="300900" cy="300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7599773" y="1931541"/>
            <a:ext cx="300900" cy="3009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4396198" y="1977735"/>
            <a:ext cx="421200" cy="21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6649971" y="1976736"/>
            <a:ext cx="421200" cy="21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3422617" y="2331969"/>
            <a:ext cx="869700" cy="38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3438892" y="2348072"/>
            <a:ext cx="365100" cy="365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3903216" y="2348072"/>
            <a:ext cx="365100" cy="3651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4869753" y="2331969"/>
            <a:ext cx="1701900" cy="3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135" y="2331969"/>
            <a:ext cx="381386" cy="38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9599" y="2340041"/>
            <a:ext cx="330750" cy="365243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/>
          <p:nvPr/>
        </p:nvSpPr>
        <p:spPr>
          <a:xfrm>
            <a:off x="4921309" y="2371707"/>
            <a:ext cx="300900" cy="30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5320222" y="2371707"/>
            <a:ext cx="300900" cy="30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7149305" y="2331470"/>
            <a:ext cx="1701900" cy="3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687" y="2331470"/>
            <a:ext cx="381386" cy="38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9150" y="2339541"/>
            <a:ext cx="330750" cy="365243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/>
          <p:nvPr/>
        </p:nvSpPr>
        <p:spPr>
          <a:xfrm>
            <a:off x="7200860" y="2371207"/>
            <a:ext cx="300900" cy="300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7599773" y="2371207"/>
            <a:ext cx="300900" cy="300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4396198" y="2417401"/>
            <a:ext cx="421200" cy="21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6649971" y="2416401"/>
            <a:ext cx="421200" cy="21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3422617" y="2772134"/>
            <a:ext cx="869700" cy="38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3438892" y="2788237"/>
            <a:ext cx="365100" cy="365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3903216" y="2788237"/>
            <a:ext cx="365100" cy="3651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4869753" y="2772134"/>
            <a:ext cx="1701900" cy="3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135" y="2772134"/>
            <a:ext cx="381386" cy="38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Shape 3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9599" y="2780206"/>
            <a:ext cx="330750" cy="365243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Shape 389"/>
          <p:cNvSpPr/>
          <p:nvPr/>
        </p:nvSpPr>
        <p:spPr>
          <a:xfrm>
            <a:off x="4921309" y="2811872"/>
            <a:ext cx="300900" cy="30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5320222" y="2811872"/>
            <a:ext cx="300900" cy="30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7149305" y="2771635"/>
            <a:ext cx="1701900" cy="3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2" name="Shape 3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687" y="2771635"/>
            <a:ext cx="381386" cy="38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Shape 3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9150" y="2779707"/>
            <a:ext cx="330750" cy="365243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Shape 394"/>
          <p:cNvSpPr/>
          <p:nvPr/>
        </p:nvSpPr>
        <p:spPr>
          <a:xfrm>
            <a:off x="7200860" y="2811372"/>
            <a:ext cx="300900" cy="300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7599773" y="2811372"/>
            <a:ext cx="300900" cy="3009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4396198" y="2857566"/>
            <a:ext cx="421200" cy="21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6649971" y="2856567"/>
            <a:ext cx="421200" cy="21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3422617" y="3211300"/>
            <a:ext cx="869700" cy="38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3438892" y="3227403"/>
            <a:ext cx="365100" cy="3651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3903216" y="3227403"/>
            <a:ext cx="365100" cy="3651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4869753" y="3211300"/>
            <a:ext cx="1701900" cy="3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2" name="Shape 4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135" y="3211300"/>
            <a:ext cx="381386" cy="38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Shape 4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9599" y="3219372"/>
            <a:ext cx="330750" cy="365243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Shape 404"/>
          <p:cNvSpPr/>
          <p:nvPr/>
        </p:nvSpPr>
        <p:spPr>
          <a:xfrm>
            <a:off x="4921309" y="3251038"/>
            <a:ext cx="300900" cy="30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5320222" y="3251038"/>
            <a:ext cx="300900" cy="30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7149305" y="3210801"/>
            <a:ext cx="1701900" cy="3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7" name="Shape 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687" y="3210801"/>
            <a:ext cx="381386" cy="38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Shape 4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9150" y="3218873"/>
            <a:ext cx="330750" cy="365243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/>
          <p:nvPr/>
        </p:nvSpPr>
        <p:spPr>
          <a:xfrm>
            <a:off x="7200860" y="3250538"/>
            <a:ext cx="300900" cy="3009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7599773" y="3250538"/>
            <a:ext cx="300900" cy="300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4396198" y="3296732"/>
            <a:ext cx="421200" cy="21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6649971" y="3295733"/>
            <a:ext cx="421200" cy="21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3422617" y="3650966"/>
            <a:ext cx="869700" cy="38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3438892" y="3667069"/>
            <a:ext cx="365100" cy="3651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3903216" y="3667069"/>
            <a:ext cx="365100" cy="365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4869753" y="3650966"/>
            <a:ext cx="1701900" cy="3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7" name="Shape 4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135" y="3650966"/>
            <a:ext cx="381386" cy="38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Shape 4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9599" y="3659038"/>
            <a:ext cx="330750" cy="365243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Shape 419"/>
          <p:cNvSpPr/>
          <p:nvPr/>
        </p:nvSpPr>
        <p:spPr>
          <a:xfrm>
            <a:off x="4921309" y="3690703"/>
            <a:ext cx="300900" cy="30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5320222" y="3690703"/>
            <a:ext cx="300900" cy="30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7149305" y="3650466"/>
            <a:ext cx="1701900" cy="3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2" name="Shape 4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687" y="3650466"/>
            <a:ext cx="381386" cy="38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Shape 4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9150" y="3658538"/>
            <a:ext cx="330750" cy="365243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Shape 424"/>
          <p:cNvSpPr/>
          <p:nvPr/>
        </p:nvSpPr>
        <p:spPr>
          <a:xfrm>
            <a:off x="7200860" y="3690204"/>
            <a:ext cx="300900" cy="3009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7599773" y="3690204"/>
            <a:ext cx="300900" cy="300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4396198" y="3736397"/>
            <a:ext cx="421200" cy="21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6649971" y="3735398"/>
            <a:ext cx="421200" cy="21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292800" y="2336456"/>
            <a:ext cx="1428300" cy="481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332998" y="2390124"/>
            <a:ext cx="365100" cy="3651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797322" y="2390124"/>
            <a:ext cx="365100" cy="3651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1261645" y="2390124"/>
            <a:ext cx="365100" cy="3651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1758460" y="2069498"/>
            <a:ext cx="1581300" cy="100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group.type = mesh</a:t>
            </a:r>
            <a:endParaRPr sz="1200"/>
          </a:p>
        </p:txBody>
      </p:sp>
      <p:sp>
        <p:nvSpPr>
          <p:cNvPr id="433" name="Shape 433"/>
          <p:cNvSpPr txBox="1"/>
          <p:nvPr/>
        </p:nvSpPr>
        <p:spPr>
          <a:xfrm>
            <a:off x="451495" y="2034173"/>
            <a:ext cx="11109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Addresses</a:t>
            </a:r>
            <a:endParaRPr/>
          </a:p>
        </p:txBody>
      </p:sp>
      <p:sp>
        <p:nvSpPr>
          <p:cNvPr id="434" name="Shape 434"/>
          <p:cNvSpPr txBox="1"/>
          <p:nvPr/>
        </p:nvSpPr>
        <p:spPr>
          <a:xfrm>
            <a:off x="3422625" y="1030200"/>
            <a:ext cx="8697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</a:t>
            </a:r>
            <a:endParaRPr/>
          </a:p>
        </p:txBody>
      </p:sp>
      <p:sp>
        <p:nvSpPr>
          <p:cNvPr id="435" name="Shape 435"/>
          <p:cNvSpPr txBox="1"/>
          <p:nvPr/>
        </p:nvSpPr>
        <p:spPr>
          <a:xfrm>
            <a:off x="4869750" y="1030200"/>
            <a:ext cx="1701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Templates</a:t>
            </a:r>
            <a:endParaRPr/>
          </a:p>
        </p:txBody>
      </p:sp>
      <p:sp>
        <p:nvSpPr>
          <p:cNvPr id="436" name="Shape 436"/>
          <p:cNvSpPr txBox="1"/>
          <p:nvPr/>
        </p:nvSpPr>
        <p:spPr>
          <a:xfrm>
            <a:off x="7149075" y="1079900"/>
            <a:ext cx="1701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Tasks</a:t>
            </a:r>
            <a:endParaRPr/>
          </a:p>
        </p:txBody>
      </p:sp>
      <p:sp>
        <p:nvSpPr>
          <p:cNvPr id="437" name="Shape 437"/>
          <p:cNvSpPr txBox="1"/>
          <p:nvPr/>
        </p:nvSpPr>
        <p:spPr>
          <a:xfrm>
            <a:off x="292800" y="770050"/>
            <a:ext cx="30468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For each pair in the group, we generate a task to be run using properties of the input addresses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pSConfig JSON - address objects</a:t>
            </a:r>
            <a:endParaRPr/>
          </a:p>
        </p:txBody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28675" y="1268050"/>
            <a:ext cx="3427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Address objects have one required property: </a:t>
            </a:r>
            <a:r>
              <a:rPr lang="en-US" sz="2000" b="1"/>
              <a:t>address. </a:t>
            </a:r>
            <a:endParaRPr sz="2000"/>
          </a:p>
          <a:p>
            <a:pPr marL="17145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address property formatted as IP or hostname</a:t>
            </a:r>
            <a:endParaRPr sz="2000"/>
          </a:p>
          <a:p>
            <a:pPr marL="17145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No strict requirement the address property be used in the test spec at all, think of it more an an identifier that happens to look like IP/hostname</a:t>
            </a:r>
            <a:endParaRPr sz="2000"/>
          </a:p>
        </p:txBody>
      </p:sp>
      <p:sp>
        <p:nvSpPr>
          <p:cNvPr id="444" name="Shape 444"/>
          <p:cNvSpPr txBox="1">
            <a:spLocks noGrp="1"/>
          </p:cNvSpPr>
          <p:nvPr>
            <p:ph type="body" idx="2"/>
          </p:nvPr>
        </p:nvSpPr>
        <p:spPr>
          <a:xfrm>
            <a:off x="4238225" y="1268050"/>
            <a:ext cx="44202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lang="en-US" b="1"/>
              <a:t>“address”: “circle1.perfsonar.net”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445" name="Shape 4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pSConfig JSON - That’s so _meta</a:t>
            </a:r>
            <a:endParaRPr/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28675" y="1268050"/>
            <a:ext cx="3427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Most pSConfig objects, including addresses, have a </a:t>
            </a:r>
            <a:r>
              <a:rPr lang="en-US" b="1"/>
              <a:t>_meta </a:t>
            </a:r>
            <a:r>
              <a:rPr lang="en-US"/>
              <a:t>property where you can put any valid JSON</a:t>
            </a:r>
            <a:endParaRPr/>
          </a:p>
        </p:txBody>
      </p:sp>
      <p:sp>
        <p:nvSpPr>
          <p:cNvPr id="454" name="Shape 454"/>
          <p:cNvSpPr txBox="1">
            <a:spLocks noGrp="1"/>
          </p:cNvSpPr>
          <p:nvPr>
            <p:ph type="body" idx="2"/>
          </p:nvPr>
        </p:nvSpPr>
        <p:spPr>
          <a:xfrm>
            <a:off x="4238225" y="1268050"/>
            <a:ext cx="44202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“address”: “circle1.perfsonar.net”,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lang="en-US" b="1"/>
              <a:t>“_meta”: {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“shape”: “circle”,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“color”: “blue”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}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455" name="Shape 45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Shape 45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pSConfig JSON - address</a:t>
            </a:r>
            <a:r>
              <a:rPr lang="en-US" b="1"/>
              <a:t>es</a:t>
            </a:r>
            <a:endParaRPr b="1"/>
          </a:p>
        </p:txBody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28675" y="1268050"/>
            <a:ext cx="3427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Individual address objects are in the </a:t>
            </a:r>
            <a:r>
              <a:rPr lang="en-US" b="1"/>
              <a:t>addresses </a:t>
            </a:r>
            <a:r>
              <a:rPr lang="en-US"/>
              <a:t>section of the template file</a:t>
            </a:r>
            <a:endParaRPr/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Each JSON object has a name, in this case </a:t>
            </a:r>
            <a:r>
              <a:rPr lang="en-US" i="1"/>
              <a:t>circle1</a:t>
            </a:r>
            <a:r>
              <a:rPr lang="en-US"/>
              <a:t>, that is used to reference this object in other areas of the template file</a:t>
            </a:r>
            <a:endParaRPr/>
          </a:p>
        </p:txBody>
      </p:sp>
      <p:sp>
        <p:nvSpPr>
          <p:cNvPr id="464" name="Shape 464"/>
          <p:cNvSpPr txBox="1">
            <a:spLocks noGrp="1"/>
          </p:cNvSpPr>
          <p:nvPr>
            <p:ph type="body" idx="2"/>
          </p:nvPr>
        </p:nvSpPr>
        <p:spPr>
          <a:xfrm>
            <a:off x="4238225" y="1268050"/>
            <a:ext cx="44202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“addresses”: {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lang="en-US" b="1"/>
              <a:t>“circle1”</a:t>
            </a:r>
            <a:r>
              <a:rPr lang="en-US"/>
              <a:t>: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“address”: “circle1.perfsonar.net”,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“_meta”: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“shape”: “circle”,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“color”: “blue”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}</a:t>
            </a:r>
            <a:endParaRPr b="1"/>
          </a:p>
        </p:txBody>
      </p:sp>
      <p:sp>
        <p:nvSpPr>
          <p:cNvPr id="465" name="Shape 46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pSConfig JSON - Completing the list</a:t>
            </a:r>
            <a:endParaRPr b="1"/>
          </a:p>
        </p:txBody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28675" y="1268050"/>
            <a:ext cx="3427500" cy="3263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“addresses”: {</a:t>
            </a: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    “circle1”: {</a:t>
            </a: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        “address”: “circle1.perfsonar.net”,</a:t>
            </a: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        “_meta”: {</a:t>
            </a: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            “shape”: “circle”,</a:t>
            </a: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            “color”: “blue”</a:t>
            </a: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        }</a:t>
            </a: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    },</a:t>
            </a: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    </a:t>
            </a:r>
            <a:r>
              <a:rPr lang="en-US" sz="1400" b="1"/>
              <a:t>“circle2”: {</a:t>
            </a:r>
            <a:endParaRPr sz="1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/>
              <a:t>        “address”: “circle2.perfsonar.net”,</a:t>
            </a:r>
            <a:endParaRPr sz="1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/>
              <a:t>        “_meta”: {</a:t>
            </a:r>
            <a:endParaRPr sz="1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/>
              <a:t>            “shape”: “circle”,</a:t>
            </a:r>
            <a:endParaRPr sz="1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/>
              <a:t>            “color”: “red”</a:t>
            </a:r>
            <a:endParaRPr sz="1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/>
              <a:t>        }</a:t>
            </a:r>
            <a:endParaRPr sz="1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    },</a:t>
            </a:r>
            <a:endParaRPr sz="1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Shape 474"/>
          <p:cNvSpPr txBox="1">
            <a:spLocks noGrp="1"/>
          </p:cNvSpPr>
          <p:nvPr>
            <p:ph type="body" idx="2"/>
          </p:nvPr>
        </p:nvSpPr>
        <p:spPr>
          <a:xfrm>
            <a:off x="4238225" y="1268050"/>
            <a:ext cx="44202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    </a:t>
            </a:r>
            <a:r>
              <a:rPr lang="en-US" sz="1400" b="1"/>
              <a:t>“circle3”: {</a:t>
            </a:r>
            <a:endParaRPr sz="1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/>
              <a:t>        “address”: “circle3.perfsonar.net”,</a:t>
            </a:r>
            <a:endParaRPr sz="1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/>
              <a:t>        “_meta”: {</a:t>
            </a:r>
            <a:endParaRPr sz="1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/>
              <a:t>            “shape”: “circle”,</a:t>
            </a:r>
            <a:endParaRPr sz="1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/>
              <a:t>            “color”: “green”</a:t>
            </a:r>
            <a:endParaRPr sz="1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        }</a:t>
            </a:r>
            <a:endParaRPr sz="1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    }</a:t>
            </a:r>
            <a:endParaRPr sz="1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}</a:t>
            </a: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75" name="Shape 47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Shape 47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pSConfig JSON - group objects</a:t>
            </a:r>
            <a:endParaRPr b="1"/>
          </a:p>
        </p:txBody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28675" y="1268050"/>
            <a:ext cx="3427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A group object has a </a:t>
            </a:r>
            <a:r>
              <a:rPr lang="en-US" sz="1800" b="1"/>
              <a:t>type </a:t>
            </a:r>
            <a:r>
              <a:rPr lang="en-US" sz="1800"/>
              <a:t>and additional properties based on type</a:t>
            </a:r>
            <a:endParaRPr sz="1800"/>
          </a:p>
          <a:p>
            <a:pPr marL="17145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The type of our example is </a:t>
            </a:r>
            <a:r>
              <a:rPr lang="en-US" sz="1800" b="1"/>
              <a:t>mesh</a:t>
            </a:r>
            <a:r>
              <a:rPr lang="en-US" sz="1800"/>
              <a:t>, since we want all addresses paired with all others</a:t>
            </a:r>
            <a:endParaRPr sz="1800"/>
          </a:p>
          <a:p>
            <a:pPr marL="17145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A mesh has one required parameter: </a:t>
            </a:r>
            <a:r>
              <a:rPr lang="en-US" sz="1800" b="1"/>
              <a:t>addresses.</a:t>
            </a:r>
            <a:endParaRPr sz="1800" b="1"/>
          </a:p>
          <a:p>
            <a:pPr marL="17145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The addresses property is an array of </a:t>
            </a:r>
            <a:r>
              <a:rPr lang="en-US" sz="1800" b="1"/>
              <a:t>address selector </a:t>
            </a:r>
            <a:r>
              <a:rPr lang="en-US" sz="1800"/>
              <a:t>objects. We select on the </a:t>
            </a:r>
            <a:r>
              <a:rPr lang="en-US" sz="1800" b="1"/>
              <a:t>name.</a:t>
            </a:r>
            <a:endParaRPr sz="1800" b="1"/>
          </a:p>
        </p:txBody>
      </p:sp>
      <p:sp>
        <p:nvSpPr>
          <p:cNvPr id="484" name="Shape 484"/>
          <p:cNvSpPr txBox="1">
            <a:spLocks noGrp="1"/>
          </p:cNvSpPr>
          <p:nvPr>
            <p:ph type="body" idx="2"/>
          </p:nvPr>
        </p:nvSpPr>
        <p:spPr>
          <a:xfrm>
            <a:off x="4238225" y="1268050"/>
            <a:ext cx="44202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{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“type”: “mesh”,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“addresses”: {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 {“name”: “circle1”},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 {“name”: “circle2”},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 {“name”: “circle3”}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}    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}</a:t>
            </a:r>
            <a:endParaRPr b="1"/>
          </a:p>
        </p:txBody>
      </p:sp>
      <p:sp>
        <p:nvSpPr>
          <p:cNvPr id="485" name="Shape 48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Shape 48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pSConfig JSON - group</a:t>
            </a:r>
            <a:r>
              <a:rPr lang="en-US" b="1"/>
              <a:t>s</a:t>
            </a:r>
            <a:endParaRPr b="1"/>
          </a:p>
        </p:txBody>
      </p:sp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628675" y="1268050"/>
            <a:ext cx="3427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Individual group objects are in the </a:t>
            </a:r>
            <a:r>
              <a:rPr lang="en-US" b="1"/>
              <a:t>groups </a:t>
            </a:r>
            <a:r>
              <a:rPr lang="en-US"/>
              <a:t>section of the template file</a:t>
            </a:r>
            <a:endParaRPr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Each entry in groups has a name, in this case </a:t>
            </a:r>
            <a:r>
              <a:rPr lang="en-US" b="1" i="1"/>
              <a:t>colors_mesh</a:t>
            </a:r>
            <a:r>
              <a:rPr lang="en-US"/>
              <a:t>, that is used to reference this object in other areas of the template file</a:t>
            </a:r>
            <a:endParaRPr sz="1800"/>
          </a:p>
        </p:txBody>
      </p:sp>
      <p:sp>
        <p:nvSpPr>
          <p:cNvPr id="494" name="Shape 494"/>
          <p:cNvSpPr txBox="1">
            <a:spLocks noGrp="1"/>
          </p:cNvSpPr>
          <p:nvPr>
            <p:ph type="body" idx="2"/>
          </p:nvPr>
        </p:nvSpPr>
        <p:spPr>
          <a:xfrm>
            <a:off x="4238225" y="1268050"/>
            <a:ext cx="44202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“groups”: {</a:t>
            </a: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    “colors_mesh”: </a:t>
            </a:r>
            <a:r>
              <a:rPr lang="en-US"/>
              <a:t>{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“type”: “mesh”,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“addresses”: [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{“name”: “circle1”},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{“name”: “circle2”},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{“name”: “circle3”}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] 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}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}</a:t>
            </a:r>
            <a:endParaRPr b="1"/>
          </a:p>
        </p:txBody>
      </p:sp>
      <p:sp>
        <p:nvSpPr>
          <p:cNvPr id="495" name="Shape 49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Shape 49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pSConfig JSON - test object</a:t>
            </a:r>
            <a:endParaRPr b="1"/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28675" y="1268050"/>
            <a:ext cx="29016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Before we can build a task, we need a </a:t>
            </a:r>
            <a:r>
              <a:rPr lang="en-US" sz="1600" b="1"/>
              <a:t>test</a:t>
            </a:r>
            <a:endParaRPr sz="1600"/>
          </a:p>
          <a:p>
            <a:pPr marL="171450" marR="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pSConfig knows nothing about valid test types or spec properties. It is 100% reliant on pscheduler to validate these</a:t>
            </a:r>
            <a:endParaRPr sz="1600"/>
          </a:p>
          <a:p>
            <a:pPr marL="171450" marR="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Template variables are strings of the form “{% </a:t>
            </a:r>
            <a:r>
              <a:rPr lang="en-US" sz="1600" i="1"/>
              <a:t>var %}”</a:t>
            </a:r>
            <a:endParaRPr sz="1600" i="1"/>
          </a:p>
          <a:p>
            <a:pPr marL="171450" marR="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A special “jq” variable allows you to formulate jq request to grab things like _meta</a:t>
            </a:r>
            <a:endParaRPr sz="1600"/>
          </a:p>
        </p:txBody>
      </p:sp>
      <p:sp>
        <p:nvSpPr>
          <p:cNvPr id="504" name="Shape 504"/>
          <p:cNvSpPr txBox="1">
            <a:spLocks noGrp="1"/>
          </p:cNvSpPr>
          <p:nvPr>
            <p:ph type="body" idx="2"/>
          </p:nvPr>
        </p:nvSpPr>
        <p:spPr>
          <a:xfrm>
            <a:off x="3783025" y="1268050"/>
            <a:ext cx="48753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{</a:t>
            </a:r>
            <a:endParaRPr sz="18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“type”: “colors”,</a:t>
            </a:r>
            <a:endParaRPr sz="18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“spec”: {</a:t>
            </a:r>
            <a:endParaRPr sz="18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“color1”: “{% jq addresses[0]._meta.color %}”,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“color2”: “{% jq addresses[1]._meta.color %}”,</a:t>
            </a:r>
            <a:endParaRPr sz="18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}</a:t>
            </a:r>
            <a:endParaRPr sz="18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}</a:t>
            </a:r>
            <a:endParaRPr sz="1800"/>
          </a:p>
        </p:txBody>
      </p:sp>
      <p:sp>
        <p:nvSpPr>
          <p:cNvPr id="505" name="Shape 50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Shape 50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Shape 50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dirty="0" err="1"/>
              <a:t>pSConfig</a:t>
            </a:r>
            <a:r>
              <a:rPr lang="en-US" dirty="0"/>
              <a:t> Concepts and Terminology</a:t>
            </a:r>
            <a:endParaRPr dirty="0"/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dirty="0" err="1"/>
              <a:t>pScheduler</a:t>
            </a:r>
            <a:r>
              <a:rPr lang="en-US" dirty="0"/>
              <a:t> Agent</a:t>
            </a:r>
            <a:endParaRPr dirty="0"/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dirty="0" err="1"/>
              <a:t>MaDDash</a:t>
            </a:r>
            <a:r>
              <a:rPr lang="en-US" dirty="0"/>
              <a:t> Agent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Shape 16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pSConfig JSON - test</a:t>
            </a:r>
            <a:r>
              <a:rPr lang="en-US" b="1"/>
              <a:t>s</a:t>
            </a:r>
            <a:endParaRPr b="1"/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28675" y="1268050"/>
            <a:ext cx="29016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Individual test objects are in the </a:t>
            </a:r>
            <a:r>
              <a:rPr lang="en-US" b="1"/>
              <a:t>tests </a:t>
            </a:r>
            <a:r>
              <a:rPr lang="en-US"/>
              <a:t>section of the template file</a:t>
            </a:r>
            <a:endParaRPr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You know the drill…</a:t>
            </a:r>
            <a:endParaRPr/>
          </a:p>
        </p:txBody>
      </p:sp>
      <p:sp>
        <p:nvSpPr>
          <p:cNvPr id="514" name="Shape 514"/>
          <p:cNvSpPr txBox="1">
            <a:spLocks noGrp="1"/>
          </p:cNvSpPr>
          <p:nvPr>
            <p:ph type="body" idx="2"/>
          </p:nvPr>
        </p:nvSpPr>
        <p:spPr>
          <a:xfrm>
            <a:off x="3783025" y="1268050"/>
            <a:ext cx="48753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/>
              <a:t>“tests”: {</a:t>
            </a:r>
            <a:endParaRPr sz="1700"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/>
              <a:t>    “colors_test”:</a:t>
            </a:r>
            <a:r>
              <a:rPr lang="en-US" sz="1700"/>
              <a:t> {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  “type”: “colors”,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  “spec”: {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      “color1”: “{% jq addresses[0]._meta.color %}”,</a:t>
            </a:r>
            <a:endParaRPr sz="1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      “color2”: “{% jq addresses[1]._meta.color %}”</a:t>
            </a:r>
            <a:endParaRPr sz="1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  }</a:t>
            </a:r>
            <a:endParaRPr sz="1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}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/>
              <a:t>}</a:t>
            </a:r>
            <a:endParaRPr sz="1700" b="1"/>
          </a:p>
        </p:txBody>
      </p:sp>
      <p:sp>
        <p:nvSpPr>
          <p:cNvPr id="515" name="Shape 5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Shape 5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Shape 5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pSConfig JSON - schedules and archives</a:t>
            </a:r>
            <a:endParaRPr b="1"/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28675" y="1268050"/>
            <a:ext cx="8080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A </a:t>
            </a:r>
            <a:r>
              <a:rPr lang="en-US" b="1"/>
              <a:t>group </a:t>
            </a:r>
            <a:r>
              <a:rPr lang="en-US"/>
              <a:t>and a </a:t>
            </a:r>
            <a:r>
              <a:rPr lang="en-US" b="1"/>
              <a:t>test </a:t>
            </a:r>
            <a:r>
              <a:rPr lang="en-US"/>
              <a:t>are all you need to build a </a:t>
            </a:r>
            <a:r>
              <a:rPr lang="en-US" b="1"/>
              <a:t>task</a:t>
            </a:r>
            <a:r>
              <a:rPr lang="en-US"/>
              <a:t>, but you can also add things like archives and schedules</a:t>
            </a:r>
            <a:endParaRPr/>
          </a:p>
        </p:txBody>
      </p:sp>
      <p:sp>
        <p:nvSpPr>
          <p:cNvPr id="524" name="Shape 524"/>
          <p:cNvSpPr txBox="1">
            <a:spLocks noGrp="1"/>
          </p:cNvSpPr>
          <p:nvPr>
            <p:ph type="body" idx="2"/>
          </p:nvPr>
        </p:nvSpPr>
        <p:spPr>
          <a:xfrm>
            <a:off x="995950" y="2012825"/>
            <a:ext cx="3368400" cy="2427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“schedules”: {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“colors_schedule”: {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  “repeat”: “PT1H”</a:t>
            </a:r>
            <a:endParaRPr sz="1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}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}</a:t>
            </a:r>
            <a:endParaRPr sz="1700"/>
          </a:p>
        </p:txBody>
      </p:sp>
      <p:sp>
        <p:nvSpPr>
          <p:cNvPr id="525" name="Shape 5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Shape 5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Shape 5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Shape 528"/>
          <p:cNvSpPr txBox="1">
            <a:spLocks noGrp="1"/>
          </p:cNvSpPr>
          <p:nvPr>
            <p:ph type="body" idx="2"/>
          </p:nvPr>
        </p:nvSpPr>
        <p:spPr>
          <a:xfrm>
            <a:off x="4779650" y="2012825"/>
            <a:ext cx="3368400" cy="2427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“archives”: {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“colors_archive”: {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   “archiver”: “syslog”,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   “data”: {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       “facility”: “local6”,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        “priority”: “info”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   }</a:t>
            </a:r>
            <a:endParaRPr sz="1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}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}</a:t>
            </a:r>
            <a:endParaRPr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pSConfig JSON - Creating a task</a:t>
            </a:r>
            <a:endParaRPr b="1"/>
          </a:p>
        </p:txBody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28675" y="1268050"/>
            <a:ext cx="29016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Finally we define a </a:t>
            </a:r>
            <a:r>
              <a:rPr lang="en-US" b="1"/>
              <a:t>task</a:t>
            </a:r>
            <a:r>
              <a:rPr lang="en-US"/>
              <a:t> in the tasks section of the file. It references all the other components we built by name.</a:t>
            </a:r>
            <a:endParaRPr/>
          </a:p>
        </p:txBody>
      </p:sp>
      <p:sp>
        <p:nvSpPr>
          <p:cNvPr id="535" name="Shape 535"/>
          <p:cNvSpPr txBox="1">
            <a:spLocks noGrp="1"/>
          </p:cNvSpPr>
          <p:nvPr>
            <p:ph type="body" idx="2"/>
          </p:nvPr>
        </p:nvSpPr>
        <p:spPr>
          <a:xfrm>
            <a:off x="3783025" y="1268050"/>
            <a:ext cx="48753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“tasks”: {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“colors_task”: {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  “group”: “colors_group”,</a:t>
            </a:r>
            <a:endParaRPr sz="1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  “test”: “colors_test”,</a:t>
            </a:r>
            <a:endParaRPr sz="1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  “schedule”: “colors_schedule”,</a:t>
            </a:r>
            <a:endParaRPr sz="1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  “archives”: [</a:t>
            </a:r>
            <a:endParaRPr sz="1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         “colors_archive”</a:t>
            </a:r>
            <a:endParaRPr sz="1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         ]</a:t>
            </a:r>
            <a:endParaRPr sz="1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}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}</a:t>
            </a:r>
            <a:endParaRPr sz="1700"/>
          </a:p>
        </p:txBody>
      </p:sp>
      <p:sp>
        <p:nvSpPr>
          <p:cNvPr id="536" name="Shape 5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Shape 5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Shape 5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pSConfig JSON - The Final Template</a:t>
            </a:r>
            <a:endParaRPr b="1"/>
          </a:p>
        </p:txBody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1117800" y="1268050"/>
            <a:ext cx="2213700" cy="3263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“addresses”: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“circle1”: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“address”: “circle1.perfsonar.net”,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“_meta”: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   “shape”: “circle”,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   “color”: “blue”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}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},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“circle2”: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“address”: “circle2.perfsonar.net”,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“_meta”: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   “shape”: “circle”,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   “color”: “red”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}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},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“circle3”: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“address”: “circle3.perfsonar.net”,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“_meta”: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   “shape”: “circle”,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   “color”: “green”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}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}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},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45" name="Shape 5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Shape 54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Shape 54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465150" y="1268050"/>
            <a:ext cx="2213700" cy="3263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“groups”: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“colors_mesh”: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“type”: “mesh”,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“addresses”: [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    {“name”: “circle1”},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    {“name”: “circle2”},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    {“name”: “circle3”}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]   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} 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},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“tests”: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“colors_test”: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“type”: “colors”,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“spec”: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   “color1”: “{% jq addresses[0]._meta.color %}”,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   “color2”: “{% jq addresses[1]._meta.color %}”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}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}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},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“schedules”: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“colors_schedule”: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“repeat”: “PT1H”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5812500" y="1268050"/>
            <a:ext cx="2213700" cy="3263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}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},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“archives”: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“colors_archive”: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“archiver”: “syslog”,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“data”: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    “facility”: “local6”,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     “priority”: “info”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}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}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},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“tasks”: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“colors_task”: {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“group”: “colors_group”,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“test”: “colors_test”,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“schedule”: “colors_schedule”,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“archives”: [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    “colors_archive”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     ]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    }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    }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/>
              <a:t>}</a:t>
            </a:r>
            <a:endParaRPr sz="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pSConfig Real-World Example</a:t>
            </a:r>
            <a:endParaRPr/>
          </a:p>
        </p:txBody>
      </p:sp>
      <p:sp>
        <p:nvSpPr>
          <p:cNvPr id="556" name="Shape 556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24</a:t>
            </a:fld>
            <a:endParaRPr/>
          </a:p>
        </p:txBody>
      </p:sp>
      <p:graphicFrame>
        <p:nvGraphicFramePr>
          <p:cNvPr id="557" name="Shape 557"/>
          <p:cNvGraphicFramePr/>
          <p:nvPr/>
        </p:nvGraphicFramePr>
        <p:xfrm>
          <a:off x="872700" y="3505375"/>
          <a:ext cx="7216500" cy="731460"/>
        </p:xfrm>
        <a:graphic>
          <a:graphicData uri="http://schemas.openxmlformats.org/drawingml/2006/table">
            <a:tbl>
              <a:tblPr>
                <a:noFill/>
                <a:tableStyleId>{33C17720-821C-44C4-8F96-0F9990D52457}</a:tableStyleId>
              </a:tblPr>
              <a:tblGrid>
                <a:gridCol w="180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4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</a:rPr>
                        <a:t>Address Color Code Key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000FF"/>
                          </a:solidFill>
                        </a:rPr>
                        <a:t>Runs Throughput tests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Runs latency Tests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FF00FF"/>
                          </a:solidFill>
                        </a:rPr>
                        <a:t>Runs both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Archive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58" name="Shape 5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13" y="2294701"/>
            <a:ext cx="1719526" cy="8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Shape 559"/>
          <p:cNvSpPr txBox="1"/>
          <p:nvPr/>
        </p:nvSpPr>
        <p:spPr>
          <a:xfrm>
            <a:off x="673238" y="2807200"/>
            <a:ext cx="18513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lat1.perfsonar.net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560" name="Shape 5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288" y="2294701"/>
            <a:ext cx="1719526" cy="8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2619388" y="2807200"/>
            <a:ext cx="18513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thr1.perfsonar.net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562" name="Shape 5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438" y="2294701"/>
            <a:ext cx="1719526" cy="8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Shape 563"/>
          <p:cNvSpPr txBox="1"/>
          <p:nvPr/>
        </p:nvSpPr>
        <p:spPr>
          <a:xfrm>
            <a:off x="4565538" y="2807200"/>
            <a:ext cx="18513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thrlat1.perfsonar.net</a:t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564" name="Shape 5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7563" y="2294701"/>
            <a:ext cx="1719526" cy="8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Shape 565"/>
          <p:cNvSpPr txBox="1"/>
          <p:nvPr/>
        </p:nvSpPr>
        <p:spPr>
          <a:xfrm>
            <a:off x="6577563" y="2830825"/>
            <a:ext cx="17196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lat2.perfsonar.net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thr2.perfsonar.net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354025" y="1005925"/>
            <a:ext cx="81612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As example let’s say we have four hosts we want to run throughput and latency tasks. Some have a single interface and some have multiple, with each interface color-coded with the tests we want run below. They will publish their results in a central esmond archive.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7" name="Shape 5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875" y="1607751"/>
            <a:ext cx="1719526" cy="8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Shape 568"/>
          <p:cNvSpPr txBox="1"/>
          <p:nvPr/>
        </p:nvSpPr>
        <p:spPr>
          <a:xfrm>
            <a:off x="3066475" y="2144388"/>
            <a:ext cx="2736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esmond.archive.perfsonar.net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pSConfig Real-World Example - addresses</a:t>
            </a:r>
            <a:endParaRPr/>
          </a:p>
        </p:txBody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865575" y="1268050"/>
            <a:ext cx="3580800" cy="2980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“addresses”: {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“lat1”: {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    “address”: “lat1.perfsonar.net”,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},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“thr1”: {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    “address”: “thr1.perfsonar.net”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},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“thrlat1”: {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    “address”: “thrlat1.perfsonar.net”,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},</a:t>
            </a:r>
            <a:endParaRPr sz="1600"/>
          </a:p>
        </p:txBody>
      </p:sp>
      <p:sp>
        <p:nvSpPr>
          <p:cNvPr id="575" name="Shape 575"/>
          <p:cNvSpPr txBox="1">
            <a:spLocks noGrp="1"/>
          </p:cNvSpPr>
          <p:nvPr>
            <p:ph type="body" idx="2"/>
          </p:nvPr>
        </p:nvSpPr>
        <p:spPr>
          <a:xfrm>
            <a:off x="4697650" y="1268050"/>
            <a:ext cx="3580800" cy="2980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“lat2”: {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    “address”: “lat2.perfsonar.net”,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},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“thr2”: {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    “address”: “thr2.perfsonar.net”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}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}</a:t>
            </a:r>
            <a:endParaRPr sz="1600"/>
          </a:p>
        </p:txBody>
      </p:sp>
      <p:sp>
        <p:nvSpPr>
          <p:cNvPr id="576" name="Shape 57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Shape 57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Shape 57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pSConfig Real-World Example - groups</a:t>
            </a:r>
            <a:endParaRPr/>
          </a:p>
        </p:txBody>
      </p:sp>
      <p:sp>
        <p:nvSpPr>
          <p:cNvPr id="584" name="Shape 584"/>
          <p:cNvSpPr txBox="1">
            <a:spLocks noGrp="1"/>
          </p:cNvSpPr>
          <p:nvPr>
            <p:ph type="body" idx="2"/>
          </p:nvPr>
        </p:nvSpPr>
        <p:spPr>
          <a:xfrm>
            <a:off x="987738" y="1106225"/>
            <a:ext cx="33870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“groups”: {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“throughput_group”: {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“type”: “mesh”,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“addresses”: [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{“name”: “thr1”},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{“name”: “thrlat1”},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{“name”: “thr2”}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] 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},</a:t>
            </a:r>
            <a:endParaRPr/>
          </a:p>
        </p:txBody>
      </p:sp>
      <p:sp>
        <p:nvSpPr>
          <p:cNvPr id="585" name="Shape 58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Shape 58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Shape 58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Shape 588"/>
          <p:cNvSpPr txBox="1">
            <a:spLocks noGrp="1"/>
          </p:cNvSpPr>
          <p:nvPr>
            <p:ph type="body" idx="2"/>
          </p:nvPr>
        </p:nvSpPr>
        <p:spPr>
          <a:xfrm>
            <a:off x="4769263" y="1106225"/>
            <a:ext cx="33870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“latency_group”: {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“type”: “mesh”,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“addresses”: [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{“name”: “lat1”},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{“name”: “thrlat1”},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{“name”: “lat2”}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] 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}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pSConfig Real-World Example - tests</a:t>
            </a:r>
            <a:endParaRPr/>
          </a:p>
        </p:txBody>
      </p:sp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805700" y="1268050"/>
            <a:ext cx="36702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“tests”: {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“throughput_test”: {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“type”: “throughput”,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“spec”: {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    “source”: “{% address[0] %}”,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    “dest”: “{% address[1] %}”,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    “duration”: “PT30S”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}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},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  <p:sp>
        <p:nvSpPr>
          <p:cNvPr id="595" name="Shape 595"/>
          <p:cNvSpPr txBox="1">
            <a:spLocks noGrp="1"/>
          </p:cNvSpPr>
          <p:nvPr>
            <p:ph type="body" idx="2"/>
          </p:nvPr>
        </p:nvSpPr>
        <p:spPr>
          <a:xfrm>
            <a:off x="4668100" y="1268050"/>
            <a:ext cx="36702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“latency_test”: {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“type”: “latencybg”,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“spec”: {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    “source”: “{% address[0] %}”,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    “dest”: “{% address[1] %}”,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    “packet-interval”: 0.1,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    “packet-count”: 600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}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}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}</a:t>
            </a:r>
            <a:endParaRPr sz="1800"/>
          </a:p>
        </p:txBody>
      </p:sp>
      <p:sp>
        <p:nvSpPr>
          <p:cNvPr id="596" name="Shape 59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Shape 59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Shape 59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pSConfig Real-World Example - archives</a:t>
            </a:r>
            <a:endParaRPr/>
          </a:p>
        </p:txBody>
      </p:sp>
      <p:sp>
        <p:nvSpPr>
          <p:cNvPr id="604" name="Shape 604"/>
          <p:cNvSpPr txBox="1">
            <a:spLocks noGrp="1"/>
          </p:cNvSpPr>
          <p:nvPr>
            <p:ph type="body" idx="2"/>
          </p:nvPr>
        </p:nvSpPr>
        <p:spPr>
          <a:xfrm>
            <a:off x="1183500" y="1294050"/>
            <a:ext cx="6777000" cy="2555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“archives”: { 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“esmond_archive”: {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    “archiver”: “esmond”,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    “data”: {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        “url”: “https://esmond.archive.perfsonar.net/esmond/perfsonar/archive”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    }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   }</a:t>
            </a:r>
            <a:endParaRPr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}</a:t>
            </a:r>
            <a:endParaRPr sz="1600"/>
          </a:p>
        </p:txBody>
      </p:sp>
      <p:sp>
        <p:nvSpPr>
          <p:cNvPr id="605" name="Shape 60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Shape 60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Shape 60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pSConfig Real-World Example - schedules</a:t>
            </a:r>
            <a:endParaRPr/>
          </a:p>
        </p:txBody>
      </p:sp>
      <p:sp>
        <p:nvSpPr>
          <p:cNvPr id="613" name="Shape 613"/>
          <p:cNvSpPr txBox="1">
            <a:spLocks noGrp="1"/>
          </p:cNvSpPr>
          <p:nvPr>
            <p:ph type="body" idx="2"/>
          </p:nvPr>
        </p:nvSpPr>
        <p:spPr>
          <a:xfrm>
            <a:off x="1183500" y="1294050"/>
            <a:ext cx="6777000" cy="2555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“schedules”: { 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“every_4_hours”: {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“repeat”: “PT4H”,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“slip”: “PT4H”,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“randslip”: true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}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}</a:t>
            </a:r>
            <a:endParaRPr sz="2400"/>
          </a:p>
        </p:txBody>
      </p:sp>
      <p:sp>
        <p:nvSpPr>
          <p:cNvPr id="614" name="Shape 6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Shape 6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Shape 6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pSConfig Concepts and Terminology</a:t>
            </a:r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dt" idx="10"/>
          </p:nvPr>
        </p:nvSpPr>
        <p:spPr>
          <a:xfrm>
            <a:off x="628650" y="481513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ftr" idx="11"/>
          </p:nvPr>
        </p:nvSpPr>
        <p:spPr>
          <a:xfrm>
            <a:off x="3028950" y="481513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pSConfig Real-World Example - tasks</a:t>
            </a:r>
            <a:endParaRPr/>
          </a:p>
        </p:txBody>
      </p:sp>
      <p:sp>
        <p:nvSpPr>
          <p:cNvPr id="622" name="Shape 622"/>
          <p:cNvSpPr txBox="1">
            <a:spLocks noGrp="1"/>
          </p:cNvSpPr>
          <p:nvPr>
            <p:ph type="body" idx="1"/>
          </p:nvPr>
        </p:nvSpPr>
        <p:spPr>
          <a:xfrm>
            <a:off x="805700" y="1268050"/>
            <a:ext cx="36702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“tasks”: {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“throughput_task”: {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“group”: “throughput_group”,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“test”: “throughput_test”,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“archives”: [“esmond_archive”],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    “schedules”: “every_4_hours”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},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  <p:sp>
        <p:nvSpPr>
          <p:cNvPr id="623" name="Shape 623"/>
          <p:cNvSpPr txBox="1">
            <a:spLocks noGrp="1"/>
          </p:cNvSpPr>
          <p:nvPr>
            <p:ph type="body" idx="2"/>
          </p:nvPr>
        </p:nvSpPr>
        <p:spPr>
          <a:xfrm>
            <a:off x="4668100" y="1268050"/>
            <a:ext cx="36702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“latency_task”: {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“group”: “latency_group”,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“test”: “latency_test”,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“archives”: [“esmond_archive”],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}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}</a:t>
            </a:r>
            <a:endParaRPr sz="1800"/>
          </a:p>
        </p:txBody>
      </p:sp>
      <p:sp>
        <p:nvSpPr>
          <p:cNvPr id="624" name="Shape 6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Shape 6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Shape 6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Lots more we haven’t covered</a:t>
            </a:r>
            <a:endParaRPr/>
          </a:p>
        </p:txBody>
      </p:sp>
      <p:sp>
        <p:nvSpPr>
          <p:cNvPr id="633" name="Shape 633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780375" y="1251950"/>
            <a:ext cx="1587900" cy="57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Disjoint Groups</a:t>
            </a: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2368775" y="1298225"/>
            <a:ext cx="1587900" cy="57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 Groups</a:t>
            </a: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1184800" y="1923700"/>
            <a:ext cx="1587900" cy="57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Excluding pairs</a:t>
            </a: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6010350" y="1644388"/>
            <a:ext cx="1587900" cy="57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 labels</a:t>
            </a: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2467400" y="2135675"/>
            <a:ext cx="1587900" cy="57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 classes</a:t>
            </a: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5680675" y="2306300"/>
            <a:ext cx="2057400" cy="57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Unidirectional groups</a:t>
            </a: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3902900" y="1227438"/>
            <a:ext cx="2057400" cy="57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Host properties</a:t>
            </a: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3238675" y="2690613"/>
            <a:ext cx="2057400" cy="57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 binding</a:t>
            </a:r>
            <a:endParaRPr/>
          </a:p>
        </p:txBody>
      </p:sp>
      <p:sp>
        <p:nvSpPr>
          <p:cNvPr id="642" name="Shape 642"/>
          <p:cNvSpPr/>
          <p:nvPr/>
        </p:nvSpPr>
        <p:spPr>
          <a:xfrm>
            <a:off x="1184800" y="2592863"/>
            <a:ext cx="2057400" cy="57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Remote addresses</a:t>
            </a:r>
            <a:endParaRPr/>
          </a:p>
        </p:txBody>
      </p:sp>
      <p:sp>
        <p:nvSpPr>
          <p:cNvPr id="643" name="Shape 643"/>
          <p:cNvSpPr/>
          <p:nvPr/>
        </p:nvSpPr>
        <p:spPr>
          <a:xfrm>
            <a:off x="3829550" y="2016275"/>
            <a:ext cx="2057400" cy="57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Labelled addresses</a:t>
            </a: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3494000" y="3364950"/>
            <a:ext cx="975900" cy="57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Includes</a:t>
            </a: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4832275" y="3202450"/>
            <a:ext cx="2057400" cy="57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 of template vars</a:t>
            </a: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1246150" y="3267225"/>
            <a:ext cx="2057400" cy="57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 parameters</a:t>
            </a: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6836450" y="2882900"/>
            <a:ext cx="1063500" cy="57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Contexts</a:t>
            </a: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5707675" y="982500"/>
            <a:ext cx="2003400" cy="57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Advanced JQ usage</a:t>
            </a:r>
            <a:endParaRPr/>
          </a:p>
        </p:txBody>
      </p:sp>
      <p:sp>
        <p:nvSpPr>
          <p:cNvPr id="649" name="Shape 649"/>
          <p:cNvSpPr txBox="1"/>
          <p:nvPr/>
        </p:nvSpPr>
        <p:spPr>
          <a:xfrm>
            <a:off x="1246150" y="3941563"/>
            <a:ext cx="8029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...and that’s just topics on the templates!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spent a lot of time on templates...</a:t>
            </a:r>
            <a:endParaRPr/>
          </a:p>
        </p:txBody>
      </p:sp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4800"/>
              <a:t>...so what actually uses them?</a:t>
            </a:r>
            <a:endParaRPr sz="4800"/>
          </a:p>
        </p:txBody>
      </p:sp>
      <p:sp>
        <p:nvSpPr>
          <p:cNvPr id="657" name="Shape 657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Agents</a:t>
            </a:r>
            <a:endParaRPr/>
          </a:p>
        </p:txBody>
      </p:sp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670550" y="138595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An </a:t>
            </a:r>
            <a:r>
              <a:rPr lang="en-US" b="1" i="1"/>
              <a:t>agent</a:t>
            </a:r>
            <a:r>
              <a:rPr lang="en-US" i="1"/>
              <a:t> is software that reads one or more pSConfig templates and uses the information to perform a specific function.</a:t>
            </a:r>
            <a:endParaRPr i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We currently have two agents:</a:t>
            </a:r>
            <a:endParaRPr/>
          </a:p>
          <a:p>
            <a:pPr marL="514350" marR="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1"/>
              <a:t>pscheduler-agent</a:t>
            </a:r>
            <a:r>
              <a:rPr lang="en-US"/>
              <a:t>: It reads the template file(s) and generates pScheduler tasks</a:t>
            </a:r>
            <a:endParaRPr/>
          </a:p>
          <a:p>
            <a:pPr marL="514350" marR="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1"/>
              <a:t>maddash-agent: </a:t>
            </a:r>
            <a:r>
              <a:rPr lang="en-US"/>
              <a:t>It reads the the template file(s) and generates a maddash.yaml file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Shape 66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Shape 66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Shape 66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pScheduler Agent</a:t>
            </a:r>
            <a:endParaRPr/>
          </a:p>
        </p:txBody>
      </p:sp>
      <p:sp>
        <p:nvSpPr>
          <p:cNvPr id="672" name="Shape 672"/>
          <p:cNvSpPr txBox="1">
            <a:spLocks noGrp="1"/>
          </p:cNvSpPr>
          <p:nvPr>
            <p:ph type="dt" idx="10"/>
          </p:nvPr>
        </p:nvSpPr>
        <p:spPr>
          <a:xfrm>
            <a:off x="628650" y="481513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Shape 673"/>
          <p:cNvSpPr txBox="1">
            <a:spLocks noGrp="1"/>
          </p:cNvSpPr>
          <p:nvPr>
            <p:ph type="ftr" idx="11"/>
          </p:nvPr>
        </p:nvSpPr>
        <p:spPr>
          <a:xfrm>
            <a:off x="3028950" y="481513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Shape 674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pScheduler Agent</a:t>
            </a:r>
            <a:endParaRPr/>
          </a:p>
        </p:txBody>
      </p:sp>
      <p:sp>
        <p:nvSpPr>
          <p:cNvPr id="680" name="Shape 680"/>
          <p:cNvSpPr txBox="1">
            <a:spLocks noGrp="1"/>
          </p:cNvSpPr>
          <p:nvPr>
            <p:ph type="body" idx="1"/>
          </p:nvPr>
        </p:nvSpPr>
        <p:spPr>
          <a:xfrm>
            <a:off x="670550" y="1112649"/>
            <a:ext cx="7886700" cy="3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dirty="0"/>
              <a:t>Reads </a:t>
            </a:r>
            <a:r>
              <a:rPr lang="en-US" dirty="0" err="1"/>
              <a:t>pSConfig</a:t>
            </a:r>
            <a:r>
              <a:rPr lang="en-US" dirty="0"/>
              <a:t> template and builds </a:t>
            </a:r>
            <a:r>
              <a:rPr lang="en-US" dirty="0" err="1"/>
              <a:t>pScheduler</a:t>
            </a:r>
            <a:r>
              <a:rPr lang="en-US" dirty="0"/>
              <a:t> tasks</a:t>
            </a:r>
            <a:endParaRPr dirty="0"/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dirty="0"/>
              <a:t>Features: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1" name="Shape 68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Shape 68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Shape 68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Shape 684"/>
          <p:cNvSpPr txBox="1">
            <a:spLocks noGrp="1"/>
          </p:cNvSpPr>
          <p:nvPr>
            <p:ph type="body" idx="1"/>
          </p:nvPr>
        </p:nvSpPr>
        <p:spPr>
          <a:xfrm>
            <a:off x="1645888" y="2053375"/>
            <a:ext cx="2810400" cy="22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514350" lvl="1" indent="-1460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 dirty="0"/>
              <a:t>CLI to add remote addresses</a:t>
            </a:r>
            <a:endParaRPr sz="1400" dirty="0"/>
          </a:p>
          <a:p>
            <a:pPr marL="514350" marR="0" lvl="1" indent="-146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 dirty="0"/>
              <a:t>CLI for listing tasks</a:t>
            </a:r>
            <a:endParaRPr sz="1400" dirty="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 dirty="0"/>
              <a:t>CLI for agent stats</a:t>
            </a:r>
            <a:endParaRPr sz="1400" dirty="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 dirty="0"/>
              <a:t>JQ transforms of JSON</a:t>
            </a:r>
            <a:endParaRPr sz="1400" dirty="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 dirty="0"/>
              <a:t>Template includes</a:t>
            </a:r>
            <a:endParaRPr sz="1400" dirty="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 dirty="0"/>
              <a:t>Archive includes</a:t>
            </a:r>
            <a:endParaRPr sz="1400" dirty="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 dirty="0"/>
              <a:t>Transform includes</a:t>
            </a:r>
            <a:endParaRPr sz="1400" dirty="0"/>
          </a:p>
        </p:txBody>
      </p:sp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4165213" y="2012900"/>
            <a:ext cx="3416700" cy="22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Universal archiver support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Universal test support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Context support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Address binding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RPMS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MeshConfig JSON compatibility</a:t>
            </a:r>
            <a:endParaRPr sz="1400"/>
          </a:p>
          <a:p>
            <a:pPr marL="457200" lvl="0" indent="0" rtl="0">
              <a:spcBef>
                <a:spcPts val="75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MaDDash Agent</a:t>
            </a:r>
            <a:endParaRPr/>
          </a:p>
        </p:txBody>
      </p:sp>
      <p:sp>
        <p:nvSpPr>
          <p:cNvPr id="691" name="Shape 691"/>
          <p:cNvSpPr txBox="1">
            <a:spLocks noGrp="1"/>
          </p:cNvSpPr>
          <p:nvPr>
            <p:ph type="dt" idx="10"/>
          </p:nvPr>
        </p:nvSpPr>
        <p:spPr>
          <a:xfrm>
            <a:off x="628650" y="481513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Shape 692"/>
          <p:cNvSpPr txBox="1">
            <a:spLocks noGrp="1"/>
          </p:cNvSpPr>
          <p:nvPr>
            <p:ph type="ftr" idx="11"/>
          </p:nvPr>
        </p:nvSpPr>
        <p:spPr>
          <a:xfrm>
            <a:off x="3028950" y="481513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Shape 693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MaDDash Agent</a:t>
            </a:r>
            <a:endParaRPr/>
          </a:p>
        </p:txBody>
      </p:sp>
      <p:sp>
        <p:nvSpPr>
          <p:cNvPr id="699" name="Shape 699"/>
          <p:cNvSpPr txBox="1">
            <a:spLocks noGrp="1"/>
          </p:cNvSpPr>
          <p:nvPr>
            <p:ph type="body" idx="1"/>
          </p:nvPr>
        </p:nvSpPr>
        <p:spPr>
          <a:xfrm>
            <a:off x="670550" y="1112649"/>
            <a:ext cx="7886700" cy="3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Have not yet had a chance to demo this</a:t>
            </a:r>
            <a:endParaRPr/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Most major development work complete for this agent </a:t>
            </a:r>
            <a:endParaRPr/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Features available for testing: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Shape 70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Shape 70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Shape 70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Shape 703"/>
          <p:cNvSpPr txBox="1">
            <a:spLocks noGrp="1"/>
          </p:cNvSpPr>
          <p:nvPr>
            <p:ph type="body" idx="1"/>
          </p:nvPr>
        </p:nvSpPr>
        <p:spPr>
          <a:xfrm>
            <a:off x="278663" y="2103975"/>
            <a:ext cx="2810400" cy="22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514350" lvl="1" indent="-1460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CLI to add remote addresses</a:t>
            </a:r>
            <a:endParaRPr sz="1400"/>
          </a:p>
          <a:p>
            <a:pPr marL="514350" marR="0" lvl="1" indent="-146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 b="1"/>
              <a:t>CLI for adding grids</a:t>
            </a:r>
            <a:endParaRPr sz="1400" b="1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CLI for agent stats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JQ transforms of JSON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Template includes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Archive includes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Transform includes</a:t>
            </a:r>
            <a:endParaRPr sz="1400"/>
          </a:p>
        </p:txBody>
      </p:sp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2797988" y="2063500"/>
            <a:ext cx="3416700" cy="22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Universal archiver support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Universal test support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Context support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Address binding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RPMS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/>
              <a:t>MeshConfig JSON compatibility</a:t>
            </a: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 b="1"/>
              <a:t>Plugin Framework for checks</a:t>
            </a:r>
            <a:r>
              <a:rPr lang="en-US" sz="1400"/>
              <a:t> </a:t>
            </a:r>
            <a:endParaRPr sz="1400"/>
          </a:p>
          <a:p>
            <a:pPr marL="457200" lvl="0" indent="0" rtl="0">
              <a:spcBef>
                <a:spcPts val="75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05" name="Shape 705"/>
          <p:cNvSpPr txBox="1">
            <a:spLocks noGrp="1"/>
          </p:cNvSpPr>
          <p:nvPr>
            <p:ph type="body" idx="1"/>
          </p:nvPr>
        </p:nvSpPr>
        <p:spPr>
          <a:xfrm>
            <a:off x="5532425" y="2103975"/>
            <a:ext cx="34167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 b="1"/>
              <a:t>Plugin framework for visualization</a:t>
            </a:r>
            <a:endParaRPr sz="1400" b="1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 b="1"/>
              <a:t>Standard set of plugins</a:t>
            </a:r>
            <a:endParaRPr sz="1400" b="1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✅"/>
            </a:pPr>
            <a:r>
              <a:rPr lang="en-US" sz="1400" b="1"/>
              <a:t>CLI for listing plugins</a:t>
            </a:r>
            <a:endParaRPr sz="1400" b="1"/>
          </a:p>
          <a:p>
            <a:pPr marL="457200" lvl="0" indent="0" rtl="0">
              <a:spcBef>
                <a:spcPts val="75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06" name="Shape 706"/>
          <p:cNvSpPr txBox="1">
            <a:spLocks noGrp="1"/>
          </p:cNvSpPr>
          <p:nvPr>
            <p:ph type="body" idx="1"/>
          </p:nvPr>
        </p:nvSpPr>
        <p:spPr>
          <a:xfrm>
            <a:off x="5532425" y="2913038"/>
            <a:ext cx="34167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514350" lvl="1" indent="-146050" rtl="0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⏳"/>
            </a:pPr>
            <a:r>
              <a:rPr lang="en-US" sz="1400" b="1"/>
              <a:t>Multi-host/interface graphs</a:t>
            </a:r>
            <a:endParaRPr sz="1400" b="1"/>
          </a:p>
          <a:p>
            <a:pPr marL="457200" lvl="0" indent="0" rtl="0">
              <a:spcBef>
                <a:spcPts val="750"/>
              </a:spcBef>
              <a:spcAft>
                <a:spcPts val="0"/>
              </a:spcAft>
              <a:buNone/>
            </a:pPr>
            <a:endParaRPr sz="1400" b="1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MaDDash Checks</a:t>
            </a:r>
            <a:endParaRPr/>
          </a:p>
        </p:txBody>
      </p:sp>
      <p:sp>
        <p:nvSpPr>
          <p:cNvPr id="712" name="Shape 7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Shape 7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Shape 7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670550" y="1143000"/>
            <a:ext cx="7886700" cy="13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i="1"/>
              <a:t>A </a:t>
            </a:r>
            <a:r>
              <a:rPr lang="en-US" b="1" i="1"/>
              <a:t>check </a:t>
            </a:r>
            <a:r>
              <a:rPr lang="en-US" i="1"/>
              <a:t>is an action to perform that generates a result for MaDDash to display. It consists of a command to run and additional information such as a URL to a graph. </a:t>
            </a:r>
            <a:endParaRPr i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MaDDash uses the Nagios command output format: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Shape 716"/>
          <p:cNvSpPr txBox="1"/>
          <p:nvPr/>
        </p:nvSpPr>
        <p:spPr>
          <a:xfrm>
            <a:off x="670550" y="2872725"/>
            <a:ext cx="78447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NAME STATUS - MESSAGE | DATA1;;DATA2...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17" name="Shape 717"/>
          <p:cNvGraphicFramePr/>
          <p:nvPr/>
        </p:nvGraphicFramePr>
        <p:xfrm>
          <a:off x="6618175" y="2066005"/>
          <a:ext cx="2227050" cy="2201550"/>
        </p:xfrm>
        <a:graphic>
          <a:graphicData uri="http://schemas.openxmlformats.org/drawingml/2006/table">
            <a:tbl>
              <a:tblPr>
                <a:noFill/>
                <a:tableStyleId>{33C17720-821C-44C4-8F96-0F9990D52457}</a:tableStyleId>
              </a:tblPr>
              <a:tblGrid>
                <a:gridCol w="121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Exit Code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Status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OK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WARNING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CRITICAL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5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UNKNOWN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9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&gt;3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CUSTOM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MaDDash Visualization</a:t>
            </a:r>
            <a:endParaRPr/>
          </a:p>
        </p:txBody>
      </p:sp>
      <p:sp>
        <p:nvSpPr>
          <p:cNvPr id="723" name="Shape 7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Shape 7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Shape 7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Shape 726"/>
          <p:cNvSpPr txBox="1">
            <a:spLocks noGrp="1"/>
          </p:cNvSpPr>
          <p:nvPr>
            <p:ph type="body" idx="1"/>
          </p:nvPr>
        </p:nvSpPr>
        <p:spPr>
          <a:xfrm>
            <a:off x="670550" y="1143000"/>
            <a:ext cx="7886700" cy="25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A </a:t>
            </a:r>
            <a:r>
              <a:rPr lang="en-US" b="1" i="1"/>
              <a:t>visualization </a:t>
            </a:r>
            <a:r>
              <a:rPr lang="en-US" i="1"/>
              <a:t>is a URL associated with a check that points at more information about the result</a:t>
            </a:r>
            <a:endParaRPr i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A check definition in the YAML can contain a URL template </a:t>
            </a:r>
            <a:endParaRPr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Usually this is a link to a graph of the results being checked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Shape 727"/>
          <p:cNvSpPr txBox="1"/>
          <p:nvPr/>
        </p:nvSpPr>
        <p:spPr>
          <a:xfrm>
            <a:off x="841700" y="3112850"/>
            <a:ext cx="75444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http://ps-dashboard.es.net/perfsonar-graphs/graphWidget.cgi?url=https://fnal-pt1.es.net/esmond/perfsonar/archive&amp;source=198.124.252.109&amp;dest=198.129.254.10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What is pSConfig?</a:t>
            </a:r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/>
              <a:t>pSConfig</a:t>
            </a:r>
            <a:r>
              <a:rPr lang="en-US" sz="3600"/>
              <a:t> is a </a:t>
            </a:r>
            <a:r>
              <a:rPr lang="en-US" sz="3600" b="1"/>
              <a:t>template</a:t>
            </a:r>
            <a:r>
              <a:rPr lang="en-US" sz="3600"/>
              <a:t> framework for describing and configuring a </a:t>
            </a:r>
            <a:r>
              <a:rPr lang="en-US" sz="3600" b="1"/>
              <a:t>topology </a:t>
            </a:r>
            <a:r>
              <a:rPr lang="en-US" sz="3600"/>
              <a:t>of</a:t>
            </a:r>
            <a:r>
              <a:rPr lang="en-US" sz="3600" b="1"/>
              <a:t> tasks</a:t>
            </a:r>
            <a:endParaRPr sz="3600"/>
          </a:p>
        </p:txBody>
      </p:sp>
      <p:sp>
        <p:nvSpPr>
          <p:cNvPr id="216" name="Shape 2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Shape 7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850" y="1082300"/>
            <a:ext cx="2057400" cy="3104521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Shape 7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MaDDash Grids</a:t>
            </a:r>
            <a:endParaRPr/>
          </a:p>
        </p:txBody>
      </p:sp>
      <p:sp>
        <p:nvSpPr>
          <p:cNvPr id="734" name="Shape 7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Shape 7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Shape 7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Shape 737"/>
          <p:cNvSpPr txBox="1">
            <a:spLocks noGrp="1"/>
          </p:cNvSpPr>
          <p:nvPr>
            <p:ph type="body" idx="1"/>
          </p:nvPr>
        </p:nvSpPr>
        <p:spPr>
          <a:xfrm>
            <a:off x="670550" y="1143000"/>
            <a:ext cx="7886700" cy="25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A </a:t>
            </a:r>
            <a:r>
              <a:rPr lang="en-US" b="1" i="1"/>
              <a:t>grid </a:t>
            </a:r>
            <a:r>
              <a:rPr lang="en-US" i="1"/>
              <a:t>is a collection of checks organized in a two-dimensional structure</a:t>
            </a:r>
            <a:endParaRPr i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These are the primary structure MaDDash displays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MaDDash Works</a:t>
            </a:r>
            <a:endParaRPr/>
          </a:p>
        </p:txBody>
      </p:sp>
      <p:sp>
        <p:nvSpPr>
          <p:cNvPr id="744" name="Shape 744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41</a:t>
            </a:fld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2088719" y="1355425"/>
            <a:ext cx="4966500" cy="5868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 API</a:t>
            </a:r>
            <a:endParaRPr/>
          </a:p>
        </p:txBody>
      </p:sp>
      <p:sp>
        <p:nvSpPr>
          <p:cNvPr id="746" name="Shape 746"/>
          <p:cNvSpPr/>
          <p:nvPr/>
        </p:nvSpPr>
        <p:spPr>
          <a:xfrm>
            <a:off x="2088719" y="2011248"/>
            <a:ext cx="4966500" cy="586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Derby Database</a:t>
            </a:r>
            <a:endParaRPr/>
          </a:p>
        </p:txBody>
      </p:sp>
      <p:sp>
        <p:nvSpPr>
          <p:cNvPr id="747" name="Shape 747"/>
          <p:cNvSpPr/>
          <p:nvPr/>
        </p:nvSpPr>
        <p:spPr>
          <a:xfrm>
            <a:off x="2075163" y="2667071"/>
            <a:ext cx="2496900" cy="5868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Config Loader</a:t>
            </a:r>
            <a:endParaRPr/>
          </a:p>
        </p:txBody>
      </p:sp>
      <p:sp>
        <p:nvSpPr>
          <p:cNvPr id="748" name="Shape 748"/>
          <p:cNvSpPr/>
          <p:nvPr/>
        </p:nvSpPr>
        <p:spPr>
          <a:xfrm>
            <a:off x="4571925" y="2667071"/>
            <a:ext cx="2496900" cy="586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Engine</a:t>
            </a:r>
            <a:endParaRPr/>
          </a:p>
        </p:txBody>
      </p:sp>
      <p:sp>
        <p:nvSpPr>
          <p:cNvPr id="749" name="Shape 749"/>
          <p:cNvSpPr/>
          <p:nvPr/>
        </p:nvSpPr>
        <p:spPr>
          <a:xfrm>
            <a:off x="4640313" y="3322893"/>
            <a:ext cx="2428500" cy="723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Command</a:t>
            </a:r>
            <a:endParaRPr/>
          </a:p>
        </p:txBody>
      </p:sp>
      <p:sp>
        <p:nvSpPr>
          <p:cNvPr id="750" name="Shape 750"/>
          <p:cNvSpPr/>
          <p:nvPr/>
        </p:nvSpPr>
        <p:spPr>
          <a:xfrm>
            <a:off x="2075331" y="3322893"/>
            <a:ext cx="2428500" cy="7230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YAML File</a:t>
            </a:r>
            <a:endParaRPr/>
          </a:p>
        </p:txBody>
      </p:sp>
      <p:cxnSp>
        <p:nvCxnSpPr>
          <p:cNvPr id="751" name="Shape 751"/>
          <p:cNvCxnSpPr>
            <a:stCxn id="750" idx="2"/>
            <a:endCxn id="747" idx="1"/>
          </p:cNvCxnSpPr>
          <p:nvPr/>
        </p:nvCxnSpPr>
        <p:spPr>
          <a:xfrm rot="10800000" flipH="1">
            <a:off x="2075331" y="2960493"/>
            <a:ext cx="600" cy="723900"/>
          </a:xfrm>
          <a:prstGeom prst="curvedConnector3">
            <a:avLst>
              <a:gd name="adj1" fmla="val -397156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2" name="Shape 752"/>
          <p:cNvSpPr txBox="1"/>
          <p:nvPr/>
        </p:nvSpPr>
        <p:spPr>
          <a:xfrm>
            <a:off x="284225" y="3196350"/>
            <a:ext cx="1552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Load checks to run</a:t>
            </a:r>
            <a:endParaRPr sz="1200"/>
          </a:p>
        </p:txBody>
      </p:sp>
      <p:cxnSp>
        <p:nvCxnSpPr>
          <p:cNvPr id="753" name="Shape 753"/>
          <p:cNvCxnSpPr>
            <a:stCxn id="747" idx="1"/>
            <a:endCxn id="746" idx="1"/>
          </p:cNvCxnSpPr>
          <p:nvPr/>
        </p:nvCxnSpPr>
        <p:spPr>
          <a:xfrm rot="10800000" flipH="1">
            <a:off x="2075163" y="2304671"/>
            <a:ext cx="13500" cy="655800"/>
          </a:xfrm>
          <a:prstGeom prst="curvedConnector3">
            <a:avLst>
              <a:gd name="adj1" fmla="val -17638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4" name="Shape 754"/>
          <p:cNvSpPr txBox="1"/>
          <p:nvPr/>
        </p:nvSpPr>
        <p:spPr>
          <a:xfrm>
            <a:off x="171950" y="2464425"/>
            <a:ext cx="16650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Store check schedule </a:t>
            </a:r>
            <a:endParaRPr sz="1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MaDDash Works</a:t>
            </a:r>
            <a:endParaRPr/>
          </a:p>
        </p:txBody>
      </p:sp>
      <p:sp>
        <p:nvSpPr>
          <p:cNvPr id="761" name="Shape 761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/>
          </a:p>
        </p:txBody>
      </p:sp>
      <p:sp>
        <p:nvSpPr>
          <p:cNvPr id="762" name="Shape 762"/>
          <p:cNvSpPr/>
          <p:nvPr/>
        </p:nvSpPr>
        <p:spPr>
          <a:xfrm>
            <a:off x="2088719" y="1355425"/>
            <a:ext cx="4966500" cy="5868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 API</a:t>
            </a:r>
            <a:endParaRPr/>
          </a:p>
        </p:txBody>
      </p:sp>
      <p:sp>
        <p:nvSpPr>
          <p:cNvPr id="763" name="Shape 763"/>
          <p:cNvSpPr/>
          <p:nvPr/>
        </p:nvSpPr>
        <p:spPr>
          <a:xfrm>
            <a:off x="2088719" y="2011248"/>
            <a:ext cx="4966500" cy="586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Derby Database</a:t>
            </a:r>
            <a:endParaRPr/>
          </a:p>
        </p:txBody>
      </p:sp>
      <p:sp>
        <p:nvSpPr>
          <p:cNvPr id="764" name="Shape 764"/>
          <p:cNvSpPr/>
          <p:nvPr/>
        </p:nvSpPr>
        <p:spPr>
          <a:xfrm>
            <a:off x="2075163" y="2667071"/>
            <a:ext cx="2496900" cy="5868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Config Loader</a:t>
            </a:r>
            <a:endParaRPr/>
          </a:p>
        </p:txBody>
      </p:sp>
      <p:sp>
        <p:nvSpPr>
          <p:cNvPr id="765" name="Shape 765"/>
          <p:cNvSpPr/>
          <p:nvPr/>
        </p:nvSpPr>
        <p:spPr>
          <a:xfrm>
            <a:off x="4571925" y="2667071"/>
            <a:ext cx="2496900" cy="586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Engine</a:t>
            </a:r>
            <a:endParaRPr/>
          </a:p>
        </p:txBody>
      </p:sp>
      <p:sp>
        <p:nvSpPr>
          <p:cNvPr id="766" name="Shape 766"/>
          <p:cNvSpPr/>
          <p:nvPr/>
        </p:nvSpPr>
        <p:spPr>
          <a:xfrm>
            <a:off x="4640313" y="3322893"/>
            <a:ext cx="2428500" cy="723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Command</a:t>
            </a:r>
            <a:endParaRPr/>
          </a:p>
        </p:txBody>
      </p:sp>
      <p:sp>
        <p:nvSpPr>
          <p:cNvPr id="767" name="Shape 767"/>
          <p:cNvSpPr/>
          <p:nvPr/>
        </p:nvSpPr>
        <p:spPr>
          <a:xfrm>
            <a:off x="2075331" y="3322893"/>
            <a:ext cx="2428500" cy="7230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YAML File</a:t>
            </a:r>
            <a:endParaRPr/>
          </a:p>
        </p:txBody>
      </p:sp>
      <p:cxnSp>
        <p:nvCxnSpPr>
          <p:cNvPr id="768" name="Shape 768"/>
          <p:cNvCxnSpPr>
            <a:stCxn id="763" idx="3"/>
            <a:endCxn id="765" idx="3"/>
          </p:cNvCxnSpPr>
          <p:nvPr/>
        </p:nvCxnSpPr>
        <p:spPr>
          <a:xfrm>
            <a:off x="7055219" y="2304648"/>
            <a:ext cx="13500" cy="655800"/>
          </a:xfrm>
          <a:prstGeom prst="curvedConnector3">
            <a:avLst>
              <a:gd name="adj1" fmla="val 186467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9" name="Shape 769"/>
          <p:cNvCxnSpPr>
            <a:stCxn id="765" idx="3"/>
            <a:endCxn id="766" idx="3"/>
          </p:cNvCxnSpPr>
          <p:nvPr/>
        </p:nvCxnSpPr>
        <p:spPr>
          <a:xfrm>
            <a:off x="7068825" y="2960471"/>
            <a:ext cx="600" cy="7239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0" name="Shape 770"/>
          <p:cNvSpPr txBox="1"/>
          <p:nvPr/>
        </p:nvSpPr>
        <p:spPr>
          <a:xfrm>
            <a:off x="7374525" y="2464400"/>
            <a:ext cx="16650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Check to run </a:t>
            </a:r>
            <a:endParaRPr sz="1200"/>
          </a:p>
        </p:txBody>
      </p:sp>
      <p:sp>
        <p:nvSpPr>
          <p:cNvPr id="771" name="Shape 771"/>
          <p:cNvSpPr txBox="1"/>
          <p:nvPr/>
        </p:nvSpPr>
        <p:spPr>
          <a:xfrm>
            <a:off x="7374525" y="3154275"/>
            <a:ext cx="16650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Execute command</a:t>
            </a:r>
            <a:endParaRPr sz="1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MaDDash Works</a:t>
            </a:r>
            <a:endParaRPr/>
          </a:p>
        </p:txBody>
      </p:sp>
      <p:sp>
        <p:nvSpPr>
          <p:cNvPr id="778" name="Shape 778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2088719" y="1355425"/>
            <a:ext cx="4966500" cy="5868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 API</a:t>
            </a: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2088719" y="2011248"/>
            <a:ext cx="4966500" cy="586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Derby Database</a:t>
            </a:r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2075163" y="2667071"/>
            <a:ext cx="2496900" cy="5868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Config Loader</a:t>
            </a:r>
            <a:endParaRPr/>
          </a:p>
        </p:txBody>
      </p:sp>
      <p:sp>
        <p:nvSpPr>
          <p:cNvPr id="782" name="Shape 782"/>
          <p:cNvSpPr/>
          <p:nvPr/>
        </p:nvSpPr>
        <p:spPr>
          <a:xfrm>
            <a:off x="4571925" y="2667071"/>
            <a:ext cx="2496900" cy="586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Engine</a:t>
            </a:r>
            <a:endParaRPr/>
          </a:p>
        </p:txBody>
      </p:sp>
      <p:sp>
        <p:nvSpPr>
          <p:cNvPr id="783" name="Shape 783"/>
          <p:cNvSpPr/>
          <p:nvPr/>
        </p:nvSpPr>
        <p:spPr>
          <a:xfrm>
            <a:off x="4640313" y="3322893"/>
            <a:ext cx="2428500" cy="723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Command</a:t>
            </a:r>
            <a:endParaRPr/>
          </a:p>
        </p:txBody>
      </p:sp>
      <p:sp>
        <p:nvSpPr>
          <p:cNvPr id="784" name="Shape 784"/>
          <p:cNvSpPr/>
          <p:nvPr/>
        </p:nvSpPr>
        <p:spPr>
          <a:xfrm>
            <a:off x="2075331" y="3322893"/>
            <a:ext cx="2428500" cy="7230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YAML File</a:t>
            </a:r>
            <a:endParaRPr/>
          </a:p>
        </p:txBody>
      </p:sp>
      <p:cxnSp>
        <p:nvCxnSpPr>
          <p:cNvPr id="785" name="Shape 785"/>
          <p:cNvCxnSpPr>
            <a:stCxn id="780" idx="3"/>
            <a:endCxn id="782" idx="3"/>
          </p:cNvCxnSpPr>
          <p:nvPr/>
        </p:nvCxnSpPr>
        <p:spPr>
          <a:xfrm>
            <a:off x="7055219" y="2304648"/>
            <a:ext cx="13500" cy="655800"/>
          </a:xfrm>
          <a:prstGeom prst="curvedConnector3">
            <a:avLst>
              <a:gd name="adj1" fmla="val 186467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86" name="Shape 786"/>
          <p:cNvCxnSpPr>
            <a:stCxn id="782" idx="3"/>
            <a:endCxn id="783" idx="3"/>
          </p:cNvCxnSpPr>
          <p:nvPr/>
        </p:nvCxnSpPr>
        <p:spPr>
          <a:xfrm>
            <a:off x="7068825" y="2960471"/>
            <a:ext cx="600" cy="7239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87" name="Shape 787"/>
          <p:cNvSpPr txBox="1"/>
          <p:nvPr/>
        </p:nvSpPr>
        <p:spPr>
          <a:xfrm>
            <a:off x="7374525" y="2464400"/>
            <a:ext cx="16650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Format and store result</a:t>
            </a:r>
            <a:endParaRPr sz="1200"/>
          </a:p>
        </p:txBody>
      </p:sp>
      <p:sp>
        <p:nvSpPr>
          <p:cNvPr id="788" name="Shape 788"/>
          <p:cNvSpPr txBox="1"/>
          <p:nvPr/>
        </p:nvSpPr>
        <p:spPr>
          <a:xfrm>
            <a:off x="7374525" y="3154275"/>
            <a:ext cx="16650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Return exit code, stdout, stderr</a:t>
            </a:r>
            <a:endParaRPr sz="1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pSConfig MaDDash Agent’s Role</a:t>
            </a:r>
            <a:endParaRPr/>
          </a:p>
        </p:txBody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rtl="0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The MaDDash agent generates the YAML file</a:t>
            </a:r>
            <a:endParaRPr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MaDDash agent needs to convert individual </a:t>
            </a:r>
            <a:r>
              <a:rPr lang="en-US" i="1"/>
              <a:t>tasks </a:t>
            </a:r>
            <a:r>
              <a:rPr lang="en-US"/>
              <a:t>to </a:t>
            </a:r>
            <a:r>
              <a:rPr lang="en-US" i="1"/>
              <a:t>checks</a:t>
            </a:r>
            <a:endParaRPr i="1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MaDDash needs to associate </a:t>
            </a:r>
            <a:r>
              <a:rPr lang="en-US" i="1"/>
              <a:t>visualizations </a:t>
            </a:r>
            <a:r>
              <a:rPr lang="en-US"/>
              <a:t>with these checks</a:t>
            </a:r>
            <a:endParaRPr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needs to collect the generated checks into </a:t>
            </a:r>
            <a:r>
              <a:rPr lang="en-US" i="1"/>
              <a:t>grids</a:t>
            </a:r>
            <a:r>
              <a:rPr lang="en-US"/>
              <a:t> configured by the agent administrator</a:t>
            </a:r>
            <a:endParaRPr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796" name="Shape 796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44</a:t>
            </a:fld>
            <a:endParaRPr/>
          </a:p>
        </p:txBody>
      </p:sp>
      <p:sp>
        <p:nvSpPr>
          <p:cNvPr id="797" name="Shape 797"/>
          <p:cNvSpPr/>
          <p:nvPr/>
        </p:nvSpPr>
        <p:spPr>
          <a:xfrm>
            <a:off x="4717381" y="3427618"/>
            <a:ext cx="2428500" cy="7230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YAML File</a:t>
            </a:r>
            <a:endParaRPr/>
          </a:p>
        </p:txBody>
      </p:sp>
      <p:sp>
        <p:nvSpPr>
          <p:cNvPr id="798" name="Shape 798"/>
          <p:cNvSpPr/>
          <p:nvPr/>
        </p:nvSpPr>
        <p:spPr>
          <a:xfrm>
            <a:off x="1998100" y="3292025"/>
            <a:ext cx="1523700" cy="99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MaDDash Agent</a:t>
            </a:r>
            <a:endParaRPr/>
          </a:p>
        </p:txBody>
      </p:sp>
      <p:sp>
        <p:nvSpPr>
          <p:cNvPr id="799" name="Shape 799"/>
          <p:cNvSpPr/>
          <p:nvPr/>
        </p:nvSpPr>
        <p:spPr>
          <a:xfrm>
            <a:off x="3742338" y="3567425"/>
            <a:ext cx="754500" cy="44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pSConfig MaDDash Plug-ins</a:t>
            </a:r>
            <a:endParaRPr/>
          </a:p>
        </p:txBody>
      </p:sp>
      <p:sp>
        <p:nvSpPr>
          <p:cNvPr id="806" name="Shape 806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45</a:t>
            </a:fld>
            <a:endParaRPr/>
          </a:p>
        </p:txBody>
      </p:sp>
      <p:sp>
        <p:nvSpPr>
          <p:cNvPr id="807" name="Shape 807"/>
          <p:cNvSpPr txBox="1">
            <a:spLocks noGrp="1"/>
          </p:cNvSpPr>
          <p:nvPr>
            <p:ph type="body" idx="1"/>
          </p:nvPr>
        </p:nvSpPr>
        <p:spPr>
          <a:xfrm>
            <a:off x="628650" y="994475"/>
            <a:ext cx="7886700" cy="3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1"/>
              <a:t>check plug-ins</a:t>
            </a:r>
            <a:r>
              <a:rPr lang="en-US" sz="1900"/>
              <a:t> give agent base selection criteria and instructions for building commands to be executed by the MaDDash server</a:t>
            </a:r>
            <a:endParaRPr sz="1900"/>
          </a:p>
          <a:p>
            <a:pPr marL="457200" marR="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 b="1"/>
              <a:t>visualization plug-ins </a:t>
            </a:r>
            <a:r>
              <a:rPr lang="en-US" sz="1900"/>
              <a:t>give agent instructions for building URLs that presumably point to more information about check result</a:t>
            </a:r>
            <a:endParaRPr sz="1900"/>
          </a:p>
          <a:p>
            <a:pPr marL="457200" marR="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Plugins are JSON files that live in a well-known directory</a:t>
            </a:r>
            <a:endParaRPr sz="1900"/>
          </a:p>
          <a:p>
            <a:pPr marL="914400" marR="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/>
              <a:t>Plug-in JSON file will never get touched by user, targeted at plug-in developers</a:t>
            </a:r>
            <a:endParaRPr sz="1600"/>
          </a:p>
          <a:p>
            <a:pPr marL="914400" marR="0" lvl="1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/>
              <a:t>Heavily leverage JQ</a:t>
            </a:r>
            <a:endParaRPr sz="1600"/>
          </a:p>
          <a:p>
            <a:pPr marL="457200" marR="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Plug-ins contain defaults that can be overridden by users in user grid definition (e.g. thresholds)</a:t>
            </a:r>
            <a:endParaRPr sz="1900"/>
          </a:p>
          <a:p>
            <a:pPr marL="457200" marR="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Currently have 9 check plug-ins and 2 visualization plug-ins</a:t>
            </a:r>
            <a:endParaRPr sz="1900"/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900"/>
              <a:t> </a:t>
            </a:r>
            <a:endParaRPr sz="19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Backward Compatibility</a:t>
            </a:r>
            <a:endParaRPr/>
          </a:p>
        </p:txBody>
      </p:sp>
      <p:sp>
        <p:nvSpPr>
          <p:cNvPr id="820" name="Shape 820"/>
          <p:cNvSpPr txBox="1">
            <a:spLocks noGrp="1"/>
          </p:cNvSpPr>
          <p:nvPr>
            <p:ph type="dt" idx="10"/>
          </p:nvPr>
        </p:nvSpPr>
        <p:spPr>
          <a:xfrm>
            <a:off x="628650" y="481513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Shape 821"/>
          <p:cNvSpPr txBox="1">
            <a:spLocks noGrp="1"/>
          </p:cNvSpPr>
          <p:nvPr>
            <p:ph type="ftr" idx="11"/>
          </p:nvPr>
        </p:nvSpPr>
        <p:spPr>
          <a:xfrm>
            <a:off x="3028950" y="481513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Shape 822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MeshConfig</a:t>
            </a:r>
            <a:r>
              <a:rPr lang="en-US" dirty="0"/>
              <a:t> to </a:t>
            </a:r>
            <a:r>
              <a:rPr lang="en-US" dirty="0" err="1"/>
              <a:t>pSConfig</a:t>
            </a:r>
            <a:endParaRPr dirty="0"/>
          </a:p>
        </p:txBody>
      </p:sp>
      <p:sp>
        <p:nvSpPr>
          <p:cNvPr id="855" name="Shape 855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47</a:t>
            </a:fld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1"/>
          </p:nvPr>
        </p:nvSpPr>
        <p:spPr>
          <a:xfrm>
            <a:off x="628650" y="1183451"/>
            <a:ext cx="7886700" cy="32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Two ways to convert JSON to Template: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Agents can be pointed directly as MeshConfig JSON. They will auto-detect format and convert internally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Run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psconfig translate URL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pSConfig to MeshConfig  Compatibility</a:t>
            </a:r>
            <a:endParaRPr/>
          </a:p>
        </p:txBody>
      </p:sp>
      <p:sp>
        <p:nvSpPr>
          <p:cNvPr id="863" name="Shape 863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48</a:t>
            </a:fld>
            <a:endParaRPr/>
          </a:p>
        </p:txBody>
      </p:sp>
      <p:sp>
        <p:nvSpPr>
          <p:cNvPr id="864" name="Shape 864"/>
          <p:cNvSpPr/>
          <p:nvPr/>
        </p:nvSpPr>
        <p:spPr>
          <a:xfrm>
            <a:off x="1387325" y="1268050"/>
            <a:ext cx="2204400" cy="7788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pSConfig Template</a:t>
            </a:r>
            <a:endParaRPr/>
          </a:p>
        </p:txBody>
      </p:sp>
      <p:sp>
        <p:nvSpPr>
          <p:cNvPr id="865" name="Shape 865"/>
          <p:cNvSpPr/>
          <p:nvPr/>
        </p:nvSpPr>
        <p:spPr>
          <a:xfrm>
            <a:off x="4663850" y="1268050"/>
            <a:ext cx="2204400" cy="778800"/>
          </a:xfrm>
          <a:prstGeom prst="snip1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MeshConfig JSON</a:t>
            </a:r>
            <a:endParaRPr/>
          </a:p>
        </p:txBody>
      </p:sp>
      <p:sp>
        <p:nvSpPr>
          <p:cNvPr id="866" name="Shape 866"/>
          <p:cNvSpPr/>
          <p:nvPr/>
        </p:nvSpPr>
        <p:spPr>
          <a:xfrm>
            <a:off x="3750538" y="1435750"/>
            <a:ext cx="754500" cy="44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Shape 867"/>
          <p:cNvSpPr/>
          <p:nvPr/>
        </p:nvSpPr>
        <p:spPr>
          <a:xfrm>
            <a:off x="3809157" y="1435750"/>
            <a:ext cx="477000" cy="44340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628650" y="1954225"/>
            <a:ext cx="7886700" cy="21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pSConfig Templates are a </a:t>
            </a:r>
            <a:r>
              <a:rPr lang="en-US" sz="1800" b="1"/>
              <a:t>superset </a:t>
            </a:r>
            <a:r>
              <a:rPr lang="en-US" sz="1800"/>
              <a:t>of MeshConfig, can’t guarantee conversion possible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Leaning towards no conversion meaning task topologies with both pSConfig and MeshConfig need to do one of following: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Just use MeshConfig format and pSConfig agents will convert. Translate after everyone updates agents</a:t>
            </a:r>
            <a:endParaRPr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Maintain two files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GUI may be able to produce both since it is working from common database</a:t>
            </a:r>
            <a:endParaRPr sz="1800"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Dealing with force_bidirectional</a:t>
            </a:r>
            <a:endParaRPr/>
          </a:p>
        </p:txBody>
      </p:sp>
      <p:sp>
        <p:nvSpPr>
          <p:cNvPr id="875" name="Shape 875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49</a:t>
            </a:fld>
            <a:endParaRPr/>
          </a:p>
        </p:txBody>
      </p:sp>
      <p:sp>
        <p:nvSpPr>
          <p:cNvPr id="876" name="Shape 876"/>
          <p:cNvSpPr txBox="1">
            <a:spLocks noGrp="1"/>
          </p:cNvSpPr>
          <p:nvPr>
            <p:ph type="body" idx="1"/>
          </p:nvPr>
        </p:nvSpPr>
        <p:spPr>
          <a:xfrm>
            <a:off x="628650" y="1183451"/>
            <a:ext cx="7886700" cy="32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I would like to migrate people away from the force_bidirectional option for the following reasons: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Leads to unnecessary duplicate tests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Increases schedule and host load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Make dashboards hard to read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Increases likelihood of firewall problems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I doubt most people even know what it actually does</a:t>
            </a:r>
            <a:endParaRPr/>
          </a:p>
          <a:p>
            <a:pPr marL="457200" marR="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It is an old concept that if we were designing from the ground up I doubt we’d even include</a:t>
            </a:r>
            <a:endParaRPr/>
          </a:p>
          <a:p>
            <a:pPr marL="457200" marR="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Possible to do with pSConfig, but comes in different form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Tasks</a:t>
            </a: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28650" y="1036950"/>
            <a:ext cx="7886700" cy="3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A </a:t>
            </a:r>
            <a:r>
              <a:rPr lang="en-US" b="1" i="1"/>
              <a:t>task </a:t>
            </a:r>
            <a:r>
              <a:rPr lang="en-US" i="1"/>
              <a:t>is a job to do consisting of a test to be carried out, scheduling information and other options.</a:t>
            </a:r>
            <a:endParaRPr i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In pScheduler a single task consists of a number of components, and these elements carry-over to pSConfig:</a:t>
            </a:r>
            <a:endParaRPr/>
          </a:p>
          <a:p>
            <a:pPr marL="514350" marR="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Tests</a:t>
            </a:r>
            <a:endParaRPr/>
          </a:p>
          <a:p>
            <a:pPr marL="514350" marR="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Tools</a:t>
            </a:r>
            <a:endParaRPr/>
          </a:p>
          <a:p>
            <a:pPr marL="514350" marR="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Schedules</a:t>
            </a:r>
            <a:endParaRPr/>
          </a:p>
          <a:p>
            <a:pPr marL="514350" marR="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Archivers</a:t>
            </a:r>
            <a:endParaRPr/>
          </a:p>
          <a:p>
            <a:pPr marL="514350" marR="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Contexts</a:t>
            </a:r>
            <a:endParaRPr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See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http://docs.perfsonar.net/pscheduler_intro.html#terminology</a:t>
            </a:r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force_bidirectional enabled</a:t>
            </a:r>
            <a:endParaRPr/>
          </a:p>
        </p:txBody>
      </p:sp>
      <p:sp>
        <p:nvSpPr>
          <p:cNvPr id="883" name="Shape 883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50</a:t>
            </a:fld>
            <a:endParaRPr/>
          </a:p>
        </p:txBody>
      </p:sp>
      <p:sp>
        <p:nvSpPr>
          <p:cNvPr id="884" name="Shape 884"/>
          <p:cNvSpPr/>
          <p:nvPr/>
        </p:nvSpPr>
        <p:spPr>
          <a:xfrm>
            <a:off x="811200" y="3191675"/>
            <a:ext cx="1254300" cy="112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Shape 885"/>
          <p:cNvSpPr/>
          <p:nvPr/>
        </p:nvSpPr>
        <p:spPr>
          <a:xfrm>
            <a:off x="866850" y="32502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Agent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6" name="Shape 886"/>
          <p:cNvSpPr/>
          <p:nvPr/>
        </p:nvSpPr>
        <p:spPr>
          <a:xfrm>
            <a:off x="866850" y="37971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pScheduler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7" name="Shape 887"/>
          <p:cNvSpPr/>
          <p:nvPr/>
        </p:nvSpPr>
        <p:spPr>
          <a:xfrm>
            <a:off x="2946125" y="3191675"/>
            <a:ext cx="1254300" cy="112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Shape 888"/>
          <p:cNvSpPr/>
          <p:nvPr/>
        </p:nvSpPr>
        <p:spPr>
          <a:xfrm>
            <a:off x="3001775" y="32502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Agent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9" name="Shape 889"/>
          <p:cNvSpPr/>
          <p:nvPr/>
        </p:nvSpPr>
        <p:spPr>
          <a:xfrm>
            <a:off x="3001775" y="37971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pScheduler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90" name="Shape 890"/>
          <p:cNvCxnSpPr>
            <a:stCxn id="886" idx="1"/>
            <a:endCxn id="885" idx="1"/>
          </p:cNvCxnSpPr>
          <p:nvPr/>
        </p:nvCxnSpPr>
        <p:spPr>
          <a:xfrm rot="10800000" flipH="1">
            <a:off x="866850" y="3472850"/>
            <a:ext cx="600" cy="5469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91" name="Shape 891"/>
          <p:cNvSpPr txBox="1"/>
          <p:nvPr/>
        </p:nvSpPr>
        <p:spPr>
          <a:xfrm>
            <a:off x="1079250" y="2841950"/>
            <a:ext cx="7284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Host 1</a:t>
            </a:r>
            <a:endParaRPr sz="1200"/>
          </a:p>
        </p:txBody>
      </p:sp>
      <p:sp>
        <p:nvSpPr>
          <p:cNvPr id="892" name="Shape 892"/>
          <p:cNvSpPr txBox="1"/>
          <p:nvPr/>
        </p:nvSpPr>
        <p:spPr>
          <a:xfrm>
            <a:off x="2693675" y="2849013"/>
            <a:ext cx="17694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Host 2 (No Agent)</a:t>
            </a:r>
            <a:endParaRPr sz="1200"/>
          </a:p>
        </p:txBody>
      </p:sp>
      <p:sp>
        <p:nvSpPr>
          <p:cNvPr id="893" name="Shape 893"/>
          <p:cNvSpPr/>
          <p:nvPr/>
        </p:nvSpPr>
        <p:spPr>
          <a:xfrm>
            <a:off x="811138" y="1401975"/>
            <a:ext cx="1254300" cy="112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Shape 894"/>
          <p:cNvSpPr/>
          <p:nvPr/>
        </p:nvSpPr>
        <p:spPr>
          <a:xfrm>
            <a:off x="866788" y="14605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Agent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5" name="Shape 895"/>
          <p:cNvSpPr/>
          <p:nvPr/>
        </p:nvSpPr>
        <p:spPr>
          <a:xfrm>
            <a:off x="866788" y="20074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pScheduler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6" name="Shape 896"/>
          <p:cNvSpPr/>
          <p:nvPr/>
        </p:nvSpPr>
        <p:spPr>
          <a:xfrm>
            <a:off x="2946063" y="1401975"/>
            <a:ext cx="1254300" cy="112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Shape 897"/>
          <p:cNvSpPr/>
          <p:nvPr/>
        </p:nvSpPr>
        <p:spPr>
          <a:xfrm>
            <a:off x="3001713" y="14605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Agent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8" name="Shape 898"/>
          <p:cNvSpPr/>
          <p:nvPr/>
        </p:nvSpPr>
        <p:spPr>
          <a:xfrm>
            <a:off x="3001713" y="20074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pScheduler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99" name="Shape 899"/>
          <p:cNvCxnSpPr>
            <a:stCxn id="895" idx="1"/>
            <a:endCxn id="894" idx="1"/>
          </p:cNvCxnSpPr>
          <p:nvPr/>
        </p:nvCxnSpPr>
        <p:spPr>
          <a:xfrm rot="10800000" flipH="1">
            <a:off x="866788" y="1683150"/>
            <a:ext cx="600" cy="5469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00" name="Shape 900"/>
          <p:cNvCxnSpPr>
            <a:stCxn id="898" idx="3"/>
            <a:endCxn id="897" idx="3"/>
          </p:cNvCxnSpPr>
          <p:nvPr/>
        </p:nvCxnSpPr>
        <p:spPr>
          <a:xfrm rot="10800000" flipH="1">
            <a:off x="4154913" y="1683150"/>
            <a:ext cx="600" cy="5469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01" name="Shape 901"/>
          <p:cNvSpPr txBox="1"/>
          <p:nvPr/>
        </p:nvSpPr>
        <p:spPr>
          <a:xfrm>
            <a:off x="1079188" y="1052250"/>
            <a:ext cx="7284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Host 1</a:t>
            </a:r>
            <a:endParaRPr sz="1200"/>
          </a:p>
        </p:txBody>
      </p:sp>
      <p:sp>
        <p:nvSpPr>
          <p:cNvPr id="902" name="Shape 902"/>
          <p:cNvSpPr txBox="1"/>
          <p:nvPr/>
        </p:nvSpPr>
        <p:spPr>
          <a:xfrm>
            <a:off x="3209013" y="1052250"/>
            <a:ext cx="7284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Host 2</a:t>
            </a:r>
            <a:endParaRPr sz="1200"/>
          </a:p>
        </p:txBody>
      </p:sp>
      <p:sp>
        <p:nvSpPr>
          <p:cNvPr id="903" name="Shape 903"/>
          <p:cNvSpPr txBox="1"/>
          <p:nvPr/>
        </p:nvSpPr>
        <p:spPr>
          <a:xfrm>
            <a:off x="4824900" y="1401975"/>
            <a:ext cx="2943300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Total Tests Generated: 4</a:t>
            </a:r>
            <a:endParaRPr b="1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Host 1 to Host2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Host 1 to Host2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Host 2 to Host 1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Host 2 to Host 1</a:t>
            </a:r>
            <a:endParaRPr/>
          </a:p>
        </p:txBody>
      </p:sp>
      <p:sp>
        <p:nvSpPr>
          <p:cNvPr id="904" name="Shape 904"/>
          <p:cNvSpPr txBox="1"/>
          <p:nvPr/>
        </p:nvSpPr>
        <p:spPr>
          <a:xfrm>
            <a:off x="4824900" y="3413225"/>
            <a:ext cx="28119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Total Tests Generated: 2</a:t>
            </a:r>
            <a:endParaRPr b="1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Host 1 to Host2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Host 2 to Host 1</a:t>
            </a:r>
            <a:endParaRPr/>
          </a:p>
        </p:txBody>
      </p:sp>
      <p:cxnSp>
        <p:nvCxnSpPr>
          <p:cNvPr id="905" name="Shape 905"/>
          <p:cNvCxnSpPr>
            <a:stCxn id="885" idx="3"/>
            <a:endCxn id="889" idx="1"/>
          </p:cNvCxnSpPr>
          <p:nvPr/>
        </p:nvCxnSpPr>
        <p:spPr>
          <a:xfrm>
            <a:off x="2020050" y="3472850"/>
            <a:ext cx="981600" cy="54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6" name="Shape 906"/>
          <p:cNvCxnSpPr>
            <a:stCxn id="894" idx="3"/>
            <a:endCxn id="898" idx="1"/>
          </p:cNvCxnSpPr>
          <p:nvPr/>
        </p:nvCxnSpPr>
        <p:spPr>
          <a:xfrm>
            <a:off x="2019988" y="1683150"/>
            <a:ext cx="981600" cy="54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7" name="Shape 907"/>
          <p:cNvCxnSpPr>
            <a:stCxn id="897" idx="1"/>
            <a:endCxn id="895" idx="3"/>
          </p:cNvCxnSpPr>
          <p:nvPr/>
        </p:nvCxnSpPr>
        <p:spPr>
          <a:xfrm flipH="1">
            <a:off x="2020113" y="1683150"/>
            <a:ext cx="981600" cy="54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force_bidirectional disabled</a:t>
            </a:r>
            <a:endParaRPr/>
          </a:p>
        </p:txBody>
      </p:sp>
      <p:sp>
        <p:nvSpPr>
          <p:cNvPr id="914" name="Shape 914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51</a:t>
            </a:fld>
            <a:endParaRPr/>
          </a:p>
        </p:txBody>
      </p:sp>
      <p:sp>
        <p:nvSpPr>
          <p:cNvPr id="915" name="Shape 915"/>
          <p:cNvSpPr/>
          <p:nvPr/>
        </p:nvSpPr>
        <p:spPr>
          <a:xfrm>
            <a:off x="811200" y="3191675"/>
            <a:ext cx="1254300" cy="112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Shape 916"/>
          <p:cNvSpPr/>
          <p:nvPr/>
        </p:nvSpPr>
        <p:spPr>
          <a:xfrm>
            <a:off x="866850" y="32502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Agent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7" name="Shape 917"/>
          <p:cNvSpPr/>
          <p:nvPr/>
        </p:nvSpPr>
        <p:spPr>
          <a:xfrm>
            <a:off x="866850" y="37971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pScheduler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8" name="Shape 918"/>
          <p:cNvSpPr/>
          <p:nvPr/>
        </p:nvSpPr>
        <p:spPr>
          <a:xfrm>
            <a:off x="2946125" y="3191675"/>
            <a:ext cx="1254300" cy="112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Shape 919"/>
          <p:cNvSpPr/>
          <p:nvPr/>
        </p:nvSpPr>
        <p:spPr>
          <a:xfrm>
            <a:off x="3001775" y="32502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Agent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0" name="Shape 920"/>
          <p:cNvSpPr/>
          <p:nvPr/>
        </p:nvSpPr>
        <p:spPr>
          <a:xfrm>
            <a:off x="3001775" y="37971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pScheduler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21" name="Shape 921"/>
          <p:cNvCxnSpPr>
            <a:stCxn id="917" idx="1"/>
            <a:endCxn id="916" idx="1"/>
          </p:cNvCxnSpPr>
          <p:nvPr/>
        </p:nvCxnSpPr>
        <p:spPr>
          <a:xfrm rot="10800000" flipH="1">
            <a:off x="866850" y="3472850"/>
            <a:ext cx="600" cy="5469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22" name="Shape 922"/>
          <p:cNvSpPr txBox="1"/>
          <p:nvPr/>
        </p:nvSpPr>
        <p:spPr>
          <a:xfrm>
            <a:off x="1079250" y="2841950"/>
            <a:ext cx="7284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Host 1</a:t>
            </a:r>
            <a:endParaRPr sz="1200"/>
          </a:p>
        </p:txBody>
      </p:sp>
      <p:sp>
        <p:nvSpPr>
          <p:cNvPr id="923" name="Shape 923"/>
          <p:cNvSpPr txBox="1"/>
          <p:nvPr/>
        </p:nvSpPr>
        <p:spPr>
          <a:xfrm>
            <a:off x="2693675" y="2849013"/>
            <a:ext cx="17694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Host 2 (No Agent)</a:t>
            </a:r>
            <a:endParaRPr sz="1200"/>
          </a:p>
        </p:txBody>
      </p:sp>
      <p:sp>
        <p:nvSpPr>
          <p:cNvPr id="924" name="Shape 924"/>
          <p:cNvSpPr/>
          <p:nvPr/>
        </p:nvSpPr>
        <p:spPr>
          <a:xfrm>
            <a:off x="811138" y="1401975"/>
            <a:ext cx="1254300" cy="112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Shape 925"/>
          <p:cNvSpPr/>
          <p:nvPr/>
        </p:nvSpPr>
        <p:spPr>
          <a:xfrm>
            <a:off x="866788" y="14605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Agent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6" name="Shape 926"/>
          <p:cNvSpPr/>
          <p:nvPr/>
        </p:nvSpPr>
        <p:spPr>
          <a:xfrm>
            <a:off x="866788" y="20074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pScheduler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7" name="Shape 927"/>
          <p:cNvSpPr/>
          <p:nvPr/>
        </p:nvSpPr>
        <p:spPr>
          <a:xfrm>
            <a:off x="2946063" y="1401975"/>
            <a:ext cx="1254300" cy="112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Shape 928"/>
          <p:cNvSpPr/>
          <p:nvPr/>
        </p:nvSpPr>
        <p:spPr>
          <a:xfrm>
            <a:off x="3001713" y="14605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Agent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9" name="Shape 929"/>
          <p:cNvSpPr/>
          <p:nvPr/>
        </p:nvSpPr>
        <p:spPr>
          <a:xfrm>
            <a:off x="3001713" y="20074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pScheduler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30" name="Shape 930"/>
          <p:cNvCxnSpPr>
            <a:stCxn id="926" idx="1"/>
            <a:endCxn id="925" idx="1"/>
          </p:cNvCxnSpPr>
          <p:nvPr/>
        </p:nvCxnSpPr>
        <p:spPr>
          <a:xfrm rot="10800000" flipH="1">
            <a:off x="866788" y="1683150"/>
            <a:ext cx="600" cy="5469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31" name="Shape 931"/>
          <p:cNvCxnSpPr>
            <a:stCxn id="929" idx="3"/>
            <a:endCxn id="928" idx="3"/>
          </p:cNvCxnSpPr>
          <p:nvPr/>
        </p:nvCxnSpPr>
        <p:spPr>
          <a:xfrm rot="10800000" flipH="1">
            <a:off x="4154913" y="1683150"/>
            <a:ext cx="600" cy="5469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32" name="Shape 932"/>
          <p:cNvSpPr txBox="1"/>
          <p:nvPr/>
        </p:nvSpPr>
        <p:spPr>
          <a:xfrm>
            <a:off x="1079188" y="1052250"/>
            <a:ext cx="7284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Host 1</a:t>
            </a:r>
            <a:endParaRPr sz="1200"/>
          </a:p>
        </p:txBody>
      </p:sp>
      <p:sp>
        <p:nvSpPr>
          <p:cNvPr id="933" name="Shape 933"/>
          <p:cNvSpPr txBox="1"/>
          <p:nvPr/>
        </p:nvSpPr>
        <p:spPr>
          <a:xfrm>
            <a:off x="3209013" y="1052250"/>
            <a:ext cx="7284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Host 2</a:t>
            </a:r>
            <a:endParaRPr sz="1200"/>
          </a:p>
        </p:txBody>
      </p:sp>
      <p:sp>
        <p:nvSpPr>
          <p:cNvPr id="934" name="Shape 934"/>
          <p:cNvSpPr txBox="1"/>
          <p:nvPr/>
        </p:nvSpPr>
        <p:spPr>
          <a:xfrm>
            <a:off x="4824900" y="1460550"/>
            <a:ext cx="28119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Total Tests Generated: 2</a:t>
            </a:r>
            <a:endParaRPr b="1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Host 1 to Host2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Host 2 to Host 1</a:t>
            </a:r>
            <a:endParaRPr/>
          </a:p>
        </p:txBody>
      </p:sp>
      <p:sp>
        <p:nvSpPr>
          <p:cNvPr id="935" name="Shape 935"/>
          <p:cNvSpPr txBox="1"/>
          <p:nvPr/>
        </p:nvSpPr>
        <p:spPr>
          <a:xfrm>
            <a:off x="4824900" y="3413225"/>
            <a:ext cx="28119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Total Tests Generated: 2</a:t>
            </a:r>
            <a:endParaRPr b="1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Host 1 to Host2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Host 2 to Host 1</a:t>
            </a:r>
            <a:endParaRPr/>
          </a:p>
        </p:txBody>
      </p:sp>
      <p:cxnSp>
        <p:nvCxnSpPr>
          <p:cNvPr id="936" name="Shape 936"/>
          <p:cNvCxnSpPr>
            <a:stCxn id="916" idx="3"/>
            <a:endCxn id="920" idx="1"/>
          </p:cNvCxnSpPr>
          <p:nvPr/>
        </p:nvCxnSpPr>
        <p:spPr>
          <a:xfrm>
            <a:off x="2020050" y="3472850"/>
            <a:ext cx="981600" cy="54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force_bidirectional disabled</a:t>
            </a:r>
            <a:endParaRPr/>
          </a:p>
        </p:txBody>
      </p:sp>
      <p:sp>
        <p:nvSpPr>
          <p:cNvPr id="943" name="Shape 943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52</a:t>
            </a:fld>
            <a:endParaRPr/>
          </a:p>
        </p:txBody>
      </p:sp>
      <p:sp>
        <p:nvSpPr>
          <p:cNvPr id="944" name="Shape 944"/>
          <p:cNvSpPr/>
          <p:nvPr/>
        </p:nvSpPr>
        <p:spPr>
          <a:xfrm>
            <a:off x="811200" y="3191675"/>
            <a:ext cx="1254300" cy="112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Shape 945"/>
          <p:cNvSpPr/>
          <p:nvPr/>
        </p:nvSpPr>
        <p:spPr>
          <a:xfrm>
            <a:off x="866850" y="32502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Agent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6" name="Shape 946"/>
          <p:cNvSpPr/>
          <p:nvPr/>
        </p:nvSpPr>
        <p:spPr>
          <a:xfrm>
            <a:off x="866850" y="37971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pScheduler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2946125" y="3191675"/>
            <a:ext cx="1254300" cy="112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Shape 948"/>
          <p:cNvSpPr/>
          <p:nvPr/>
        </p:nvSpPr>
        <p:spPr>
          <a:xfrm>
            <a:off x="3001775" y="32502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Agent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9" name="Shape 949"/>
          <p:cNvSpPr/>
          <p:nvPr/>
        </p:nvSpPr>
        <p:spPr>
          <a:xfrm>
            <a:off x="3001775" y="37971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pScheduler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50" name="Shape 950"/>
          <p:cNvCxnSpPr>
            <a:stCxn id="946" idx="1"/>
            <a:endCxn id="945" idx="1"/>
          </p:cNvCxnSpPr>
          <p:nvPr/>
        </p:nvCxnSpPr>
        <p:spPr>
          <a:xfrm rot="10800000" flipH="1">
            <a:off x="866850" y="3472850"/>
            <a:ext cx="600" cy="5469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51" name="Shape 951"/>
          <p:cNvSpPr txBox="1"/>
          <p:nvPr/>
        </p:nvSpPr>
        <p:spPr>
          <a:xfrm>
            <a:off x="1079250" y="2841950"/>
            <a:ext cx="7284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Host 1</a:t>
            </a:r>
            <a:endParaRPr sz="1200"/>
          </a:p>
        </p:txBody>
      </p:sp>
      <p:sp>
        <p:nvSpPr>
          <p:cNvPr id="952" name="Shape 952"/>
          <p:cNvSpPr txBox="1"/>
          <p:nvPr/>
        </p:nvSpPr>
        <p:spPr>
          <a:xfrm>
            <a:off x="2693675" y="2849013"/>
            <a:ext cx="17694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Host 2 (No Agent)</a:t>
            </a:r>
            <a:endParaRPr sz="1200"/>
          </a:p>
        </p:txBody>
      </p:sp>
      <p:sp>
        <p:nvSpPr>
          <p:cNvPr id="953" name="Shape 953"/>
          <p:cNvSpPr/>
          <p:nvPr/>
        </p:nvSpPr>
        <p:spPr>
          <a:xfrm>
            <a:off x="811138" y="1401975"/>
            <a:ext cx="1254300" cy="112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Shape 954"/>
          <p:cNvSpPr/>
          <p:nvPr/>
        </p:nvSpPr>
        <p:spPr>
          <a:xfrm>
            <a:off x="866788" y="14605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Agent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5" name="Shape 955"/>
          <p:cNvSpPr/>
          <p:nvPr/>
        </p:nvSpPr>
        <p:spPr>
          <a:xfrm>
            <a:off x="866788" y="20074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pScheduler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6" name="Shape 956"/>
          <p:cNvSpPr/>
          <p:nvPr/>
        </p:nvSpPr>
        <p:spPr>
          <a:xfrm>
            <a:off x="2946063" y="1401975"/>
            <a:ext cx="1254300" cy="112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Shape 957"/>
          <p:cNvSpPr/>
          <p:nvPr/>
        </p:nvSpPr>
        <p:spPr>
          <a:xfrm>
            <a:off x="3001713" y="14605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Agent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8" name="Shape 958"/>
          <p:cNvSpPr/>
          <p:nvPr/>
        </p:nvSpPr>
        <p:spPr>
          <a:xfrm>
            <a:off x="3001713" y="2007450"/>
            <a:ext cx="1153200" cy="4452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pScheduler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59" name="Shape 959"/>
          <p:cNvCxnSpPr>
            <a:stCxn id="955" idx="1"/>
            <a:endCxn id="954" idx="1"/>
          </p:cNvCxnSpPr>
          <p:nvPr/>
        </p:nvCxnSpPr>
        <p:spPr>
          <a:xfrm rot="10800000" flipH="1">
            <a:off x="866788" y="1683150"/>
            <a:ext cx="600" cy="5469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60" name="Shape 960"/>
          <p:cNvCxnSpPr>
            <a:stCxn id="958" idx="3"/>
            <a:endCxn id="957" idx="3"/>
          </p:cNvCxnSpPr>
          <p:nvPr/>
        </p:nvCxnSpPr>
        <p:spPr>
          <a:xfrm rot="10800000" flipH="1">
            <a:off x="4154913" y="1683150"/>
            <a:ext cx="600" cy="5469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61" name="Shape 961"/>
          <p:cNvSpPr txBox="1"/>
          <p:nvPr/>
        </p:nvSpPr>
        <p:spPr>
          <a:xfrm>
            <a:off x="1079188" y="1052250"/>
            <a:ext cx="7284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Host 1</a:t>
            </a:r>
            <a:endParaRPr sz="1200"/>
          </a:p>
        </p:txBody>
      </p:sp>
      <p:sp>
        <p:nvSpPr>
          <p:cNvPr id="962" name="Shape 962"/>
          <p:cNvSpPr txBox="1"/>
          <p:nvPr/>
        </p:nvSpPr>
        <p:spPr>
          <a:xfrm>
            <a:off x="3209013" y="1052250"/>
            <a:ext cx="7284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Host 2</a:t>
            </a:r>
            <a:endParaRPr sz="1200"/>
          </a:p>
        </p:txBody>
      </p:sp>
      <p:sp>
        <p:nvSpPr>
          <p:cNvPr id="963" name="Shape 963"/>
          <p:cNvSpPr txBox="1"/>
          <p:nvPr/>
        </p:nvSpPr>
        <p:spPr>
          <a:xfrm>
            <a:off x="4824900" y="1460550"/>
            <a:ext cx="28119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Total Tests Generated: 2</a:t>
            </a:r>
            <a:endParaRPr b="1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Host 1 to Host2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Host 2 to Host 1</a:t>
            </a:r>
            <a:endParaRPr/>
          </a:p>
        </p:txBody>
      </p:sp>
      <p:sp>
        <p:nvSpPr>
          <p:cNvPr id="964" name="Shape 964"/>
          <p:cNvSpPr txBox="1"/>
          <p:nvPr/>
        </p:nvSpPr>
        <p:spPr>
          <a:xfrm>
            <a:off x="4824900" y="3413225"/>
            <a:ext cx="28119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Total Tests Generated: 2</a:t>
            </a:r>
            <a:endParaRPr b="1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Host 1 to Host2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Host 2 to Host 1</a:t>
            </a:r>
            <a:endParaRPr/>
          </a:p>
        </p:txBody>
      </p:sp>
      <p:cxnSp>
        <p:nvCxnSpPr>
          <p:cNvPr id="965" name="Shape 965"/>
          <p:cNvCxnSpPr>
            <a:stCxn id="945" idx="3"/>
            <a:endCxn id="949" idx="1"/>
          </p:cNvCxnSpPr>
          <p:nvPr/>
        </p:nvCxnSpPr>
        <p:spPr>
          <a:xfrm>
            <a:off x="2020050" y="3472850"/>
            <a:ext cx="981600" cy="54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6" name="Shape 966"/>
          <p:cNvSpPr txBox="1"/>
          <p:nvPr/>
        </p:nvSpPr>
        <p:spPr>
          <a:xfrm>
            <a:off x="5081000" y="2377025"/>
            <a:ext cx="3570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You still get results in both directions!</a:t>
            </a:r>
            <a:endParaRPr sz="2400" b="1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force_bidirectional in Dashboards (MESH)</a:t>
            </a:r>
            <a:endParaRPr/>
          </a:p>
        </p:txBody>
      </p:sp>
      <p:sp>
        <p:nvSpPr>
          <p:cNvPr id="973" name="Shape 973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53</a:t>
            </a:fld>
            <a:endParaRPr/>
          </a:p>
        </p:txBody>
      </p:sp>
      <p:sp>
        <p:nvSpPr>
          <p:cNvPr id="974" name="Shape 974"/>
          <p:cNvSpPr/>
          <p:nvPr/>
        </p:nvSpPr>
        <p:spPr>
          <a:xfrm>
            <a:off x="3916133" y="1672850"/>
            <a:ext cx="775500" cy="775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Shape 975"/>
          <p:cNvSpPr/>
          <p:nvPr/>
        </p:nvSpPr>
        <p:spPr>
          <a:xfrm>
            <a:off x="4787667" y="1672850"/>
            <a:ext cx="775500" cy="775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Shape 976"/>
          <p:cNvSpPr/>
          <p:nvPr/>
        </p:nvSpPr>
        <p:spPr>
          <a:xfrm>
            <a:off x="4787667" y="2507697"/>
            <a:ext cx="775500" cy="775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Shape 977"/>
          <p:cNvSpPr/>
          <p:nvPr/>
        </p:nvSpPr>
        <p:spPr>
          <a:xfrm>
            <a:off x="3044600" y="3342545"/>
            <a:ext cx="775500" cy="775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Shape 978"/>
          <p:cNvSpPr/>
          <p:nvPr/>
        </p:nvSpPr>
        <p:spPr>
          <a:xfrm>
            <a:off x="3916133" y="3342545"/>
            <a:ext cx="775500" cy="775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Shape 979"/>
          <p:cNvSpPr txBox="1"/>
          <p:nvPr/>
        </p:nvSpPr>
        <p:spPr>
          <a:xfrm>
            <a:off x="2523775" y="1767200"/>
            <a:ext cx="424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A</a:t>
            </a:r>
            <a:endParaRPr sz="3000" b="1"/>
          </a:p>
        </p:txBody>
      </p:sp>
      <p:sp>
        <p:nvSpPr>
          <p:cNvPr id="980" name="Shape 980"/>
          <p:cNvSpPr txBox="1"/>
          <p:nvPr/>
        </p:nvSpPr>
        <p:spPr>
          <a:xfrm>
            <a:off x="2523775" y="2602050"/>
            <a:ext cx="424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B</a:t>
            </a:r>
            <a:endParaRPr sz="3000" b="1"/>
          </a:p>
        </p:txBody>
      </p:sp>
      <p:sp>
        <p:nvSpPr>
          <p:cNvPr id="981" name="Shape 981"/>
          <p:cNvSpPr txBox="1"/>
          <p:nvPr/>
        </p:nvSpPr>
        <p:spPr>
          <a:xfrm>
            <a:off x="2523775" y="3391700"/>
            <a:ext cx="424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C</a:t>
            </a:r>
            <a:endParaRPr sz="3000" b="1"/>
          </a:p>
        </p:txBody>
      </p:sp>
      <p:sp>
        <p:nvSpPr>
          <p:cNvPr id="982" name="Shape 982"/>
          <p:cNvSpPr txBox="1"/>
          <p:nvPr/>
        </p:nvSpPr>
        <p:spPr>
          <a:xfrm>
            <a:off x="3219950" y="1026700"/>
            <a:ext cx="424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A</a:t>
            </a:r>
            <a:endParaRPr sz="3000" b="1"/>
          </a:p>
        </p:txBody>
      </p:sp>
      <p:sp>
        <p:nvSpPr>
          <p:cNvPr id="983" name="Shape 983"/>
          <p:cNvSpPr txBox="1"/>
          <p:nvPr/>
        </p:nvSpPr>
        <p:spPr>
          <a:xfrm>
            <a:off x="4091475" y="1026700"/>
            <a:ext cx="424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B</a:t>
            </a:r>
            <a:endParaRPr sz="3000" b="1"/>
          </a:p>
        </p:txBody>
      </p:sp>
      <p:sp>
        <p:nvSpPr>
          <p:cNvPr id="984" name="Shape 984"/>
          <p:cNvSpPr txBox="1"/>
          <p:nvPr/>
        </p:nvSpPr>
        <p:spPr>
          <a:xfrm>
            <a:off x="4963000" y="1026700"/>
            <a:ext cx="424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C</a:t>
            </a:r>
            <a:endParaRPr sz="3000" b="1"/>
          </a:p>
        </p:txBody>
      </p:sp>
      <p:cxnSp>
        <p:nvCxnSpPr>
          <p:cNvPr id="985" name="Shape 985"/>
          <p:cNvCxnSpPr>
            <a:stCxn id="975" idx="1"/>
            <a:endCxn id="975" idx="3"/>
          </p:cNvCxnSpPr>
          <p:nvPr/>
        </p:nvCxnSpPr>
        <p:spPr>
          <a:xfrm>
            <a:off x="4787667" y="2060600"/>
            <a:ext cx="775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86" name="Shape 986"/>
          <p:cNvCxnSpPr/>
          <p:nvPr/>
        </p:nvCxnSpPr>
        <p:spPr>
          <a:xfrm rot="10800000">
            <a:off x="5659213" y="1891500"/>
            <a:ext cx="546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7" name="Shape 987"/>
          <p:cNvSpPr txBox="1"/>
          <p:nvPr/>
        </p:nvSpPr>
        <p:spPr>
          <a:xfrm>
            <a:off x="6251000" y="1672850"/>
            <a:ext cx="221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to C requested by A</a:t>
            </a:r>
            <a:endParaRPr/>
          </a:p>
        </p:txBody>
      </p:sp>
      <p:cxnSp>
        <p:nvCxnSpPr>
          <p:cNvPr id="988" name="Shape 988"/>
          <p:cNvCxnSpPr/>
          <p:nvPr/>
        </p:nvCxnSpPr>
        <p:spPr>
          <a:xfrm rot="10800000">
            <a:off x="5683088" y="2269150"/>
            <a:ext cx="546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9" name="Shape 989"/>
          <p:cNvSpPr txBox="1"/>
          <p:nvPr/>
        </p:nvSpPr>
        <p:spPr>
          <a:xfrm>
            <a:off x="6300150" y="2060600"/>
            <a:ext cx="221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to C requested by C</a:t>
            </a:r>
            <a:endParaRPr/>
          </a:p>
        </p:txBody>
      </p:sp>
      <p:sp>
        <p:nvSpPr>
          <p:cNvPr id="990" name="Shape 990"/>
          <p:cNvSpPr txBox="1"/>
          <p:nvPr/>
        </p:nvSpPr>
        <p:spPr>
          <a:xfrm>
            <a:off x="175375" y="1547700"/>
            <a:ext cx="2348400" cy="17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Need to split box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Top and bottom represent same direction but differ in who requested them</a:t>
            </a:r>
            <a:endParaRPr sz="1800"/>
          </a:p>
        </p:txBody>
      </p:sp>
      <p:cxnSp>
        <p:nvCxnSpPr>
          <p:cNvPr id="991" name="Shape 991"/>
          <p:cNvCxnSpPr/>
          <p:nvPr/>
        </p:nvCxnSpPr>
        <p:spPr>
          <a:xfrm>
            <a:off x="3044592" y="3730300"/>
            <a:ext cx="775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92" name="Shape 992"/>
          <p:cNvSpPr txBox="1"/>
          <p:nvPr/>
        </p:nvSpPr>
        <p:spPr>
          <a:xfrm>
            <a:off x="5603925" y="3405188"/>
            <a:ext cx="221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 to A requested by C</a:t>
            </a:r>
            <a:endParaRPr/>
          </a:p>
        </p:txBody>
      </p:sp>
      <p:cxnSp>
        <p:nvCxnSpPr>
          <p:cNvPr id="993" name="Shape 993"/>
          <p:cNvCxnSpPr/>
          <p:nvPr/>
        </p:nvCxnSpPr>
        <p:spPr>
          <a:xfrm rot="10800000">
            <a:off x="3681863" y="3995775"/>
            <a:ext cx="1851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4" name="Shape 994"/>
          <p:cNvSpPr txBox="1"/>
          <p:nvPr/>
        </p:nvSpPr>
        <p:spPr>
          <a:xfrm>
            <a:off x="5603925" y="3787225"/>
            <a:ext cx="221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 to A requested by A</a:t>
            </a:r>
            <a:endParaRPr/>
          </a:p>
        </p:txBody>
      </p:sp>
      <p:cxnSp>
        <p:nvCxnSpPr>
          <p:cNvPr id="995" name="Shape 995"/>
          <p:cNvCxnSpPr/>
          <p:nvPr/>
        </p:nvCxnSpPr>
        <p:spPr>
          <a:xfrm rot="10800000">
            <a:off x="3681863" y="3591850"/>
            <a:ext cx="1851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force_bidirectional in Dashboards (Disjoint)</a:t>
            </a:r>
            <a:endParaRPr/>
          </a:p>
        </p:txBody>
      </p:sp>
      <p:sp>
        <p:nvSpPr>
          <p:cNvPr id="1002" name="Shape 1002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54</a:t>
            </a:fld>
            <a:endParaRPr/>
          </a:p>
        </p:txBody>
      </p:sp>
      <p:sp>
        <p:nvSpPr>
          <p:cNvPr id="1003" name="Shape 1003"/>
          <p:cNvSpPr/>
          <p:nvPr/>
        </p:nvSpPr>
        <p:spPr>
          <a:xfrm>
            <a:off x="3916133" y="1672850"/>
            <a:ext cx="775500" cy="775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Shape 1004"/>
          <p:cNvSpPr/>
          <p:nvPr/>
        </p:nvSpPr>
        <p:spPr>
          <a:xfrm>
            <a:off x="3044600" y="2507697"/>
            <a:ext cx="775500" cy="775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Shape 1005"/>
          <p:cNvSpPr/>
          <p:nvPr/>
        </p:nvSpPr>
        <p:spPr>
          <a:xfrm>
            <a:off x="3044600" y="3342545"/>
            <a:ext cx="775500" cy="775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Shape 1006"/>
          <p:cNvSpPr txBox="1"/>
          <p:nvPr/>
        </p:nvSpPr>
        <p:spPr>
          <a:xfrm>
            <a:off x="2523775" y="1767200"/>
            <a:ext cx="424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A</a:t>
            </a:r>
            <a:endParaRPr sz="3000" b="1"/>
          </a:p>
        </p:txBody>
      </p:sp>
      <p:sp>
        <p:nvSpPr>
          <p:cNvPr id="1007" name="Shape 1007"/>
          <p:cNvSpPr txBox="1"/>
          <p:nvPr/>
        </p:nvSpPr>
        <p:spPr>
          <a:xfrm>
            <a:off x="2523775" y="2602050"/>
            <a:ext cx="424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B</a:t>
            </a:r>
            <a:endParaRPr sz="3000" b="1"/>
          </a:p>
        </p:txBody>
      </p:sp>
      <p:sp>
        <p:nvSpPr>
          <p:cNvPr id="1008" name="Shape 1008"/>
          <p:cNvSpPr txBox="1"/>
          <p:nvPr/>
        </p:nvSpPr>
        <p:spPr>
          <a:xfrm>
            <a:off x="2523775" y="3391700"/>
            <a:ext cx="424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C</a:t>
            </a:r>
            <a:endParaRPr sz="3000" b="1"/>
          </a:p>
        </p:txBody>
      </p:sp>
      <p:sp>
        <p:nvSpPr>
          <p:cNvPr id="1009" name="Shape 1009"/>
          <p:cNvSpPr txBox="1"/>
          <p:nvPr/>
        </p:nvSpPr>
        <p:spPr>
          <a:xfrm>
            <a:off x="3219950" y="1026700"/>
            <a:ext cx="424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D</a:t>
            </a:r>
            <a:endParaRPr sz="3000" b="1"/>
          </a:p>
        </p:txBody>
      </p:sp>
      <p:sp>
        <p:nvSpPr>
          <p:cNvPr id="1010" name="Shape 1010"/>
          <p:cNvSpPr txBox="1"/>
          <p:nvPr/>
        </p:nvSpPr>
        <p:spPr>
          <a:xfrm>
            <a:off x="4091475" y="1026700"/>
            <a:ext cx="424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E</a:t>
            </a:r>
            <a:endParaRPr sz="3000" b="1"/>
          </a:p>
        </p:txBody>
      </p:sp>
      <p:sp>
        <p:nvSpPr>
          <p:cNvPr id="1011" name="Shape 1011"/>
          <p:cNvSpPr txBox="1"/>
          <p:nvPr/>
        </p:nvSpPr>
        <p:spPr>
          <a:xfrm>
            <a:off x="4963000" y="1026700"/>
            <a:ext cx="424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</p:txBody>
      </p:sp>
      <p:cxnSp>
        <p:nvCxnSpPr>
          <p:cNvPr id="1012" name="Shape 1012"/>
          <p:cNvCxnSpPr/>
          <p:nvPr/>
        </p:nvCxnSpPr>
        <p:spPr>
          <a:xfrm rot="10800000">
            <a:off x="4561713" y="1908650"/>
            <a:ext cx="546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3" name="Shape 1013"/>
          <p:cNvSpPr txBox="1"/>
          <p:nvPr/>
        </p:nvSpPr>
        <p:spPr>
          <a:xfrm>
            <a:off x="5178775" y="1700100"/>
            <a:ext cx="221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to E requested by A</a:t>
            </a:r>
            <a:endParaRPr/>
          </a:p>
        </p:txBody>
      </p:sp>
      <p:sp>
        <p:nvSpPr>
          <p:cNvPr id="1014" name="Shape 1014"/>
          <p:cNvSpPr txBox="1"/>
          <p:nvPr/>
        </p:nvSpPr>
        <p:spPr>
          <a:xfrm>
            <a:off x="175375" y="1547700"/>
            <a:ext cx="2348400" cy="17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Box is always split in disjoint because not in rows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Top of box is forward direction and bottom is reverse</a:t>
            </a:r>
            <a:endParaRPr sz="1800"/>
          </a:p>
        </p:txBody>
      </p:sp>
      <p:sp>
        <p:nvSpPr>
          <p:cNvPr id="1015" name="Shape 1015"/>
          <p:cNvSpPr/>
          <p:nvPr/>
        </p:nvSpPr>
        <p:spPr>
          <a:xfrm>
            <a:off x="3044608" y="1672850"/>
            <a:ext cx="775500" cy="775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Shape 1016"/>
          <p:cNvSpPr/>
          <p:nvPr/>
        </p:nvSpPr>
        <p:spPr>
          <a:xfrm>
            <a:off x="3916125" y="2507697"/>
            <a:ext cx="775500" cy="775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Shape 1017"/>
          <p:cNvSpPr/>
          <p:nvPr/>
        </p:nvSpPr>
        <p:spPr>
          <a:xfrm>
            <a:off x="3916125" y="3342545"/>
            <a:ext cx="775500" cy="775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8" name="Shape 1018"/>
          <p:cNvCxnSpPr>
            <a:stCxn id="1003" idx="3"/>
            <a:endCxn id="1003" idx="1"/>
          </p:cNvCxnSpPr>
          <p:nvPr/>
        </p:nvCxnSpPr>
        <p:spPr>
          <a:xfrm rot="10800000">
            <a:off x="3916133" y="2060600"/>
            <a:ext cx="775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19" name="Shape 1019"/>
          <p:cNvSpPr txBox="1"/>
          <p:nvPr/>
        </p:nvSpPr>
        <p:spPr>
          <a:xfrm>
            <a:off x="5178775" y="2136525"/>
            <a:ext cx="221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 to A requested by E</a:t>
            </a:r>
            <a:endParaRPr/>
          </a:p>
        </p:txBody>
      </p:sp>
      <p:cxnSp>
        <p:nvCxnSpPr>
          <p:cNvPr id="1020" name="Shape 1020"/>
          <p:cNvCxnSpPr/>
          <p:nvPr/>
        </p:nvCxnSpPr>
        <p:spPr>
          <a:xfrm rot="10800000">
            <a:off x="4632463" y="2273475"/>
            <a:ext cx="546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1" name="Shape 1021"/>
          <p:cNvSpPr txBox="1"/>
          <p:nvPr/>
        </p:nvSpPr>
        <p:spPr>
          <a:xfrm>
            <a:off x="5010200" y="2657325"/>
            <a:ext cx="3570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Where is A to E requested by E?</a:t>
            </a:r>
            <a:endParaRPr sz="2400" b="1"/>
          </a:p>
        </p:txBody>
      </p:sp>
      <p:sp>
        <p:nvSpPr>
          <p:cNvPr id="1022" name="Shape 1022"/>
          <p:cNvSpPr txBox="1"/>
          <p:nvPr/>
        </p:nvSpPr>
        <p:spPr>
          <a:xfrm>
            <a:off x="5010200" y="3511150"/>
            <a:ext cx="3570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How about E to A requested by A?</a:t>
            </a:r>
            <a:endParaRPr sz="2400" b="1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hape 10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pSConfig Handles This Case</a:t>
            </a:r>
            <a:endParaRPr/>
          </a:p>
        </p:txBody>
      </p:sp>
      <p:sp>
        <p:nvSpPr>
          <p:cNvPr id="1029" name="Shape 1029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55</a:t>
            </a:fld>
            <a:endParaRPr/>
          </a:p>
        </p:txBody>
      </p:sp>
      <p:sp>
        <p:nvSpPr>
          <p:cNvPr id="1030" name="Shape 1030"/>
          <p:cNvSpPr txBox="1">
            <a:spLocks noGrp="1"/>
          </p:cNvSpPr>
          <p:nvPr>
            <p:ph type="body" idx="1"/>
          </p:nvPr>
        </p:nvSpPr>
        <p:spPr>
          <a:xfrm>
            <a:off x="628650" y="1183451"/>
            <a:ext cx="7886700" cy="32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No force_bidirectional option</a:t>
            </a:r>
            <a:endParaRPr/>
          </a:p>
          <a:p>
            <a:pPr marL="457200" marR="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The </a:t>
            </a:r>
            <a:r>
              <a:rPr lang="en-US" i="1"/>
              <a:t>task</a:t>
            </a:r>
            <a:r>
              <a:rPr lang="en-US"/>
              <a:t> object does have a field called </a:t>
            </a:r>
            <a:r>
              <a:rPr lang="en-US" i="1"/>
              <a:t>scheduled-by</a:t>
            </a:r>
            <a:r>
              <a:rPr lang="en-US"/>
              <a:t> that allows you to accomplish something similar</a:t>
            </a:r>
            <a:endParaRPr/>
          </a:p>
          <a:p>
            <a:pPr marL="457200" marR="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b="1"/>
              <a:t>scheduled-by</a:t>
            </a:r>
            <a:r>
              <a:rPr lang="en-US" b="1" i="1"/>
              <a:t> </a:t>
            </a:r>
            <a:r>
              <a:rPr lang="en-US"/>
              <a:t>takes an integer representing the </a:t>
            </a:r>
            <a:r>
              <a:rPr lang="en-US" i="1"/>
              <a:t>preferred</a:t>
            </a:r>
            <a:r>
              <a:rPr lang="en-US"/>
              <a:t> participant number. 0 is the source node, 1 is the destination. By default it is 0.</a:t>
            </a:r>
            <a:endParaRPr/>
          </a:p>
          <a:p>
            <a:pPr marL="457200" marR="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It is </a:t>
            </a:r>
            <a:r>
              <a:rPr lang="en-US" i="1"/>
              <a:t>preferred</a:t>
            </a:r>
            <a:r>
              <a:rPr lang="en-US"/>
              <a:t> because if the selected participant is marked as </a:t>
            </a:r>
            <a:r>
              <a:rPr lang="en-US" i="1"/>
              <a:t>no-agent</a:t>
            </a:r>
            <a:r>
              <a:rPr lang="en-US"/>
              <a:t> then it will fallback to the first participant that has an agent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scheduled-by JSON example</a:t>
            </a:r>
            <a:endParaRPr/>
          </a:p>
        </p:txBody>
      </p:sp>
      <p:sp>
        <p:nvSpPr>
          <p:cNvPr id="1036" name="Shape 1036"/>
          <p:cNvSpPr txBox="1">
            <a:spLocks noGrp="1"/>
          </p:cNvSpPr>
          <p:nvPr>
            <p:ph type="body" idx="2"/>
          </p:nvPr>
        </p:nvSpPr>
        <p:spPr>
          <a:xfrm>
            <a:off x="628650" y="1268050"/>
            <a:ext cx="38625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“tasks”: {</a:t>
            </a:r>
            <a:endParaRPr sz="20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“example_task”: {</a:t>
            </a:r>
            <a:endParaRPr sz="20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    “group”: “example_group”,</a:t>
            </a: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    “test”: “example_test”,</a:t>
            </a: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    “schedule”: “example_schedule”,</a:t>
            </a: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    “archives”: [</a:t>
            </a: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         “example_archive”</a:t>
            </a: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 ]</a:t>
            </a: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},</a:t>
            </a:r>
            <a:endParaRPr sz="2000"/>
          </a:p>
        </p:txBody>
      </p:sp>
      <p:sp>
        <p:nvSpPr>
          <p:cNvPr id="1037" name="Shape 10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Shape 10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Shape 10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56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Shape 1040"/>
          <p:cNvSpPr txBox="1">
            <a:spLocks noGrp="1"/>
          </p:cNvSpPr>
          <p:nvPr>
            <p:ph type="body" idx="2"/>
          </p:nvPr>
        </p:nvSpPr>
        <p:spPr>
          <a:xfrm>
            <a:off x="4652850" y="1268050"/>
            <a:ext cx="3862500" cy="3263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</a:t>
            </a:r>
            <a:r>
              <a:rPr lang="en-US" sz="2000"/>
              <a:t>“example_task_2”: {</a:t>
            </a: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</a:t>
            </a:r>
            <a:r>
              <a:rPr lang="en-US" sz="2000" b="1"/>
              <a:t>“scheduled-by”: 1</a:t>
            </a:r>
            <a:endParaRPr sz="2000"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    “group”: “example_group”,</a:t>
            </a: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    “test”: “example_test”,</a:t>
            </a: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    “schedule”: “example_schedule”,</a:t>
            </a: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    “archives”: [</a:t>
            </a: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         “example_archive”</a:t>
            </a: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 ]</a:t>
            </a:r>
            <a:endParaRPr sz="2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}</a:t>
            </a:r>
            <a:endParaRPr sz="20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Shape 104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scheduled-by Dashboards (Mesh)</a:t>
            </a:r>
            <a:endParaRPr/>
          </a:p>
        </p:txBody>
      </p:sp>
      <p:sp>
        <p:nvSpPr>
          <p:cNvPr id="1047" name="Shape 1047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57</a:t>
            </a:fld>
            <a:endParaRPr/>
          </a:p>
        </p:txBody>
      </p:sp>
      <p:sp>
        <p:nvSpPr>
          <p:cNvPr id="1048" name="Shape 1048"/>
          <p:cNvSpPr/>
          <p:nvPr/>
        </p:nvSpPr>
        <p:spPr>
          <a:xfrm>
            <a:off x="1427147" y="2111128"/>
            <a:ext cx="608100" cy="6081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Shape 1049"/>
          <p:cNvSpPr/>
          <p:nvPr/>
        </p:nvSpPr>
        <p:spPr>
          <a:xfrm>
            <a:off x="2110563" y="2111128"/>
            <a:ext cx="608100" cy="6081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Shape 1050"/>
          <p:cNvSpPr/>
          <p:nvPr/>
        </p:nvSpPr>
        <p:spPr>
          <a:xfrm>
            <a:off x="2110563" y="2765773"/>
            <a:ext cx="608100" cy="6081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Shape 1051"/>
          <p:cNvSpPr/>
          <p:nvPr/>
        </p:nvSpPr>
        <p:spPr>
          <a:xfrm>
            <a:off x="743731" y="3420417"/>
            <a:ext cx="608100" cy="6081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Shape 1052"/>
          <p:cNvSpPr/>
          <p:nvPr/>
        </p:nvSpPr>
        <p:spPr>
          <a:xfrm>
            <a:off x="1427147" y="3420417"/>
            <a:ext cx="608100" cy="6081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Shape 1053"/>
          <p:cNvSpPr txBox="1"/>
          <p:nvPr/>
        </p:nvSpPr>
        <p:spPr>
          <a:xfrm>
            <a:off x="335325" y="2185112"/>
            <a:ext cx="333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A</a:t>
            </a:r>
            <a:endParaRPr sz="2400" b="1"/>
          </a:p>
        </p:txBody>
      </p:sp>
      <p:sp>
        <p:nvSpPr>
          <p:cNvPr id="1054" name="Shape 1054"/>
          <p:cNvSpPr txBox="1"/>
          <p:nvPr/>
        </p:nvSpPr>
        <p:spPr>
          <a:xfrm>
            <a:off x="335325" y="2839759"/>
            <a:ext cx="333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B</a:t>
            </a:r>
            <a:endParaRPr sz="2400" b="1"/>
          </a:p>
        </p:txBody>
      </p:sp>
      <p:sp>
        <p:nvSpPr>
          <p:cNvPr id="1055" name="Shape 1055"/>
          <p:cNvSpPr txBox="1"/>
          <p:nvPr/>
        </p:nvSpPr>
        <p:spPr>
          <a:xfrm>
            <a:off x="335325" y="3458963"/>
            <a:ext cx="333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C</a:t>
            </a:r>
            <a:endParaRPr sz="2400" b="1"/>
          </a:p>
        </p:txBody>
      </p:sp>
      <p:sp>
        <p:nvSpPr>
          <p:cNvPr id="1056" name="Shape 1056"/>
          <p:cNvSpPr txBox="1"/>
          <p:nvPr/>
        </p:nvSpPr>
        <p:spPr>
          <a:xfrm>
            <a:off x="881233" y="1604450"/>
            <a:ext cx="333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A</a:t>
            </a:r>
            <a:endParaRPr sz="2400" b="1"/>
          </a:p>
        </p:txBody>
      </p:sp>
      <p:sp>
        <p:nvSpPr>
          <p:cNvPr id="1057" name="Shape 1057"/>
          <p:cNvSpPr txBox="1"/>
          <p:nvPr/>
        </p:nvSpPr>
        <p:spPr>
          <a:xfrm>
            <a:off x="1564642" y="1604450"/>
            <a:ext cx="333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B</a:t>
            </a:r>
            <a:endParaRPr sz="2400" b="1"/>
          </a:p>
        </p:txBody>
      </p:sp>
      <p:sp>
        <p:nvSpPr>
          <p:cNvPr id="1058" name="Shape 1058"/>
          <p:cNvSpPr txBox="1"/>
          <p:nvPr/>
        </p:nvSpPr>
        <p:spPr>
          <a:xfrm>
            <a:off x="2248050" y="1604450"/>
            <a:ext cx="333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C</a:t>
            </a:r>
            <a:endParaRPr sz="2400" b="1"/>
          </a:p>
        </p:txBody>
      </p:sp>
      <p:cxnSp>
        <p:nvCxnSpPr>
          <p:cNvPr id="1059" name="Shape 1059"/>
          <p:cNvCxnSpPr/>
          <p:nvPr/>
        </p:nvCxnSpPr>
        <p:spPr>
          <a:xfrm rot="10800000">
            <a:off x="2623750" y="2425356"/>
            <a:ext cx="428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0" name="Shape 1060"/>
          <p:cNvSpPr txBox="1"/>
          <p:nvPr/>
        </p:nvSpPr>
        <p:spPr>
          <a:xfrm>
            <a:off x="3087819" y="2253902"/>
            <a:ext cx="1737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to C requested by A</a:t>
            </a:r>
            <a:endParaRPr/>
          </a:p>
        </p:txBody>
      </p:sp>
      <p:sp>
        <p:nvSpPr>
          <p:cNvPr id="1061" name="Shape 1061"/>
          <p:cNvSpPr txBox="1"/>
          <p:nvPr/>
        </p:nvSpPr>
        <p:spPr>
          <a:xfrm>
            <a:off x="2679256" y="3617076"/>
            <a:ext cx="1737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 to A requested by C</a:t>
            </a:r>
            <a:endParaRPr/>
          </a:p>
        </p:txBody>
      </p:sp>
      <p:cxnSp>
        <p:nvCxnSpPr>
          <p:cNvPr id="1062" name="Shape 1062"/>
          <p:cNvCxnSpPr/>
          <p:nvPr/>
        </p:nvCxnSpPr>
        <p:spPr>
          <a:xfrm rot="10800000">
            <a:off x="1172068" y="3763448"/>
            <a:ext cx="1451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3" name="Shape 1063"/>
          <p:cNvSpPr txBox="1"/>
          <p:nvPr/>
        </p:nvSpPr>
        <p:spPr>
          <a:xfrm>
            <a:off x="490500" y="1268050"/>
            <a:ext cx="24813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Example_Task</a:t>
            </a:r>
            <a:endParaRPr sz="2400"/>
          </a:p>
        </p:txBody>
      </p:sp>
      <p:sp>
        <p:nvSpPr>
          <p:cNvPr id="1064" name="Shape 1064"/>
          <p:cNvSpPr/>
          <p:nvPr/>
        </p:nvSpPr>
        <p:spPr>
          <a:xfrm>
            <a:off x="5952322" y="2263528"/>
            <a:ext cx="608100" cy="6081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Shape 1065"/>
          <p:cNvSpPr/>
          <p:nvPr/>
        </p:nvSpPr>
        <p:spPr>
          <a:xfrm>
            <a:off x="6635738" y="2263528"/>
            <a:ext cx="608100" cy="6081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Shape 1066"/>
          <p:cNvSpPr/>
          <p:nvPr/>
        </p:nvSpPr>
        <p:spPr>
          <a:xfrm>
            <a:off x="6635738" y="2918173"/>
            <a:ext cx="608100" cy="6081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Shape 1067"/>
          <p:cNvSpPr/>
          <p:nvPr/>
        </p:nvSpPr>
        <p:spPr>
          <a:xfrm>
            <a:off x="5268906" y="3572817"/>
            <a:ext cx="608100" cy="6081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Shape 1068"/>
          <p:cNvSpPr/>
          <p:nvPr/>
        </p:nvSpPr>
        <p:spPr>
          <a:xfrm>
            <a:off x="5952322" y="3572817"/>
            <a:ext cx="608100" cy="6081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Shape 1069"/>
          <p:cNvSpPr txBox="1"/>
          <p:nvPr/>
        </p:nvSpPr>
        <p:spPr>
          <a:xfrm>
            <a:off x="4860500" y="2337512"/>
            <a:ext cx="333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A</a:t>
            </a:r>
            <a:endParaRPr sz="2400" b="1"/>
          </a:p>
        </p:txBody>
      </p:sp>
      <p:sp>
        <p:nvSpPr>
          <p:cNvPr id="1070" name="Shape 1070"/>
          <p:cNvSpPr txBox="1"/>
          <p:nvPr/>
        </p:nvSpPr>
        <p:spPr>
          <a:xfrm>
            <a:off x="4860500" y="2992159"/>
            <a:ext cx="333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B</a:t>
            </a:r>
            <a:endParaRPr sz="2400" b="1"/>
          </a:p>
        </p:txBody>
      </p:sp>
      <p:sp>
        <p:nvSpPr>
          <p:cNvPr id="1071" name="Shape 1071"/>
          <p:cNvSpPr txBox="1"/>
          <p:nvPr/>
        </p:nvSpPr>
        <p:spPr>
          <a:xfrm>
            <a:off x="4860500" y="3611363"/>
            <a:ext cx="333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C</a:t>
            </a:r>
            <a:endParaRPr sz="2400" b="1"/>
          </a:p>
        </p:txBody>
      </p:sp>
      <p:sp>
        <p:nvSpPr>
          <p:cNvPr id="1072" name="Shape 1072"/>
          <p:cNvSpPr txBox="1"/>
          <p:nvPr/>
        </p:nvSpPr>
        <p:spPr>
          <a:xfrm>
            <a:off x="5406408" y="1756850"/>
            <a:ext cx="333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A</a:t>
            </a:r>
            <a:endParaRPr sz="2400" b="1"/>
          </a:p>
        </p:txBody>
      </p:sp>
      <p:sp>
        <p:nvSpPr>
          <p:cNvPr id="1073" name="Shape 1073"/>
          <p:cNvSpPr txBox="1"/>
          <p:nvPr/>
        </p:nvSpPr>
        <p:spPr>
          <a:xfrm>
            <a:off x="6089817" y="1756850"/>
            <a:ext cx="333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B</a:t>
            </a:r>
            <a:endParaRPr sz="2400" b="1"/>
          </a:p>
        </p:txBody>
      </p:sp>
      <p:sp>
        <p:nvSpPr>
          <p:cNvPr id="1074" name="Shape 1074"/>
          <p:cNvSpPr txBox="1"/>
          <p:nvPr/>
        </p:nvSpPr>
        <p:spPr>
          <a:xfrm>
            <a:off x="6773225" y="1756850"/>
            <a:ext cx="3330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C</a:t>
            </a:r>
            <a:endParaRPr sz="2400" b="1"/>
          </a:p>
        </p:txBody>
      </p:sp>
      <p:cxnSp>
        <p:nvCxnSpPr>
          <p:cNvPr id="1075" name="Shape 1075"/>
          <p:cNvCxnSpPr/>
          <p:nvPr/>
        </p:nvCxnSpPr>
        <p:spPr>
          <a:xfrm rot="10800000">
            <a:off x="7148925" y="2577756"/>
            <a:ext cx="428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6" name="Shape 1076"/>
          <p:cNvSpPr txBox="1"/>
          <p:nvPr/>
        </p:nvSpPr>
        <p:spPr>
          <a:xfrm>
            <a:off x="7612994" y="2406302"/>
            <a:ext cx="1737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to C requested by C</a:t>
            </a:r>
            <a:endParaRPr/>
          </a:p>
        </p:txBody>
      </p:sp>
      <p:sp>
        <p:nvSpPr>
          <p:cNvPr id="1077" name="Shape 1077"/>
          <p:cNvSpPr txBox="1"/>
          <p:nvPr/>
        </p:nvSpPr>
        <p:spPr>
          <a:xfrm>
            <a:off x="7204431" y="3769476"/>
            <a:ext cx="1737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 to A requested by A</a:t>
            </a:r>
            <a:endParaRPr/>
          </a:p>
        </p:txBody>
      </p:sp>
      <p:cxnSp>
        <p:nvCxnSpPr>
          <p:cNvPr id="1078" name="Shape 1078"/>
          <p:cNvCxnSpPr/>
          <p:nvPr/>
        </p:nvCxnSpPr>
        <p:spPr>
          <a:xfrm rot="10800000">
            <a:off x="5697243" y="3915848"/>
            <a:ext cx="1451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9" name="Shape 1079"/>
          <p:cNvSpPr txBox="1"/>
          <p:nvPr/>
        </p:nvSpPr>
        <p:spPr>
          <a:xfrm>
            <a:off x="5015675" y="1420450"/>
            <a:ext cx="25974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Example_Task_2</a:t>
            </a:r>
            <a:endParaRPr sz="2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scheduled-by Dashboards (Disjoint)</a:t>
            </a:r>
            <a:endParaRPr/>
          </a:p>
        </p:txBody>
      </p:sp>
      <p:sp>
        <p:nvSpPr>
          <p:cNvPr id="1086" name="Shape 1086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58</a:t>
            </a:fld>
            <a:endParaRPr/>
          </a:p>
        </p:txBody>
      </p:sp>
      <p:sp>
        <p:nvSpPr>
          <p:cNvPr id="1087" name="Shape 1087"/>
          <p:cNvSpPr/>
          <p:nvPr/>
        </p:nvSpPr>
        <p:spPr>
          <a:xfrm>
            <a:off x="2047292" y="2002071"/>
            <a:ext cx="685800" cy="68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Shape 1088"/>
          <p:cNvSpPr/>
          <p:nvPr/>
        </p:nvSpPr>
        <p:spPr>
          <a:xfrm>
            <a:off x="1276725" y="2740204"/>
            <a:ext cx="685800" cy="68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Shape 1089"/>
          <p:cNvSpPr/>
          <p:nvPr/>
        </p:nvSpPr>
        <p:spPr>
          <a:xfrm>
            <a:off x="1276725" y="3478338"/>
            <a:ext cx="685800" cy="68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Shape 1090"/>
          <p:cNvSpPr txBox="1"/>
          <p:nvPr/>
        </p:nvSpPr>
        <p:spPr>
          <a:xfrm>
            <a:off x="816238" y="2085490"/>
            <a:ext cx="3756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A</a:t>
            </a:r>
            <a:endParaRPr sz="3000" b="1"/>
          </a:p>
        </p:txBody>
      </p:sp>
      <p:sp>
        <p:nvSpPr>
          <p:cNvPr id="1091" name="Shape 1091"/>
          <p:cNvSpPr txBox="1"/>
          <p:nvPr/>
        </p:nvSpPr>
        <p:spPr>
          <a:xfrm>
            <a:off x="816238" y="2823627"/>
            <a:ext cx="3756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B</a:t>
            </a:r>
            <a:endParaRPr sz="3000" b="1"/>
          </a:p>
        </p:txBody>
      </p:sp>
      <p:sp>
        <p:nvSpPr>
          <p:cNvPr id="1092" name="Shape 1092"/>
          <p:cNvSpPr txBox="1"/>
          <p:nvPr/>
        </p:nvSpPr>
        <p:spPr>
          <a:xfrm>
            <a:off x="816238" y="3521799"/>
            <a:ext cx="3756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C</a:t>
            </a:r>
            <a:endParaRPr sz="3000" b="1"/>
          </a:p>
        </p:txBody>
      </p:sp>
      <p:sp>
        <p:nvSpPr>
          <p:cNvPr id="1093" name="Shape 1093"/>
          <p:cNvSpPr txBox="1"/>
          <p:nvPr/>
        </p:nvSpPr>
        <p:spPr>
          <a:xfrm>
            <a:off x="1431761" y="1430774"/>
            <a:ext cx="3756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D</a:t>
            </a:r>
            <a:endParaRPr sz="3000" b="1"/>
          </a:p>
        </p:txBody>
      </p:sp>
      <p:sp>
        <p:nvSpPr>
          <p:cNvPr id="1094" name="Shape 1094"/>
          <p:cNvSpPr txBox="1"/>
          <p:nvPr/>
        </p:nvSpPr>
        <p:spPr>
          <a:xfrm>
            <a:off x="2202320" y="1430774"/>
            <a:ext cx="3756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E</a:t>
            </a:r>
            <a:endParaRPr sz="3000" b="1"/>
          </a:p>
        </p:txBody>
      </p:sp>
      <p:sp>
        <p:nvSpPr>
          <p:cNvPr id="1095" name="Shape 1095"/>
          <p:cNvSpPr txBox="1"/>
          <p:nvPr/>
        </p:nvSpPr>
        <p:spPr>
          <a:xfrm>
            <a:off x="2972880" y="1430774"/>
            <a:ext cx="3756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</p:txBody>
      </p:sp>
      <p:sp>
        <p:nvSpPr>
          <p:cNvPr id="1096" name="Shape 1096"/>
          <p:cNvSpPr/>
          <p:nvPr/>
        </p:nvSpPr>
        <p:spPr>
          <a:xfrm>
            <a:off x="1276733" y="2002071"/>
            <a:ext cx="685800" cy="68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Shape 1097"/>
          <p:cNvSpPr/>
          <p:nvPr/>
        </p:nvSpPr>
        <p:spPr>
          <a:xfrm>
            <a:off x="2047285" y="2740204"/>
            <a:ext cx="685800" cy="68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Shape 1098"/>
          <p:cNvSpPr/>
          <p:nvPr/>
        </p:nvSpPr>
        <p:spPr>
          <a:xfrm>
            <a:off x="2047285" y="3478338"/>
            <a:ext cx="685800" cy="68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9" name="Shape 1099"/>
          <p:cNvCxnSpPr>
            <a:stCxn id="1087" idx="3"/>
            <a:endCxn id="1087" idx="1"/>
          </p:cNvCxnSpPr>
          <p:nvPr/>
        </p:nvCxnSpPr>
        <p:spPr>
          <a:xfrm rot="10800000">
            <a:off x="2047292" y="2344971"/>
            <a:ext cx="685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00" name="Shape 1100"/>
          <p:cNvSpPr/>
          <p:nvPr/>
        </p:nvSpPr>
        <p:spPr>
          <a:xfrm>
            <a:off x="6180003" y="2002071"/>
            <a:ext cx="685800" cy="68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Shape 1101"/>
          <p:cNvSpPr/>
          <p:nvPr/>
        </p:nvSpPr>
        <p:spPr>
          <a:xfrm>
            <a:off x="5409436" y="2740204"/>
            <a:ext cx="685800" cy="68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Shape 1102"/>
          <p:cNvSpPr/>
          <p:nvPr/>
        </p:nvSpPr>
        <p:spPr>
          <a:xfrm>
            <a:off x="5409436" y="3478338"/>
            <a:ext cx="685800" cy="68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Shape 1103"/>
          <p:cNvSpPr txBox="1"/>
          <p:nvPr/>
        </p:nvSpPr>
        <p:spPr>
          <a:xfrm>
            <a:off x="4948949" y="2085490"/>
            <a:ext cx="3756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A</a:t>
            </a:r>
            <a:endParaRPr sz="3000" b="1"/>
          </a:p>
        </p:txBody>
      </p:sp>
      <p:sp>
        <p:nvSpPr>
          <p:cNvPr id="1104" name="Shape 1104"/>
          <p:cNvSpPr txBox="1"/>
          <p:nvPr/>
        </p:nvSpPr>
        <p:spPr>
          <a:xfrm>
            <a:off x="4948949" y="2823627"/>
            <a:ext cx="3756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B</a:t>
            </a:r>
            <a:endParaRPr sz="3000" b="1"/>
          </a:p>
        </p:txBody>
      </p:sp>
      <p:sp>
        <p:nvSpPr>
          <p:cNvPr id="1105" name="Shape 1105"/>
          <p:cNvSpPr txBox="1"/>
          <p:nvPr/>
        </p:nvSpPr>
        <p:spPr>
          <a:xfrm>
            <a:off x="4948949" y="3521799"/>
            <a:ext cx="3756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C</a:t>
            </a:r>
            <a:endParaRPr sz="3000" b="1"/>
          </a:p>
        </p:txBody>
      </p:sp>
      <p:sp>
        <p:nvSpPr>
          <p:cNvPr id="1106" name="Shape 1106"/>
          <p:cNvSpPr txBox="1"/>
          <p:nvPr/>
        </p:nvSpPr>
        <p:spPr>
          <a:xfrm>
            <a:off x="5564472" y="1430774"/>
            <a:ext cx="3756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D</a:t>
            </a:r>
            <a:endParaRPr sz="3000" b="1"/>
          </a:p>
        </p:txBody>
      </p:sp>
      <p:sp>
        <p:nvSpPr>
          <p:cNvPr id="1107" name="Shape 1107"/>
          <p:cNvSpPr txBox="1"/>
          <p:nvPr/>
        </p:nvSpPr>
        <p:spPr>
          <a:xfrm>
            <a:off x="6335032" y="1430774"/>
            <a:ext cx="3756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E</a:t>
            </a:r>
            <a:endParaRPr sz="3000" b="1"/>
          </a:p>
        </p:txBody>
      </p:sp>
      <p:sp>
        <p:nvSpPr>
          <p:cNvPr id="1108" name="Shape 1108"/>
          <p:cNvSpPr txBox="1"/>
          <p:nvPr/>
        </p:nvSpPr>
        <p:spPr>
          <a:xfrm>
            <a:off x="7065334" y="1465749"/>
            <a:ext cx="3756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</p:txBody>
      </p:sp>
      <p:sp>
        <p:nvSpPr>
          <p:cNvPr id="1109" name="Shape 1109"/>
          <p:cNvSpPr/>
          <p:nvPr/>
        </p:nvSpPr>
        <p:spPr>
          <a:xfrm>
            <a:off x="5409444" y="2002071"/>
            <a:ext cx="685800" cy="68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Shape 1110"/>
          <p:cNvSpPr/>
          <p:nvPr/>
        </p:nvSpPr>
        <p:spPr>
          <a:xfrm>
            <a:off x="6179996" y="2740204"/>
            <a:ext cx="685800" cy="68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Shape 1111"/>
          <p:cNvSpPr/>
          <p:nvPr/>
        </p:nvSpPr>
        <p:spPr>
          <a:xfrm>
            <a:off x="6179996" y="3478338"/>
            <a:ext cx="685800" cy="68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2" name="Shape 1112"/>
          <p:cNvCxnSpPr>
            <a:stCxn id="1100" idx="3"/>
            <a:endCxn id="1100" idx="1"/>
          </p:cNvCxnSpPr>
          <p:nvPr/>
        </p:nvCxnSpPr>
        <p:spPr>
          <a:xfrm rot="10800000">
            <a:off x="6180003" y="2344971"/>
            <a:ext cx="685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13" name="Shape 1113"/>
          <p:cNvCxnSpPr/>
          <p:nvPr/>
        </p:nvCxnSpPr>
        <p:spPr>
          <a:xfrm rot="10800000">
            <a:off x="2354682" y="2215273"/>
            <a:ext cx="48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4" name="Shape 1114"/>
          <p:cNvSpPr txBox="1"/>
          <p:nvPr/>
        </p:nvSpPr>
        <p:spPr>
          <a:xfrm>
            <a:off x="2816595" y="2062083"/>
            <a:ext cx="19587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 to E requested by A</a:t>
            </a:r>
            <a:endParaRPr sz="1100"/>
          </a:p>
        </p:txBody>
      </p:sp>
      <p:sp>
        <p:nvSpPr>
          <p:cNvPr id="1115" name="Shape 1115"/>
          <p:cNvSpPr txBox="1"/>
          <p:nvPr/>
        </p:nvSpPr>
        <p:spPr>
          <a:xfrm>
            <a:off x="2900247" y="2416728"/>
            <a:ext cx="19587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E to A requested by E</a:t>
            </a:r>
            <a:endParaRPr sz="1100"/>
          </a:p>
        </p:txBody>
      </p:sp>
      <p:cxnSp>
        <p:nvCxnSpPr>
          <p:cNvPr id="1116" name="Shape 1116"/>
          <p:cNvCxnSpPr/>
          <p:nvPr/>
        </p:nvCxnSpPr>
        <p:spPr>
          <a:xfrm rot="10800000">
            <a:off x="2417236" y="2537835"/>
            <a:ext cx="48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7" name="Shape 1117"/>
          <p:cNvCxnSpPr/>
          <p:nvPr/>
        </p:nvCxnSpPr>
        <p:spPr>
          <a:xfrm rot="10800000">
            <a:off x="6582152" y="2199679"/>
            <a:ext cx="48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8" name="Shape 1118"/>
          <p:cNvSpPr txBox="1"/>
          <p:nvPr/>
        </p:nvSpPr>
        <p:spPr>
          <a:xfrm>
            <a:off x="7044065" y="2046488"/>
            <a:ext cx="19587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 to E requested by E</a:t>
            </a:r>
            <a:endParaRPr sz="1100"/>
          </a:p>
        </p:txBody>
      </p:sp>
      <p:sp>
        <p:nvSpPr>
          <p:cNvPr id="1119" name="Shape 1119"/>
          <p:cNvSpPr txBox="1"/>
          <p:nvPr/>
        </p:nvSpPr>
        <p:spPr>
          <a:xfrm>
            <a:off x="7044067" y="2450709"/>
            <a:ext cx="19587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E to A requested by A</a:t>
            </a:r>
            <a:endParaRPr sz="1100"/>
          </a:p>
        </p:txBody>
      </p:sp>
      <p:cxnSp>
        <p:nvCxnSpPr>
          <p:cNvPr id="1120" name="Shape 1120"/>
          <p:cNvCxnSpPr/>
          <p:nvPr/>
        </p:nvCxnSpPr>
        <p:spPr>
          <a:xfrm rot="10800000">
            <a:off x="6644706" y="2522241"/>
            <a:ext cx="48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1" name="Shape 1121"/>
          <p:cNvSpPr txBox="1"/>
          <p:nvPr/>
        </p:nvSpPr>
        <p:spPr>
          <a:xfrm>
            <a:off x="725225" y="1093500"/>
            <a:ext cx="24813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Example_Task</a:t>
            </a:r>
            <a:endParaRPr sz="2400"/>
          </a:p>
        </p:txBody>
      </p:sp>
      <p:sp>
        <p:nvSpPr>
          <p:cNvPr id="1122" name="Shape 1122"/>
          <p:cNvSpPr txBox="1"/>
          <p:nvPr/>
        </p:nvSpPr>
        <p:spPr>
          <a:xfrm>
            <a:off x="4858950" y="1093500"/>
            <a:ext cx="26463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Example_Task_2</a:t>
            </a:r>
            <a:endParaRPr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Shape 11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pSConfig Translates force_bidirectional</a:t>
            </a:r>
            <a:endParaRPr/>
          </a:p>
        </p:txBody>
      </p:sp>
      <p:sp>
        <p:nvSpPr>
          <p:cNvPr id="1129" name="Shape 1129"/>
          <p:cNvSpPr txBox="1">
            <a:spLocks noGrp="1"/>
          </p:cNvSpPr>
          <p:nvPr>
            <p:ph type="sldNum" idx="12"/>
          </p:nvPr>
        </p:nvSpPr>
        <p:spPr>
          <a:xfrm>
            <a:off x="6457950" y="4815135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59</a:t>
            </a:fld>
            <a:endParaRPr/>
          </a:p>
        </p:txBody>
      </p:sp>
      <p:sp>
        <p:nvSpPr>
          <p:cNvPr id="1130" name="Shape 1130"/>
          <p:cNvSpPr txBox="1">
            <a:spLocks noGrp="1"/>
          </p:cNvSpPr>
          <p:nvPr>
            <p:ph type="body" idx="1"/>
          </p:nvPr>
        </p:nvSpPr>
        <p:spPr>
          <a:xfrm>
            <a:off x="628650" y="1183451"/>
            <a:ext cx="7886700" cy="32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psconfig translate</a:t>
            </a:r>
            <a:r>
              <a:rPr lang="en-US"/>
              <a:t> command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By default ignores force_bidirectional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Command option to convert it to second task with scheduled-by set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Goal is to get less people using these options</a:t>
            </a:r>
            <a:endParaRPr/>
          </a:p>
          <a:p>
            <a:pPr marL="457200" marR="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pSConfig Agents pointing directly at MeshConfig JSON file</a:t>
            </a:r>
            <a:endParaRPr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Internally convert to second task with scheduled-by set by default</a:t>
            </a:r>
            <a:endParaRPr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don’t do this and included in MaDDash instance still running MeshConfig GUIAgent, will have lots of orange boxes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Topology</a:t>
            </a:r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70550" y="138595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A </a:t>
            </a:r>
            <a:r>
              <a:rPr lang="en-US" b="1" i="1"/>
              <a:t>topology </a:t>
            </a:r>
            <a:r>
              <a:rPr lang="en-US" i="1"/>
              <a:t>is the way in which tasks are interrelated and arranged</a:t>
            </a:r>
            <a:endParaRPr i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Ultimately we want a list of tasks to be performed</a:t>
            </a:r>
            <a:endParaRPr/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Many of these tasks have common components. These common components often represent relationships which we care about when looking at multiple tasks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Template</a:t>
            </a:r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70550" y="138595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A </a:t>
            </a:r>
            <a:r>
              <a:rPr lang="en-US" b="1" i="1"/>
              <a:t>template </a:t>
            </a:r>
            <a:r>
              <a:rPr lang="en-US" i="1"/>
              <a:t>is a description of the task topology in a machine readable format</a:t>
            </a:r>
            <a:endParaRPr i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The pSConfig templates are formatted in JSON. The files containing this JSON data are referred to as </a:t>
            </a:r>
            <a:r>
              <a:rPr lang="en-US" b="1" i="1"/>
              <a:t>pSConfig templates</a:t>
            </a:r>
            <a:r>
              <a:rPr lang="en-US"/>
              <a:t>.</a:t>
            </a:r>
            <a:endParaRPr/>
          </a:p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Templates need to be more than simple list of tasks since we also want to capture relationships between tasks.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Building a Template</a:t>
            </a:r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70550" y="1385957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A template consists of all the components that constitute a task with a few additional building blocks:</a:t>
            </a:r>
            <a:endParaRPr/>
          </a:p>
          <a:p>
            <a:pPr marL="514350" marR="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An</a:t>
            </a:r>
            <a:r>
              <a:rPr lang="en-US" b="1"/>
              <a:t> address </a:t>
            </a:r>
            <a:r>
              <a:rPr lang="en-US"/>
              <a:t>is a collection of properties that acts as the unit of input to a task.</a:t>
            </a:r>
            <a:endParaRPr/>
          </a:p>
          <a:p>
            <a:pPr marL="514350" marR="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A</a:t>
            </a:r>
            <a:r>
              <a:rPr lang="en-US" b="1"/>
              <a:t> group </a:t>
            </a:r>
            <a:r>
              <a:rPr lang="en-US"/>
              <a:t>is a description of how to combine addresses when building the list of tasks</a:t>
            </a:r>
            <a:endParaRPr/>
          </a:p>
          <a:p>
            <a:pPr marL="514350" marR="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1"/>
              <a:t>Template variables</a:t>
            </a:r>
            <a:r>
              <a:rPr lang="en-US"/>
              <a:t> are used when constructing a task to access properties of the input address(es) and other task components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Addresses</a:t>
            </a:r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September 7, 2017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2017, http://www.perfsonar.net</a:t>
            </a:r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1770150" y="1602550"/>
            <a:ext cx="1581600" cy="1581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3781200" y="1602550"/>
            <a:ext cx="1581600" cy="1581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5792250" y="1602550"/>
            <a:ext cx="1581600" cy="1581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583650" y="997500"/>
            <a:ext cx="5960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An address is an object with properties like the three circles below: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4744</Words>
  <Application>Microsoft Macintosh PowerPoint</Application>
  <PresentationFormat>On-screen Show (16:9)</PresentationFormat>
  <Paragraphs>915</Paragraphs>
  <Slides>59</Slides>
  <Notes>59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Courier New</vt:lpstr>
      <vt:lpstr>Office Theme</vt:lpstr>
      <vt:lpstr>pSConfig Intro</vt:lpstr>
      <vt:lpstr>Outline</vt:lpstr>
      <vt:lpstr>pSConfig Concepts and Terminology</vt:lpstr>
      <vt:lpstr>What is pSConfig?</vt:lpstr>
      <vt:lpstr>Tasks</vt:lpstr>
      <vt:lpstr>Topology</vt:lpstr>
      <vt:lpstr>Template</vt:lpstr>
      <vt:lpstr>Building a Template</vt:lpstr>
      <vt:lpstr>Addresses</vt:lpstr>
      <vt:lpstr>Groups</vt:lpstr>
      <vt:lpstr>Tasks and Template Variables</vt:lpstr>
      <vt:lpstr>Putting it all together: Creating Tasks</vt:lpstr>
      <vt:lpstr>pSConfig JSON - address objects</vt:lpstr>
      <vt:lpstr>pSConfig JSON - That’s so _meta</vt:lpstr>
      <vt:lpstr>pSConfig JSON - addresses</vt:lpstr>
      <vt:lpstr>pSConfig JSON - Completing the list</vt:lpstr>
      <vt:lpstr>pSConfig JSON - group objects</vt:lpstr>
      <vt:lpstr>pSConfig JSON - groups</vt:lpstr>
      <vt:lpstr>pSConfig JSON - test object</vt:lpstr>
      <vt:lpstr>pSConfig JSON - tests</vt:lpstr>
      <vt:lpstr>pSConfig JSON - schedules and archives</vt:lpstr>
      <vt:lpstr>pSConfig JSON - Creating a task</vt:lpstr>
      <vt:lpstr>pSConfig JSON - The Final Template</vt:lpstr>
      <vt:lpstr>pSConfig Real-World Example</vt:lpstr>
      <vt:lpstr>pSConfig Real-World Example - addresses</vt:lpstr>
      <vt:lpstr>pSConfig Real-World Example - groups</vt:lpstr>
      <vt:lpstr>pSConfig Real-World Example - tests</vt:lpstr>
      <vt:lpstr>pSConfig Real-World Example - archives</vt:lpstr>
      <vt:lpstr>pSConfig Real-World Example - schedules</vt:lpstr>
      <vt:lpstr>pSConfig Real-World Example - tasks</vt:lpstr>
      <vt:lpstr>Lots more we haven’t covered</vt:lpstr>
      <vt:lpstr>We spent a lot of time on templates...</vt:lpstr>
      <vt:lpstr>Agents</vt:lpstr>
      <vt:lpstr>pScheduler Agent</vt:lpstr>
      <vt:lpstr>pScheduler Agent</vt:lpstr>
      <vt:lpstr>MaDDash Agent</vt:lpstr>
      <vt:lpstr>MaDDash Agent</vt:lpstr>
      <vt:lpstr>MaDDash Checks</vt:lpstr>
      <vt:lpstr>MaDDash Visualization</vt:lpstr>
      <vt:lpstr>MaDDash Grids</vt:lpstr>
      <vt:lpstr>How MaDDash Works</vt:lpstr>
      <vt:lpstr>How MaDDash Works</vt:lpstr>
      <vt:lpstr>How MaDDash Works</vt:lpstr>
      <vt:lpstr>pSConfig MaDDash Agent’s Role</vt:lpstr>
      <vt:lpstr>pSConfig MaDDash Plug-ins</vt:lpstr>
      <vt:lpstr>Backward Compatibility</vt:lpstr>
      <vt:lpstr>MeshConfig to pSConfig</vt:lpstr>
      <vt:lpstr>pSConfig to MeshConfig  Compatibility</vt:lpstr>
      <vt:lpstr>Dealing with force_bidirectional</vt:lpstr>
      <vt:lpstr>force_bidirectional enabled</vt:lpstr>
      <vt:lpstr>force_bidirectional disabled</vt:lpstr>
      <vt:lpstr>force_bidirectional disabled</vt:lpstr>
      <vt:lpstr>force_bidirectional in Dashboards (MESH)</vt:lpstr>
      <vt:lpstr>force_bidirectional in Dashboards (Disjoint)</vt:lpstr>
      <vt:lpstr>How pSConfig Handles This Case</vt:lpstr>
      <vt:lpstr>scheduled-by JSON example</vt:lpstr>
      <vt:lpstr>scheduled-by Dashboards (Mesh)</vt:lpstr>
      <vt:lpstr>scheduled-by Dashboards (Disjoint)</vt:lpstr>
      <vt:lpstr>How pSConfig Translates force_bidirectional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pSConfig Intro</dc:title>
  <cp:lastModifiedBy>Scott</cp:lastModifiedBy>
  <cp:revision>5</cp:revision>
  <dcterms:created xsi:type="dcterms:W3CDTF">2018-05-24T17:51:49Z</dcterms:created>
  <dcterms:modified xsi:type="dcterms:W3CDTF">2018-06-01T16:07:38Z</dcterms:modified>
</cp:coreProperties>
</file>