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36"/>
  </p:notesMasterIdLst>
  <p:handoutMasterIdLst>
    <p:handoutMasterId r:id="rId37"/>
  </p:handoutMasterIdLst>
  <p:sldIdLst>
    <p:sldId id="299" r:id="rId2"/>
    <p:sldId id="300" r:id="rId3"/>
    <p:sldId id="301" r:id="rId4"/>
    <p:sldId id="313" r:id="rId5"/>
    <p:sldId id="302" r:id="rId6"/>
    <p:sldId id="257" r:id="rId7"/>
    <p:sldId id="303" r:id="rId8"/>
    <p:sldId id="304" r:id="rId9"/>
    <p:sldId id="305" r:id="rId10"/>
    <p:sldId id="306" r:id="rId11"/>
    <p:sldId id="261" r:id="rId12"/>
    <p:sldId id="262" r:id="rId13"/>
    <p:sldId id="309" r:id="rId14"/>
    <p:sldId id="263" r:id="rId15"/>
    <p:sldId id="311" r:id="rId16"/>
    <p:sldId id="283" r:id="rId17"/>
    <p:sldId id="284" r:id="rId18"/>
    <p:sldId id="287" r:id="rId19"/>
    <p:sldId id="316" r:id="rId20"/>
    <p:sldId id="285" r:id="rId21"/>
    <p:sldId id="286" r:id="rId22"/>
    <p:sldId id="315" r:id="rId23"/>
    <p:sldId id="289" r:id="rId24"/>
    <p:sldId id="317" r:id="rId25"/>
    <p:sldId id="310" r:id="rId26"/>
    <p:sldId id="291" r:id="rId27"/>
    <p:sldId id="298" r:id="rId28"/>
    <p:sldId id="293" r:id="rId29"/>
    <p:sldId id="294" r:id="rId30"/>
    <p:sldId id="295" r:id="rId31"/>
    <p:sldId id="312" r:id="rId32"/>
    <p:sldId id="296" r:id="rId33"/>
    <p:sldId id="297" r:id="rId34"/>
    <p:sldId id="314"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1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980FC-0759-CA42-B022-0B54C3274F97}" type="datetimeFigureOut">
              <a:rPr lang="en-US" smtClean="0"/>
              <a:t>5/31/18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2778ED-C302-B741-917D-3C5036AAD3C0}" type="slidenum">
              <a:rPr lang="en-US" smtClean="0"/>
              <a:t>‹#›</a:t>
            </a:fld>
            <a:endParaRPr lang="en-US"/>
          </a:p>
        </p:txBody>
      </p:sp>
    </p:spTree>
    <p:extLst>
      <p:ext uri="{BB962C8B-B14F-4D97-AF65-F5344CB8AC3E}">
        <p14:creationId xmlns:p14="http://schemas.microsoft.com/office/powerpoint/2010/main" val="2104110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C92A4-9BD9-794B-BE3A-04EDF069D8A0}" type="datetimeFigureOut">
              <a:rPr lang="en-US" smtClean="0"/>
              <a:t>5/31/18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EA6F8-B5AB-8342-9AB7-A6984D898A5F}" type="slidenum">
              <a:rPr lang="en-US" smtClean="0"/>
              <a:t>‹#›</a:t>
            </a:fld>
            <a:endParaRPr lang="en-US"/>
          </a:p>
        </p:txBody>
      </p:sp>
    </p:spTree>
    <p:extLst>
      <p:ext uri="{BB962C8B-B14F-4D97-AF65-F5344CB8AC3E}">
        <p14:creationId xmlns:p14="http://schemas.microsoft.com/office/powerpoint/2010/main" val="8628690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1</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2</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3</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5</a:t>
            </a:fld>
            <a:endParaRPr lang="en-US"/>
          </a:p>
        </p:txBody>
      </p:sp>
    </p:spTree>
    <p:extLst>
      <p:ext uri="{BB962C8B-B14F-4D97-AF65-F5344CB8AC3E}">
        <p14:creationId xmlns:p14="http://schemas.microsoft.com/office/powerpoint/2010/main" val="173977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03C2CCC-44D0-4B40-9343-1A28B1A2D90A}" type="slidenum">
              <a:rPr lang="en-US" smtClean="0"/>
              <a:pPr/>
              <a:t>13</a:t>
            </a:fld>
            <a:endParaRPr lang="en-US"/>
          </a:p>
        </p:txBody>
      </p:sp>
    </p:spTree>
    <p:extLst>
      <p:ext uri="{BB962C8B-B14F-4D97-AF65-F5344CB8AC3E}">
        <p14:creationId xmlns:p14="http://schemas.microsoft.com/office/powerpoint/2010/main" val="17397715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descr="Screen Shot 2014-10-22 at 4.30.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524" y="62332"/>
            <a:ext cx="1659476" cy="584204"/>
          </a:xfrm>
          <a:prstGeom prst="rect">
            <a:avLst/>
          </a:prstGeom>
        </p:spPr>
      </p:pic>
      <p:pic>
        <p:nvPicPr>
          <p:cNvPr id="8" name="Picture 7" descr="PerfSONAR-powered-CMYK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pic>
        <p:nvPicPr>
          <p:cNvPr id="16" name="Picture 15" descr="GEANT_logo_2015.jp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7" name="Picture 16" descr="ESnet_Full_Logo_CMYK.eps"/>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8" name="Picture 17" descr="internet2-black-red copy.png"/>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9" name="Picture 18" descr="1000px-Indiana_University_logotype_svg.png"/>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0" name="Picture 2" descr="http://rehabrobotics.umich.edu/wp-content/uploads/2013/09/U-M_2color-HorizontalReversed.png"/>
          <p:cNvPicPr>
            <a:picLocks noChangeAspect="1" noChangeArrowheads="1"/>
          </p:cNvPicPr>
          <p:nvPr/>
        </p:nvPicPr>
        <p:blipFill>
          <a:blip r:embed="rId8">
            <a:extLst>
              <a:ext uri="{BEBA8EAE-BF5A-486C-A8C5-ECC9F3942E4B}">
                <a14:imgProps xmlns:a14="http://schemas.microsoft.com/office/drawing/2010/main">
                  <a14:imgLayer r:embed="rId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4524" y="62332"/>
            <a:ext cx="1659476" cy="584204"/>
          </a:xfrm>
          <a:prstGeom prst="rect">
            <a:avLst/>
          </a:prstGeom>
        </p:spPr>
      </p:pic>
      <p:pic>
        <p:nvPicPr>
          <p:cNvPr id="22" name="Picture 21"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sp>
        <p:nvSpPr>
          <p:cNvPr id="23"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4"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5"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54499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1" name="Picture 10"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2" name="Picture 11"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3" name="Picture 12"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4"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6"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7"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62172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1" name="Picture 10"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2" name="Picture 11"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3" name="Picture 12"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4"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6"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7"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8582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5" name="Picture 14"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6" name="Picture 15"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7" name="Picture 16"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8"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9"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0"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1"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73775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7" name="Picture 6" descr="Screen Shot 2014-10-22 at 4.30.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960"/>
            <a:ext cx="2489200" cy="876300"/>
          </a:xfrm>
          <a:prstGeom prst="rect">
            <a:avLst/>
          </a:prstGeom>
        </p:spPr>
      </p:pic>
      <p:pic>
        <p:nvPicPr>
          <p:cNvPr id="8" name="Picture 7" descr="PerfSONAR-powered-CMYK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pic>
        <p:nvPicPr>
          <p:cNvPr id="9" name="Picture 8" descr="GEANT_logo_2015.jp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0" name="Picture 9" descr="ESnet_Full_Logo_CMYK.eps"/>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1" name="Picture 10" descr="internet2-black-red copy.png"/>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2" name="Picture 11" descr="1000px-Indiana_University_logotype_svg.png"/>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026" name="Picture 2" descr="http://rehabrobotics.umich.edu/wp-content/uploads/2013/09/U-M_2color-HorizontalReversed.png"/>
          <p:cNvPicPr>
            <a:picLocks noChangeAspect="1" noChangeArrowheads="1"/>
          </p:cNvPicPr>
          <p:nvPr/>
        </p:nvPicPr>
        <p:blipFill>
          <a:blip r:embed="rId8">
            <a:extLst>
              <a:ext uri="{BEBA8EAE-BF5A-486C-A8C5-ECC9F3942E4B}">
                <a14:imgProps xmlns:a14="http://schemas.microsoft.com/office/drawing/2010/main">
                  <a14:imgLayer r:embed="rId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4800" y="960"/>
            <a:ext cx="2489200" cy="876300"/>
          </a:xfrm>
          <a:prstGeom prst="rect">
            <a:avLst/>
          </a:prstGeom>
        </p:spPr>
      </p:pic>
      <p:pic>
        <p:nvPicPr>
          <p:cNvPr id="15" name="Picture 14"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22" y="-401510"/>
            <a:ext cx="8125878" cy="3364113"/>
          </a:xfrm>
          <a:prstGeom prst="rect">
            <a:avLst/>
          </a:prstGeom>
        </p:spPr>
      </p:pic>
      <p:sp>
        <p:nvSpPr>
          <p:cNvPr id="16"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7"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8"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103048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1232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8" name="Picture 17"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9" name="Picture 18"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20" name="Picture 19"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1"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2"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3" name="Footer Placeholder 4"/>
          <p:cNvSpPr>
            <a:spLocks noGrp="1"/>
          </p:cNvSpPr>
          <p:nvPr>
            <p:ph type="ftr" sz="quarter" idx="11"/>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4" name="Slide Number Placeholder 5"/>
          <p:cNvSpPr>
            <a:spLocks noGrp="1"/>
          </p:cNvSpPr>
          <p:nvPr>
            <p:ph type="sldNum" sz="quarter" idx="12"/>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64365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13" name="Picture 12"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4" name="Picture 13"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5" name="Picture 14"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6" name="Picture 15"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7"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8"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9"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0"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43390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3" name="Picture 12"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4" name="Picture 13"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5" name="Picture 14"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6"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40400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283538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5" name="Picture 14" descr="GEANT_logo_2015.jp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16" name="Picture 15" descr="ESnet_Full_Logo_CMYK.eps"/>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17" name="Picture 16" descr="internet2-black-red copy.png"/>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18" name="Picture 17" descr="1000px-Indiana_University_logotype_svg.png"/>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19" name="Picture 2" descr="http://rehabrobotics.umich.edu/wp-content/uploads/2013/09/U-M_2color-HorizontalReversed.png"/>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p:ph type="dt" sz="half" idx="10"/>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21"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22"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212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0000"/>
            <a:ext cx="8229600" cy="54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900000"/>
            <a:ext cx="8429625" cy="37327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37160" cy="5136360"/>
          </a:xfrm>
          <a:prstGeom prst="rect">
            <a:avLst/>
          </a:prstGeom>
          <a:solidFill>
            <a:srgbClr val="1DB118"/>
          </a:solidFill>
          <a:ln>
            <a:solidFill>
              <a:srgbClr val="1DB11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pic>
        <p:nvPicPr>
          <p:cNvPr id="8" name="Picture 7" descr="pS-Logo.png"/>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7497046" y="75234"/>
            <a:ext cx="1587422" cy="348658"/>
          </a:xfrm>
          <a:prstGeom prst="rect">
            <a:avLst/>
          </a:prstGeom>
        </p:spPr>
      </p:pic>
      <p:pic>
        <p:nvPicPr>
          <p:cNvPr id="20" name="Picture 19" descr="GEANT_logo_2015.jpg"/>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2490766" y="4449382"/>
            <a:ext cx="904933" cy="452467"/>
          </a:xfrm>
          <a:prstGeom prst="rect">
            <a:avLst/>
          </a:prstGeom>
        </p:spPr>
      </p:pic>
      <p:pic>
        <p:nvPicPr>
          <p:cNvPr id="21" name="Picture 20" descr="ESnet_Full_Logo_CMYK.eps"/>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1234788" y="4586119"/>
            <a:ext cx="966829" cy="283213"/>
          </a:xfrm>
          <a:prstGeom prst="rect">
            <a:avLst/>
          </a:prstGeom>
        </p:spPr>
      </p:pic>
      <p:pic>
        <p:nvPicPr>
          <p:cNvPr id="22" name="Picture 21" descr="internet2-black-red copy.png"/>
          <p:cNvPicPr>
            <a:picLocks noChangeAspect="1"/>
          </p:cNvPicPr>
          <p:nvPr/>
        </p:nvPicPr>
        <p:blipFill>
          <a:blip r:embed="rId16">
            <a:alphaModFix amt="50000"/>
            <a:extLst>
              <a:ext uri="{28A0092B-C50C-407E-A947-70E740481C1C}">
                <a14:useLocalDpi xmlns:a14="http://schemas.microsoft.com/office/drawing/2010/main" val="0"/>
              </a:ext>
            </a:extLst>
          </a:blip>
          <a:stretch>
            <a:fillRect/>
          </a:stretch>
        </p:blipFill>
        <p:spPr>
          <a:xfrm>
            <a:off x="5345109" y="4576197"/>
            <a:ext cx="620625" cy="454014"/>
          </a:xfrm>
          <a:prstGeom prst="rect">
            <a:avLst/>
          </a:prstGeom>
        </p:spPr>
      </p:pic>
      <p:pic>
        <p:nvPicPr>
          <p:cNvPr id="23" name="Picture 22" descr="1000px-Indiana_University_logotype_svg.png"/>
          <p:cNvPicPr>
            <a:picLocks noChangeAspect="1"/>
          </p:cNvPicPr>
          <p:nvPr/>
        </p:nvPicPr>
        <p:blipFill>
          <a:blip r:embed="rId17">
            <a:alphaModFix amt="50000"/>
            <a:extLst>
              <a:ext uri="{28A0092B-C50C-407E-A947-70E740481C1C}">
                <a14:useLocalDpi xmlns:a14="http://schemas.microsoft.com/office/drawing/2010/main" val="0"/>
              </a:ext>
            </a:extLst>
          </a:blip>
          <a:stretch>
            <a:fillRect/>
          </a:stretch>
        </p:blipFill>
        <p:spPr>
          <a:xfrm>
            <a:off x="3666435" y="4626006"/>
            <a:ext cx="1445907" cy="216886"/>
          </a:xfrm>
          <a:prstGeom prst="rect">
            <a:avLst/>
          </a:prstGeom>
        </p:spPr>
      </p:pic>
      <p:pic>
        <p:nvPicPr>
          <p:cNvPr id="24" name="Picture 2" descr="http://rehabrobotics.umich.edu/wp-content/uploads/2013/09/U-M_2color-HorizontalReversed.png"/>
          <p:cNvPicPr>
            <a:picLocks noChangeAspect="1" noChangeArrowheads="1"/>
          </p:cNvPicPr>
          <p:nvPr/>
        </p:nvPicPr>
        <p:blipFill>
          <a:blip r:embed="rId18">
            <a:extLst>
              <a:ext uri="{BEBA8EAE-BF5A-486C-A8C5-ECC9F3942E4B}">
                <a14:imgProps xmlns:a14="http://schemas.microsoft.com/office/drawing/2010/main">
                  <a14:imgLayer r:embed="rId19">
                    <a14:imgEffect>
                      <a14:artisticPhotocopy trans="60000"/>
                    </a14:imgEffect>
                  </a14:imgLayer>
                </a14:imgProps>
              </a:ext>
              <a:ext uri="{28A0092B-C50C-407E-A947-70E740481C1C}">
                <a14:useLocalDpi xmlns:a14="http://schemas.microsoft.com/office/drawing/2010/main" val="0"/>
              </a:ext>
            </a:extLst>
          </a:blip>
          <a:srcRect/>
          <a:stretch>
            <a:fillRect/>
          </a:stretch>
        </p:blipFill>
        <p:spPr bwMode="auto">
          <a:xfrm>
            <a:off x="6198044" y="4630678"/>
            <a:ext cx="1866416" cy="194094"/>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3"/>
          <p:cNvSpPr>
            <a:spLocks noGrp="1"/>
          </p:cNvSpPr>
          <p:nvPr>
            <p:ph type="dt" sz="half" idx="2"/>
          </p:nvPr>
        </p:nvSpPr>
        <p:spPr>
          <a:xfrm>
            <a:off x="628650" y="4944748"/>
            <a:ext cx="2057400" cy="19161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l-PL"/>
              <a:t>September 28, 2017</a:t>
            </a:r>
            <a:endParaRPr lang="en-US" dirty="0"/>
          </a:p>
        </p:txBody>
      </p:sp>
      <p:sp>
        <p:nvSpPr>
          <p:cNvPr id="18" name="Footer Placeholder 4"/>
          <p:cNvSpPr>
            <a:spLocks noGrp="1"/>
          </p:cNvSpPr>
          <p:nvPr>
            <p:ph type="ftr" sz="quarter" idx="3"/>
          </p:nvPr>
        </p:nvSpPr>
        <p:spPr>
          <a:xfrm>
            <a:off x="3028950" y="4944748"/>
            <a:ext cx="3086100" cy="1916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2017, http://www.perfsonar.net</a:t>
            </a:r>
            <a:endParaRPr lang="en-US" dirty="0"/>
          </a:p>
        </p:txBody>
      </p:sp>
      <p:sp>
        <p:nvSpPr>
          <p:cNvPr id="19" name="Slide Number Placeholder 5"/>
          <p:cNvSpPr>
            <a:spLocks noGrp="1"/>
          </p:cNvSpPr>
          <p:nvPr>
            <p:ph type="sldNum" sz="quarter" idx="4"/>
          </p:nvPr>
        </p:nvSpPr>
        <p:spPr>
          <a:xfrm>
            <a:off x="6457950" y="4944748"/>
            <a:ext cx="2057400" cy="191611"/>
          </a:xfrm>
          <a:prstGeom prst="rect">
            <a:avLst/>
          </a:prstGeom>
        </p:spPr>
        <p:txBody>
          <a:bodyPr vert="horz" lIns="91440" tIns="45720" rIns="91440" bIns="45720" rtlCol="0" anchor="ctr"/>
          <a:lstStyle>
            <a:lvl1pPr algn="r">
              <a:defRPr sz="900">
                <a:solidFill>
                  <a:schemeClr val="tx1">
                    <a:tint val="75000"/>
                  </a:schemeClr>
                </a:solidFill>
              </a:defRPr>
            </a:lvl1pPr>
          </a:lstStyle>
          <a:p>
            <a:fld id="{318151B9-CF22-1341-A1FA-AF855BA4AD15}" type="slidenum">
              <a:rPr lang="en-US" smtClean="0"/>
              <a:pPr/>
              <a:t>‹#›</a:t>
            </a:fld>
            <a:endParaRPr lang="en-US" dirty="0"/>
          </a:p>
        </p:txBody>
      </p:sp>
    </p:spTree>
    <p:extLst>
      <p:ext uri="{BB962C8B-B14F-4D97-AF65-F5344CB8AC3E}">
        <p14:creationId xmlns:p14="http://schemas.microsoft.com/office/powerpoint/2010/main" val="58574255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wnload-test.odi.iu.edu/liva-ps/go" TargetMode="External"/><Relationship Id="rId2" Type="http://schemas.openxmlformats.org/officeDocument/2006/relationships/hyperlink" Target="http://docs.perfsonar.net/install_debian#configuration" TargetMode="External"/><Relationship Id="rId1" Type="http://schemas.openxmlformats.org/officeDocument/2006/relationships/slideLayout" Target="../slideLayouts/slideLayout4.xml"/><Relationship Id="rId5" Type="http://schemas.openxmlformats.org/officeDocument/2006/relationships/hyperlink" Target="http://docs.perfsonar.net/low_cost_nodes_configuration.html" TargetMode="External"/><Relationship Id="rId4" Type="http://schemas.openxmlformats.org/officeDocument/2006/relationships/hyperlink" Target="http://download-test.odi.iu.edu/liva-ps/foo"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rfsonar/project/wiki/perfSONAR-Endpoint-Node-Proj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erfsonar.net/deploy/hardware-selection/low-cost-hardware/"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docs.perfsonar.net/install_options.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www.perfsonar.net" TargetMode="External"/><Relationship Id="rId1" Type="http://schemas.openxmlformats.org/officeDocument/2006/relationships/slideLayout" Target="../slideLayouts/slideLayout1.xml"/><Relationship Id="rId5" Type="http://schemas.openxmlformats.org/officeDocument/2006/relationships/hyperlink" Target="mailto:schevali@iu.edu" TargetMode="External"/><Relationship Id="rId4" Type="http://schemas.openxmlformats.org/officeDocument/2006/relationships/hyperlink" Target="http://in.iu.ed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www.perfsonar.net" TargetMode="External"/><Relationship Id="rId1" Type="http://schemas.openxmlformats.org/officeDocument/2006/relationships/slideLayout" Target="../slideLayouts/slideLayout1.xml"/><Relationship Id="rId5" Type="http://schemas.openxmlformats.org/officeDocument/2006/relationships/hyperlink" Target="mailto:schevali@iu.edu" TargetMode="External"/><Relationship Id="rId4" Type="http://schemas.openxmlformats.org/officeDocument/2006/relationships/hyperlink" Target="http://in.iu.edu/"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Summary</a:t>
            </a:r>
          </a:p>
        </p:txBody>
      </p:sp>
      <p:sp>
        <p:nvSpPr>
          <p:cNvPr id="6" name="Content Placeholder 5"/>
          <p:cNvSpPr>
            <a:spLocks noGrp="1"/>
          </p:cNvSpPr>
          <p:nvPr>
            <p:ph idx="1"/>
          </p:nvPr>
        </p:nvSpPr>
        <p:spPr/>
        <p:txBody>
          <a:bodyPr>
            <a:noAutofit/>
          </a:bodyPr>
          <a:lstStyle/>
          <a:p>
            <a:r>
              <a:rPr lang="en-US" sz="2400" dirty="0"/>
              <a:t>These slides are meant to be used ‘as is’ to give an upper level view of </a:t>
            </a:r>
            <a:r>
              <a:rPr lang="en-US" sz="2400" dirty="0" err="1"/>
              <a:t>perfSONAR</a:t>
            </a:r>
            <a:r>
              <a:rPr lang="en-US" sz="2400" dirty="0"/>
              <a:t> for an audience that is not familiar with the concept.  </a:t>
            </a:r>
          </a:p>
          <a:p>
            <a:r>
              <a:rPr lang="en-US" sz="2400" dirty="0"/>
              <a:t>You *ARE* allowed to delete things you don’t understand ,or modify the message to fit a specific group</a:t>
            </a:r>
          </a:p>
          <a:p>
            <a:r>
              <a:rPr lang="en-US" sz="2400" dirty="0"/>
              <a:t>You *ARE* allowed to add more if the audience is more technical</a:t>
            </a:r>
          </a:p>
          <a:p>
            <a:r>
              <a:rPr lang="en-US" sz="2400" dirty="0"/>
              <a:t>Presentation styles vary – </a:t>
            </a:r>
            <a:r>
              <a:rPr lang="en-US" sz="2400" b="1" i="1" u="sng" dirty="0"/>
              <a:t>please study up before presenting</a:t>
            </a:r>
            <a:r>
              <a:rPr lang="en-US" sz="2400" dirty="0"/>
              <a:t>  </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1</a:t>
            </a:fld>
            <a:endParaRPr lang="en-US" dirty="0"/>
          </a:p>
        </p:txBody>
      </p:sp>
    </p:spTree>
    <p:extLst>
      <p:ext uri="{BB962C8B-B14F-4D97-AF65-F5344CB8AC3E}">
        <p14:creationId xmlns:p14="http://schemas.microsoft.com/office/powerpoint/2010/main" val="350960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A Course Change</a:t>
            </a:r>
          </a:p>
        </p:txBody>
      </p:sp>
      <p:sp>
        <p:nvSpPr>
          <p:cNvPr id="3" name="Content Placeholder 2"/>
          <p:cNvSpPr>
            <a:spLocks noGrp="1"/>
          </p:cNvSpPr>
          <p:nvPr>
            <p:ph idx="1"/>
          </p:nvPr>
        </p:nvSpPr>
        <p:spPr/>
        <p:txBody>
          <a:bodyPr>
            <a:normAutofit/>
          </a:bodyPr>
          <a:lstStyle/>
          <a:p>
            <a:r>
              <a:rPr lang="en-US" sz="2800" dirty="0"/>
              <a:t>Began investigating slightly higher cost/performance nodes</a:t>
            </a:r>
          </a:p>
          <a:p>
            <a:r>
              <a:rPr lang="en-US" sz="2800" dirty="0"/>
              <a:t>Targeting around $200 per node</a:t>
            </a:r>
          </a:p>
          <a:p>
            <a:r>
              <a:rPr lang="en-US" sz="2800" dirty="0"/>
              <a:t>Capable of achieving 1Gbps BWCTL throughput</a:t>
            </a:r>
          </a:p>
          <a:p>
            <a:r>
              <a:rPr lang="en-US" sz="2800" dirty="0"/>
              <a:t>Easy to install</a:t>
            </a:r>
          </a:p>
          <a:p>
            <a:r>
              <a:rPr lang="en-US" sz="2800" dirty="0"/>
              <a:t>Intel CPUs to avoid complications with supporting ARM builds</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10</a:t>
            </a:fld>
            <a:endParaRPr lang="en-US" dirty="0"/>
          </a:p>
        </p:txBody>
      </p:sp>
    </p:spTree>
    <p:extLst>
      <p:ext uri="{BB962C8B-B14F-4D97-AF65-F5344CB8AC3E}">
        <p14:creationId xmlns:p14="http://schemas.microsoft.com/office/powerpoint/2010/main" val="7739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457201" y="2855433"/>
            <a:ext cx="2844800" cy="1759035"/>
          </a:xfrm>
          <a:prstGeom prst="rect">
            <a:avLst/>
          </a:prstGeom>
        </p:spPr>
      </p:pic>
      <p:sp>
        <p:nvSpPr>
          <p:cNvPr id="17" name="Title 3"/>
          <p:cNvSpPr>
            <a:spLocks noGrp="1"/>
          </p:cNvSpPr>
          <p:nvPr>
            <p:ph type="title"/>
          </p:nvPr>
        </p:nvSpPr>
        <p:spPr/>
        <p:txBody>
          <a:bodyPr>
            <a:noAutofit/>
          </a:bodyPr>
          <a:lstStyle/>
          <a:p>
            <a:pPr algn="ctr"/>
            <a:r>
              <a:rPr lang="en-US" dirty="0"/>
              <a:t>“Problem” Statement</a:t>
            </a:r>
          </a:p>
        </p:txBody>
      </p:sp>
      <p:sp>
        <p:nvSpPr>
          <p:cNvPr id="18" name="Content Placeholder 5"/>
          <p:cNvSpPr>
            <a:spLocks noGrp="1"/>
          </p:cNvSpPr>
          <p:nvPr>
            <p:ph sz="half" idx="1"/>
          </p:nvPr>
        </p:nvSpPr>
        <p:spPr/>
        <p:txBody>
          <a:bodyPr>
            <a:noAutofit/>
          </a:bodyPr>
          <a:lstStyle/>
          <a:p>
            <a:endParaRPr lang="en-US" sz="1700" dirty="0"/>
          </a:p>
        </p:txBody>
      </p:sp>
      <p:sp>
        <p:nvSpPr>
          <p:cNvPr id="5" name="Symbol zastępczy zawartości 4"/>
          <p:cNvSpPr>
            <a:spLocks noGrp="1"/>
          </p:cNvSpPr>
          <p:nvPr>
            <p:ph sz="half" idx="2"/>
          </p:nvPr>
        </p:nvSpPr>
        <p:spPr/>
        <p:txBody>
          <a:bodyPr>
            <a:normAutofit/>
          </a:bodyPr>
          <a:lstStyle/>
          <a:p>
            <a:pPr marL="342900" indent="-342900">
              <a:buFont typeface="Arial"/>
              <a:buChar char="•"/>
            </a:pPr>
            <a:r>
              <a:rPr lang="en-US" sz="2400" dirty="0"/>
              <a:t>First world problem: there are now dozens and dozens of small nodes on the market </a:t>
            </a:r>
          </a:p>
          <a:p>
            <a:pPr marL="342900" indent="-342900">
              <a:buFont typeface="Arial"/>
              <a:buChar char="•"/>
            </a:pPr>
            <a:r>
              <a:rPr lang="en-US" sz="2400" dirty="0"/>
              <a:t>Many groups/institutions have very specific needs or goals which may require odd/interesting choices of gear.</a:t>
            </a:r>
          </a:p>
        </p:txBody>
      </p:sp>
      <p:sp>
        <p:nvSpPr>
          <p:cNvPr id="2" name="Symbol zastępczy daty 1"/>
          <p:cNvSpPr>
            <a:spLocks noGrp="1"/>
          </p:cNvSpPr>
          <p:nvPr>
            <p:ph type="dt" sz="half" idx="10"/>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4" name="Symbol zastępczy numeru slajdu 3"/>
          <p:cNvSpPr>
            <a:spLocks noGrp="1"/>
          </p:cNvSpPr>
          <p:nvPr>
            <p:ph type="sldNum" sz="quarter" idx="4"/>
          </p:nvPr>
        </p:nvSpPr>
        <p:spPr/>
        <p:txBody>
          <a:bodyPr/>
          <a:lstStyle/>
          <a:p>
            <a:fld id="{318151B9-CF22-1341-A1FA-AF855BA4AD15}" type="slidenum">
              <a:rPr lang="en-US" smtClean="0"/>
              <a:pPr/>
              <a:t>11</a:t>
            </a:fld>
            <a:endParaRPr lang="en-US" dirty="0"/>
          </a:p>
        </p:txBody>
      </p:sp>
      <p:pic>
        <p:nvPicPr>
          <p:cNvPr id="15" name="Picture 14"/>
          <p:cNvPicPr>
            <a:picLocks noChangeAspect="1"/>
          </p:cNvPicPr>
          <p:nvPr/>
        </p:nvPicPr>
        <p:blipFill>
          <a:blip r:embed="rId3"/>
          <a:stretch>
            <a:fillRect/>
          </a:stretch>
        </p:blipFill>
        <p:spPr>
          <a:xfrm>
            <a:off x="863079" y="1173235"/>
            <a:ext cx="2007121" cy="1682198"/>
          </a:xfrm>
          <a:prstGeom prst="rect">
            <a:avLst/>
          </a:prstGeom>
        </p:spPr>
      </p:pic>
    </p:spTree>
    <p:extLst>
      <p:ext uri="{BB962C8B-B14F-4D97-AF65-F5344CB8AC3E}">
        <p14:creationId xmlns:p14="http://schemas.microsoft.com/office/powerpoint/2010/main" val="209220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p:txBody>
          <a:bodyPr>
            <a:noAutofit/>
          </a:bodyPr>
          <a:lstStyle/>
          <a:p>
            <a:pPr algn="ctr"/>
            <a:r>
              <a:rPr lang="en-US" dirty="0"/>
              <a:t>Possible Solutions</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4" name="Symbol zastępczy stopki 3"/>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12</a:t>
            </a:fld>
            <a:endParaRPr lang="en-US" dirty="0"/>
          </a:p>
        </p:txBody>
      </p:sp>
      <p:pic>
        <p:nvPicPr>
          <p:cNvPr id="11" name="Picture 2" descr="http://www.dospara.co.jp/5goods_parts/img/parts/4145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59" y="2465424"/>
            <a:ext cx="2048741" cy="2048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8547" y="1102410"/>
            <a:ext cx="2998354" cy="1653779"/>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17455" y="1735545"/>
            <a:ext cx="2300864" cy="2010955"/>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5101" y="1346200"/>
            <a:ext cx="2383706" cy="1612974"/>
          </a:xfrm>
          <a:prstGeom prst="rect">
            <a:avLst/>
          </a:prstGeom>
        </p:spPr>
      </p:pic>
      <p:pic>
        <p:nvPicPr>
          <p:cNvPr id="16" name="Picture 4" descr="http://www.octek.com.au/images/octek_images/stories/MiniPC/IMAGE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101" y="2756189"/>
            <a:ext cx="2667000" cy="19067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14800" y="3867834"/>
            <a:ext cx="503413"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131874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a:t>
            </a:r>
          </a:p>
        </p:txBody>
      </p:sp>
      <p:sp>
        <p:nvSpPr>
          <p:cNvPr id="6" name="Content Placeholder 5"/>
          <p:cNvSpPr>
            <a:spLocks noGrp="1"/>
          </p:cNvSpPr>
          <p:nvPr>
            <p:ph idx="1"/>
          </p:nvPr>
        </p:nvSpPr>
        <p:spPr/>
        <p:txBody>
          <a:bodyPr>
            <a:noAutofit/>
          </a:bodyPr>
          <a:lstStyle/>
          <a:p>
            <a:r>
              <a:rPr lang="en-US" sz="2400" dirty="0"/>
              <a:t>The LIVA (as of Fall 2015) was what we were recommending.  This has changed – so ask questions on </a:t>
            </a:r>
            <a:r>
              <a:rPr lang="en-US" sz="2400" dirty="0" err="1"/>
              <a:t>perfSONAR-dev</a:t>
            </a:r>
            <a:r>
              <a:rPr lang="en-US" sz="2400" dirty="0"/>
              <a:t> for current thoughts</a:t>
            </a:r>
          </a:p>
          <a:p>
            <a:r>
              <a:rPr lang="en-US" sz="2400" dirty="0"/>
              <a:t>Since this time “we” have developed more of a test and review format for recommendation to avoid supporting a single selection which only works for certain applications</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13</a:t>
            </a:fld>
            <a:endParaRPr lang="en-US" dirty="0"/>
          </a:p>
        </p:txBody>
      </p:sp>
    </p:spTree>
    <p:extLst>
      <p:ext uri="{BB962C8B-B14F-4D97-AF65-F5344CB8AC3E}">
        <p14:creationId xmlns:p14="http://schemas.microsoft.com/office/powerpoint/2010/main" val="1282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dospara.co.jp/5goods_parts/img/parts/4145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625" y="170441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Tytuł 12"/>
          <p:cNvSpPr>
            <a:spLocks noGrp="1"/>
          </p:cNvSpPr>
          <p:nvPr>
            <p:ph type="title"/>
          </p:nvPr>
        </p:nvSpPr>
        <p:spPr/>
        <p:txBody>
          <a:bodyPr>
            <a:noAutofit/>
          </a:bodyPr>
          <a:lstStyle/>
          <a:p>
            <a:pPr algn="ctr"/>
            <a:r>
              <a:rPr lang="en-US" dirty="0"/>
              <a:t>Possible Solutions – LIVA by ECS</a:t>
            </a:r>
            <a:endParaRPr lang="pl-PL" dirty="0"/>
          </a:p>
        </p:txBody>
      </p:sp>
      <p:sp>
        <p:nvSpPr>
          <p:cNvPr id="14" name="Symbol zastępczy zawartości 13"/>
          <p:cNvSpPr>
            <a:spLocks noGrp="1"/>
          </p:cNvSpPr>
          <p:nvPr>
            <p:ph idx="1"/>
          </p:nvPr>
        </p:nvSpPr>
        <p:spPr>
          <a:xfrm>
            <a:off x="457199" y="900000"/>
            <a:ext cx="5505451" cy="3732723"/>
          </a:xfrm>
        </p:spPr>
        <p:txBody>
          <a:bodyPr>
            <a:normAutofit/>
          </a:bodyPr>
          <a:lstStyle/>
          <a:p>
            <a:pPr marL="0" indent="0">
              <a:buFont typeface="Arial"/>
              <a:buNone/>
            </a:pPr>
            <a:r>
              <a:rPr lang="en-US" sz="2400" b="1" dirty="0"/>
              <a:t>Pros: </a:t>
            </a:r>
          </a:p>
          <a:p>
            <a:r>
              <a:rPr lang="en-US" sz="2400" dirty="0"/>
              <a:t>Cost</a:t>
            </a:r>
            <a:endParaRPr lang="en-US" sz="2000" dirty="0"/>
          </a:p>
          <a:p>
            <a:r>
              <a:rPr lang="en-US" sz="2400" dirty="0"/>
              <a:t>Sold as complete kit</a:t>
            </a:r>
          </a:p>
          <a:p>
            <a:pPr marL="0" indent="0">
              <a:buFont typeface="Arial"/>
              <a:buNone/>
            </a:pPr>
            <a:r>
              <a:rPr lang="en-US" sz="2400" b="1" dirty="0"/>
              <a:t>Cons:</a:t>
            </a:r>
          </a:p>
          <a:p>
            <a:r>
              <a:rPr lang="en-US" sz="2400" dirty="0"/>
              <a:t>Reports of CPU bottlenecking in testing</a:t>
            </a:r>
          </a:p>
          <a:p>
            <a:r>
              <a:rPr lang="en-US" sz="2400" dirty="0"/>
              <a:t>EMMC drive requires </a:t>
            </a:r>
            <a:r>
              <a:rPr lang="en-US" sz="2400" dirty="0" err="1"/>
              <a:t>Debian</a:t>
            </a:r>
            <a:r>
              <a:rPr lang="en-US" sz="2400" dirty="0"/>
              <a:t>/Ubuntu</a:t>
            </a:r>
          </a:p>
          <a:p>
            <a:r>
              <a:rPr lang="en-US" sz="2400" dirty="0"/>
              <a:t>“Headless” operation issues</a:t>
            </a:r>
            <a:endParaRPr lang="en-US" sz="28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14</a:t>
            </a:fld>
            <a:endParaRPr lang="en-US" dirty="0"/>
          </a:p>
        </p:txBody>
      </p:sp>
    </p:spTree>
    <p:extLst>
      <p:ext uri="{BB962C8B-B14F-4D97-AF65-F5344CB8AC3E}">
        <p14:creationId xmlns:p14="http://schemas.microsoft.com/office/powerpoint/2010/main" val="341125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74541"/>
            <a:ext cx="8804212" cy="857250"/>
          </a:xfrm>
        </p:spPr>
        <p:txBody>
          <a:bodyPr>
            <a:normAutofit/>
          </a:bodyPr>
          <a:lstStyle/>
          <a:p>
            <a:r>
              <a:rPr lang="en-US" dirty="0"/>
              <a:t>LIVA/Debian Installation</a:t>
            </a:r>
          </a:p>
        </p:txBody>
      </p:sp>
      <p:sp>
        <p:nvSpPr>
          <p:cNvPr id="3" name="Content Placeholder 2"/>
          <p:cNvSpPr>
            <a:spLocks noGrp="1"/>
          </p:cNvSpPr>
          <p:nvPr>
            <p:ph sz="half" idx="1"/>
          </p:nvPr>
        </p:nvSpPr>
        <p:spPr>
          <a:xfrm>
            <a:off x="457200" y="1200150"/>
            <a:ext cx="6943436" cy="3501065"/>
          </a:xfrm>
        </p:spPr>
        <p:txBody>
          <a:bodyPr>
            <a:noAutofit/>
          </a:bodyPr>
          <a:lstStyle/>
          <a:p>
            <a:r>
              <a:rPr lang="en-US" sz="2000" dirty="0"/>
              <a:t>Ubuntu 12.04.5 </a:t>
            </a:r>
            <a:r>
              <a:rPr lang="en-US" sz="2000" b="1" dirty="0"/>
              <a:t>Desktop</a:t>
            </a:r>
          </a:p>
          <a:p>
            <a:pPr lvl="1"/>
            <a:r>
              <a:rPr lang="en-US" sz="1600" dirty="0"/>
              <a:t>Server doesn’t have proper EMMC driver</a:t>
            </a:r>
          </a:p>
          <a:p>
            <a:r>
              <a:rPr lang="en-US" sz="2000" dirty="0" err="1"/>
              <a:t>Debian</a:t>
            </a:r>
            <a:r>
              <a:rPr lang="en-US" sz="2000" dirty="0"/>
              <a:t> (Ubuntu) </a:t>
            </a:r>
            <a:r>
              <a:rPr lang="en-US" sz="2000" dirty="0" err="1"/>
              <a:t>perfSONAR</a:t>
            </a:r>
            <a:r>
              <a:rPr lang="en-US" sz="2000" dirty="0"/>
              <a:t> packages:</a:t>
            </a:r>
            <a:br>
              <a:rPr lang="en-US" sz="2000" dirty="0"/>
            </a:br>
            <a:r>
              <a:rPr lang="en-US" sz="2000" dirty="0">
                <a:hlinkClick r:id="rId2"/>
              </a:rPr>
              <a:t>http://docs.perfsonar.net/install_debian#configuration</a:t>
            </a:r>
            <a:r>
              <a:rPr lang="en-US" sz="2000" dirty="0"/>
              <a:t> </a:t>
            </a:r>
            <a:endParaRPr lang="en-US" sz="1600" dirty="0"/>
          </a:p>
          <a:p>
            <a:r>
              <a:rPr lang="en-US" sz="2000" dirty="0"/>
              <a:t>Using EXAMPLE script log found at:</a:t>
            </a:r>
            <a:br>
              <a:rPr lang="en-US" sz="2000" dirty="0"/>
            </a:br>
            <a:r>
              <a:rPr lang="en-US" sz="2000" dirty="0">
                <a:hlinkClick r:id="rId3"/>
              </a:rPr>
              <a:t>http://download-test.odi.iu.edu/liva-ps/go</a:t>
            </a:r>
            <a:br>
              <a:rPr lang="en-US" sz="2000" dirty="0"/>
            </a:br>
            <a:r>
              <a:rPr lang="en-US" sz="2000" dirty="0">
                <a:hlinkClick r:id="rId4"/>
              </a:rPr>
              <a:t>http://download-test.odi.iu.edu/liva-ps/foo</a:t>
            </a:r>
            <a:r>
              <a:rPr lang="en-US" sz="2000" dirty="0"/>
              <a:t> </a:t>
            </a:r>
          </a:p>
          <a:p>
            <a:pPr lvl="1"/>
            <a:r>
              <a:rPr lang="en-US" sz="1400" dirty="0"/>
              <a:t>And associated files on the USB drive (ntp10 and conf10)</a:t>
            </a:r>
          </a:p>
          <a:p>
            <a:r>
              <a:rPr lang="en-US" sz="1800" dirty="0"/>
              <a:t>More instructions for LIVA installation:</a:t>
            </a:r>
            <a:br>
              <a:rPr lang="en-US" sz="1800" dirty="0"/>
            </a:br>
            <a:r>
              <a:rPr lang="en-US" sz="1800" dirty="0">
                <a:hlinkClick r:id="rId5"/>
              </a:rPr>
              <a:t>http://docs.perfsonar.net/low_cost_nodes_configuration.html</a:t>
            </a:r>
            <a:r>
              <a:rPr lang="en-US" sz="1800" dirty="0"/>
              <a:t> </a:t>
            </a:r>
          </a:p>
        </p:txBody>
      </p:sp>
      <p:sp>
        <p:nvSpPr>
          <p:cNvPr id="4" name="TextBox 3"/>
          <p:cNvSpPr txBox="1"/>
          <p:nvPr/>
        </p:nvSpPr>
        <p:spPr>
          <a:xfrm>
            <a:off x="3568700" y="3911600"/>
            <a:ext cx="184666" cy="369332"/>
          </a:xfrm>
          <a:prstGeom prst="rect">
            <a:avLst/>
          </a:prstGeom>
          <a:noFill/>
        </p:spPr>
        <p:txBody>
          <a:bodyPr wrap="none" rtlCol="0">
            <a:spAutoFit/>
          </a:bodyPr>
          <a:lstStyle/>
          <a:p>
            <a:endParaRPr lang="en-US" dirty="0"/>
          </a:p>
        </p:txBody>
      </p:sp>
      <p:sp>
        <p:nvSpPr>
          <p:cNvPr id="5" name="Symbol zastępczy daty 4"/>
          <p:cNvSpPr>
            <a:spLocks noGrp="1"/>
          </p:cNvSpPr>
          <p:nvPr>
            <p:ph type="dt" sz="half" idx="10"/>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15</a:t>
            </a:fld>
            <a:endParaRPr lang="en-US" dirty="0"/>
          </a:p>
        </p:txBody>
      </p:sp>
    </p:spTree>
    <p:extLst>
      <p:ext uri="{BB962C8B-B14F-4D97-AF65-F5344CB8AC3E}">
        <p14:creationId xmlns:p14="http://schemas.microsoft.com/office/powerpoint/2010/main" val="228396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31467" y="1493667"/>
            <a:ext cx="2800066" cy="2447258"/>
          </a:xfrm>
          <a:prstGeom prst="rect">
            <a:avLst/>
          </a:prstGeom>
        </p:spPr>
      </p:pic>
      <p:sp>
        <p:nvSpPr>
          <p:cNvPr id="13" name="Tytuł 12"/>
          <p:cNvSpPr>
            <a:spLocks noGrp="1"/>
          </p:cNvSpPr>
          <p:nvPr>
            <p:ph type="title"/>
          </p:nvPr>
        </p:nvSpPr>
        <p:spPr/>
        <p:txBody>
          <a:bodyPr>
            <a:noAutofit/>
          </a:bodyPr>
          <a:lstStyle/>
          <a:p>
            <a:pPr algn="ctr"/>
            <a:r>
              <a:rPr lang="en-US" dirty="0"/>
              <a:t>Possible Solutions – </a:t>
            </a:r>
            <a:r>
              <a:rPr lang="en-US" dirty="0" err="1"/>
              <a:t>GigaByte</a:t>
            </a:r>
            <a:r>
              <a:rPr lang="en-US" dirty="0"/>
              <a:t> BRIX</a:t>
            </a:r>
            <a:endParaRPr lang="pl-PL" dirty="0"/>
          </a:p>
        </p:txBody>
      </p:sp>
      <p:sp>
        <p:nvSpPr>
          <p:cNvPr id="14" name="Symbol zastępczy zawartości 13"/>
          <p:cNvSpPr>
            <a:spLocks noGrp="1"/>
          </p:cNvSpPr>
          <p:nvPr>
            <p:ph idx="1"/>
          </p:nvPr>
        </p:nvSpPr>
        <p:spPr>
          <a:xfrm>
            <a:off x="457199" y="900000"/>
            <a:ext cx="5657851" cy="3732723"/>
          </a:xfrm>
        </p:spPr>
        <p:txBody>
          <a:bodyPr>
            <a:norm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p>
          <a:p>
            <a:r>
              <a:rPr lang="en-US" sz="2800" dirty="0"/>
              <a:t>Requires memory/drive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16</a:t>
            </a:fld>
            <a:endParaRPr lang="en-US" dirty="0"/>
          </a:p>
        </p:txBody>
      </p:sp>
    </p:spTree>
    <p:extLst>
      <p:ext uri="{BB962C8B-B14F-4D97-AF65-F5344CB8AC3E}">
        <p14:creationId xmlns:p14="http://schemas.microsoft.com/office/powerpoint/2010/main" val="127839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64650" y="1646067"/>
            <a:ext cx="2800066" cy="2447258"/>
          </a:xfrm>
          <a:prstGeom prst="rect">
            <a:avLst/>
          </a:prstGeom>
        </p:spPr>
      </p:pic>
      <p:sp>
        <p:nvSpPr>
          <p:cNvPr id="11" name="Tytuł 10"/>
          <p:cNvSpPr>
            <a:spLocks noGrp="1"/>
          </p:cNvSpPr>
          <p:nvPr>
            <p:ph type="title"/>
          </p:nvPr>
        </p:nvSpPr>
        <p:spPr/>
        <p:txBody>
          <a:bodyPr>
            <a:noAutofit/>
          </a:bodyPr>
          <a:lstStyle/>
          <a:p>
            <a:pPr algn="ctr"/>
            <a:r>
              <a:rPr lang="en-US" dirty="0"/>
              <a:t>Possible Solutions – </a:t>
            </a:r>
            <a:r>
              <a:rPr lang="en-US" dirty="0" err="1"/>
              <a:t>GigaByte</a:t>
            </a:r>
            <a:r>
              <a:rPr lang="en-US" dirty="0"/>
              <a:t> BRIX</a:t>
            </a:r>
            <a:endParaRPr lang="pl-PL" dirty="0"/>
          </a:p>
        </p:txBody>
      </p:sp>
      <p:sp>
        <p:nvSpPr>
          <p:cNvPr id="12" name="Symbol zastępczy zawartości 11"/>
          <p:cNvSpPr>
            <a:spLocks noGrp="1"/>
          </p:cNvSpPr>
          <p:nvPr>
            <p:ph idx="1"/>
          </p:nvPr>
        </p:nvSpPr>
        <p:spPr/>
        <p:txBody>
          <a:bodyPr>
            <a:normAutofit/>
          </a:bodyPr>
          <a:lstStyle/>
          <a:p>
            <a:pPr marL="0" indent="0">
              <a:buFont typeface="Arial"/>
              <a:buNone/>
            </a:pPr>
            <a:r>
              <a:rPr lang="en-US" sz="2800" b="1" dirty="0"/>
              <a:t>Pros:</a:t>
            </a:r>
          </a:p>
          <a:p>
            <a:r>
              <a:rPr lang="en-US" sz="2400" dirty="0"/>
              <a:t>Supported Build: CentOS Toolkit</a:t>
            </a:r>
          </a:p>
          <a:p>
            <a:r>
              <a:rPr lang="en-US" sz="2400" dirty="0"/>
              <a:t>1GE tested</a:t>
            </a:r>
          </a:p>
          <a:p>
            <a:pPr marL="0" indent="0">
              <a:buFont typeface="Arial"/>
              <a:buNone/>
            </a:pPr>
            <a:r>
              <a:rPr lang="en-US" sz="2800" b="1" dirty="0"/>
              <a:t>Cons:</a:t>
            </a:r>
          </a:p>
          <a:p>
            <a:r>
              <a:rPr lang="en-US" sz="2400" dirty="0"/>
              <a:t>Power button on top</a:t>
            </a:r>
          </a:p>
          <a:p>
            <a:r>
              <a:rPr lang="en-US" sz="2400" dirty="0"/>
              <a:t>Bulky power brick </a:t>
            </a:r>
          </a:p>
          <a:p>
            <a:r>
              <a:rPr lang="en-US" sz="2400" dirty="0"/>
              <a:t>Single NIC</a:t>
            </a:r>
          </a:p>
          <a:p>
            <a:endParaRPr lang="en-US" sz="2400" dirty="0"/>
          </a:p>
          <a:p>
            <a:endParaRPr lang="en-US" sz="2400" dirty="0"/>
          </a:p>
          <a:p>
            <a:pPr marL="0" indent="0">
              <a:buFont typeface="Arial"/>
              <a:buNone/>
            </a:pPr>
            <a:endParaRPr lang="en-US" dirty="0"/>
          </a:p>
          <a:p>
            <a:endParaRPr lang="pl-PL"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17</a:t>
            </a:fld>
            <a:endParaRPr lang="en-US" dirty="0"/>
          </a:p>
        </p:txBody>
      </p:sp>
    </p:spTree>
    <p:extLst>
      <p:ext uri="{BB962C8B-B14F-4D97-AF65-F5344CB8AC3E}">
        <p14:creationId xmlns:p14="http://schemas.microsoft.com/office/powerpoint/2010/main" val="272182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octek.com.au/images/octek_images/stories/MiniPC/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592" y="1102088"/>
            <a:ext cx="3436408" cy="2456871"/>
          </a:xfrm>
          <a:prstGeom prst="rect">
            <a:avLst/>
          </a:prstGeom>
          <a:noFill/>
          <a:extLst>
            <a:ext uri="{909E8E84-426E-40DD-AFC4-6F175D3DCCD1}">
              <a14:hiddenFill xmlns:a14="http://schemas.microsoft.com/office/drawing/2010/main">
                <a:solidFill>
                  <a:srgbClr val="FFFFFF"/>
                </a:solidFill>
              </a14:hiddenFill>
            </a:ext>
          </a:extLst>
        </p:spPr>
      </p:pic>
      <p:sp>
        <p:nvSpPr>
          <p:cNvPr id="11" name="Tytuł 10"/>
          <p:cNvSpPr>
            <a:spLocks noGrp="1"/>
          </p:cNvSpPr>
          <p:nvPr>
            <p:ph type="title"/>
          </p:nvPr>
        </p:nvSpPr>
        <p:spPr/>
        <p:txBody>
          <a:bodyPr>
            <a:noAutofit/>
          </a:bodyPr>
          <a:lstStyle/>
          <a:p>
            <a:pPr algn="ctr"/>
            <a:r>
              <a:rPr lang="en-US" dirty="0"/>
              <a:t>Possible Solutions – </a:t>
            </a:r>
            <a:r>
              <a:rPr lang="en-US" dirty="0" err="1"/>
              <a:t>Zotac</a:t>
            </a:r>
            <a:endParaRPr lang="pl-PL" dirty="0"/>
          </a:p>
        </p:txBody>
      </p:sp>
      <p:sp>
        <p:nvSpPr>
          <p:cNvPr id="12" name="Symbol zastępczy zawartości 11"/>
          <p:cNvSpPr>
            <a:spLocks noGrp="1"/>
          </p:cNvSpPr>
          <p:nvPr>
            <p:ph idx="1"/>
          </p:nvPr>
        </p:nvSpPr>
        <p:spPr/>
        <p:txBody>
          <a:bodyPr>
            <a:no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endParaRPr lang="en-US" sz="2000" dirty="0"/>
          </a:p>
          <a:p>
            <a:r>
              <a:rPr lang="en-US" sz="2800" dirty="0"/>
              <a:t>Requires memory, 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18</a:t>
            </a:fld>
            <a:endParaRPr lang="en-US" dirty="0"/>
          </a:p>
        </p:txBody>
      </p:sp>
    </p:spTree>
    <p:extLst>
      <p:ext uri="{BB962C8B-B14F-4D97-AF65-F5344CB8AC3E}">
        <p14:creationId xmlns:p14="http://schemas.microsoft.com/office/powerpoint/2010/main" val="201736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octek.com.au/images/octek_images/stories/MiniPC/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592" y="1102088"/>
            <a:ext cx="3436408" cy="2456871"/>
          </a:xfrm>
          <a:prstGeom prst="rect">
            <a:avLst/>
          </a:prstGeom>
          <a:noFill/>
          <a:extLst>
            <a:ext uri="{909E8E84-426E-40DD-AFC4-6F175D3DCCD1}">
              <a14:hiddenFill xmlns:a14="http://schemas.microsoft.com/office/drawing/2010/main">
                <a:solidFill>
                  <a:srgbClr val="FFFFFF"/>
                </a:solidFill>
              </a14:hiddenFill>
            </a:ext>
          </a:extLst>
        </p:spPr>
      </p:pic>
      <p:sp>
        <p:nvSpPr>
          <p:cNvPr id="11" name="Tytuł 10"/>
          <p:cNvSpPr>
            <a:spLocks noGrp="1"/>
          </p:cNvSpPr>
          <p:nvPr>
            <p:ph type="title"/>
          </p:nvPr>
        </p:nvSpPr>
        <p:spPr/>
        <p:txBody>
          <a:bodyPr>
            <a:noAutofit/>
          </a:bodyPr>
          <a:lstStyle/>
          <a:p>
            <a:pPr algn="ctr"/>
            <a:r>
              <a:rPr lang="en-US" dirty="0"/>
              <a:t>Possible Solutions – </a:t>
            </a:r>
            <a:r>
              <a:rPr lang="en-US" dirty="0" err="1"/>
              <a:t>Zotac</a:t>
            </a:r>
            <a:endParaRPr lang="pl-PL" dirty="0"/>
          </a:p>
        </p:txBody>
      </p:sp>
      <p:sp>
        <p:nvSpPr>
          <p:cNvPr id="12" name="Symbol zastępczy zawartości 11"/>
          <p:cNvSpPr>
            <a:spLocks noGrp="1"/>
          </p:cNvSpPr>
          <p:nvPr>
            <p:ph idx="1"/>
          </p:nvPr>
        </p:nvSpPr>
        <p:spPr>
          <a:xfrm>
            <a:off x="457199" y="900000"/>
            <a:ext cx="5250393" cy="3732723"/>
          </a:xfrm>
        </p:spPr>
        <p:txBody>
          <a:bodyPr/>
          <a:lstStyle/>
          <a:p>
            <a:pPr marL="0" indent="0">
              <a:buFont typeface="Arial"/>
              <a:buNone/>
            </a:pPr>
            <a:r>
              <a:rPr lang="en-US" sz="2800" b="1" dirty="0"/>
              <a:t>Pros:</a:t>
            </a:r>
          </a:p>
          <a:p>
            <a:r>
              <a:rPr lang="en-US" sz="2400" dirty="0"/>
              <a:t>Quad-core CPU</a:t>
            </a:r>
          </a:p>
          <a:p>
            <a:r>
              <a:rPr lang="en-US" sz="2400" dirty="0"/>
              <a:t>Front-facing power indicator/button</a:t>
            </a:r>
          </a:p>
          <a:p>
            <a:pPr lvl="1"/>
            <a:r>
              <a:rPr lang="en-US" sz="2000" dirty="0"/>
              <a:t>And more small touches like this</a:t>
            </a:r>
          </a:p>
          <a:p>
            <a:r>
              <a:rPr lang="en-US" sz="2400" dirty="0"/>
              <a:t>Ports, ports, ports!</a:t>
            </a:r>
          </a:p>
          <a:p>
            <a:r>
              <a:rPr lang="en-US" sz="2400" dirty="0"/>
              <a:t>Tool-less case dis/assembly</a:t>
            </a:r>
          </a:p>
          <a:p>
            <a:pPr marL="0" indent="0">
              <a:buFont typeface="Arial"/>
              <a:buNone/>
            </a:pPr>
            <a:r>
              <a:rPr lang="en-US" sz="2800" b="1" dirty="0"/>
              <a:t>Cons:</a:t>
            </a:r>
          </a:p>
          <a:p>
            <a:r>
              <a:rPr lang="en-US" sz="2400" dirty="0"/>
              <a:t>Single NIC</a:t>
            </a:r>
            <a:endParaRPr lang="en-US" sz="3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19</a:t>
            </a:fld>
            <a:endParaRPr lang="en-US" dirty="0"/>
          </a:p>
        </p:txBody>
      </p:sp>
    </p:spTree>
    <p:extLst>
      <p:ext uri="{BB962C8B-B14F-4D97-AF65-F5344CB8AC3E}">
        <p14:creationId xmlns:p14="http://schemas.microsoft.com/office/powerpoint/2010/main" val="36247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About</a:t>
            </a:r>
          </a:p>
        </p:txBody>
      </p:sp>
      <p:sp>
        <p:nvSpPr>
          <p:cNvPr id="6" name="Content Placeholder 5"/>
          <p:cNvSpPr>
            <a:spLocks noGrp="1"/>
          </p:cNvSpPr>
          <p:nvPr>
            <p:ph idx="1"/>
          </p:nvPr>
        </p:nvSpPr>
        <p:spPr/>
        <p:txBody>
          <a:bodyPr>
            <a:noAutofit/>
          </a:bodyPr>
          <a:lstStyle/>
          <a:p>
            <a:r>
              <a:rPr lang="en-US" sz="2000" b="1" i="1" dirty="0"/>
              <a:t>Title</a:t>
            </a:r>
            <a:r>
              <a:rPr lang="en-US" sz="2000" dirty="0"/>
              <a:t>: perfSONAR-</a:t>
            </a:r>
            <a:r>
              <a:rPr lang="pl-PL" sz="2000" dirty="0"/>
              <a:t>10</a:t>
            </a:r>
            <a:r>
              <a:rPr lang="en-US" sz="2000" dirty="0"/>
              <a:t>-Hardware-</a:t>
            </a:r>
            <a:r>
              <a:rPr lang="en-US" sz="2000" dirty="0" err="1"/>
              <a:t>Small_Nodes</a:t>
            </a:r>
            <a:endParaRPr lang="en-US" sz="2000" dirty="0"/>
          </a:p>
          <a:p>
            <a:r>
              <a:rPr lang="en-US" sz="2000" b="1" i="1" dirty="0"/>
              <a:t>Expected Presentation Time</a:t>
            </a:r>
            <a:r>
              <a:rPr lang="en-US" sz="2000" dirty="0"/>
              <a:t>: These slides should take 40 minutes to present.  </a:t>
            </a:r>
          </a:p>
          <a:p>
            <a:r>
              <a:rPr lang="en-US" sz="2000" b="1" i="1" dirty="0"/>
              <a:t>Exec Summary</a:t>
            </a:r>
            <a:r>
              <a:rPr lang="en-US" sz="2000" dirty="0"/>
              <a:t>: This is a talk created by the small node research group @ IU International networking.  It talks about the emerging work on small nodes.  </a:t>
            </a:r>
          </a:p>
          <a:p>
            <a:r>
              <a:rPr lang="en-US" sz="2000" b="1" i="1" dirty="0"/>
              <a:t>Expected Audience</a:t>
            </a:r>
            <a:r>
              <a:rPr lang="en-US" sz="2000" dirty="0"/>
              <a:t>: Engineers (low to mid level)</a:t>
            </a:r>
          </a:p>
          <a:p>
            <a:r>
              <a:rPr lang="en-US" sz="2000" b="1" i="1" dirty="0"/>
              <a:t>Audience Skill Level</a:t>
            </a:r>
            <a:r>
              <a:rPr lang="en-US" sz="2000" dirty="0"/>
              <a:t>: Knowledge of </a:t>
            </a:r>
            <a:r>
              <a:rPr lang="en-US" sz="2000" dirty="0" err="1"/>
              <a:t>perfSONAR</a:t>
            </a:r>
            <a:r>
              <a:rPr lang="en-US" sz="2000" dirty="0"/>
              <a:t> at a basic to intermediate level</a:t>
            </a:r>
          </a:p>
          <a:p>
            <a:r>
              <a:rPr lang="en-US" sz="2000" b="1" i="1" dirty="0"/>
              <a:t>Last Reviewed</a:t>
            </a:r>
            <a:r>
              <a:rPr lang="en-US" sz="2000" dirty="0"/>
              <a:t>: </a:t>
            </a:r>
            <a:r>
              <a:rPr lang="pl-PL" sz="2000" dirty="0" err="1"/>
              <a:t>June</a:t>
            </a:r>
            <a:r>
              <a:rPr lang="pl-PL" sz="2000" dirty="0"/>
              <a:t> 1,</a:t>
            </a:r>
            <a:r>
              <a:rPr lang="en-US" sz="2000" dirty="0"/>
              <a:t> 2018</a:t>
            </a:r>
            <a:endParaRPr lang="pl-PL" sz="2000" dirty="0"/>
          </a:p>
          <a:p>
            <a:r>
              <a:rPr lang="en-US" sz="2000" b="1" i="1" dirty="0"/>
              <a:t>This edition uses screenshots from </a:t>
            </a:r>
            <a:r>
              <a:rPr lang="pl-PL" sz="2000" b="1" i="1" dirty="0"/>
              <a:t>perfSONAR </a:t>
            </a:r>
            <a:r>
              <a:rPr lang="en-US" sz="2000" b="1" i="1" dirty="0"/>
              <a:t>version:</a:t>
            </a:r>
            <a:r>
              <a:rPr lang="pl-PL" sz="2000" b="1" i="1" dirty="0"/>
              <a:t> </a:t>
            </a:r>
            <a:r>
              <a:rPr lang="pl-PL" sz="2000" dirty="0"/>
              <a:t>no </a:t>
            </a:r>
            <a:r>
              <a:rPr lang="pl-PL" sz="2000" dirty="0" err="1"/>
              <a:t>screenshots</a:t>
            </a:r>
            <a:r>
              <a:rPr lang="pl-PL" sz="2000" dirty="0"/>
              <a:t> </a:t>
            </a:r>
            <a:r>
              <a:rPr lang="pl-PL" sz="2000" dirty="0" err="1"/>
              <a:t>used</a:t>
            </a:r>
            <a:endParaRPr lang="en-US" sz="2000"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2</a:t>
            </a:fld>
            <a:endParaRPr lang="en-US" dirty="0"/>
          </a:p>
        </p:txBody>
      </p:sp>
    </p:spTree>
    <p:extLst>
      <p:ext uri="{BB962C8B-B14F-4D97-AF65-F5344CB8AC3E}">
        <p14:creationId xmlns:p14="http://schemas.microsoft.com/office/powerpoint/2010/main" val="214399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9303" y="1905531"/>
            <a:ext cx="3278909" cy="1808523"/>
          </a:xfrm>
          <a:prstGeom prst="rect">
            <a:avLst/>
          </a:prstGeom>
        </p:spPr>
      </p:pic>
      <p:sp>
        <p:nvSpPr>
          <p:cNvPr id="11" name="Tytuł 10"/>
          <p:cNvSpPr>
            <a:spLocks noGrp="1"/>
          </p:cNvSpPr>
          <p:nvPr>
            <p:ph type="title"/>
          </p:nvPr>
        </p:nvSpPr>
        <p:spPr/>
        <p:txBody>
          <a:bodyPr>
            <a:noAutofit/>
          </a:bodyPr>
          <a:lstStyle/>
          <a:p>
            <a:pPr algn="ctr"/>
            <a:r>
              <a:rPr lang="en-US" dirty="0"/>
              <a:t>Possible Solutions – Intel NUC</a:t>
            </a:r>
            <a:endParaRPr lang="pl-PL" dirty="0"/>
          </a:p>
        </p:txBody>
      </p:sp>
      <p:sp>
        <p:nvSpPr>
          <p:cNvPr id="12" name="Symbol zastępczy zawartości 11"/>
          <p:cNvSpPr>
            <a:spLocks noGrp="1"/>
          </p:cNvSpPr>
          <p:nvPr>
            <p:ph idx="1"/>
          </p:nvPr>
        </p:nvSpPr>
        <p:spPr>
          <a:xfrm>
            <a:off x="457200" y="900000"/>
            <a:ext cx="5572126" cy="3732723"/>
          </a:xfrm>
        </p:spPr>
        <p:txBody>
          <a:bodyPr>
            <a:normAutofit/>
          </a:bodyPr>
          <a:lstStyle/>
          <a:p>
            <a:r>
              <a:rPr lang="en-US" sz="2800" dirty="0"/>
              <a:t>Price-point: $150-200 </a:t>
            </a:r>
            <a:r>
              <a:rPr lang="en-US" sz="2000" dirty="0"/>
              <a:t>(all pieces)</a:t>
            </a:r>
            <a:endParaRPr lang="en-US" sz="2800" dirty="0"/>
          </a:p>
          <a:p>
            <a:r>
              <a:rPr lang="en-US" sz="2800" dirty="0"/>
              <a:t>Supported Build: CentOS Toolkit</a:t>
            </a:r>
          </a:p>
          <a:p>
            <a:r>
              <a:rPr lang="en-US" sz="2800" dirty="0"/>
              <a:t>1GE tested</a:t>
            </a:r>
          </a:p>
          <a:p>
            <a:r>
              <a:rPr lang="en-US" sz="2800" dirty="0"/>
              <a:t>2/4/8G memory</a:t>
            </a:r>
          </a:p>
          <a:p>
            <a:r>
              <a:rPr lang="en-US" sz="2800" dirty="0"/>
              <a:t>Recommend 32G SSD</a:t>
            </a:r>
            <a:r>
              <a:rPr lang="en-US" sz="2000" dirty="0"/>
              <a:t> (Requires mSATA)</a:t>
            </a:r>
          </a:p>
          <a:p>
            <a:r>
              <a:rPr lang="en-US" sz="2800" dirty="0"/>
              <a:t>Requires memory, drive, and (sometimes) power cord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20</a:t>
            </a:fld>
            <a:endParaRPr lang="en-US" dirty="0"/>
          </a:p>
        </p:txBody>
      </p:sp>
    </p:spTree>
    <p:extLst>
      <p:ext uri="{BB962C8B-B14F-4D97-AF65-F5344CB8AC3E}">
        <p14:creationId xmlns:p14="http://schemas.microsoft.com/office/powerpoint/2010/main" val="4597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9303" y="1867431"/>
            <a:ext cx="3278909" cy="1808523"/>
          </a:xfrm>
          <a:prstGeom prst="rect">
            <a:avLst/>
          </a:prstGeom>
        </p:spPr>
      </p:pic>
      <p:sp>
        <p:nvSpPr>
          <p:cNvPr id="11" name="Tytuł 10"/>
          <p:cNvSpPr>
            <a:spLocks noGrp="1"/>
          </p:cNvSpPr>
          <p:nvPr>
            <p:ph type="title"/>
          </p:nvPr>
        </p:nvSpPr>
        <p:spPr/>
        <p:txBody>
          <a:bodyPr>
            <a:noAutofit/>
          </a:bodyPr>
          <a:lstStyle/>
          <a:p>
            <a:pPr algn="ctr"/>
            <a:r>
              <a:rPr lang="en-US" dirty="0"/>
              <a:t>Possible Solutions – Intel NUC</a:t>
            </a:r>
            <a:endParaRPr lang="pl-PL" dirty="0"/>
          </a:p>
        </p:txBody>
      </p:sp>
      <p:sp>
        <p:nvSpPr>
          <p:cNvPr id="12" name="Symbol zastępczy zawartości 11"/>
          <p:cNvSpPr>
            <a:spLocks noGrp="1"/>
          </p:cNvSpPr>
          <p:nvPr>
            <p:ph idx="1"/>
          </p:nvPr>
        </p:nvSpPr>
        <p:spPr>
          <a:xfrm>
            <a:off x="457199" y="900000"/>
            <a:ext cx="5657851" cy="3732723"/>
          </a:xfrm>
        </p:spPr>
        <p:txBody>
          <a:bodyPr>
            <a:normAutofit/>
          </a:bodyPr>
          <a:lstStyle/>
          <a:p>
            <a:pPr marL="0" indent="0">
              <a:buFont typeface="Arial"/>
              <a:buNone/>
            </a:pPr>
            <a:r>
              <a:rPr lang="en-US" sz="2800" b="1" dirty="0"/>
              <a:t>Pros:</a:t>
            </a:r>
          </a:p>
          <a:p>
            <a:r>
              <a:rPr lang="en-US" sz="2400" dirty="0"/>
              <a:t>Supported Build: CentOS Toolkit</a:t>
            </a:r>
          </a:p>
          <a:p>
            <a:r>
              <a:rPr lang="en-US" sz="2400" dirty="0"/>
              <a:t>1GE tested</a:t>
            </a:r>
          </a:p>
          <a:p>
            <a:pPr marL="0" indent="0">
              <a:buFont typeface="Arial"/>
              <a:buNone/>
            </a:pPr>
            <a:r>
              <a:rPr lang="en-US" sz="2800" b="1" dirty="0"/>
              <a:t>Cons:</a:t>
            </a:r>
          </a:p>
          <a:p>
            <a:r>
              <a:rPr lang="en-US" sz="2400" dirty="0"/>
              <a:t>Some early versions still sold without power cord, and require mSATA</a:t>
            </a:r>
          </a:p>
          <a:p>
            <a:r>
              <a:rPr lang="en-US" sz="2400" dirty="0"/>
              <a:t>Bulky power brick</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21</a:t>
            </a:fld>
            <a:endParaRPr lang="en-US" dirty="0"/>
          </a:p>
        </p:txBody>
      </p:sp>
    </p:spTree>
    <p:extLst>
      <p:ext uri="{BB962C8B-B14F-4D97-AF65-F5344CB8AC3E}">
        <p14:creationId xmlns:p14="http://schemas.microsoft.com/office/powerpoint/2010/main" val="164290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p:cNvSpPr>
            <a:spLocks noGrp="1"/>
          </p:cNvSpPr>
          <p:nvPr>
            <p:ph type="title"/>
          </p:nvPr>
        </p:nvSpPr>
        <p:spPr/>
        <p:txBody>
          <a:bodyPr>
            <a:noAutofit/>
          </a:bodyPr>
          <a:lstStyle/>
          <a:p>
            <a:pPr algn="ctr"/>
            <a:r>
              <a:rPr lang="en-US" dirty="0"/>
              <a:t>Possible Solutions – NUC7</a:t>
            </a:r>
            <a:r>
              <a:rPr lang="en-US" b="1" dirty="0"/>
              <a:t>i3</a:t>
            </a:r>
            <a:r>
              <a:rPr lang="en-US" dirty="0"/>
              <a:t>BNH/K</a:t>
            </a:r>
            <a:endParaRPr lang="pl-PL" dirty="0"/>
          </a:p>
        </p:txBody>
      </p:sp>
      <p:sp>
        <p:nvSpPr>
          <p:cNvPr id="12" name="Symbol zastępczy zawartości 11"/>
          <p:cNvSpPr>
            <a:spLocks noGrp="1"/>
          </p:cNvSpPr>
          <p:nvPr>
            <p:ph idx="1"/>
          </p:nvPr>
        </p:nvSpPr>
        <p:spPr>
          <a:xfrm>
            <a:off x="457199" y="1307830"/>
            <a:ext cx="8429625" cy="3732723"/>
          </a:xfrm>
        </p:spPr>
        <p:txBody>
          <a:bodyPr>
            <a:noAutofit/>
          </a:bodyPr>
          <a:lstStyle/>
          <a:p>
            <a:r>
              <a:rPr lang="en-US" sz="2800" dirty="0"/>
              <a:t>Price-point: $350-400 </a:t>
            </a:r>
            <a:r>
              <a:rPr lang="en-US" sz="2000" dirty="0"/>
              <a:t>(all pieces)</a:t>
            </a:r>
            <a:endParaRPr lang="en-US" sz="2800" dirty="0"/>
          </a:p>
          <a:p>
            <a:r>
              <a:rPr lang="en-US" sz="2800" dirty="0"/>
              <a:t>Supported Build: CentOS Toolkit</a:t>
            </a:r>
          </a:p>
          <a:p>
            <a:r>
              <a:rPr lang="en-US" sz="2800" dirty="0"/>
              <a:t>1GE tested; 3.4Ghz proc. &lt;!&gt;</a:t>
            </a:r>
          </a:p>
          <a:p>
            <a:r>
              <a:rPr lang="en-US" sz="2800" dirty="0"/>
              <a:t>Up to 32G memory</a:t>
            </a:r>
          </a:p>
          <a:p>
            <a:r>
              <a:rPr lang="en-US" sz="2800" dirty="0"/>
              <a:t>Requires memory, drive purchase separately </a:t>
            </a:r>
            <a:r>
              <a:rPr lang="en-US" sz="2400" dirty="0"/>
              <a:t>(price at top includes)</a:t>
            </a:r>
            <a:endParaRPr lang="en-US" sz="36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22</a:t>
            </a:fld>
            <a:endParaRPr lang="en-US" dirty="0"/>
          </a:p>
        </p:txBody>
      </p:sp>
      <p:pic>
        <p:nvPicPr>
          <p:cNvPr id="2" name="Picture 1">
            <a:extLst>
              <a:ext uri="{FF2B5EF4-FFF2-40B4-BE49-F238E27FC236}">
                <a16:creationId xmlns:a16="http://schemas.microsoft.com/office/drawing/2014/main" id="{A1B7C41F-EE01-4640-9691-1F4C79E093CC}"/>
              </a:ext>
            </a:extLst>
          </p:cNvPr>
          <p:cNvPicPr>
            <a:picLocks noChangeAspect="1"/>
          </p:cNvPicPr>
          <p:nvPr/>
        </p:nvPicPr>
        <p:blipFill>
          <a:blip r:embed="rId2"/>
          <a:stretch>
            <a:fillRect/>
          </a:stretch>
        </p:blipFill>
        <p:spPr>
          <a:xfrm>
            <a:off x="6664324" y="1065293"/>
            <a:ext cx="2222500" cy="2222500"/>
          </a:xfrm>
          <a:prstGeom prst="rect">
            <a:avLst/>
          </a:prstGeom>
        </p:spPr>
      </p:pic>
    </p:spTree>
    <p:extLst>
      <p:ext uri="{BB962C8B-B14F-4D97-AF65-F5344CB8AC3E}">
        <p14:creationId xmlns:p14="http://schemas.microsoft.com/office/powerpoint/2010/main" val="9840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362450" y="1028591"/>
            <a:ext cx="4617445" cy="3463084"/>
          </a:xfrm>
          <a:prstGeom prst="rect">
            <a:avLst/>
          </a:prstGeom>
        </p:spPr>
      </p:pic>
      <p:sp>
        <p:nvSpPr>
          <p:cNvPr id="11" name="Tytuł 10"/>
          <p:cNvSpPr>
            <a:spLocks noGrp="1"/>
          </p:cNvSpPr>
          <p:nvPr>
            <p:ph type="title"/>
          </p:nvPr>
        </p:nvSpPr>
        <p:spPr/>
        <p:txBody>
          <a:bodyPr>
            <a:noAutofit/>
          </a:bodyPr>
          <a:lstStyle/>
          <a:p>
            <a:pPr algn="ctr"/>
            <a:r>
              <a:rPr lang="en-US" dirty="0"/>
              <a:t>Possible Solutions – </a:t>
            </a:r>
            <a:r>
              <a:rPr lang="en-US" dirty="0" err="1"/>
              <a:t>SuperMicro</a:t>
            </a:r>
            <a:r>
              <a:rPr lang="en-US" dirty="0"/>
              <a:t> by Servers Direct</a:t>
            </a:r>
            <a:endParaRPr lang="pl-PL" dirty="0"/>
          </a:p>
        </p:txBody>
      </p:sp>
      <p:sp>
        <p:nvSpPr>
          <p:cNvPr id="12" name="Symbol zastępczy zawartości 11"/>
          <p:cNvSpPr>
            <a:spLocks noGrp="1"/>
          </p:cNvSpPr>
          <p:nvPr>
            <p:ph idx="1"/>
          </p:nvPr>
        </p:nvSpPr>
        <p:spPr>
          <a:xfrm>
            <a:off x="457199" y="1343025"/>
            <a:ext cx="8429625" cy="3289698"/>
          </a:xfrm>
        </p:spPr>
        <p:txBody>
          <a:bodyPr>
            <a:normAutofit/>
          </a:bodyPr>
          <a:lstStyle/>
          <a:p>
            <a:r>
              <a:rPr lang="en-US" sz="2800" dirty="0"/>
              <a:t>Price-point: $600-1000 </a:t>
            </a:r>
            <a:r>
              <a:rPr lang="en-US" sz="2000" dirty="0"/>
              <a:t>(all pieces)</a:t>
            </a:r>
            <a:endParaRPr lang="en-US" sz="2800" dirty="0"/>
          </a:p>
          <a:p>
            <a:r>
              <a:rPr lang="en-US" sz="2800" dirty="0"/>
              <a:t>Supported Build: CentOS Toolkit</a:t>
            </a:r>
          </a:p>
          <a:p>
            <a:r>
              <a:rPr lang="en-US" sz="2800" dirty="0"/>
              <a:t>Rack-mounted</a:t>
            </a:r>
          </a:p>
          <a:p>
            <a:r>
              <a:rPr lang="en-US" sz="2800" dirty="0"/>
              <a:t>1GE/10GE tested</a:t>
            </a:r>
          </a:p>
          <a:p>
            <a:r>
              <a:rPr lang="en-US" sz="2800" dirty="0"/>
              <a:t>Customizable builds</a:t>
            </a:r>
            <a:endParaRPr lang="en-US" sz="2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23</a:t>
            </a:fld>
            <a:endParaRPr lang="en-US" dirty="0"/>
          </a:p>
        </p:txBody>
      </p:sp>
    </p:spTree>
    <p:extLst>
      <p:ext uri="{BB962C8B-B14F-4D97-AF65-F5344CB8AC3E}">
        <p14:creationId xmlns:p14="http://schemas.microsoft.com/office/powerpoint/2010/main" val="425920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ytuł 10"/>
          <p:cNvSpPr>
            <a:spLocks noGrp="1"/>
          </p:cNvSpPr>
          <p:nvPr>
            <p:ph type="title"/>
          </p:nvPr>
        </p:nvSpPr>
        <p:spPr>
          <a:xfrm>
            <a:off x="457200" y="360000"/>
            <a:ext cx="8229600" cy="540000"/>
          </a:xfrm>
        </p:spPr>
        <p:txBody>
          <a:bodyPr>
            <a:noAutofit/>
          </a:bodyPr>
          <a:lstStyle/>
          <a:p>
            <a:pPr algn="ctr"/>
            <a:r>
              <a:rPr lang="en-US" dirty="0"/>
              <a:t>Possible Solutions – gigabyte EL-20-3700-32GB</a:t>
            </a:r>
            <a:endParaRPr lang="pl-PL" dirty="0"/>
          </a:p>
        </p:txBody>
      </p:sp>
      <p:sp>
        <p:nvSpPr>
          <p:cNvPr id="12" name="Symbol zastępczy zawartości 11"/>
          <p:cNvSpPr>
            <a:spLocks noGrp="1"/>
          </p:cNvSpPr>
          <p:nvPr>
            <p:ph idx="1"/>
          </p:nvPr>
        </p:nvSpPr>
        <p:spPr>
          <a:xfrm>
            <a:off x="457199" y="1343025"/>
            <a:ext cx="8429625" cy="3289698"/>
          </a:xfrm>
        </p:spPr>
        <p:txBody>
          <a:bodyPr>
            <a:normAutofit/>
          </a:bodyPr>
          <a:lstStyle/>
          <a:p>
            <a:r>
              <a:rPr lang="en-US" sz="2800" dirty="0"/>
              <a:t>Price-point: $250 </a:t>
            </a:r>
            <a:r>
              <a:rPr lang="en-US" sz="2000" dirty="0"/>
              <a:t>(no assembly; firmware flash required)</a:t>
            </a:r>
            <a:endParaRPr lang="en-US" sz="2800" dirty="0"/>
          </a:p>
          <a:p>
            <a:r>
              <a:rPr lang="en-US" sz="2800" dirty="0"/>
              <a:t>Supported Build: CentOS Toolkit</a:t>
            </a:r>
          </a:p>
          <a:p>
            <a:r>
              <a:rPr lang="en-US" sz="2800" dirty="0"/>
              <a:t>1GE tested</a:t>
            </a:r>
          </a:p>
          <a:p>
            <a:r>
              <a:rPr lang="en-US" sz="2800" dirty="0"/>
              <a:t>FIONA-</a:t>
            </a:r>
            <a:r>
              <a:rPr lang="en-US" sz="2800" dirty="0" err="1"/>
              <a:t>ette</a:t>
            </a:r>
            <a:r>
              <a:rPr lang="en-US" sz="2800" dirty="0"/>
              <a:t> PRP-recommended</a:t>
            </a:r>
          </a:p>
          <a:p>
            <a:r>
              <a:rPr lang="en-US" sz="2800" dirty="0"/>
              <a:t>What you’re using today.</a:t>
            </a:r>
            <a:endParaRPr lang="en-US" sz="2000"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24</a:t>
            </a:fld>
            <a:endParaRPr lang="en-US" dirty="0"/>
          </a:p>
        </p:txBody>
      </p:sp>
      <p:pic>
        <p:nvPicPr>
          <p:cNvPr id="2" name="Picture 1">
            <a:extLst>
              <a:ext uri="{FF2B5EF4-FFF2-40B4-BE49-F238E27FC236}">
                <a16:creationId xmlns:a16="http://schemas.microsoft.com/office/drawing/2014/main" id="{D744F2D9-05D1-F84D-9679-0D264FEFA21F}"/>
              </a:ext>
            </a:extLst>
          </p:cNvPr>
          <p:cNvPicPr>
            <a:picLocks noChangeAspect="1"/>
          </p:cNvPicPr>
          <p:nvPr/>
        </p:nvPicPr>
        <p:blipFill>
          <a:blip r:embed="rId2"/>
          <a:stretch>
            <a:fillRect/>
          </a:stretch>
        </p:blipFill>
        <p:spPr>
          <a:xfrm>
            <a:off x="5277172" y="2216421"/>
            <a:ext cx="3720777" cy="2120843"/>
          </a:xfrm>
          <a:prstGeom prst="rect">
            <a:avLst/>
          </a:prstGeom>
        </p:spPr>
      </p:pic>
    </p:spTree>
    <p:extLst>
      <p:ext uri="{BB962C8B-B14F-4D97-AF65-F5344CB8AC3E}">
        <p14:creationId xmlns:p14="http://schemas.microsoft.com/office/powerpoint/2010/main" val="33688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Passive Cooling (possible issue)</a:t>
            </a:r>
          </a:p>
        </p:txBody>
      </p:sp>
      <p:sp>
        <p:nvSpPr>
          <p:cNvPr id="3" name="Content Placeholder 2"/>
          <p:cNvSpPr>
            <a:spLocks noGrp="1"/>
          </p:cNvSpPr>
          <p:nvPr>
            <p:ph idx="1"/>
          </p:nvPr>
        </p:nvSpPr>
        <p:spPr>
          <a:xfrm>
            <a:off x="457199" y="900000"/>
            <a:ext cx="5329545" cy="3732723"/>
          </a:xfrm>
        </p:spPr>
        <p:txBody>
          <a:bodyPr>
            <a:noAutofit/>
          </a:bodyPr>
          <a:lstStyle/>
          <a:p>
            <a:r>
              <a:rPr lang="en-US" sz="2800" dirty="0"/>
              <a:t>Most of the above include </a:t>
            </a:r>
            <a:r>
              <a:rPr lang="pl-PL" sz="2800" dirty="0"/>
              <a:t>n</a:t>
            </a:r>
            <a:r>
              <a:rPr lang="en-US" sz="2800" dirty="0"/>
              <a:t>o fan in the box for cooling</a:t>
            </a:r>
          </a:p>
          <a:p>
            <a:r>
              <a:rPr lang="en-US" sz="2800" dirty="0"/>
              <a:t>No direct issues with this were found during testing, but it is definitely worth considering when placing in warmer spaces.</a:t>
            </a:r>
            <a:endParaRPr lang="en-US" sz="2000" dirty="0"/>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6" name="Symbol zastępczy stopki 5"/>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5786744" y="1627330"/>
            <a:ext cx="3036455" cy="2277341"/>
          </a:xfrm>
          <a:prstGeom prst="rect">
            <a:avLst/>
          </a:prstGeom>
        </p:spPr>
      </p:pic>
    </p:spTree>
    <p:extLst>
      <p:ext uri="{BB962C8B-B14F-4D97-AF65-F5344CB8AC3E}">
        <p14:creationId xmlns:p14="http://schemas.microsoft.com/office/powerpoint/2010/main" val="181399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Things to Keep in Mind</a:t>
            </a:r>
            <a:endParaRPr lang="pl-PL" dirty="0"/>
          </a:p>
        </p:txBody>
      </p:sp>
      <p:sp>
        <p:nvSpPr>
          <p:cNvPr id="13" name="Symbol zastępczy zawartości 12"/>
          <p:cNvSpPr>
            <a:spLocks noGrp="1"/>
          </p:cNvSpPr>
          <p:nvPr>
            <p:ph idx="1"/>
          </p:nvPr>
        </p:nvSpPr>
        <p:spPr/>
        <p:txBody>
          <a:bodyPr>
            <a:normAutofit lnSpcReduction="10000"/>
          </a:bodyPr>
          <a:lstStyle/>
          <a:p>
            <a:r>
              <a:rPr lang="en-US" sz="2800" dirty="0"/>
              <a:t>You get what you pay for… mostly</a:t>
            </a:r>
          </a:p>
          <a:p>
            <a:r>
              <a:rPr lang="en-US" sz="2800" dirty="0"/>
              <a:t>Prices vary widely and often</a:t>
            </a:r>
          </a:p>
          <a:p>
            <a:r>
              <a:rPr lang="en-US" sz="2800" dirty="0"/>
              <a:t>Most of these options are Single NIC</a:t>
            </a:r>
          </a:p>
          <a:p>
            <a:pPr lvl="1"/>
            <a:r>
              <a:rPr lang="en-US" sz="2400" dirty="0" err="1"/>
              <a:t>pS</a:t>
            </a:r>
            <a:r>
              <a:rPr lang="en-US" sz="2400" dirty="0"/>
              <a:t> PTB recommend Dual NIC systems to test OWAMP and throughput on unique interfaces</a:t>
            </a:r>
          </a:p>
          <a:p>
            <a:r>
              <a:rPr lang="en-US" sz="2800" dirty="0"/>
              <a:t>Read the fine print</a:t>
            </a:r>
          </a:p>
          <a:p>
            <a:pPr lvl="1"/>
            <a:r>
              <a:rPr lang="en-US" sz="2400" dirty="0"/>
              <a:t>Most of these come as barebones systems, but the descriptions can be misleading</a:t>
            </a:r>
          </a:p>
          <a:p>
            <a:r>
              <a:rPr lang="en-US" sz="2800" dirty="0"/>
              <a:t>Newer, better always coming Soon™</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26</a:t>
            </a:fld>
            <a:endParaRPr lang="en-US" dirty="0"/>
          </a:p>
        </p:txBody>
      </p:sp>
    </p:spTree>
    <p:extLst>
      <p:ext uri="{BB962C8B-B14F-4D97-AF65-F5344CB8AC3E}">
        <p14:creationId xmlns:p14="http://schemas.microsoft.com/office/powerpoint/2010/main" val="246932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p:txBody>
          <a:bodyPr>
            <a:noAutofit/>
          </a:bodyPr>
          <a:lstStyle/>
          <a:p>
            <a:pPr algn="ctr"/>
            <a:r>
              <a:rPr lang="en-US" dirty="0"/>
              <a:t>So this replaces large servers?</a:t>
            </a:r>
          </a:p>
        </p:txBody>
      </p:sp>
      <p:sp>
        <p:nvSpPr>
          <p:cNvPr id="8" name="Symbol zastępczy zawartości 7"/>
          <p:cNvSpPr>
            <a:spLocks noGrp="1"/>
          </p:cNvSpPr>
          <p:nvPr>
            <p:ph idx="1"/>
          </p:nvPr>
        </p:nvSpPr>
        <p:spPr>
          <a:xfrm>
            <a:off x="457200" y="900000"/>
            <a:ext cx="5534026" cy="3732723"/>
          </a:xfrm>
        </p:spPr>
        <p:txBody>
          <a:bodyPr>
            <a:normAutofit/>
          </a:bodyPr>
          <a:lstStyle/>
          <a:p>
            <a:r>
              <a:rPr lang="en-US" sz="2800" dirty="0"/>
              <a:t>No, not really. </a:t>
            </a:r>
          </a:p>
          <a:p>
            <a:r>
              <a:rPr lang="en-US" sz="2800" dirty="0"/>
              <a:t>There is still a need to have larger boxes with more memory, higher speeds, warranties, stability, etc.</a:t>
            </a:r>
          </a:p>
          <a:p>
            <a:r>
              <a:rPr lang="en-US" sz="2800" dirty="0"/>
              <a:t>BUT there are niches where these are really useful and the cost makes them easy “starter” boxes</a:t>
            </a:r>
            <a:endParaRPr lang="en-US" sz="2000"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4" name="Symbol zastępczy stopki 3"/>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27</a:t>
            </a:fld>
            <a:endParaRPr lang="en-US" dirty="0"/>
          </a:p>
        </p:txBody>
      </p:sp>
      <p:sp>
        <p:nvSpPr>
          <p:cNvPr id="9" name="Objaśnienie prostokątne zaokrąglone 8"/>
          <p:cNvSpPr/>
          <p:nvPr/>
        </p:nvSpPr>
        <p:spPr>
          <a:xfrm>
            <a:off x="6629399" y="1133475"/>
            <a:ext cx="2266951" cy="2867025"/>
          </a:xfrm>
          <a:prstGeom prst="wedgeRoundRectCallout">
            <a:avLst>
              <a:gd name="adj1" fmla="val -79023"/>
              <a:gd name="adj2" fmla="val -2579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Arial" panose="020B0604020202020204" pitchFamily="34" charset="0"/>
              <a:buChar char="•"/>
            </a:pPr>
            <a:r>
              <a:rPr lang="en-US" sz="2000" dirty="0">
                <a:solidFill>
                  <a:schemeClr val="tx1"/>
                </a:solidFill>
              </a:rPr>
              <a:t>Limited to 1GE </a:t>
            </a:r>
            <a:r>
              <a:rPr lang="en-US" sz="1600" dirty="0">
                <a:solidFill>
                  <a:schemeClr val="tx1"/>
                </a:solidFill>
              </a:rPr>
              <a:t>(currently)</a:t>
            </a: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Fragile and possibly “Leggy” </a:t>
            </a:r>
            <a:r>
              <a:rPr lang="en-US" sz="1600" dirty="0">
                <a:solidFill>
                  <a:schemeClr val="tx1"/>
                </a:solidFill>
              </a:rPr>
              <a:t>(not easily mounted into existing rack structures</a:t>
            </a:r>
            <a:r>
              <a:rPr lang="pl-PL" sz="1600"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81259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35027" y="2198393"/>
            <a:ext cx="3423185" cy="2396230"/>
          </a:xfrm>
          <a:prstGeom prst="rect">
            <a:avLst/>
          </a:prstGeom>
        </p:spPr>
      </p:pic>
      <p:sp>
        <p:nvSpPr>
          <p:cNvPr id="13" name="Tytuł 12"/>
          <p:cNvSpPr>
            <a:spLocks noGrp="1"/>
          </p:cNvSpPr>
          <p:nvPr>
            <p:ph type="title"/>
          </p:nvPr>
        </p:nvSpPr>
        <p:spPr/>
        <p:txBody>
          <a:bodyPr>
            <a:noAutofit/>
          </a:bodyPr>
          <a:lstStyle/>
          <a:p>
            <a:pPr algn="ctr"/>
            <a:r>
              <a:rPr lang="en-US" dirty="0"/>
              <a:t>Low-cost, Small Nodes in the Wild </a:t>
            </a:r>
            <a:endParaRPr lang="pl-PL" dirty="0"/>
          </a:p>
        </p:txBody>
      </p:sp>
      <p:sp>
        <p:nvSpPr>
          <p:cNvPr id="14" name="Symbol zastępczy zawartości 13"/>
          <p:cNvSpPr>
            <a:spLocks noGrp="1"/>
          </p:cNvSpPr>
          <p:nvPr>
            <p:ph idx="1"/>
          </p:nvPr>
        </p:nvSpPr>
        <p:spPr/>
        <p:txBody>
          <a:bodyPr>
            <a:normAutofit lnSpcReduction="10000"/>
          </a:bodyPr>
          <a:lstStyle/>
          <a:p>
            <a:r>
              <a:rPr lang="en-US" sz="2000" dirty="0"/>
              <a:t>Raspberry Pi deployment </a:t>
            </a:r>
            <a:r>
              <a:rPr lang="en-US" sz="1600" dirty="0"/>
              <a:t>(Alan </a:t>
            </a:r>
            <a:r>
              <a:rPr lang="en-US" sz="1600" dirty="0" err="1"/>
              <a:t>Whinery</a:t>
            </a:r>
            <a:r>
              <a:rPr lang="en-US" sz="1600" dirty="0"/>
              <a:t> - University of Hawaii)</a:t>
            </a:r>
            <a:endParaRPr lang="en-US" sz="2000" dirty="0"/>
          </a:p>
          <a:p>
            <a:pPr lvl="1"/>
            <a:r>
              <a:rPr lang="en-US" sz="1600" dirty="0"/>
              <a:t>ultra-low-cost (30 USD), ultra-small size, USB hub power capable</a:t>
            </a:r>
          </a:p>
          <a:p>
            <a:pPr lvl="1"/>
            <a:r>
              <a:rPr lang="en-US" sz="1600" dirty="0"/>
              <a:t>Low-speed Ethernet, not as useful for </a:t>
            </a:r>
            <a:r>
              <a:rPr lang="en-US" sz="1600" dirty="0" err="1"/>
              <a:t>bwctl</a:t>
            </a:r>
            <a:r>
              <a:rPr lang="en-US" sz="1600" dirty="0"/>
              <a:t> (throughput); fine for OWAMP</a:t>
            </a:r>
          </a:p>
          <a:p>
            <a:r>
              <a:rPr lang="en-US" sz="2000" dirty="0"/>
              <a:t>LIVA deployment beginning </a:t>
            </a:r>
            <a:r>
              <a:rPr lang="en-US" sz="1600" dirty="0"/>
              <a:t>(IN@IU/APAN/</a:t>
            </a:r>
            <a:r>
              <a:rPr lang="en-US" sz="1600" dirty="0" err="1"/>
              <a:t>Esnet</a:t>
            </a:r>
            <a:r>
              <a:rPr lang="en-US" sz="1600" dirty="0"/>
              <a:t>/IU </a:t>
            </a:r>
            <a:r>
              <a:rPr lang="en-US" sz="1600" dirty="0" err="1"/>
              <a:t>GlobalNOC</a:t>
            </a:r>
            <a:r>
              <a:rPr lang="en-US" sz="1600" dirty="0"/>
              <a:t>)</a:t>
            </a:r>
            <a:r>
              <a:rPr lang="en-US" sz="2000" dirty="0"/>
              <a:t> </a:t>
            </a:r>
          </a:p>
          <a:p>
            <a:pPr lvl="1"/>
            <a:r>
              <a:rPr lang="en-US" sz="1600" dirty="0"/>
              <a:t>100-125 USD, small form factor, 15 watts </a:t>
            </a:r>
            <a:r>
              <a:rPr lang="en-US" sz="1600" dirty="0" err="1"/>
              <a:t>usb</a:t>
            </a:r>
            <a:r>
              <a:rPr lang="en-US" sz="1600" dirty="0"/>
              <a:t> micro</a:t>
            </a:r>
          </a:p>
          <a:p>
            <a:pPr lvl="1"/>
            <a:r>
              <a:rPr lang="en-US" sz="1600" dirty="0"/>
              <a:t>No fan, cannot support CentOS 6/Toolkit build on native drive (Ubuntu 12.04/</a:t>
            </a:r>
            <a:r>
              <a:rPr lang="en-US" sz="1600" dirty="0" err="1"/>
              <a:t>Debian</a:t>
            </a:r>
            <a:r>
              <a:rPr lang="en-US" sz="1600" dirty="0"/>
              <a:t> build)</a:t>
            </a:r>
          </a:p>
          <a:p>
            <a:r>
              <a:rPr lang="en-US" sz="2200" dirty="0"/>
              <a:t>NUC/</a:t>
            </a:r>
            <a:r>
              <a:rPr lang="en-US" sz="2200" dirty="0" err="1"/>
              <a:t>GigaByte</a:t>
            </a:r>
            <a:r>
              <a:rPr lang="en-US" sz="2200" dirty="0"/>
              <a:t>/</a:t>
            </a:r>
            <a:r>
              <a:rPr lang="en-US" sz="2200" dirty="0" err="1"/>
              <a:t>Zotac</a:t>
            </a:r>
            <a:r>
              <a:rPr lang="en-US" sz="2200" dirty="0"/>
              <a:t> </a:t>
            </a:r>
            <a:r>
              <a:rPr lang="en-US" sz="1700" dirty="0"/>
              <a:t>(</a:t>
            </a:r>
            <a:r>
              <a:rPr lang="en-US" sz="1800" dirty="0"/>
              <a:t>in testing </a:t>
            </a:r>
            <a:r>
              <a:rPr lang="en-US" sz="1700" dirty="0"/>
              <a:t>IN@IU/SCInet15 Flock)</a:t>
            </a:r>
            <a:endParaRPr lang="en-US" sz="1900" dirty="0"/>
          </a:p>
          <a:p>
            <a:r>
              <a:rPr lang="en-US" sz="2000" dirty="0"/>
              <a:t>Servers Direct deployment </a:t>
            </a:r>
            <a:r>
              <a:rPr lang="en-US" sz="1600" dirty="0"/>
              <a:t>(KENET - NSRC and IN@IU)</a:t>
            </a:r>
          </a:p>
          <a:p>
            <a:pPr lvl="1"/>
            <a:r>
              <a:rPr lang="en-US" sz="1600" dirty="0"/>
              <a:t>1 RU rack-mounted server, 600-1000 USD</a:t>
            </a:r>
          </a:p>
          <a:p>
            <a:r>
              <a:rPr lang="en-US" sz="2000" dirty="0"/>
              <a:t>Know of Another? </a:t>
            </a:r>
          </a:p>
          <a:p>
            <a:pPr lvl="1"/>
            <a:r>
              <a:rPr lang="en-US" sz="1600" dirty="0"/>
              <a:t>Strengths?</a:t>
            </a:r>
          </a:p>
          <a:p>
            <a:pPr lvl="1"/>
            <a:r>
              <a:rPr lang="en-US" sz="1600" dirty="0"/>
              <a:t>Limitations?</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28</a:t>
            </a:fld>
            <a:endParaRPr lang="en-US" dirty="0"/>
          </a:p>
        </p:txBody>
      </p:sp>
    </p:spTree>
    <p:extLst>
      <p:ext uri="{BB962C8B-B14F-4D97-AF65-F5344CB8AC3E}">
        <p14:creationId xmlns:p14="http://schemas.microsoft.com/office/powerpoint/2010/main" val="1323068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So is that it?</a:t>
            </a:r>
            <a:endParaRPr lang="pl-PL" dirty="0"/>
          </a:p>
        </p:txBody>
      </p:sp>
      <p:sp>
        <p:nvSpPr>
          <p:cNvPr id="13" name="Symbol zastępczy zawartości 12"/>
          <p:cNvSpPr>
            <a:spLocks noGrp="1"/>
          </p:cNvSpPr>
          <p:nvPr>
            <p:ph idx="1"/>
          </p:nvPr>
        </p:nvSpPr>
        <p:spPr/>
        <p:txBody>
          <a:bodyPr>
            <a:noAutofit/>
          </a:bodyPr>
          <a:lstStyle/>
          <a:p>
            <a:r>
              <a:rPr lang="en-US" sz="2400" dirty="0"/>
              <a:t>No</a:t>
            </a:r>
          </a:p>
          <a:p>
            <a:pPr lvl="1"/>
            <a:r>
              <a:rPr lang="en-US" sz="2000" dirty="0"/>
              <a:t>We as a community should continue to investigate and test new technology/options as they become available.</a:t>
            </a:r>
          </a:p>
          <a:p>
            <a:pPr lvl="1"/>
            <a:r>
              <a:rPr lang="en-US" sz="2000" dirty="0"/>
              <a:t>Try new ways to use older ideas</a:t>
            </a:r>
          </a:p>
          <a:p>
            <a:pPr lvl="1"/>
            <a:r>
              <a:rPr lang="en-US" sz="2000" dirty="0"/>
              <a:t>Research: Faster, smaller, cheaper, better. When we can get all of these we can stop. (no, not really)</a:t>
            </a:r>
          </a:p>
          <a:p>
            <a:r>
              <a:rPr lang="en-US" sz="2400" dirty="0"/>
              <a:t>Small node prices and models are constantly fluctuating; next time we talk there will be something new to evaluate.</a:t>
            </a:r>
          </a:p>
          <a:p>
            <a:r>
              <a:rPr lang="en-US" sz="2400" dirty="0"/>
              <a:t>Trials and test meshes exist in several institutions to continue evaluating boxes in the $100-$200 range for both CentOS and </a:t>
            </a:r>
            <a:r>
              <a:rPr lang="en-US" sz="2400" dirty="0" err="1"/>
              <a:t>Debian</a:t>
            </a:r>
            <a:r>
              <a:rPr lang="en-US" sz="2400" dirty="0"/>
              <a:t> distributions</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29</a:t>
            </a:fld>
            <a:endParaRPr lang="en-US" dirty="0"/>
          </a:p>
        </p:txBody>
      </p:sp>
    </p:spTree>
    <p:extLst>
      <p:ext uri="{BB962C8B-B14F-4D97-AF65-F5344CB8AC3E}">
        <p14:creationId xmlns:p14="http://schemas.microsoft.com/office/powerpoint/2010/main" val="202191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 – Content Outline</a:t>
            </a:r>
          </a:p>
        </p:txBody>
      </p:sp>
      <p:sp>
        <p:nvSpPr>
          <p:cNvPr id="6" name="Content Placeholder 5"/>
          <p:cNvSpPr>
            <a:spLocks noGrp="1"/>
          </p:cNvSpPr>
          <p:nvPr>
            <p:ph idx="1"/>
          </p:nvPr>
        </p:nvSpPr>
        <p:spPr/>
        <p:txBody>
          <a:bodyPr>
            <a:noAutofit/>
          </a:bodyPr>
          <a:lstStyle/>
          <a:p>
            <a:r>
              <a:rPr lang="en-US" sz="2000" b="1" i="1" dirty="0"/>
              <a:t>Outline: </a:t>
            </a:r>
            <a:r>
              <a:rPr lang="en-US" sz="2000" dirty="0"/>
              <a:t>a</a:t>
            </a:r>
          </a:p>
          <a:p>
            <a:pPr lvl="1"/>
            <a:r>
              <a:rPr lang="en-US" sz="1600" dirty="0"/>
              <a:t>Overview of the project</a:t>
            </a:r>
          </a:p>
          <a:p>
            <a:pPr lvl="1"/>
            <a:r>
              <a:rPr lang="en-US" sz="1600" dirty="0"/>
              <a:t>The evaluation criteria</a:t>
            </a:r>
          </a:p>
          <a:p>
            <a:pPr lvl="1"/>
            <a:r>
              <a:rPr lang="en-US" sz="1600" dirty="0"/>
              <a:t>Results of evaluation</a:t>
            </a:r>
          </a:p>
          <a:p>
            <a:r>
              <a:rPr lang="en-US" sz="2000" b="1" i="1" dirty="0"/>
              <a:t>What Can be Cut: </a:t>
            </a:r>
            <a:endParaRPr lang="en-US" sz="2000" dirty="0"/>
          </a:p>
          <a:p>
            <a:pPr lvl="1"/>
            <a:r>
              <a:rPr lang="en-US" sz="1600" dirty="0"/>
              <a:t>There is a lot of detail on the specifics of some of the machines.  Cut this down to save time</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3</a:t>
            </a:fld>
            <a:endParaRPr lang="en-US" dirty="0"/>
          </a:p>
        </p:txBody>
      </p:sp>
    </p:spTree>
    <p:extLst>
      <p:ext uri="{BB962C8B-B14F-4D97-AF65-F5344CB8AC3E}">
        <p14:creationId xmlns:p14="http://schemas.microsoft.com/office/powerpoint/2010/main" val="58077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9"/>
          <p:cNvSpPr>
            <a:spLocks noGrp="1"/>
          </p:cNvSpPr>
          <p:nvPr>
            <p:ph type="title"/>
          </p:nvPr>
        </p:nvSpPr>
        <p:spPr/>
        <p:txBody>
          <a:bodyPr>
            <a:noAutofit/>
          </a:bodyPr>
          <a:lstStyle/>
          <a:p>
            <a:pPr algn="ctr"/>
            <a:r>
              <a:rPr lang="en-US" dirty="0"/>
              <a:t>So is that it?</a:t>
            </a:r>
            <a:endParaRPr lang="pl-PL" dirty="0"/>
          </a:p>
        </p:txBody>
      </p:sp>
      <p:sp>
        <p:nvSpPr>
          <p:cNvPr id="11" name="Symbol zastępczy zawartości 10"/>
          <p:cNvSpPr>
            <a:spLocks noGrp="1"/>
          </p:cNvSpPr>
          <p:nvPr>
            <p:ph idx="1"/>
          </p:nvPr>
        </p:nvSpPr>
        <p:spPr/>
        <p:txBody>
          <a:bodyPr>
            <a:noAutofit/>
          </a:bodyPr>
          <a:lstStyle/>
          <a:p>
            <a:r>
              <a:rPr lang="en-US" sz="2800" dirty="0"/>
              <a:t>As small nodes improve, and costs decrease, even more options will become viable</a:t>
            </a:r>
          </a:p>
          <a:p>
            <a:r>
              <a:rPr lang="en-US" sz="2800" dirty="0"/>
              <a:t>While the initial tests can be good reference, the perfSONAR Dev group isn’t in the full time business of defining all variables on all devices. Which is where the community comes in!</a:t>
            </a:r>
          </a:p>
          <a:p>
            <a:r>
              <a:rPr lang="en-US" sz="2800" dirty="0"/>
              <a:t>“We” are working to make it easier for the </a:t>
            </a:r>
            <a:r>
              <a:rPr lang="en-US" sz="2800" dirty="0" err="1"/>
              <a:t>pS</a:t>
            </a:r>
            <a:r>
              <a:rPr lang="en-US" sz="2800" dirty="0"/>
              <a:t> Community to share their reviews of devices, experiments in the works, and use cases from the field.</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30</a:t>
            </a:fld>
            <a:endParaRPr lang="en-US" dirty="0"/>
          </a:p>
        </p:txBody>
      </p:sp>
    </p:spTree>
    <p:extLst>
      <p:ext uri="{BB962C8B-B14F-4D97-AF65-F5344CB8AC3E}">
        <p14:creationId xmlns:p14="http://schemas.microsoft.com/office/powerpoint/2010/main" val="322113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What’s Next?</a:t>
            </a:r>
          </a:p>
        </p:txBody>
      </p:sp>
      <p:sp>
        <p:nvSpPr>
          <p:cNvPr id="3" name="Content Placeholder 2"/>
          <p:cNvSpPr>
            <a:spLocks noGrp="1"/>
          </p:cNvSpPr>
          <p:nvPr>
            <p:ph idx="1"/>
          </p:nvPr>
        </p:nvSpPr>
        <p:spPr/>
        <p:txBody>
          <a:bodyPr>
            <a:normAutofit/>
          </a:bodyPr>
          <a:lstStyle/>
          <a:p>
            <a:r>
              <a:rPr lang="en-US" sz="2800" dirty="0"/>
              <a:t>Develop </a:t>
            </a:r>
            <a:r>
              <a:rPr lang="en-US" sz="2800" dirty="0" err="1"/>
              <a:t>flashable</a:t>
            </a:r>
            <a:r>
              <a:rPr lang="en-US" sz="2800" dirty="0"/>
              <a:t> images</a:t>
            </a:r>
          </a:p>
          <a:p>
            <a:r>
              <a:rPr lang="en-US" sz="2800" dirty="0"/>
              <a:t>More HOWTOs for setting up nodes</a:t>
            </a:r>
          </a:p>
          <a:p>
            <a:r>
              <a:rPr lang="en-US" sz="2800" dirty="0"/>
              <a:t>Scripts to make setup easier</a:t>
            </a:r>
          </a:p>
          <a:p>
            <a:r>
              <a:rPr lang="en-US" sz="2800" dirty="0"/>
              <a:t>Post results and information to perfSONAR website:</a:t>
            </a:r>
            <a:r>
              <a:rPr lang="pl-PL" sz="2800" dirty="0"/>
              <a:t> </a:t>
            </a:r>
            <a:r>
              <a:rPr lang="en-US" sz="2800" u="sng" dirty="0">
                <a:hlinkClick r:id="rId2"/>
              </a:rPr>
              <a:t>https://github.com/perfsonar/project/wiki/perfSONAR-Endpoint-Node-Project</a:t>
            </a:r>
            <a:r>
              <a:rPr lang="en-US" sz="2800" u="sng" dirty="0"/>
              <a:t> </a:t>
            </a:r>
            <a:endParaRPr lang="en-US" sz="2800" dirty="0"/>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31</a:t>
            </a:fld>
            <a:endParaRPr lang="en-US" dirty="0"/>
          </a:p>
        </p:txBody>
      </p:sp>
    </p:spTree>
    <p:extLst>
      <p:ext uri="{BB962C8B-B14F-4D97-AF65-F5344CB8AC3E}">
        <p14:creationId xmlns:p14="http://schemas.microsoft.com/office/powerpoint/2010/main" val="2231771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1"/>
          <p:cNvSpPr>
            <a:spLocks noGrp="1"/>
          </p:cNvSpPr>
          <p:nvPr>
            <p:ph type="title"/>
          </p:nvPr>
        </p:nvSpPr>
        <p:spPr/>
        <p:txBody>
          <a:bodyPr>
            <a:noAutofit/>
          </a:bodyPr>
          <a:lstStyle/>
          <a:p>
            <a:pPr algn="ctr"/>
            <a:r>
              <a:rPr lang="en-US" dirty="0"/>
              <a:t>In Closing…</a:t>
            </a:r>
            <a:endParaRPr lang="pl-PL" dirty="0"/>
          </a:p>
        </p:txBody>
      </p:sp>
      <p:sp>
        <p:nvSpPr>
          <p:cNvPr id="13" name="Symbol zastępczy zawartości 12"/>
          <p:cNvSpPr>
            <a:spLocks noGrp="1"/>
          </p:cNvSpPr>
          <p:nvPr>
            <p:ph idx="1"/>
          </p:nvPr>
        </p:nvSpPr>
        <p:spPr/>
        <p:txBody>
          <a:bodyPr/>
          <a:lstStyle/>
          <a:p>
            <a:r>
              <a:rPr lang="en-US" sz="2800" dirty="0"/>
              <a:t>More nodes equals more data for troubleshooting</a:t>
            </a:r>
          </a:p>
          <a:p>
            <a:pPr lvl="1"/>
            <a:r>
              <a:rPr lang="en-US" sz="2400" dirty="0"/>
              <a:t>Lower cost = more possible nodes</a:t>
            </a:r>
          </a:p>
          <a:p>
            <a:r>
              <a:rPr lang="en-US" sz="2800" dirty="0"/>
              <a:t>Small size means they can ride along in backpacks for </a:t>
            </a:r>
            <a:r>
              <a:rPr lang="en-US" sz="2800" dirty="0" err="1"/>
              <a:t>adhoc</a:t>
            </a:r>
            <a:r>
              <a:rPr lang="en-US" sz="2800" dirty="0"/>
              <a:t> testing</a:t>
            </a:r>
          </a:p>
          <a:p>
            <a:r>
              <a:rPr lang="en-US" sz="2800" dirty="0"/>
              <a:t>Other possible benefits:</a:t>
            </a:r>
          </a:p>
          <a:p>
            <a:pPr lvl="1"/>
            <a:r>
              <a:rPr lang="en-US" sz="2400" dirty="0"/>
              <a:t>Power over Ethernet (POE), Fit in places where space is at a premium</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32</a:t>
            </a:fld>
            <a:endParaRPr lang="en-US" dirty="0"/>
          </a:p>
        </p:txBody>
      </p:sp>
    </p:spTree>
    <p:extLst>
      <p:ext uri="{BB962C8B-B14F-4D97-AF65-F5344CB8AC3E}">
        <p14:creationId xmlns:p14="http://schemas.microsoft.com/office/powerpoint/2010/main" val="2821905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160" y="1486570"/>
            <a:ext cx="4307328" cy="2170359"/>
          </a:xfrm>
          <a:prstGeom prst="rect">
            <a:avLst/>
          </a:prstGeom>
        </p:spPr>
      </p:pic>
      <p:sp>
        <p:nvSpPr>
          <p:cNvPr id="13" name="Tytuł 12"/>
          <p:cNvSpPr>
            <a:spLocks noGrp="1"/>
          </p:cNvSpPr>
          <p:nvPr>
            <p:ph type="title"/>
          </p:nvPr>
        </p:nvSpPr>
        <p:spPr/>
        <p:txBody>
          <a:bodyPr>
            <a:noAutofit/>
          </a:bodyPr>
          <a:lstStyle/>
          <a:p>
            <a:pPr algn="ctr"/>
            <a:r>
              <a:rPr lang="en-US" dirty="0"/>
              <a:t>Resources</a:t>
            </a:r>
            <a:endParaRPr lang="pl-PL" dirty="0"/>
          </a:p>
        </p:txBody>
      </p:sp>
      <p:sp>
        <p:nvSpPr>
          <p:cNvPr id="14" name="Symbol zastępczy zawartości 13"/>
          <p:cNvSpPr>
            <a:spLocks noGrp="1"/>
          </p:cNvSpPr>
          <p:nvPr>
            <p:ph idx="1"/>
          </p:nvPr>
        </p:nvSpPr>
        <p:spPr>
          <a:xfrm>
            <a:off x="4238625" y="900000"/>
            <a:ext cx="4648199" cy="3732723"/>
          </a:xfrm>
        </p:spPr>
        <p:txBody>
          <a:bodyPr>
            <a:normAutofit/>
          </a:bodyPr>
          <a:lstStyle/>
          <a:p>
            <a:pPr marL="0" indent="0">
              <a:buFont typeface="Arial"/>
              <a:buNone/>
            </a:pPr>
            <a:r>
              <a:rPr lang="en-US" sz="2400" dirty="0"/>
              <a:t>Low-cost Nodes Primer - </a:t>
            </a:r>
            <a:r>
              <a:rPr lang="en-US" sz="2400" dirty="0">
                <a:hlinkClick r:id="rId3"/>
              </a:rPr>
              <a:t>https://www.perfsonar.net/deploy/hardware-selection/low-cost-hardware/</a:t>
            </a:r>
            <a:r>
              <a:rPr lang="en-US" sz="2400" dirty="0"/>
              <a:t> </a:t>
            </a:r>
          </a:p>
          <a:p>
            <a:pPr marL="0" indent="0">
              <a:buFont typeface="Arial"/>
              <a:buNone/>
            </a:pPr>
            <a:endParaRPr lang="en-US" sz="2400" dirty="0"/>
          </a:p>
          <a:p>
            <a:pPr marL="0" indent="0">
              <a:buFont typeface="Arial"/>
              <a:buNone/>
            </a:pPr>
            <a:r>
              <a:rPr lang="en-US" sz="2400" dirty="0"/>
              <a:t>Finding the right Installation - </a:t>
            </a:r>
            <a:r>
              <a:rPr lang="en-US" sz="2400" dirty="0">
                <a:hlinkClick r:id="rId4"/>
              </a:rPr>
              <a:t>http://docs.perfsonar.net/install_options.html</a:t>
            </a:r>
            <a:r>
              <a:rPr lang="en-US" sz="2400" dirty="0"/>
              <a:t> </a:t>
            </a:r>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9" name="Symbol zastępczy stopki 8"/>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33</a:t>
            </a:fld>
            <a:endParaRPr lang="en-US" dirty="0"/>
          </a:p>
        </p:txBody>
      </p:sp>
    </p:spTree>
    <p:extLst>
      <p:ext uri="{BB962C8B-B14F-4D97-AF65-F5344CB8AC3E}">
        <p14:creationId xmlns:p14="http://schemas.microsoft.com/office/powerpoint/2010/main" val="1286878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perfSONAR</a:t>
            </a:r>
            <a:r>
              <a:rPr lang="en-US" dirty="0"/>
              <a:t> Low-Cost Hardware</a:t>
            </a:r>
          </a:p>
        </p:txBody>
      </p:sp>
      <p:sp>
        <p:nvSpPr>
          <p:cNvPr id="4" name="TextBox 3"/>
          <p:cNvSpPr txBox="1"/>
          <p:nvPr/>
        </p:nvSpPr>
        <p:spPr>
          <a:xfrm>
            <a:off x="1447800" y="4159515"/>
            <a:ext cx="6591300" cy="400110"/>
          </a:xfrm>
          <a:prstGeom prst="rect">
            <a:avLst/>
          </a:prstGeom>
          <a:noFill/>
        </p:spPr>
        <p:txBody>
          <a:bodyPr wrap="square" rtlCol="0">
            <a:spAutoFit/>
          </a:bodyPr>
          <a:lstStyle/>
          <a:p>
            <a:pPr algn="ctr"/>
            <a:r>
              <a:rPr lang="en-US" sz="1000" dirty="0"/>
              <a:t>This document is a result of work by the </a:t>
            </a:r>
            <a:r>
              <a:rPr lang="en-US" sz="1000" dirty="0" err="1"/>
              <a:t>perfSONAR</a:t>
            </a:r>
            <a:r>
              <a:rPr lang="en-US" sz="1000" dirty="0"/>
              <a:t> Project (</a:t>
            </a:r>
            <a:r>
              <a:rPr lang="en-US" sz="1000" dirty="0">
                <a:hlinkClick r:id="rId2"/>
              </a:rPr>
              <a:t>http://www.perfsonar.net</a:t>
            </a:r>
            <a:r>
              <a:rPr lang="en-US" sz="1000" dirty="0"/>
              <a:t>) and is licensed under CC BY-SA 4.0 (</a:t>
            </a:r>
            <a:r>
              <a:rPr lang="en-US" sz="1000" dirty="0">
                <a:hlinkClick r:id="rId3"/>
              </a:rPr>
              <a:t>https://creativecommons.org/licenses/by-sa/4.0/</a:t>
            </a:r>
            <a:r>
              <a:rPr lang="en-US" sz="1000" dirty="0"/>
              <a:t>). </a:t>
            </a:r>
          </a:p>
        </p:txBody>
      </p:sp>
      <p:sp>
        <p:nvSpPr>
          <p:cNvPr id="6" name="Subtitle 2"/>
          <p:cNvSpPr txBox="1">
            <a:spLocks/>
          </p:cNvSpPr>
          <p:nvPr/>
        </p:nvSpPr>
        <p:spPr>
          <a:xfrm>
            <a:off x="1964267" y="2828717"/>
            <a:ext cx="7086600" cy="1314450"/>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b="1" i="1" dirty="0"/>
              <a:t>GPN Member’s Meeting 2018</a:t>
            </a:r>
          </a:p>
          <a:p>
            <a:pPr algn="r"/>
            <a:endParaRPr lang="en-US" b="1" i="1" dirty="0"/>
          </a:p>
          <a:p>
            <a:pPr algn="r"/>
            <a:r>
              <a:rPr lang="en-US" dirty="0"/>
              <a:t>Scott Chevalier, </a:t>
            </a:r>
            <a:r>
              <a:rPr lang="en-US" dirty="0">
                <a:hlinkClick r:id="rId4"/>
              </a:rPr>
              <a:t>IN@IU</a:t>
            </a:r>
            <a:r>
              <a:rPr lang="en-US" dirty="0"/>
              <a:t>, </a:t>
            </a:r>
            <a:r>
              <a:rPr lang="en-US" dirty="0">
                <a:hlinkClick r:id="rId5"/>
              </a:rPr>
              <a:t>schevali@iu.edu</a:t>
            </a:r>
            <a:endParaRPr lang="en-US" dirty="0"/>
          </a:p>
          <a:p>
            <a:pPr algn="r"/>
            <a:r>
              <a:rPr lang="en-US" dirty="0"/>
              <a:t>2018-06-01</a:t>
            </a:r>
          </a:p>
          <a:p>
            <a:pPr algn="r"/>
            <a:endParaRPr lang="en-US"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5" name="Symbol zastępczy stopki 4"/>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34</a:t>
            </a:fld>
            <a:endParaRPr lang="en-US" dirty="0"/>
          </a:p>
        </p:txBody>
      </p:sp>
    </p:spTree>
    <p:extLst>
      <p:ext uri="{BB962C8B-B14F-4D97-AF65-F5344CB8AC3E}">
        <p14:creationId xmlns:p14="http://schemas.microsoft.com/office/powerpoint/2010/main" val="165945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perfSONAR</a:t>
            </a:r>
            <a:r>
              <a:rPr lang="en-US" dirty="0"/>
              <a:t> Low-Cost Hardware</a:t>
            </a:r>
          </a:p>
        </p:txBody>
      </p:sp>
      <p:sp>
        <p:nvSpPr>
          <p:cNvPr id="4" name="TextBox 3"/>
          <p:cNvSpPr txBox="1"/>
          <p:nvPr/>
        </p:nvSpPr>
        <p:spPr>
          <a:xfrm>
            <a:off x="1447800" y="4159515"/>
            <a:ext cx="6591300" cy="400110"/>
          </a:xfrm>
          <a:prstGeom prst="rect">
            <a:avLst/>
          </a:prstGeom>
          <a:noFill/>
        </p:spPr>
        <p:txBody>
          <a:bodyPr wrap="square" rtlCol="0">
            <a:spAutoFit/>
          </a:bodyPr>
          <a:lstStyle/>
          <a:p>
            <a:pPr algn="ctr"/>
            <a:r>
              <a:rPr lang="en-US" sz="1000" dirty="0"/>
              <a:t>This document is a result of work by the </a:t>
            </a:r>
            <a:r>
              <a:rPr lang="en-US" sz="1000" dirty="0" err="1"/>
              <a:t>perfSONAR</a:t>
            </a:r>
            <a:r>
              <a:rPr lang="en-US" sz="1000" dirty="0"/>
              <a:t> Project (</a:t>
            </a:r>
            <a:r>
              <a:rPr lang="en-US" sz="1000" dirty="0">
                <a:hlinkClick r:id="rId2"/>
              </a:rPr>
              <a:t>http://www.perfsonar.net</a:t>
            </a:r>
            <a:r>
              <a:rPr lang="en-US" sz="1000" dirty="0"/>
              <a:t>) and is licensed under CC BY-SA 4.0 (</a:t>
            </a:r>
            <a:r>
              <a:rPr lang="en-US" sz="1000" dirty="0">
                <a:hlinkClick r:id="rId3"/>
              </a:rPr>
              <a:t>https://creativecommons.org/licenses/by-sa/4.0/</a:t>
            </a:r>
            <a:r>
              <a:rPr lang="en-US" sz="1000" dirty="0"/>
              <a:t>). </a:t>
            </a:r>
          </a:p>
        </p:txBody>
      </p:sp>
      <p:sp>
        <p:nvSpPr>
          <p:cNvPr id="6" name="Subtitle 2"/>
          <p:cNvSpPr txBox="1">
            <a:spLocks/>
          </p:cNvSpPr>
          <p:nvPr/>
        </p:nvSpPr>
        <p:spPr>
          <a:xfrm>
            <a:off x="1964267" y="2828717"/>
            <a:ext cx="7086600" cy="1314450"/>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b="1" i="1" dirty="0"/>
              <a:t>GPN Member’s Meeting 2018</a:t>
            </a:r>
          </a:p>
          <a:p>
            <a:pPr algn="r"/>
            <a:endParaRPr lang="en-US" b="1" i="1" dirty="0"/>
          </a:p>
          <a:p>
            <a:pPr algn="r"/>
            <a:r>
              <a:rPr lang="en-US" dirty="0"/>
              <a:t>Scott Chevalier, </a:t>
            </a:r>
            <a:r>
              <a:rPr lang="en-US" dirty="0">
                <a:hlinkClick r:id="rId4"/>
              </a:rPr>
              <a:t>IN@IU</a:t>
            </a:r>
            <a:r>
              <a:rPr lang="en-US" dirty="0"/>
              <a:t>, </a:t>
            </a:r>
            <a:r>
              <a:rPr lang="en-US" dirty="0">
                <a:hlinkClick r:id="rId5"/>
              </a:rPr>
              <a:t>schevali@iu.edu</a:t>
            </a:r>
            <a:endParaRPr lang="en-US" dirty="0"/>
          </a:p>
          <a:p>
            <a:pPr algn="r"/>
            <a:r>
              <a:rPr lang="en-US" dirty="0"/>
              <a:t>2018-06-01</a:t>
            </a:r>
          </a:p>
          <a:p>
            <a:pPr algn="r"/>
            <a:endParaRPr lang="en-US" dirty="0"/>
          </a:p>
        </p:txBody>
      </p:sp>
      <p:sp>
        <p:nvSpPr>
          <p:cNvPr id="3" name="Symbol zastępczy daty 2"/>
          <p:cNvSpPr>
            <a:spLocks noGrp="1"/>
          </p:cNvSpPr>
          <p:nvPr>
            <p:ph type="dt" sz="half" idx="2"/>
          </p:nvPr>
        </p:nvSpPr>
        <p:spPr/>
        <p:txBody>
          <a:bodyPr/>
          <a:lstStyle/>
          <a:p>
            <a:r>
              <a:rPr lang="pl-PL"/>
              <a:t>September 28, 2017</a:t>
            </a:r>
            <a:endParaRPr lang="en-US" dirty="0"/>
          </a:p>
        </p:txBody>
      </p:sp>
      <p:sp>
        <p:nvSpPr>
          <p:cNvPr id="5" name="Symbol zastępczy stopki 4"/>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4</a:t>
            </a:fld>
            <a:endParaRPr lang="en-US" dirty="0"/>
          </a:p>
        </p:txBody>
      </p:sp>
    </p:spTree>
    <p:extLst>
      <p:ext uri="{BB962C8B-B14F-4D97-AF65-F5344CB8AC3E}">
        <p14:creationId xmlns:p14="http://schemas.microsoft.com/office/powerpoint/2010/main" val="165945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HIDDEN SLIDE</a:t>
            </a:r>
          </a:p>
        </p:txBody>
      </p:sp>
      <p:sp>
        <p:nvSpPr>
          <p:cNvPr id="6" name="Content Placeholder 5"/>
          <p:cNvSpPr>
            <a:spLocks noGrp="1"/>
          </p:cNvSpPr>
          <p:nvPr>
            <p:ph idx="1"/>
          </p:nvPr>
        </p:nvSpPr>
        <p:spPr/>
        <p:txBody>
          <a:bodyPr>
            <a:noAutofit/>
          </a:bodyPr>
          <a:lstStyle/>
          <a:p>
            <a:r>
              <a:rPr lang="en-US" sz="2400" dirty="0"/>
              <a:t>Small nodes are a constant moving target – ask the small node group for updated info before you present these</a:t>
            </a:r>
          </a:p>
          <a:p>
            <a:r>
              <a:rPr lang="en-US" sz="2400" dirty="0"/>
              <a:t>This talks about some early work on finding an accurate platform</a:t>
            </a:r>
          </a:p>
          <a:p>
            <a:r>
              <a:rPr lang="en-US" sz="2400" dirty="0"/>
              <a:t>General thoughts:</a:t>
            </a:r>
          </a:p>
          <a:p>
            <a:pPr lvl="1"/>
            <a:r>
              <a:rPr lang="en-US" sz="2000" dirty="0"/>
              <a:t>ARM chips vary in performance</a:t>
            </a:r>
          </a:p>
          <a:p>
            <a:pPr lvl="1"/>
            <a:r>
              <a:rPr lang="en-US" sz="2000" dirty="0"/>
              <a:t>Its hard to get timing right</a:t>
            </a:r>
          </a:p>
          <a:p>
            <a:pPr lvl="1"/>
            <a:r>
              <a:rPr lang="en-US" sz="2000" dirty="0"/>
              <a:t>Low cost usually means questionable QA</a:t>
            </a:r>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5" name="Symbol zastępczy numeru slajdu 4"/>
          <p:cNvSpPr>
            <a:spLocks noGrp="1"/>
          </p:cNvSpPr>
          <p:nvPr>
            <p:ph type="sldNum" sz="quarter" idx="4"/>
          </p:nvPr>
        </p:nvSpPr>
        <p:spPr/>
        <p:txBody>
          <a:bodyPr/>
          <a:lstStyle/>
          <a:p>
            <a:fld id="{318151B9-CF22-1341-A1FA-AF855BA4AD15}" type="slidenum">
              <a:rPr lang="en-US" smtClean="0"/>
              <a:pPr/>
              <a:t>5</a:t>
            </a:fld>
            <a:endParaRPr lang="en-US" dirty="0"/>
          </a:p>
        </p:txBody>
      </p:sp>
    </p:spTree>
    <p:extLst>
      <p:ext uri="{BB962C8B-B14F-4D97-AF65-F5344CB8AC3E}">
        <p14:creationId xmlns:p14="http://schemas.microsoft.com/office/powerpoint/2010/main" val="368037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Autofit/>
          </a:bodyPr>
          <a:lstStyle/>
          <a:p>
            <a:pPr algn="ctr"/>
            <a:r>
              <a:rPr lang="en-US" dirty="0"/>
              <a:t>Outline</a:t>
            </a:r>
          </a:p>
        </p:txBody>
      </p:sp>
      <p:sp>
        <p:nvSpPr>
          <p:cNvPr id="10" name="Content Placeholder 2"/>
          <p:cNvSpPr>
            <a:spLocks noGrp="1"/>
          </p:cNvSpPr>
          <p:nvPr>
            <p:ph idx="1"/>
          </p:nvPr>
        </p:nvSpPr>
        <p:spPr/>
        <p:txBody>
          <a:bodyPr>
            <a:normAutofit fontScale="77500" lnSpcReduction="20000"/>
          </a:bodyPr>
          <a:lstStyle/>
          <a:p>
            <a:r>
              <a:rPr lang="en-US" sz="3600" dirty="0"/>
              <a:t>Problem statements</a:t>
            </a:r>
          </a:p>
          <a:p>
            <a:pPr lvl="1"/>
            <a:r>
              <a:rPr lang="en-US" sz="2900" dirty="0"/>
              <a:t>Limited budgets for </a:t>
            </a:r>
            <a:r>
              <a:rPr lang="en-US" sz="2900" dirty="0" err="1"/>
              <a:t>perfSONAR</a:t>
            </a:r>
            <a:r>
              <a:rPr lang="en-US" sz="2900" dirty="0"/>
              <a:t> deployments</a:t>
            </a:r>
          </a:p>
          <a:p>
            <a:pPr lvl="1"/>
            <a:r>
              <a:rPr lang="en-US" sz="2900" dirty="0"/>
              <a:t>Need many boxes for mobile, </a:t>
            </a:r>
            <a:r>
              <a:rPr lang="en-US" sz="2900" dirty="0" err="1"/>
              <a:t>adhoc</a:t>
            </a:r>
            <a:r>
              <a:rPr lang="en-US" sz="2900" dirty="0"/>
              <a:t> test-points</a:t>
            </a:r>
          </a:p>
          <a:p>
            <a:endParaRPr lang="en-US" sz="2300" dirty="0"/>
          </a:p>
          <a:p>
            <a:r>
              <a:rPr lang="en-US" sz="3600" dirty="0"/>
              <a:t>One possible solution: Low-cost, Small-form Nodes</a:t>
            </a:r>
          </a:p>
          <a:p>
            <a:r>
              <a:rPr lang="en-US" sz="3600" dirty="0"/>
              <a:t>Primary Benefits and Use Cases</a:t>
            </a:r>
          </a:p>
          <a:p>
            <a:pPr lvl="1"/>
            <a:r>
              <a:rPr lang="en-US" sz="2900" dirty="0"/>
              <a:t>Low-cost nodes for multiple, meshed </a:t>
            </a:r>
            <a:r>
              <a:rPr lang="en-US" sz="2900" dirty="0" err="1"/>
              <a:t>testpoints</a:t>
            </a:r>
            <a:endParaRPr lang="en-US" sz="2900" dirty="0"/>
          </a:p>
          <a:p>
            <a:pPr lvl="1"/>
            <a:r>
              <a:rPr lang="en-US" sz="2900" dirty="0"/>
              <a:t>Small-form for easy transport as </a:t>
            </a:r>
            <a:r>
              <a:rPr lang="en-US" sz="2900" dirty="0" err="1"/>
              <a:t>adhoc</a:t>
            </a:r>
            <a:r>
              <a:rPr lang="en-US" sz="2900" dirty="0"/>
              <a:t> testers</a:t>
            </a:r>
            <a:endParaRPr lang="pl-PL" sz="2900" dirty="0"/>
          </a:p>
          <a:p>
            <a:endParaRPr lang="en-US" sz="2300" dirty="0"/>
          </a:p>
          <a:p>
            <a:r>
              <a:rPr lang="en-US" sz="3600" dirty="0"/>
              <a:t>Installation and Configuration</a:t>
            </a:r>
          </a:p>
          <a:p>
            <a:r>
              <a:rPr lang="en-US" sz="3600" dirty="0"/>
              <a:t>Next steps…</a:t>
            </a:r>
          </a:p>
          <a:p>
            <a:pPr marL="0" indent="0">
              <a:buNone/>
            </a:pPr>
            <a:endParaRPr lang="en-US" sz="2800" dirty="0"/>
          </a:p>
          <a:p>
            <a:endParaRPr lang="en-US" sz="2800" dirty="0"/>
          </a:p>
          <a:p>
            <a:endParaRPr lang="en-US" sz="2800" dirty="0"/>
          </a:p>
          <a:p>
            <a:pPr marL="0" indent="0">
              <a:buNone/>
            </a:pPr>
            <a:endParaRPr lang="en-US" dirty="0"/>
          </a:p>
        </p:txBody>
      </p:sp>
      <p:sp>
        <p:nvSpPr>
          <p:cNvPr id="2" name="Symbol zastępczy daty 1"/>
          <p:cNvSpPr>
            <a:spLocks noGrp="1"/>
          </p:cNvSpPr>
          <p:nvPr>
            <p:ph type="dt" sz="half" idx="2"/>
          </p:nvPr>
        </p:nvSpPr>
        <p:spPr/>
        <p:txBody>
          <a:bodyPr/>
          <a:lstStyle/>
          <a:p>
            <a:r>
              <a:rPr lang="pl-PL"/>
              <a:t>September 28, 2017</a:t>
            </a:r>
            <a:endParaRPr lang="en-US" dirty="0"/>
          </a:p>
        </p:txBody>
      </p:sp>
      <p:sp>
        <p:nvSpPr>
          <p:cNvPr id="3" name="Symbol zastępczy stopki 2"/>
          <p:cNvSpPr>
            <a:spLocks noGrp="1"/>
          </p:cNvSpPr>
          <p:nvPr>
            <p:ph type="ftr" sz="quarter" idx="3"/>
          </p:nvPr>
        </p:nvSpPr>
        <p:spPr/>
        <p:txBody>
          <a:bodyPr/>
          <a:lstStyle/>
          <a:p>
            <a:r>
              <a:rPr lang="en-US"/>
              <a:t>© 2017, http://www.perfsonar.net</a:t>
            </a:r>
            <a:endParaRPr lang="en-US" dirty="0"/>
          </a:p>
        </p:txBody>
      </p:sp>
      <p:sp>
        <p:nvSpPr>
          <p:cNvPr id="7" name="Symbol zastępczy numeru slajdu 6"/>
          <p:cNvSpPr>
            <a:spLocks noGrp="1"/>
          </p:cNvSpPr>
          <p:nvPr>
            <p:ph type="sldNum" sz="quarter" idx="4"/>
          </p:nvPr>
        </p:nvSpPr>
        <p:spPr/>
        <p:txBody>
          <a:bodyPr/>
          <a:lstStyle/>
          <a:p>
            <a:fld id="{318151B9-CF22-1341-A1FA-AF855BA4AD15}" type="slidenum">
              <a:rPr lang="en-US" smtClean="0"/>
              <a:pPr/>
              <a:t>6</a:t>
            </a:fld>
            <a:endParaRPr lang="en-US" dirty="0"/>
          </a:p>
        </p:txBody>
      </p:sp>
    </p:spTree>
    <p:extLst>
      <p:ext uri="{BB962C8B-B14F-4D97-AF65-F5344CB8AC3E}">
        <p14:creationId xmlns:p14="http://schemas.microsoft.com/office/powerpoint/2010/main" val="90081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The Beginning</a:t>
            </a:r>
          </a:p>
        </p:txBody>
      </p:sp>
      <p:sp>
        <p:nvSpPr>
          <p:cNvPr id="3" name="Content Placeholder 2"/>
          <p:cNvSpPr>
            <a:spLocks noGrp="1"/>
          </p:cNvSpPr>
          <p:nvPr>
            <p:ph idx="1"/>
          </p:nvPr>
        </p:nvSpPr>
        <p:spPr/>
        <p:txBody>
          <a:bodyPr>
            <a:normAutofit/>
          </a:bodyPr>
          <a:lstStyle/>
          <a:p>
            <a:r>
              <a:rPr lang="en-US" sz="2800" dirty="0"/>
              <a:t>Many people experimenting with and deploying </a:t>
            </a:r>
            <a:r>
              <a:rPr lang="en-US" sz="2800" dirty="0" err="1"/>
              <a:t>perfSONAR</a:t>
            </a:r>
            <a:r>
              <a:rPr lang="en-US" sz="2800" dirty="0"/>
              <a:t> on low cost / small form factor nodes</a:t>
            </a:r>
          </a:p>
          <a:p>
            <a:r>
              <a:rPr lang="en-US" sz="2800" dirty="0"/>
              <a:t>perfSONAR project committed to officially test/support small number of configurations as part of roadmap</a:t>
            </a:r>
          </a:p>
          <a:p>
            <a:r>
              <a:rPr lang="en-US" sz="2800" dirty="0"/>
              <a:t>Community survey undertaken to determine what node characteristics were most important to the community</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8" name="Symbol zastępczy stopki 7"/>
          <p:cNvSpPr>
            <a:spLocks noGrp="1"/>
          </p:cNvSpPr>
          <p:nvPr>
            <p:ph type="ftr" sz="quarter" idx="3"/>
          </p:nvPr>
        </p:nvSpPr>
        <p:spPr/>
        <p:txBody>
          <a:bodyPr/>
          <a:lstStyle/>
          <a:p>
            <a:r>
              <a:rPr lang="en-US"/>
              <a:t>© 2017, http://www.perfsonar.net</a:t>
            </a:r>
            <a:endParaRPr lang="en-US" dirty="0"/>
          </a:p>
        </p:txBody>
      </p:sp>
      <p:sp>
        <p:nvSpPr>
          <p:cNvPr id="9" name="Symbol zastępczy numeru slajdu 8"/>
          <p:cNvSpPr>
            <a:spLocks noGrp="1"/>
          </p:cNvSpPr>
          <p:nvPr>
            <p:ph type="sldNum" sz="quarter" idx="4"/>
          </p:nvPr>
        </p:nvSpPr>
        <p:spPr/>
        <p:txBody>
          <a:bodyPr/>
          <a:lstStyle/>
          <a:p>
            <a:fld id="{318151B9-CF22-1341-A1FA-AF855BA4AD15}" type="slidenum">
              <a:rPr lang="en-US" smtClean="0"/>
              <a:pPr/>
              <a:t>7</a:t>
            </a:fld>
            <a:endParaRPr lang="en-US" dirty="0"/>
          </a:p>
        </p:txBody>
      </p:sp>
    </p:spTree>
    <p:extLst>
      <p:ext uri="{BB962C8B-B14F-4D97-AF65-F5344CB8AC3E}">
        <p14:creationId xmlns:p14="http://schemas.microsoft.com/office/powerpoint/2010/main" val="428748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Initial Assumptions</a:t>
            </a:r>
          </a:p>
        </p:txBody>
      </p:sp>
      <p:sp>
        <p:nvSpPr>
          <p:cNvPr id="3" name="Content Placeholder 2"/>
          <p:cNvSpPr>
            <a:spLocks noGrp="1"/>
          </p:cNvSpPr>
          <p:nvPr>
            <p:ph idx="1"/>
          </p:nvPr>
        </p:nvSpPr>
        <p:spPr/>
        <p:txBody>
          <a:bodyPr>
            <a:normAutofit/>
          </a:bodyPr>
          <a:lstStyle/>
          <a:p>
            <a:r>
              <a:rPr lang="en-US" sz="2800" dirty="0"/>
              <a:t>Initially shooting for “very low price” nodes</a:t>
            </a:r>
          </a:p>
          <a:p>
            <a:r>
              <a:rPr lang="en-US" sz="2800" dirty="0"/>
              <a:t>ARM based solutions investigated</a:t>
            </a:r>
          </a:p>
          <a:p>
            <a:pPr lvl="1"/>
            <a:r>
              <a:rPr lang="en-US" sz="2400" dirty="0" err="1"/>
              <a:t>Cubox</a:t>
            </a:r>
            <a:r>
              <a:rPr lang="en-US" sz="2400" dirty="0"/>
              <a:t>/</a:t>
            </a:r>
            <a:r>
              <a:rPr lang="en-US" sz="2400" dirty="0" err="1"/>
              <a:t>perfCube</a:t>
            </a:r>
            <a:r>
              <a:rPr lang="en-US" sz="2400" dirty="0"/>
              <a:t> (Brian Tierney, etc.)</a:t>
            </a:r>
          </a:p>
          <a:p>
            <a:pPr lvl="1"/>
            <a:r>
              <a:rPr lang="en-US" sz="2400" dirty="0" err="1"/>
              <a:t>Beaglebone</a:t>
            </a:r>
            <a:r>
              <a:rPr lang="en-US" sz="2400" dirty="0"/>
              <a:t> / Raspberry Pi (Alan </a:t>
            </a:r>
            <a:r>
              <a:rPr lang="en-US" sz="2400" dirty="0" err="1"/>
              <a:t>Whinery</a:t>
            </a:r>
            <a:r>
              <a:rPr lang="en-US" sz="2400" dirty="0"/>
              <a:t>, etc.)</a:t>
            </a:r>
          </a:p>
          <a:p>
            <a:r>
              <a:rPr lang="en-US" sz="2800" dirty="0"/>
              <a:t>Great for some use cases</a:t>
            </a:r>
          </a:p>
          <a:p>
            <a:r>
              <a:rPr lang="en-US" sz="2800" dirty="0"/>
              <a:t>Can not support 1Gbps testing, </a:t>
            </a:r>
            <a:r>
              <a:rPr lang="pl-PL" sz="2800" dirty="0"/>
              <a:t>c</a:t>
            </a:r>
            <a:r>
              <a:rPr lang="en-US" sz="2800" dirty="0" err="1"/>
              <a:t>hallenges</a:t>
            </a:r>
            <a:r>
              <a:rPr lang="en-US" sz="2800" dirty="0"/>
              <a:t> in supporting ARM</a:t>
            </a:r>
          </a:p>
          <a:p>
            <a:r>
              <a:rPr lang="en-US" sz="2800" dirty="0"/>
              <a:t>Cost profile could allow very large deployment</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11" name="Symbol zastępczy stopki 10"/>
          <p:cNvSpPr>
            <a:spLocks noGrp="1"/>
          </p:cNvSpPr>
          <p:nvPr>
            <p:ph type="ftr" sz="quarter" idx="3"/>
          </p:nvPr>
        </p:nvSpPr>
        <p:spPr/>
        <p:txBody>
          <a:bodyPr/>
          <a:lstStyle/>
          <a:p>
            <a:r>
              <a:rPr lang="en-US"/>
              <a:t>© 2017, http://www.perfsonar.net</a:t>
            </a:r>
            <a:endParaRPr lang="en-US" dirty="0"/>
          </a:p>
        </p:txBody>
      </p:sp>
      <p:sp>
        <p:nvSpPr>
          <p:cNvPr id="12" name="Symbol zastępczy numeru slajdu 11"/>
          <p:cNvSpPr>
            <a:spLocks noGrp="1"/>
          </p:cNvSpPr>
          <p:nvPr>
            <p:ph type="sldNum" sz="quarter" idx="4"/>
          </p:nvPr>
        </p:nvSpPr>
        <p:spPr/>
        <p:txBody>
          <a:bodyPr/>
          <a:lstStyle/>
          <a:p>
            <a:fld id="{318151B9-CF22-1341-A1FA-AF855BA4AD15}" type="slidenum">
              <a:rPr lang="en-US" smtClean="0"/>
              <a:pPr/>
              <a:t>8</a:t>
            </a:fld>
            <a:endParaRPr lang="en-US" dirty="0"/>
          </a:p>
        </p:txBody>
      </p:sp>
    </p:spTree>
    <p:extLst>
      <p:ext uri="{BB962C8B-B14F-4D97-AF65-F5344CB8AC3E}">
        <p14:creationId xmlns:p14="http://schemas.microsoft.com/office/powerpoint/2010/main" val="23326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Survey Surprise</a:t>
            </a:r>
          </a:p>
        </p:txBody>
      </p:sp>
      <p:sp>
        <p:nvSpPr>
          <p:cNvPr id="3" name="Content Placeholder 2"/>
          <p:cNvSpPr>
            <a:spLocks noGrp="1"/>
          </p:cNvSpPr>
          <p:nvPr>
            <p:ph idx="1"/>
          </p:nvPr>
        </p:nvSpPr>
        <p:spPr/>
        <p:txBody>
          <a:bodyPr>
            <a:normAutofit/>
          </a:bodyPr>
          <a:lstStyle/>
          <a:p>
            <a:r>
              <a:rPr lang="en-US" sz="2800" dirty="0"/>
              <a:t>Survey respondents generally preferred slightly higher cost and the ability to test at 1Gbps</a:t>
            </a:r>
          </a:p>
        </p:txBody>
      </p:sp>
      <p:sp>
        <p:nvSpPr>
          <p:cNvPr id="5" name="Symbol zastępczy daty 4"/>
          <p:cNvSpPr>
            <a:spLocks noGrp="1"/>
          </p:cNvSpPr>
          <p:nvPr>
            <p:ph type="dt" sz="half" idx="2"/>
          </p:nvPr>
        </p:nvSpPr>
        <p:spPr/>
        <p:txBody>
          <a:bodyPr/>
          <a:lstStyle/>
          <a:p>
            <a:r>
              <a:rPr lang="pl-PL"/>
              <a:t>September 28, 2017</a:t>
            </a:r>
            <a:endParaRPr lang="en-US" dirty="0"/>
          </a:p>
        </p:txBody>
      </p:sp>
      <p:sp>
        <p:nvSpPr>
          <p:cNvPr id="7" name="Symbol zastępczy stopki 6"/>
          <p:cNvSpPr>
            <a:spLocks noGrp="1"/>
          </p:cNvSpPr>
          <p:nvPr>
            <p:ph type="ftr" sz="quarter" idx="3"/>
          </p:nvPr>
        </p:nvSpPr>
        <p:spPr/>
        <p:txBody>
          <a:bodyPr/>
          <a:lstStyle/>
          <a:p>
            <a:r>
              <a:rPr lang="en-US"/>
              <a:t>© 2017, http://www.perfsonar.net</a:t>
            </a:r>
            <a:endParaRPr lang="en-US" dirty="0"/>
          </a:p>
        </p:txBody>
      </p:sp>
      <p:sp>
        <p:nvSpPr>
          <p:cNvPr id="10" name="Symbol zastępczy numeru slajdu 9"/>
          <p:cNvSpPr>
            <a:spLocks noGrp="1"/>
          </p:cNvSpPr>
          <p:nvPr>
            <p:ph type="sldNum" sz="quarter" idx="4"/>
          </p:nvPr>
        </p:nvSpPr>
        <p:spPr/>
        <p:txBody>
          <a:bodyPr/>
          <a:lstStyle/>
          <a:p>
            <a:fld id="{318151B9-CF22-1341-A1FA-AF855BA4AD15}" type="slidenum">
              <a:rPr lang="en-US" smtClean="0"/>
              <a:pPr/>
              <a:t>9</a:t>
            </a:fld>
            <a:endParaRPr lang="en-US" dirty="0"/>
          </a:p>
        </p:txBody>
      </p:sp>
      <p:pic>
        <p:nvPicPr>
          <p:cNvPr id="9" name="Picture 8"/>
          <p:cNvPicPr>
            <a:picLocks noChangeAspect="1"/>
          </p:cNvPicPr>
          <p:nvPr/>
        </p:nvPicPr>
        <p:blipFill>
          <a:blip r:embed="rId2"/>
          <a:stretch>
            <a:fillRect/>
          </a:stretch>
        </p:blipFill>
        <p:spPr>
          <a:xfrm>
            <a:off x="1645546" y="1847850"/>
            <a:ext cx="5903333" cy="2571749"/>
          </a:xfrm>
          <a:prstGeom prst="rect">
            <a:avLst/>
          </a:prstGeom>
        </p:spPr>
      </p:pic>
    </p:spTree>
    <p:extLst>
      <p:ext uri="{BB962C8B-B14F-4D97-AF65-F5344CB8AC3E}">
        <p14:creationId xmlns:p14="http://schemas.microsoft.com/office/powerpoint/2010/main" val="80756646"/>
      </p:ext>
    </p:extLst>
  </p:cSld>
  <p:clrMapOvr>
    <a:masterClrMapping/>
  </p:clrMapOvr>
</p:sld>
</file>

<file path=ppt/theme/theme1.xml><?xml version="1.0" encoding="utf-8"?>
<a:theme xmlns:a="http://schemas.openxmlformats.org/drawingml/2006/main" name="201707-perfSONAR-Template-v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70627-perfSONAR-Template-v1.potx" id="{CDCD40B8-7E7A-4BBF-845A-1A7F35C950DB}" vid="{948D9C6C-2E45-4261-94D1-C7272744AA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201707-perfSONAR-Template-v9.thmx</Template>
  <TotalTime>528</TotalTime>
  <Words>2195</Words>
  <Application>Microsoft Macintosh PowerPoint</Application>
  <PresentationFormat>On-screen Show (16:9)</PresentationFormat>
  <Paragraphs>324</Paragraphs>
  <Slides>34</Slides>
  <Notes>5</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201707-perfSONAR-Template-v9</vt:lpstr>
      <vt:lpstr>HIDDEN SLIDE – Summary</vt:lpstr>
      <vt:lpstr>HIDDEN SLIDE – About</vt:lpstr>
      <vt:lpstr>HIDDEN SLIDE – Content Outline</vt:lpstr>
      <vt:lpstr>perfSONAR Low-Cost Hardware</vt:lpstr>
      <vt:lpstr>HIDDEN SLIDE</vt:lpstr>
      <vt:lpstr>Outline</vt:lpstr>
      <vt:lpstr>The Beginning</vt:lpstr>
      <vt:lpstr>Initial Assumptions</vt:lpstr>
      <vt:lpstr>Survey Surprise</vt:lpstr>
      <vt:lpstr>A Course Change</vt:lpstr>
      <vt:lpstr>“Problem” Statement</vt:lpstr>
      <vt:lpstr>Possible Solutions</vt:lpstr>
      <vt:lpstr>HIDDEN SLIDE</vt:lpstr>
      <vt:lpstr>Possible Solutions – LIVA by ECS</vt:lpstr>
      <vt:lpstr>LIVA/Debian Installation</vt:lpstr>
      <vt:lpstr>Possible Solutions – GigaByte BRIX</vt:lpstr>
      <vt:lpstr>Possible Solutions – GigaByte BRIX</vt:lpstr>
      <vt:lpstr>Possible Solutions – Zotac</vt:lpstr>
      <vt:lpstr>Possible Solutions – Zotac</vt:lpstr>
      <vt:lpstr>Possible Solutions – Intel NUC</vt:lpstr>
      <vt:lpstr>Possible Solutions – Intel NUC</vt:lpstr>
      <vt:lpstr>Possible Solutions – NUC7i3BNH/K</vt:lpstr>
      <vt:lpstr>Possible Solutions – SuperMicro by Servers Direct</vt:lpstr>
      <vt:lpstr>Possible Solutions – gigabyte EL-20-3700-32GB</vt:lpstr>
      <vt:lpstr>Passive Cooling (possible issue)</vt:lpstr>
      <vt:lpstr>Things to Keep in Mind</vt:lpstr>
      <vt:lpstr>So this replaces large servers?</vt:lpstr>
      <vt:lpstr>Low-cost, Small Nodes in the Wild </vt:lpstr>
      <vt:lpstr>So is that it?</vt:lpstr>
      <vt:lpstr>So is that it?</vt:lpstr>
      <vt:lpstr>What’s Next?</vt:lpstr>
      <vt:lpstr>In Closing…</vt:lpstr>
      <vt:lpstr>Resources</vt:lpstr>
      <vt:lpstr>perfSONAR Low-Cost Hardware</vt:lpstr>
    </vt:vector>
  </TitlesOfParts>
  <Company>ESnet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Zurawski</dc:creator>
  <cp:lastModifiedBy>Scott</cp:lastModifiedBy>
  <cp:revision>45</cp:revision>
  <dcterms:created xsi:type="dcterms:W3CDTF">2014-10-22T19:46:15Z</dcterms:created>
  <dcterms:modified xsi:type="dcterms:W3CDTF">2018-06-01T04:41:22Z</dcterms:modified>
</cp:coreProperties>
</file>