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50"/>
  </p:notesMasterIdLst>
  <p:handoutMasterIdLst>
    <p:handoutMasterId r:id="rId51"/>
  </p:handoutMasterIdLst>
  <p:sldIdLst>
    <p:sldId id="445" r:id="rId2"/>
    <p:sldId id="453" r:id="rId3"/>
    <p:sldId id="454" r:id="rId4"/>
    <p:sldId id="442" r:id="rId5"/>
    <p:sldId id="406" r:id="rId6"/>
    <p:sldId id="446" r:id="rId7"/>
    <p:sldId id="408" r:id="rId8"/>
    <p:sldId id="444" r:id="rId9"/>
    <p:sldId id="409" r:id="rId10"/>
    <p:sldId id="447" r:id="rId11"/>
    <p:sldId id="281" r:id="rId12"/>
    <p:sldId id="455" r:id="rId13"/>
    <p:sldId id="456" r:id="rId14"/>
    <p:sldId id="457" r:id="rId15"/>
    <p:sldId id="410" r:id="rId16"/>
    <p:sldId id="448" r:id="rId17"/>
    <p:sldId id="413" r:id="rId18"/>
    <p:sldId id="414" r:id="rId19"/>
    <p:sldId id="415" r:id="rId20"/>
    <p:sldId id="416" r:id="rId21"/>
    <p:sldId id="411" r:id="rId22"/>
    <p:sldId id="449" r:id="rId23"/>
    <p:sldId id="417" r:id="rId24"/>
    <p:sldId id="418" r:id="rId25"/>
    <p:sldId id="419" r:id="rId26"/>
    <p:sldId id="420" r:id="rId27"/>
    <p:sldId id="284" r:id="rId28"/>
    <p:sldId id="421" r:id="rId29"/>
    <p:sldId id="451" r:id="rId30"/>
    <p:sldId id="287" r:id="rId31"/>
    <p:sldId id="423" r:id="rId32"/>
    <p:sldId id="424" r:id="rId33"/>
    <p:sldId id="425" r:id="rId34"/>
    <p:sldId id="429" r:id="rId35"/>
    <p:sldId id="427" r:id="rId36"/>
    <p:sldId id="428" r:id="rId37"/>
    <p:sldId id="430" r:id="rId38"/>
    <p:sldId id="452" r:id="rId39"/>
    <p:sldId id="431" r:id="rId40"/>
    <p:sldId id="432" r:id="rId41"/>
    <p:sldId id="433" r:id="rId42"/>
    <p:sldId id="436" r:id="rId43"/>
    <p:sldId id="412" r:id="rId44"/>
    <p:sldId id="450" r:id="rId45"/>
    <p:sldId id="299" r:id="rId46"/>
    <p:sldId id="300" r:id="rId47"/>
    <p:sldId id="441" r:id="rId48"/>
    <p:sldId id="443" r:id="rId4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0" autoAdjust="0"/>
    <p:restoredTop sz="94807" autoAdjust="0"/>
  </p:normalViewPr>
  <p:slideViewPr>
    <p:cSldViewPr snapToGrid="0" snapToObjects="1">
      <p:cViewPr>
        <p:scale>
          <a:sx n="130" d="100"/>
          <a:sy n="130" d="100"/>
        </p:scale>
        <p:origin x="184" y="7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980FC-0759-CA42-B022-0B54C3274F97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778ED-C302-B741-917D-3C5036AA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0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C92A4-9BD9-794B-BE3A-04EDF069D8A0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EA6F8-B5AB-8342-9AB7-A6984D89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9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C2CCC-44D0-4B40-9343-1A28B1A2D9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5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C2CCC-44D0-4B40-9343-1A28B1A2D90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– machine will function mostly fine in a diagnostic role without </a:t>
            </a:r>
            <a:r>
              <a:rPr lang="en-US" baseline="0" dirty="0" err="1"/>
              <a:t>config</a:t>
            </a:r>
            <a:r>
              <a:rPr lang="en-US" baseline="0" dirty="0"/>
              <a:t>.  </a:t>
            </a:r>
            <a:r>
              <a:rPr lang="en-US" baseline="0" dirty="0" err="1"/>
              <a:t>Config</a:t>
            </a:r>
            <a:r>
              <a:rPr lang="en-US" baseline="0" dirty="0"/>
              <a:t> is needed to use regular testing, and register to LS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2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should do this, and be sure to enter </a:t>
            </a:r>
            <a:r>
              <a:rPr lang="en-US" dirty="0" err="1"/>
              <a:t>lat</a:t>
            </a:r>
            <a:r>
              <a:rPr lang="en-US" dirty="0"/>
              <a:t>/long info</a:t>
            </a:r>
          </a:p>
          <a:p>
            <a:endParaRPr lang="en-US" dirty="0"/>
          </a:p>
          <a:p>
            <a:r>
              <a:rPr lang="en-US" dirty="0"/>
              <a:t>Note that after this occurs – LS registration happens ‘automatically’ as long as the host is not in private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38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should do this, and be sure to enter </a:t>
            </a:r>
            <a:r>
              <a:rPr lang="en-US" dirty="0" err="1"/>
              <a:t>lat</a:t>
            </a:r>
            <a:r>
              <a:rPr lang="en-US" dirty="0"/>
              <a:t>/long info</a:t>
            </a:r>
          </a:p>
          <a:p>
            <a:endParaRPr lang="en-US" dirty="0"/>
          </a:p>
          <a:p>
            <a:r>
              <a:rPr lang="en-US" dirty="0"/>
              <a:t>Note that after this occurs – LS registration happens ‘automatically’ as long as the host is not in private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38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a requirement.  If your site is blocking NTP, use internal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97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use case should not need to touch</a:t>
            </a:r>
            <a:r>
              <a:rPr lang="en-US" baseline="0" dirty="0"/>
              <a:t> any of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22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people will use this way</a:t>
            </a:r>
            <a:r>
              <a:rPr lang="en-US" baseline="0" dirty="0"/>
              <a:t> of testing instead of the mesh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do all IPV6, set it up using that.  If you have dual stacked your</a:t>
            </a:r>
            <a:r>
              <a:rPr lang="en-US" baseline="0" dirty="0"/>
              <a:t> hosts, they will default to IPV6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C2CCC-44D0-4B40-9343-1A28B1A2D90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C2CCC-44D0-4B40-9343-1A28B1A2D9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C2CCC-44D0-4B40-9343-1A28B1A2D9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C2CCC-44D0-4B40-9343-1A28B1A2D9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everyone that we do update the web site regularly.  </a:t>
            </a:r>
          </a:p>
          <a:p>
            <a:endParaRPr lang="en-US" dirty="0"/>
          </a:p>
          <a:p>
            <a:r>
              <a:rPr lang="en-US" dirty="0"/>
              <a:t>Takeaways – ‘real’ hardware (not virtual, avoid</a:t>
            </a:r>
            <a:r>
              <a:rPr lang="en-US" baseline="0" dirty="0"/>
              <a:t> super small machines until the small node effort has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0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everyone that we do update the web site regularly.  </a:t>
            </a:r>
          </a:p>
          <a:p>
            <a:endParaRPr lang="en-US" dirty="0"/>
          </a:p>
          <a:p>
            <a:r>
              <a:rPr lang="en-US" dirty="0"/>
              <a:t>Takeaways – ‘real’ hardware (not virtual, avoid</a:t>
            </a:r>
            <a:r>
              <a:rPr lang="en-US" baseline="0" dirty="0"/>
              <a:t> super small machines until the small node effort has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0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C2CCC-44D0-4B40-9343-1A28B1A2D9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Machines must be maintained in some</a:t>
            </a:r>
            <a:r>
              <a:rPr lang="en-US" baseline="0" dirty="0"/>
              <a:t> way – if they aren’t, they become a security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C2CCC-44D0-4B40-9343-1A28B1A2D90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jp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microsoft.com/office/2007/relationships/hdphoto" Target="../media/hdphoto1.wdp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jpg"/><Relationship Id="rId9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microsoft.com/office/2007/relationships/hdphoto" Target="../media/hdphoto1.wdp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microsoft.com/office/2007/relationships/hdphoto" Target="../media/hdphoto1.wdp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microsoft.com/office/2007/relationships/hdphoto" Target="../media/hdphoto1.wdp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Screen Shot 2014-10-22 at 4.3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24" y="62332"/>
            <a:ext cx="1659476" cy="584204"/>
          </a:xfrm>
          <a:prstGeom prst="rect">
            <a:avLst/>
          </a:prstGeom>
        </p:spPr>
      </p:pic>
      <p:pic>
        <p:nvPicPr>
          <p:cNvPr id="8" name="Picture 7" descr="PerfSONAR-powered-CMYK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2" y="-401510"/>
            <a:ext cx="8125878" cy="3364113"/>
          </a:xfrm>
          <a:prstGeom prst="rect">
            <a:avLst/>
          </a:prstGeom>
        </p:spPr>
      </p:pic>
      <p:pic>
        <p:nvPicPr>
          <p:cNvPr id="16" name="Picture 15" descr="GEANT_logo_2015.jp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7" name="Picture 16" descr="ESnet_Full_Logo_CMYK.eps"/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8" name="Picture 17" descr="internet2-black-red copy.png"/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pic>
        <p:nvPicPr>
          <p:cNvPr id="19" name="Picture 18" descr="1000px-Indiana_University_logotype_svg.png"/>
          <p:cNvPicPr>
            <a:picLocks noChangeAspect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35" y="4626006"/>
            <a:ext cx="1445907" cy="216886"/>
          </a:xfrm>
          <a:prstGeom prst="rect">
            <a:avLst/>
          </a:prstGeom>
        </p:spPr>
      </p:pic>
      <p:pic>
        <p:nvPicPr>
          <p:cNvPr id="20" name="Picture 2" descr="http://rehabrobotics.umich.edu/wp-content/uploads/2013/09/U-M_2color-HorizontalReversed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 trans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44" y="4630678"/>
            <a:ext cx="1866416" cy="1940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Screen Shot 2014-10-22 at 4.30.01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24" y="62332"/>
            <a:ext cx="1659476" cy="584204"/>
          </a:xfrm>
          <a:prstGeom prst="rect">
            <a:avLst/>
          </a:prstGeom>
        </p:spPr>
      </p:pic>
      <p:pic>
        <p:nvPicPr>
          <p:cNvPr id="22" name="Picture 21" descr="PerfSONAR-powered-CMYK cop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2" y="-401510"/>
            <a:ext cx="8125878" cy="3364113"/>
          </a:xfrm>
          <a:prstGeom prst="rect">
            <a:avLst/>
          </a:prstGeom>
        </p:spPr>
      </p:pic>
      <p:sp>
        <p:nvSpPr>
          <p:cNvPr id="23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BEAA2-3FE4-4286-AAE3-AA9BAEF5AC7C}" type="datetime4">
              <a:rPr lang="en-US" smtClean="0"/>
              <a:t>May 31, 2018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9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GEANT_logo_2015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1" name="Picture 10" descr="ESnet_Full_Logo_CMYK.eps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2" name="Picture 11" descr="internet2-black-red copy.pn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pic>
        <p:nvPicPr>
          <p:cNvPr id="13" name="Picture 12" descr="1000px-Indiana_University_logotype_svg.png"/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35" y="4626006"/>
            <a:ext cx="1445907" cy="216886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3294C-BF92-4B96-BADB-6293C8550333}" type="datetime4">
              <a:rPr lang="en-US" smtClean="0"/>
              <a:t>May 31, 2018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2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GEANT_logo_2015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1" name="Picture 10" descr="ESnet_Full_Logo_CMYK.eps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2" name="Picture 11" descr="internet2-black-red copy.pn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A91C1-237C-4073-BD25-5A890C83A5AB}" type="datetime4">
              <a:rPr lang="en-US" smtClean="0"/>
              <a:t>May 31, 2018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1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99999"/>
            <a:ext cx="8430534" cy="3732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 descr="GEANT_logo_2015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5" name="Picture 14" descr="ESnet_Full_Logo_CMYK.eps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6" name="Picture 15" descr="internet2-black-red copy.pn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pic>
        <p:nvPicPr>
          <p:cNvPr id="17" name="Picture 16" descr="1000px-Indiana_University_logotype_svg.png"/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35" y="4626006"/>
            <a:ext cx="1445907" cy="216886"/>
          </a:xfrm>
          <a:prstGeom prst="rect">
            <a:avLst/>
          </a:prstGeom>
        </p:spPr>
      </p:pic>
      <p:pic>
        <p:nvPicPr>
          <p:cNvPr id="18" name="Picture 2" descr="http://rehabrobotics.umich.edu/wp-content/uploads/2013/09/U-M_2color-HorizontalReversed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44" y="4630678"/>
            <a:ext cx="1866416" cy="1940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FDF8-42E0-45E8-AC4E-914759EE0013}" type="datetime4">
              <a:rPr lang="en-US" smtClean="0"/>
              <a:t>May 31, 2018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359999"/>
            <a:ext cx="8229600" cy="540000"/>
          </a:xfr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75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Screen Shot 2014-10-22 at 4.3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960"/>
            <a:ext cx="2489200" cy="876300"/>
          </a:xfrm>
          <a:prstGeom prst="rect">
            <a:avLst/>
          </a:prstGeom>
        </p:spPr>
      </p:pic>
      <p:pic>
        <p:nvPicPr>
          <p:cNvPr id="8" name="Picture 7" descr="PerfSONAR-powered-CMYK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2" y="-401510"/>
            <a:ext cx="8125878" cy="3364113"/>
          </a:xfrm>
          <a:prstGeom prst="rect">
            <a:avLst/>
          </a:prstGeom>
        </p:spPr>
      </p:pic>
      <p:pic>
        <p:nvPicPr>
          <p:cNvPr id="9" name="Picture 8" descr="GEANT_logo_2015.jp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0" name="Picture 9" descr="ESnet_Full_Logo_CMYK.eps"/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1" name="Picture 10" descr="internet2-black-red copy.png"/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pic>
        <p:nvPicPr>
          <p:cNvPr id="12" name="Picture 11" descr="1000px-Indiana_University_logotype_svg.png"/>
          <p:cNvPicPr>
            <a:picLocks noChangeAspect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35" y="4626006"/>
            <a:ext cx="1445907" cy="216886"/>
          </a:xfrm>
          <a:prstGeom prst="rect">
            <a:avLst/>
          </a:prstGeom>
        </p:spPr>
      </p:pic>
      <p:pic>
        <p:nvPicPr>
          <p:cNvPr id="1026" name="Picture 2" descr="http://rehabrobotics.umich.edu/wp-content/uploads/2013/09/U-M_2color-HorizontalReversed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 trans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44" y="4630678"/>
            <a:ext cx="1866416" cy="1940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Screen Shot 2014-10-22 at 4.30.01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960"/>
            <a:ext cx="2489200" cy="876300"/>
          </a:xfrm>
          <a:prstGeom prst="rect">
            <a:avLst/>
          </a:prstGeom>
        </p:spPr>
      </p:pic>
      <p:pic>
        <p:nvPicPr>
          <p:cNvPr id="15" name="Picture 14" descr="PerfSONAR-powered-CMYK cop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2" y="-401510"/>
            <a:ext cx="8125878" cy="3364113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AD69-6D30-45CC-966B-3A532F91B903}" type="datetime4">
              <a:rPr lang="en-US" smtClean="0"/>
              <a:t>May 31, 2018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8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 descr="GEANT_logo_2015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6" name="Picture 15" descr="ESnet_Full_Logo_CMYK.eps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7" name="Picture 16" descr="internet2-black-red copy.pn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0DFBE-CA52-43FF-A668-5F3A221E7251}" type="datetime4">
              <a:rPr lang="en-US" smtClean="0"/>
              <a:t>May 31, 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2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 descr="GEANT_logo_2015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8" name="Picture 17" descr="ESnet_Full_Logo_CMYK.eps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9" name="Picture 18" descr="internet2-black-red copy.pn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pic>
        <p:nvPicPr>
          <p:cNvPr id="20" name="Picture 19" descr="1000px-Indiana_University_logotype_svg.png"/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35" y="4626006"/>
            <a:ext cx="1445907" cy="216886"/>
          </a:xfrm>
          <a:prstGeom prst="rect">
            <a:avLst/>
          </a:prstGeom>
        </p:spPr>
      </p:pic>
      <p:pic>
        <p:nvPicPr>
          <p:cNvPr id="21" name="Picture 2" descr="http://rehabrobotics.umich.edu/wp-content/uploads/2013/09/U-M_2color-HorizontalReversed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44" y="4630678"/>
            <a:ext cx="1866416" cy="1940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B9B44-0DA8-4574-8AD4-C6939123F7F4}" type="datetime4">
              <a:rPr lang="en-US" smtClean="0"/>
              <a:t>May 31, 2018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5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3" name="Picture 12" descr="GEANT_logo_2015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4" name="Picture 13" descr="ESnet_Full_Logo_CMYK.eps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5" name="Picture 14" descr="internet2-black-red copy.pn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pic>
        <p:nvPicPr>
          <p:cNvPr id="16" name="Picture 15" descr="1000px-Indiana_University_logotype_svg.png"/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35" y="4626006"/>
            <a:ext cx="1445907" cy="216886"/>
          </a:xfrm>
          <a:prstGeom prst="rect">
            <a:avLst/>
          </a:prstGeom>
        </p:spPr>
      </p:pic>
      <p:pic>
        <p:nvPicPr>
          <p:cNvPr id="17" name="Picture 2" descr="http://rehabrobotics.umich.edu/wp-content/uploads/2013/09/U-M_2color-HorizontalReversed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44" y="4630678"/>
            <a:ext cx="1866416" cy="1940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6E87-3B43-4141-B51C-335EED4D3877}" type="datetime4">
              <a:rPr lang="en-US" smtClean="0"/>
              <a:t>May 31, 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0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EANT_logo_2015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3" name="Picture 12" descr="ESnet_Full_Logo_CMYK.eps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4" name="Picture 13" descr="internet2-black-red copy.pn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pic>
        <p:nvPicPr>
          <p:cNvPr id="15" name="Picture 14" descr="1000px-Indiana_University_logotype_svg.png"/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35" y="4626006"/>
            <a:ext cx="1445907" cy="216886"/>
          </a:xfrm>
          <a:prstGeom prst="rect">
            <a:avLst/>
          </a:prstGeom>
        </p:spPr>
      </p:pic>
      <p:pic>
        <p:nvPicPr>
          <p:cNvPr id="16" name="Picture 2" descr="http://rehabrobotics.umich.edu/wp-content/uploads/2013/09/U-M_2color-HorizontalReversed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44" y="4630678"/>
            <a:ext cx="1866416" cy="1940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479B6-A74C-48EA-A4B0-261FB25FC68A}" type="datetime4">
              <a:rPr lang="en-US" smtClean="0"/>
              <a:t>May 31, 2018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8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 descr="GEANT_logo_2015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6" name="Picture 15" descr="ESnet_Full_Logo_CMYK.eps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7" name="Picture 16" descr="internet2-black-red copy.pn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3D77A-2971-4E04-B98B-F57FFDF78E06}" type="datetime4">
              <a:rPr lang="en-US" smtClean="0"/>
              <a:t>May 31, 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8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 descr="GEANT_logo_2015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6" name="Picture 15" descr="ESnet_Full_Logo_CMYK.eps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7" name="Picture 16" descr="internet2-black-red copy.pn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107E-4729-4C7D-BF56-4BFB5F5E7C60}" type="datetime4">
              <a:rPr lang="en-US" smtClean="0"/>
              <a:t>May 31, 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3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1369219"/>
            <a:ext cx="825908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37160" cy="5136360"/>
          </a:xfrm>
          <a:prstGeom prst="rect">
            <a:avLst/>
          </a:prstGeom>
          <a:solidFill>
            <a:srgbClr val="1DB118"/>
          </a:solidFill>
          <a:ln>
            <a:solidFill>
              <a:srgbClr val="1DB11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1"/>
              </a:solidFill>
            </a:endParaRPr>
          </a:p>
        </p:txBody>
      </p:sp>
      <p:pic>
        <p:nvPicPr>
          <p:cNvPr id="8" name="Picture 7" descr="pS-Logo.png"/>
          <p:cNvPicPr>
            <a:picLocks noChangeAspect="1"/>
          </p:cNvPicPr>
          <p:nvPr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046" y="75234"/>
            <a:ext cx="1587422" cy="348658"/>
          </a:xfrm>
          <a:prstGeom prst="rect">
            <a:avLst/>
          </a:prstGeom>
        </p:spPr>
      </p:pic>
      <p:pic>
        <p:nvPicPr>
          <p:cNvPr id="20" name="Picture 19" descr="GEANT_logo_2015.jpg"/>
          <p:cNvPicPr>
            <a:picLocks noChangeAspect="1"/>
          </p:cNvPicPr>
          <p:nvPr/>
        </p:nvPicPr>
        <p:blipFill>
          <a:blip r:embed="rId1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21" name="Picture 20" descr="ESnet_Full_Logo_CMYK.eps"/>
          <p:cNvPicPr>
            <a:picLocks noChangeAspect="1"/>
          </p:cNvPicPr>
          <p:nvPr/>
        </p:nvPicPr>
        <p:blipFill>
          <a:blip r:embed="rId1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22" name="Picture 21" descr="internet2-black-red copy.png"/>
          <p:cNvPicPr>
            <a:picLocks noChangeAspect="1"/>
          </p:cNvPicPr>
          <p:nvPr/>
        </p:nvPicPr>
        <p:blipFill>
          <a:blip r:embed="rId1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pic>
        <p:nvPicPr>
          <p:cNvPr id="23" name="Picture 22" descr="1000px-Indiana_University_logotype_svg.png"/>
          <p:cNvPicPr>
            <a:picLocks noChangeAspect="1"/>
          </p:cNvPicPr>
          <p:nvPr/>
        </p:nvPicPr>
        <p:blipFill>
          <a:blip r:embed="rId1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35" y="4626006"/>
            <a:ext cx="1445907" cy="216886"/>
          </a:xfrm>
          <a:prstGeom prst="rect">
            <a:avLst/>
          </a:prstGeom>
        </p:spPr>
      </p:pic>
      <p:pic>
        <p:nvPicPr>
          <p:cNvPr id="24" name="Picture 2" descr="http://rehabrobotics.umich.edu/wp-content/uploads/2013/09/U-M_2color-HorizontalReversed.png"/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 trans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44" y="4630678"/>
            <a:ext cx="1866416" cy="1940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2A6F-6874-4A65-8D24-B4D1C1597944}" type="datetime4">
              <a:rPr lang="en-US" smtClean="0"/>
              <a:t>May 31, 2018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4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erfsonar.n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erfsonar.net/install_option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zurawski@es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://www.perfsonar.ne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chevali@iu.edu" TargetMode="External"/><Relationship Id="rId4" Type="http://schemas.openxmlformats.org/officeDocument/2006/relationships/hyperlink" Target="http://in.iu.edu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://www.perfsonar.ne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chevali@iu.edu" TargetMode="External"/><Relationship Id="rId4" Type="http://schemas.openxmlformats.org/officeDocument/2006/relationships/hyperlink" Target="http://in.iu.ed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erfsonar.net/install_hardwar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erfsonar.net/install_hardwar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These slides are meant to be used as a guide for those installing perfSONAR for the first time.  </a:t>
            </a:r>
          </a:p>
          <a:p>
            <a:r>
              <a:rPr lang="en-US" sz="2400" dirty="0"/>
              <a:t>You *ARE* allowed to delete things you don’t understand ,or modify the message to fit a specific group</a:t>
            </a:r>
          </a:p>
          <a:p>
            <a:r>
              <a:rPr lang="en-US" sz="2400" dirty="0"/>
              <a:t>You *ARE* allowed to add more if the audience is more technical</a:t>
            </a:r>
          </a:p>
          <a:p>
            <a:r>
              <a:rPr lang="en-US" sz="2400" dirty="0"/>
              <a:t>Presentation styles vary – </a:t>
            </a:r>
            <a:r>
              <a:rPr lang="en-US" sz="2400" b="1" i="1" u="sng" dirty="0"/>
              <a:t>please study up before presenting</a:t>
            </a:r>
          </a:p>
        </p:txBody>
      </p:sp>
      <p:sp>
        <p:nvSpPr>
          <p:cNvPr id="9" name="Symbol zastępczy daty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4A3E40-D606-4048-8FFF-BB5072E3DEDC}" type="datetime4">
              <a:rPr lang="en-US" smtClean="0"/>
              <a:t>May 31, 2018</a:t>
            </a:fld>
            <a:endParaRPr lang="en-US"/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 SLIDE – Summary</a:t>
            </a:r>
          </a:p>
        </p:txBody>
      </p:sp>
    </p:spTree>
    <p:extLst>
      <p:ext uri="{BB962C8B-B14F-4D97-AF65-F5344CB8AC3E}">
        <p14:creationId xmlns:p14="http://schemas.microsoft.com/office/powerpoint/2010/main" val="43685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2 different installation paths: classic or advanced</a:t>
            </a:r>
          </a:p>
          <a:p>
            <a:r>
              <a:rPr lang="en-US" sz="2400" dirty="0"/>
              <a:t>Also note that we support </a:t>
            </a:r>
            <a:r>
              <a:rPr lang="en-US" sz="2400" dirty="0" err="1"/>
              <a:t>CentOS</a:t>
            </a:r>
            <a:r>
              <a:rPr lang="en-US" sz="2400" dirty="0"/>
              <a:t>, </a:t>
            </a:r>
            <a:r>
              <a:rPr lang="en-US" sz="2400" dirty="0" err="1"/>
              <a:t>Debian</a:t>
            </a:r>
            <a:r>
              <a:rPr lang="en-US" sz="2400" dirty="0"/>
              <a:t> and Ubuntu (with corresponding versions).  RHEL, SL and other derivatives ‘may’ work. Anytime someone goes against the grain, it leads to trouble.</a:t>
            </a:r>
          </a:p>
          <a:p>
            <a:r>
              <a:rPr lang="en-US" sz="2400" dirty="0"/>
              <a:t>Flowchart is there to aid choosing which option to choose depending on use case.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3D7C2D-F743-4FCC-BC33-F1985F0092CD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 SLIDE – Slide 11-14</a:t>
            </a:r>
          </a:p>
        </p:txBody>
      </p:sp>
    </p:spTree>
    <p:extLst>
      <p:ext uri="{BB962C8B-B14F-4D97-AF65-F5344CB8AC3E}">
        <p14:creationId xmlns:p14="http://schemas.microsoft.com/office/powerpoint/2010/main" val="145516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The best source of information is here:</a:t>
            </a:r>
          </a:p>
          <a:p>
            <a:pPr lvl="1"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http://docs.perfsonar.net</a:t>
            </a: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Note that if you are still using 3.5.x …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it’s PAST time to upgrade</a:t>
            </a: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!</a:t>
            </a:r>
          </a:p>
          <a:p>
            <a:pPr lvl="2">
              <a:defRPr/>
            </a:pPr>
            <a:r>
              <a:rPr lang="en-US" sz="24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yum update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will get you 4.0</a:t>
            </a:r>
            <a:r>
              <a:rPr lang="pl-PL" sz="2400" dirty="0">
                <a:latin typeface="Calibri" charset="0"/>
                <a:ea typeface="ＭＳ Ｐゴシック" charset="0"/>
                <a:cs typeface="ＭＳ Ｐゴシック" charset="0"/>
              </a:rPr>
              <a:t>.3</a:t>
            </a: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3">
              <a:defRPr/>
            </a:pPr>
            <a:r>
              <a:rPr lang="en-US" sz="2250" dirty="0">
                <a:latin typeface="Calibri" charset="0"/>
                <a:ea typeface="ＭＳ Ｐゴシック" charset="0"/>
                <a:cs typeface="ＭＳ Ｐゴシック" charset="0"/>
              </a:rPr>
              <a:t>rebuild required for upgrade to </a:t>
            </a:r>
            <a:r>
              <a:rPr lang="pl-PL" sz="2250" dirty="0">
                <a:latin typeface="Calibri" charset="0"/>
                <a:ea typeface="ＭＳ Ｐゴシック" charset="0"/>
                <a:cs typeface="ＭＳ Ｐゴシック" charset="0"/>
              </a:rPr>
              <a:t>RHEL</a:t>
            </a:r>
            <a:r>
              <a:rPr lang="en-US" sz="2250" dirty="0">
                <a:latin typeface="Calibri" charset="0"/>
                <a:ea typeface="ＭＳ Ｐゴシック" charset="0"/>
                <a:cs typeface="ＭＳ Ｐゴシック" charset="0"/>
              </a:rPr>
              <a:t>7 from </a:t>
            </a:r>
            <a:r>
              <a:rPr lang="pl-PL" sz="2250" dirty="0">
                <a:latin typeface="Calibri" charset="0"/>
                <a:ea typeface="ＭＳ Ｐゴシック" charset="0"/>
                <a:cs typeface="ＭＳ Ｐゴシック" charset="0"/>
              </a:rPr>
              <a:t>RHEL</a:t>
            </a:r>
            <a:r>
              <a:rPr lang="en-US" sz="2250" dirty="0">
                <a:latin typeface="Calibri" charset="0"/>
                <a:ea typeface="ＭＳ Ｐゴシック" charset="0"/>
                <a:cs typeface="ＭＳ Ｐゴシック" charset="0"/>
              </a:rPr>
              <a:t>6</a:t>
            </a:r>
          </a:p>
          <a:p>
            <a:pPr lvl="2"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3.5.x/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bwctl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will become unsupported with the release of 4.1</a:t>
            </a:r>
          </a:p>
          <a:p>
            <a:pPr>
              <a:spcBef>
                <a:spcPts val="1200"/>
              </a:spcBef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two viewpoints of the </a:t>
            </a:r>
            <a:r>
              <a:rPr lang="en-US" sz="26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perfSONAR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Owner: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Cattle, not pets: it’s an expendable server that is not tightly integrated (e.g. if it is </a:t>
            </a:r>
            <a:r>
              <a:rPr lang="pl-PL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o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wn</a:t>
            </a:r>
            <a:r>
              <a:rPr lang="pl-PL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 or dies, remove the carcass and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reprovision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) 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Pets - Treasured members of the family: each is integrated into configuration and user management (e.g. secured and watched like a child)</a:t>
            </a:r>
          </a:p>
          <a:p>
            <a:pPr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Either viewpoint can be supported, know the tools and what you want (e.g. are willing to put into the task)</a:t>
            </a:r>
          </a:p>
          <a:p>
            <a:pPr lvl="1">
              <a:defRPr/>
            </a:pP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48B7D2-0609-4C5D-8B14-D156AFEFE28B}" type="datetime4">
              <a:rPr lang="en-US" smtClean="0"/>
              <a:t>May 31, 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11</a:t>
            </a:fld>
            <a:endParaRPr lang="en-US"/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err="1"/>
              <a:t>Preparing</a:t>
            </a:r>
            <a:r>
              <a:rPr lang="pl-PL" dirty="0"/>
              <a:t> The Software</a:t>
            </a:r>
          </a:p>
        </p:txBody>
      </p:sp>
    </p:spTree>
    <p:extLst>
      <p:ext uri="{BB962C8B-B14F-4D97-AF65-F5344CB8AC3E}">
        <p14:creationId xmlns:p14="http://schemas.microsoft.com/office/powerpoint/2010/main" val="198733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Install Options: Classic or 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CentOS</a:t>
            </a:r>
            <a:r>
              <a:rPr lang="en-US" dirty="0"/>
              <a:t> 7 ISO image</a:t>
            </a:r>
          </a:p>
          <a:p>
            <a:pPr lvl="1"/>
            <a:r>
              <a:rPr lang="en-US" dirty="0"/>
              <a:t>Full toolkit install</a:t>
            </a:r>
          </a:p>
          <a:p>
            <a:pPr lvl="1"/>
            <a:r>
              <a:rPr lang="en-US" dirty="0"/>
              <a:t>Easy, all contained</a:t>
            </a:r>
          </a:p>
          <a:p>
            <a:r>
              <a:rPr lang="en-US" dirty="0"/>
              <a:t>Want more control? Bundle of packages</a:t>
            </a:r>
          </a:p>
          <a:p>
            <a:pPr lvl="1"/>
            <a:r>
              <a:rPr lang="en-US" dirty="0" err="1"/>
              <a:t>perfsonar</a:t>
            </a:r>
            <a:r>
              <a:rPr lang="en-US" dirty="0"/>
              <a:t>-tools</a:t>
            </a:r>
          </a:p>
          <a:p>
            <a:pPr lvl="1"/>
            <a:r>
              <a:rPr lang="en-US" dirty="0" err="1"/>
              <a:t>perfsonar-testpoint</a:t>
            </a:r>
            <a:endParaRPr lang="en-US" dirty="0"/>
          </a:p>
          <a:p>
            <a:pPr lvl="1"/>
            <a:r>
              <a:rPr lang="en-US" dirty="0" err="1"/>
              <a:t>perfsonar</a:t>
            </a:r>
            <a:r>
              <a:rPr lang="en-US" dirty="0"/>
              <a:t>-core</a:t>
            </a:r>
          </a:p>
          <a:p>
            <a:pPr lvl="1"/>
            <a:r>
              <a:rPr lang="en-US" dirty="0" err="1"/>
              <a:t>perfsonar</a:t>
            </a:r>
            <a:r>
              <a:rPr lang="en-US" dirty="0"/>
              <a:t>-toolkit</a:t>
            </a:r>
          </a:p>
          <a:p>
            <a:pPr lvl="1"/>
            <a:r>
              <a:rPr lang="en-US" dirty="0" err="1"/>
              <a:t>perfsonar-centralmanagement</a:t>
            </a:r>
            <a:endParaRPr lang="en-US" dirty="0"/>
          </a:p>
          <a:p>
            <a:pPr lvl="1"/>
            <a:r>
              <a:rPr lang="en-US" dirty="0"/>
              <a:t>+ optional packages</a:t>
            </a:r>
          </a:p>
          <a:p>
            <a:pPr lvl="1"/>
            <a:r>
              <a:rPr lang="en-US" dirty="0" err="1"/>
              <a:t>CentOS</a:t>
            </a:r>
            <a:r>
              <a:rPr lang="en-US" dirty="0"/>
              <a:t> 6 </a:t>
            </a:r>
            <a:r>
              <a:rPr lang="mr-IN" dirty="0"/>
              <a:t>–</a:t>
            </a:r>
            <a:r>
              <a:rPr lang="en-US" dirty="0"/>
              <a:t> 7, </a:t>
            </a:r>
            <a:r>
              <a:rPr lang="en-US" dirty="0" err="1"/>
              <a:t>Debian</a:t>
            </a:r>
            <a:r>
              <a:rPr lang="en-US" dirty="0"/>
              <a:t> 7 </a:t>
            </a:r>
            <a:r>
              <a:rPr lang="mr-IN" dirty="0"/>
              <a:t>–</a:t>
            </a:r>
            <a:r>
              <a:rPr lang="en-US" dirty="0"/>
              <a:t> 8 </a:t>
            </a:r>
            <a:r>
              <a:rPr lang="mr-IN" dirty="0"/>
              <a:t>–</a:t>
            </a:r>
            <a:r>
              <a:rPr lang="en-US" dirty="0"/>
              <a:t> 9, Ubuntu 14 </a:t>
            </a:r>
            <a:r>
              <a:rPr lang="mr-IN" dirty="0"/>
              <a:t>–</a:t>
            </a:r>
            <a:r>
              <a:rPr lang="en-US" dirty="0"/>
              <a:t> 16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9F0FB2-2AC1-4932-AAE0-B556BD9525F5}" type="datetime4">
              <a:rPr lang="en-US" smtClean="0"/>
              <a:t>May 31,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2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 bundles 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21" y="1422400"/>
            <a:ext cx="8989879" cy="2286000"/>
          </a:xfrm>
          <a:prstGeom prst="rect">
            <a:avLst/>
          </a:prstGeom>
        </p:spPr>
      </p:pic>
      <p:sp>
        <p:nvSpPr>
          <p:cNvPr id="7" name="Symbol zastępczy daty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5C1C99-9248-4DBE-A35B-48FF94DF02C4}" type="datetime4">
              <a:rPr lang="en-US" smtClean="0"/>
              <a:t>May 31,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7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00" y="5189"/>
            <a:ext cx="7734586" cy="5143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A5B4B9-39D7-4F72-8B09-0428D07289FB}" type="datetime4">
              <a:rPr lang="en-US" smtClean="0"/>
              <a:t>May 31,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8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Hardware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Software</a:t>
            </a:r>
          </a:p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Installation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Configuration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Consequences</a:t>
            </a: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D76003-3F35-4FCC-9B2E-D0E46D4FB8D1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15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err="1"/>
              <a:t>Overview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710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Another set of slides that doesn’t matter – if the person knows </a:t>
            </a:r>
            <a:r>
              <a:rPr lang="en-US" sz="2400" dirty="0" err="1"/>
              <a:t>linux</a:t>
            </a:r>
            <a:r>
              <a:rPr lang="en-US" sz="2400" dirty="0"/>
              <a:t>, they will know this.  </a:t>
            </a:r>
          </a:p>
          <a:p>
            <a:r>
              <a:rPr lang="en-US" sz="2400" dirty="0"/>
              <a:t>Basically assure them that the process is designed to ensure success on most forms of hardware.  Follow defaults.  </a:t>
            </a:r>
          </a:p>
          <a:p>
            <a:r>
              <a:rPr lang="en-US" sz="2400" dirty="0"/>
              <a:t>Note – this assumes The </a:t>
            </a:r>
            <a:r>
              <a:rPr lang="en-US" sz="2400" b="1" i="1" u="sng" dirty="0" err="1"/>
              <a:t>CentOS</a:t>
            </a:r>
            <a:r>
              <a:rPr lang="en-US" sz="2400" b="1" i="1" u="sng" dirty="0"/>
              <a:t> ISO install</a:t>
            </a:r>
            <a:r>
              <a:rPr lang="en-US" sz="2400" dirty="0"/>
              <a:t>.  This is not the ‘</a:t>
            </a:r>
            <a:r>
              <a:rPr lang="en-US" sz="2400" dirty="0" err="1"/>
              <a:t>Debian</a:t>
            </a:r>
            <a:r>
              <a:rPr lang="en-US" sz="2400" dirty="0"/>
              <a:t>’ deck, and this isn’t the ‘Bundle’ deck.  If you want to insert that info, you can.  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14A355-13B4-4B68-BE0C-D2FE3BEA05C0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 SLIDE – Slides 17-20</a:t>
            </a:r>
          </a:p>
        </p:txBody>
      </p:sp>
    </p:spTree>
    <p:extLst>
      <p:ext uri="{BB962C8B-B14F-4D97-AF65-F5344CB8AC3E}">
        <p14:creationId xmlns:p14="http://schemas.microsoft.com/office/powerpoint/2010/main" val="145516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b="1" i="1" dirty="0">
                <a:solidFill>
                  <a:srgbClr val="F79646"/>
                </a:solidFill>
                <a:latin typeface="Calibri" charset="0"/>
                <a:ea typeface="ＭＳ Ｐゴシック" charset="0"/>
                <a:cs typeface="ＭＳ Ｐゴシック" charset="0"/>
              </a:rPr>
              <a:t>N.B. This assumes CentOS Linux ISO installation (Debian/Ubuntu and CentOS bundles are available, but will not be discussed)</a:t>
            </a:r>
          </a:p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The boring first part: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Download the software (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http://docs.perfsonar.net/install_options.html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) </a:t>
            </a:r>
          </a:p>
          <a:p>
            <a:pPr lvl="2"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Which to pick (outcome is the same in both cases)</a:t>
            </a:r>
          </a:p>
          <a:p>
            <a:pPr lvl="3"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ISO and bundles =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Fullinstall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image = all packages on a single DVD/USB that does not require a network connection to install 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Burn to installation media (USB, Optical Drive) </a:t>
            </a:r>
          </a:p>
          <a:p>
            <a:pPr lvl="2">
              <a:spcBef>
                <a:spcPts val="1200"/>
              </a:spcBef>
              <a:defRPr/>
            </a:pPr>
            <a:r>
              <a:rPr lang="en-US" sz="21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1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iso</a:t>
            </a:r>
            <a:r>
              <a:rPr lang="en-US" sz="21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to bootable </a:t>
            </a:r>
            <a:r>
              <a:rPr lang="en-US" sz="21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usb</a:t>
            </a:r>
            <a:r>
              <a:rPr lang="en-US" sz="21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</a:p>
          <a:p>
            <a:pPr lvl="1">
              <a:defRPr/>
            </a:pP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510F41-D0C7-4FCE-86C6-11289FB1CFB2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17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270766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Boot and follow the nice prompts, just like Linux (because it *IS* Linux):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sz="24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sz="24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sz="24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sz="24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4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pl-PL" sz="24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pl-PL" sz="24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pl-PL" sz="24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This can take 15min to an hour depending on the speed of your machine and network.  No hard questions, defaults are normally sufficient</a:t>
            </a: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252602-647F-4F17-94C7-B3C72A4A3910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18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/>
              <a:t>Installation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148" y="1266824"/>
            <a:ext cx="3681703" cy="275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200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Some things to be aware of: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network options you set during installation are just for installation (e.g. if you set a static address, be prepared to do it again when the host comes online)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CentOS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/RHEL knows what it wants to do with the disk better than you do.  It doesn’t give many ways to slice and dice partitions, so just be aware of this.  </a:t>
            </a: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If you don’t see a package you want, its often easier to just use ‘yum’ after the fact to find it than using the curses interface to select it.  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93A3F8-74A5-4258-8700-85CE221376B1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19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99058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i="1" dirty="0"/>
              <a:t>Title</a:t>
            </a:r>
            <a:r>
              <a:rPr lang="en-US" sz="1800" dirty="0"/>
              <a:t>: perfSONAR-2-Installation_and_Basic_Configuration</a:t>
            </a:r>
          </a:p>
          <a:p>
            <a:r>
              <a:rPr lang="en-US" sz="1800" b="1" i="1" dirty="0"/>
              <a:t>Expected Presentation Time</a:t>
            </a:r>
            <a:r>
              <a:rPr lang="en-US" sz="1800" dirty="0"/>
              <a:t>: These slides should take 60 minutes to present (if you assume pauses for hands on).  </a:t>
            </a:r>
          </a:p>
          <a:p>
            <a:r>
              <a:rPr lang="en-US" sz="1800" b="1" i="1" dirty="0"/>
              <a:t>Exec Summary</a:t>
            </a:r>
            <a:r>
              <a:rPr lang="en-US" sz="1800" dirty="0"/>
              <a:t>: These slides are meant to serve as a </a:t>
            </a:r>
            <a:r>
              <a:rPr lang="en-US" sz="1800" dirty="0" err="1"/>
              <a:t>pictoral</a:t>
            </a:r>
            <a:r>
              <a:rPr lang="en-US" sz="1800" dirty="0"/>
              <a:t> ‘how to’ for installing and configuring basic aspects of a </a:t>
            </a:r>
            <a:r>
              <a:rPr lang="en-US" sz="1800" b="1" i="1" u="sng" dirty="0"/>
              <a:t>*toolkit* </a:t>
            </a:r>
            <a:r>
              <a:rPr lang="en-US" sz="1800" dirty="0"/>
              <a:t>instance.  </a:t>
            </a:r>
          </a:p>
          <a:p>
            <a:r>
              <a:rPr lang="en-US" sz="1800" b="1" i="1" dirty="0"/>
              <a:t>Expected Audience</a:t>
            </a:r>
            <a:r>
              <a:rPr lang="en-US" sz="1800" dirty="0"/>
              <a:t>: Engineering (low and middle level).  Those who still touch equipment.  </a:t>
            </a:r>
          </a:p>
          <a:p>
            <a:r>
              <a:rPr lang="en-US" sz="1800" b="1" i="1" dirty="0"/>
              <a:t>Audience Skill Level</a:t>
            </a:r>
            <a:r>
              <a:rPr lang="en-US" sz="1800" dirty="0"/>
              <a:t>: Little knowledge of </a:t>
            </a:r>
            <a:r>
              <a:rPr lang="en-US" sz="1800" dirty="0" err="1"/>
              <a:t>perfSONAR</a:t>
            </a:r>
            <a:r>
              <a:rPr lang="en-US" sz="1800" dirty="0"/>
              <a:t> (e.g. know what it is from high level talks)</a:t>
            </a:r>
          </a:p>
          <a:p>
            <a:r>
              <a:rPr lang="en-US" sz="1800" b="1" i="1" dirty="0"/>
              <a:t>Last Reviewed</a:t>
            </a:r>
            <a:r>
              <a:rPr lang="en-US" sz="1800" dirty="0"/>
              <a:t>: </a:t>
            </a:r>
            <a:r>
              <a:rPr lang="pl-PL" sz="1800" dirty="0"/>
              <a:t>January 2</a:t>
            </a:r>
            <a:r>
              <a:rPr lang="pl-PL" sz="1800" baseline="30000" dirty="0"/>
              <a:t>nd</a:t>
            </a:r>
            <a:r>
              <a:rPr lang="en-US" sz="1800" dirty="0"/>
              <a:t> 201</a:t>
            </a:r>
            <a:r>
              <a:rPr lang="pl-PL" sz="1800" dirty="0"/>
              <a:t>8</a:t>
            </a:r>
          </a:p>
          <a:p>
            <a:r>
              <a:rPr lang="en-US" sz="1800" b="1" i="1" dirty="0"/>
              <a:t>This edition uses screenshots from </a:t>
            </a:r>
            <a:r>
              <a:rPr lang="pl-PL" sz="1800" b="1" i="1" dirty="0"/>
              <a:t>perfSONAR </a:t>
            </a:r>
            <a:r>
              <a:rPr lang="en-US" sz="1800" b="1" i="1" dirty="0"/>
              <a:t>version:</a:t>
            </a:r>
            <a:r>
              <a:rPr lang="en-US" sz="1800" dirty="0"/>
              <a:t> 4.0.1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7DC652-0D88-436E-B9FA-3A6349543719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 SLIDE – About</a:t>
            </a:r>
          </a:p>
        </p:txBody>
      </p:sp>
    </p:spTree>
    <p:extLst>
      <p:ext uri="{BB962C8B-B14F-4D97-AF65-F5344CB8AC3E}">
        <p14:creationId xmlns:p14="http://schemas.microsoft.com/office/powerpoint/2010/main" val="3073282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When its done, reboot and come back to a prompt (</a:t>
            </a:r>
            <a:r>
              <a:rPr lang="pl-PL" sz="2800" dirty="0">
                <a:latin typeface="Calibri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ote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– you set a root account during the install)</a:t>
            </a:r>
            <a:endParaRPr lang="en-US" sz="24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7A0393-7950-4C47-BF49-7A2922041637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20</a:t>
            </a:fld>
            <a:endParaRPr lang="en-US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Installation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9" y="1761294"/>
            <a:ext cx="3623806" cy="271785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654" y="1762206"/>
            <a:ext cx="3630601" cy="27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27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Hardware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Software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Installation</a:t>
            </a:r>
          </a:p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Configuration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Consequences</a:t>
            </a: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03EB61-A661-458E-BA81-4EC38C367D29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21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err="1"/>
              <a:t>Overview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4492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There are lots and lots of screen shots.  The next section is typically only used if you can’t do a hands on (and for reading later).</a:t>
            </a:r>
          </a:p>
          <a:p>
            <a:r>
              <a:rPr lang="en-US" sz="2400" dirty="0"/>
              <a:t>Also remember this is assuming a ‘toolkit’, not something custom (</a:t>
            </a:r>
            <a:r>
              <a:rPr lang="en-US" sz="2400" dirty="0" err="1"/>
              <a:t>Debian</a:t>
            </a:r>
            <a:r>
              <a:rPr lang="en-US" sz="2400" dirty="0"/>
              <a:t>/</a:t>
            </a:r>
            <a:r>
              <a:rPr lang="en-US" sz="2400" dirty="0" err="1"/>
              <a:t>CentOS</a:t>
            </a:r>
            <a:r>
              <a:rPr lang="en-US" sz="2400" dirty="0"/>
              <a:t> bundles)  </a:t>
            </a:r>
          </a:p>
          <a:p>
            <a:r>
              <a:rPr lang="en-US" sz="2400" dirty="0"/>
              <a:t>Also – this is about ‘how to install’, not necessarily ‘how to use’.  The later is addressed in other presentations.  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F0596B-56A8-41B1-94B5-E301ABBDE310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 SLIDE – Slides 23-42</a:t>
            </a:r>
          </a:p>
        </p:txBody>
      </p:sp>
    </p:spTree>
    <p:extLst>
      <p:ext uri="{BB962C8B-B14F-4D97-AF65-F5344CB8AC3E}">
        <p14:creationId xmlns:p14="http://schemas.microsoft.com/office/powerpoint/2010/main" val="1455169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The toolkit is ‘almost’ ready to use after installation.  </a:t>
            </a:r>
          </a:p>
          <a:p>
            <a:pPr lvl="1"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Many services will start without your direct intervention</a:t>
            </a:r>
          </a:p>
          <a:p>
            <a:pPr lvl="1"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Others need some minor </a:t>
            </a:r>
            <a:r>
              <a:rPr lang="en-US" sz="2600" dirty="0" err="1">
                <a:latin typeface="Calibri" charset="0"/>
                <a:ea typeface="ＭＳ Ｐゴシック" charset="0"/>
                <a:cs typeface="ＭＳ Ｐゴシック" charset="0"/>
              </a:rPr>
              <a:t>config</a:t>
            </a:r>
            <a:endParaRPr lang="en-US" sz="26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When logging in for the first time, you will have to do a couple of quick things:</a:t>
            </a:r>
          </a:p>
          <a:p>
            <a:pPr lvl="1"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Set an administrator (its not safe to use root for web things …)</a:t>
            </a:r>
          </a:p>
          <a:p>
            <a:pPr lvl="1"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Enable SSH for the user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7E0A65-7FF0-4C43-A1EE-00E765CB22A3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23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4775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00" y="847861"/>
            <a:ext cx="5000962" cy="188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316D97-7F16-4E18-BD31-88782D14623B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24</a:t>
            </a:fld>
            <a:endParaRPr lang="en-US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err="1"/>
              <a:t>Configuration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420" y="2647090"/>
            <a:ext cx="6224314" cy="194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424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We can do most other things via the web interface once we have a user that can 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auth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against it (do-it-yourselfers can still hand edit 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config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– we just won’t deal with that here)</a:t>
            </a:r>
          </a:p>
          <a:p>
            <a:pPr>
              <a:spcBef>
                <a:spcPts val="1200"/>
              </a:spcBef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Some things we care about:</a:t>
            </a:r>
          </a:p>
          <a:p>
            <a:pPr lvl="1"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Administrative info</a:t>
            </a:r>
            <a:endParaRPr lang="en-US" sz="2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NTP (time keeping)</a:t>
            </a:r>
          </a:p>
          <a:p>
            <a:pPr lvl="1">
              <a:defRPr/>
            </a:pP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Turning on/off services</a:t>
            </a:r>
          </a:p>
          <a:p>
            <a:pPr lvl="1">
              <a:defRPr/>
            </a:pP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Configuring some tests (directly)</a:t>
            </a:r>
          </a:p>
          <a:p>
            <a:pPr>
              <a:spcBef>
                <a:spcPts val="1200"/>
              </a:spcBef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Some additional features to be aware of:</a:t>
            </a:r>
          </a:p>
          <a:p>
            <a:pPr lvl="1"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Reverse CGIs</a:t>
            </a:r>
          </a:p>
          <a:p>
            <a:pPr lvl="1"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Log Analysis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853B47-EAA4-4488-8908-3543FFA5D404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25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err="1"/>
              <a:t>Configuration</a:t>
            </a:r>
            <a:r>
              <a:rPr lang="pl-PL" dirty="0"/>
              <a:t> - Web</a:t>
            </a:r>
          </a:p>
        </p:txBody>
      </p:sp>
    </p:spTree>
    <p:extLst>
      <p:ext uri="{BB962C8B-B14F-4D97-AF65-F5344CB8AC3E}">
        <p14:creationId xmlns:p14="http://schemas.microsoft.com/office/powerpoint/2010/main" val="1569054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F514C6-256B-4E92-B07A-C1F2C06285C0}" type="datetime4">
              <a:rPr lang="en-US" smtClean="0"/>
              <a:t>May 31, 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26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err="1"/>
              <a:t>Configuration</a:t>
            </a:r>
            <a:r>
              <a:rPr lang="pl-PL" dirty="0"/>
              <a:t> - Web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27" y="899998"/>
            <a:ext cx="5304745" cy="35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29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user you created will need to authenticate to make system level changes.  </a:t>
            </a:r>
          </a:p>
          <a:p>
            <a:pPr>
              <a:buFont typeface="Arial"/>
              <a:buChar char="•"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machine has a self-signed (e.g. ‘lame’) certificate, so be aware of that:</a:t>
            </a:r>
          </a:p>
          <a:p>
            <a:pPr>
              <a:defRPr/>
            </a:pP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A16311-A6C2-44BE-AC70-AF8E69E1FB31}" type="datetime4">
              <a:rPr lang="en-US" smtClean="0"/>
              <a:t>May 31, 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27</a:t>
            </a:fld>
            <a:endParaRPr lang="en-US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Authentication</a:t>
            </a:r>
            <a:endParaRPr lang="pl-PL" dirty="0"/>
          </a:p>
        </p:txBody>
      </p:sp>
      <p:sp>
        <p:nvSpPr>
          <p:cNvPr id="9" name="Date Placeholder 2"/>
          <p:cNvSpPr txBox="1">
            <a:spLocks/>
          </p:cNvSpPr>
          <p:nvPr/>
        </p:nvSpPr>
        <p:spPr bwMode="auto">
          <a:xfrm>
            <a:off x="3090863" y="5467351"/>
            <a:ext cx="4572000" cy="3071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eaLnBrk="0" fontAlgn="auto" hangingPunct="0">
              <a:spcBef>
                <a:spcPts val="0"/>
              </a:spcBef>
              <a:spcAft>
                <a:spcPts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-128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-128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-128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-128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-128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-128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-128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-128"/>
              </a:defRPr>
            </a:lvl9pPr>
          </a:lstStyle>
          <a:p>
            <a:pPr algn="ctr" eaLnBrk="1" hangingPunct="1"/>
            <a:fld id="{A7A2D960-B0B7-C748-A6F1-B17AB678CE73}" type="slidenum">
              <a:rPr lang="en-US" sz="1200" smtClean="0">
                <a:solidFill>
                  <a:srgbClr val="898989"/>
                </a:solidFill>
                <a:latin typeface="Calibri" charset="0"/>
              </a:rPr>
              <a:pPr algn="ctr" eaLnBrk="1" hangingPunct="1"/>
              <a:t>27</a:t>
            </a:fld>
            <a:r>
              <a:rPr lang="en-US" sz="1200">
                <a:solidFill>
                  <a:srgbClr val="898989"/>
                </a:solidFill>
                <a:latin typeface="Calibri" charset="0"/>
              </a:rPr>
              <a:t> – </a:t>
            </a:r>
            <a:fld id="{CD8335D9-61F0-9648-AA3F-90BBA9F50876}" type="datetime1">
              <a:rPr lang="en-US" sz="1200" smtClean="0">
                <a:solidFill>
                  <a:srgbClr val="898989"/>
                </a:solidFill>
                <a:latin typeface="Calibri" charset="0"/>
              </a:rPr>
              <a:pPr algn="ctr" eaLnBrk="1" hangingPunct="1"/>
              <a:t>5/31/18</a:t>
            </a:fld>
            <a:r>
              <a:rPr lang="en-US" sz="1200">
                <a:solidFill>
                  <a:srgbClr val="898989"/>
                </a:solidFill>
                <a:latin typeface="Calibri" charset="0"/>
              </a:rPr>
              <a:t>, © 2013 ESnet, Internet2</a:t>
            </a:r>
          </a:p>
          <a:p>
            <a:pPr algn="ctr"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J. Zurawski – </a:t>
            </a:r>
            <a:r>
              <a:rPr lang="en-US" sz="1200">
                <a:solidFill>
                  <a:srgbClr val="898989"/>
                </a:solidFill>
                <a:latin typeface="Calibri" charset="0"/>
                <a:hlinkClick r:id="rId2"/>
              </a:rPr>
              <a:t>zurawski@es.net</a:t>
            </a:r>
            <a:r>
              <a:rPr lang="en-US" sz="1200">
                <a:solidFill>
                  <a:srgbClr val="898989"/>
                </a:solidFill>
                <a:latin typeface="Calibri" charset="0"/>
              </a:rPr>
              <a:t> </a:t>
            </a:r>
          </a:p>
        </p:txBody>
      </p:sp>
      <p:pic>
        <p:nvPicPr>
          <p:cNvPr id="2" name="Picture 1" descr="Screen Shot 2015-10-12 at 12.03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70" y="2522636"/>
            <a:ext cx="2510627" cy="1992214"/>
          </a:xfrm>
          <a:prstGeom prst="rect">
            <a:avLst/>
          </a:prstGeom>
        </p:spPr>
      </p:pic>
      <p:pic>
        <p:nvPicPr>
          <p:cNvPr id="3" name="Picture 2" descr="Screen Shot 2015-10-12 at 12.04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67" y="2165780"/>
            <a:ext cx="3131603" cy="24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83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>
          <a:xfrm>
            <a:off x="457201" y="899999"/>
            <a:ext cx="4114799" cy="37327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For the most part this is point and click – the system needs this so that it can be located, and so that certain services will start.  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C8E027-1956-4BC6-9D26-9ECFDC752981}" type="datetime4">
              <a:rPr lang="en-US" smtClean="0"/>
              <a:t>May 31, 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28</a:t>
            </a:fld>
            <a:endParaRPr lang="en-US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err="1"/>
              <a:t>Administrative</a:t>
            </a:r>
            <a:r>
              <a:rPr lang="pl-PL" dirty="0"/>
              <a:t> Info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64390"/>
            <a:ext cx="4320000" cy="341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345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Once you complete the administrative info – your host will attempt to register with the “Lookup Service”</a:t>
            </a:r>
          </a:p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This is a global directory that makes it easier to find 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perfSONAR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nodes.  </a:t>
            </a:r>
          </a:p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If your host as the admin info present, and isn’t a private IP, it will do this automatically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9A74D9-79B5-4932-A9F6-97B215585E55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29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Lookup</a:t>
            </a:r>
            <a:r>
              <a:rPr lang="pl-PL" dirty="0"/>
              <a:t> Service Integration</a:t>
            </a:r>
          </a:p>
        </p:txBody>
      </p:sp>
    </p:spTree>
    <p:extLst>
      <p:ext uri="{BB962C8B-B14F-4D97-AF65-F5344CB8AC3E}">
        <p14:creationId xmlns:p14="http://schemas.microsoft.com/office/powerpoint/2010/main" val="369879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i="1" dirty="0"/>
              <a:t>Outline: </a:t>
            </a:r>
            <a:endParaRPr lang="en-US" sz="2000" dirty="0"/>
          </a:p>
          <a:p>
            <a:pPr lvl="1"/>
            <a:r>
              <a:rPr lang="en-US" sz="1600" dirty="0"/>
              <a:t>Hardware Choice (basic)</a:t>
            </a:r>
          </a:p>
          <a:p>
            <a:pPr lvl="1"/>
            <a:r>
              <a:rPr lang="en-US" sz="1600" dirty="0"/>
              <a:t>Software (toolkit installation only)</a:t>
            </a:r>
          </a:p>
          <a:p>
            <a:pPr lvl="1"/>
            <a:r>
              <a:rPr lang="en-US" sz="1600" dirty="0"/>
              <a:t>Installation (steps that you see)</a:t>
            </a:r>
          </a:p>
          <a:p>
            <a:pPr lvl="1"/>
            <a:r>
              <a:rPr lang="en-US" sz="1600" dirty="0"/>
              <a:t>Configuration (steps that you take for basic operation)</a:t>
            </a:r>
          </a:p>
          <a:p>
            <a:pPr lvl="1"/>
            <a:r>
              <a:rPr lang="en-US" sz="1600" dirty="0"/>
              <a:t>The Consequences – describe what comes ‘after’ this</a:t>
            </a:r>
          </a:p>
          <a:p>
            <a:r>
              <a:rPr lang="en-US" sz="2000" b="1" i="1" dirty="0"/>
              <a:t>What Can be Cut: </a:t>
            </a:r>
            <a:endParaRPr lang="en-US" sz="2000" dirty="0"/>
          </a:p>
          <a:p>
            <a:pPr lvl="1"/>
            <a:r>
              <a:rPr lang="en-US" sz="1600" dirty="0"/>
              <a:t>Note that this slide deck is a lot of pictures of things to do – really this serves as documentation for someone doing it ‘later’</a:t>
            </a:r>
          </a:p>
          <a:p>
            <a:pPr lvl="1"/>
            <a:r>
              <a:rPr lang="en-US" sz="1600" dirty="0"/>
              <a:t>The presenter will ideally be using this during hands on, and will show the same things live. </a:t>
            </a:r>
          </a:p>
          <a:p>
            <a:pPr lvl="1"/>
            <a:r>
              <a:rPr lang="en-US" sz="1600" dirty="0"/>
              <a:t>Nothing really should be ‘cut’ since its documentation.  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C46E5C-1FFB-4183-813C-96920AE275EC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 SLIDE – Content Outline</a:t>
            </a:r>
          </a:p>
        </p:txBody>
      </p:sp>
    </p:spTree>
    <p:extLst>
      <p:ext uri="{BB962C8B-B14F-4D97-AF65-F5344CB8AC3E}">
        <p14:creationId xmlns:p14="http://schemas.microsoft.com/office/powerpoint/2010/main" val="1240802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2800" indent="-172800">
              <a:buFont typeface="Arial"/>
              <a:buChar char="•"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Note that it may take a day to fully stabilize the clock</a:t>
            </a:r>
          </a:p>
          <a:p>
            <a:pPr marL="172800" indent="-172800">
              <a:buFont typeface="Arial"/>
              <a:buChar char="•"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Pick 4 – 5 Close servers for NTP</a:t>
            </a:r>
          </a:p>
          <a:p>
            <a:pPr marL="172800" indent="-172800">
              <a:buFont typeface="Arial"/>
              <a:buChar char="•"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We have a fast way to do this, or you can manually select</a:t>
            </a:r>
          </a:p>
          <a:p>
            <a:pPr marL="172800" indent="-172800">
              <a:buFont typeface="Arial"/>
              <a:buChar char="•"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Can also add your own servers if you don’t like ours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570AE4-09AA-46EA-864B-B40E32E6B508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30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2680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>
          <a:xfrm>
            <a:off x="457201" y="899999"/>
            <a:ext cx="4114799" cy="37327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Services like BWCTL/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pScheduler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and OWAMP require a stable time source.</a:t>
            </a:r>
          </a:p>
          <a:p>
            <a:pPr>
              <a:spcBef>
                <a:spcPts val="1800"/>
              </a:spcBef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The toolkit interface allows you to configure your own host, or choose a public one we know of.  </a:t>
            </a: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41620D-4D61-435D-9E8D-6B63BC42F15F}" type="datetime4">
              <a:rPr lang="en-US" smtClean="0"/>
              <a:t>May 31, 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31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NTP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60361"/>
            <a:ext cx="4320000" cy="242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17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>
          <a:xfrm>
            <a:off x="457201" y="899999"/>
            <a:ext cx="4114799" cy="37327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Many of the measurement services on the toolkit can be enabled/disabled via the web interface.</a:t>
            </a:r>
          </a:p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Other system services should be managed the ‘Linux Way’ via 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chkconfig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.  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77F8B6-E62A-47E2-808D-9F614FE98061}" type="datetime4">
              <a:rPr lang="en-US" smtClean="0"/>
              <a:t>May 31, 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32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19213"/>
            <a:ext cx="4320000" cy="250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962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There are a couple of ways to do this.  </a:t>
            </a:r>
          </a:p>
          <a:p>
            <a:pPr lvl="1"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Beacon: Let others test to you (e.g. no regular configuration is needed)</a:t>
            </a:r>
          </a:p>
          <a:p>
            <a:pPr lvl="1"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Island: Pick some hosts to test to – you store the data locally.  No coordination with others is needed</a:t>
            </a:r>
          </a:p>
          <a:p>
            <a:pPr lvl="1"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Mesh: full coordination between you and others (e.g. consume a testing configuration that includes tests to everyone, and incorporate into a visualization)</a:t>
            </a:r>
          </a:p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Examples follow, for now we will focus on case number 2 for now  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038B9B-1515-42DE-AA08-64BAC3D2ABFB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33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Testing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0160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perfsonar.net/media/cms_page_media/1254/9_1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8057"/>
            <a:ext cx="4003632" cy="4032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1" y="899999"/>
            <a:ext cx="4114799" cy="373272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beacon setup is typically employed by a network provider (regional, backbone, exchange point)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service to the users (allows people to test into the network)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be configured with Layer 2 connectivity if needed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If no regular tests are scheduled, minimum requirements for local storage.  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Makes the most sense to enable all services (bandwidth and latency)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329EA1-244A-4662-9146-6370633E4F7D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34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Regular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- </a:t>
            </a:r>
            <a:r>
              <a:rPr lang="pl-PL" dirty="0" err="1"/>
              <a:t>Beacon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2269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www.perfsonar.net/media/cms_page_media/1254/10_1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85524"/>
            <a:ext cx="4320621" cy="37661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1" y="899999"/>
            <a:ext cx="4114799" cy="3732724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island setup allows a site to test against any number of the 1200+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perfSONAR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nodes around the world, and store the data locally.  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 coordination required with other sites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Allows a view of near horizon testing (e.g. short latency – campus, regional) and far horizon (backbone network, remote collaborators). 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OWAMP is particularly useful for determining packet loss in the previous cases.  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Throughput will not be as valuable when the latency is small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C7A49B-5801-4CB0-A8C8-9DAD649A0CB5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35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Testing - Island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9969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1" y="899999"/>
            <a:ext cx="4114797" cy="37327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 full mesh requires more coordination: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full mesh means all hosts involved are running the same test configuration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partial mesh could mean only a small number of related hosts are running a testing configuration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either case – bandwidth and latency will be valuable test cases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41B6E4-7D5B-4E95-8B04-C2DF0B5E4310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36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Regular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- </a:t>
            </a:r>
            <a:r>
              <a:rPr lang="pl-PL" dirty="0" err="1"/>
              <a:t>Mesh</a:t>
            </a:r>
            <a:endParaRPr lang="pl-PL" dirty="0"/>
          </a:p>
        </p:txBody>
      </p:sp>
      <p:pic>
        <p:nvPicPr>
          <p:cNvPr id="13" name="Picture 2" descr="http://www.perfsonar.net/media/cms_page_media/1254/12_1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1018728"/>
            <a:ext cx="4341585" cy="35285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402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>
          <a:xfrm>
            <a:off x="457201" y="899999"/>
            <a:ext cx="4114799" cy="37327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Get into the Interface this way, and then note you have nothing going if this is a new install</a:t>
            </a:r>
          </a:p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For the sake of argument, we will walk through a throughput test.  See the docs for other examples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2921EA-5574-4AC6-BFFA-64225613616B}" type="datetime4">
              <a:rPr lang="en-US" smtClean="0"/>
              <a:t>May 31, 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37</a:t>
            </a:fld>
            <a:endParaRPr lang="en-US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Regular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- Island</a:t>
            </a:r>
          </a:p>
        </p:txBody>
      </p:sp>
      <p:pic>
        <p:nvPicPr>
          <p:cNvPr id="4" name="Picture 3" descr="manage_regular_tests-configtes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71749"/>
            <a:ext cx="4320387" cy="1527492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899999"/>
            <a:ext cx="4320386" cy="152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01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Types of testing:</a:t>
            </a:r>
          </a:p>
          <a:p>
            <a:pPr lvl="1"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Throughput</a:t>
            </a:r>
          </a:p>
          <a:p>
            <a:pPr lvl="2"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“How Much” of the network can I achieve in a set amount of </a:t>
            </a:r>
            <a:b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time.  Can be TCP or UDP based, typically uses iperf3 as the testing tool via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pScheduler</a:t>
            </a: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One Way Delay</a:t>
            </a:r>
          </a:p>
          <a:p>
            <a:pPr lvl="2"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Latency, duplication, loss, and ordering information for a one way stream of UDP packets.  Uses the OWAMP tool</a:t>
            </a:r>
          </a:p>
          <a:p>
            <a:pPr lvl="1"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Network Route</a:t>
            </a:r>
          </a:p>
          <a:p>
            <a:pPr lvl="2"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Path traveled (layer 3) between source and destination.  Uses the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traceroute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tracepath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tools via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pScheduler</a:t>
            </a: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Round Trip Delay</a:t>
            </a:r>
          </a:p>
          <a:p>
            <a:pPr lvl="2"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Latency and loss from source, to destination, and back.  Uses the Ping tool via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pScheduler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.  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C1BBC7-218C-413E-81D8-96E67FE5954F}" type="datetime4">
              <a:rPr lang="en-US" smtClean="0"/>
              <a:t>May 31, 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38</a:t>
            </a:fld>
            <a:endParaRPr lang="en-US"/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Testing – Testing Types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04468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>
          <a:xfrm>
            <a:off x="457201" y="899999"/>
            <a:ext cx="4120935" cy="3732724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Add a new test, and be faced with a new dialog</a:t>
            </a:r>
          </a:p>
          <a:p>
            <a:pPr>
              <a:spcBef>
                <a:spcPts val="1800"/>
              </a:spcBef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The important things are to decide what you want to do:</a:t>
            </a:r>
          </a:p>
          <a:p>
            <a:pPr lvl="1">
              <a:defRPr/>
            </a:pP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How long will the test be (</a:t>
            </a:r>
            <a:r>
              <a:rPr lang="pl-PL" sz="2200" i="1" dirty="0">
                <a:latin typeface="Calibri" charset="0"/>
                <a:ea typeface="ＭＳ Ｐゴシック" charset="0"/>
                <a:cs typeface="ＭＳ Ｐゴシック" charset="0"/>
              </a:rPr>
              <a:t>Test </a:t>
            </a:r>
            <a:r>
              <a:rPr lang="en-US" sz="2200" i="1" dirty="0">
                <a:latin typeface="Calibri" charset="0"/>
                <a:ea typeface="ＭＳ Ｐゴシック" charset="0"/>
                <a:cs typeface="ＭＳ Ｐゴシック" charset="0"/>
              </a:rPr>
              <a:t>duration</a:t>
            </a: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defRPr/>
            </a:pP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How many times a day will it occur (</a:t>
            </a:r>
            <a:r>
              <a:rPr lang="pl-PL" sz="2200" i="1" dirty="0">
                <a:latin typeface="Calibri" charset="0"/>
                <a:ea typeface="ＭＳ Ｐゴシック" charset="0"/>
                <a:cs typeface="ＭＳ Ｐゴシック" charset="0"/>
              </a:rPr>
              <a:t>Time </a:t>
            </a:r>
            <a:r>
              <a:rPr lang="pl-PL" sz="2200" i="1" dirty="0" err="1">
                <a:latin typeface="Calibri" charset="0"/>
                <a:ea typeface="ＭＳ Ｐゴシック" charset="0"/>
                <a:cs typeface="ＭＳ Ｐゴシック" charset="0"/>
              </a:rPr>
              <a:t>between</a:t>
            </a:r>
            <a:r>
              <a:rPr lang="pl-PL" sz="2200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pl-PL" sz="2200" i="1" dirty="0" err="1">
                <a:latin typeface="Calibri" charset="0"/>
                <a:ea typeface="ＭＳ Ｐゴシック" charset="0"/>
                <a:cs typeface="ＭＳ Ｐゴシック" charset="0"/>
              </a:rPr>
              <a:t>tests</a:t>
            </a: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spcBef>
                <a:spcPts val="1800"/>
              </a:spcBef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For many people, a 20 second TCP test, run every 4-6 hours, is sufficient.  </a:t>
            </a:r>
          </a:p>
          <a:p>
            <a:pPr marL="0" indent="0">
              <a:buNone/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C145D2-5975-4267-85E9-6D5030679E22}" type="datetime4">
              <a:rPr lang="en-US" smtClean="0"/>
              <a:t>May 31, 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39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Testing - Island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136" y="1360288"/>
            <a:ext cx="4332659" cy="242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9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37144"/>
            <a:ext cx="6858000" cy="1790700"/>
          </a:xfrm>
        </p:spPr>
        <p:txBody>
          <a:bodyPr/>
          <a:lstStyle/>
          <a:p>
            <a:r>
              <a:rPr lang="en-US" dirty="0"/>
              <a:t>Installation &amp; Basic Configuration</a:t>
            </a:r>
            <a:endParaRPr lang="en-US" b="1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>
          <a:xfrm>
            <a:off x="7372351" y="4927276"/>
            <a:ext cx="1203282" cy="200566"/>
          </a:xfrm>
        </p:spPr>
        <p:txBody>
          <a:bodyPr/>
          <a:lstStyle/>
          <a:p>
            <a:fld id="{C9D34173-2147-4F2A-A851-30E2AAB59555}" type="datetime4">
              <a:rPr lang="en-US" smtClean="0"/>
              <a:t>May 31, 2018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37160" y="4927276"/>
            <a:ext cx="2079778" cy="200566"/>
          </a:xfrm>
        </p:spPr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4"/>
          </p:nvPr>
        </p:nvSpPr>
        <p:spPr>
          <a:xfrm>
            <a:off x="8686800" y="4927276"/>
            <a:ext cx="371412" cy="200566"/>
          </a:xfrm>
        </p:spPr>
        <p:txBody>
          <a:bodyPr/>
          <a:lstStyle/>
          <a:p>
            <a:fld id="{318151B9-CF22-1341-A1FA-AF855BA4AD1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47800" y="4159515"/>
            <a:ext cx="659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This document is a result of work by the </a:t>
            </a:r>
            <a:r>
              <a:rPr lang="en-US" sz="1000" dirty="0" err="1"/>
              <a:t>perfSONAR</a:t>
            </a:r>
            <a:r>
              <a:rPr lang="en-US" sz="1000" dirty="0"/>
              <a:t> Project (</a:t>
            </a:r>
            <a:r>
              <a:rPr lang="en-US" sz="1000" dirty="0">
                <a:hlinkClick r:id="rId2"/>
              </a:rPr>
              <a:t>http://www.perfsonar.net</a:t>
            </a:r>
            <a:r>
              <a:rPr lang="en-US" sz="1000" dirty="0"/>
              <a:t>) and is licensed under CC BY-SA 4.0 (</a:t>
            </a:r>
            <a:r>
              <a:rPr lang="en-US" sz="1000" dirty="0">
                <a:hlinkClick r:id="rId3"/>
              </a:rPr>
              <a:t>https://creativecommons.org/licenses/by-sa/4.0/</a:t>
            </a:r>
            <a:r>
              <a:rPr lang="en-US" sz="1000" dirty="0"/>
              <a:t>).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64267" y="2828717"/>
            <a:ext cx="70866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i="1" dirty="0"/>
              <a:t>GPN Member’s Meeting 2018</a:t>
            </a:r>
          </a:p>
          <a:p>
            <a:pPr algn="r"/>
            <a:endParaRPr lang="en-US" b="1" i="1" dirty="0"/>
          </a:p>
          <a:p>
            <a:pPr algn="r"/>
            <a:r>
              <a:rPr lang="en-US" dirty="0"/>
              <a:t>Scott Chevalier, </a:t>
            </a:r>
            <a:r>
              <a:rPr lang="en-US" dirty="0">
                <a:hlinkClick r:id="rId4"/>
              </a:rPr>
              <a:t>IN@IU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schevali@iu.edu</a:t>
            </a:r>
            <a:endParaRPr lang="en-US" dirty="0"/>
          </a:p>
          <a:p>
            <a:pPr algn="r"/>
            <a:r>
              <a:rPr lang="en-US" dirty="0"/>
              <a:t>2018-06-01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89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One we establish the parameters, we need things to test to. Either manually enter a host, or choose them from our directory service.  </a:t>
            </a:r>
          </a:p>
          <a:p>
            <a:pPr marL="0" indent="0">
              <a:buNone/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E6358C-E8E8-4119-90F8-C0BC1A84984D}" type="datetime4">
              <a:rPr lang="en-US" smtClean="0"/>
              <a:t>May 31, 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40</a:t>
            </a:fld>
            <a:endParaRPr lang="en-US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Testing - Island</a:t>
            </a:r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2" y="2571750"/>
            <a:ext cx="4338797" cy="1447669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60" y="2840919"/>
            <a:ext cx="4460051" cy="9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99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>
          <a:xfrm>
            <a:off x="457201" y="899999"/>
            <a:ext cx="4316827" cy="37327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Note that the tools are IPv4 and IPv6 capable. If a functional IPv6 address is available, that will be the default chosen. To force one or the other in the test interface, pay attention to the test members</a:t>
            </a:r>
          </a:p>
          <a:p>
            <a:pPr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To truly force one or the other, enter the address for a host, instead of a hostname.  </a:t>
            </a:r>
          </a:p>
          <a:p>
            <a:pPr marL="0" indent="0">
              <a:buNone/>
              <a:defRPr/>
            </a:pP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D3C76E-1366-4FF4-B2D7-BA52EA414B3D}" type="datetime4">
              <a:rPr lang="en-US" smtClean="0"/>
              <a:t>May 31, 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41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Address</a:t>
            </a:r>
            <a:r>
              <a:rPr lang="pl-PL" dirty="0"/>
              <a:t> </a:t>
            </a:r>
            <a:r>
              <a:rPr lang="pl-PL" dirty="0" err="1"/>
              <a:t>Families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028" y="1328641"/>
            <a:ext cx="4369972" cy="248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42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>
          <a:xfrm>
            <a:off x="457201" y="899999"/>
            <a:ext cx="4111882" cy="37327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Lets say you need to quiet the noise of regular testing – disable the test</a:t>
            </a:r>
          </a:p>
          <a:p>
            <a:pPr marL="0" indent="0">
              <a:buNone/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9F7773-5ABC-4114-A2E1-7CFEC120D8B5}" type="datetime4">
              <a:rPr lang="en-US" smtClean="0"/>
              <a:t>May 31, 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42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Disabling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83" y="1344367"/>
            <a:ext cx="4314690" cy="245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0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Hardware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Software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Installation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Configuration</a:t>
            </a:r>
          </a:p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Consequence</a:t>
            </a:r>
            <a:r>
              <a:rPr lang="pl-PL" sz="28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endParaRPr lang="en-US" sz="2600" dirty="0">
              <a:solidFill>
                <a:srgbClr val="FF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DCE5D3-C808-4C83-8E53-6C76512DAD63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43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2038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Summarize what you are doing – getting measurements of course.  </a:t>
            </a:r>
          </a:p>
          <a:p>
            <a:r>
              <a:rPr lang="en-US" sz="2400" dirty="0"/>
              <a:t>This is just the first step, the other decks will expand on these ideas.  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3412B6-8AD2-4A48-8C8C-A0175C6D7941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HIDDEN SLIDE – Slides 45-47</a:t>
            </a:r>
          </a:p>
        </p:txBody>
      </p:sp>
    </p:spTree>
    <p:extLst>
      <p:ext uri="{BB962C8B-B14F-4D97-AF65-F5344CB8AC3E}">
        <p14:creationId xmlns:p14="http://schemas.microsoft.com/office/powerpoint/2010/main" val="1455169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en-US" sz="28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perfSONAR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interface is meant to be simple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Enabling this on campus is the first step to seeing a simulation of performance for a bulk data tool.  Ideally you would place the </a:t>
            </a:r>
            <a:r>
              <a:rPr lang="en-US" sz="26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perfSONAR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server where the users are (</a:t>
            </a:r>
            <a:r>
              <a:rPr lang="en-US" sz="26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e.g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if they are traversing a firewall still, why don’t you learn their pain)?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Configuring regular tests is systematic – pick regional and far away destinations.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Dust off </a:t>
            </a:r>
            <a:r>
              <a:rPr lang="en-US" sz="26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netflow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, and see where the data is going – configure tests to those locations too.  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4A066C-78C2-4E0D-A87C-8B917C2B6D37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45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– What did we just do?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8859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Use the correct tool for the Job</a:t>
            </a:r>
          </a:p>
          <a:p>
            <a:pPr lvl="1"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To determine the correct tool, maybe we need to start with what we want to accomplish …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What do we care about measuring?</a:t>
            </a:r>
          </a:p>
          <a:p>
            <a:pPr lvl="1"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Packet Loss, Duplication, out-of-</a:t>
            </a:r>
            <a:r>
              <a:rPr lang="en-US" sz="26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orderness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(transport layer)</a:t>
            </a:r>
          </a:p>
          <a:p>
            <a:pPr lvl="1"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Achievable Bandwidth (e.g. “Throughput”)</a:t>
            </a:r>
          </a:p>
          <a:p>
            <a:pPr lvl="1"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Latency (Round Trip and One Way)</a:t>
            </a:r>
          </a:p>
          <a:p>
            <a:pPr lvl="1"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Jitter (Delay variation)</a:t>
            </a:r>
          </a:p>
          <a:p>
            <a:pPr lvl="1"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Interface Utilization/Discards/Errors (network layer)</a:t>
            </a:r>
          </a:p>
          <a:p>
            <a:pPr lvl="1"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Traveled Route</a:t>
            </a:r>
          </a:p>
          <a:p>
            <a:pPr lvl="1"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MTU Feedback</a:t>
            </a:r>
          </a:p>
          <a:p>
            <a:pPr lvl="1">
              <a:defRPr/>
            </a:pP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541397-7870-464E-8D3C-5E54EAD1611B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46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Metrics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1006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The best way to get buy in (at all levels) is to use the machines:</a:t>
            </a:r>
          </a:p>
          <a:p>
            <a:pPr lvl="1"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Encourage 1</a:t>
            </a:r>
            <a:r>
              <a:rPr lang="en-US" sz="2000" baseline="30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line network support/help desk techs to see what the tools do.  </a:t>
            </a:r>
          </a:p>
          <a:p>
            <a:pPr lvl="1"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Useful for basic things:</a:t>
            </a:r>
          </a:p>
          <a:p>
            <a:pPr lvl="2">
              <a:defRPr/>
            </a:pPr>
            <a:r>
              <a:rPr lang="en-US" sz="18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Traceroute</a:t>
            </a:r>
            <a:r>
              <a:rPr lang="en-US" sz="1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beacon</a:t>
            </a:r>
          </a:p>
          <a:p>
            <a:pPr lvl="2">
              <a:defRPr/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Visualization of existing regular tests</a:t>
            </a:r>
          </a:p>
          <a:p>
            <a:pPr lvl="1"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Encourage 2</a:t>
            </a:r>
            <a:r>
              <a:rPr lang="en-US" sz="2000" baseline="30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nd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line support to experiment with the command line tools.  </a:t>
            </a:r>
          </a:p>
          <a:p>
            <a:pPr lvl="1"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Develop reports of performance (e.g. query data from the archive and create an XLS spreadsheet/chart)</a:t>
            </a:r>
          </a:p>
          <a:p>
            <a:pPr lvl="1">
              <a:defRPr/>
            </a:pP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A09844-9CF4-4ACD-990B-E58ACC84B2FE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47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Use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1419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4159515"/>
            <a:ext cx="659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This document is a result of work by the </a:t>
            </a:r>
            <a:r>
              <a:rPr lang="en-US" sz="1000" dirty="0" err="1"/>
              <a:t>perfSONAR</a:t>
            </a:r>
            <a:r>
              <a:rPr lang="en-US" sz="1000" dirty="0"/>
              <a:t> Project (</a:t>
            </a:r>
            <a:r>
              <a:rPr lang="en-US" sz="1000" dirty="0">
                <a:hlinkClick r:id="rId2"/>
              </a:rPr>
              <a:t>http://www.perfsonar.net</a:t>
            </a:r>
            <a:r>
              <a:rPr lang="en-US" sz="1000" dirty="0"/>
              <a:t>) and is licensed under CC BY-SA 4.0 (</a:t>
            </a:r>
            <a:r>
              <a:rPr lang="en-US" sz="1000" dirty="0">
                <a:hlinkClick r:id="rId3"/>
              </a:rPr>
              <a:t>https://creativecommons.org/licenses/by-sa/4.0/</a:t>
            </a:r>
            <a:r>
              <a:rPr lang="en-US" sz="1000" dirty="0"/>
              <a:t>).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64267" y="2828717"/>
            <a:ext cx="70866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i="1" dirty="0"/>
              <a:t>GPN Member’s Meeting 2018</a:t>
            </a:r>
          </a:p>
          <a:p>
            <a:pPr algn="r"/>
            <a:endParaRPr lang="en-US" b="1" i="1" dirty="0"/>
          </a:p>
          <a:p>
            <a:pPr algn="r"/>
            <a:r>
              <a:rPr lang="en-US" dirty="0"/>
              <a:t>Scott Chevalier, </a:t>
            </a:r>
            <a:r>
              <a:rPr lang="en-US" dirty="0">
                <a:hlinkClick r:id="rId4"/>
              </a:rPr>
              <a:t>IN@IU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schevali@iu.edu</a:t>
            </a:r>
            <a:endParaRPr lang="en-US" dirty="0"/>
          </a:p>
          <a:p>
            <a:pPr algn="r"/>
            <a:r>
              <a:rPr lang="en-US" dirty="0"/>
              <a:t>2018-06-01</a:t>
            </a:r>
          </a:p>
          <a:p>
            <a:pPr algn="r"/>
            <a:endParaRPr lang="en-US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>
          <a:xfrm>
            <a:off x="7484525" y="4853998"/>
            <a:ext cx="1091107" cy="273844"/>
          </a:xfrm>
        </p:spPr>
        <p:txBody>
          <a:bodyPr/>
          <a:lstStyle/>
          <a:p>
            <a:fld id="{F4025771-3664-4D4D-913E-3114C3A2D4EC}" type="datetime4">
              <a:rPr lang="en-US" smtClean="0"/>
              <a:t>May 31, 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37160" y="4853998"/>
            <a:ext cx="2079778" cy="273844"/>
          </a:xfrm>
        </p:spPr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4"/>
          </p:nvPr>
        </p:nvSpPr>
        <p:spPr>
          <a:xfrm>
            <a:off x="8686800" y="4853998"/>
            <a:ext cx="371412" cy="273844"/>
          </a:xfrm>
        </p:spPr>
        <p:txBody>
          <a:bodyPr/>
          <a:lstStyle/>
          <a:p>
            <a:fld id="{318151B9-CF22-1341-A1FA-AF855BA4AD1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037144"/>
            <a:ext cx="6858000" cy="1790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Installation &amp; Basic Configuration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503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Hardware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Software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Installation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Configuration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Consequences</a:t>
            </a: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D416A4-DC2C-4D5C-967B-C3D12C015673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5</a:t>
            </a:fld>
            <a:endParaRPr lang="en-US"/>
          </a:p>
        </p:txBody>
      </p:sp>
      <p:sp>
        <p:nvSpPr>
          <p:cNvPr id="11" name="Tytuł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err="1"/>
              <a:t>Overview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227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There is an entire other hardware deck – look in the rest of the materials for it.  </a:t>
            </a:r>
          </a:p>
          <a:p>
            <a:r>
              <a:rPr lang="en-US" sz="2400" dirty="0"/>
              <a:t>Perhaps stick some things from that in here, if you need them.  </a:t>
            </a:r>
          </a:p>
          <a:p>
            <a:r>
              <a:rPr lang="en-US" sz="2400" dirty="0"/>
              <a:t>Otherwise, summarize hardware as ‘use server hardware for best results’.  If someone presses you, go into detail about virtualization and micro-machines.  The best retort is </a:t>
            </a:r>
            <a:r>
              <a:rPr lang="en-US" sz="2400" b="1" i="1" dirty="0"/>
              <a:t>‘for real network performance, use real machines’  For fake network performance, use fake machines’</a:t>
            </a:r>
            <a:r>
              <a:rPr lang="en-US" sz="2400" dirty="0"/>
              <a:t>.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32F768-8B00-483B-975E-BC05F754DBC5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 SLIDE – Slides 7-9</a:t>
            </a:r>
          </a:p>
        </p:txBody>
      </p:sp>
    </p:spTree>
    <p:extLst>
      <p:ext uri="{BB962C8B-B14F-4D97-AF65-F5344CB8AC3E}">
        <p14:creationId xmlns:p14="http://schemas.microsoft.com/office/powerpoint/2010/main" val="301809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1800" dirty="0">
                <a:hlinkClick r:id="rId3"/>
              </a:rPr>
              <a:t>http://docs.perfsonar.net/install_hardware.html</a:t>
            </a:r>
            <a:r>
              <a:rPr lang="en-US" sz="1800" dirty="0"/>
              <a:t>  </a:t>
            </a:r>
          </a:p>
          <a:p>
            <a:pPr>
              <a:defRPr/>
            </a:pPr>
            <a:r>
              <a:rPr lang="en-US" sz="1800" dirty="0"/>
              <a:t>Dedicated </a:t>
            </a:r>
            <a:r>
              <a:rPr lang="en-US" sz="1800" dirty="0" err="1"/>
              <a:t>perfSONAR</a:t>
            </a:r>
            <a:r>
              <a:rPr lang="en-US" sz="1800" dirty="0"/>
              <a:t> hardware is best</a:t>
            </a:r>
          </a:p>
          <a:p>
            <a:pPr lvl="1">
              <a:defRPr/>
            </a:pPr>
            <a:r>
              <a:rPr lang="en-US" sz="1800" dirty="0"/>
              <a:t>Server class is a good choice</a:t>
            </a:r>
          </a:p>
          <a:p>
            <a:pPr lvl="1">
              <a:defRPr/>
            </a:pPr>
            <a:r>
              <a:rPr lang="en-US" sz="1800" dirty="0"/>
              <a:t>Desktop/Laptop/Mini (Mac, Shuttle, ARM) can be problematic, but work in a diagnostic capacity</a:t>
            </a:r>
          </a:p>
          <a:p>
            <a:pPr>
              <a:defRPr/>
            </a:pPr>
            <a:r>
              <a:rPr lang="en-US" sz="1800" dirty="0"/>
              <a:t>Other applications running may perturb results (and measurement could hurt essential services)</a:t>
            </a:r>
          </a:p>
          <a:p>
            <a:pPr>
              <a:defRPr/>
            </a:pPr>
            <a:r>
              <a:rPr lang="en-US" sz="1800" dirty="0"/>
              <a:t>Running Latency and Throughput on the Same Server</a:t>
            </a:r>
          </a:p>
          <a:p>
            <a:pPr lvl="1">
              <a:defRPr/>
            </a:pPr>
            <a:r>
              <a:rPr lang="en-US" sz="1800" dirty="0"/>
              <a:t>If you can devote 2 interfaces – version 3.4 and above of the toolkit will support this.  </a:t>
            </a:r>
          </a:p>
          <a:p>
            <a:pPr lvl="1">
              <a:defRPr/>
            </a:pPr>
            <a:r>
              <a:rPr lang="en-US" sz="1800" dirty="0"/>
              <a:t>If you can’t, note that Throughput tests can cause increased latency and loss (latency tests on a throughput host are still useful however)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B76FD5-A77B-4001-9134-3F1739E92CAA}" type="datetime4">
              <a:rPr lang="en-US" smtClean="0"/>
              <a:t>May 31, 2018</a:t>
            </a:fld>
            <a:endParaRPr lang="en-US" dirty="0"/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Hardware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22243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1800" dirty="0">
                <a:hlinkClick r:id="rId3"/>
              </a:rPr>
              <a:t>http://docs.perfsonar.net/install_hardware.html</a:t>
            </a:r>
            <a:r>
              <a:rPr lang="en-US" sz="1800" dirty="0"/>
              <a:t>  </a:t>
            </a:r>
          </a:p>
          <a:p>
            <a:pPr>
              <a:defRPr/>
            </a:pPr>
            <a:r>
              <a:rPr lang="en-US" sz="1800" dirty="0"/>
              <a:t>1Gbps vs 10Gbps vs 40Gbps vs 100Gbps testers</a:t>
            </a:r>
          </a:p>
          <a:p>
            <a:pPr lvl="1">
              <a:defRPr/>
            </a:pPr>
            <a:r>
              <a:rPr lang="en-US" sz="1800" dirty="0"/>
              <a:t>There are a number of problem that only show up at speeds above 1Gbps – both are still super useful</a:t>
            </a:r>
          </a:p>
          <a:p>
            <a:pPr>
              <a:defRPr/>
            </a:pPr>
            <a:r>
              <a:rPr lang="en-US" sz="1800" dirty="0"/>
              <a:t>Virtual Machines do not always work well as </a:t>
            </a:r>
            <a:r>
              <a:rPr lang="en-US" sz="1800" dirty="0" err="1"/>
              <a:t>perfSONAR</a:t>
            </a:r>
            <a:r>
              <a:rPr lang="en-US" sz="1800" dirty="0"/>
              <a:t> hosts (use specific)</a:t>
            </a:r>
          </a:p>
          <a:p>
            <a:pPr lvl="1">
              <a:defRPr/>
            </a:pPr>
            <a:r>
              <a:rPr lang="en-US" sz="1800" dirty="0"/>
              <a:t>Clock sync issues are a bit of a factor</a:t>
            </a:r>
          </a:p>
          <a:p>
            <a:pPr lvl="1">
              <a:defRPr/>
            </a:pPr>
            <a:r>
              <a:rPr lang="en-US" sz="1800" dirty="0"/>
              <a:t>throughput is reduced significantly for 10G hosts</a:t>
            </a:r>
          </a:p>
          <a:p>
            <a:pPr lvl="1">
              <a:defRPr/>
            </a:pPr>
            <a:r>
              <a:rPr lang="en-US" sz="1800" dirty="0"/>
              <a:t>VM technology and motherboard technology has come a long way, YMMV</a:t>
            </a:r>
          </a:p>
          <a:p>
            <a:pPr lvl="1">
              <a:defRPr/>
            </a:pPr>
            <a:r>
              <a:rPr lang="en-US" sz="1800" dirty="0"/>
              <a:t>NDT/NAGIOS/SNMP/1G BWCTL are good choices for a VM, OWAMP/10G BWCTL are not</a:t>
            </a:r>
          </a:p>
          <a:p>
            <a:pPr lvl="1">
              <a:defRPr/>
            </a:pPr>
            <a:r>
              <a:rPr lang="en-US" dirty="0" err="1"/>
              <a:t>Docker</a:t>
            </a:r>
            <a:r>
              <a:rPr lang="en-US" dirty="0"/>
              <a:t> containers being tested for performance as well; TBD</a:t>
            </a:r>
            <a:endParaRPr lang="en-US" sz="180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6B66BC-336D-4970-8B9C-85FE1D6D2ECA}" type="datetime4">
              <a:rPr lang="en-US" smtClean="0"/>
              <a:t>May 31, 2018</a:t>
            </a:fld>
            <a:endParaRPr lang="en-US" dirty="0"/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Hardware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39519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Hardware</a:t>
            </a:r>
          </a:p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Software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Installation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Configuration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Consequences</a:t>
            </a: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1E966F-8FF4-4F49-8265-5A7BDEAC4A3C}" type="datetime4">
              <a:rPr lang="en-US" smtClean="0"/>
              <a:t>May 31,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9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Overview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3042603"/>
      </p:ext>
    </p:extLst>
  </p:cSld>
  <p:clrMapOvr>
    <a:masterClrMapping/>
  </p:clrMapOvr>
</p:sld>
</file>

<file path=ppt/theme/theme1.xml><?xml version="1.0" encoding="utf-8"?>
<a:theme xmlns:a="http://schemas.openxmlformats.org/drawingml/2006/main" name="201707-perfSONAR-Template-v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0627-perfSONAR-Template-v1.potx" id="{CDCD40B8-7E7A-4BBF-845A-1A7F35C950DB}" vid="{948D9C6C-2E45-4261-94D1-C7272744AA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201707-perfSONAR-Template-v9.thmx</Template>
  <TotalTime>4929</TotalTime>
  <Words>3572</Words>
  <Application>Microsoft Macintosh PowerPoint</Application>
  <PresentationFormat>On-screen Show (16:9)</PresentationFormat>
  <Paragraphs>451</Paragraphs>
  <Slides>48</Slides>
  <Notes>19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ＭＳ Ｐゴシック</vt:lpstr>
      <vt:lpstr>Arial</vt:lpstr>
      <vt:lpstr>Calibri</vt:lpstr>
      <vt:lpstr>Calibri Light</vt:lpstr>
      <vt:lpstr>Courier New</vt:lpstr>
      <vt:lpstr>Mangal</vt:lpstr>
      <vt:lpstr>201707-perfSONAR-Template-v9</vt:lpstr>
      <vt:lpstr>HIDDEN SLIDE – Summary</vt:lpstr>
      <vt:lpstr>HIDDEN SLIDE – About</vt:lpstr>
      <vt:lpstr>HIDDEN SLIDE – Content Outline</vt:lpstr>
      <vt:lpstr>Installation &amp; Basic Configuration</vt:lpstr>
      <vt:lpstr>Overview</vt:lpstr>
      <vt:lpstr>HIDDEN SLIDE – Slides 7-9</vt:lpstr>
      <vt:lpstr>Hardware Considerations</vt:lpstr>
      <vt:lpstr>Hardware Considerations</vt:lpstr>
      <vt:lpstr>Overview</vt:lpstr>
      <vt:lpstr>HIDDEN SLIDE – Slide 11-14</vt:lpstr>
      <vt:lpstr>Preparing The Software</vt:lpstr>
      <vt:lpstr>Install Options: Classic or Advanced</vt:lpstr>
      <vt:lpstr>Package bundles structure</vt:lpstr>
      <vt:lpstr>PowerPoint Presentation</vt:lpstr>
      <vt:lpstr>Overview</vt:lpstr>
      <vt:lpstr>HIDDEN SLIDE – Slides 17-20</vt:lpstr>
      <vt:lpstr>Installation</vt:lpstr>
      <vt:lpstr>Installation</vt:lpstr>
      <vt:lpstr>Installation</vt:lpstr>
      <vt:lpstr>Installation</vt:lpstr>
      <vt:lpstr>Overview</vt:lpstr>
      <vt:lpstr>HIDDEN SLIDE – Slides 23-42</vt:lpstr>
      <vt:lpstr>Configuration</vt:lpstr>
      <vt:lpstr>Configuration</vt:lpstr>
      <vt:lpstr>Configuration - Web</vt:lpstr>
      <vt:lpstr>Configuration - Web</vt:lpstr>
      <vt:lpstr>Authentication</vt:lpstr>
      <vt:lpstr>Administrative Info</vt:lpstr>
      <vt:lpstr>Lookup Service Integration</vt:lpstr>
      <vt:lpstr>NTP</vt:lpstr>
      <vt:lpstr>NTP</vt:lpstr>
      <vt:lpstr>Services</vt:lpstr>
      <vt:lpstr>Regular Testing</vt:lpstr>
      <vt:lpstr>Regular Testing - Beacon</vt:lpstr>
      <vt:lpstr>Regular Testing - Island</vt:lpstr>
      <vt:lpstr>Regular Testing - Mesh</vt:lpstr>
      <vt:lpstr>Regular Testing - Island</vt:lpstr>
      <vt:lpstr>Regular Testing – Testing Types</vt:lpstr>
      <vt:lpstr>Regular Testing - Island</vt:lpstr>
      <vt:lpstr>Regular Testing - Island</vt:lpstr>
      <vt:lpstr>Address Families</vt:lpstr>
      <vt:lpstr>Disabling</vt:lpstr>
      <vt:lpstr>Overview</vt:lpstr>
      <vt:lpstr>HIDDEN SLIDE – Slides 45-47</vt:lpstr>
      <vt:lpstr>Transition – What did we just do?</vt:lpstr>
      <vt:lpstr>The Metrics</vt:lpstr>
      <vt:lpstr>Regular Use</vt:lpstr>
      <vt:lpstr>PowerPoint Presentation</vt:lpstr>
    </vt:vector>
  </TitlesOfParts>
  <Company>ESnet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Zurawski</dc:creator>
  <cp:lastModifiedBy>Scott</cp:lastModifiedBy>
  <cp:revision>113</cp:revision>
  <dcterms:created xsi:type="dcterms:W3CDTF">2014-10-22T19:46:15Z</dcterms:created>
  <dcterms:modified xsi:type="dcterms:W3CDTF">2018-06-01T04:04:51Z</dcterms:modified>
</cp:coreProperties>
</file>