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ac6166e1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3ac6166e1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3ac6166e1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3ac6166e1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3aa0cdb0c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3aa0cdb0c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ac6166e1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ac6166e1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3ac6166e1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3ac6166e1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ac6166e1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3ac6166e1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aa0cdb0c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3aa0cdb0c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3aa0cdb0c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3aa0cdb0c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3ac6166e1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3ac6166e1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3ac6166e1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3ac6166e1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aa0cdb0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aa0cdb0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3ac6166e1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3ac6166e1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3ac6166e1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3ac6166e1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aa0cdb0c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aa0cdb0c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3ac6166e1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3ac6166e1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3aa0cdb0c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3aa0cdb0c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3aa0cdb0c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3aa0cdb0c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3ac6166e1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3ac6166e1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3aa0cdb0c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3aa0cdb0c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3ac6166e1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3ac6166e1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rive.google.com/file/d/1Nbt8Wq5EbYdYCAhJLnTfrWtYHIVA9gFM/view?usp=sha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Algorithm using GTN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Tianyue Li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181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a:t>
            </a:r>
            <a:r>
              <a:rPr lang="en"/>
              <a:t> search on tf.gather(G,N)</a:t>
            </a:r>
            <a:endParaRPr/>
          </a:p>
          <a:p>
            <a:pPr indent="0" lvl="0" marL="0" rtl="0" algn="l">
              <a:spcBef>
                <a:spcPts val="0"/>
              </a:spcBef>
              <a:spcAft>
                <a:spcPts val="0"/>
              </a:spcAft>
              <a:buNone/>
            </a:pPr>
            <a:r>
              <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22"/>
          <p:cNvPicPr preferRelativeResize="0"/>
          <p:nvPr/>
        </p:nvPicPr>
        <p:blipFill>
          <a:blip r:embed="rId3">
            <a:alphaModFix/>
          </a:blip>
          <a:stretch>
            <a:fillRect/>
          </a:stretch>
        </p:blipFill>
        <p:spPr>
          <a:xfrm>
            <a:off x="0" y="634950"/>
            <a:ext cx="9143999" cy="4393925"/>
          </a:xfrm>
          <a:prstGeom prst="rect">
            <a:avLst/>
          </a:prstGeom>
          <a:noFill/>
          <a:ln>
            <a:noFill/>
          </a:ln>
        </p:spPr>
      </p:pic>
      <p:sp>
        <p:nvSpPr>
          <p:cNvPr id="113" name="Google Shape;113;p22"/>
          <p:cNvSpPr txBox="1"/>
          <p:nvPr/>
        </p:nvSpPr>
        <p:spPr>
          <a:xfrm>
            <a:off x="4945950" y="181250"/>
            <a:ext cx="734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Start from 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181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3</a:t>
            </a:r>
            <a:r>
              <a:rPr lang="en"/>
              <a:t> search on tf.gather(G,N)</a:t>
            </a:r>
            <a:endParaRPr/>
          </a:p>
          <a:p>
            <a:pPr indent="0" lvl="0" marL="0" rtl="0" algn="l">
              <a:spcBef>
                <a:spcPts val="0"/>
              </a:spcBef>
              <a:spcAft>
                <a:spcPts val="0"/>
              </a:spcAft>
              <a:buNone/>
            </a:pPr>
            <a:r>
              <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0" name="Google Shape;120;p23"/>
          <p:cNvPicPr preferRelativeResize="0"/>
          <p:nvPr/>
        </p:nvPicPr>
        <p:blipFill>
          <a:blip r:embed="rId3">
            <a:alphaModFix/>
          </a:blip>
          <a:stretch>
            <a:fillRect/>
          </a:stretch>
        </p:blipFill>
        <p:spPr>
          <a:xfrm>
            <a:off x="0" y="643725"/>
            <a:ext cx="9144000" cy="4821275"/>
          </a:xfrm>
          <a:prstGeom prst="rect">
            <a:avLst/>
          </a:prstGeom>
          <a:noFill/>
          <a:ln>
            <a:noFill/>
          </a:ln>
        </p:spPr>
      </p:pic>
      <p:sp>
        <p:nvSpPr>
          <p:cNvPr id="121" name="Google Shape;121;p23"/>
          <p:cNvSpPr txBox="1"/>
          <p:nvPr/>
        </p:nvSpPr>
        <p:spPr>
          <a:xfrm>
            <a:off x="4550300" y="363475"/>
            <a:ext cx="445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Start from N, and remove tf.gather(G,N) after that.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187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search on tf.transpose(tf.gather(G,N))</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8" name="Google Shape;128;p24"/>
          <p:cNvPicPr preferRelativeResize="0"/>
          <p:nvPr/>
        </p:nvPicPr>
        <p:blipFill>
          <a:blip r:embed="rId3">
            <a:alphaModFix/>
          </a:blip>
          <a:stretch>
            <a:fillRect/>
          </a:stretch>
        </p:blipFill>
        <p:spPr>
          <a:xfrm>
            <a:off x="0" y="874525"/>
            <a:ext cx="9144000" cy="4467575"/>
          </a:xfrm>
          <a:prstGeom prst="rect">
            <a:avLst/>
          </a:prstGeom>
          <a:noFill/>
          <a:ln>
            <a:noFill/>
          </a:ln>
        </p:spPr>
      </p:pic>
      <p:sp>
        <p:nvSpPr>
          <p:cNvPr id="129" name="Google Shape;129;p24"/>
          <p:cNvSpPr txBox="1"/>
          <p:nvPr/>
        </p:nvSpPr>
        <p:spPr>
          <a:xfrm>
            <a:off x="6116425" y="165625"/>
            <a:ext cx="3148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Inherent</a:t>
            </a:r>
            <a:r>
              <a:rPr lang="en"/>
              <a:t> from tf.gather(), remove tf.transpose(tf.gather(G,N)) after that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198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test on tf.gather(G,tf.argsort(N))</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 name="Google Shape;136;p25"/>
          <p:cNvPicPr preferRelativeResize="0"/>
          <p:nvPr/>
        </p:nvPicPr>
        <p:blipFill>
          <a:blip r:embed="rId3">
            <a:alphaModFix/>
          </a:blip>
          <a:stretch>
            <a:fillRect/>
          </a:stretch>
        </p:blipFill>
        <p:spPr>
          <a:xfrm>
            <a:off x="0" y="646297"/>
            <a:ext cx="9144000" cy="4335203"/>
          </a:xfrm>
          <a:prstGeom prst="rect">
            <a:avLst/>
          </a:prstGeom>
          <a:noFill/>
          <a:ln>
            <a:noFill/>
          </a:ln>
        </p:spPr>
      </p:pic>
      <p:sp>
        <p:nvSpPr>
          <p:cNvPr id="137" name="Google Shape;137;p25"/>
          <p:cNvSpPr txBox="1"/>
          <p:nvPr/>
        </p:nvSpPr>
        <p:spPr>
          <a:xfrm>
            <a:off x="5473500" y="132675"/>
            <a:ext cx="316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FIND SOLUTION </a:t>
            </a:r>
            <a:r>
              <a:rPr lang="en"/>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2085500" y="228540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2400">
                <a:solidFill>
                  <a:schemeClr val="dk2"/>
                </a:solidFill>
              </a:rPr>
              <a:t>More explanation on Algorithm 1</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541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5833"/>
              <a:buFont typeface="Arial"/>
              <a:buNone/>
            </a:pPr>
            <a:r>
              <a:rPr lang="en" sz="2400">
                <a:solidFill>
                  <a:schemeClr val="dk2"/>
                </a:solidFill>
              </a:rPr>
              <a:t>Initialization of Q</a:t>
            </a:r>
            <a:endParaRPr sz="2400">
              <a:solidFill>
                <a:schemeClr val="dk2"/>
              </a:solidFill>
            </a:endParaRPr>
          </a:p>
          <a:p>
            <a:pPr indent="0" lvl="0" marL="0" rtl="0" algn="l">
              <a:lnSpc>
                <a:spcPct val="115000"/>
              </a:lnSpc>
              <a:spcBef>
                <a:spcPts val="1200"/>
              </a:spcBef>
              <a:spcAft>
                <a:spcPts val="1200"/>
              </a:spcAft>
              <a:buClr>
                <a:schemeClr val="dk1"/>
              </a:buClr>
              <a:buSzPct val="45833"/>
              <a:buFont typeface="Arial"/>
              <a:buNone/>
            </a:pPr>
            <a:r>
              <a:rPr lang="en" sz="2400">
                <a:solidFill>
                  <a:schemeClr val="dk2"/>
                </a:solidFill>
              </a:rPr>
              <a:t>-method1 (used)</a:t>
            </a:r>
            <a:endParaRPr sz="2400">
              <a:solidFill>
                <a:schemeClr val="dk2"/>
              </a:solidFill>
            </a:endParaRPr>
          </a:p>
        </p:txBody>
      </p:sp>
      <p:sp>
        <p:nvSpPr>
          <p:cNvPr id="148" name="Google Shape;148;p27"/>
          <p:cNvSpPr txBox="1"/>
          <p:nvPr>
            <p:ph idx="1" type="body"/>
          </p:nvPr>
        </p:nvSpPr>
        <p:spPr>
          <a:xfrm>
            <a:off x="311700" y="1206425"/>
            <a:ext cx="8520600" cy="29361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Method:</a:t>
            </a:r>
            <a:endParaRPr/>
          </a:p>
          <a:p>
            <a:pPr indent="0" lvl="0" marL="457200" rtl="0" algn="l">
              <a:spcBef>
                <a:spcPts val="1200"/>
              </a:spcBef>
              <a:spcAft>
                <a:spcPts val="0"/>
              </a:spcAft>
              <a:buNone/>
            </a:pPr>
            <a:r>
              <a:rPr lang="en"/>
              <a:t>For the initialized un-filled query </a:t>
            </a:r>
            <a:r>
              <a:rPr i="1" lang="en"/>
              <a:t>q</a:t>
            </a:r>
            <a:r>
              <a:rPr lang="en"/>
              <a:t> </a:t>
            </a:r>
            <a:r>
              <a:rPr lang="en"/>
              <a:t>should satisfy the “least graph requirement”, like “1G 1N” before. And all the possible smallest combinations should be considered,</a:t>
            </a:r>
            <a:endParaRPr/>
          </a:p>
          <a:p>
            <a:pPr indent="0" lvl="0" marL="0" rtl="0" algn="l">
              <a:spcBef>
                <a:spcPts val="1200"/>
              </a:spcBef>
              <a:spcAft>
                <a:spcPts val="0"/>
              </a:spcAft>
              <a:buNone/>
            </a:pPr>
            <a:r>
              <a:rPr lang="en"/>
              <a:t>Pros:</a:t>
            </a:r>
            <a:endParaRPr/>
          </a:p>
          <a:p>
            <a:pPr indent="0" lvl="0" marL="0" rtl="0" algn="l">
              <a:spcBef>
                <a:spcPts val="1200"/>
              </a:spcBef>
              <a:spcAft>
                <a:spcPts val="0"/>
              </a:spcAft>
              <a:buNone/>
            </a:pPr>
            <a:r>
              <a:rPr lang="en"/>
              <a:t>	Good start of the program. Make things easier to handle during the search.</a:t>
            </a:r>
            <a:endParaRPr/>
          </a:p>
          <a:p>
            <a:pPr indent="0" lvl="0" marL="0" rtl="0" algn="l">
              <a:spcBef>
                <a:spcPts val="1200"/>
              </a:spcBef>
              <a:spcAft>
                <a:spcPts val="0"/>
              </a:spcAft>
              <a:buNone/>
            </a:pPr>
            <a:r>
              <a:rPr lang="en"/>
              <a:t>Cons:</a:t>
            </a:r>
            <a:endParaRPr/>
          </a:p>
          <a:p>
            <a:pPr indent="0" lvl="0" marL="457200" rtl="0" algn="l">
              <a:spcBef>
                <a:spcPts val="1200"/>
              </a:spcBef>
              <a:spcAft>
                <a:spcPts val="0"/>
              </a:spcAft>
              <a:buNone/>
            </a:pPr>
            <a:r>
              <a:rPr lang="en"/>
              <a:t> Initialized set will be a large set when the search space is large. It can cause lot of time to generate them and evaluate them at the same time.</a:t>
            </a:r>
            <a:endParaRPr/>
          </a:p>
          <a:p>
            <a:pPr indent="0" lvl="0" marL="45720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541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5833"/>
              <a:buFont typeface="Arial"/>
              <a:buNone/>
            </a:pPr>
            <a:r>
              <a:rPr lang="en" sz="2400">
                <a:solidFill>
                  <a:schemeClr val="dk2"/>
                </a:solidFill>
              </a:rPr>
              <a:t>Initialization of Q</a:t>
            </a:r>
            <a:endParaRPr sz="2400">
              <a:solidFill>
                <a:schemeClr val="dk2"/>
              </a:solidFill>
            </a:endParaRPr>
          </a:p>
          <a:p>
            <a:pPr indent="0" lvl="0" marL="0" rtl="0" algn="l">
              <a:lnSpc>
                <a:spcPct val="115000"/>
              </a:lnSpc>
              <a:spcBef>
                <a:spcPts val="1200"/>
              </a:spcBef>
              <a:spcAft>
                <a:spcPts val="1200"/>
              </a:spcAft>
              <a:buClr>
                <a:schemeClr val="dk1"/>
              </a:buClr>
              <a:buSzPct val="45833"/>
              <a:buFont typeface="Arial"/>
              <a:buNone/>
            </a:pPr>
            <a:r>
              <a:rPr lang="en" sz="2400">
                <a:solidFill>
                  <a:schemeClr val="dk2"/>
                </a:solidFill>
              </a:rPr>
              <a:t>-method2 (improved)</a:t>
            </a:r>
            <a:endParaRPr sz="2400">
              <a:solidFill>
                <a:schemeClr val="dk2"/>
              </a:solidFill>
            </a:endParaRPr>
          </a:p>
        </p:txBody>
      </p:sp>
      <p:sp>
        <p:nvSpPr>
          <p:cNvPr id="154" name="Google Shape;154;p28"/>
          <p:cNvSpPr txBox="1"/>
          <p:nvPr>
            <p:ph idx="1" type="body"/>
          </p:nvPr>
        </p:nvSpPr>
        <p:spPr>
          <a:xfrm>
            <a:off x="311700" y="1206425"/>
            <a:ext cx="8520600" cy="29361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Method:</a:t>
            </a:r>
            <a:endParaRPr/>
          </a:p>
          <a:p>
            <a:pPr indent="0" lvl="0" marL="457200" rtl="0" algn="l">
              <a:spcBef>
                <a:spcPts val="1200"/>
              </a:spcBef>
              <a:spcAft>
                <a:spcPts val="0"/>
              </a:spcAft>
              <a:buNone/>
            </a:pPr>
            <a:r>
              <a:rPr lang="en"/>
              <a:t>Start only with potential single operation. Prioritize those operations that directly satisfy the user requirements. When the search reaches these operations not satisfying the “least graph requirements”, we can expand them to </a:t>
            </a:r>
            <a:r>
              <a:rPr lang="en"/>
              <a:t>satisfy</a:t>
            </a:r>
            <a:r>
              <a:rPr lang="en"/>
              <a:t> the requirements. </a:t>
            </a:r>
            <a:endParaRPr/>
          </a:p>
          <a:p>
            <a:pPr indent="0" lvl="0" marL="0" rtl="0" algn="l">
              <a:spcBef>
                <a:spcPts val="1200"/>
              </a:spcBef>
              <a:spcAft>
                <a:spcPts val="0"/>
              </a:spcAft>
              <a:buNone/>
            </a:pPr>
            <a:r>
              <a:rPr lang="en"/>
              <a:t>Pros:</a:t>
            </a:r>
            <a:endParaRPr/>
          </a:p>
          <a:p>
            <a:pPr indent="0" lvl="0" marL="0" rtl="0" algn="l">
              <a:spcBef>
                <a:spcPts val="1200"/>
              </a:spcBef>
              <a:spcAft>
                <a:spcPts val="0"/>
              </a:spcAft>
              <a:buNone/>
            </a:pPr>
            <a:r>
              <a:rPr lang="en"/>
              <a:t>	Make the initialization set small. And can </a:t>
            </a:r>
            <a:r>
              <a:rPr lang="en"/>
              <a:t>inherit</a:t>
            </a:r>
            <a:r>
              <a:rPr lang="en"/>
              <a:t> from the previous search experience.</a:t>
            </a:r>
            <a:endParaRPr/>
          </a:p>
          <a:p>
            <a:pPr indent="0" lvl="0" marL="0" rtl="0" algn="l">
              <a:spcBef>
                <a:spcPts val="1200"/>
              </a:spcBef>
              <a:spcAft>
                <a:spcPts val="0"/>
              </a:spcAft>
              <a:buNone/>
            </a:pPr>
            <a:r>
              <a:rPr lang="en"/>
              <a:t>Cons:</a:t>
            </a:r>
            <a:endParaRPr/>
          </a:p>
          <a:p>
            <a:pPr indent="0" lvl="0" marL="0" rtl="0" algn="l">
              <a:spcBef>
                <a:spcPts val="1200"/>
              </a:spcBef>
              <a:spcAft>
                <a:spcPts val="0"/>
              </a:spcAft>
              <a:buNone/>
            </a:pPr>
            <a:r>
              <a:rPr lang="en"/>
              <a:t>	Harder to handle. </a:t>
            </a:r>
            <a:endParaRPr/>
          </a:p>
          <a:p>
            <a:pPr indent="0" lvl="0" marL="457200" rtl="0" algn="l">
              <a:spcBef>
                <a:spcPts val="1200"/>
              </a:spcBef>
              <a:spcAft>
                <a:spcPts val="1200"/>
              </a:spcAft>
              <a:buNone/>
            </a:pPr>
            <a:r>
              <a:rPr lang="en"/>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66000"/>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2400">
                <a:solidFill>
                  <a:schemeClr val="dk2"/>
                </a:solidFill>
              </a:rPr>
              <a:t>inheritance mechanism</a:t>
            </a:r>
            <a:endParaRPr sz="2400"/>
          </a:p>
        </p:txBody>
      </p:sp>
      <p:sp>
        <p:nvSpPr>
          <p:cNvPr id="160" name="Google Shape;160;p29"/>
          <p:cNvSpPr txBox="1"/>
          <p:nvPr>
            <p:ph idx="1" type="body"/>
          </p:nvPr>
        </p:nvSpPr>
        <p:spPr>
          <a:xfrm>
            <a:off x="311700" y="7142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1" name="Google Shape;161;p29"/>
          <p:cNvPicPr preferRelativeResize="0"/>
          <p:nvPr/>
        </p:nvPicPr>
        <p:blipFill>
          <a:blip r:embed="rId3">
            <a:alphaModFix/>
          </a:blip>
          <a:stretch>
            <a:fillRect/>
          </a:stretch>
        </p:blipFill>
        <p:spPr>
          <a:xfrm>
            <a:off x="311688" y="714250"/>
            <a:ext cx="5724525" cy="1866900"/>
          </a:xfrm>
          <a:prstGeom prst="rect">
            <a:avLst/>
          </a:prstGeom>
          <a:noFill/>
          <a:ln>
            <a:noFill/>
          </a:ln>
        </p:spPr>
      </p:pic>
      <p:pic>
        <p:nvPicPr>
          <p:cNvPr id="162" name="Google Shape;162;p29"/>
          <p:cNvPicPr preferRelativeResize="0"/>
          <p:nvPr/>
        </p:nvPicPr>
        <p:blipFill>
          <a:blip r:embed="rId4">
            <a:alphaModFix/>
          </a:blip>
          <a:stretch>
            <a:fillRect/>
          </a:stretch>
        </p:blipFill>
        <p:spPr>
          <a:xfrm>
            <a:off x="368850" y="2707275"/>
            <a:ext cx="5667376" cy="1318218"/>
          </a:xfrm>
          <a:prstGeom prst="rect">
            <a:avLst/>
          </a:prstGeom>
          <a:noFill/>
          <a:ln>
            <a:noFill/>
          </a:ln>
        </p:spPr>
      </p:pic>
      <p:pic>
        <p:nvPicPr>
          <p:cNvPr id="163" name="Google Shape;163;p29"/>
          <p:cNvPicPr preferRelativeResize="0"/>
          <p:nvPr/>
        </p:nvPicPr>
        <p:blipFill>
          <a:blip r:embed="rId5">
            <a:alphaModFix/>
          </a:blip>
          <a:stretch>
            <a:fillRect/>
          </a:stretch>
        </p:blipFill>
        <p:spPr>
          <a:xfrm>
            <a:off x="368850" y="714250"/>
            <a:ext cx="5724525" cy="1023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25743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2400">
                <a:solidFill>
                  <a:schemeClr val="dk2"/>
                </a:solidFill>
              </a:rPr>
              <a:t>3 More improvement on Abstract Semantics</a:t>
            </a:r>
            <a:endParaRPr sz="24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Improvement on class N –reason</a:t>
            </a:r>
            <a:endParaRPr/>
          </a:p>
        </p:txBody>
      </p:sp>
      <p:sp>
        <p:nvSpPr>
          <p:cNvPr id="174" name="Google Shape;17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Note that the property of N makes the class G and class T lose their influence during the expanding process. Therefore, we need to find a way to either make these two classes keep their influence or make N less influential to them.</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0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502050"/>
            <a:ext cx="8520600" cy="4641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0 Review</a:t>
            </a:r>
            <a:endParaRPr/>
          </a:p>
          <a:p>
            <a:pPr indent="0" lvl="0" marL="0" rtl="0" algn="l">
              <a:spcBef>
                <a:spcPts val="1200"/>
              </a:spcBef>
              <a:spcAft>
                <a:spcPts val="0"/>
              </a:spcAft>
              <a:buNone/>
            </a:pPr>
            <a:r>
              <a:rPr lang="en"/>
              <a:t>1 Algorithm: Weighted Enumerative Top-down search</a:t>
            </a:r>
            <a:endParaRPr/>
          </a:p>
          <a:p>
            <a:pPr indent="0" lvl="0" marL="457200" rtl="0" algn="l">
              <a:spcBef>
                <a:spcPts val="1200"/>
              </a:spcBef>
              <a:spcAft>
                <a:spcPts val="0"/>
              </a:spcAft>
              <a:buNone/>
            </a:pPr>
            <a:r>
              <a:rPr lang="en"/>
              <a:t>- </a:t>
            </a:r>
            <a:r>
              <a:rPr lang="en"/>
              <a:t>user specification</a:t>
            </a:r>
            <a:endParaRPr/>
          </a:p>
          <a:p>
            <a:pPr indent="0" lvl="0" marL="0" rtl="0" algn="l">
              <a:spcBef>
                <a:spcPts val="1200"/>
              </a:spcBef>
              <a:spcAft>
                <a:spcPts val="0"/>
              </a:spcAft>
              <a:buNone/>
            </a:pPr>
            <a:r>
              <a:rPr lang="en"/>
              <a:t>	- algorithm</a:t>
            </a:r>
            <a:endParaRPr/>
          </a:p>
          <a:p>
            <a:pPr indent="0" lvl="0" marL="0" rtl="0" algn="l">
              <a:spcBef>
                <a:spcPts val="1200"/>
              </a:spcBef>
              <a:spcAft>
                <a:spcPts val="0"/>
              </a:spcAft>
              <a:buNone/>
            </a:pPr>
            <a:r>
              <a:rPr lang="en"/>
              <a:t>	- example</a:t>
            </a:r>
            <a:endParaRPr/>
          </a:p>
          <a:p>
            <a:pPr indent="0" lvl="0" marL="0" rtl="0" algn="l">
              <a:spcBef>
                <a:spcPts val="1200"/>
              </a:spcBef>
              <a:spcAft>
                <a:spcPts val="0"/>
              </a:spcAft>
              <a:buNone/>
            </a:pPr>
            <a:r>
              <a:rPr lang="en"/>
              <a:t>2 More explanation on Algorithm</a:t>
            </a:r>
            <a:endParaRPr/>
          </a:p>
          <a:p>
            <a:pPr indent="0" lvl="0" marL="0" rtl="0" algn="l">
              <a:spcBef>
                <a:spcPts val="1200"/>
              </a:spcBef>
              <a:spcAft>
                <a:spcPts val="0"/>
              </a:spcAft>
              <a:buNone/>
            </a:pPr>
            <a:r>
              <a:rPr lang="en"/>
              <a:t>	- Initialization of Q</a:t>
            </a:r>
            <a:endParaRPr/>
          </a:p>
          <a:p>
            <a:pPr indent="0" lvl="0" marL="457200" rtl="0" algn="l">
              <a:spcBef>
                <a:spcPts val="1200"/>
              </a:spcBef>
              <a:spcAft>
                <a:spcPts val="0"/>
              </a:spcAft>
              <a:buNone/>
            </a:pPr>
            <a:r>
              <a:rPr lang="en"/>
              <a:t>- inheritance mechanism</a:t>
            </a:r>
            <a:endParaRPr/>
          </a:p>
          <a:p>
            <a:pPr indent="0" lvl="0" marL="0" rtl="0" algn="l">
              <a:spcBef>
                <a:spcPts val="1200"/>
              </a:spcBef>
              <a:spcAft>
                <a:spcPts val="0"/>
              </a:spcAft>
              <a:buNone/>
            </a:pPr>
            <a:r>
              <a:rPr lang="en"/>
              <a:t>	-  weight calculating potential methods</a:t>
            </a:r>
            <a:endParaRPr/>
          </a:p>
          <a:p>
            <a:pPr indent="0" lvl="0" marL="0" rtl="0" algn="l">
              <a:spcBef>
                <a:spcPts val="1200"/>
              </a:spcBef>
              <a:spcAft>
                <a:spcPts val="0"/>
              </a:spcAft>
              <a:buNone/>
            </a:pPr>
            <a:r>
              <a:rPr lang="en"/>
              <a:t>3 More improvement on Abstract Semantics</a:t>
            </a:r>
            <a:endParaRPr/>
          </a:p>
          <a:p>
            <a:pPr indent="457200" lvl="0" marL="0" rtl="0" algn="l">
              <a:spcBef>
                <a:spcPts val="1200"/>
              </a:spcBef>
              <a:spcAft>
                <a:spcPts val="0"/>
              </a:spcAft>
              <a:buNone/>
            </a:pPr>
            <a:r>
              <a:rPr lang="en"/>
              <a:t>- guidance in middle</a:t>
            </a:r>
            <a:endParaRPr/>
          </a:p>
          <a:p>
            <a:pPr indent="457200" lvl="0" marL="0" rtl="0" algn="l">
              <a:spcBef>
                <a:spcPts val="1200"/>
              </a:spcBef>
              <a:spcAft>
                <a:spcPts val="0"/>
              </a:spcAft>
              <a:buNone/>
            </a:pPr>
            <a:r>
              <a:rPr lang="en"/>
              <a:t>- More on class N</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9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Improvement method 1: </a:t>
            </a:r>
            <a:r>
              <a:rPr lang="en" sz="3000">
                <a:solidFill>
                  <a:schemeClr val="dk2"/>
                </a:solidFill>
              </a:rPr>
              <a:t>guidance in the middle</a:t>
            </a:r>
            <a:endParaRPr sz="3000">
              <a:solidFill>
                <a:schemeClr val="dk2"/>
              </a:solidFill>
            </a:endParaRPr>
          </a:p>
        </p:txBody>
      </p:sp>
      <p:sp>
        <p:nvSpPr>
          <p:cNvPr id="180" name="Google Shape;180;p32"/>
          <p:cNvSpPr txBox="1"/>
          <p:nvPr>
            <p:ph idx="1" type="body"/>
          </p:nvPr>
        </p:nvSpPr>
        <p:spPr>
          <a:xfrm>
            <a:off x="430150" y="6715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Note that the set N is a large set and it can </a:t>
            </a:r>
            <a:r>
              <a:rPr lang="en"/>
              <a:t>sometimes</a:t>
            </a:r>
            <a:r>
              <a:rPr lang="en"/>
              <a:t> cause the pruning less efficient when there are lots of N involved. We can add some guidance in the middle to utilize the G sub-operation relation.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U</a:t>
            </a:r>
            <a:r>
              <a:rPr lang="en"/>
              <a:t>se</a:t>
            </a:r>
            <a:endParaRPr/>
          </a:p>
          <a:p>
            <a:pPr indent="0" lvl="0" marL="0" rtl="0" algn="l">
              <a:spcBef>
                <a:spcPts val="1200"/>
              </a:spcBef>
              <a:spcAft>
                <a:spcPts val="1200"/>
              </a:spcAft>
              <a:buNone/>
            </a:pPr>
            <a:r>
              <a:rPr lang="en"/>
              <a:t>Use Above equation to calculate the </a:t>
            </a:r>
            <a:r>
              <a:rPr b="1" lang="en"/>
              <a:t>distance</a:t>
            </a:r>
            <a:r>
              <a:rPr lang="en"/>
              <a:t> between the output tensor and the false prediction.</a:t>
            </a:r>
            <a:endParaRPr/>
          </a:p>
        </p:txBody>
      </p:sp>
      <p:pic>
        <p:nvPicPr>
          <p:cNvPr id="181" name="Google Shape;181;p32"/>
          <p:cNvPicPr preferRelativeResize="0"/>
          <p:nvPr/>
        </p:nvPicPr>
        <p:blipFill>
          <a:blip r:embed="rId3">
            <a:alphaModFix/>
          </a:blip>
          <a:stretch>
            <a:fillRect/>
          </a:stretch>
        </p:blipFill>
        <p:spPr>
          <a:xfrm>
            <a:off x="524888" y="1790025"/>
            <a:ext cx="3667125" cy="990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Improvement on class N -method 2: divide the class N </a:t>
            </a:r>
            <a:endParaRPr/>
          </a:p>
        </p:txBody>
      </p:sp>
      <p:sp>
        <p:nvSpPr>
          <p:cNvPr id="187" name="Google Shape;18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Actually, another method which I prefer is to divide the class N into more sub-classes which are at the same level of importance. For example, we can get class I, which represents the indexing operation, and the class S, which represents the shaping operation. Then, these two classes should have the same level of importance, making the abstract semantics below:</a:t>
            </a:r>
            <a:endParaRPr/>
          </a:p>
          <a:p>
            <a:pPr indent="0" lvl="0" marL="0" rtl="0" algn="l">
              <a:spcBef>
                <a:spcPts val="1200"/>
              </a:spcBef>
              <a:spcAft>
                <a:spcPts val="0"/>
              </a:spcAft>
              <a:buNone/>
            </a:pPr>
            <a:r>
              <a:rPr lang="en"/>
              <a:t>I-&gt;S = S (since S is the last)</a:t>
            </a:r>
            <a:endParaRPr/>
          </a:p>
          <a:p>
            <a:pPr indent="0" lvl="0" marL="0" rtl="0" algn="l">
              <a:spcBef>
                <a:spcPts val="1200"/>
              </a:spcBef>
              <a:spcAft>
                <a:spcPts val="0"/>
              </a:spcAft>
              <a:buNone/>
            </a:pPr>
            <a:r>
              <a:rPr lang="en"/>
              <a:t>G-&gt;I = I (same as N)</a:t>
            </a:r>
            <a:endParaRPr/>
          </a:p>
          <a:p>
            <a:pPr indent="0" lvl="0" marL="0" rtl="0" algn="l">
              <a:spcBef>
                <a:spcPts val="1200"/>
              </a:spcBef>
              <a:spcAft>
                <a:spcPts val="1200"/>
              </a:spcAft>
              <a:buNone/>
            </a:pPr>
            <a:r>
              <a:rPr lang="en"/>
              <a:t>I-&gt;G = I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2400">
                <a:solidFill>
                  <a:schemeClr val="dk2"/>
                </a:solidFill>
              </a:rPr>
              <a:t>Review</a:t>
            </a:r>
            <a:endParaRPr sz="240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Last week, I put </a:t>
            </a:r>
            <a:r>
              <a:rPr lang="en"/>
              <a:t>forward the GTN, the whole thing please refer to the doc below.</a:t>
            </a:r>
            <a:endParaRPr/>
          </a:p>
          <a:p>
            <a:pPr indent="0" lvl="0" marL="0" rtl="0" algn="l">
              <a:spcBef>
                <a:spcPts val="1200"/>
              </a:spcBef>
              <a:spcAft>
                <a:spcPts val="0"/>
              </a:spcAft>
              <a:buNone/>
            </a:pPr>
            <a:r>
              <a:rPr lang="en" u="sng">
                <a:solidFill>
                  <a:schemeClr val="hlink"/>
                </a:solidFill>
                <a:hlinkClick r:id="rId3"/>
              </a:rPr>
              <a:t>https://drive.google.com/file/d/1Nbt8Wq5EbYdYCAhJLnTfrWtYHIVA9gFM/view?usp=sharing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921675" y="24892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2400">
                <a:solidFill>
                  <a:schemeClr val="dk2"/>
                </a:solidFill>
              </a:rPr>
              <a:t>Algorithm: Weighted Enumerative Top-down search</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5833"/>
              <a:buFont typeface="Arial"/>
              <a:buNone/>
            </a:pPr>
            <a:r>
              <a:rPr lang="en" sz="2400">
                <a:solidFill>
                  <a:schemeClr val="dk2"/>
                </a:solidFill>
              </a:rPr>
              <a:t>User </a:t>
            </a:r>
            <a:r>
              <a:rPr lang="en" sz="2400">
                <a:solidFill>
                  <a:schemeClr val="dk2"/>
                </a:solidFill>
              </a:rPr>
              <a:t>Specification</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input should includes:</a:t>
            </a:r>
            <a:endParaRPr/>
          </a:p>
          <a:p>
            <a:pPr indent="-342900" lvl="0" marL="457200" rtl="0" algn="l">
              <a:spcBef>
                <a:spcPts val="1200"/>
              </a:spcBef>
              <a:spcAft>
                <a:spcPts val="0"/>
              </a:spcAft>
              <a:buSzPts val="1800"/>
              <a:buAutoNum type="arabicParenR"/>
            </a:pPr>
            <a:r>
              <a:rPr lang="en"/>
              <a:t>A sequence of input tensors</a:t>
            </a:r>
            <a:endParaRPr/>
          </a:p>
          <a:p>
            <a:pPr indent="-342900" lvl="0" marL="457200" rtl="0" algn="l">
              <a:spcBef>
                <a:spcPts val="0"/>
              </a:spcBef>
              <a:spcAft>
                <a:spcPts val="0"/>
              </a:spcAft>
              <a:buSzPts val="1800"/>
              <a:buAutoNum type="arabicParenR"/>
            </a:pPr>
            <a:r>
              <a:rPr lang="en"/>
              <a:t>An output tensor</a:t>
            </a:r>
            <a:endParaRPr/>
          </a:p>
          <a:p>
            <a:pPr indent="-342900" lvl="0" marL="457200" rtl="0" algn="l">
              <a:spcBef>
                <a:spcPts val="0"/>
              </a:spcBef>
              <a:spcAft>
                <a:spcPts val="0"/>
              </a:spcAft>
              <a:buSzPts val="1800"/>
              <a:buAutoNum type="arabicParenR"/>
            </a:pPr>
            <a:r>
              <a:rPr lang="en"/>
              <a:t>The GTN relationship between each input tensor and the output tensor.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400">
                <a:solidFill>
                  <a:schemeClr val="dk2"/>
                </a:solidFill>
              </a:rPr>
              <a:t>Algorithm 1: Weighted Enumerative Top-down search</a:t>
            </a:r>
            <a:endParaRPr sz="2400">
              <a:solidFill>
                <a:schemeClr val="dk2"/>
              </a:solidFill>
            </a:endParaRPr>
          </a:p>
          <a:p>
            <a:pPr indent="0" lvl="0" marL="0" rtl="0" algn="l">
              <a:lnSpc>
                <a:spcPct val="115000"/>
              </a:lnSpc>
              <a:spcBef>
                <a:spcPts val="1200"/>
              </a:spcBef>
              <a:spcAft>
                <a:spcPts val="1200"/>
              </a:spcAft>
              <a:buClr>
                <a:schemeClr val="dk1"/>
              </a:buClr>
              <a:buSzPct val="45833"/>
              <a:buFont typeface="Arial"/>
              <a:buNone/>
            </a:pPr>
            <a:r>
              <a:rPr lang="en" sz="2400">
                <a:solidFill>
                  <a:schemeClr val="dk2"/>
                </a:solidFill>
              </a:rPr>
              <a:t>- Algorithm</a:t>
            </a:r>
            <a:endParaRPr sz="2400"/>
          </a:p>
        </p:txBody>
      </p:sp>
      <p:sp>
        <p:nvSpPr>
          <p:cNvPr id="84" name="Google Shape;84;p18"/>
          <p:cNvSpPr txBox="1"/>
          <p:nvPr>
            <p:ph idx="1" type="body"/>
          </p:nvPr>
        </p:nvSpPr>
        <p:spPr>
          <a:xfrm>
            <a:off x="311700" y="1425900"/>
            <a:ext cx="8520600" cy="314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algorithm’s picture is attached next slide.</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9"/>
          <p:cNvPicPr preferRelativeResize="0"/>
          <p:nvPr/>
        </p:nvPicPr>
        <p:blipFill>
          <a:blip r:embed="rId3">
            <a:alphaModFix/>
          </a:blip>
          <a:stretch>
            <a:fillRect/>
          </a:stretch>
        </p:blipFill>
        <p:spPr>
          <a:xfrm>
            <a:off x="1952105" y="-58050"/>
            <a:ext cx="5239790"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400">
                <a:solidFill>
                  <a:schemeClr val="dk2"/>
                </a:solidFill>
              </a:rPr>
              <a:t>Algorithm 1: Weighted Enumerative Top-down search</a:t>
            </a:r>
            <a:endParaRPr sz="2400">
              <a:solidFill>
                <a:schemeClr val="dk2"/>
              </a:solidFill>
            </a:endParaRPr>
          </a:p>
          <a:p>
            <a:pPr indent="0" lvl="0" marL="0" rtl="0" algn="l">
              <a:lnSpc>
                <a:spcPct val="115000"/>
              </a:lnSpc>
              <a:spcBef>
                <a:spcPts val="1200"/>
              </a:spcBef>
              <a:spcAft>
                <a:spcPts val="1200"/>
              </a:spcAft>
              <a:buClr>
                <a:schemeClr val="dk1"/>
              </a:buClr>
              <a:buSzPct val="45833"/>
              <a:buFont typeface="Arial"/>
              <a:buNone/>
            </a:pPr>
            <a:r>
              <a:rPr lang="en" sz="2400">
                <a:solidFill>
                  <a:schemeClr val="dk2"/>
                </a:solidFill>
              </a:rPr>
              <a:t>-Example from TF-coder paper</a:t>
            </a:r>
            <a:endParaRPr sz="2400">
              <a:solidFill>
                <a:schemeClr val="dk2"/>
              </a:solidFill>
            </a:endParaRPr>
          </a:p>
        </p:txBody>
      </p:sp>
      <p:sp>
        <p:nvSpPr>
          <p:cNvPr id="95" name="Google Shape;95;p20"/>
          <p:cNvSpPr txBox="1"/>
          <p:nvPr>
            <p:ph idx="1" type="body"/>
          </p:nvPr>
        </p:nvSpPr>
        <p:spPr>
          <a:xfrm>
            <a:off x="311700" y="1510725"/>
            <a:ext cx="8520600" cy="3058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6" name="Google Shape;96;p20"/>
          <p:cNvPicPr preferRelativeResize="0"/>
          <p:nvPr/>
        </p:nvPicPr>
        <p:blipFill>
          <a:blip r:embed="rId3">
            <a:alphaModFix/>
          </a:blip>
          <a:stretch>
            <a:fillRect/>
          </a:stretch>
        </p:blipFill>
        <p:spPr>
          <a:xfrm>
            <a:off x="396025" y="1585550"/>
            <a:ext cx="2647950" cy="1181100"/>
          </a:xfrm>
          <a:prstGeom prst="rect">
            <a:avLst/>
          </a:prstGeom>
          <a:noFill/>
          <a:ln>
            <a:noFill/>
          </a:ln>
        </p:spPr>
      </p:pic>
      <p:pic>
        <p:nvPicPr>
          <p:cNvPr id="97" name="Google Shape;97;p20"/>
          <p:cNvPicPr preferRelativeResize="0"/>
          <p:nvPr/>
        </p:nvPicPr>
        <p:blipFill>
          <a:blip r:embed="rId4">
            <a:alphaModFix/>
          </a:blip>
          <a:stretch>
            <a:fillRect/>
          </a:stretch>
        </p:blipFill>
        <p:spPr>
          <a:xfrm>
            <a:off x="396025" y="2870688"/>
            <a:ext cx="6286500" cy="1495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181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 init the search set</a:t>
            </a:r>
            <a:endParaRPr/>
          </a:p>
          <a:p>
            <a:pPr indent="0" lvl="0" marL="0" rtl="0" algn="l">
              <a:spcBef>
                <a:spcPts val="0"/>
              </a:spcBef>
              <a:spcAft>
                <a:spcPts val="0"/>
              </a:spcAft>
              <a:buNone/>
            </a:pPr>
            <a:r>
              <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4" name="Google Shape;104;p21"/>
          <p:cNvPicPr preferRelativeResize="0"/>
          <p:nvPr/>
        </p:nvPicPr>
        <p:blipFill>
          <a:blip r:embed="rId3">
            <a:alphaModFix/>
          </a:blip>
          <a:stretch>
            <a:fillRect/>
          </a:stretch>
        </p:blipFill>
        <p:spPr>
          <a:xfrm>
            <a:off x="0" y="825050"/>
            <a:ext cx="9144001" cy="4391275"/>
          </a:xfrm>
          <a:prstGeom prst="rect">
            <a:avLst/>
          </a:prstGeom>
          <a:noFill/>
          <a:ln>
            <a:noFill/>
          </a:ln>
        </p:spPr>
      </p:pic>
      <p:sp>
        <p:nvSpPr>
          <p:cNvPr id="105" name="Google Shape;105;p21"/>
          <p:cNvSpPr txBox="1"/>
          <p:nvPr/>
        </p:nvSpPr>
        <p:spPr>
          <a:xfrm>
            <a:off x="3577650" y="182125"/>
            <a:ext cx="525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 try tf.gather(G,N), no result, expand it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