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E72C9C-5C64-4F8D-9350-D159988A6961}">
  <a:tblStyle styleId="{9DE72C9C-5C64-4F8D-9350-D159988A696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C13F487-1486-4EF2-B44F-0E5D6AE18A0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4.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6.xml"/><Relationship Id="rId44" Type="http://schemas.openxmlformats.org/officeDocument/2006/relationships/font" Target="fonts/MavenPro-regular.fntdata"/><Relationship Id="rId21" Type="http://schemas.openxmlformats.org/officeDocument/2006/relationships/slide" Target="slides/slide15.xml"/><Relationship Id="rId43" Type="http://schemas.openxmlformats.org/officeDocument/2006/relationships/font" Target="fonts/Nunito-bold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2556bff7e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2556bff7e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2556bff7e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2556bff7e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c2556bff7e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c2556bff7e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if there are no </a:t>
            </a:r>
            <a:r>
              <a:rPr lang="en"/>
              <a:t>liquidations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2556bff7e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c2556bff7e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3b65a3c37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3b65a3c37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now lets think about different scenarios of the future</a:t>
            </a:r>
            <a:endParaRPr/>
          </a:p>
          <a:p>
            <a:pPr indent="0" lvl="0" marL="0" rtl="0" algn="l">
              <a:spcBef>
                <a:spcPts val="0"/>
              </a:spcBef>
              <a:spcAft>
                <a:spcPts val="0"/>
              </a:spcAft>
              <a:buNone/>
            </a:pPr>
            <a:r>
              <a:rPr lang="en"/>
              <a:t>If the eth price stays the same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3b65a3c37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3b65a3c37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c3b65a3c37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c3b65a3c37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c3b65a3c3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c3b65a3c3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think about the other way. If the price falls a bit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c3b65a3c3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c3b65a3c3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c3b65a3c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c3b65a3c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 axis. Second dotted line is starting point. </a:t>
            </a:r>
            <a:r>
              <a:rPr lang="en">
                <a:solidFill>
                  <a:schemeClr val="dk1"/>
                </a:solidFill>
              </a:rPr>
              <a:t> First dotted line - breaks the buck.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NEW SLIDE: Imagine you hold a black coin. It can redeemed one year from now. How much is it worth? (Clearly not a dollar, but probably pretty close - what does that mean? 0.90? 0.99? 0.60?). Do this if we can model ETH/USD. We can!</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3b65a3c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3b65a3c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 axis. Second dotted line is starting point. </a:t>
            </a:r>
            <a:r>
              <a:rPr lang="en">
                <a:solidFill>
                  <a:schemeClr val="dk1"/>
                </a:solidFill>
              </a:rPr>
              <a:t> First dotted line - breaks the buck.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NEW SLIDE: Imagine you hold a black coin. It can redeemed one year from now. How much is it worth? (Clearly not a dollar, but probably pretty close - what does that mean? 0.90? 0.99? 0.60?). Do this if we can model ETH/USD. We can!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3b65a3c37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3b65a3c37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Assertion: you cannot eliminate the inherent risk in something like Dai. If ETH goes to zero, all fancy FALLBACK mechanisms (liquidations, debt auctions, global shutdown, etc) will fail and holders will get burned. You can push risk around. We know this from traditional finance. And the problem with it is it gets complex and obfuscated. People don’t truly understand the risks. And they get unexpectedly burned in rare events.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idea of Red-Black coins is to make the simplest possible (non-custodial) stablecoin and study 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is so simple that it lacks some basic features -&gt; brainstorm alternatives to achieve these features (What projects like Dai do is not the only way)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c3b65a3c3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c3b65a3c3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 here is If we have a black coin. What will be the price in one year?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NEW SLIDE: Imagine you hold a black coin. It can redeemed one year from now. How much is it worth? (Clearly not a dollar, but probably pretty close - what does that mean? 0.90? 0.99? 0.60?). Do this if we can model ETH/USD. We can!</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c2556bff7e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c2556bff7e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c27fc96ee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c27fc96ee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aren’t first paper to do this,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c27fc96e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c27fc96e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ETH, </a:t>
            </a:r>
            <a:r>
              <a:rPr lang="en"/>
              <a:t>nothing</a:t>
            </a:r>
            <a:r>
              <a:rPr lang="en"/>
              <a:t> to do </a:t>
            </a:r>
            <a:r>
              <a:rPr lang="en"/>
              <a:t>with</a:t>
            </a:r>
            <a:r>
              <a:rPr lang="en"/>
              <a:t> Red/blaack coins just yet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c27fc96e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c27fc96e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 TERM Expiration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c27fc96ee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c27fc96ee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type of </a:t>
            </a:r>
            <a:r>
              <a:rPr lang="en"/>
              <a:t>analysis</a:t>
            </a:r>
            <a:r>
              <a:rPr lang="en"/>
              <a:t> allows us to isolate and study other parameters.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c27fc96ee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c27fc96ee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back the kinds of </a:t>
            </a:r>
            <a:r>
              <a:rPr lang="en"/>
              <a:t>things</a:t>
            </a:r>
            <a:r>
              <a:rPr lang="en"/>
              <a:t> Dai has, but without doing exactly what Dai does necessarily. Instead of thinking about WHAT Dai does, we think about WHY they do it. Brainstorm alternatives. Maybe they are better, maybe not, Dai is significantly complicated … too complicated to be sure they got everything right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27fc96ee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27fc96ee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c392f805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c392f805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c392f805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c392f805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 pick one to explain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2556bff7e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2556bff7e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392f805f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392f805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c49ee0fa9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c49ee0fa9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c49ee0fa9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c49ee0fa9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c3b65a3c37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c3b65a3c37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2556bff7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2556bff7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Underlying</a:t>
            </a:r>
            <a:r>
              <a:rPr lang="en"/>
              <a:t> asset - LIKE ETH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2556bff7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2556bff7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ETH in parts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2556bff7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2556bff7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 / Peg / Dai / Synthetic</a:t>
            </a:r>
            <a:endParaRPr/>
          </a:p>
          <a:p>
            <a:pPr indent="0" lvl="0" marL="0" rtl="0" algn="l">
              <a:spcBef>
                <a:spcPts val="0"/>
              </a:spcBef>
              <a:spcAft>
                <a:spcPts val="0"/>
              </a:spcAft>
              <a:buNone/>
            </a:pPr>
            <a:r>
              <a:rPr lang="en"/>
              <a:t>Red / Risk Absorber / CDP / Vault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2556bff7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2556bff7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Liquidations, fees, withholding rewards, global shutdown, debt auctions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2556bff7e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2556bff7e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There is no good study of the core </a:t>
            </a:r>
            <a:r>
              <a:rPr lang="en"/>
              <a:t>mechanism</a:t>
            </a:r>
            <a:r>
              <a:rPr lang="en"/>
              <a:t>. Most </a:t>
            </a:r>
            <a:r>
              <a:rPr lang="en"/>
              <a:t>related</a:t>
            </a:r>
            <a:r>
              <a:rPr lang="en"/>
              <a:t> work deal with liquidations. Liquidations add a lot of complexity, we want a firm grasp on the core mechanism before introducing these enhancements. Also, do we NEED liquidations? What if there is </a:t>
            </a:r>
            <a:r>
              <a:rPr lang="en"/>
              <a:t>something</a:t>
            </a:r>
            <a:r>
              <a:rPr lang="en"/>
              <a:t> else?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3b65a3c3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3b65a3c3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There is no good study of the core mechanism. Most related work deal with liquidations. Liquidations add a lot of complexity, we want a firm grasp on the core mechanism before introducing these enhancements. Also, do we NEED liquidations? What if there is something else?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7.jp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7.jp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16.jpg"/><Relationship Id="rId7" Type="http://schemas.openxmlformats.org/officeDocument/2006/relationships/image" Target="../media/image18.png"/><Relationship Id="rId8" Type="http://schemas.openxmlformats.org/officeDocument/2006/relationships/hyperlink" Target="https://twitter.com/GreatSaoshya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1.jp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jpg"/><Relationship Id="rId5" Type="http://schemas.openxmlformats.org/officeDocument/2006/relationships/image" Target="../media/image4.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7.jpg"/><Relationship Id="rId5" Type="http://schemas.openxmlformats.org/officeDocument/2006/relationships/image" Target="../media/image4.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7.jpg"/><Relationship Id="rId5" Type="http://schemas.openxmlformats.org/officeDocument/2006/relationships/image" Target="../media/image4.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75950" y="752500"/>
            <a:ext cx="4556700" cy="126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Red-Black Coins</a:t>
            </a:r>
            <a:endParaRPr/>
          </a:p>
        </p:txBody>
      </p:sp>
      <p:sp>
        <p:nvSpPr>
          <p:cNvPr id="278" name="Google Shape;278;p13"/>
          <p:cNvSpPr txBox="1"/>
          <p:nvPr>
            <p:ph idx="1" type="subTitle"/>
          </p:nvPr>
        </p:nvSpPr>
        <p:spPr>
          <a:xfrm>
            <a:off x="688025" y="2021500"/>
            <a:ext cx="1507500" cy="4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Mehdi Salehi</a:t>
            </a:r>
            <a:endParaRPr/>
          </a:p>
        </p:txBody>
      </p:sp>
      <p:pic>
        <p:nvPicPr>
          <p:cNvPr id="279" name="Google Shape;279;p13"/>
          <p:cNvPicPr preferRelativeResize="0"/>
          <p:nvPr/>
        </p:nvPicPr>
        <p:blipFill>
          <a:blip r:embed="rId3">
            <a:alphaModFix/>
          </a:blip>
          <a:stretch>
            <a:fillRect/>
          </a:stretch>
        </p:blipFill>
        <p:spPr>
          <a:xfrm>
            <a:off x="314425" y="3053125"/>
            <a:ext cx="3182898" cy="2812974"/>
          </a:xfrm>
          <a:prstGeom prst="rect">
            <a:avLst/>
          </a:prstGeom>
          <a:noFill/>
          <a:ln>
            <a:noFill/>
          </a:ln>
        </p:spPr>
      </p:pic>
      <p:sp>
        <p:nvSpPr>
          <p:cNvPr id="280" name="Google Shape;280;p13"/>
          <p:cNvSpPr txBox="1"/>
          <p:nvPr>
            <p:ph idx="1" type="subTitle"/>
          </p:nvPr>
        </p:nvSpPr>
        <p:spPr>
          <a:xfrm>
            <a:off x="688025" y="2495500"/>
            <a:ext cx="1507500" cy="4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Jeremy Clark</a:t>
            </a:r>
            <a:endParaRPr/>
          </a:p>
        </p:txBody>
      </p:sp>
      <p:sp>
        <p:nvSpPr>
          <p:cNvPr id="281" name="Google Shape;281;p13"/>
          <p:cNvSpPr txBox="1"/>
          <p:nvPr>
            <p:ph idx="1" type="subTitle"/>
          </p:nvPr>
        </p:nvSpPr>
        <p:spPr>
          <a:xfrm>
            <a:off x="688025" y="2868450"/>
            <a:ext cx="23418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620"/>
              <a:t>Mohammad Mannan</a:t>
            </a:r>
            <a:endParaRPr sz="1620"/>
          </a:p>
        </p:txBody>
      </p:sp>
      <p:sp>
        <p:nvSpPr>
          <p:cNvPr id="282" name="Google Shape;282;p13"/>
          <p:cNvSpPr txBox="1"/>
          <p:nvPr>
            <p:ph idx="1" type="subTitle"/>
          </p:nvPr>
        </p:nvSpPr>
        <p:spPr>
          <a:xfrm>
            <a:off x="5296300" y="3850850"/>
            <a:ext cx="30591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b="1" lang="en" sz="1820"/>
              <a:t>DeFi’21, March 5, Virtual</a:t>
            </a:r>
            <a:endParaRPr b="1" sz="18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a:t>
            </a:r>
            <a:r>
              <a:rPr lang="en"/>
              <a:t>Characteristics (Stable Coin)</a:t>
            </a:r>
            <a:r>
              <a:rPr lang="en"/>
              <a:t> </a:t>
            </a:r>
            <a:endParaRPr/>
          </a:p>
        </p:txBody>
      </p:sp>
      <p:pic>
        <p:nvPicPr>
          <p:cNvPr id="381" name="Google Shape;381;p22"/>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382" name="Google Shape;382;p22"/>
          <p:cNvPicPr preferRelativeResize="0"/>
          <p:nvPr/>
        </p:nvPicPr>
        <p:blipFill>
          <a:blip r:embed="rId4">
            <a:alphaModFix/>
          </a:blip>
          <a:stretch>
            <a:fillRect/>
          </a:stretch>
        </p:blipFill>
        <p:spPr>
          <a:xfrm>
            <a:off x="1567525" y="1597875"/>
            <a:ext cx="2139827" cy="2340981"/>
          </a:xfrm>
          <a:prstGeom prst="rect">
            <a:avLst/>
          </a:prstGeom>
          <a:noFill/>
          <a:ln>
            <a:noFill/>
          </a:ln>
        </p:spPr>
      </p:pic>
      <p:pic>
        <p:nvPicPr>
          <p:cNvPr id="383" name="Google Shape;383;p22"/>
          <p:cNvPicPr preferRelativeResize="0"/>
          <p:nvPr/>
        </p:nvPicPr>
        <p:blipFill>
          <a:blip r:embed="rId5">
            <a:alphaModFix/>
          </a:blip>
          <a:stretch>
            <a:fillRect/>
          </a:stretch>
        </p:blipFill>
        <p:spPr>
          <a:xfrm>
            <a:off x="3805845" y="2327609"/>
            <a:ext cx="223760" cy="323115"/>
          </a:xfrm>
          <a:prstGeom prst="rect">
            <a:avLst/>
          </a:prstGeom>
          <a:noFill/>
          <a:ln>
            <a:noFill/>
          </a:ln>
        </p:spPr>
      </p:pic>
      <p:pic>
        <p:nvPicPr>
          <p:cNvPr id="384" name="Google Shape;384;p22"/>
          <p:cNvPicPr preferRelativeResize="0"/>
          <p:nvPr/>
        </p:nvPicPr>
        <p:blipFill>
          <a:blip r:embed="rId6">
            <a:alphaModFix/>
          </a:blip>
          <a:stretch>
            <a:fillRect/>
          </a:stretch>
        </p:blipFill>
        <p:spPr>
          <a:xfrm>
            <a:off x="3789907" y="3423800"/>
            <a:ext cx="216328" cy="312126"/>
          </a:xfrm>
          <a:prstGeom prst="rect">
            <a:avLst/>
          </a:prstGeom>
          <a:noFill/>
          <a:ln>
            <a:noFill/>
          </a:ln>
        </p:spPr>
      </p:pic>
      <p:cxnSp>
        <p:nvCxnSpPr>
          <p:cNvPr id="385" name="Google Shape;385;p22"/>
          <p:cNvCxnSpPr/>
          <p:nvPr/>
        </p:nvCxnSpPr>
        <p:spPr>
          <a:xfrm>
            <a:off x="3333373" y="2483477"/>
            <a:ext cx="413100" cy="11400"/>
          </a:xfrm>
          <a:prstGeom prst="straightConnector1">
            <a:avLst/>
          </a:prstGeom>
          <a:noFill/>
          <a:ln cap="flat" cmpd="sng" w="28575">
            <a:solidFill>
              <a:srgbClr val="595959"/>
            </a:solidFill>
            <a:prstDash val="solid"/>
            <a:round/>
            <a:headEnd len="med" w="med" type="none"/>
            <a:tailEnd len="med" w="med" type="triangle"/>
          </a:ln>
        </p:spPr>
      </p:cxnSp>
      <p:sp>
        <p:nvSpPr>
          <p:cNvPr id="386" name="Google Shape;386;p22"/>
          <p:cNvSpPr txBox="1"/>
          <p:nvPr/>
        </p:nvSpPr>
        <p:spPr>
          <a:xfrm>
            <a:off x="4088947" y="2261186"/>
            <a:ext cx="115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Black Coin</a:t>
            </a:r>
            <a:br>
              <a:rPr lang="en" sz="1000"/>
            </a:br>
            <a:r>
              <a:rPr lang="en" sz="1000"/>
              <a:t>(</a:t>
            </a:r>
            <a:r>
              <a:rPr lang="en" sz="1000"/>
              <a:t>Pegging</a:t>
            </a:r>
            <a:r>
              <a:rPr lang="en" sz="1000"/>
              <a:t> a dollar)</a:t>
            </a:r>
            <a:endParaRPr sz="1000"/>
          </a:p>
        </p:txBody>
      </p:sp>
      <p:sp>
        <p:nvSpPr>
          <p:cNvPr id="387" name="Google Shape;387;p22"/>
          <p:cNvSpPr txBox="1"/>
          <p:nvPr/>
        </p:nvSpPr>
        <p:spPr>
          <a:xfrm>
            <a:off x="4088782" y="3393472"/>
            <a:ext cx="85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Red Coin</a:t>
            </a:r>
            <a:br>
              <a:rPr lang="en" sz="1000"/>
            </a:br>
            <a:r>
              <a:rPr lang="en" sz="1000"/>
              <a:t>(Risk Absorber)</a:t>
            </a:r>
            <a:endParaRPr sz="1000"/>
          </a:p>
        </p:txBody>
      </p:sp>
      <p:cxnSp>
        <p:nvCxnSpPr>
          <p:cNvPr id="388" name="Google Shape;388;p22"/>
          <p:cNvCxnSpPr/>
          <p:nvPr/>
        </p:nvCxnSpPr>
        <p:spPr>
          <a:xfrm>
            <a:off x="3282041" y="3574166"/>
            <a:ext cx="413100" cy="11400"/>
          </a:xfrm>
          <a:prstGeom prst="straightConnector1">
            <a:avLst/>
          </a:prstGeom>
          <a:noFill/>
          <a:ln cap="flat" cmpd="sng" w="28575">
            <a:solidFill>
              <a:srgbClr val="595959"/>
            </a:solidFill>
            <a:prstDash val="solid"/>
            <a:round/>
            <a:headEnd len="med" w="med" type="none"/>
            <a:tailEnd len="med" w="med" type="triangle"/>
          </a:ln>
        </p:spPr>
      </p:cxnSp>
      <p:sp>
        <p:nvSpPr>
          <p:cNvPr id="389" name="Google Shape;389;p22"/>
          <p:cNvSpPr/>
          <p:nvPr/>
        </p:nvSpPr>
        <p:spPr>
          <a:xfrm>
            <a:off x="3073828" y="3354244"/>
            <a:ext cx="114000" cy="476400"/>
          </a:xfrm>
          <a:prstGeom prst="rightBrace">
            <a:avLst>
              <a:gd fmla="val 50000" name="adj1"/>
              <a:gd fmla="val 5264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3073846" y="1723403"/>
            <a:ext cx="216300" cy="1531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22"/>
          <p:cNvPicPr preferRelativeResize="0"/>
          <p:nvPr/>
        </p:nvPicPr>
        <p:blipFill>
          <a:blip r:embed="rId7">
            <a:alphaModFix/>
          </a:blip>
          <a:stretch>
            <a:fillRect/>
          </a:stretch>
        </p:blipFill>
        <p:spPr>
          <a:xfrm>
            <a:off x="2102263" y="4039975"/>
            <a:ext cx="391950" cy="391950"/>
          </a:xfrm>
          <a:prstGeom prst="rect">
            <a:avLst/>
          </a:prstGeom>
          <a:noFill/>
          <a:ln>
            <a:noFill/>
          </a:ln>
        </p:spPr>
      </p:pic>
      <p:sp>
        <p:nvSpPr>
          <p:cNvPr id="392" name="Google Shape;392;p22"/>
          <p:cNvSpPr txBox="1"/>
          <p:nvPr/>
        </p:nvSpPr>
        <p:spPr>
          <a:xfrm>
            <a:off x="2494213" y="4067200"/>
            <a:ext cx="5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$1.5</a:t>
            </a:r>
            <a:endParaRPr b="1">
              <a:latin typeface="Nunito"/>
              <a:ea typeface="Nunito"/>
              <a:cs typeface="Nunito"/>
              <a:sym typeface="Nunito"/>
            </a:endParaRPr>
          </a:p>
        </p:txBody>
      </p:sp>
      <p:pic>
        <p:nvPicPr>
          <p:cNvPr id="393" name="Google Shape;393;p22"/>
          <p:cNvPicPr preferRelativeResize="0"/>
          <p:nvPr/>
        </p:nvPicPr>
        <p:blipFill>
          <a:blip r:embed="rId7">
            <a:alphaModFix/>
          </a:blip>
          <a:stretch>
            <a:fillRect/>
          </a:stretch>
        </p:blipFill>
        <p:spPr>
          <a:xfrm>
            <a:off x="5046563" y="2275463"/>
            <a:ext cx="391950" cy="391950"/>
          </a:xfrm>
          <a:prstGeom prst="rect">
            <a:avLst/>
          </a:prstGeom>
          <a:noFill/>
          <a:ln>
            <a:noFill/>
          </a:ln>
        </p:spPr>
      </p:pic>
      <p:sp>
        <p:nvSpPr>
          <p:cNvPr id="394" name="Google Shape;394;p22"/>
          <p:cNvSpPr txBox="1"/>
          <p:nvPr/>
        </p:nvSpPr>
        <p:spPr>
          <a:xfrm>
            <a:off x="5438522" y="2302700"/>
            <a:ext cx="4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pic>
        <p:nvPicPr>
          <p:cNvPr id="395" name="Google Shape;395;p22"/>
          <p:cNvPicPr preferRelativeResize="0"/>
          <p:nvPr/>
        </p:nvPicPr>
        <p:blipFill>
          <a:blip r:embed="rId7">
            <a:alphaModFix/>
          </a:blip>
          <a:stretch>
            <a:fillRect/>
          </a:stretch>
        </p:blipFill>
        <p:spPr>
          <a:xfrm>
            <a:off x="5046563" y="3345025"/>
            <a:ext cx="391950" cy="391950"/>
          </a:xfrm>
          <a:prstGeom prst="rect">
            <a:avLst/>
          </a:prstGeom>
          <a:noFill/>
          <a:ln>
            <a:noFill/>
          </a:ln>
        </p:spPr>
      </p:pic>
      <p:sp>
        <p:nvSpPr>
          <p:cNvPr id="396" name="Google Shape;396;p22"/>
          <p:cNvSpPr txBox="1"/>
          <p:nvPr/>
        </p:nvSpPr>
        <p:spPr>
          <a:xfrm>
            <a:off x="5438525" y="3372250"/>
            <a:ext cx="5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$0.5</a:t>
            </a:r>
            <a:endParaRPr b="1">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Characteristics (Stable Coin) </a:t>
            </a:r>
            <a:endParaRPr/>
          </a:p>
        </p:txBody>
      </p:sp>
      <p:pic>
        <p:nvPicPr>
          <p:cNvPr id="402" name="Google Shape;402;p23"/>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403" name="Google Shape;403;p23"/>
          <p:cNvPicPr preferRelativeResize="0"/>
          <p:nvPr/>
        </p:nvPicPr>
        <p:blipFill>
          <a:blip r:embed="rId4">
            <a:alphaModFix/>
          </a:blip>
          <a:stretch>
            <a:fillRect/>
          </a:stretch>
        </p:blipFill>
        <p:spPr>
          <a:xfrm>
            <a:off x="1567525" y="1597875"/>
            <a:ext cx="2139827" cy="2340981"/>
          </a:xfrm>
          <a:prstGeom prst="rect">
            <a:avLst/>
          </a:prstGeom>
          <a:noFill/>
          <a:ln>
            <a:noFill/>
          </a:ln>
        </p:spPr>
      </p:pic>
      <p:pic>
        <p:nvPicPr>
          <p:cNvPr id="404" name="Google Shape;404;p23"/>
          <p:cNvPicPr preferRelativeResize="0"/>
          <p:nvPr/>
        </p:nvPicPr>
        <p:blipFill>
          <a:blip r:embed="rId5">
            <a:alphaModFix/>
          </a:blip>
          <a:stretch>
            <a:fillRect/>
          </a:stretch>
        </p:blipFill>
        <p:spPr>
          <a:xfrm>
            <a:off x="3805845" y="2327609"/>
            <a:ext cx="223760" cy="323115"/>
          </a:xfrm>
          <a:prstGeom prst="rect">
            <a:avLst/>
          </a:prstGeom>
          <a:noFill/>
          <a:ln>
            <a:noFill/>
          </a:ln>
        </p:spPr>
      </p:pic>
      <p:pic>
        <p:nvPicPr>
          <p:cNvPr id="405" name="Google Shape;405;p23"/>
          <p:cNvPicPr preferRelativeResize="0"/>
          <p:nvPr/>
        </p:nvPicPr>
        <p:blipFill>
          <a:blip r:embed="rId6">
            <a:alphaModFix/>
          </a:blip>
          <a:stretch>
            <a:fillRect/>
          </a:stretch>
        </p:blipFill>
        <p:spPr>
          <a:xfrm>
            <a:off x="3789907" y="3423800"/>
            <a:ext cx="216328" cy="312126"/>
          </a:xfrm>
          <a:prstGeom prst="rect">
            <a:avLst/>
          </a:prstGeom>
          <a:noFill/>
          <a:ln>
            <a:noFill/>
          </a:ln>
        </p:spPr>
      </p:pic>
      <p:cxnSp>
        <p:nvCxnSpPr>
          <p:cNvPr id="406" name="Google Shape;406;p23"/>
          <p:cNvCxnSpPr/>
          <p:nvPr/>
        </p:nvCxnSpPr>
        <p:spPr>
          <a:xfrm>
            <a:off x="3333373" y="2483477"/>
            <a:ext cx="413100" cy="11400"/>
          </a:xfrm>
          <a:prstGeom prst="straightConnector1">
            <a:avLst/>
          </a:prstGeom>
          <a:noFill/>
          <a:ln cap="flat" cmpd="sng" w="28575">
            <a:solidFill>
              <a:srgbClr val="595959"/>
            </a:solidFill>
            <a:prstDash val="solid"/>
            <a:round/>
            <a:headEnd len="med" w="med" type="none"/>
            <a:tailEnd len="med" w="med" type="triangle"/>
          </a:ln>
        </p:spPr>
      </p:cxnSp>
      <p:sp>
        <p:nvSpPr>
          <p:cNvPr id="407" name="Google Shape;407;p23"/>
          <p:cNvSpPr txBox="1"/>
          <p:nvPr/>
        </p:nvSpPr>
        <p:spPr>
          <a:xfrm>
            <a:off x="4088947" y="2261186"/>
            <a:ext cx="115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Black Coin</a:t>
            </a:r>
            <a:br>
              <a:rPr lang="en" sz="1000"/>
            </a:br>
            <a:r>
              <a:rPr lang="en" sz="1000"/>
              <a:t>(Pegging a dollar)</a:t>
            </a:r>
            <a:endParaRPr sz="1000"/>
          </a:p>
        </p:txBody>
      </p:sp>
      <p:sp>
        <p:nvSpPr>
          <p:cNvPr id="408" name="Google Shape;408;p23"/>
          <p:cNvSpPr txBox="1"/>
          <p:nvPr/>
        </p:nvSpPr>
        <p:spPr>
          <a:xfrm>
            <a:off x="4088782" y="3393472"/>
            <a:ext cx="85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Red Coin</a:t>
            </a:r>
            <a:br>
              <a:rPr lang="en" sz="1000"/>
            </a:br>
            <a:r>
              <a:rPr lang="en" sz="1000"/>
              <a:t>(Risk Absorber)</a:t>
            </a:r>
            <a:endParaRPr sz="1000"/>
          </a:p>
        </p:txBody>
      </p:sp>
      <p:cxnSp>
        <p:nvCxnSpPr>
          <p:cNvPr id="409" name="Google Shape;409;p23"/>
          <p:cNvCxnSpPr/>
          <p:nvPr/>
        </p:nvCxnSpPr>
        <p:spPr>
          <a:xfrm>
            <a:off x="3282041" y="3574166"/>
            <a:ext cx="413100" cy="11400"/>
          </a:xfrm>
          <a:prstGeom prst="straightConnector1">
            <a:avLst/>
          </a:prstGeom>
          <a:noFill/>
          <a:ln cap="flat" cmpd="sng" w="28575">
            <a:solidFill>
              <a:srgbClr val="595959"/>
            </a:solidFill>
            <a:prstDash val="solid"/>
            <a:round/>
            <a:headEnd len="med" w="med" type="none"/>
            <a:tailEnd len="med" w="med" type="triangle"/>
          </a:ln>
        </p:spPr>
      </p:cxnSp>
      <p:sp>
        <p:nvSpPr>
          <p:cNvPr id="410" name="Google Shape;410;p23"/>
          <p:cNvSpPr/>
          <p:nvPr/>
        </p:nvSpPr>
        <p:spPr>
          <a:xfrm>
            <a:off x="3073828" y="3354244"/>
            <a:ext cx="114000" cy="476400"/>
          </a:xfrm>
          <a:prstGeom prst="rightBrace">
            <a:avLst>
              <a:gd fmla="val 50000" name="adj1"/>
              <a:gd fmla="val 5264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3073846" y="1723403"/>
            <a:ext cx="216300" cy="1531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p23"/>
          <p:cNvPicPr preferRelativeResize="0"/>
          <p:nvPr/>
        </p:nvPicPr>
        <p:blipFill>
          <a:blip r:embed="rId7">
            <a:alphaModFix/>
          </a:blip>
          <a:stretch>
            <a:fillRect/>
          </a:stretch>
        </p:blipFill>
        <p:spPr>
          <a:xfrm>
            <a:off x="2102263" y="4039975"/>
            <a:ext cx="391950" cy="391950"/>
          </a:xfrm>
          <a:prstGeom prst="rect">
            <a:avLst/>
          </a:prstGeom>
          <a:noFill/>
          <a:ln>
            <a:noFill/>
          </a:ln>
        </p:spPr>
      </p:pic>
      <p:sp>
        <p:nvSpPr>
          <p:cNvPr id="413" name="Google Shape;413;p23"/>
          <p:cNvSpPr txBox="1"/>
          <p:nvPr/>
        </p:nvSpPr>
        <p:spPr>
          <a:xfrm>
            <a:off x="2494213" y="4067200"/>
            <a:ext cx="5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$1.5</a:t>
            </a:r>
            <a:endParaRPr b="1">
              <a:latin typeface="Nunito"/>
              <a:ea typeface="Nunito"/>
              <a:cs typeface="Nunito"/>
              <a:sym typeface="Nunito"/>
            </a:endParaRPr>
          </a:p>
        </p:txBody>
      </p:sp>
      <p:pic>
        <p:nvPicPr>
          <p:cNvPr id="414" name="Google Shape;414;p23"/>
          <p:cNvPicPr preferRelativeResize="0"/>
          <p:nvPr/>
        </p:nvPicPr>
        <p:blipFill>
          <a:blip r:embed="rId7">
            <a:alphaModFix/>
          </a:blip>
          <a:stretch>
            <a:fillRect/>
          </a:stretch>
        </p:blipFill>
        <p:spPr>
          <a:xfrm>
            <a:off x="5046563" y="2275463"/>
            <a:ext cx="391950" cy="391950"/>
          </a:xfrm>
          <a:prstGeom prst="rect">
            <a:avLst/>
          </a:prstGeom>
          <a:noFill/>
          <a:ln>
            <a:noFill/>
          </a:ln>
        </p:spPr>
      </p:pic>
      <p:sp>
        <p:nvSpPr>
          <p:cNvPr id="415" name="Google Shape;415;p23"/>
          <p:cNvSpPr txBox="1"/>
          <p:nvPr/>
        </p:nvSpPr>
        <p:spPr>
          <a:xfrm>
            <a:off x="5438522" y="2302700"/>
            <a:ext cx="4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pic>
        <p:nvPicPr>
          <p:cNvPr id="416" name="Google Shape;416;p23"/>
          <p:cNvPicPr preferRelativeResize="0"/>
          <p:nvPr/>
        </p:nvPicPr>
        <p:blipFill>
          <a:blip r:embed="rId8">
            <a:alphaModFix/>
          </a:blip>
          <a:stretch>
            <a:fillRect/>
          </a:stretch>
        </p:blipFill>
        <p:spPr>
          <a:xfrm>
            <a:off x="7335450" y="2746875"/>
            <a:ext cx="579599" cy="606550"/>
          </a:xfrm>
          <a:prstGeom prst="rect">
            <a:avLst/>
          </a:prstGeom>
          <a:noFill/>
          <a:ln>
            <a:noFill/>
          </a:ln>
        </p:spPr>
      </p:pic>
      <p:sp>
        <p:nvSpPr>
          <p:cNvPr id="417" name="Google Shape;417;p23"/>
          <p:cNvSpPr txBox="1"/>
          <p:nvPr/>
        </p:nvSpPr>
        <p:spPr>
          <a:xfrm>
            <a:off x="7135375" y="22646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Future?!</a:t>
            </a:r>
            <a:endParaRPr b="1">
              <a:latin typeface="Nunito"/>
              <a:ea typeface="Nunito"/>
              <a:cs typeface="Nunito"/>
              <a:sym typeface="Nunito"/>
            </a:endParaRPr>
          </a:p>
        </p:txBody>
      </p:sp>
      <p:sp>
        <p:nvSpPr>
          <p:cNvPr id="418" name="Google Shape;418;p23"/>
          <p:cNvSpPr/>
          <p:nvPr/>
        </p:nvSpPr>
        <p:spPr>
          <a:xfrm>
            <a:off x="6090100" y="2746875"/>
            <a:ext cx="765900" cy="4764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23"/>
          <p:cNvPicPr preferRelativeResize="0"/>
          <p:nvPr/>
        </p:nvPicPr>
        <p:blipFill>
          <a:blip r:embed="rId7">
            <a:alphaModFix/>
          </a:blip>
          <a:stretch>
            <a:fillRect/>
          </a:stretch>
        </p:blipFill>
        <p:spPr>
          <a:xfrm>
            <a:off x="5046563" y="3345025"/>
            <a:ext cx="391950" cy="391950"/>
          </a:xfrm>
          <a:prstGeom prst="rect">
            <a:avLst/>
          </a:prstGeom>
          <a:noFill/>
          <a:ln>
            <a:noFill/>
          </a:ln>
        </p:spPr>
      </p:pic>
      <p:sp>
        <p:nvSpPr>
          <p:cNvPr id="420" name="Google Shape;420;p23"/>
          <p:cNvSpPr txBox="1"/>
          <p:nvPr/>
        </p:nvSpPr>
        <p:spPr>
          <a:xfrm>
            <a:off x="5438525" y="3372250"/>
            <a:ext cx="5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$0.5</a:t>
            </a:r>
            <a:endParaRPr b="1">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Pricing</a:t>
            </a:r>
            <a:endParaRPr/>
          </a:p>
        </p:txBody>
      </p:sp>
      <p:pic>
        <p:nvPicPr>
          <p:cNvPr id="426" name="Google Shape;426;p24"/>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427" name="Google Shape;427;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No </a:t>
            </a:r>
            <a:r>
              <a:rPr b="1" lang="en" sz="1500"/>
              <a:t>liquidations</a:t>
            </a:r>
            <a:br>
              <a:rPr b="1" lang="en" sz="1500"/>
            </a:br>
            <a:endParaRPr b="1" sz="1500"/>
          </a:p>
          <a:p>
            <a:pPr indent="-323850" lvl="0" marL="457200" rtl="0" algn="l">
              <a:spcBef>
                <a:spcPts val="0"/>
              </a:spcBef>
              <a:spcAft>
                <a:spcPts val="0"/>
              </a:spcAft>
              <a:buSzPts val="1500"/>
              <a:buChar char="●"/>
            </a:pPr>
            <a:r>
              <a:rPr b="1" lang="en" sz="1500"/>
              <a:t>Perfect liquidity (supply &amp; demand)</a:t>
            </a:r>
            <a:br>
              <a:rPr b="1" lang="en" sz="1500"/>
            </a:br>
            <a:endParaRPr b="1" sz="1500"/>
          </a:p>
          <a:p>
            <a:pPr indent="-342900" lvl="0" marL="457200" rtl="0" algn="l">
              <a:spcBef>
                <a:spcPts val="0"/>
              </a:spcBef>
              <a:spcAft>
                <a:spcPts val="0"/>
              </a:spcAft>
              <a:buSzPts val="1800"/>
              <a:buChar char="●"/>
            </a:pPr>
            <a:r>
              <a:rPr b="1" lang="en" sz="1800"/>
              <a:t> $(Deposited ETH) = $(Black Coin) + $(Red Coin)</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Characteristics</a:t>
            </a:r>
            <a:endParaRPr/>
          </a:p>
        </p:txBody>
      </p:sp>
      <p:pic>
        <p:nvPicPr>
          <p:cNvPr id="433" name="Google Shape;433;p25"/>
          <p:cNvPicPr preferRelativeResize="0"/>
          <p:nvPr/>
        </p:nvPicPr>
        <p:blipFill>
          <a:blip r:embed="rId3">
            <a:alphaModFix/>
          </a:blip>
          <a:stretch>
            <a:fillRect/>
          </a:stretch>
        </p:blipFill>
        <p:spPr>
          <a:xfrm>
            <a:off x="7011374" y="3807550"/>
            <a:ext cx="2087526" cy="1844898"/>
          </a:xfrm>
          <a:prstGeom prst="rect">
            <a:avLst/>
          </a:prstGeom>
          <a:noFill/>
          <a:ln>
            <a:noFill/>
          </a:ln>
        </p:spPr>
      </p:pic>
      <p:graphicFrame>
        <p:nvGraphicFramePr>
          <p:cNvPr id="434" name="Google Shape;434;p25"/>
          <p:cNvGraphicFramePr/>
          <p:nvPr/>
        </p:nvGraphicFramePr>
        <p:xfrm>
          <a:off x="1421100" y="1952625"/>
          <a:ext cx="3000000" cy="3000000"/>
        </p:xfrm>
        <a:graphic>
          <a:graphicData uri="http://schemas.openxmlformats.org/drawingml/2006/table">
            <a:tbl>
              <a:tblPr>
                <a:noFill/>
                <a:tableStyleId>{9DE72C9C-5C64-4F8D-9350-D159988A6961}</a:tableStyleId>
              </a:tblPr>
              <a:tblGrid>
                <a:gridCol w="849075"/>
                <a:gridCol w="849075"/>
                <a:gridCol w="849075"/>
                <a:gridCol w="849075"/>
                <a:gridCol w="849075"/>
                <a:gridCol w="849075"/>
                <a:gridCol w="849075"/>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ETH goes down a lot</a:t>
                      </a:r>
                      <a:endParaRPr sz="1100"/>
                    </a:p>
                  </a:txBody>
                  <a:tcPr marT="63500" marB="63500" marR="63500" marL="63500"/>
                </a:tc>
                <a:tc>
                  <a:txBody>
                    <a:bodyPr/>
                    <a:lstStyle/>
                    <a:p>
                      <a:pPr indent="0" lvl="0" marL="0" rtl="0" algn="l">
                        <a:spcBef>
                          <a:spcPts val="0"/>
                        </a:spcBef>
                        <a:spcAft>
                          <a:spcPts val="0"/>
                        </a:spcAft>
                        <a:buNone/>
                      </a:pPr>
                      <a:r>
                        <a:rPr lang="en" sz="1100"/>
                        <a:t>ETH down a little</a:t>
                      </a:r>
                      <a:endParaRPr sz="1100"/>
                    </a:p>
                  </a:txBody>
                  <a:tcPr marT="63500" marB="63500" marR="63500" marL="63500"/>
                </a:tc>
                <a:tc>
                  <a:txBody>
                    <a:bodyPr/>
                    <a:lstStyle/>
                    <a:p>
                      <a:pPr indent="0" lvl="0" marL="0" rtl="0" algn="l">
                        <a:spcBef>
                          <a:spcPts val="0"/>
                        </a:spcBef>
                        <a:spcAft>
                          <a:spcPts val="0"/>
                        </a:spcAft>
                        <a:buNone/>
                      </a:pPr>
                      <a:r>
                        <a:rPr lang="en" sz="1100"/>
                        <a:t>ETH Same</a:t>
                      </a:r>
                      <a:endParaRPr sz="1100"/>
                    </a:p>
                  </a:txBody>
                  <a:tcPr marT="63500" marB="63500" marR="63500" marL="63500"/>
                </a:tc>
                <a:tc>
                  <a:txBody>
                    <a:bodyPr/>
                    <a:lstStyle/>
                    <a:p>
                      <a:pPr indent="0" lvl="0" marL="0" rtl="0" algn="l">
                        <a:spcBef>
                          <a:spcPts val="0"/>
                        </a:spcBef>
                        <a:spcAft>
                          <a:spcPts val="0"/>
                        </a:spcAft>
                        <a:buNone/>
                      </a:pPr>
                      <a:r>
                        <a:rPr lang="en" sz="1100"/>
                        <a:t>ETH Up a Bit</a:t>
                      </a:r>
                      <a:endParaRPr sz="1100"/>
                    </a:p>
                  </a:txBody>
                  <a:tcPr marT="63500" marB="63500" marR="63500" marL="63500"/>
                </a:tc>
                <a:tc>
                  <a:txBody>
                    <a:bodyPr/>
                    <a:lstStyle/>
                    <a:p>
                      <a:pPr indent="0" lvl="0" marL="0" rtl="0" algn="l">
                        <a:spcBef>
                          <a:spcPts val="0"/>
                        </a:spcBef>
                        <a:spcAft>
                          <a:spcPts val="0"/>
                        </a:spcAft>
                        <a:buNone/>
                      </a:pPr>
                      <a:r>
                        <a:rPr lang="en" sz="1100"/>
                        <a:t>ETH up a lot</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Black Coin</a:t>
                      </a:r>
                      <a:endParaRPr sz="11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Red Coin</a:t>
                      </a:r>
                      <a:endParaRPr sz="11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rPr lang="en" sz="1100"/>
                        <a:t>$0.5</a:t>
                      </a:r>
                      <a:endParaRPr sz="11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Characteristics</a:t>
            </a:r>
            <a:endParaRPr/>
          </a:p>
        </p:txBody>
      </p:sp>
      <p:pic>
        <p:nvPicPr>
          <p:cNvPr id="440" name="Google Shape;440;p26"/>
          <p:cNvPicPr preferRelativeResize="0"/>
          <p:nvPr/>
        </p:nvPicPr>
        <p:blipFill>
          <a:blip r:embed="rId3">
            <a:alphaModFix/>
          </a:blip>
          <a:stretch>
            <a:fillRect/>
          </a:stretch>
        </p:blipFill>
        <p:spPr>
          <a:xfrm>
            <a:off x="7011374" y="3807550"/>
            <a:ext cx="2087526" cy="1844898"/>
          </a:xfrm>
          <a:prstGeom prst="rect">
            <a:avLst/>
          </a:prstGeom>
          <a:noFill/>
          <a:ln>
            <a:noFill/>
          </a:ln>
        </p:spPr>
      </p:pic>
      <p:graphicFrame>
        <p:nvGraphicFramePr>
          <p:cNvPr id="441" name="Google Shape;441;p26"/>
          <p:cNvGraphicFramePr/>
          <p:nvPr/>
        </p:nvGraphicFramePr>
        <p:xfrm>
          <a:off x="1421100" y="1952625"/>
          <a:ext cx="3000000" cy="3000000"/>
        </p:xfrm>
        <a:graphic>
          <a:graphicData uri="http://schemas.openxmlformats.org/drawingml/2006/table">
            <a:tbl>
              <a:tblPr>
                <a:noFill/>
                <a:tableStyleId>{9DE72C9C-5C64-4F8D-9350-D159988A6961}</a:tableStyleId>
              </a:tblPr>
              <a:tblGrid>
                <a:gridCol w="849075"/>
                <a:gridCol w="849075"/>
                <a:gridCol w="849075"/>
                <a:gridCol w="849075"/>
                <a:gridCol w="849075"/>
                <a:gridCol w="849075"/>
                <a:gridCol w="849075"/>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ETH goes down a lot</a:t>
                      </a:r>
                      <a:endParaRPr sz="1100"/>
                    </a:p>
                  </a:txBody>
                  <a:tcPr marT="63500" marB="63500" marR="63500" marL="63500"/>
                </a:tc>
                <a:tc>
                  <a:txBody>
                    <a:bodyPr/>
                    <a:lstStyle/>
                    <a:p>
                      <a:pPr indent="0" lvl="0" marL="0" rtl="0" algn="l">
                        <a:spcBef>
                          <a:spcPts val="0"/>
                        </a:spcBef>
                        <a:spcAft>
                          <a:spcPts val="0"/>
                        </a:spcAft>
                        <a:buNone/>
                      </a:pPr>
                      <a:r>
                        <a:rPr lang="en" sz="1100"/>
                        <a:t>ETH down a little</a:t>
                      </a:r>
                      <a:endParaRPr sz="1100"/>
                    </a:p>
                  </a:txBody>
                  <a:tcPr marT="63500" marB="63500" marR="63500" marL="63500"/>
                </a:tc>
                <a:tc>
                  <a:txBody>
                    <a:bodyPr/>
                    <a:lstStyle/>
                    <a:p>
                      <a:pPr indent="0" lvl="0" marL="0" rtl="0" algn="l">
                        <a:spcBef>
                          <a:spcPts val="0"/>
                        </a:spcBef>
                        <a:spcAft>
                          <a:spcPts val="0"/>
                        </a:spcAft>
                        <a:buNone/>
                      </a:pPr>
                      <a:r>
                        <a:rPr lang="en" sz="1100"/>
                        <a:t>ETH Same</a:t>
                      </a:r>
                      <a:endParaRPr sz="1100"/>
                    </a:p>
                  </a:txBody>
                  <a:tcPr marT="63500" marB="63500" marR="63500" marL="63500"/>
                </a:tc>
                <a:tc>
                  <a:txBody>
                    <a:bodyPr/>
                    <a:lstStyle/>
                    <a:p>
                      <a:pPr indent="0" lvl="0" marL="0" rtl="0" algn="l">
                        <a:spcBef>
                          <a:spcPts val="0"/>
                        </a:spcBef>
                        <a:spcAft>
                          <a:spcPts val="0"/>
                        </a:spcAft>
                        <a:buNone/>
                      </a:pPr>
                      <a:r>
                        <a:rPr lang="en" sz="1100"/>
                        <a:t>ETH Up a Bit</a:t>
                      </a:r>
                      <a:endParaRPr sz="1100"/>
                    </a:p>
                  </a:txBody>
                  <a:tcPr marT="63500" marB="63500" marR="63500" marL="63500"/>
                </a:tc>
                <a:tc>
                  <a:txBody>
                    <a:bodyPr/>
                    <a:lstStyle/>
                    <a:p>
                      <a:pPr indent="0" lvl="0" marL="0" rtl="0" algn="l">
                        <a:spcBef>
                          <a:spcPts val="0"/>
                        </a:spcBef>
                        <a:spcAft>
                          <a:spcPts val="0"/>
                        </a:spcAft>
                        <a:buNone/>
                      </a:pPr>
                      <a:r>
                        <a:rPr lang="en" sz="1100"/>
                        <a:t>ETH up a lot</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Black Coin</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Sable</a:t>
                      </a:r>
                      <a:endParaRPr sz="1100"/>
                    </a:p>
                  </a:txBody>
                  <a:tcPr marT="63500" marB="63500" marR="63500" marL="63500"/>
                </a:tc>
              </a:tr>
              <a:tr h="12700">
                <a:tc>
                  <a:txBody>
                    <a:bodyPr/>
                    <a:lstStyle/>
                    <a:p>
                      <a:pPr indent="0" lvl="0" marL="0" rtl="0" algn="l">
                        <a:spcBef>
                          <a:spcPts val="0"/>
                        </a:spcBef>
                        <a:spcAft>
                          <a:spcPts val="0"/>
                        </a:spcAft>
                        <a:buNone/>
                      </a:pPr>
                      <a:r>
                        <a:rPr lang="en" sz="1100"/>
                        <a:t>Red Coin</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$0.5</a:t>
                      </a:r>
                      <a:endParaRPr sz="1100"/>
                    </a:p>
                  </a:txBody>
                  <a:tcPr marT="63500" marB="63500" marR="63500" marL="63500"/>
                </a:tc>
                <a:tc>
                  <a:txBody>
                    <a:bodyPr/>
                    <a:lstStyle/>
                    <a:p>
                      <a:pPr indent="0" lvl="0" marL="0" rtl="0" algn="l">
                        <a:spcBef>
                          <a:spcPts val="0"/>
                        </a:spcBef>
                        <a:spcAft>
                          <a:spcPts val="0"/>
                        </a:spcAft>
                        <a:buNone/>
                      </a:pPr>
                      <a:r>
                        <a:rPr lang="en" sz="1100"/>
                        <a:t>Goes up more</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Characteristics</a:t>
            </a:r>
            <a:endParaRPr/>
          </a:p>
        </p:txBody>
      </p:sp>
      <p:pic>
        <p:nvPicPr>
          <p:cNvPr id="447" name="Google Shape;447;p27"/>
          <p:cNvPicPr preferRelativeResize="0"/>
          <p:nvPr/>
        </p:nvPicPr>
        <p:blipFill>
          <a:blip r:embed="rId3">
            <a:alphaModFix/>
          </a:blip>
          <a:stretch>
            <a:fillRect/>
          </a:stretch>
        </p:blipFill>
        <p:spPr>
          <a:xfrm>
            <a:off x="7011374" y="3807550"/>
            <a:ext cx="2087526" cy="1844898"/>
          </a:xfrm>
          <a:prstGeom prst="rect">
            <a:avLst/>
          </a:prstGeom>
          <a:noFill/>
          <a:ln>
            <a:noFill/>
          </a:ln>
        </p:spPr>
      </p:pic>
      <p:graphicFrame>
        <p:nvGraphicFramePr>
          <p:cNvPr id="448" name="Google Shape;448;p27"/>
          <p:cNvGraphicFramePr/>
          <p:nvPr/>
        </p:nvGraphicFramePr>
        <p:xfrm>
          <a:off x="1421100" y="1952625"/>
          <a:ext cx="3000000" cy="3000000"/>
        </p:xfrm>
        <a:graphic>
          <a:graphicData uri="http://schemas.openxmlformats.org/drawingml/2006/table">
            <a:tbl>
              <a:tblPr>
                <a:noFill/>
                <a:tableStyleId>{9DE72C9C-5C64-4F8D-9350-D159988A6961}</a:tableStyleId>
              </a:tblPr>
              <a:tblGrid>
                <a:gridCol w="849075"/>
                <a:gridCol w="849075"/>
                <a:gridCol w="849075"/>
                <a:gridCol w="849075"/>
                <a:gridCol w="849075"/>
                <a:gridCol w="849075"/>
                <a:gridCol w="849075"/>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ETH goes down a lot</a:t>
                      </a:r>
                      <a:endParaRPr sz="1100"/>
                    </a:p>
                  </a:txBody>
                  <a:tcPr marT="63500" marB="63500" marR="63500" marL="63500"/>
                </a:tc>
                <a:tc>
                  <a:txBody>
                    <a:bodyPr/>
                    <a:lstStyle/>
                    <a:p>
                      <a:pPr indent="0" lvl="0" marL="0" rtl="0" algn="l">
                        <a:spcBef>
                          <a:spcPts val="0"/>
                        </a:spcBef>
                        <a:spcAft>
                          <a:spcPts val="0"/>
                        </a:spcAft>
                        <a:buNone/>
                      </a:pPr>
                      <a:r>
                        <a:rPr lang="en" sz="1100"/>
                        <a:t>ETH down a little</a:t>
                      </a:r>
                      <a:endParaRPr sz="1100"/>
                    </a:p>
                  </a:txBody>
                  <a:tcPr marT="63500" marB="63500" marR="63500" marL="63500"/>
                </a:tc>
                <a:tc>
                  <a:txBody>
                    <a:bodyPr/>
                    <a:lstStyle/>
                    <a:p>
                      <a:pPr indent="0" lvl="0" marL="0" rtl="0" algn="l">
                        <a:spcBef>
                          <a:spcPts val="0"/>
                        </a:spcBef>
                        <a:spcAft>
                          <a:spcPts val="0"/>
                        </a:spcAft>
                        <a:buNone/>
                      </a:pPr>
                      <a:r>
                        <a:rPr lang="en" sz="1100"/>
                        <a:t>ETH Same</a:t>
                      </a:r>
                      <a:endParaRPr sz="1100"/>
                    </a:p>
                  </a:txBody>
                  <a:tcPr marT="63500" marB="63500" marR="63500" marL="63500"/>
                </a:tc>
                <a:tc>
                  <a:txBody>
                    <a:bodyPr/>
                    <a:lstStyle/>
                    <a:p>
                      <a:pPr indent="0" lvl="0" marL="0" rtl="0" algn="l">
                        <a:spcBef>
                          <a:spcPts val="0"/>
                        </a:spcBef>
                        <a:spcAft>
                          <a:spcPts val="0"/>
                        </a:spcAft>
                        <a:buNone/>
                      </a:pPr>
                      <a:r>
                        <a:rPr lang="en" sz="1100"/>
                        <a:t>ETH Up a Bit</a:t>
                      </a:r>
                      <a:endParaRPr sz="1100"/>
                    </a:p>
                  </a:txBody>
                  <a:tcPr marT="63500" marB="63500" marR="63500" marL="63500"/>
                </a:tc>
                <a:tc>
                  <a:txBody>
                    <a:bodyPr/>
                    <a:lstStyle/>
                    <a:p>
                      <a:pPr indent="0" lvl="0" marL="0" rtl="0" algn="l">
                        <a:spcBef>
                          <a:spcPts val="0"/>
                        </a:spcBef>
                        <a:spcAft>
                          <a:spcPts val="0"/>
                        </a:spcAft>
                        <a:buNone/>
                      </a:pPr>
                      <a:r>
                        <a:rPr lang="en" sz="1100"/>
                        <a:t>ETH up a lot</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Black Coin</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Sable</a:t>
                      </a:r>
                      <a:endParaRPr sz="1100"/>
                    </a:p>
                  </a:txBody>
                  <a:tcPr marT="63500" marB="63500" marR="63500" marL="63500"/>
                </a:tc>
              </a:tr>
              <a:tr h="12700">
                <a:tc>
                  <a:txBody>
                    <a:bodyPr/>
                    <a:lstStyle/>
                    <a:p>
                      <a:pPr indent="0" lvl="0" marL="0" rtl="0" algn="l">
                        <a:spcBef>
                          <a:spcPts val="0"/>
                        </a:spcBef>
                        <a:spcAft>
                          <a:spcPts val="0"/>
                        </a:spcAft>
                        <a:buNone/>
                      </a:pPr>
                      <a:r>
                        <a:rPr lang="en" sz="1100"/>
                        <a:t>Red Coin</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$0.5</a:t>
                      </a:r>
                      <a:endParaRPr sz="1100"/>
                    </a:p>
                  </a:txBody>
                  <a:tcPr marT="63500" marB="63500" marR="63500" marL="63500"/>
                </a:tc>
                <a:tc>
                  <a:txBody>
                    <a:bodyPr/>
                    <a:lstStyle/>
                    <a:p>
                      <a:pPr indent="0" lvl="0" marL="0" rtl="0" algn="l">
                        <a:spcBef>
                          <a:spcPts val="0"/>
                        </a:spcBef>
                        <a:spcAft>
                          <a:spcPts val="0"/>
                        </a:spcAft>
                        <a:buNone/>
                      </a:pPr>
                      <a:r>
                        <a:rPr lang="en" sz="1100"/>
                        <a:t>Goes up more</a:t>
                      </a:r>
                      <a:endParaRPr sz="1100"/>
                    </a:p>
                  </a:txBody>
                  <a:tcPr marT="63500" marB="63500" marR="63500" marL="63500"/>
                </a:tc>
                <a:tc>
                  <a:txBody>
                    <a:bodyPr/>
                    <a:lstStyle/>
                    <a:p>
                      <a:pPr indent="0" lvl="0" marL="0" rtl="0" algn="l">
                        <a:spcBef>
                          <a:spcPts val="0"/>
                        </a:spcBef>
                        <a:spcAft>
                          <a:spcPts val="0"/>
                        </a:spcAft>
                        <a:buNone/>
                      </a:pPr>
                      <a:r>
                        <a:rPr lang="en" sz="1100"/>
                        <a:t>Goes up a lot </a:t>
                      </a:r>
                      <a:endParaRPr sz="1100"/>
                    </a:p>
                  </a:txBody>
                  <a:tcPr marT="63500" marB="63500" marR="63500" marL="63500"/>
                </a:tc>
                <a:tc>
                  <a:txBody>
                    <a:bodyPr/>
                    <a:lstStyle/>
                    <a:p>
                      <a:pPr indent="0" lvl="0" marL="0" rtl="0" algn="l">
                        <a:spcBef>
                          <a:spcPts val="0"/>
                        </a:spcBef>
                        <a:spcAft>
                          <a:spcPts val="0"/>
                        </a:spcAft>
                        <a:buNone/>
                      </a:pPr>
                      <a:r>
                        <a:rPr lang="en" sz="1100"/>
                        <a:t>Leveraged</a:t>
                      </a:r>
                      <a:endParaRPr sz="1100"/>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Characteristics</a:t>
            </a:r>
            <a:endParaRPr/>
          </a:p>
        </p:txBody>
      </p:sp>
      <p:pic>
        <p:nvPicPr>
          <p:cNvPr id="454" name="Google Shape;454;p28"/>
          <p:cNvPicPr preferRelativeResize="0"/>
          <p:nvPr/>
        </p:nvPicPr>
        <p:blipFill>
          <a:blip r:embed="rId3">
            <a:alphaModFix/>
          </a:blip>
          <a:stretch>
            <a:fillRect/>
          </a:stretch>
        </p:blipFill>
        <p:spPr>
          <a:xfrm>
            <a:off x="7011374" y="3807550"/>
            <a:ext cx="2087526" cy="1844898"/>
          </a:xfrm>
          <a:prstGeom prst="rect">
            <a:avLst/>
          </a:prstGeom>
          <a:noFill/>
          <a:ln>
            <a:noFill/>
          </a:ln>
        </p:spPr>
      </p:pic>
      <p:graphicFrame>
        <p:nvGraphicFramePr>
          <p:cNvPr id="455" name="Google Shape;455;p28"/>
          <p:cNvGraphicFramePr/>
          <p:nvPr/>
        </p:nvGraphicFramePr>
        <p:xfrm>
          <a:off x="1421100" y="1952625"/>
          <a:ext cx="3000000" cy="3000000"/>
        </p:xfrm>
        <a:graphic>
          <a:graphicData uri="http://schemas.openxmlformats.org/drawingml/2006/table">
            <a:tbl>
              <a:tblPr>
                <a:noFill/>
                <a:tableStyleId>{9DE72C9C-5C64-4F8D-9350-D159988A6961}</a:tableStyleId>
              </a:tblPr>
              <a:tblGrid>
                <a:gridCol w="849075"/>
                <a:gridCol w="849075"/>
                <a:gridCol w="849075"/>
                <a:gridCol w="849075"/>
                <a:gridCol w="849075"/>
                <a:gridCol w="849075"/>
                <a:gridCol w="849075"/>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ETH goes down a lot</a:t>
                      </a:r>
                      <a:endParaRPr sz="1100"/>
                    </a:p>
                  </a:txBody>
                  <a:tcPr marT="63500" marB="63500" marR="63500" marL="63500"/>
                </a:tc>
                <a:tc>
                  <a:txBody>
                    <a:bodyPr/>
                    <a:lstStyle/>
                    <a:p>
                      <a:pPr indent="0" lvl="0" marL="0" rtl="0" algn="l">
                        <a:spcBef>
                          <a:spcPts val="0"/>
                        </a:spcBef>
                        <a:spcAft>
                          <a:spcPts val="0"/>
                        </a:spcAft>
                        <a:buNone/>
                      </a:pPr>
                      <a:r>
                        <a:rPr lang="en" sz="1100"/>
                        <a:t>ETH down a little</a:t>
                      </a:r>
                      <a:endParaRPr sz="1100"/>
                    </a:p>
                  </a:txBody>
                  <a:tcPr marT="63500" marB="63500" marR="63500" marL="63500"/>
                </a:tc>
                <a:tc>
                  <a:txBody>
                    <a:bodyPr/>
                    <a:lstStyle/>
                    <a:p>
                      <a:pPr indent="0" lvl="0" marL="0" rtl="0" algn="l">
                        <a:spcBef>
                          <a:spcPts val="0"/>
                        </a:spcBef>
                        <a:spcAft>
                          <a:spcPts val="0"/>
                        </a:spcAft>
                        <a:buNone/>
                      </a:pPr>
                      <a:r>
                        <a:rPr lang="en" sz="1100"/>
                        <a:t>ETH Same</a:t>
                      </a:r>
                      <a:endParaRPr sz="1100"/>
                    </a:p>
                  </a:txBody>
                  <a:tcPr marT="63500" marB="63500" marR="63500" marL="63500"/>
                </a:tc>
                <a:tc>
                  <a:txBody>
                    <a:bodyPr/>
                    <a:lstStyle/>
                    <a:p>
                      <a:pPr indent="0" lvl="0" marL="0" rtl="0" algn="l">
                        <a:spcBef>
                          <a:spcPts val="0"/>
                        </a:spcBef>
                        <a:spcAft>
                          <a:spcPts val="0"/>
                        </a:spcAft>
                        <a:buNone/>
                      </a:pPr>
                      <a:r>
                        <a:rPr lang="en" sz="1100"/>
                        <a:t>ETH Up a Bit</a:t>
                      </a:r>
                      <a:endParaRPr sz="1100"/>
                    </a:p>
                  </a:txBody>
                  <a:tcPr marT="63500" marB="63500" marR="63500" marL="63500"/>
                </a:tc>
                <a:tc>
                  <a:txBody>
                    <a:bodyPr/>
                    <a:lstStyle/>
                    <a:p>
                      <a:pPr indent="0" lvl="0" marL="0" rtl="0" algn="l">
                        <a:spcBef>
                          <a:spcPts val="0"/>
                        </a:spcBef>
                        <a:spcAft>
                          <a:spcPts val="0"/>
                        </a:spcAft>
                        <a:buNone/>
                      </a:pPr>
                      <a:r>
                        <a:rPr lang="en" sz="1100"/>
                        <a:t>ETH up a lot</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Black Coin</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Sable</a:t>
                      </a:r>
                      <a:endParaRPr sz="1100"/>
                    </a:p>
                  </a:txBody>
                  <a:tcPr marT="63500" marB="63500" marR="63500" marL="63500"/>
                </a:tc>
              </a:tr>
              <a:tr h="12700">
                <a:tc>
                  <a:txBody>
                    <a:bodyPr/>
                    <a:lstStyle/>
                    <a:p>
                      <a:pPr indent="0" lvl="0" marL="0" rtl="0" algn="l">
                        <a:spcBef>
                          <a:spcPts val="0"/>
                        </a:spcBef>
                        <a:spcAft>
                          <a:spcPts val="0"/>
                        </a:spcAft>
                        <a:buNone/>
                      </a:pPr>
                      <a:r>
                        <a:rPr lang="en" sz="1100"/>
                        <a:t>Red Coin</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Goes down a lot</a:t>
                      </a:r>
                      <a:endParaRPr sz="1100"/>
                    </a:p>
                  </a:txBody>
                  <a:tcPr marT="63500" marB="63500" marR="63500" marL="63500"/>
                </a:tc>
                <a:tc>
                  <a:txBody>
                    <a:bodyPr/>
                    <a:lstStyle/>
                    <a:p>
                      <a:pPr indent="0" lvl="0" marL="0" rtl="0" algn="l">
                        <a:spcBef>
                          <a:spcPts val="0"/>
                        </a:spcBef>
                        <a:spcAft>
                          <a:spcPts val="0"/>
                        </a:spcAft>
                        <a:buNone/>
                      </a:pPr>
                      <a:r>
                        <a:rPr lang="en" sz="1100"/>
                        <a:t>$0.5</a:t>
                      </a:r>
                      <a:endParaRPr sz="1100"/>
                    </a:p>
                  </a:txBody>
                  <a:tcPr marT="63500" marB="63500" marR="63500" marL="63500"/>
                </a:tc>
                <a:tc>
                  <a:txBody>
                    <a:bodyPr/>
                    <a:lstStyle/>
                    <a:p>
                      <a:pPr indent="0" lvl="0" marL="0" rtl="0" algn="l">
                        <a:spcBef>
                          <a:spcPts val="0"/>
                        </a:spcBef>
                        <a:spcAft>
                          <a:spcPts val="0"/>
                        </a:spcAft>
                        <a:buNone/>
                      </a:pPr>
                      <a:r>
                        <a:rPr lang="en" sz="1100"/>
                        <a:t>Goes up a lot</a:t>
                      </a:r>
                      <a:endParaRPr sz="1100"/>
                    </a:p>
                  </a:txBody>
                  <a:tcPr marT="63500" marB="63500" marR="63500" marL="63500"/>
                </a:tc>
                <a:tc>
                  <a:txBody>
                    <a:bodyPr/>
                    <a:lstStyle/>
                    <a:p>
                      <a:pPr indent="0" lvl="0" marL="0" rtl="0" algn="l">
                        <a:spcBef>
                          <a:spcPts val="0"/>
                        </a:spcBef>
                        <a:spcAft>
                          <a:spcPts val="0"/>
                        </a:spcAft>
                        <a:buNone/>
                      </a:pPr>
                      <a:r>
                        <a:rPr lang="en" sz="1100"/>
                        <a:t>Goes up a lot a lot</a:t>
                      </a:r>
                      <a:endParaRPr sz="1100"/>
                    </a:p>
                  </a:txBody>
                  <a:tcPr marT="63500" marB="63500" marR="63500" marL="63500"/>
                </a:tc>
                <a:tc>
                  <a:txBody>
                    <a:bodyPr/>
                    <a:lstStyle/>
                    <a:p>
                      <a:pPr indent="0" lvl="0" marL="0" rtl="0" algn="l">
                        <a:spcBef>
                          <a:spcPts val="0"/>
                        </a:spcBef>
                        <a:spcAft>
                          <a:spcPts val="0"/>
                        </a:spcAft>
                        <a:buNone/>
                      </a:pPr>
                      <a:r>
                        <a:rPr lang="en" sz="1100"/>
                        <a:t>Leveraged</a:t>
                      </a:r>
                      <a:endParaRPr sz="1100"/>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Characteristics</a:t>
            </a:r>
            <a:endParaRPr/>
          </a:p>
        </p:txBody>
      </p:sp>
      <p:pic>
        <p:nvPicPr>
          <p:cNvPr id="461" name="Google Shape;461;p29"/>
          <p:cNvPicPr preferRelativeResize="0"/>
          <p:nvPr/>
        </p:nvPicPr>
        <p:blipFill>
          <a:blip r:embed="rId3">
            <a:alphaModFix/>
          </a:blip>
          <a:stretch>
            <a:fillRect/>
          </a:stretch>
        </p:blipFill>
        <p:spPr>
          <a:xfrm>
            <a:off x="7011374" y="3807550"/>
            <a:ext cx="2087526" cy="1844898"/>
          </a:xfrm>
          <a:prstGeom prst="rect">
            <a:avLst/>
          </a:prstGeom>
          <a:noFill/>
          <a:ln>
            <a:noFill/>
          </a:ln>
        </p:spPr>
      </p:pic>
      <p:graphicFrame>
        <p:nvGraphicFramePr>
          <p:cNvPr id="462" name="Google Shape;462;p29"/>
          <p:cNvGraphicFramePr/>
          <p:nvPr/>
        </p:nvGraphicFramePr>
        <p:xfrm>
          <a:off x="1421100" y="1952625"/>
          <a:ext cx="3000000" cy="3000000"/>
        </p:xfrm>
        <a:graphic>
          <a:graphicData uri="http://schemas.openxmlformats.org/drawingml/2006/table">
            <a:tbl>
              <a:tblPr>
                <a:noFill/>
                <a:tableStyleId>{9DE72C9C-5C64-4F8D-9350-D159988A6961}</a:tableStyleId>
              </a:tblPr>
              <a:tblGrid>
                <a:gridCol w="849075"/>
                <a:gridCol w="849075"/>
                <a:gridCol w="849075"/>
                <a:gridCol w="849075"/>
                <a:gridCol w="849075"/>
                <a:gridCol w="849075"/>
                <a:gridCol w="849075"/>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ETH goes down a lot</a:t>
                      </a:r>
                      <a:endParaRPr sz="1100"/>
                    </a:p>
                  </a:txBody>
                  <a:tcPr marT="63500" marB="63500" marR="63500" marL="63500"/>
                </a:tc>
                <a:tc>
                  <a:txBody>
                    <a:bodyPr/>
                    <a:lstStyle/>
                    <a:p>
                      <a:pPr indent="0" lvl="0" marL="0" rtl="0" algn="l">
                        <a:spcBef>
                          <a:spcPts val="0"/>
                        </a:spcBef>
                        <a:spcAft>
                          <a:spcPts val="0"/>
                        </a:spcAft>
                        <a:buNone/>
                      </a:pPr>
                      <a:r>
                        <a:rPr lang="en" sz="1100"/>
                        <a:t>ETH down a little</a:t>
                      </a:r>
                      <a:endParaRPr sz="1100"/>
                    </a:p>
                  </a:txBody>
                  <a:tcPr marT="63500" marB="63500" marR="63500" marL="63500"/>
                </a:tc>
                <a:tc>
                  <a:txBody>
                    <a:bodyPr/>
                    <a:lstStyle/>
                    <a:p>
                      <a:pPr indent="0" lvl="0" marL="0" rtl="0" algn="l">
                        <a:spcBef>
                          <a:spcPts val="0"/>
                        </a:spcBef>
                        <a:spcAft>
                          <a:spcPts val="0"/>
                        </a:spcAft>
                        <a:buNone/>
                      </a:pPr>
                      <a:r>
                        <a:rPr lang="en" sz="1100"/>
                        <a:t>ETH Same</a:t>
                      </a:r>
                      <a:endParaRPr sz="1100"/>
                    </a:p>
                  </a:txBody>
                  <a:tcPr marT="63500" marB="63500" marR="63500" marL="63500"/>
                </a:tc>
                <a:tc>
                  <a:txBody>
                    <a:bodyPr/>
                    <a:lstStyle/>
                    <a:p>
                      <a:pPr indent="0" lvl="0" marL="0" rtl="0" algn="l">
                        <a:spcBef>
                          <a:spcPts val="0"/>
                        </a:spcBef>
                        <a:spcAft>
                          <a:spcPts val="0"/>
                        </a:spcAft>
                        <a:buNone/>
                      </a:pPr>
                      <a:r>
                        <a:rPr lang="en" sz="1100"/>
                        <a:t>ETH Up a Bit</a:t>
                      </a:r>
                      <a:endParaRPr sz="1100"/>
                    </a:p>
                  </a:txBody>
                  <a:tcPr marT="63500" marB="63500" marR="63500" marL="63500"/>
                </a:tc>
                <a:tc>
                  <a:txBody>
                    <a:bodyPr/>
                    <a:lstStyle/>
                    <a:p>
                      <a:pPr indent="0" lvl="0" marL="0" rtl="0" algn="l">
                        <a:spcBef>
                          <a:spcPts val="0"/>
                        </a:spcBef>
                        <a:spcAft>
                          <a:spcPts val="0"/>
                        </a:spcAft>
                        <a:buNone/>
                      </a:pPr>
                      <a:r>
                        <a:rPr lang="en" sz="1100"/>
                        <a:t>ETH up a lot</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Black Coin</a:t>
                      </a:r>
                      <a:endParaRPr sz="1100"/>
                    </a:p>
                  </a:txBody>
                  <a:tcPr marT="63500" marB="63500" marR="63500" marL="63500"/>
                </a:tc>
                <a:tc>
                  <a:txBody>
                    <a:bodyPr/>
                    <a:lstStyle/>
                    <a:p>
                      <a:pPr indent="0" lvl="0" marL="0" rtl="0" algn="l">
                        <a:spcBef>
                          <a:spcPts val="0"/>
                        </a:spcBef>
                        <a:spcAft>
                          <a:spcPts val="0"/>
                        </a:spcAft>
                        <a:buNone/>
                      </a:pPr>
                      <a:r>
                        <a:rPr lang="en" sz="1100"/>
                        <a:t>&lt;$1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Sable</a:t>
                      </a:r>
                      <a:endParaRPr sz="1100"/>
                    </a:p>
                  </a:txBody>
                  <a:tcPr marT="63500" marB="63500" marR="63500" marL="63500"/>
                </a:tc>
              </a:tr>
              <a:tr h="12700">
                <a:tc>
                  <a:txBody>
                    <a:bodyPr/>
                    <a:lstStyle/>
                    <a:p>
                      <a:pPr indent="0" lvl="0" marL="0" rtl="0" algn="l">
                        <a:spcBef>
                          <a:spcPts val="0"/>
                        </a:spcBef>
                        <a:spcAft>
                          <a:spcPts val="0"/>
                        </a:spcAft>
                        <a:buNone/>
                      </a:pPr>
                      <a:r>
                        <a:rPr lang="en" sz="1100"/>
                        <a:t>Red Coin</a:t>
                      </a:r>
                      <a:endParaRPr sz="1100"/>
                    </a:p>
                  </a:txBody>
                  <a:tcPr marT="63500" marB="63500" marR="63500" marL="63500"/>
                </a:tc>
                <a:tc>
                  <a:txBody>
                    <a:bodyPr/>
                    <a:lstStyle/>
                    <a:p>
                      <a:pPr indent="0" lvl="0" marL="0" rtl="0" algn="l">
                        <a:spcBef>
                          <a:spcPts val="0"/>
                        </a:spcBef>
                        <a:spcAft>
                          <a:spcPts val="0"/>
                        </a:spcAft>
                        <a:buNone/>
                      </a:pPr>
                      <a:r>
                        <a:rPr lang="en" sz="1100"/>
                        <a:t>Goes to zero</a:t>
                      </a:r>
                      <a:endParaRPr sz="1100"/>
                    </a:p>
                  </a:txBody>
                  <a:tcPr marT="63500" marB="63500" marR="63500" marL="63500"/>
                </a:tc>
                <a:tc>
                  <a:txBody>
                    <a:bodyPr/>
                    <a:lstStyle/>
                    <a:p>
                      <a:pPr indent="0" lvl="0" marL="0" rtl="0" algn="l">
                        <a:spcBef>
                          <a:spcPts val="0"/>
                        </a:spcBef>
                        <a:spcAft>
                          <a:spcPts val="0"/>
                        </a:spcAft>
                        <a:buNone/>
                      </a:pPr>
                      <a:r>
                        <a:rPr lang="en" sz="1100"/>
                        <a:t>Goes down a lot</a:t>
                      </a:r>
                      <a:endParaRPr sz="1100"/>
                    </a:p>
                  </a:txBody>
                  <a:tcPr marT="63500" marB="63500" marR="63500" marL="63500"/>
                </a:tc>
                <a:tc>
                  <a:txBody>
                    <a:bodyPr/>
                    <a:lstStyle/>
                    <a:p>
                      <a:pPr indent="0" lvl="0" marL="0" rtl="0" algn="l">
                        <a:spcBef>
                          <a:spcPts val="0"/>
                        </a:spcBef>
                        <a:spcAft>
                          <a:spcPts val="0"/>
                        </a:spcAft>
                        <a:buNone/>
                      </a:pPr>
                      <a:r>
                        <a:rPr lang="en" sz="1100"/>
                        <a:t>$0.5</a:t>
                      </a:r>
                      <a:endParaRPr sz="1100"/>
                    </a:p>
                  </a:txBody>
                  <a:tcPr marT="63500" marB="63500" marR="63500" marL="63500"/>
                </a:tc>
                <a:tc>
                  <a:txBody>
                    <a:bodyPr/>
                    <a:lstStyle/>
                    <a:p>
                      <a:pPr indent="0" lvl="0" marL="0" rtl="0" algn="l">
                        <a:spcBef>
                          <a:spcPts val="0"/>
                        </a:spcBef>
                        <a:spcAft>
                          <a:spcPts val="0"/>
                        </a:spcAft>
                        <a:buNone/>
                      </a:pPr>
                      <a:r>
                        <a:rPr lang="en" sz="1100"/>
                        <a:t>Goes up a lot</a:t>
                      </a:r>
                      <a:endParaRPr sz="1100"/>
                    </a:p>
                  </a:txBody>
                  <a:tcPr marT="63500" marB="63500" marR="63500" marL="63500"/>
                </a:tc>
                <a:tc>
                  <a:txBody>
                    <a:bodyPr/>
                    <a:lstStyle/>
                    <a:p>
                      <a:pPr indent="0" lvl="0" marL="0" rtl="0" algn="l">
                        <a:spcBef>
                          <a:spcPts val="0"/>
                        </a:spcBef>
                        <a:spcAft>
                          <a:spcPts val="0"/>
                        </a:spcAft>
                        <a:buNone/>
                      </a:pPr>
                      <a:r>
                        <a:rPr lang="en" sz="1100"/>
                        <a:t>Goes up a lot a lot</a:t>
                      </a:r>
                      <a:endParaRPr sz="1100"/>
                    </a:p>
                  </a:txBody>
                  <a:tcPr marT="63500" marB="63500" marR="63500" marL="63500"/>
                </a:tc>
                <a:tc>
                  <a:txBody>
                    <a:bodyPr/>
                    <a:lstStyle/>
                    <a:p>
                      <a:pPr indent="0" lvl="0" marL="0" rtl="0" algn="l">
                        <a:spcBef>
                          <a:spcPts val="0"/>
                        </a:spcBef>
                        <a:spcAft>
                          <a:spcPts val="0"/>
                        </a:spcAft>
                        <a:buNone/>
                      </a:pPr>
                      <a:r>
                        <a:rPr lang="en" sz="1100"/>
                        <a:t>Leveraged</a:t>
                      </a:r>
                      <a:endParaRPr sz="1100"/>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Analysis </a:t>
            </a:r>
            <a:endParaRPr/>
          </a:p>
        </p:txBody>
      </p:sp>
      <p:pic>
        <p:nvPicPr>
          <p:cNvPr id="468" name="Google Shape;468;p30"/>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469" name="Google Shape;469;p30"/>
          <p:cNvSpPr txBox="1"/>
          <p:nvPr>
            <p:ph idx="1" type="body"/>
          </p:nvPr>
        </p:nvSpPr>
        <p:spPr>
          <a:xfrm>
            <a:off x="2582625" y="4205150"/>
            <a:ext cx="3645300" cy="59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 red coin, a black coin, and ETH equivalent to $0.50.</a:t>
            </a:r>
            <a:endParaRPr b="1"/>
          </a:p>
          <a:p>
            <a:pPr indent="0" lvl="0" marL="914400" rtl="0" algn="ctr">
              <a:spcBef>
                <a:spcPts val="1200"/>
              </a:spcBef>
              <a:spcAft>
                <a:spcPts val="1200"/>
              </a:spcAft>
              <a:buNone/>
            </a:pPr>
            <a:r>
              <a:t/>
            </a:r>
            <a:endParaRPr/>
          </a:p>
        </p:txBody>
      </p:sp>
      <p:pic>
        <p:nvPicPr>
          <p:cNvPr id="470" name="Google Shape;470;p30"/>
          <p:cNvPicPr preferRelativeResize="0"/>
          <p:nvPr/>
        </p:nvPicPr>
        <p:blipFill>
          <a:blip r:embed="rId4">
            <a:alphaModFix/>
          </a:blip>
          <a:stretch>
            <a:fillRect/>
          </a:stretch>
        </p:blipFill>
        <p:spPr>
          <a:xfrm>
            <a:off x="1516575" y="1597875"/>
            <a:ext cx="6110848" cy="2228601"/>
          </a:xfrm>
          <a:prstGeom prst="rect">
            <a:avLst/>
          </a:prstGeom>
          <a:noFill/>
          <a:ln>
            <a:noFill/>
          </a:ln>
        </p:spPr>
      </p:pic>
      <p:sp>
        <p:nvSpPr>
          <p:cNvPr id="471" name="Google Shape;471;p30"/>
          <p:cNvSpPr txBox="1"/>
          <p:nvPr/>
        </p:nvSpPr>
        <p:spPr>
          <a:xfrm>
            <a:off x="2701375" y="3744500"/>
            <a:ext cx="99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Starting Point</a:t>
            </a:r>
            <a:endParaRPr sz="1100">
              <a:latin typeface="Nunito"/>
              <a:ea typeface="Nunito"/>
              <a:cs typeface="Nunito"/>
              <a:sym typeface="Nunito"/>
            </a:endParaRPr>
          </a:p>
        </p:txBody>
      </p:sp>
      <p:cxnSp>
        <p:nvCxnSpPr>
          <p:cNvPr id="472" name="Google Shape;472;p30"/>
          <p:cNvCxnSpPr/>
          <p:nvPr/>
        </p:nvCxnSpPr>
        <p:spPr>
          <a:xfrm>
            <a:off x="3331825" y="4015825"/>
            <a:ext cx="554700" cy="0"/>
          </a:xfrm>
          <a:prstGeom prst="straightConnector1">
            <a:avLst/>
          </a:prstGeom>
          <a:noFill/>
          <a:ln cap="flat" cmpd="sng" w="38100">
            <a:solidFill>
              <a:schemeClr val="dk2"/>
            </a:solidFill>
            <a:prstDash val="solid"/>
            <a:round/>
            <a:headEnd len="med" w="med" type="none"/>
            <a:tailEnd len="med" w="med" type="triangle"/>
          </a:ln>
        </p:spPr>
      </p:cxnSp>
      <p:cxnSp>
        <p:nvCxnSpPr>
          <p:cNvPr id="473" name="Google Shape;473;p30"/>
          <p:cNvCxnSpPr/>
          <p:nvPr/>
        </p:nvCxnSpPr>
        <p:spPr>
          <a:xfrm rot="10800000">
            <a:off x="2208475" y="4012963"/>
            <a:ext cx="492900" cy="5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Analysis </a:t>
            </a:r>
            <a:endParaRPr/>
          </a:p>
        </p:txBody>
      </p:sp>
      <p:pic>
        <p:nvPicPr>
          <p:cNvPr id="479" name="Google Shape;479;p31"/>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480" name="Google Shape;480;p31"/>
          <p:cNvPicPr preferRelativeResize="0"/>
          <p:nvPr/>
        </p:nvPicPr>
        <p:blipFill rotWithShape="1">
          <a:blip r:embed="rId4">
            <a:alphaModFix/>
          </a:blip>
          <a:srcRect b="0" l="0" r="35662" t="0"/>
          <a:stretch/>
        </p:blipFill>
        <p:spPr>
          <a:xfrm>
            <a:off x="1943100" y="1370700"/>
            <a:ext cx="4636052" cy="2627949"/>
          </a:xfrm>
          <a:prstGeom prst="rect">
            <a:avLst/>
          </a:prstGeom>
          <a:noFill/>
          <a:ln>
            <a:noFill/>
          </a:ln>
        </p:spPr>
      </p:pic>
      <p:sp>
        <p:nvSpPr>
          <p:cNvPr id="481" name="Google Shape;481;p31"/>
          <p:cNvSpPr txBox="1"/>
          <p:nvPr/>
        </p:nvSpPr>
        <p:spPr>
          <a:xfrm>
            <a:off x="3328650" y="3912100"/>
            <a:ext cx="99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Starting Point</a:t>
            </a:r>
            <a:endParaRPr sz="1100">
              <a:latin typeface="Nunito"/>
              <a:ea typeface="Nunito"/>
              <a:cs typeface="Nunito"/>
              <a:sym typeface="Nunito"/>
            </a:endParaRPr>
          </a:p>
        </p:txBody>
      </p:sp>
      <p:sp>
        <p:nvSpPr>
          <p:cNvPr id="482" name="Google Shape;482;p31"/>
          <p:cNvSpPr/>
          <p:nvPr/>
        </p:nvSpPr>
        <p:spPr>
          <a:xfrm>
            <a:off x="3052650" y="3807550"/>
            <a:ext cx="276000" cy="250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3" name="Google Shape;483;p31"/>
          <p:cNvCxnSpPr/>
          <p:nvPr/>
        </p:nvCxnSpPr>
        <p:spPr>
          <a:xfrm flipH="1">
            <a:off x="2060875" y="3998650"/>
            <a:ext cx="1054500" cy="490500"/>
          </a:xfrm>
          <a:prstGeom prst="straightConnector1">
            <a:avLst/>
          </a:prstGeom>
          <a:noFill/>
          <a:ln cap="flat" cmpd="sng" w="38100">
            <a:solidFill>
              <a:schemeClr val="dk2"/>
            </a:solidFill>
            <a:prstDash val="solid"/>
            <a:round/>
            <a:headEnd len="med" w="med" type="none"/>
            <a:tailEnd len="med" w="med" type="triangle"/>
          </a:ln>
        </p:spPr>
      </p:cxnSp>
      <p:sp>
        <p:nvSpPr>
          <p:cNvPr id="484" name="Google Shape;484;p31"/>
          <p:cNvSpPr txBox="1"/>
          <p:nvPr/>
        </p:nvSpPr>
        <p:spPr>
          <a:xfrm>
            <a:off x="379900" y="4351275"/>
            <a:ext cx="17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Breaking the Buck</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88" name="Google Shape;288;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Risk </a:t>
            </a:r>
            <a:r>
              <a:rPr b="1" lang="en" sz="1500"/>
              <a:t>assessment</a:t>
            </a:r>
            <a:r>
              <a:rPr b="1" lang="en" sz="1500"/>
              <a:t> of Dai</a:t>
            </a:r>
            <a:br>
              <a:rPr b="1" lang="en" sz="1500"/>
            </a:br>
            <a:endParaRPr b="1" sz="1500"/>
          </a:p>
          <a:p>
            <a:pPr indent="-323850" lvl="0" marL="457200" rtl="0" algn="l">
              <a:lnSpc>
                <a:spcPct val="150000"/>
              </a:lnSpc>
              <a:spcBef>
                <a:spcPts val="0"/>
              </a:spcBef>
              <a:spcAft>
                <a:spcPts val="0"/>
              </a:spcAft>
              <a:buSzPts val="1500"/>
              <a:buChar char="●"/>
            </a:pPr>
            <a:r>
              <a:rPr b="1" lang="en" sz="1500"/>
              <a:t>Idea of Red-Black coins:</a:t>
            </a:r>
            <a:endParaRPr b="1" sz="1500"/>
          </a:p>
          <a:p>
            <a:pPr indent="-323850" lvl="1" marL="914400" rtl="0" algn="l">
              <a:lnSpc>
                <a:spcPct val="150000"/>
              </a:lnSpc>
              <a:spcBef>
                <a:spcPts val="0"/>
              </a:spcBef>
              <a:spcAft>
                <a:spcPts val="0"/>
              </a:spcAft>
              <a:buSzPts val="1500"/>
              <a:buChar char="○"/>
            </a:pPr>
            <a:r>
              <a:rPr b="1" lang="en" sz="1500"/>
              <a:t>Simple non-custodial stable coin</a:t>
            </a:r>
            <a:endParaRPr b="1" sz="1500"/>
          </a:p>
          <a:p>
            <a:pPr indent="-323850" lvl="1" marL="914400" rtl="0" algn="l">
              <a:lnSpc>
                <a:spcPct val="150000"/>
              </a:lnSpc>
              <a:spcBef>
                <a:spcPts val="0"/>
              </a:spcBef>
              <a:spcAft>
                <a:spcPts val="0"/>
              </a:spcAft>
              <a:buSzPts val="1500"/>
              <a:buChar char="○"/>
            </a:pPr>
            <a:r>
              <a:rPr b="1" lang="en" sz="1500"/>
              <a:t>Analyze the core Idea</a:t>
            </a:r>
            <a:endParaRPr b="1" sz="1500"/>
          </a:p>
          <a:p>
            <a:pPr indent="-323850" lvl="1" marL="914400" rtl="0" algn="l">
              <a:lnSpc>
                <a:spcPct val="150000"/>
              </a:lnSpc>
              <a:spcBef>
                <a:spcPts val="0"/>
              </a:spcBef>
              <a:spcAft>
                <a:spcPts val="0"/>
              </a:spcAft>
              <a:buSzPts val="1500"/>
              <a:buChar char="○"/>
            </a:pPr>
            <a:r>
              <a:rPr b="1" lang="en" sz="1500"/>
              <a:t>Alternative design choices</a:t>
            </a:r>
            <a:endParaRPr b="1" sz="1500"/>
          </a:p>
        </p:txBody>
      </p:sp>
      <p:pic>
        <p:nvPicPr>
          <p:cNvPr id="289" name="Google Shape;289;p14"/>
          <p:cNvPicPr preferRelativeResize="0"/>
          <p:nvPr/>
        </p:nvPicPr>
        <p:blipFill>
          <a:blip r:embed="rId3">
            <a:alphaModFix/>
          </a:blip>
          <a:stretch>
            <a:fillRect/>
          </a:stretch>
        </p:blipFill>
        <p:spPr>
          <a:xfrm>
            <a:off x="5684750" y="1455875"/>
            <a:ext cx="3040026" cy="2873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Analysis </a:t>
            </a:r>
            <a:endParaRPr/>
          </a:p>
        </p:txBody>
      </p:sp>
      <p:pic>
        <p:nvPicPr>
          <p:cNvPr id="490" name="Google Shape;490;p32"/>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491" name="Google Shape;491;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Black Coin price in 1 year:</a:t>
            </a:r>
            <a:endParaRPr b="1" sz="1500"/>
          </a:p>
          <a:p>
            <a:pPr indent="-323850" lvl="1" marL="914400" rtl="0" algn="l">
              <a:spcBef>
                <a:spcPts val="0"/>
              </a:spcBef>
              <a:spcAft>
                <a:spcPts val="0"/>
              </a:spcAft>
              <a:buSzPts val="1500"/>
              <a:buChar char="○"/>
            </a:pPr>
            <a:r>
              <a:rPr b="1" lang="en" sz="1500"/>
              <a:t>$1 ?!</a:t>
            </a:r>
            <a:endParaRPr b="1" sz="1500"/>
          </a:p>
          <a:p>
            <a:pPr indent="-323850" lvl="1" marL="914400" rtl="0" algn="l">
              <a:spcBef>
                <a:spcPts val="0"/>
              </a:spcBef>
              <a:spcAft>
                <a:spcPts val="0"/>
              </a:spcAft>
              <a:buSzPts val="1500"/>
              <a:buChar char="○"/>
            </a:pPr>
            <a:r>
              <a:rPr b="1" lang="en" sz="1500"/>
              <a:t>$0.99?!</a:t>
            </a:r>
            <a:endParaRPr b="1" sz="1500"/>
          </a:p>
          <a:p>
            <a:pPr indent="-323850" lvl="1" marL="914400" rtl="0" algn="l">
              <a:spcBef>
                <a:spcPts val="0"/>
              </a:spcBef>
              <a:spcAft>
                <a:spcPts val="0"/>
              </a:spcAft>
              <a:buSzPts val="1500"/>
              <a:buChar char="○"/>
            </a:pPr>
            <a:r>
              <a:rPr b="1" lang="en" sz="1500"/>
              <a:t>$0.60?!</a:t>
            </a:r>
            <a:br>
              <a:rPr b="1" lang="en" sz="1500"/>
            </a:br>
            <a:endParaRPr b="1" sz="1500"/>
          </a:p>
          <a:p>
            <a:pPr indent="-323850" lvl="0" marL="457200" rtl="0" algn="l">
              <a:spcBef>
                <a:spcPts val="0"/>
              </a:spcBef>
              <a:spcAft>
                <a:spcPts val="0"/>
              </a:spcAft>
              <a:buSzPts val="1500"/>
              <a:buChar char="●"/>
            </a:pPr>
            <a:r>
              <a:rPr b="1" lang="en" sz="1500"/>
              <a:t>Need a model for ETH/USD</a:t>
            </a:r>
            <a:endParaRPr b="1" sz="1500"/>
          </a:p>
        </p:txBody>
      </p:sp>
      <p:pic>
        <p:nvPicPr>
          <p:cNvPr id="492" name="Google Shape;492;p32"/>
          <p:cNvPicPr preferRelativeResize="0"/>
          <p:nvPr/>
        </p:nvPicPr>
        <p:blipFill>
          <a:blip r:embed="rId4">
            <a:alphaModFix/>
          </a:blip>
          <a:stretch>
            <a:fillRect/>
          </a:stretch>
        </p:blipFill>
        <p:spPr>
          <a:xfrm>
            <a:off x="5983600" y="2445950"/>
            <a:ext cx="1282774" cy="12827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Analysis Model</a:t>
            </a:r>
            <a:endParaRPr/>
          </a:p>
        </p:txBody>
      </p:sp>
      <p:sp>
        <p:nvSpPr>
          <p:cNvPr id="498" name="Google Shape;498;p33"/>
          <p:cNvSpPr txBox="1"/>
          <p:nvPr>
            <p:ph idx="1" type="body"/>
          </p:nvPr>
        </p:nvSpPr>
        <p:spPr>
          <a:xfrm>
            <a:off x="1303800" y="1783075"/>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Geometric Brownian Motion (GBM)</a:t>
            </a:r>
            <a:br>
              <a:rPr b="1" lang="en" sz="1500"/>
            </a:br>
            <a:endParaRPr b="1" sz="1500"/>
          </a:p>
          <a:p>
            <a:pPr indent="-323850" lvl="1" marL="914400" rtl="0" algn="l">
              <a:spcBef>
                <a:spcPts val="0"/>
              </a:spcBef>
              <a:spcAft>
                <a:spcPts val="0"/>
              </a:spcAft>
              <a:buSzPts val="1500"/>
              <a:buChar char="○"/>
            </a:pPr>
            <a:br>
              <a:rPr b="1" lang="en" sz="1500"/>
            </a:br>
            <a:endParaRPr b="1" sz="1500"/>
          </a:p>
          <a:p>
            <a:pPr indent="-323850" lvl="1" marL="914400" rtl="0" algn="l">
              <a:spcBef>
                <a:spcPts val="0"/>
              </a:spcBef>
              <a:spcAft>
                <a:spcPts val="0"/>
              </a:spcAft>
              <a:buSzPts val="1500"/>
              <a:buChar char="○"/>
            </a:pPr>
            <a:r>
              <a:rPr lang="en" sz="1500"/>
              <a:t>Model Stock Prices in Black-Scholes</a:t>
            </a:r>
            <a:br>
              <a:rPr lang="en" sz="1500"/>
            </a:br>
            <a:endParaRPr sz="1500"/>
          </a:p>
          <a:p>
            <a:pPr indent="-323850" lvl="0" marL="457200" rtl="0" algn="l">
              <a:spcBef>
                <a:spcPts val="0"/>
              </a:spcBef>
              <a:spcAft>
                <a:spcPts val="0"/>
              </a:spcAft>
              <a:buSzPts val="1500"/>
              <a:buChar char="●"/>
            </a:pPr>
            <a:r>
              <a:rPr b="1" lang="en" sz="1500"/>
              <a:t>Monte-Carlo simulation</a:t>
            </a:r>
            <a:endParaRPr b="1" sz="1500"/>
          </a:p>
          <a:p>
            <a:pPr indent="-323850" lvl="1" marL="914400" rtl="0" algn="l">
              <a:spcBef>
                <a:spcPts val="0"/>
              </a:spcBef>
              <a:spcAft>
                <a:spcPts val="0"/>
              </a:spcAft>
              <a:buSzPts val="1500"/>
              <a:buChar char="○"/>
            </a:pPr>
            <a:r>
              <a:rPr lang="en" sz="1500"/>
              <a:t>Probability of Different outcomes</a:t>
            </a:r>
            <a:endParaRPr sz="1500"/>
          </a:p>
        </p:txBody>
      </p:sp>
      <p:pic>
        <p:nvPicPr>
          <p:cNvPr id="499" name="Google Shape;499;p33"/>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500" name="Google Shape;500;p33"/>
          <p:cNvPicPr preferRelativeResize="0"/>
          <p:nvPr/>
        </p:nvPicPr>
        <p:blipFill>
          <a:blip r:embed="rId4">
            <a:alphaModFix/>
          </a:blip>
          <a:stretch>
            <a:fillRect/>
          </a:stretch>
        </p:blipFill>
        <p:spPr>
          <a:xfrm>
            <a:off x="2244675" y="2273738"/>
            <a:ext cx="2327326" cy="59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Analysis Model</a:t>
            </a:r>
            <a:endParaRPr/>
          </a:p>
        </p:txBody>
      </p:sp>
      <p:sp>
        <p:nvSpPr>
          <p:cNvPr id="506" name="Google Shape;506;p34"/>
          <p:cNvSpPr txBox="1"/>
          <p:nvPr>
            <p:ph idx="1" type="body"/>
          </p:nvPr>
        </p:nvSpPr>
        <p:spPr>
          <a:xfrm>
            <a:off x="1303800" y="1783075"/>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Closing’ prices for 1000 days prior to 18 Sept 2020</a:t>
            </a:r>
            <a:endParaRPr sz="1500"/>
          </a:p>
          <a:p>
            <a:pPr indent="-323850" lvl="1" marL="914400" rtl="0" algn="l">
              <a:spcBef>
                <a:spcPts val="0"/>
              </a:spcBef>
              <a:spcAft>
                <a:spcPts val="0"/>
              </a:spcAft>
              <a:buSzPts val="1500"/>
              <a:buChar char="○"/>
            </a:pPr>
            <a:r>
              <a:rPr lang="en" sz="1500"/>
              <a:t>µ = 0:000744754</a:t>
            </a:r>
            <a:endParaRPr sz="1500"/>
          </a:p>
          <a:p>
            <a:pPr indent="-323850" lvl="1" marL="914400" rtl="0" algn="l">
              <a:spcBef>
                <a:spcPts val="0"/>
              </a:spcBef>
              <a:spcAft>
                <a:spcPts val="0"/>
              </a:spcAft>
              <a:buSzPts val="1500"/>
              <a:buChar char="○"/>
            </a:pPr>
            <a:r>
              <a:rPr lang="en" sz="1500"/>
              <a:t>σ = 0:0524172</a:t>
            </a:r>
            <a:br>
              <a:rPr lang="en" sz="1500"/>
            </a:br>
            <a:endParaRPr sz="1500"/>
          </a:p>
          <a:p>
            <a:pPr indent="-323850" lvl="0" marL="457200" rtl="0" algn="l">
              <a:spcBef>
                <a:spcPts val="0"/>
              </a:spcBef>
              <a:spcAft>
                <a:spcPts val="0"/>
              </a:spcAft>
              <a:buSzPts val="1500"/>
              <a:buChar char="●"/>
            </a:pPr>
            <a:r>
              <a:rPr lang="en" sz="1500"/>
              <a:t>100 days using Monte Carlo</a:t>
            </a:r>
            <a:br>
              <a:rPr lang="en" sz="1500"/>
            </a:br>
            <a:endParaRPr sz="1500"/>
          </a:p>
          <a:p>
            <a:pPr indent="-323850" lvl="0" marL="457200" rtl="0" algn="l">
              <a:spcBef>
                <a:spcPts val="0"/>
              </a:spcBef>
              <a:spcAft>
                <a:spcPts val="0"/>
              </a:spcAft>
              <a:buSzPts val="1500"/>
              <a:buChar char="●"/>
            </a:pPr>
            <a:r>
              <a:rPr lang="en" sz="1500"/>
              <a:t>10,000 samples </a:t>
            </a:r>
            <a:endParaRPr sz="1500"/>
          </a:p>
        </p:txBody>
      </p:sp>
      <p:pic>
        <p:nvPicPr>
          <p:cNvPr id="507" name="Google Shape;507;p34"/>
          <p:cNvPicPr preferRelativeResize="0"/>
          <p:nvPr/>
        </p:nvPicPr>
        <p:blipFill>
          <a:blip r:embed="rId3">
            <a:alphaModFix/>
          </a:blip>
          <a:stretch>
            <a:fillRect/>
          </a:stretch>
        </p:blipFill>
        <p:spPr>
          <a:xfrm>
            <a:off x="7011374" y="3807550"/>
            <a:ext cx="2087526" cy="18448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Analysis</a:t>
            </a:r>
            <a:endParaRPr/>
          </a:p>
        </p:txBody>
      </p:sp>
      <p:sp>
        <p:nvSpPr>
          <p:cNvPr id="513" name="Google Shape;513;p35"/>
          <p:cNvSpPr txBox="1"/>
          <p:nvPr>
            <p:ph idx="1" type="body"/>
          </p:nvPr>
        </p:nvSpPr>
        <p:spPr>
          <a:xfrm>
            <a:off x="1303800" y="3401325"/>
            <a:ext cx="28059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Price of ETH in USD (y-axis) over  number of days (x-axis)</a:t>
            </a:r>
            <a:endParaRPr b="1"/>
          </a:p>
          <a:p>
            <a:pPr indent="0" lvl="0" marL="914400" rtl="0" algn="ctr">
              <a:spcBef>
                <a:spcPts val="1200"/>
              </a:spcBef>
              <a:spcAft>
                <a:spcPts val="1200"/>
              </a:spcAft>
              <a:buNone/>
            </a:pPr>
            <a:r>
              <a:t/>
            </a:r>
            <a:endParaRPr b="1"/>
          </a:p>
        </p:txBody>
      </p:sp>
      <p:pic>
        <p:nvPicPr>
          <p:cNvPr id="514" name="Google Shape;514;p35"/>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515" name="Google Shape;515;p35"/>
          <p:cNvPicPr preferRelativeResize="0"/>
          <p:nvPr/>
        </p:nvPicPr>
        <p:blipFill>
          <a:blip r:embed="rId4">
            <a:alphaModFix/>
          </a:blip>
          <a:stretch>
            <a:fillRect/>
          </a:stretch>
        </p:blipFill>
        <p:spPr>
          <a:xfrm>
            <a:off x="1182176" y="1548001"/>
            <a:ext cx="2893050" cy="1783150"/>
          </a:xfrm>
          <a:prstGeom prst="rect">
            <a:avLst/>
          </a:prstGeom>
          <a:noFill/>
          <a:ln>
            <a:noFill/>
          </a:ln>
        </p:spPr>
      </p:pic>
      <p:pic>
        <p:nvPicPr>
          <p:cNvPr id="516" name="Google Shape;516;p35"/>
          <p:cNvPicPr preferRelativeResize="0"/>
          <p:nvPr/>
        </p:nvPicPr>
        <p:blipFill>
          <a:blip r:embed="rId5">
            <a:alphaModFix/>
          </a:blip>
          <a:stretch>
            <a:fillRect/>
          </a:stretch>
        </p:blipFill>
        <p:spPr>
          <a:xfrm>
            <a:off x="4814125" y="1548000"/>
            <a:ext cx="2578050" cy="1729550"/>
          </a:xfrm>
          <a:prstGeom prst="rect">
            <a:avLst/>
          </a:prstGeom>
          <a:noFill/>
          <a:ln>
            <a:noFill/>
          </a:ln>
        </p:spPr>
      </p:pic>
      <p:sp>
        <p:nvSpPr>
          <p:cNvPr id="517" name="Google Shape;517;p35"/>
          <p:cNvSpPr txBox="1"/>
          <p:nvPr>
            <p:ph idx="1" type="body"/>
          </p:nvPr>
        </p:nvSpPr>
        <p:spPr>
          <a:xfrm>
            <a:off x="4572000" y="3401325"/>
            <a:ext cx="3351000" cy="42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Histogram of final price of ETH in USD (x-axis)</a:t>
            </a:r>
            <a:endParaRPr b="1"/>
          </a:p>
          <a:p>
            <a:pPr indent="0" lvl="0" marL="914400" rtl="0" algn="ctr">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Black Coin Analysis</a:t>
            </a:r>
            <a:endParaRPr/>
          </a:p>
        </p:txBody>
      </p:sp>
      <p:pic>
        <p:nvPicPr>
          <p:cNvPr id="523" name="Google Shape;523;p36"/>
          <p:cNvPicPr preferRelativeResize="0"/>
          <p:nvPr/>
        </p:nvPicPr>
        <p:blipFill>
          <a:blip r:embed="rId3">
            <a:alphaModFix/>
          </a:blip>
          <a:stretch>
            <a:fillRect/>
          </a:stretch>
        </p:blipFill>
        <p:spPr>
          <a:xfrm>
            <a:off x="7011374" y="3807550"/>
            <a:ext cx="2087526" cy="1844898"/>
          </a:xfrm>
          <a:prstGeom prst="rect">
            <a:avLst/>
          </a:prstGeom>
          <a:noFill/>
          <a:ln>
            <a:noFill/>
          </a:ln>
        </p:spPr>
      </p:pic>
      <p:graphicFrame>
        <p:nvGraphicFramePr>
          <p:cNvPr id="524" name="Google Shape;524;p36"/>
          <p:cNvGraphicFramePr/>
          <p:nvPr/>
        </p:nvGraphicFramePr>
        <p:xfrm>
          <a:off x="1501000" y="2296150"/>
          <a:ext cx="3000000" cy="3000000"/>
        </p:xfrm>
        <a:graphic>
          <a:graphicData uri="http://schemas.openxmlformats.org/drawingml/2006/table">
            <a:tbl>
              <a:tblPr>
                <a:noFill/>
                <a:tableStyleId>{BC13F487-1486-4EF2-B44F-0E5D6AE18A04}</a:tableStyleId>
              </a:tblPr>
              <a:tblGrid>
                <a:gridCol w="1447800"/>
                <a:gridCol w="1447800"/>
                <a:gridCol w="1447800"/>
                <a:gridCol w="1447800"/>
              </a:tblGrid>
              <a:tr h="406550">
                <a:tc>
                  <a:txBody>
                    <a:bodyPr/>
                    <a:lstStyle/>
                    <a:p>
                      <a:pPr indent="0" lvl="0" marL="0" rtl="0" algn="ctr">
                        <a:spcBef>
                          <a:spcPts val="0"/>
                        </a:spcBef>
                        <a:spcAft>
                          <a:spcPts val="0"/>
                        </a:spcAft>
                        <a:buNone/>
                      </a:pPr>
                      <a:r>
                        <a:rPr lang="en"/>
                        <a:t>Period</a:t>
                      </a:r>
                      <a:endParaRPr/>
                    </a:p>
                  </a:txBody>
                  <a:tcPr marT="91425" marB="91425" marR="91425" marL="91425"/>
                </a:tc>
                <a:tc>
                  <a:txBody>
                    <a:bodyPr/>
                    <a:lstStyle/>
                    <a:p>
                      <a:pPr indent="0" lvl="0" marL="0" rtl="0" algn="ctr">
                        <a:spcBef>
                          <a:spcPts val="0"/>
                        </a:spcBef>
                        <a:spcAft>
                          <a:spcPts val="0"/>
                        </a:spcAft>
                        <a:buNone/>
                      </a:pPr>
                      <a:r>
                        <a:rPr lang="en"/>
                        <a:t>100 days</a:t>
                      </a:r>
                      <a:endParaRPr/>
                    </a:p>
                  </a:txBody>
                  <a:tcPr marT="91425" marB="91425" marR="91425" marL="91425"/>
                </a:tc>
                <a:tc>
                  <a:txBody>
                    <a:bodyPr/>
                    <a:lstStyle/>
                    <a:p>
                      <a:pPr indent="0" lvl="0" marL="0" rtl="0" algn="ctr">
                        <a:spcBef>
                          <a:spcPts val="0"/>
                        </a:spcBef>
                        <a:spcAft>
                          <a:spcPts val="0"/>
                        </a:spcAft>
                        <a:buNone/>
                      </a:pPr>
                      <a:r>
                        <a:rPr lang="en"/>
                        <a:t>200 days</a:t>
                      </a:r>
                      <a:endParaRPr/>
                    </a:p>
                  </a:txBody>
                  <a:tcPr marT="91425" marB="91425" marR="91425" marL="91425"/>
                </a:tc>
                <a:tc>
                  <a:txBody>
                    <a:bodyPr/>
                    <a:lstStyle/>
                    <a:p>
                      <a:pPr indent="0" lvl="0" marL="0" rtl="0" algn="ctr">
                        <a:spcBef>
                          <a:spcPts val="0"/>
                        </a:spcBef>
                        <a:spcAft>
                          <a:spcPts val="0"/>
                        </a:spcAft>
                        <a:buNone/>
                      </a:pPr>
                      <a:r>
                        <a:rPr lang="en"/>
                        <a:t>1 year</a:t>
                      </a:r>
                      <a:endParaRPr/>
                    </a:p>
                  </a:txBody>
                  <a:tcPr marT="91425" marB="91425" marR="91425" marL="91425"/>
                </a:tc>
              </a:tr>
              <a:tr h="381000">
                <a:tc>
                  <a:txBody>
                    <a:bodyPr/>
                    <a:lstStyle/>
                    <a:p>
                      <a:pPr indent="0" lvl="0" marL="0" rtl="0" algn="l">
                        <a:spcBef>
                          <a:spcPts val="0"/>
                        </a:spcBef>
                        <a:spcAft>
                          <a:spcPts val="0"/>
                        </a:spcAft>
                        <a:buNone/>
                      </a:pPr>
                      <a:r>
                        <a:rPr lang="en"/>
                        <a:t>Average</a:t>
                      </a:r>
                      <a:r>
                        <a:rPr lang="en"/>
                        <a:t> Value</a:t>
                      </a:r>
                      <a:endParaRPr/>
                    </a:p>
                  </a:txBody>
                  <a:tcPr marT="91425" marB="91425" marR="91425" marL="91425"/>
                </a:tc>
                <a:tc>
                  <a:txBody>
                    <a:bodyPr/>
                    <a:lstStyle/>
                    <a:p>
                      <a:pPr indent="0" lvl="0" marL="0" rtl="0" algn="ctr">
                        <a:spcBef>
                          <a:spcPts val="0"/>
                        </a:spcBef>
                        <a:spcAft>
                          <a:spcPts val="0"/>
                        </a:spcAft>
                        <a:buNone/>
                      </a:pPr>
                      <a:r>
                        <a:rPr lang="en"/>
                        <a:t>$0.94</a:t>
                      </a:r>
                      <a:endParaRPr/>
                    </a:p>
                  </a:txBody>
                  <a:tcPr marT="91425" marB="91425" marR="91425" marL="91425"/>
                </a:tc>
                <a:tc>
                  <a:txBody>
                    <a:bodyPr/>
                    <a:lstStyle/>
                    <a:p>
                      <a:pPr indent="0" lvl="0" marL="0" rtl="0" algn="ctr">
                        <a:spcBef>
                          <a:spcPts val="0"/>
                        </a:spcBef>
                        <a:spcAft>
                          <a:spcPts val="0"/>
                        </a:spcAft>
                        <a:buNone/>
                      </a:pPr>
                      <a:r>
                        <a:rPr lang="en"/>
                        <a:t>$0.85</a:t>
                      </a:r>
                      <a:endParaRPr/>
                    </a:p>
                  </a:txBody>
                  <a:tcPr marT="91425" marB="91425" marR="91425" marL="91425"/>
                </a:tc>
                <a:tc>
                  <a:txBody>
                    <a:bodyPr/>
                    <a:lstStyle/>
                    <a:p>
                      <a:pPr indent="0" lvl="0" marL="0" rtl="0" algn="ctr">
                        <a:spcBef>
                          <a:spcPts val="0"/>
                        </a:spcBef>
                        <a:spcAft>
                          <a:spcPts val="0"/>
                        </a:spcAft>
                        <a:buNone/>
                      </a:pPr>
                      <a:r>
                        <a:rPr lang="en"/>
                        <a:t>$0.80</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Black Coin Analysis</a:t>
            </a:r>
            <a:endParaRPr/>
          </a:p>
        </p:txBody>
      </p:sp>
      <p:pic>
        <p:nvPicPr>
          <p:cNvPr id="530" name="Google Shape;530;p37"/>
          <p:cNvPicPr preferRelativeResize="0"/>
          <p:nvPr/>
        </p:nvPicPr>
        <p:blipFill>
          <a:blip r:embed="rId3">
            <a:alphaModFix/>
          </a:blip>
          <a:stretch>
            <a:fillRect/>
          </a:stretch>
        </p:blipFill>
        <p:spPr>
          <a:xfrm>
            <a:off x="7011374" y="3807550"/>
            <a:ext cx="2087526" cy="1844898"/>
          </a:xfrm>
          <a:prstGeom prst="rect">
            <a:avLst/>
          </a:prstGeom>
          <a:noFill/>
          <a:ln>
            <a:noFill/>
          </a:ln>
        </p:spPr>
      </p:pic>
      <p:graphicFrame>
        <p:nvGraphicFramePr>
          <p:cNvPr id="531" name="Google Shape;531;p37"/>
          <p:cNvGraphicFramePr/>
          <p:nvPr/>
        </p:nvGraphicFramePr>
        <p:xfrm>
          <a:off x="1676400" y="3077250"/>
          <a:ext cx="3000000" cy="3000000"/>
        </p:xfrm>
        <a:graphic>
          <a:graphicData uri="http://schemas.openxmlformats.org/drawingml/2006/table">
            <a:tbl>
              <a:tblPr>
                <a:noFill/>
                <a:tableStyleId>{BC13F487-1486-4EF2-B44F-0E5D6AE18A04}</a:tableStyleId>
              </a:tblPr>
              <a:tblGrid>
                <a:gridCol w="1447800"/>
                <a:gridCol w="1447800"/>
                <a:gridCol w="1447800"/>
                <a:gridCol w="1447800"/>
              </a:tblGrid>
              <a:tr h="406550">
                <a:tc>
                  <a:txBody>
                    <a:bodyPr/>
                    <a:lstStyle/>
                    <a:p>
                      <a:pPr indent="0" lvl="0" marL="0" rtl="0" algn="l">
                        <a:spcBef>
                          <a:spcPts val="0"/>
                        </a:spcBef>
                        <a:spcAft>
                          <a:spcPts val="0"/>
                        </a:spcAft>
                        <a:buNone/>
                      </a:pPr>
                      <a:r>
                        <a:rPr lang="en" sz="1300"/>
                        <a:t>Collateral Factor</a:t>
                      </a:r>
                      <a:endParaRPr sz="1300"/>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sz="1300"/>
                        <a:t>Average</a:t>
                      </a:r>
                      <a:r>
                        <a:rPr lang="en" sz="1300"/>
                        <a:t> Value</a:t>
                      </a:r>
                      <a:endParaRPr sz="1300"/>
                    </a:p>
                  </a:txBody>
                  <a:tcPr marT="91425" marB="91425" marR="91425" marL="91425"/>
                </a:tc>
                <a:tc>
                  <a:txBody>
                    <a:bodyPr/>
                    <a:lstStyle/>
                    <a:p>
                      <a:pPr indent="0" lvl="0" marL="0" rtl="0" algn="ctr">
                        <a:spcBef>
                          <a:spcPts val="0"/>
                        </a:spcBef>
                        <a:spcAft>
                          <a:spcPts val="0"/>
                        </a:spcAft>
                        <a:buNone/>
                      </a:pPr>
                      <a:r>
                        <a:rPr lang="en"/>
                        <a:t>$0.94</a:t>
                      </a:r>
                      <a:endParaRPr/>
                    </a:p>
                  </a:txBody>
                  <a:tcPr marT="91425" marB="91425" marR="91425" marL="91425"/>
                </a:tc>
                <a:tc>
                  <a:txBody>
                    <a:bodyPr/>
                    <a:lstStyle/>
                    <a:p>
                      <a:pPr indent="0" lvl="0" marL="0" rtl="0" algn="ctr">
                        <a:spcBef>
                          <a:spcPts val="0"/>
                        </a:spcBef>
                        <a:spcAft>
                          <a:spcPts val="0"/>
                        </a:spcAft>
                        <a:buNone/>
                      </a:pPr>
                      <a:r>
                        <a:rPr lang="en"/>
                        <a:t>$0.86</a:t>
                      </a:r>
                      <a:endParaRPr/>
                    </a:p>
                  </a:txBody>
                  <a:tcPr marT="91425" marB="91425" marR="91425" marL="91425"/>
                </a:tc>
                <a:tc>
                  <a:txBody>
                    <a:bodyPr/>
                    <a:lstStyle/>
                    <a:p>
                      <a:pPr indent="0" lvl="0" marL="0" rtl="0" algn="ctr">
                        <a:spcBef>
                          <a:spcPts val="0"/>
                        </a:spcBef>
                        <a:spcAft>
                          <a:spcPts val="0"/>
                        </a:spcAft>
                        <a:buNone/>
                      </a:pPr>
                      <a:r>
                        <a:rPr lang="en"/>
                        <a:t>$0.98</a:t>
                      </a:r>
                      <a:endParaRPr/>
                    </a:p>
                  </a:txBody>
                  <a:tcPr marT="91425" marB="91425" marR="91425" marL="91425"/>
                </a:tc>
              </a:tr>
            </a:tbl>
          </a:graphicData>
        </a:graphic>
      </p:graphicFrame>
      <p:sp>
        <p:nvSpPr>
          <p:cNvPr id="532" name="Google Shape;532;p37"/>
          <p:cNvSpPr txBox="1"/>
          <p:nvPr>
            <p:ph idx="1" type="body"/>
          </p:nvPr>
        </p:nvSpPr>
        <p:spPr>
          <a:xfrm>
            <a:off x="1303800" y="1783075"/>
            <a:ext cx="7030500" cy="999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Collateral Factor</a:t>
            </a:r>
            <a:endParaRPr sz="1500"/>
          </a:p>
          <a:p>
            <a:pPr indent="-323850" lvl="1" marL="914400" rtl="0" algn="l">
              <a:spcBef>
                <a:spcPts val="0"/>
              </a:spcBef>
              <a:spcAft>
                <a:spcPts val="0"/>
              </a:spcAft>
              <a:buSzPts val="1500"/>
              <a:buChar char="○"/>
            </a:pPr>
            <a:r>
              <a:rPr lang="en" sz="1500"/>
              <a:t>Ratio between Deposit and Target price</a:t>
            </a:r>
            <a:endParaRPr sz="1500"/>
          </a:p>
          <a:p>
            <a:pPr indent="-323850" lvl="1" marL="914400" rtl="0" algn="l">
              <a:spcBef>
                <a:spcPts val="0"/>
              </a:spcBef>
              <a:spcAft>
                <a:spcPts val="0"/>
              </a:spcAft>
              <a:buSzPts val="1500"/>
              <a:buChar char="○"/>
            </a:pPr>
            <a:r>
              <a:rPr lang="en" sz="1500"/>
              <a:t>$1.5 →  1.5</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Extending RB Coins</a:t>
            </a:r>
            <a:endParaRPr/>
          </a:p>
        </p:txBody>
      </p:sp>
      <p:pic>
        <p:nvPicPr>
          <p:cNvPr id="538" name="Google Shape;538;p38"/>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539" name="Google Shape;539;p38"/>
          <p:cNvSpPr txBox="1"/>
          <p:nvPr>
            <p:ph idx="1" type="body"/>
          </p:nvPr>
        </p:nvSpPr>
        <p:spPr>
          <a:xfrm>
            <a:off x="1303800" y="1783075"/>
            <a:ext cx="7030500" cy="21465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AutoNum type="arabicPeriod"/>
            </a:pPr>
            <a:r>
              <a:rPr b="1" lang="en" sz="1500"/>
              <a:t>Fungibility </a:t>
            </a:r>
            <a:endParaRPr b="1" sz="1500"/>
          </a:p>
          <a:p>
            <a:pPr indent="-323850" lvl="0" marL="457200" rtl="0" algn="l">
              <a:lnSpc>
                <a:spcPct val="200000"/>
              </a:lnSpc>
              <a:spcBef>
                <a:spcPts val="0"/>
              </a:spcBef>
              <a:spcAft>
                <a:spcPts val="0"/>
              </a:spcAft>
              <a:buSzPts val="1500"/>
              <a:buAutoNum type="arabicPeriod"/>
            </a:pPr>
            <a:r>
              <a:rPr b="1" lang="en" sz="1500"/>
              <a:t>Redemption</a:t>
            </a:r>
            <a:endParaRPr b="1" sz="1500"/>
          </a:p>
          <a:p>
            <a:pPr indent="-323850" lvl="0" marL="457200" rtl="0" algn="l">
              <a:lnSpc>
                <a:spcPct val="200000"/>
              </a:lnSpc>
              <a:spcBef>
                <a:spcPts val="0"/>
              </a:spcBef>
              <a:spcAft>
                <a:spcPts val="0"/>
              </a:spcAft>
              <a:buSzPts val="1500"/>
              <a:buAutoNum type="arabicPeriod"/>
            </a:pPr>
            <a:r>
              <a:rPr b="1" lang="en" sz="1500"/>
              <a:t>Under-collateralization</a:t>
            </a:r>
            <a:endParaRPr b="1" sz="1500"/>
          </a:p>
          <a:p>
            <a:pPr indent="-323850" lvl="0" marL="457200" rtl="0" algn="l">
              <a:lnSpc>
                <a:spcPct val="200000"/>
              </a:lnSpc>
              <a:spcBef>
                <a:spcPts val="0"/>
              </a:spcBef>
              <a:spcAft>
                <a:spcPts val="0"/>
              </a:spcAft>
              <a:buSzPts val="1500"/>
              <a:buAutoNum type="arabicPeriod"/>
            </a:pPr>
            <a:r>
              <a:rPr b="1" lang="en" sz="1500"/>
              <a:t>Supply/Demand</a:t>
            </a:r>
            <a:endParaRPr b="1"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Fungibility</a:t>
            </a:r>
            <a:endParaRPr/>
          </a:p>
        </p:txBody>
      </p:sp>
      <p:pic>
        <p:nvPicPr>
          <p:cNvPr id="545" name="Google Shape;545;p39"/>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546" name="Google Shape;546;p39"/>
          <p:cNvSpPr txBox="1"/>
          <p:nvPr>
            <p:ph idx="1" type="body"/>
          </p:nvPr>
        </p:nvSpPr>
        <p:spPr>
          <a:xfrm>
            <a:off x="1303800" y="1783075"/>
            <a:ext cx="7030500" cy="21465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AutoNum type="arabicPeriod"/>
            </a:pPr>
            <a:r>
              <a:rPr b="1" lang="en" sz="1500"/>
              <a:t>Forgo fungibility</a:t>
            </a:r>
            <a:endParaRPr b="1" sz="1500"/>
          </a:p>
          <a:p>
            <a:pPr indent="-323850" lvl="0" marL="457200" rtl="0" algn="l">
              <a:lnSpc>
                <a:spcPct val="200000"/>
              </a:lnSpc>
              <a:spcBef>
                <a:spcPts val="0"/>
              </a:spcBef>
              <a:spcAft>
                <a:spcPts val="0"/>
              </a:spcAft>
              <a:buSzPts val="1500"/>
              <a:buAutoNum type="arabicPeriod"/>
            </a:pPr>
            <a:r>
              <a:rPr b="1" lang="en" sz="1500"/>
              <a:t>Pool the collateral</a:t>
            </a:r>
            <a:endParaRPr b="1" sz="1500"/>
          </a:p>
          <a:p>
            <a:pPr indent="-323850" lvl="0" marL="457200" rtl="0" algn="l">
              <a:lnSpc>
                <a:spcPct val="200000"/>
              </a:lnSpc>
              <a:spcBef>
                <a:spcPts val="0"/>
              </a:spcBef>
              <a:spcAft>
                <a:spcPts val="0"/>
              </a:spcAft>
              <a:buSzPts val="1500"/>
              <a:buAutoNum type="arabicPeriod"/>
            </a:pPr>
            <a:r>
              <a:rPr b="1" lang="en" sz="1500"/>
              <a:t>Red coin fungibility</a:t>
            </a:r>
            <a:endParaRPr b="1"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Redemption</a:t>
            </a:r>
            <a:endParaRPr/>
          </a:p>
        </p:txBody>
      </p:sp>
      <p:pic>
        <p:nvPicPr>
          <p:cNvPr id="552" name="Google Shape;552;p40"/>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553" name="Google Shape;553;p40"/>
          <p:cNvSpPr txBox="1"/>
          <p:nvPr>
            <p:ph idx="1" type="body"/>
          </p:nvPr>
        </p:nvSpPr>
        <p:spPr>
          <a:xfrm>
            <a:off x="1303800" y="1783075"/>
            <a:ext cx="7030500" cy="2146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AutoNum type="arabicPeriod"/>
            </a:pPr>
            <a:r>
              <a:rPr b="1" lang="en" sz="1500"/>
              <a:t>Mature on a pre-specified date </a:t>
            </a:r>
            <a:endParaRPr b="1" sz="1500"/>
          </a:p>
          <a:p>
            <a:pPr indent="-323850" lvl="0" marL="457200" rtl="0" algn="l">
              <a:lnSpc>
                <a:spcPct val="150000"/>
              </a:lnSpc>
              <a:spcBef>
                <a:spcPts val="0"/>
              </a:spcBef>
              <a:spcAft>
                <a:spcPts val="0"/>
              </a:spcAft>
              <a:buSzPts val="1500"/>
              <a:buAutoNum type="arabicPeriod"/>
            </a:pPr>
            <a:r>
              <a:rPr b="1" lang="en" sz="1500"/>
              <a:t>Redeemable by: </a:t>
            </a:r>
            <a:endParaRPr b="1" sz="1500"/>
          </a:p>
          <a:p>
            <a:pPr indent="-317500" lvl="1" marL="914400" rtl="0" algn="l">
              <a:lnSpc>
                <a:spcPct val="115000"/>
              </a:lnSpc>
              <a:spcBef>
                <a:spcPts val="0"/>
              </a:spcBef>
              <a:spcAft>
                <a:spcPts val="0"/>
              </a:spcAft>
              <a:buSzPts val="1400"/>
              <a:buAutoNum type="alphaLcPeriod"/>
            </a:pPr>
            <a:r>
              <a:rPr b="1" lang="en" sz="1400"/>
              <a:t>Black coin holder</a:t>
            </a:r>
            <a:endParaRPr b="1" sz="1400"/>
          </a:p>
          <a:p>
            <a:pPr indent="-317500" lvl="1" marL="914400" rtl="0" algn="l">
              <a:lnSpc>
                <a:spcPct val="115000"/>
              </a:lnSpc>
              <a:spcBef>
                <a:spcPts val="0"/>
              </a:spcBef>
              <a:spcAft>
                <a:spcPts val="0"/>
              </a:spcAft>
              <a:buSzPts val="1400"/>
              <a:buAutoNum type="alphaLcPeriod"/>
            </a:pPr>
            <a:r>
              <a:rPr b="1" lang="en" sz="1400"/>
              <a:t>Red coin holder</a:t>
            </a:r>
            <a:endParaRPr b="1" sz="1400"/>
          </a:p>
          <a:p>
            <a:pPr indent="-317500" lvl="1" marL="914400" rtl="0" algn="l">
              <a:lnSpc>
                <a:spcPct val="115000"/>
              </a:lnSpc>
              <a:spcBef>
                <a:spcPts val="0"/>
              </a:spcBef>
              <a:spcAft>
                <a:spcPts val="0"/>
              </a:spcAft>
              <a:buSzPts val="1400"/>
              <a:buAutoNum type="alphaLcPeriod"/>
            </a:pPr>
            <a:r>
              <a:rPr b="1" lang="en" sz="1400"/>
              <a:t>Either</a:t>
            </a:r>
            <a:endParaRPr b="1" sz="1400"/>
          </a:p>
          <a:p>
            <a:pPr indent="-317500" lvl="1" marL="914400" rtl="0" algn="l">
              <a:lnSpc>
                <a:spcPct val="115000"/>
              </a:lnSpc>
              <a:spcBef>
                <a:spcPts val="0"/>
              </a:spcBef>
              <a:spcAft>
                <a:spcPts val="0"/>
              </a:spcAft>
              <a:buSzPts val="1400"/>
              <a:buAutoNum type="alphaLcPeriod"/>
            </a:pPr>
            <a:r>
              <a:rPr b="1" lang="en" sz="1400"/>
              <a:t>Both</a:t>
            </a:r>
            <a:endParaRPr b="1"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Under-Collateralization</a:t>
            </a:r>
            <a:endParaRPr/>
          </a:p>
        </p:txBody>
      </p:sp>
      <p:pic>
        <p:nvPicPr>
          <p:cNvPr id="559" name="Google Shape;559;p41"/>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560" name="Google Shape;560;p41"/>
          <p:cNvSpPr txBox="1"/>
          <p:nvPr>
            <p:ph idx="1" type="body"/>
          </p:nvPr>
        </p:nvSpPr>
        <p:spPr>
          <a:xfrm>
            <a:off x="1303800" y="1783075"/>
            <a:ext cx="7030500" cy="21465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AutoNum type="arabicPeriod"/>
            </a:pPr>
            <a:r>
              <a:rPr b="1" lang="en" sz="1500"/>
              <a:t>Do nothing</a:t>
            </a:r>
            <a:endParaRPr b="1" sz="1500"/>
          </a:p>
          <a:p>
            <a:pPr indent="-323850" lvl="0" marL="457200" rtl="0" algn="l">
              <a:lnSpc>
                <a:spcPct val="115000"/>
              </a:lnSpc>
              <a:spcBef>
                <a:spcPts val="0"/>
              </a:spcBef>
              <a:spcAft>
                <a:spcPts val="0"/>
              </a:spcAft>
              <a:buSzPts val="1500"/>
              <a:buAutoNum type="arabicPeriod"/>
            </a:pPr>
            <a:r>
              <a:rPr b="1" lang="en" sz="1500"/>
              <a:t>Liquidation</a:t>
            </a:r>
            <a:endParaRPr b="1" sz="1500"/>
          </a:p>
          <a:p>
            <a:pPr indent="-323850" lvl="0" marL="457200" rtl="0" algn="l">
              <a:lnSpc>
                <a:spcPct val="115000"/>
              </a:lnSpc>
              <a:spcBef>
                <a:spcPts val="0"/>
              </a:spcBef>
              <a:spcAft>
                <a:spcPts val="0"/>
              </a:spcAft>
              <a:buSzPts val="1500"/>
              <a:buAutoNum type="arabicPeriod"/>
            </a:pPr>
            <a:r>
              <a:rPr b="1" lang="en" sz="1500"/>
              <a:t>Punishment</a:t>
            </a:r>
            <a:endParaRPr b="1" sz="1500"/>
          </a:p>
          <a:p>
            <a:pPr indent="-323850" lvl="0" marL="457200" rtl="0" algn="l">
              <a:lnSpc>
                <a:spcPct val="115000"/>
              </a:lnSpc>
              <a:spcBef>
                <a:spcPts val="0"/>
              </a:spcBef>
              <a:spcAft>
                <a:spcPts val="0"/>
              </a:spcAft>
              <a:buSzPts val="1500"/>
              <a:buAutoNum type="arabicPeriod"/>
            </a:pPr>
            <a:r>
              <a:rPr b="1" lang="en" sz="1500"/>
              <a:t>Reputation system</a:t>
            </a:r>
            <a:endParaRPr b="1" sz="1500"/>
          </a:p>
          <a:p>
            <a:pPr indent="-323850" lvl="0" marL="457200" rtl="0" algn="l">
              <a:lnSpc>
                <a:spcPct val="115000"/>
              </a:lnSpc>
              <a:spcBef>
                <a:spcPts val="0"/>
              </a:spcBef>
              <a:spcAft>
                <a:spcPts val="0"/>
              </a:spcAft>
              <a:buSzPts val="1500"/>
              <a:buAutoNum type="arabicPeriod"/>
            </a:pPr>
            <a:r>
              <a:rPr b="1" lang="en" sz="1500"/>
              <a:t>Insurance</a:t>
            </a:r>
            <a:endParaRPr b="1" sz="1500"/>
          </a:p>
          <a:p>
            <a:pPr indent="-323850" lvl="0" marL="457200" rtl="0" algn="l">
              <a:lnSpc>
                <a:spcPct val="115000"/>
              </a:lnSpc>
              <a:spcBef>
                <a:spcPts val="0"/>
              </a:spcBef>
              <a:spcAft>
                <a:spcPts val="0"/>
              </a:spcAft>
              <a:buSzPts val="1500"/>
              <a:buAutoNum type="arabicPeriod"/>
            </a:pPr>
            <a:r>
              <a:rPr b="1" lang="en" sz="1500"/>
              <a:t>Bail out</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world projects</a:t>
            </a:r>
            <a:endParaRPr/>
          </a:p>
        </p:txBody>
      </p:sp>
      <p:sp>
        <p:nvSpPr>
          <p:cNvPr id="295" name="Google Shape;295;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Fiat currencies </a:t>
            </a:r>
            <a:endParaRPr b="1" sz="1500"/>
          </a:p>
          <a:p>
            <a:pPr indent="-323850" lvl="1" marL="914400" rtl="0" algn="l">
              <a:spcBef>
                <a:spcPts val="0"/>
              </a:spcBef>
              <a:spcAft>
                <a:spcPts val="0"/>
              </a:spcAft>
              <a:buSzPts val="1500"/>
              <a:buChar char="○"/>
            </a:pPr>
            <a:r>
              <a:rPr b="1" lang="en" sz="1500"/>
              <a:t>US dollar</a:t>
            </a:r>
            <a:endParaRPr b="1" sz="1500"/>
          </a:p>
          <a:p>
            <a:pPr indent="-323850" lvl="1" marL="914400" rtl="0" algn="l">
              <a:spcBef>
                <a:spcPts val="0"/>
              </a:spcBef>
              <a:spcAft>
                <a:spcPts val="0"/>
              </a:spcAft>
              <a:buSzPts val="1500"/>
              <a:buChar char="○"/>
            </a:pPr>
            <a:r>
              <a:rPr b="1" lang="en" sz="1500"/>
              <a:t>Euro</a:t>
            </a:r>
            <a:br>
              <a:rPr b="1" lang="en" sz="1500"/>
            </a:br>
            <a:endParaRPr b="1" sz="1500"/>
          </a:p>
          <a:p>
            <a:pPr indent="-323850" lvl="0" marL="457200" rtl="0" algn="l">
              <a:spcBef>
                <a:spcPts val="0"/>
              </a:spcBef>
              <a:spcAft>
                <a:spcPts val="0"/>
              </a:spcAft>
              <a:buSzPts val="1500"/>
              <a:buChar char="●"/>
            </a:pPr>
            <a:r>
              <a:rPr b="1" lang="en" sz="1500"/>
              <a:t>Other assets (e.g. stock share, commodities)</a:t>
            </a:r>
            <a:endParaRPr b="1" sz="1500"/>
          </a:p>
          <a:p>
            <a:pPr indent="-323850" lvl="1" marL="914400" rtl="0" algn="l">
              <a:spcBef>
                <a:spcPts val="0"/>
              </a:spcBef>
              <a:spcAft>
                <a:spcPts val="0"/>
              </a:spcAft>
              <a:buSzPts val="1500"/>
              <a:buChar char="○"/>
            </a:pPr>
            <a:r>
              <a:rPr b="1" lang="en" sz="1500"/>
              <a:t>UMA</a:t>
            </a:r>
            <a:endParaRPr b="1" sz="1500"/>
          </a:p>
        </p:txBody>
      </p:sp>
      <p:pic>
        <p:nvPicPr>
          <p:cNvPr id="296" name="Google Shape;296;p15"/>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297" name="Google Shape;297;p15"/>
          <p:cNvPicPr preferRelativeResize="0"/>
          <p:nvPr/>
        </p:nvPicPr>
        <p:blipFill>
          <a:blip r:embed="rId4">
            <a:alphaModFix/>
          </a:blip>
          <a:stretch>
            <a:fillRect/>
          </a:stretch>
        </p:blipFill>
        <p:spPr>
          <a:xfrm>
            <a:off x="6702386" y="2607738"/>
            <a:ext cx="857775" cy="397226"/>
          </a:xfrm>
          <a:prstGeom prst="rect">
            <a:avLst/>
          </a:prstGeom>
          <a:noFill/>
          <a:ln>
            <a:noFill/>
          </a:ln>
        </p:spPr>
      </p:pic>
      <p:pic>
        <p:nvPicPr>
          <p:cNvPr id="298" name="Google Shape;298;p15"/>
          <p:cNvPicPr preferRelativeResize="0"/>
          <p:nvPr/>
        </p:nvPicPr>
        <p:blipFill>
          <a:blip r:embed="rId5">
            <a:alphaModFix/>
          </a:blip>
          <a:stretch>
            <a:fillRect/>
          </a:stretch>
        </p:blipFill>
        <p:spPr>
          <a:xfrm>
            <a:off x="6577200" y="2123225"/>
            <a:ext cx="982950" cy="397225"/>
          </a:xfrm>
          <a:prstGeom prst="rect">
            <a:avLst/>
          </a:prstGeom>
          <a:noFill/>
          <a:ln>
            <a:noFill/>
          </a:ln>
        </p:spPr>
      </p:pic>
      <p:pic>
        <p:nvPicPr>
          <p:cNvPr id="299" name="Google Shape;299;p15"/>
          <p:cNvPicPr preferRelativeResize="0"/>
          <p:nvPr/>
        </p:nvPicPr>
        <p:blipFill>
          <a:blip r:embed="rId6">
            <a:alphaModFix/>
          </a:blip>
          <a:stretch>
            <a:fillRect/>
          </a:stretch>
        </p:blipFill>
        <p:spPr>
          <a:xfrm>
            <a:off x="7742713" y="1990050"/>
            <a:ext cx="624849" cy="578725"/>
          </a:xfrm>
          <a:prstGeom prst="rect">
            <a:avLst/>
          </a:prstGeom>
          <a:noFill/>
          <a:ln>
            <a:noFill/>
          </a:ln>
        </p:spPr>
      </p:pic>
      <p:pic>
        <p:nvPicPr>
          <p:cNvPr id="300" name="Google Shape;300;p15"/>
          <p:cNvPicPr preferRelativeResize="0"/>
          <p:nvPr/>
        </p:nvPicPr>
        <p:blipFill>
          <a:blip r:embed="rId7">
            <a:alphaModFix/>
          </a:blip>
          <a:stretch>
            <a:fillRect/>
          </a:stretch>
        </p:blipFill>
        <p:spPr>
          <a:xfrm>
            <a:off x="7361750" y="3203624"/>
            <a:ext cx="624850" cy="578788"/>
          </a:xfrm>
          <a:prstGeom prst="rect">
            <a:avLst/>
          </a:prstGeom>
          <a:noFill/>
          <a:ln>
            <a:noFill/>
          </a:ln>
        </p:spPr>
      </p:pic>
      <p:pic>
        <p:nvPicPr>
          <p:cNvPr id="301" name="Google Shape;301;p15"/>
          <p:cNvPicPr preferRelativeResize="0"/>
          <p:nvPr/>
        </p:nvPicPr>
        <p:blipFill>
          <a:blip r:embed="rId8">
            <a:alphaModFix/>
          </a:blip>
          <a:stretch>
            <a:fillRect/>
          </a:stretch>
        </p:blipFill>
        <p:spPr>
          <a:xfrm>
            <a:off x="7670274" y="2409112"/>
            <a:ext cx="857775" cy="79451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Supply and Demand</a:t>
            </a:r>
            <a:endParaRPr/>
          </a:p>
        </p:txBody>
      </p:sp>
      <p:pic>
        <p:nvPicPr>
          <p:cNvPr id="566" name="Google Shape;566;p42"/>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567" name="Google Shape;567;p42"/>
          <p:cNvSpPr txBox="1"/>
          <p:nvPr>
            <p:ph idx="1" type="body"/>
          </p:nvPr>
        </p:nvSpPr>
        <p:spPr>
          <a:xfrm>
            <a:off x="1303800" y="1783075"/>
            <a:ext cx="7030500" cy="21465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AutoNum type="arabicPeriod"/>
            </a:pPr>
            <a:r>
              <a:rPr b="1" lang="en" sz="1700"/>
              <a:t>Float Freely</a:t>
            </a:r>
            <a:br>
              <a:rPr b="1" lang="en" sz="1700"/>
            </a:br>
            <a:endParaRPr b="1" sz="1700"/>
          </a:p>
          <a:p>
            <a:pPr indent="-336550" lvl="0" marL="457200" rtl="0" algn="l">
              <a:lnSpc>
                <a:spcPct val="200000"/>
              </a:lnSpc>
              <a:spcBef>
                <a:spcPts val="0"/>
              </a:spcBef>
              <a:spcAft>
                <a:spcPts val="0"/>
              </a:spcAft>
              <a:buSzPts val="1700"/>
              <a:buAutoNum type="arabicPeriod"/>
            </a:pPr>
            <a:r>
              <a:rPr b="1" lang="en" sz="1700"/>
              <a:t>Setting rates and fees</a:t>
            </a:r>
            <a:endParaRPr b="1"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pic>
        <p:nvPicPr>
          <p:cNvPr id="573" name="Google Shape;573;p43"/>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574" name="Google Shape;574;p43"/>
          <p:cNvSpPr txBox="1"/>
          <p:nvPr>
            <p:ph idx="1" type="body"/>
          </p:nvPr>
        </p:nvSpPr>
        <p:spPr>
          <a:xfrm>
            <a:off x="1303800" y="1783075"/>
            <a:ext cx="7030500" cy="21465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b="1" lang="en" sz="1700"/>
              <a:t>Simplify Dai</a:t>
            </a:r>
            <a:endParaRPr b="1" sz="1700"/>
          </a:p>
          <a:p>
            <a:pPr indent="-336550" lvl="1" marL="914400" rtl="0" algn="l">
              <a:lnSpc>
                <a:spcPct val="200000"/>
              </a:lnSpc>
              <a:spcBef>
                <a:spcPts val="0"/>
              </a:spcBef>
              <a:spcAft>
                <a:spcPts val="0"/>
              </a:spcAft>
              <a:buSzPts val="1700"/>
              <a:buChar char="○"/>
            </a:pPr>
            <a:r>
              <a:rPr b="1" lang="en" sz="1700"/>
              <a:t>Financial </a:t>
            </a:r>
            <a:r>
              <a:rPr b="1" lang="en" sz="1700"/>
              <a:t>characteristics</a:t>
            </a:r>
            <a:r>
              <a:rPr b="1" lang="en" sz="1700"/>
              <a:t> </a:t>
            </a:r>
            <a:endParaRPr b="1" sz="1700"/>
          </a:p>
          <a:p>
            <a:pPr indent="-336550" lvl="1" marL="914400" rtl="0" algn="l">
              <a:lnSpc>
                <a:spcPct val="200000"/>
              </a:lnSpc>
              <a:spcBef>
                <a:spcPts val="0"/>
              </a:spcBef>
              <a:spcAft>
                <a:spcPts val="0"/>
              </a:spcAft>
              <a:buSzPts val="1700"/>
              <a:buChar char="○"/>
            </a:pPr>
            <a:r>
              <a:rPr b="1" lang="en" sz="1700"/>
              <a:t>Possible extension </a:t>
            </a:r>
            <a:endParaRPr b="1" sz="1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pic>
        <p:nvPicPr>
          <p:cNvPr id="580" name="Google Shape;580;p44"/>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581" name="Google Shape;581;p44"/>
          <p:cNvSpPr txBox="1"/>
          <p:nvPr>
            <p:ph idx="1" type="body"/>
          </p:nvPr>
        </p:nvSpPr>
        <p:spPr>
          <a:xfrm>
            <a:off x="1303800" y="1783075"/>
            <a:ext cx="7030500" cy="2146500"/>
          </a:xfrm>
          <a:prstGeom prst="rect">
            <a:avLst/>
          </a:prstGeom>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b="1" lang="en" sz="1700"/>
              <a:t>Other models</a:t>
            </a:r>
            <a:endParaRPr b="1" sz="1700"/>
          </a:p>
          <a:p>
            <a:pPr indent="-330200" lvl="1" marL="914400" rtl="0" algn="l">
              <a:lnSpc>
                <a:spcPct val="115000"/>
              </a:lnSpc>
              <a:spcBef>
                <a:spcPts val="0"/>
              </a:spcBef>
              <a:spcAft>
                <a:spcPts val="0"/>
              </a:spcAft>
              <a:buSzPts val="1600"/>
              <a:buChar char="○"/>
            </a:pPr>
            <a:r>
              <a:rPr lang="en" sz="1600"/>
              <a:t>Drift-Diffusion</a:t>
            </a:r>
            <a:endParaRPr sz="1600"/>
          </a:p>
          <a:p>
            <a:pPr indent="-330200" lvl="1" marL="914400" rtl="0" algn="l">
              <a:lnSpc>
                <a:spcPct val="115000"/>
              </a:lnSpc>
              <a:spcBef>
                <a:spcPts val="0"/>
              </a:spcBef>
              <a:spcAft>
                <a:spcPts val="0"/>
              </a:spcAft>
              <a:buSzPts val="1600"/>
              <a:buChar char="○"/>
            </a:pPr>
            <a:r>
              <a:rPr lang="en" sz="1600"/>
              <a:t>GARCH</a:t>
            </a:r>
            <a:endParaRPr sz="1600"/>
          </a:p>
          <a:p>
            <a:pPr indent="-336550" lvl="0" marL="457200" rtl="0" algn="l">
              <a:lnSpc>
                <a:spcPct val="115000"/>
              </a:lnSpc>
              <a:spcBef>
                <a:spcPts val="0"/>
              </a:spcBef>
              <a:spcAft>
                <a:spcPts val="0"/>
              </a:spcAft>
              <a:buSzPts val="1700"/>
              <a:buChar char="●"/>
            </a:pPr>
            <a:r>
              <a:rPr b="1" lang="en" sz="1700"/>
              <a:t>Dai Alternative</a:t>
            </a:r>
            <a:endParaRPr b="1" sz="1700"/>
          </a:p>
          <a:p>
            <a:pPr indent="-330200" lvl="1" marL="914400" rtl="0" algn="l">
              <a:lnSpc>
                <a:spcPct val="115000"/>
              </a:lnSpc>
              <a:spcBef>
                <a:spcPts val="0"/>
              </a:spcBef>
              <a:spcAft>
                <a:spcPts val="0"/>
              </a:spcAft>
              <a:buSzPts val="1600"/>
              <a:buChar char="○"/>
            </a:pPr>
            <a:r>
              <a:rPr lang="en" sz="1600"/>
              <a:t>Understandable</a:t>
            </a:r>
            <a:endParaRPr sz="1600"/>
          </a:p>
          <a:p>
            <a:pPr indent="-330200" lvl="1" marL="914400" rtl="0" algn="l">
              <a:lnSpc>
                <a:spcPct val="115000"/>
              </a:lnSpc>
              <a:spcBef>
                <a:spcPts val="0"/>
              </a:spcBef>
              <a:spcAft>
                <a:spcPts val="0"/>
              </a:spcAft>
              <a:buSzPts val="1600"/>
              <a:buChar char="○"/>
            </a:pPr>
            <a:r>
              <a:rPr lang="en" sz="1600"/>
              <a:t>Fungible red coins</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587" name="Google Shape;587;p45"/>
          <p:cNvPicPr preferRelativeResize="0"/>
          <p:nvPr/>
        </p:nvPicPr>
        <p:blipFill>
          <a:blip r:embed="rId3">
            <a:alphaModFix/>
          </a:blip>
          <a:stretch>
            <a:fillRect/>
          </a:stretch>
        </p:blipFill>
        <p:spPr>
          <a:xfrm>
            <a:off x="4532200" y="1642763"/>
            <a:ext cx="2026299" cy="867934"/>
          </a:xfrm>
          <a:prstGeom prst="rect">
            <a:avLst/>
          </a:prstGeom>
          <a:noFill/>
          <a:ln>
            <a:noFill/>
          </a:ln>
        </p:spPr>
      </p:pic>
      <p:pic>
        <p:nvPicPr>
          <p:cNvPr id="588" name="Google Shape;588;p45"/>
          <p:cNvPicPr preferRelativeResize="0"/>
          <p:nvPr/>
        </p:nvPicPr>
        <p:blipFill>
          <a:blip r:embed="rId4">
            <a:alphaModFix/>
          </a:blip>
          <a:stretch>
            <a:fillRect/>
          </a:stretch>
        </p:blipFill>
        <p:spPr>
          <a:xfrm>
            <a:off x="4673300" y="2663536"/>
            <a:ext cx="1964802" cy="653177"/>
          </a:xfrm>
          <a:prstGeom prst="rect">
            <a:avLst/>
          </a:prstGeom>
          <a:noFill/>
          <a:ln>
            <a:noFill/>
          </a:ln>
        </p:spPr>
      </p:pic>
      <p:pic>
        <p:nvPicPr>
          <p:cNvPr id="589" name="Google Shape;589;p45"/>
          <p:cNvPicPr preferRelativeResize="0"/>
          <p:nvPr/>
        </p:nvPicPr>
        <p:blipFill>
          <a:blip r:embed="rId5">
            <a:alphaModFix/>
          </a:blip>
          <a:stretch>
            <a:fillRect/>
          </a:stretch>
        </p:blipFill>
        <p:spPr>
          <a:xfrm>
            <a:off x="2068150" y="2687626"/>
            <a:ext cx="1779432" cy="605000"/>
          </a:xfrm>
          <a:prstGeom prst="rect">
            <a:avLst/>
          </a:prstGeom>
          <a:noFill/>
          <a:ln>
            <a:noFill/>
          </a:ln>
        </p:spPr>
      </p:pic>
      <p:pic>
        <p:nvPicPr>
          <p:cNvPr id="590" name="Google Shape;590;p45"/>
          <p:cNvPicPr preferRelativeResize="0"/>
          <p:nvPr/>
        </p:nvPicPr>
        <p:blipFill>
          <a:blip r:embed="rId6">
            <a:alphaModFix/>
          </a:blip>
          <a:stretch>
            <a:fillRect/>
          </a:stretch>
        </p:blipFill>
        <p:spPr>
          <a:xfrm>
            <a:off x="1835625" y="1774226"/>
            <a:ext cx="1964799" cy="605000"/>
          </a:xfrm>
          <a:prstGeom prst="rect">
            <a:avLst/>
          </a:prstGeom>
          <a:noFill/>
          <a:ln>
            <a:noFill/>
          </a:ln>
        </p:spPr>
      </p:pic>
      <p:pic>
        <p:nvPicPr>
          <p:cNvPr id="591" name="Google Shape;591;p45"/>
          <p:cNvPicPr preferRelativeResize="0"/>
          <p:nvPr/>
        </p:nvPicPr>
        <p:blipFill>
          <a:blip r:embed="rId7">
            <a:alphaModFix/>
          </a:blip>
          <a:stretch>
            <a:fillRect/>
          </a:stretch>
        </p:blipFill>
        <p:spPr>
          <a:xfrm>
            <a:off x="1277454" y="3824876"/>
            <a:ext cx="558171" cy="605000"/>
          </a:xfrm>
          <a:prstGeom prst="rect">
            <a:avLst/>
          </a:prstGeom>
          <a:noFill/>
          <a:ln>
            <a:noFill/>
          </a:ln>
        </p:spPr>
      </p:pic>
      <p:sp>
        <p:nvSpPr>
          <p:cNvPr id="592" name="Google Shape;592;p45"/>
          <p:cNvSpPr txBox="1"/>
          <p:nvPr/>
        </p:nvSpPr>
        <p:spPr>
          <a:xfrm>
            <a:off x="1899325" y="3927275"/>
            <a:ext cx="21171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0000FF"/>
                </a:solidFill>
                <a:hlinkClick r:id="rId8">
                  <a:extLst>
                    <a:ext uri="{A12FA001-AC4F-418D-AE19-62706E023703}">
                      <ahyp:hlinkClr val="tx"/>
                    </a:ext>
                  </a:extLst>
                </a:hlinkClick>
              </a:rPr>
              <a:t>@GreatSaoshyant</a:t>
            </a:r>
            <a:endParaRPr sz="1700">
              <a:solidFill>
                <a:srgbClr val="0000FF"/>
              </a:solidFill>
            </a:endParaRPr>
          </a:p>
        </p:txBody>
      </p:sp>
      <p:pic>
        <p:nvPicPr>
          <p:cNvPr id="593" name="Google Shape;593;p45"/>
          <p:cNvPicPr preferRelativeResize="0"/>
          <p:nvPr/>
        </p:nvPicPr>
        <p:blipFill>
          <a:blip r:embed="rId9">
            <a:alphaModFix/>
          </a:blip>
          <a:stretch>
            <a:fillRect/>
          </a:stretch>
        </p:blipFill>
        <p:spPr>
          <a:xfrm>
            <a:off x="1316950" y="4490245"/>
            <a:ext cx="479176" cy="479204"/>
          </a:xfrm>
          <a:prstGeom prst="rect">
            <a:avLst/>
          </a:prstGeom>
          <a:noFill/>
          <a:ln>
            <a:noFill/>
          </a:ln>
        </p:spPr>
      </p:pic>
      <p:sp>
        <p:nvSpPr>
          <p:cNvPr id="594" name="Google Shape;594;p45"/>
          <p:cNvSpPr txBox="1"/>
          <p:nvPr/>
        </p:nvSpPr>
        <p:spPr>
          <a:xfrm>
            <a:off x="1899325" y="4529750"/>
            <a:ext cx="26820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me_alehi@encs.concordia.ca</a:t>
            </a:r>
            <a:endParaRPr sz="17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Idea</a:t>
            </a:r>
            <a:endParaRPr/>
          </a:p>
        </p:txBody>
      </p:sp>
      <p:sp>
        <p:nvSpPr>
          <p:cNvPr id="307" name="Google Shape;30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Pick an Underlying asset</a:t>
            </a:r>
            <a:br>
              <a:rPr b="1" lang="en" sz="1500"/>
            </a:br>
            <a:br>
              <a:rPr b="1" lang="en" sz="1500"/>
            </a:br>
            <a:endParaRPr b="1" sz="1500"/>
          </a:p>
          <a:p>
            <a:pPr indent="-323850" lvl="0" marL="457200" rtl="0" algn="l">
              <a:spcBef>
                <a:spcPts val="0"/>
              </a:spcBef>
              <a:spcAft>
                <a:spcPts val="0"/>
              </a:spcAft>
              <a:buSzPts val="1500"/>
              <a:buChar char="●"/>
            </a:pPr>
            <a:r>
              <a:rPr b="1" lang="en" sz="1500"/>
              <a:t>Deposit on Dapp</a:t>
            </a:r>
            <a:endParaRPr b="1" sz="1500"/>
          </a:p>
        </p:txBody>
      </p:sp>
      <p:pic>
        <p:nvPicPr>
          <p:cNvPr id="308" name="Google Shape;308;p16"/>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309" name="Google Shape;309;p16"/>
          <p:cNvPicPr preferRelativeResize="0"/>
          <p:nvPr/>
        </p:nvPicPr>
        <p:blipFill>
          <a:blip r:embed="rId4">
            <a:alphaModFix/>
          </a:blip>
          <a:stretch>
            <a:fillRect/>
          </a:stretch>
        </p:blipFill>
        <p:spPr>
          <a:xfrm>
            <a:off x="4572000" y="1780275"/>
            <a:ext cx="1844900" cy="1844900"/>
          </a:xfrm>
          <a:prstGeom prst="rect">
            <a:avLst/>
          </a:prstGeom>
          <a:noFill/>
          <a:ln>
            <a:noFill/>
          </a:ln>
        </p:spPr>
      </p:pic>
      <p:pic>
        <p:nvPicPr>
          <p:cNvPr id="310" name="Google Shape;310;p16"/>
          <p:cNvPicPr preferRelativeResize="0"/>
          <p:nvPr/>
        </p:nvPicPr>
        <p:blipFill>
          <a:blip r:embed="rId5">
            <a:alphaModFix/>
          </a:blip>
          <a:stretch>
            <a:fillRect/>
          </a:stretch>
        </p:blipFill>
        <p:spPr>
          <a:xfrm>
            <a:off x="7148725" y="2145374"/>
            <a:ext cx="1114675" cy="1114675"/>
          </a:xfrm>
          <a:prstGeom prst="rect">
            <a:avLst/>
          </a:prstGeom>
          <a:noFill/>
          <a:ln>
            <a:noFill/>
          </a:ln>
        </p:spPr>
      </p:pic>
      <p:cxnSp>
        <p:nvCxnSpPr>
          <p:cNvPr id="311" name="Google Shape;311;p16"/>
          <p:cNvCxnSpPr/>
          <p:nvPr/>
        </p:nvCxnSpPr>
        <p:spPr>
          <a:xfrm flipH="1" rot="10800000">
            <a:off x="6221775" y="2699863"/>
            <a:ext cx="872400" cy="5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Idea</a:t>
            </a:r>
            <a:endParaRPr/>
          </a:p>
        </p:txBody>
      </p:sp>
      <p:pic>
        <p:nvPicPr>
          <p:cNvPr id="317" name="Google Shape;317;p17"/>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318" name="Google Shape;318;p17"/>
          <p:cNvPicPr preferRelativeResize="0"/>
          <p:nvPr/>
        </p:nvPicPr>
        <p:blipFill>
          <a:blip r:embed="rId4">
            <a:alphaModFix/>
          </a:blip>
          <a:stretch>
            <a:fillRect/>
          </a:stretch>
        </p:blipFill>
        <p:spPr>
          <a:xfrm>
            <a:off x="1577325" y="1370226"/>
            <a:ext cx="2926401" cy="28994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Idea</a:t>
            </a:r>
            <a:endParaRPr/>
          </a:p>
        </p:txBody>
      </p:sp>
      <p:pic>
        <p:nvPicPr>
          <p:cNvPr id="324" name="Google Shape;324;p18"/>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325" name="Google Shape;325;p18"/>
          <p:cNvPicPr preferRelativeResize="0"/>
          <p:nvPr/>
        </p:nvPicPr>
        <p:blipFill>
          <a:blip r:embed="rId4">
            <a:alphaModFix/>
          </a:blip>
          <a:stretch>
            <a:fillRect/>
          </a:stretch>
        </p:blipFill>
        <p:spPr>
          <a:xfrm>
            <a:off x="1132300" y="1421976"/>
            <a:ext cx="2926401" cy="2899454"/>
          </a:xfrm>
          <a:prstGeom prst="rect">
            <a:avLst/>
          </a:prstGeom>
          <a:noFill/>
          <a:ln>
            <a:noFill/>
          </a:ln>
        </p:spPr>
      </p:pic>
      <p:pic>
        <p:nvPicPr>
          <p:cNvPr id="326" name="Google Shape;326;p18"/>
          <p:cNvPicPr preferRelativeResize="0"/>
          <p:nvPr/>
        </p:nvPicPr>
        <p:blipFill>
          <a:blip r:embed="rId5">
            <a:alphaModFix/>
          </a:blip>
          <a:stretch>
            <a:fillRect/>
          </a:stretch>
        </p:blipFill>
        <p:spPr>
          <a:xfrm>
            <a:off x="4193398" y="2325798"/>
            <a:ext cx="306012" cy="400200"/>
          </a:xfrm>
          <a:prstGeom prst="rect">
            <a:avLst/>
          </a:prstGeom>
          <a:noFill/>
          <a:ln>
            <a:noFill/>
          </a:ln>
        </p:spPr>
      </p:pic>
      <p:pic>
        <p:nvPicPr>
          <p:cNvPr id="327" name="Google Shape;327;p18"/>
          <p:cNvPicPr preferRelativeResize="0"/>
          <p:nvPr/>
        </p:nvPicPr>
        <p:blipFill>
          <a:blip r:embed="rId6">
            <a:alphaModFix/>
          </a:blip>
          <a:stretch>
            <a:fillRect/>
          </a:stretch>
        </p:blipFill>
        <p:spPr>
          <a:xfrm>
            <a:off x="4171600" y="3683500"/>
            <a:ext cx="295849" cy="386590"/>
          </a:xfrm>
          <a:prstGeom prst="rect">
            <a:avLst/>
          </a:prstGeom>
          <a:noFill/>
          <a:ln>
            <a:noFill/>
          </a:ln>
        </p:spPr>
      </p:pic>
      <p:cxnSp>
        <p:nvCxnSpPr>
          <p:cNvPr id="328" name="Google Shape;328;p18"/>
          <p:cNvCxnSpPr/>
          <p:nvPr/>
        </p:nvCxnSpPr>
        <p:spPr>
          <a:xfrm>
            <a:off x="3547250" y="2518850"/>
            <a:ext cx="565200" cy="14100"/>
          </a:xfrm>
          <a:prstGeom prst="straightConnector1">
            <a:avLst/>
          </a:prstGeom>
          <a:noFill/>
          <a:ln cap="flat" cmpd="sng" w="28575">
            <a:solidFill>
              <a:srgbClr val="595959"/>
            </a:solidFill>
            <a:prstDash val="solid"/>
            <a:round/>
            <a:headEnd len="med" w="med" type="none"/>
            <a:tailEnd len="med" w="med" type="triangle"/>
          </a:ln>
        </p:spPr>
      </p:cxnSp>
      <p:sp>
        <p:nvSpPr>
          <p:cNvPr id="329" name="Google Shape;329;p18"/>
          <p:cNvSpPr txBox="1"/>
          <p:nvPr/>
        </p:nvSpPr>
        <p:spPr>
          <a:xfrm>
            <a:off x="4580338" y="2279588"/>
            <a:ext cx="94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Black Coin</a:t>
            </a:r>
            <a:br>
              <a:rPr lang="en" sz="1000"/>
            </a:br>
            <a:r>
              <a:rPr lang="en" sz="1000"/>
              <a:t>(Peg)</a:t>
            </a:r>
            <a:endParaRPr sz="1000"/>
          </a:p>
        </p:txBody>
      </p:sp>
      <p:sp>
        <p:nvSpPr>
          <p:cNvPr id="330" name="Google Shape;330;p18"/>
          <p:cNvSpPr txBox="1"/>
          <p:nvPr/>
        </p:nvSpPr>
        <p:spPr>
          <a:xfrm>
            <a:off x="4580338" y="3645938"/>
            <a:ext cx="117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Red Coin</a:t>
            </a:r>
            <a:br>
              <a:rPr lang="en" sz="1000"/>
            </a:br>
            <a:r>
              <a:rPr lang="en" sz="1000"/>
              <a:t>(Risk Absorber)</a:t>
            </a:r>
            <a:endParaRPr sz="1000"/>
          </a:p>
        </p:txBody>
      </p:sp>
      <p:cxnSp>
        <p:nvCxnSpPr>
          <p:cNvPr id="331" name="Google Shape;331;p18"/>
          <p:cNvCxnSpPr/>
          <p:nvPr/>
        </p:nvCxnSpPr>
        <p:spPr>
          <a:xfrm>
            <a:off x="3477050" y="3869738"/>
            <a:ext cx="565200" cy="14100"/>
          </a:xfrm>
          <a:prstGeom prst="straightConnector1">
            <a:avLst/>
          </a:prstGeom>
          <a:noFill/>
          <a:ln cap="flat" cmpd="sng" w="28575">
            <a:solidFill>
              <a:srgbClr val="595959"/>
            </a:solidFill>
            <a:prstDash val="solid"/>
            <a:round/>
            <a:headEnd len="med" w="med" type="none"/>
            <a:tailEnd len="med" w="med" type="triangle"/>
          </a:ln>
        </p:spPr>
      </p:cxnSp>
      <p:sp>
        <p:nvSpPr>
          <p:cNvPr id="332" name="Google Shape;332;p18"/>
          <p:cNvSpPr/>
          <p:nvPr/>
        </p:nvSpPr>
        <p:spPr>
          <a:xfrm>
            <a:off x="3192300" y="3597350"/>
            <a:ext cx="155400" cy="589800"/>
          </a:xfrm>
          <a:prstGeom prst="rightBrace">
            <a:avLst>
              <a:gd fmla="val 50000" name="adj1"/>
              <a:gd fmla="val 5264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3192325" y="1577450"/>
            <a:ext cx="295800" cy="1896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Idea</a:t>
            </a:r>
            <a:endParaRPr/>
          </a:p>
        </p:txBody>
      </p:sp>
      <p:pic>
        <p:nvPicPr>
          <p:cNvPr id="339" name="Google Shape;339;p19"/>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340" name="Google Shape;340;p19"/>
          <p:cNvPicPr preferRelativeResize="0"/>
          <p:nvPr/>
        </p:nvPicPr>
        <p:blipFill>
          <a:blip r:embed="rId4">
            <a:alphaModFix/>
          </a:blip>
          <a:stretch>
            <a:fillRect/>
          </a:stretch>
        </p:blipFill>
        <p:spPr>
          <a:xfrm>
            <a:off x="1132300" y="1421976"/>
            <a:ext cx="2926401" cy="2899454"/>
          </a:xfrm>
          <a:prstGeom prst="rect">
            <a:avLst/>
          </a:prstGeom>
          <a:noFill/>
          <a:ln>
            <a:noFill/>
          </a:ln>
        </p:spPr>
      </p:pic>
      <p:pic>
        <p:nvPicPr>
          <p:cNvPr id="341" name="Google Shape;341;p19"/>
          <p:cNvPicPr preferRelativeResize="0"/>
          <p:nvPr/>
        </p:nvPicPr>
        <p:blipFill>
          <a:blip r:embed="rId5">
            <a:alphaModFix/>
          </a:blip>
          <a:stretch>
            <a:fillRect/>
          </a:stretch>
        </p:blipFill>
        <p:spPr>
          <a:xfrm>
            <a:off x="4193398" y="2325798"/>
            <a:ext cx="306012" cy="400200"/>
          </a:xfrm>
          <a:prstGeom prst="rect">
            <a:avLst/>
          </a:prstGeom>
          <a:noFill/>
          <a:ln>
            <a:noFill/>
          </a:ln>
        </p:spPr>
      </p:pic>
      <p:pic>
        <p:nvPicPr>
          <p:cNvPr id="342" name="Google Shape;342;p19"/>
          <p:cNvPicPr preferRelativeResize="0"/>
          <p:nvPr/>
        </p:nvPicPr>
        <p:blipFill>
          <a:blip r:embed="rId6">
            <a:alphaModFix/>
          </a:blip>
          <a:stretch>
            <a:fillRect/>
          </a:stretch>
        </p:blipFill>
        <p:spPr>
          <a:xfrm>
            <a:off x="4171600" y="3683500"/>
            <a:ext cx="295849" cy="386590"/>
          </a:xfrm>
          <a:prstGeom prst="rect">
            <a:avLst/>
          </a:prstGeom>
          <a:noFill/>
          <a:ln>
            <a:noFill/>
          </a:ln>
        </p:spPr>
      </p:pic>
      <p:cxnSp>
        <p:nvCxnSpPr>
          <p:cNvPr id="343" name="Google Shape;343;p19"/>
          <p:cNvCxnSpPr/>
          <p:nvPr/>
        </p:nvCxnSpPr>
        <p:spPr>
          <a:xfrm>
            <a:off x="3547250" y="2518850"/>
            <a:ext cx="565200" cy="14100"/>
          </a:xfrm>
          <a:prstGeom prst="straightConnector1">
            <a:avLst/>
          </a:prstGeom>
          <a:noFill/>
          <a:ln cap="flat" cmpd="sng" w="28575">
            <a:solidFill>
              <a:srgbClr val="595959"/>
            </a:solidFill>
            <a:prstDash val="solid"/>
            <a:round/>
            <a:headEnd len="med" w="med" type="none"/>
            <a:tailEnd len="med" w="med" type="triangle"/>
          </a:ln>
        </p:spPr>
      </p:cxnSp>
      <p:sp>
        <p:nvSpPr>
          <p:cNvPr id="344" name="Google Shape;344;p19"/>
          <p:cNvSpPr txBox="1"/>
          <p:nvPr/>
        </p:nvSpPr>
        <p:spPr>
          <a:xfrm>
            <a:off x="4580338" y="2279588"/>
            <a:ext cx="94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Black Coin</a:t>
            </a:r>
            <a:br>
              <a:rPr lang="en" sz="1000"/>
            </a:br>
            <a:r>
              <a:rPr lang="en" sz="1000"/>
              <a:t>(Peg)</a:t>
            </a:r>
            <a:endParaRPr sz="1000"/>
          </a:p>
        </p:txBody>
      </p:sp>
      <p:sp>
        <p:nvSpPr>
          <p:cNvPr id="345" name="Google Shape;345;p19"/>
          <p:cNvSpPr txBox="1"/>
          <p:nvPr/>
        </p:nvSpPr>
        <p:spPr>
          <a:xfrm>
            <a:off x="4580338" y="3645938"/>
            <a:ext cx="117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Red Coin</a:t>
            </a:r>
            <a:br>
              <a:rPr lang="en" sz="1000"/>
            </a:br>
            <a:r>
              <a:rPr lang="en" sz="1000"/>
              <a:t>(Risk Absorber)</a:t>
            </a:r>
            <a:endParaRPr sz="1000"/>
          </a:p>
        </p:txBody>
      </p:sp>
      <p:cxnSp>
        <p:nvCxnSpPr>
          <p:cNvPr id="346" name="Google Shape;346;p19"/>
          <p:cNvCxnSpPr/>
          <p:nvPr/>
        </p:nvCxnSpPr>
        <p:spPr>
          <a:xfrm>
            <a:off x="3477050" y="3869738"/>
            <a:ext cx="565200" cy="14100"/>
          </a:xfrm>
          <a:prstGeom prst="straightConnector1">
            <a:avLst/>
          </a:prstGeom>
          <a:noFill/>
          <a:ln cap="flat" cmpd="sng" w="28575">
            <a:solidFill>
              <a:srgbClr val="595959"/>
            </a:solidFill>
            <a:prstDash val="solid"/>
            <a:round/>
            <a:headEnd len="med" w="med" type="none"/>
            <a:tailEnd len="med" w="med" type="triangle"/>
          </a:ln>
        </p:spPr>
      </p:cxnSp>
      <p:sp>
        <p:nvSpPr>
          <p:cNvPr id="347" name="Google Shape;347;p19"/>
          <p:cNvSpPr/>
          <p:nvPr/>
        </p:nvSpPr>
        <p:spPr>
          <a:xfrm>
            <a:off x="3192300" y="3597350"/>
            <a:ext cx="155400" cy="589800"/>
          </a:xfrm>
          <a:prstGeom prst="rightBrace">
            <a:avLst>
              <a:gd fmla="val 50000" name="adj1"/>
              <a:gd fmla="val 5264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3192325" y="1577450"/>
            <a:ext cx="295800" cy="1896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5608700" y="2421550"/>
            <a:ext cx="662400" cy="631200"/>
          </a:xfrm>
          <a:prstGeom prst="mathPl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txBox="1"/>
          <p:nvPr/>
        </p:nvSpPr>
        <p:spPr>
          <a:xfrm>
            <a:off x="6619975" y="2429350"/>
            <a:ext cx="2028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Other Mechanisms</a:t>
            </a:r>
            <a:endParaRPr b="1">
              <a:latin typeface="Nunito"/>
              <a:ea typeface="Nunito"/>
              <a:cs typeface="Nunito"/>
              <a:sym typeface="Nunito"/>
            </a:endParaRPr>
          </a:p>
          <a:p>
            <a:pPr indent="0" lvl="0" marL="0" rtl="0" algn="ctr">
              <a:spcBef>
                <a:spcPts val="0"/>
              </a:spcBef>
              <a:spcAft>
                <a:spcPts val="0"/>
              </a:spcAft>
              <a:buNone/>
            </a:pPr>
            <a:r>
              <a:rPr b="1" lang="en">
                <a:latin typeface="Nunito"/>
                <a:ea typeface="Nunito"/>
                <a:cs typeface="Nunito"/>
                <a:sym typeface="Nunito"/>
              </a:rPr>
              <a:t>(e.g Liquidation)</a:t>
            </a:r>
            <a:endParaRPr b="1">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Idea</a:t>
            </a:r>
            <a:endParaRPr/>
          </a:p>
        </p:txBody>
      </p:sp>
      <p:pic>
        <p:nvPicPr>
          <p:cNvPr id="356" name="Google Shape;356;p20"/>
          <p:cNvPicPr preferRelativeResize="0"/>
          <p:nvPr/>
        </p:nvPicPr>
        <p:blipFill>
          <a:blip r:embed="rId3">
            <a:alphaModFix/>
          </a:blip>
          <a:stretch>
            <a:fillRect/>
          </a:stretch>
        </p:blipFill>
        <p:spPr>
          <a:xfrm>
            <a:off x="7011374" y="3807550"/>
            <a:ext cx="2087526" cy="1844898"/>
          </a:xfrm>
          <a:prstGeom prst="rect">
            <a:avLst/>
          </a:prstGeom>
          <a:noFill/>
          <a:ln>
            <a:noFill/>
          </a:ln>
        </p:spPr>
      </p:pic>
      <p:pic>
        <p:nvPicPr>
          <p:cNvPr id="357" name="Google Shape;357;p20"/>
          <p:cNvPicPr preferRelativeResize="0"/>
          <p:nvPr/>
        </p:nvPicPr>
        <p:blipFill>
          <a:blip r:embed="rId4">
            <a:alphaModFix/>
          </a:blip>
          <a:stretch>
            <a:fillRect/>
          </a:stretch>
        </p:blipFill>
        <p:spPr>
          <a:xfrm>
            <a:off x="1132300" y="1421976"/>
            <a:ext cx="2926401" cy="2899454"/>
          </a:xfrm>
          <a:prstGeom prst="rect">
            <a:avLst/>
          </a:prstGeom>
          <a:noFill/>
          <a:ln>
            <a:noFill/>
          </a:ln>
        </p:spPr>
      </p:pic>
      <p:pic>
        <p:nvPicPr>
          <p:cNvPr id="358" name="Google Shape;358;p20"/>
          <p:cNvPicPr preferRelativeResize="0"/>
          <p:nvPr/>
        </p:nvPicPr>
        <p:blipFill>
          <a:blip r:embed="rId5">
            <a:alphaModFix/>
          </a:blip>
          <a:stretch>
            <a:fillRect/>
          </a:stretch>
        </p:blipFill>
        <p:spPr>
          <a:xfrm>
            <a:off x="4193398" y="2325798"/>
            <a:ext cx="306012" cy="400200"/>
          </a:xfrm>
          <a:prstGeom prst="rect">
            <a:avLst/>
          </a:prstGeom>
          <a:noFill/>
          <a:ln>
            <a:noFill/>
          </a:ln>
        </p:spPr>
      </p:pic>
      <p:pic>
        <p:nvPicPr>
          <p:cNvPr id="359" name="Google Shape;359;p20"/>
          <p:cNvPicPr preferRelativeResize="0"/>
          <p:nvPr/>
        </p:nvPicPr>
        <p:blipFill>
          <a:blip r:embed="rId6">
            <a:alphaModFix/>
          </a:blip>
          <a:stretch>
            <a:fillRect/>
          </a:stretch>
        </p:blipFill>
        <p:spPr>
          <a:xfrm>
            <a:off x="4171600" y="3683500"/>
            <a:ext cx="295849" cy="386590"/>
          </a:xfrm>
          <a:prstGeom prst="rect">
            <a:avLst/>
          </a:prstGeom>
          <a:noFill/>
          <a:ln>
            <a:noFill/>
          </a:ln>
        </p:spPr>
      </p:pic>
      <p:cxnSp>
        <p:nvCxnSpPr>
          <p:cNvPr id="360" name="Google Shape;360;p20"/>
          <p:cNvCxnSpPr/>
          <p:nvPr/>
        </p:nvCxnSpPr>
        <p:spPr>
          <a:xfrm>
            <a:off x="3547250" y="2518850"/>
            <a:ext cx="565200" cy="14100"/>
          </a:xfrm>
          <a:prstGeom prst="straightConnector1">
            <a:avLst/>
          </a:prstGeom>
          <a:noFill/>
          <a:ln cap="flat" cmpd="sng" w="28575">
            <a:solidFill>
              <a:srgbClr val="595959"/>
            </a:solidFill>
            <a:prstDash val="solid"/>
            <a:round/>
            <a:headEnd len="med" w="med" type="none"/>
            <a:tailEnd len="med" w="med" type="triangle"/>
          </a:ln>
        </p:spPr>
      </p:cxnSp>
      <p:sp>
        <p:nvSpPr>
          <p:cNvPr id="361" name="Google Shape;361;p20"/>
          <p:cNvSpPr txBox="1"/>
          <p:nvPr/>
        </p:nvSpPr>
        <p:spPr>
          <a:xfrm>
            <a:off x="4580338" y="2279588"/>
            <a:ext cx="94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Black Coin</a:t>
            </a:r>
            <a:br>
              <a:rPr lang="en" sz="1000"/>
            </a:br>
            <a:r>
              <a:rPr lang="en" sz="1000"/>
              <a:t>(Peg)</a:t>
            </a:r>
            <a:endParaRPr sz="1000"/>
          </a:p>
        </p:txBody>
      </p:sp>
      <p:sp>
        <p:nvSpPr>
          <p:cNvPr id="362" name="Google Shape;362;p20"/>
          <p:cNvSpPr txBox="1"/>
          <p:nvPr/>
        </p:nvSpPr>
        <p:spPr>
          <a:xfrm>
            <a:off x="4580338" y="3645938"/>
            <a:ext cx="117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Red Coin</a:t>
            </a:r>
            <a:br>
              <a:rPr lang="en" sz="1000"/>
            </a:br>
            <a:r>
              <a:rPr lang="en" sz="1000"/>
              <a:t>(Risk Absorber)</a:t>
            </a:r>
            <a:endParaRPr sz="1000"/>
          </a:p>
        </p:txBody>
      </p:sp>
      <p:cxnSp>
        <p:nvCxnSpPr>
          <p:cNvPr id="363" name="Google Shape;363;p20"/>
          <p:cNvCxnSpPr/>
          <p:nvPr/>
        </p:nvCxnSpPr>
        <p:spPr>
          <a:xfrm>
            <a:off x="3477050" y="3869738"/>
            <a:ext cx="565200" cy="14100"/>
          </a:xfrm>
          <a:prstGeom prst="straightConnector1">
            <a:avLst/>
          </a:prstGeom>
          <a:noFill/>
          <a:ln cap="flat" cmpd="sng" w="28575">
            <a:solidFill>
              <a:srgbClr val="595959"/>
            </a:solidFill>
            <a:prstDash val="solid"/>
            <a:round/>
            <a:headEnd len="med" w="med" type="none"/>
            <a:tailEnd len="med" w="med" type="triangle"/>
          </a:ln>
        </p:spPr>
      </p:cxnSp>
      <p:sp>
        <p:nvSpPr>
          <p:cNvPr id="364" name="Google Shape;364;p20"/>
          <p:cNvSpPr/>
          <p:nvPr/>
        </p:nvSpPr>
        <p:spPr>
          <a:xfrm>
            <a:off x="3192300" y="3597350"/>
            <a:ext cx="155400" cy="589800"/>
          </a:xfrm>
          <a:prstGeom prst="rightBrace">
            <a:avLst>
              <a:gd fmla="val 50000" name="adj1"/>
              <a:gd fmla="val 5264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3192325" y="1577450"/>
            <a:ext cx="295800" cy="1896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5608700" y="2421550"/>
            <a:ext cx="662400" cy="631200"/>
          </a:xfrm>
          <a:prstGeom prst="mathPl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txBox="1"/>
          <p:nvPr/>
        </p:nvSpPr>
        <p:spPr>
          <a:xfrm>
            <a:off x="6619975" y="2429350"/>
            <a:ext cx="2028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Other Mechanisms</a:t>
            </a:r>
            <a:endParaRPr b="1">
              <a:latin typeface="Nunito"/>
              <a:ea typeface="Nunito"/>
              <a:cs typeface="Nunito"/>
              <a:sym typeface="Nunito"/>
            </a:endParaRPr>
          </a:p>
          <a:p>
            <a:pPr indent="0" lvl="0" marL="0" rtl="0" algn="ctr">
              <a:spcBef>
                <a:spcPts val="0"/>
              </a:spcBef>
              <a:spcAft>
                <a:spcPts val="0"/>
              </a:spcAft>
              <a:buNone/>
            </a:pPr>
            <a:r>
              <a:rPr b="1" lang="en">
                <a:latin typeface="Nunito"/>
                <a:ea typeface="Nunito"/>
                <a:cs typeface="Nunito"/>
                <a:sym typeface="Nunito"/>
              </a:rPr>
              <a:t>(e.g Liquidation)</a:t>
            </a:r>
            <a:endParaRPr b="1">
              <a:latin typeface="Nunito"/>
              <a:ea typeface="Nunito"/>
              <a:cs typeface="Nunito"/>
              <a:sym typeface="Nunito"/>
            </a:endParaRPr>
          </a:p>
        </p:txBody>
      </p:sp>
      <p:cxnSp>
        <p:nvCxnSpPr>
          <p:cNvPr id="368" name="Google Shape;368;p20"/>
          <p:cNvCxnSpPr/>
          <p:nvPr/>
        </p:nvCxnSpPr>
        <p:spPr>
          <a:xfrm flipH="1" rot="10800000">
            <a:off x="6855925" y="2087300"/>
            <a:ext cx="1407600" cy="12627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Idea: Dai without liquidations</a:t>
            </a:r>
            <a:endParaRPr/>
          </a:p>
        </p:txBody>
      </p:sp>
      <p:pic>
        <p:nvPicPr>
          <p:cNvPr id="374" name="Google Shape;374;p21"/>
          <p:cNvPicPr preferRelativeResize="0"/>
          <p:nvPr/>
        </p:nvPicPr>
        <p:blipFill>
          <a:blip r:embed="rId3">
            <a:alphaModFix/>
          </a:blip>
          <a:stretch>
            <a:fillRect/>
          </a:stretch>
        </p:blipFill>
        <p:spPr>
          <a:xfrm>
            <a:off x="7011374" y="3807550"/>
            <a:ext cx="2087526" cy="1844898"/>
          </a:xfrm>
          <a:prstGeom prst="rect">
            <a:avLst/>
          </a:prstGeom>
          <a:noFill/>
          <a:ln>
            <a:noFill/>
          </a:ln>
        </p:spPr>
      </p:pic>
      <p:sp>
        <p:nvSpPr>
          <p:cNvPr id="375" name="Google Shape;37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No study on core mechanism</a:t>
            </a:r>
            <a:endParaRPr b="1" sz="1500"/>
          </a:p>
          <a:p>
            <a:pPr indent="0" lvl="0" marL="457200" rtl="0" algn="l">
              <a:spcBef>
                <a:spcPts val="1200"/>
              </a:spcBef>
              <a:spcAft>
                <a:spcPts val="0"/>
              </a:spcAft>
              <a:buNone/>
            </a:pPr>
            <a:r>
              <a:t/>
            </a:r>
            <a:endParaRPr b="1" sz="1500"/>
          </a:p>
          <a:p>
            <a:pPr indent="-323850" lvl="0" marL="457200" rtl="0" algn="l">
              <a:spcBef>
                <a:spcPts val="1200"/>
              </a:spcBef>
              <a:spcAft>
                <a:spcPts val="0"/>
              </a:spcAft>
              <a:buSzPts val="1500"/>
              <a:buChar char="●"/>
            </a:pPr>
            <a:r>
              <a:rPr b="1" lang="en" sz="1500"/>
              <a:t>Liquidation adds complexity </a:t>
            </a:r>
            <a:endParaRPr b="1" sz="1500"/>
          </a:p>
          <a:p>
            <a:pPr indent="0" lvl="0" marL="457200" rtl="0" algn="l">
              <a:spcBef>
                <a:spcPts val="1200"/>
              </a:spcBef>
              <a:spcAft>
                <a:spcPts val="0"/>
              </a:spcAft>
              <a:buNone/>
            </a:pPr>
            <a:r>
              <a:t/>
            </a:r>
            <a:endParaRPr b="1" sz="1500"/>
          </a:p>
          <a:p>
            <a:pPr indent="-323850" lvl="0" marL="457200" rtl="0" algn="l">
              <a:spcBef>
                <a:spcPts val="1200"/>
              </a:spcBef>
              <a:spcAft>
                <a:spcPts val="0"/>
              </a:spcAft>
              <a:buSzPts val="1500"/>
              <a:buChar char="●"/>
            </a:pPr>
            <a:r>
              <a:rPr b="1" lang="en" sz="1500"/>
              <a:t>Do we need liquidations?</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