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306" r:id="rId4"/>
    <p:sldId id="307" r:id="rId5"/>
    <p:sldId id="291" r:id="rId6"/>
    <p:sldId id="308" r:id="rId7"/>
    <p:sldId id="310" r:id="rId8"/>
    <p:sldId id="311" r:id="rId9"/>
    <p:sldId id="309" r:id="rId10"/>
    <p:sldId id="313" r:id="rId11"/>
    <p:sldId id="314" r:id="rId12"/>
    <p:sldId id="315" r:id="rId13"/>
    <p:sldId id="316" r:id="rId14"/>
    <p:sldId id="321" r:id="rId15"/>
    <p:sldId id="317" r:id="rId16"/>
    <p:sldId id="319" r:id="rId17"/>
    <p:sldId id="32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047" autoAdjust="0"/>
  </p:normalViewPr>
  <p:slideViewPr>
    <p:cSldViewPr snapToGrid="0">
      <p:cViewPr varScale="1">
        <p:scale>
          <a:sx n="57" d="100"/>
          <a:sy n="57" d="100"/>
        </p:scale>
        <p:origin x="12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100E4-AA40-4C47-A7D3-95E0A1824508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3B03F-B4D1-415E-B1EE-0EEAD3733C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071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ajority_voting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Pruning_(decision_trees)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ajority_voting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Pruning_(decision_trees)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4%BF%A1%E6%81%AF%E8%AE%BA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zh.wikipedia.org/wiki/%E6%95%B0%E5%AD%A6%E6%9C%9F%E6%9C%9B" TargetMode="External"/><Relationship Id="rId4" Type="http://schemas.openxmlformats.org/officeDocument/2006/relationships/hyperlink" Target="https://zh.wikipedia.org/wiki/%E4%BF%A1%E6%81%AF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图完整表达了这个女孩决定是否见一个约会对象的策略，其中绿色节点表示判断条件，橙色节点表示决策结果，箭头表示在一个判断条件在不同情况下的决策路径，图中红色箭头表示了上面例子中女孩的决策过程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这幅图基本可以算是一颗决策树，说它“基本可以算”是因为图中的判定条件没有量化，如收入高中低等等，还不能算是严格意义上的决策树，如果将所有条件量化，则就变成真正的决策树了。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有了上面直观的认识，我们可以正式定义决策树了：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3B03F-B4D1-415E-B1EE-0EEAD3733C9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387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3B03F-B4D1-415E-B1EE-0EEAD3733C9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283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3B03F-B4D1-415E-B1EE-0EEAD3733C9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83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3.4.1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、如果属性用完了怎么办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在决策树构造过程中可能会出现这种情况：所有属性都作为分裂属性用光了，但有的子集还不是纯净集，即集合内的元素不属于同一类别。在这种情况下，由于没有更多信息可以使用了，一般对这些子集进行“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多数表决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”，即使用此子集中出现次数最多的类别作为此节点类别，然后将此节点作为叶子节点。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3.4.2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、关于剪枝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在实际构造决策树时，通常要进行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剪枝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，这时为了处理由于数据中的噪声和离群点导致的过分拟合问题。剪枝有两种：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先剪枝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在构造过程中，当某个节点满足剪枝条件，则直接停止此分支的构造。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后剪枝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先构造完成完整的决策树，再通过某些条件遍历树进行剪枝。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关于剪枝的具体算法这里不再详述，有兴趣的可以参考相关文献。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3B03F-B4D1-415E-B1EE-0EEAD3733C9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537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3B03F-B4D1-415E-B1EE-0EEAD3733C9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599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http://www.hankcs.com/ml/decision-tree.html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3B03F-B4D1-415E-B1EE-0EEAD3733C9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862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http://www.hankcs.com/ml/decision-tree.html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3.4.1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、如果属性用完了怎么办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在决策树构造过程中可能会出现这种情况：所有属性都作为分裂属性用光了，但有的子集还不是纯净集，即集合内的元素不属于同一类别。在这种情况下，由于没有更多信息可以使用了，一般对这些子集进行“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多数表决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”，即使用此子集中出现次数最多的类别作为此节点类别，然后将此节点作为叶子节点。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3.4.2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、关于剪枝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在实际构造决策树时，通常要进行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剪枝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，这时为了处理由于数据中的噪声和离群点导致的过分拟合问题。剪枝有两种：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先剪枝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在构造过程中，当某个节点满足剪枝条件，则直接停止此分支的构造。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后剪枝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先构造完成完整的决策树，再通过某些条件遍历树进行剪枝。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关于剪枝的具体算法这里不再详述，有兴趣的可以参考相关文献。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3B03F-B4D1-415E-B1EE-0EEAD3733C9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385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比如新来一个用户：无房产，单身，年收入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55K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，那么根据上面的决策树，可以预测他无法偿还债务（蓝色虚线路径）。从上面的决策树，还可以知道是否拥有房产可以很大的决定用户是否可以偿还债务，对借贷业务具有指导意义。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3B03F-B4D1-415E-B1EE-0EEAD3733C9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340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图完整表达了这个女孩决定是否见一个约会对象的策略，其中绿色节点表示判断条件，橙色节点表示决策结果，箭头表示在一个判断条件在不同情况下的决策路径，图中红色箭头表示了上面例子中女孩的决策过程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这幅图基本可以算是一颗决策树，说它“基本可以算”是因为图中的判定条件没有量化，如收入高中低等等，还不能算是严格意义上的决策树，如果将所有条件量化，则就变成真正的决策树了。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 有了上面直观的认识，我们可以正式定义决策树了：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看到，决策树的决策过程非常直观，容易被人理解。目前决策树已经成功运用于医学、制造产业、天文学、分支生物学以及商业等诸多领域。知道了决策树的定义以及其应用方法，下面介绍决策树的构造算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3B03F-B4D1-415E-B1EE-0EEAD3733C9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635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自顶向下构造决策树来进行学习。构造过程是从“哪一个属性将在树的根结点被测试？”这个问题开始的。为了回答这个问题，使用统计测试来确定每一个实例属性单独分类训练样例的能力。分类能力最好的属性被选作树的根结点的测试。然后为根节点属性的每个可能值产生一个分支，并把训练样例排列到适当的分支之下。然后重复整个过程，用每个分支结点关联的训练样例来选取在该点被测试的最佳属性。这形成了对合格决策树的贪婪搜索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greedy search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），也就是算法从不回溯重新考虑原来的选。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3B03F-B4D1-415E-B1EE-0EEAD3733C9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117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遍历所有可能，组成所有的决策树，然后对每个决策树和样本校验一下，然后取最优决策树，这是个</a:t>
            </a:r>
            <a:r>
              <a:rPr lang="en-US" altLang="zh-CN" dirty="0" smtClean="0"/>
              <a:t>NP</a:t>
            </a:r>
            <a:r>
              <a:rPr lang="zh-CN" altLang="en-US" dirty="0" smtClean="0"/>
              <a:t>完全问题。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决策树的学习的策略是以损失函数为目标函数的最小化。决策树的损失函数通常是正则化的极大似然函数。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学习的问题就变成了在损失函数意义下选择最优决策树的问题。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因为从所有可能的决策树中选取最优决策树是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完全问题，所以现实中决策树的学习算法通常采用启发式方法，近似求解这一优化问题。这样得到的决策树是次最优（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sub-optimal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3B03F-B4D1-415E-B1EE-0EEAD3733C9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31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3B03F-B4D1-415E-B1EE-0EEAD3733C9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290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3B03F-B4D1-415E-B1EE-0EEAD3733C9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490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信息论"/>
              </a:rPr>
              <a:t>信息论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熵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是接收的每条消息中包含的信息的平均量，又被称为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信息熵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信源熵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平均自信息量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。这里， </a:t>
            </a:r>
            <a:r>
              <a:rPr lang="zh-CN" alt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消息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来自分布或数据流中的事件、样本或特征。（熵最好理解为不确定性的量度而不是确定性的量度，因为越随机的信源的熵越大。）来自信源的另一个特征是样本的概率分布。这里的想法是，比较不可能发生的事情，当它发生了，会提供更多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信息"/>
              </a:rPr>
              <a:t>信息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。由于一些其他的原因（下面会有解释），把信息（熵）定义为概率分布的对数的相反数是有道理的。事件的概率分布和每个事件的信息量构成了一个随机变量，这个随机变量的均值（即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数学期望"/>
              </a:rPr>
              <a:t>期望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）就是这个分布产生的信息量的平均值（即熵）。熵的单位通常为比特，但也用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计量，取决于定义用到对数的底。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采用概率分布的对数作为信息的量度的原因是其可加性。例如，投掷一次硬币提供了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的信息，而掷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次就为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位。更一般地，你需要用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 sz="1200" b="0" i="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位来表示一个可以取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个值的变量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3B03F-B4D1-415E-B1EE-0EEAD3733C9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56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3B03F-B4D1-415E-B1EE-0EEAD3733C9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003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E2D6-3E03-4F67-AE7E-C6DBB9116834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2091-4D78-42CD-9026-E1B8BD0FB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377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E2D6-3E03-4F67-AE7E-C6DBB9116834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2091-4D78-42CD-9026-E1B8BD0FB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30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E2D6-3E03-4F67-AE7E-C6DBB9116834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2091-4D78-42CD-9026-E1B8BD0FB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81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E2D6-3E03-4F67-AE7E-C6DBB9116834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2091-4D78-42CD-9026-E1B8BD0FB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897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E2D6-3E03-4F67-AE7E-C6DBB9116834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2091-4D78-42CD-9026-E1B8BD0FB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07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E2D6-3E03-4F67-AE7E-C6DBB9116834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2091-4D78-42CD-9026-E1B8BD0FB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36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E2D6-3E03-4F67-AE7E-C6DBB9116834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2091-4D78-42CD-9026-E1B8BD0FB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67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E2D6-3E03-4F67-AE7E-C6DBB9116834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2091-4D78-42CD-9026-E1B8BD0FB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545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E2D6-3E03-4F67-AE7E-C6DBB9116834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2091-4D78-42CD-9026-E1B8BD0FB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7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E2D6-3E03-4F67-AE7E-C6DBB9116834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2091-4D78-42CD-9026-E1B8BD0FB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21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CE2D6-3E03-4F67-AE7E-C6DBB9116834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D2091-4D78-42CD-9026-E1B8BD0FB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97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CE2D6-3E03-4F67-AE7E-C6DBB9116834}" type="datetimeFigureOut">
              <a:rPr lang="zh-CN" altLang="en-US" smtClean="0"/>
              <a:t>2016/7/24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D2091-4D78-42CD-9026-E1B8BD0FB9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59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iaoshuai@ict.ac.c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g"/><Relationship Id="rId7" Type="http://schemas.openxmlformats.org/officeDocument/2006/relationships/hyperlink" Target="http://images.cnitblog.com/blog/703272/201412/302237549195113.p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jpg"/><Relationship Id="rId7" Type="http://schemas.openxmlformats.org/officeDocument/2006/relationships/image" Target="../media/image15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gif"/><Relationship Id="rId5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3"/>
              </a:rPr>
              <a:t>jiaoshuai@ict.ac.cn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393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决策树构造</a:t>
            </a:r>
            <a:r>
              <a:rPr lang="en-US" altLang="zh-CN" dirty="0" smtClean="0"/>
              <a:t>-</a:t>
            </a:r>
            <a:r>
              <a:rPr lang="zh-CN" altLang="en-US" dirty="0" smtClean="0"/>
              <a:t>熵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熵（</a:t>
            </a:r>
            <a:r>
              <a:rPr lang="en-US" altLang="zh-CN" dirty="0"/>
              <a:t>entropy</a:t>
            </a:r>
            <a:r>
              <a:rPr lang="zh-CN" altLang="en-US" dirty="0"/>
              <a:t>）表示随机变量不确定性的度量。设</a:t>
            </a:r>
            <a:r>
              <a:rPr lang="en-US" altLang="zh-CN" dirty="0"/>
              <a:t>X</a:t>
            </a:r>
            <a:r>
              <a:rPr lang="zh-CN" altLang="en-US" dirty="0"/>
              <a:t>是一个有限取值的离散随机变量，概率分布为</a:t>
            </a:r>
          </a:p>
          <a:p>
            <a:pPr marL="0" indent="0">
              <a:buNone/>
            </a:pPr>
            <a:r>
              <a:rPr lang="en-US" altLang="zh-CN" dirty="0" smtClean="0"/>
              <a:t>	P(X=x</a:t>
            </a:r>
            <a:r>
              <a:rPr lang="en-US" altLang="zh-CN" baseline="-25000" dirty="0" smtClean="0"/>
              <a:t>i</a:t>
            </a:r>
            <a:r>
              <a:rPr lang="zh-CN" altLang="en-US" dirty="0"/>
              <a:t>）</a:t>
            </a:r>
            <a:r>
              <a:rPr lang="en-US" altLang="zh-CN" dirty="0"/>
              <a:t>=P</a:t>
            </a:r>
            <a:r>
              <a:rPr lang="en-US" altLang="zh-CN" baseline="-25000" dirty="0"/>
              <a:t>i</a:t>
            </a:r>
            <a:r>
              <a:rPr lang="zh-CN" altLang="en-US" dirty="0"/>
              <a:t>， </a:t>
            </a:r>
            <a:r>
              <a:rPr lang="en-US" altLang="zh-CN" dirty="0" err="1"/>
              <a:t>i</a:t>
            </a:r>
            <a:r>
              <a:rPr lang="en-US" altLang="zh-CN" dirty="0"/>
              <a:t>=1,2,3…n</a:t>
            </a:r>
          </a:p>
          <a:p>
            <a:pPr marL="0" indent="0">
              <a:buNone/>
            </a:pPr>
            <a:r>
              <a:rPr lang="zh-CN" altLang="en-US" dirty="0" smtClean="0"/>
              <a:t>则</a:t>
            </a:r>
            <a:r>
              <a:rPr lang="zh-CN" altLang="en-US" dirty="0"/>
              <a:t>随机变量</a:t>
            </a:r>
            <a:r>
              <a:rPr lang="en-US" altLang="zh-CN" dirty="0"/>
              <a:t>X</a:t>
            </a:r>
            <a:r>
              <a:rPr lang="zh-CN" altLang="en-US" dirty="0"/>
              <a:t>的熵定义为</a:t>
            </a:r>
          </a:p>
          <a:p>
            <a:pPr marL="0" indent="0">
              <a:buNone/>
            </a:pPr>
            <a:r>
              <a:rPr lang="en-US" altLang="zh-CN" b="1" dirty="0" smtClean="0"/>
              <a:t>	H(X</a:t>
            </a:r>
            <a:r>
              <a:rPr lang="en-US" altLang="zh-CN" b="1" dirty="0"/>
              <a:t>)=-∑p</a:t>
            </a:r>
            <a:r>
              <a:rPr lang="en-US" altLang="zh-CN" baseline="-25000" dirty="0"/>
              <a:t>i</a:t>
            </a:r>
            <a:r>
              <a:rPr lang="en-US" altLang="zh-CN" b="1" dirty="0"/>
              <a:t>*㏒(p</a:t>
            </a:r>
            <a:r>
              <a:rPr lang="en-US" altLang="zh-CN" baseline="-25000" dirty="0"/>
              <a:t>i</a:t>
            </a:r>
            <a:r>
              <a:rPr lang="en-US" altLang="zh-CN" b="1" dirty="0"/>
              <a:t>)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熵越大，随机变量的不确定性越大</a:t>
            </a:r>
            <a:endParaRPr lang="zh-CN" altLang="en-US" dirty="0"/>
          </a:p>
        </p:txBody>
      </p:sp>
      <p:pic>
        <p:nvPicPr>
          <p:cNvPr id="1026" name="Picture 2" descr="http://images.cnitblog.com/blog/359970/201305/28161639-b5fffb7b93c648649ac4dcc31674f4e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608" y="3598433"/>
            <a:ext cx="33242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240254" y="5103674"/>
            <a:ext cx="122171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P(x)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是变量出现的概率；以前我们可以就学到此就为止了，那个信息熵在感性来看来表达的是什么东西呢？</a:t>
            </a:r>
          </a:p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信息熵越大，变量中包含的信息量就越大。同时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，也说明了变量的不确定性也越大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。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书中写到“一个事物内部会存在随机性，也就是不确定性，而从外部消除这个不确定性唯一的办法是引入信息。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如果没有信息，任何公式或者数字的游戏都无法排除不确定性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。几乎所有的自然语言处理，信息与信号处理的应用都是一个消除不确定性的过程。”</a:t>
            </a:r>
          </a:p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合理利用信息，而不是玩弄什么公式和机器学习算法，是做好搜索的关键</a:t>
            </a:r>
            <a:endParaRPr lang="zh-CN" alt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296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决策树构造</a:t>
            </a:r>
            <a:r>
              <a:rPr lang="en-US" altLang="zh-CN" dirty="0" smtClean="0"/>
              <a:t>-</a:t>
            </a:r>
            <a:r>
              <a:rPr lang="zh-CN" altLang="en-US" dirty="0" smtClean="0"/>
              <a:t>条件熵</a:t>
            </a:r>
            <a:endParaRPr lang="zh-CN" altLang="en-US" dirty="0"/>
          </a:p>
        </p:txBody>
      </p:sp>
      <p:pic>
        <p:nvPicPr>
          <p:cNvPr id="2052" name="Picture 4" descr="http://img.blog.csdn.net/2013123022302359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44" y="3882737"/>
            <a:ext cx="46386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http://img.blog.csdn.net/201312302232164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57" y="5010368"/>
            <a:ext cx="22574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img.blog.csdn.net/2013123022363432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03" y="6027053"/>
            <a:ext cx="593407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27845" y="1354594"/>
            <a:ext cx="11280332" cy="166199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rgbClr val="000000"/>
                </a:solidFill>
              </a:rPr>
              <a:t>设有随机变量（X,Y），其联合概率分布为  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000000"/>
              </a:solidFill>
            </a:endParaRPr>
          </a:p>
          <a:p>
            <a:pPr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 smtClean="0">
              <a:solidFill>
                <a:srgbClr val="000000"/>
              </a:solidFill>
            </a:endParaRPr>
          </a:p>
          <a:p>
            <a:pPr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rgbClr val="000000"/>
                </a:solidFill>
              </a:rPr>
              <a:t>                                                              </a:t>
            </a:r>
            <a:endParaRPr lang="en-US" altLang="zh-CN" dirty="0">
              <a:solidFill>
                <a:srgbClr val="000000"/>
              </a:solidFill>
            </a:endParaRPr>
          </a:p>
          <a:p>
            <a:pPr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rgbClr val="000000"/>
                </a:solidFill>
              </a:rPr>
              <a:t>条件熵H（Y|X）表示在已知随机变量X的条件下随机变量Y的不确定性。</a:t>
            </a:r>
            <a:endParaRPr lang="en-US" altLang="zh-CN" dirty="0">
              <a:solidFill>
                <a:srgbClr val="000000"/>
              </a:solidFill>
            </a:endParaRPr>
          </a:p>
          <a:p>
            <a:pPr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dirty="0">
                <a:solidFill>
                  <a:srgbClr val="000000"/>
                </a:solidFill>
              </a:rPr>
              <a:t>随机变量X给定的条件下随机变量Y的条件熵H(Y|X),定义为X给定条件下，Y的条件概率分布的熵对X的数学期望 </a:t>
            </a:r>
          </a:p>
        </p:txBody>
      </p:sp>
      <p:pic>
        <p:nvPicPr>
          <p:cNvPr id="2056" name="Picture 8" descr="image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45" y="1802916"/>
            <a:ext cx="5051008" cy="48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4797912" y="3187304"/>
            <a:ext cx="68633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b="1" dirty="0" smtClean="0"/>
              <a:t>H(C|X</a:t>
            </a:r>
            <a:r>
              <a:rPr lang="en-US" altLang="zh-CN" sz="5400" b="1" dirty="0"/>
              <a:t>)=-∑</a:t>
            </a:r>
            <a:r>
              <a:rPr lang="en-US" altLang="zh-CN" sz="5400" b="1" dirty="0" smtClean="0"/>
              <a:t>p</a:t>
            </a:r>
            <a:r>
              <a:rPr lang="en-US" altLang="zh-CN" sz="5400" baseline="-25000" dirty="0" smtClean="0"/>
              <a:t>i</a:t>
            </a:r>
            <a:r>
              <a:rPr lang="en-US" altLang="zh-CN" sz="5400" b="1" dirty="0" smtClean="0"/>
              <a:t>*H(C|X=xi)</a:t>
            </a:r>
            <a:endParaRPr lang="zh-CN" altLang="en-US" sz="5400" dirty="0"/>
          </a:p>
        </p:txBody>
      </p:sp>
      <p:sp>
        <p:nvSpPr>
          <p:cNvPr id="9" name="矩形 8"/>
          <p:cNvSpPr/>
          <p:nvPr/>
        </p:nvSpPr>
        <p:spPr>
          <a:xfrm>
            <a:off x="5643901" y="4384158"/>
            <a:ext cx="28200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 smtClean="0"/>
              <a:t>P</a:t>
            </a:r>
            <a:r>
              <a:rPr lang="en-US" altLang="zh-CN" sz="4800" baseline="-25000" dirty="0" smtClean="0"/>
              <a:t>i </a:t>
            </a:r>
            <a:r>
              <a:rPr lang="en-US" altLang="zh-CN" sz="4800" dirty="0" smtClean="0"/>
              <a:t>= P(X=x</a:t>
            </a:r>
            <a:r>
              <a:rPr lang="en-US" altLang="zh-CN" sz="4800" baseline="-25000" dirty="0" smtClean="0"/>
              <a:t>i</a:t>
            </a:r>
            <a:r>
              <a:rPr lang="en-US" altLang="zh-CN" sz="4800" dirty="0" smtClean="0"/>
              <a:t>)</a:t>
            </a:r>
            <a:endParaRPr lang="zh-CN" altLang="en-US" sz="4800" dirty="0"/>
          </a:p>
        </p:txBody>
      </p:sp>
      <p:sp>
        <p:nvSpPr>
          <p:cNvPr id="10" name="矩形 9"/>
          <p:cNvSpPr/>
          <p:nvPr/>
        </p:nvSpPr>
        <p:spPr>
          <a:xfrm>
            <a:off x="6535678" y="5596311"/>
            <a:ext cx="3156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Verdana" panose="020B0604030504040204" pitchFamily="34" charset="0"/>
              </a:rPr>
              <a:t>H(Y|X) = ∑</a:t>
            </a:r>
            <a:r>
              <a:rPr lang="en-US" altLang="zh-CN" b="1" dirty="0" err="1">
                <a:solidFill>
                  <a:srgbClr val="333333"/>
                </a:solidFill>
                <a:latin typeface="Verdana" panose="020B0604030504040204" pitchFamily="34" charset="0"/>
              </a:rPr>
              <a:t>p</a:t>
            </a:r>
            <a:r>
              <a:rPr lang="en-US" altLang="zh-CN" b="1" baseline="-25000" dirty="0" err="1">
                <a:solidFill>
                  <a:srgbClr val="333333"/>
                </a:solidFill>
                <a:latin typeface="Verdana" panose="020B0604030504040204" pitchFamily="34" charset="0"/>
              </a:rPr>
              <a:t>i</a:t>
            </a:r>
            <a:r>
              <a:rPr lang="en-US" altLang="zh-CN" b="1" dirty="0" err="1">
                <a:solidFill>
                  <a:srgbClr val="333333"/>
                </a:solidFill>
                <a:latin typeface="Verdana" panose="020B0604030504040204" pitchFamily="34" charset="0"/>
              </a:rPr>
              <a:t>H</a:t>
            </a:r>
            <a:r>
              <a:rPr lang="en-US" altLang="zh-CN" b="1" dirty="0">
                <a:solidFill>
                  <a:srgbClr val="333333"/>
                </a:solidFill>
                <a:latin typeface="Verdana" panose="020B0604030504040204" pitchFamily="34" charset="0"/>
              </a:rPr>
              <a:t>(Y|X=x</a:t>
            </a:r>
            <a:r>
              <a:rPr lang="en-US" altLang="zh-CN" b="1" baseline="-25000" dirty="0">
                <a:solidFill>
                  <a:srgbClr val="333333"/>
                </a:solidFill>
                <a:latin typeface="Verdana" panose="020B0604030504040204" pitchFamily="34" charset="0"/>
              </a:rPr>
              <a:t>i</a:t>
            </a:r>
            <a:r>
              <a:rPr lang="en-US" altLang="zh-CN" b="1" dirty="0">
                <a:solidFill>
                  <a:srgbClr val="333333"/>
                </a:solidFill>
                <a:latin typeface="Verdana" panose="020B0604030504040204" pitchFamily="34" charset="0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3450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6988" y="117886"/>
            <a:ext cx="5594872" cy="1325563"/>
          </a:xfrm>
        </p:spPr>
        <p:txBody>
          <a:bodyPr/>
          <a:lstStyle/>
          <a:p>
            <a:r>
              <a:rPr lang="zh-CN" altLang="en-US" dirty="0" smtClean="0"/>
              <a:t>决策树构造</a:t>
            </a:r>
            <a:r>
              <a:rPr lang="en-US" altLang="zh-CN" dirty="0" smtClean="0"/>
              <a:t>-</a:t>
            </a:r>
            <a:r>
              <a:rPr lang="zh-CN" altLang="en-US" dirty="0" smtClean="0"/>
              <a:t>信息增益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199" y="1563484"/>
            <a:ext cx="563790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当我们对信息量化之后，我们就可以根据这些量化后的数值来选取决策树的分类规则。我们用信息增益，表示得知特征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X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的信息如何对类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Y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的信息不确定性的减少程度。我们如下定义：特征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A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对训练数据集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D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的信息增益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g(D,A)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等于集合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D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的经验熵与特征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A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给定条件下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D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的经验条件熵之差，即：</a:t>
            </a:r>
          </a:p>
          <a:p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　　　　　　　　　　　　　　　　　　　　　　　　　　　　　　　 </a:t>
            </a:r>
            <a:endParaRPr lang="en-US" altLang="zh-CN" dirty="0" smtClean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US" altLang="zh-CN" b="1" dirty="0" smtClean="0">
                <a:solidFill>
                  <a:srgbClr val="333333"/>
                </a:solidFill>
                <a:latin typeface="Verdana" panose="020B0604030504040204" pitchFamily="34" charset="0"/>
              </a:rPr>
              <a:t>g(D,A</a:t>
            </a:r>
            <a:r>
              <a:rPr lang="en-US" altLang="zh-CN" b="1" dirty="0">
                <a:solidFill>
                  <a:srgbClr val="333333"/>
                </a:solidFill>
                <a:latin typeface="Verdana" panose="020B0604030504040204" pitchFamily="34" charset="0"/>
              </a:rPr>
              <a:t>)=H(D)-H(D|A</a:t>
            </a:r>
            <a:r>
              <a:rPr lang="en-US" altLang="zh-CN" b="1" dirty="0" smtClean="0">
                <a:solidFill>
                  <a:srgbClr val="333333"/>
                </a:solidFill>
                <a:latin typeface="Verdana" panose="020B0604030504040204" pitchFamily="34" charset="0"/>
              </a:rPr>
              <a:t>)</a:t>
            </a:r>
          </a:p>
          <a:p>
            <a:endParaRPr lang="en-US" altLang="zh-CN" b="1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r>
              <a:rPr lang="zh-CN" altLang="en-US" dirty="0"/>
              <a:t>这个差又称为</a:t>
            </a:r>
            <a:r>
              <a:rPr lang="zh-CN" altLang="en-US" dirty="0" smtClean="0"/>
              <a:t>互信息</a:t>
            </a:r>
            <a:r>
              <a:rPr lang="en-US" altLang="zh-CN" dirty="0" smtClean="0"/>
              <a:t>,</a:t>
            </a:r>
            <a:r>
              <a:rPr lang="zh-CN" altLang="en-US" dirty="0" smtClean="0"/>
              <a:t>决策树</a:t>
            </a:r>
            <a:r>
              <a:rPr lang="zh-CN" altLang="en-US" dirty="0"/>
              <a:t>学习中的信息增益等价于训练数据集中类与特征的互信息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r>
              <a:rPr lang="zh-CN" altLang="en-US" dirty="0"/>
              <a:t>回到最初的问题，如何判断一个特征的分类能力呢？信息增益大的特征具有更强的分类能力。只要计算出各个特征的信息增益，找出最大的那一个就行。形式化的描述如下</a:t>
            </a:r>
            <a:endParaRPr lang="zh-CN" altLang="en-U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4098" name="Picture 2" descr="http://ww1.sinaimg.cn/large/6cbb8645jw1ep3ekhamc2j20ef07djs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509" y="3393704"/>
            <a:ext cx="4943475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1.sinaimg.cn/large/6cbb8645jw1ep3ejy4fdkj20i305x75j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225" y="780667"/>
            <a:ext cx="620077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1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决策树构造</a:t>
            </a:r>
            <a:r>
              <a:rPr lang="en-US" altLang="zh-CN" dirty="0" smtClean="0"/>
              <a:t>-ID3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403595"/>
            <a:ext cx="1173748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那么根据信息增益我们特征选取的方法如下，针对每个训练数据集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D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，计算每个特征的信息增益，并比较他们的大小，选择信息增益最大的特征。设训练数据集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D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，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|D|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表示其样本容量，设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K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个类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C</a:t>
            </a:r>
            <a:r>
              <a:rPr lang="en-US" altLang="zh-CN" baseline="-25000" dirty="0" err="1">
                <a:solidFill>
                  <a:srgbClr val="333333"/>
                </a:solidFill>
                <a:latin typeface="Verdana" panose="020B0604030504040204" pitchFamily="34" charset="0"/>
              </a:rPr>
              <a:t>k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,k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=1,2,……K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，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|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C</a:t>
            </a:r>
            <a:r>
              <a:rPr lang="en-US" altLang="zh-CN" baseline="-25000" dirty="0" err="1">
                <a:solidFill>
                  <a:srgbClr val="333333"/>
                </a:solidFill>
                <a:latin typeface="Verdana" panose="020B0604030504040204" pitchFamily="34" charset="0"/>
              </a:rPr>
              <a:t>k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|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为该类的样本个数，∑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|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C</a:t>
            </a:r>
            <a:r>
              <a:rPr lang="en-US" altLang="zh-CN" baseline="-25000" dirty="0" err="1">
                <a:solidFill>
                  <a:srgbClr val="333333"/>
                </a:solidFill>
                <a:latin typeface="Verdana" panose="020B0604030504040204" pitchFamily="34" charset="0"/>
              </a:rPr>
              <a:t>k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|=|D|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。设特征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A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有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n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个不同的取值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{a</a:t>
            </a:r>
            <a:r>
              <a:rPr lang="en-US" altLang="zh-CN" baseline="-25000" dirty="0">
                <a:solidFill>
                  <a:srgbClr val="333333"/>
                </a:solidFill>
                <a:latin typeface="Verdana" panose="020B0604030504040204" pitchFamily="34" charset="0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,a</a:t>
            </a:r>
            <a:r>
              <a:rPr lang="en-US" altLang="zh-CN" baseline="-25000" dirty="0">
                <a:solidFill>
                  <a:srgbClr val="333333"/>
                </a:solidFill>
                <a:latin typeface="Verdana" panose="020B0604030504040204" pitchFamily="34" charset="0"/>
              </a:rPr>
              <a:t>2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,……a</a:t>
            </a:r>
            <a:r>
              <a:rPr lang="en-US" altLang="zh-CN" baseline="-25000" dirty="0">
                <a:solidFill>
                  <a:srgbClr val="333333"/>
                </a:solidFill>
                <a:latin typeface="Verdana" panose="020B0604030504040204" pitchFamily="34" charset="0"/>
              </a:rPr>
              <a:t>n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}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，根据特征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A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我们将整个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D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划分为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n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个子集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D</a:t>
            </a:r>
            <a:r>
              <a:rPr lang="en-US" altLang="zh-CN" baseline="-25000" dirty="0">
                <a:solidFill>
                  <a:srgbClr val="333333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，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D</a:t>
            </a:r>
            <a:r>
              <a:rPr lang="en-US" altLang="zh-CN" baseline="-25000" dirty="0">
                <a:solidFill>
                  <a:srgbClr val="333333"/>
                </a:solidFill>
                <a:latin typeface="Verdana" panose="020B0604030504040204" pitchFamily="34" charset="0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，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……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D</a:t>
            </a:r>
            <a:r>
              <a:rPr lang="en-US" altLang="zh-CN" baseline="-25000" dirty="0" err="1">
                <a:solidFill>
                  <a:srgbClr val="333333"/>
                </a:solidFill>
                <a:latin typeface="Verdana" panose="020B0604030504040204" pitchFamily="34" charset="0"/>
              </a:rPr>
              <a:t>n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。记子集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D</a:t>
            </a:r>
            <a:r>
              <a:rPr lang="en-US" altLang="zh-CN" baseline="-25000" dirty="0">
                <a:solidFill>
                  <a:srgbClr val="333333"/>
                </a:solidFill>
                <a:latin typeface="Verdana" panose="020B0604030504040204" pitchFamily="34" charset="0"/>
              </a:rPr>
              <a:t>i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中属于类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C</a:t>
            </a:r>
            <a:r>
              <a:rPr lang="en-US" altLang="zh-CN" baseline="-25000" dirty="0" err="1">
                <a:solidFill>
                  <a:srgbClr val="333333"/>
                </a:solidFill>
                <a:latin typeface="Verdana" panose="020B0604030504040204" pitchFamily="34" charset="0"/>
              </a:rPr>
              <a:t>k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的样本集合记为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D</a:t>
            </a:r>
            <a:r>
              <a:rPr lang="en-US" altLang="zh-CN" baseline="-25000" dirty="0" err="1">
                <a:solidFill>
                  <a:srgbClr val="333333"/>
                </a:solidFill>
                <a:latin typeface="Verdana" panose="020B0604030504040204" pitchFamily="34" charset="0"/>
              </a:rPr>
              <a:t>ik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。算法描述如下：</a:t>
            </a:r>
          </a:p>
          <a:p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　　输入：训练数据集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D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和特征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A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；</a:t>
            </a:r>
          </a:p>
          <a:p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　　　　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(1)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计算数据集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D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的经验熵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H(D)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，</a:t>
            </a:r>
            <a:r>
              <a:rPr lang="en-US" altLang="zh-CN" b="1" dirty="0">
                <a:solidFill>
                  <a:srgbClr val="333333"/>
                </a:solidFill>
                <a:latin typeface="Verdana" panose="020B0604030504040204" pitchFamily="34" charset="0"/>
              </a:rPr>
              <a:t>H(D)=∑|</a:t>
            </a:r>
            <a:r>
              <a:rPr lang="en-US" altLang="zh-CN" b="1" dirty="0" err="1">
                <a:solidFill>
                  <a:srgbClr val="333333"/>
                </a:solidFill>
                <a:latin typeface="Verdana" panose="020B0604030504040204" pitchFamily="34" charset="0"/>
              </a:rPr>
              <a:t>C</a:t>
            </a:r>
            <a:r>
              <a:rPr lang="en-US" altLang="zh-CN" b="1" baseline="-25000" dirty="0" err="1">
                <a:solidFill>
                  <a:srgbClr val="333333"/>
                </a:solidFill>
                <a:latin typeface="Verdana" panose="020B0604030504040204" pitchFamily="34" charset="0"/>
              </a:rPr>
              <a:t>k</a:t>
            </a:r>
            <a:r>
              <a:rPr lang="en-US" altLang="zh-CN" b="1" dirty="0">
                <a:solidFill>
                  <a:srgbClr val="333333"/>
                </a:solidFill>
                <a:latin typeface="Verdana" panose="020B0604030504040204" pitchFamily="34" charset="0"/>
              </a:rPr>
              <a:t>|/|</a:t>
            </a:r>
            <a:r>
              <a:rPr lang="en-US" altLang="zh-CN" b="1" dirty="0" err="1">
                <a:solidFill>
                  <a:srgbClr val="333333"/>
                </a:solidFill>
                <a:latin typeface="Verdana" panose="020B0604030504040204" pitchFamily="34" charset="0"/>
              </a:rPr>
              <a:t>D|log|C</a:t>
            </a:r>
            <a:r>
              <a:rPr lang="en-US" altLang="zh-CN" b="1" baseline="-25000" dirty="0" err="1">
                <a:solidFill>
                  <a:srgbClr val="333333"/>
                </a:solidFill>
                <a:latin typeface="Verdana" panose="020B0604030504040204" pitchFamily="34" charset="0"/>
              </a:rPr>
              <a:t>k</a:t>
            </a:r>
            <a:r>
              <a:rPr lang="en-US" altLang="zh-CN" b="1" dirty="0">
                <a:solidFill>
                  <a:srgbClr val="333333"/>
                </a:solidFill>
                <a:latin typeface="Verdana" panose="020B0604030504040204" pitchFamily="34" charset="0"/>
              </a:rPr>
              <a:t>|/|D|;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　　　　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(2)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计算特征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A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对数据集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D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的经验条件熵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H(D|A)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，</a:t>
            </a:r>
            <a:r>
              <a:rPr lang="en-US" altLang="zh-CN" b="1" dirty="0">
                <a:solidFill>
                  <a:srgbClr val="333333"/>
                </a:solidFill>
                <a:latin typeface="Verdana" panose="020B0604030504040204" pitchFamily="34" charset="0"/>
              </a:rPr>
              <a:t>H(D|A)=∑|D</a:t>
            </a:r>
            <a:r>
              <a:rPr lang="en-US" altLang="zh-CN" b="1" baseline="-25000" dirty="0">
                <a:solidFill>
                  <a:srgbClr val="333333"/>
                </a:solidFill>
                <a:latin typeface="Verdana" panose="020B0604030504040204" pitchFamily="34" charset="0"/>
              </a:rPr>
              <a:t>i</a:t>
            </a:r>
            <a:r>
              <a:rPr lang="en-US" altLang="zh-CN" b="1" dirty="0">
                <a:solidFill>
                  <a:srgbClr val="333333"/>
                </a:solidFill>
                <a:latin typeface="Verdana" panose="020B0604030504040204" pitchFamily="34" charset="0"/>
              </a:rPr>
              <a:t>|/|D|H(D</a:t>
            </a:r>
            <a:r>
              <a:rPr lang="en-US" altLang="zh-CN" b="1" baseline="-25000" dirty="0">
                <a:solidFill>
                  <a:srgbClr val="333333"/>
                </a:solidFill>
                <a:latin typeface="Verdana" panose="020B0604030504040204" pitchFamily="34" charset="0"/>
              </a:rPr>
              <a:t>i</a:t>
            </a:r>
            <a:r>
              <a:rPr lang="en-US" altLang="zh-CN" b="1" dirty="0">
                <a:solidFill>
                  <a:srgbClr val="333333"/>
                </a:solidFill>
                <a:latin typeface="Verdana" panose="020B0604030504040204" pitchFamily="34" charset="0"/>
              </a:rPr>
              <a:t>)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　　　　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(3)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得到信息增益：</a:t>
            </a:r>
            <a:r>
              <a:rPr lang="en-US" altLang="zh-CN" b="1" dirty="0">
                <a:solidFill>
                  <a:srgbClr val="333333"/>
                </a:solidFill>
                <a:latin typeface="Verdana" panose="020B0604030504040204" pitchFamily="34" charset="0"/>
              </a:rPr>
              <a:t>g(D,A)=H(D)-H(D|A)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　　得到信息增益算法后我们来描述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ID3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算法来生成决策树：</a:t>
            </a:r>
          </a:p>
          <a:p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　　输入：训练数据集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D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，特征集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A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，阈值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ε</a:t>
            </a:r>
          </a:p>
          <a:p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　　　　　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(1)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若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D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为同一类数据，则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T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为单节点树，返回该类；</a:t>
            </a:r>
          </a:p>
          <a:p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　　　　　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(2)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若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A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为空，则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T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为单节点树，并将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D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中实例数最大的类作为节点值返回；</a:t>
            </a:r>
          </a:p>
          <a:p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　　　　   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(3)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否则计算所有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A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中所有特征的信息增益，选择信息增益最大的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A</a:t>
            </a:r>
            <a:r>
              <a:rPr lang="en-US" altLang="zh-CN" baseline="-25000" dirty="0">
                <a:solidFill>
                  <a:srgbClr val="333333"/>
                </a:solidFill>
                <a:latin typeface="Verdana" panose="020B0604030504040204" pitchFamily="34" charset="0"/>
              </a:rPr>
              <a:t>g</a:t>
            </a:r>
            <a:r>
              <a:rPr lang="zh-CN" altLang="en-US" baseline="-25000" dirty="0">
                <a:solidFill>
                  <a:srgbClr val="333333"/>
                </a:solidFill>
                <a:latin typeface="Verdana" panose="020B0604030504040204" pitchFamily="34" charset="0"/>
              </a:rPr>
              <a:t>；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　　　　　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(4)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如果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A</a:t>
            </a:r>
            <a:r>
              <a:rPr lang="en-US" altLang="zh-CN" baseline="-25000" dirty="0">
                <a:solidFill>
                  <a:srgbClr val="333333"/>
                </a:solidFill>
                <a:latin typeface="Verdana" panose="020B0604030504040204" pitchFamily="34" charset="0"/>
              </a:rPr>
              <a:t>g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信息增益小于阈值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ε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，则以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D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中实例最大的类标记，返回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T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；</a:t>
            </a:r>
          </a:p>
          <a:p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　　　　   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(5)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否则，对的每一个可能值将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D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分割为若干非空子集，将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D</a:t>
            </a:r>
            <a:r>
              <a:rPr lang="en-US" altLang="zh-CN" baseline="-25000" dirty="0">
                <a:solidFill>
                  <a:srgbClr val="333333"/>
                </a:solidFill>
                <a:latin typeface="Verdana" panose="020B0604030504040204" pitchFamily="34" charset="0"/>
              </a:rPr>
              <a:t>i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中实例最大的类作为标记，构建子节点，返回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T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；</a:t>
            </a:r>
          </a:p>
          <a:p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　　　　　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(6)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对第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i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个子节点，以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D</a:t>
            </a:r>
            <a:r>
              <a:rPr lang="en-US" altLang="zh-CN" baseline="-25000" dirty="0">
                <a:solidFill>
                  <a:srgbClr val="333333"/>
                </a:solidFill>
                <a:latin typeface="Verdana" panose="020B0604030504040204" pitchFamily="34" charset="0"/>
              </a:rPr>
              <a:t>i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为训练集，以剩余的特征集递归调用。</a:t>
            </a:r>
            <a:r>
              <a:rPr lang="zh-CN" altLang="en-US" baseline="-25000" dirty="0">
                <a:solidFill>
                  <a:srgbClr val="333333"/>
                </a:solidFill>
                <a:latin typeface="Verdana" panose="020B0604030504040204" pitchFamily="34" charset="0"/>
              </a:rPr>
              <a:t/>
            </a:r>
            <a:br>
              <a:rPr lang="zh-CN" altLang="en-US" baseline="-25000" dirty="0">
                <a:solidFill>
                  <a:srgbClr val="333333"/>
                </a:solidFill>
                <a:latin typeface="Verdana" panose="020B0604030504040204" pitchFamily="34" charset="0"/>
              </a:rPr>
            </a:b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　　就这样我们构造了一颗决策树，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ID3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算法本质是从经验概率的极大似然估计。</a:t>
            </a:r>
            <a:endParaRPr lang="zh-CN" altLang="en-U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557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6988" y="117886"/>
            <a:ext cx="5594872" cy="1325563"/>
          </a:xfrm>
        </p:spPr>
        <p:txBody>
          <a:bodyPr/>
          <a:lstStyle/>
          <a:p>
            <a:r>
              <a:rPr lang="zh-CN" altLang="en-US" dirty="0" smtClean="0"/>
              <a:t>决策树构造</a:t>
            </a:r>
            <a:r>
              <a:rPr lang="en-US" altLang="zh-CN" dirty="0" smtClean="0"/>
              <a:t>-</a:t>
            </a:r>
            <a:r>
              <a:rPr lang="zh-CN" altLang="en-US" dirty="0" smtClean="0"/>
              <a:t>信息增益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08" y="1207728"/>
            <a:ext cx="3211408" cy="235061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705139" y="105747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Georgia" panose="02040502050405020303" pitchFamily="18" charset="0"/>
              </a:rPr>
              <a:t>其中</a:t>
            </a:r>
            <a:r>
              <a:rPr lang="en-US" altLang="zh-CN" dirty="0">
                <a:solidFill>
                  <a:srgbClr val="333333"/>
                </a:solidFill>
                <a:latin typeface="Georgia" panose="02040502050405020303" pitchFamily="18" charset="0"/>
              </a:rPr>
              <a:t>s</a:t>
            </a:r>
            <a:r>
              <a:rPr lang="zh-CN" altLang="en-US" dirty="0">
                <a:solidFill>
                  <a:srgbClr val="333333"/>
                </a:solidFill>
                <a:latin typeface="Georgia" panose="02040502050405020303" pitchFamily="18" charset="0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Georgia" panose="02040502050405020303" pitchFamily="18" charset="0"/>
              </a:rPr>
              <a:t>m</a:t>
            </a:r>
            <a:r>
              <a:rPr lang="zh-CN" altLang="en-US" dirty="0">
                <a:solidFill>
                  <a:srgbClr val="333333"/>
                </a:solidFill>
                <a:latin typeface="Georgia" panose="02040502050405020303" pitchFamily="18" charset="0"/>
              </a:rPr>
              <a:t>和</a:t>
            </a:r>
            <a:r>
              <a:rPr lang="en-US" altLang="zh-CN" dirty="0">
                <a:solidFill>
                  <a:srgbClr val="333333"/>
                </a:solidFill>
                <a:latin typeface="Georgia" panose="02040502050405020303" pitchFamily="18" charset="0"/>
              </a:rPr>
              <a:t>l</a:t>
            </a:r>
            <a:r>
              <a:rPr lang="zh-CN" altLang="en-US" dirty="0">
                <a:solidFill>
                  <a:srgbClr val="333333"/>
                </a:solidFill>
                <a:latin typeface="Georgia" panose="02040502050405020303" pitchFamily="18" charset="0"/>
              </a:rPr>
              <a:t>分别表示小、中和大。</a:t>
            </a:r>
          </a:p>
          <a:p>
            <a:r>
              <a:rPr lang="zh-CN" altLang="en-US" dirty="0">
                <a:solidFill>
                  <a:srgbClr val="333333"/>
                </a:solidFill>
                <a:latin typeface="Georgia" panose="02040502050405020303" pitchFamily="18" charset="0"/>
              </a:rPr>
              <a:t>      设</a:t>
            </a:r>
            <a:r>
              <a:rPr lang="en-US" altLang="zh-CN" dirty="0">
                <a:solidFill>
                  <a:srgbClr val="333333"/>
                </a:solidFill>
                <a:latin typeface="Georgia" panose="02040502050405020303" pitchFamily="18" charset="0"/>
              </a:rPr>
              <a:t>L</a:t>
            </a:r>
            <a:r>
              <a:rPr lang="zh-CN" altLang="en-US" dirty="0">
                <a:solidFill>
                  <a:srgbClr val="333333"/>
                </a:solidFill>
                <a:latin typeface="Georgia" panose="02040502050405020303" pitchFamily="18" charset="0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Georgia" panose="02040502050405020303" pitchFamily="18" charset="0"/>
              </a:rPr>
              <a:t>F</a:t>
            </a:r>
            <a:r>
              <a:rPr lang="zh-CN" altLang="en-US" dirty="0">
                <a:solidFill>
                  <a:srgbClr val="333333"/>
                </a:solidFill>
                <a:latin typeface="Georgia" panose="02040502050405020303" pitchFamily="18" charset="0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Georgia" panose="02040502050405020303" pitchFamily="18" charset="0"/>
              </a:rPr>
              <a:t>H</a:t>
            </a:r>
            <a:r>
              <a:rPr lang="zh-CN" altLang="en-US" dirty="0">
                <a:solidFill>
                  <a:srgbClr val="333333"/>
                </a:solidFill>
                <a:latin typeface="Georgia" panose="02040502050405020303" pitchFamily="18" charset="0"/>
              </a:rPr>
              <a:t>和</a:t>
            </a:r>
            <a:r>
              <a:rPr lang="en-US" altLang="zh-CN" dirty="0">
                <a:solidFill>
                  <a:srgbClr val="333333"/>
                </a:solidFill>
                <a:latin typeface="Georgia" panose="02040502050405020303" pitchFamily="18" charset="0"/>
              </a:rPr>
              <a:t>R</a:t>
            </a:r>
            <a:r>
              <a:rPr lang="zh-CN" altLang="en-US" dirty="0">
                <a:solidFill>
                  <a:srgbClr val="333333"/>
                </a:solidFill>
                <a:latin typeface="Georgia" panose="02040502050405020303" pitchFamily="18" charset="0"/>
              </a:rPr>
              <a:t>表示日志密度、好友密度、是否使用真实头像和账号是否真实，下面计算各属性的信息增益。</a:t>
            </a:r>
            <a:endParaRPr lang="zh-CN" altLang="en-US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</p:txBody>
      </p:sp>
      <p:pic>
        <p:nvPicPr>
          <p:cNvPr id="6151" name="Picture 7" descr="http://latex.codecogs.com/gif.latex?info_L(D)=0.3*(-\frac%7b0%7d%7b3%7dlog_2\frac%7b0%7d%7b3%7d-\frac%7b3%7d%7b3%7dlog_2\frac%7b3%7d%7b3%7d)+0.4*(-\frac%7b1%7d%7b4%7dlog_2\frac%7b1%7d%7b4%7d-\frac%7b3%7d%7b4%7dlog_2\frac%7b3%7d%7b4%7d)+0.3*(-\frac%7b1%7d%7b3%7dlog_2\frac%7b1%7d%7b3%7d-\frac%7b2%7d%7b3%7dlog_2\frac%7b2%7d%7b3%7d)=0+0.326+0.277=0.60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739" y="2732442"/>
            <a:ext cx="6198706" cy="78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latex.codecogs.com/gif.latex?gain(L)=0.879-0.603=0.27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714" y="2449695"/>
            <a:ext cx="2687058" cy="18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latex.codecogs.com/gif.latex?info(D)=-0.7log_20.7-0.3log_20.3=0.7*0.51+0.3*1.74=0.87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714" y="2166347"/>
            <a:ext cx="5634284" cy="19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5731092" y="361082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Georgia" panose="02040502050405020303" pitchFamily="18" charset="0"/>
              </a:rPr>
              <a:t>因此日志密度的信息增益是</a:t>
            </a:r>
            <a:r>
              <a:rPr lang="en-US" altLang="zh-CN" dirty="0">
                <a:solidFill>
                  <a:srgbClr val="333333"/>
                </a:solidFill>
                <a:latin typeface="Georgia" panose="02040502050405020303" pitchFamily="18" charset="0"/>
              </a:rPr>
              <a:t>0.276</a:t>
            </a:r>
            <a:r>
              <a:rPr lang="zh-CN" altLang="en-US" dirty="0">
                <a:solidFill>
                  <a:srgbClr val="333333"/>
                </a:solidFill>
                <a:latin typeface="Georgia" panose="02040502050405020303" pitchFamily="18" charset="0"/>
              </a:rPr>
              <a:t>。</a:t>
            </a:r>
          </a:p>
          <a:p>
            <a:r>
              <a:rPr lang="zh-CN" altLang="en-US" dirty="0">
                <a:solidFill>
                  <a:srgbClr val="333333"/>
                </a:solidFill>
                <a:latin typeface="Georgia" panose="02040502050405020303" pitchFamily="18" charset="0"/>
              </a:rPr>
              <a:t>      用同样方法得到</a:t>
            </a:r>
            <a:r>
              <a:rPr lang="en-US" altLang="zh-CN" dirty="0">
                <a:solidFill>
                  <a:srgbClr val="333333"/>
                </a:solidFill>
                <a:latin typeface="Georgia" panose="02040502050405020303" pitchFamily="18" charset="0"/>
              </a:rPr>
              <a:t>H</a:t>
            </a:r>
            <a:r>
              <a:rPr lang="zh-CN" altLang="en-US" dirty="0">
                <a:solidFill>
                  <a:srgbClr val="333333"/>
                </a:solidFill>
                <a:latin typeface="Georgia" panose="02040502050405020303" pitchFamily="18" charset="0"/>
              </a:rPr>
              <a:t>和</a:t>
            </a:r>
            <a:r>
              <a:rPr lang="en-US" altLang="zh-CN" dirty="0">
                <a:solidFill>
                  <a:srgbClr val="333333"/>
                </a:solidFill>
                <a:latin typeface="Georgia" panose="02040502050405020303" pitchFamily="18" charset="0"/>
              </a:rPr>
              <a:t>F</a:t>
            </a:r>
            <a:r>
              <a:rPr lang="zh-CN" altLang="en-US" dirty="0">
                <a:solidFill>
                  <a:srgbClr val="333333"/>
                </a:solidFill>
                <a:latin typeface="Georgia" panose="02040502050405020303" pitchFamily="18" charset="0"/>
              </a:rPr>
              <a:t>的信息增益分别为</a:t>
            </a:r>
            <a:r>
              <a:rPr lang="en-US" altLang="zh-CN" dirty="0">
                <a:solidFill>
                  <a:srgbClr val="333333"/>
                </a:solidFill>
                <a:latin typeface="Georgia" panose="02040502050405020303" pitchFamily="18" charset="0"/>
              </a:rPr>
              <a:t>0.033</a:t>
            </a:r>
            <a:r>
              <a:rPr lang="zh-CN" altLang="en-US" dirty="0">
                <a:solidFill>
                  <a:srgbClr val="333333"/>
                </a:solidFill>
                <a:latin typeface="Georgia" panose="02040502050405020303" pitchFamily="18" charset="0"/>
              </a:rPr>
              <a:t>和</a:t>
            </a:r>
            <a:r>
              <a:rPr lang="en-US" altLang="zh-CN" dirty="0">
                <a:solidFill>
                  <a:srgbClr val="333333"/>
                </a:solidFill>
                <a:latin typeface="Georgia" panose="02040502050405020303" pitchFamily="18" charset="0"/>
              </a:rPr>
              <a:t>0.553</a:t>
            </a:r>
            <a:r>
              <a:rPr lang="zh-CN" altLang="en-US" dirty="0">
                <a:solidFill>
                  <a:srgbClr val="333333"/>
                </a:solidFill>
                <a:latin typeface="Georgia" panose="02040502050405020303" pitchFamily="18" charset="0"/>
              </a:rPr>
              <a:t>。</a:t>
            </a:r>
          </a:p>
          <a:p>
            <a:r>
              <a:rPr lang="zh-CN" altLang="en-US" dirty="0">
                <a:solidFill>
                  <a:srgbClr val="333333"/>
                </a:solidFill>
                <a:latin typeface="Georgia" panose="02040502050405020303" pitchFamily="18" charset="0"/>
              </a:rPr>
              <a:t>      因为</a:t>
            </a:r>
            <a:r>
              <a:rPr lang="en-US" altLang="zh-CN" dirty="0">
                <a:solidFill>
                  <a:srgbClr val="333333"/>
                </a:solidFill>
                <a:latin typeface="Georgia" panose="02040502050405020303" pitchFamily="18" charset="0"/>
              </a:rPr>
              <a:t>F</a:t>
            </a:r>
            <a:r>
              <a:rPr lang="zh-CN" altLang="en-US" dirty="0">
                <a:solidFill>
                  <a:srgbClr val="333333"/>
                </a:solidFill>
                <a:latin typeface="Georgia" panose="02040502050405020303" pitchFamily="18" charset="0"/>
              </a:rPr>
              <a:t>具有最大的信息增益，所以第一次分裂选择</a:t>
            </a:r>
            <a:r>
              <a:rPr lang="en-US" altLang="zh-CN" dirty="0">
                <a:solidFill>
                  <a:srgbClr val="333333"/>
                </a:solidFill>
                <a:latin typeface="Georgia" panose="02040502050405020303" pitchFamily="18" charset="0"/>
              </a:rPr>
              <a:t>F</a:t>
            </a:r>
            <a:r>
              <a:rPr lang="zh-CN" altLang="en-US" dirty="0">
                <a:solidFill>
                  <a:srgbClr val="333333"/>
                </a:solidFill>
                <a:latin typeface="Georgia" panose="02040502050405020303" pitchFamily="18" charset="0"/>
              </a:rPr>
              <a:t>为分裂属性，分裂后的结果如下图表示：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71" y="3956889"/>
            <a:ext cx="2917500" cy="250140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951642" y="4826675"/>
            <a:ext cx="82403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Georgia" panose="02040502050405020303" pitchFamily="18" charset="0"/>
              </a:rPr>
              <a:t>在上图的基础上，再递归使用这个方法计算子节点的分裂属性，最终就可以得到整个决策树。</a:t>
            </a:r>
          </a:p>
          <a:p>
            <a:r>
              <a:rPr lang="zh-CN" altLang="en-US" dirty="0">
                <a:solidFill>
                  <a:srgbClr val="333333"/>
                </a:solidFill>
                <a:latin typeface="Georgia" panose="02040502050405020303" pitchFamily="18" charset="0"/>
              </a:rPr>
              <a:t>      上面为了简便，将特征属性离散化了，其实日志密度和好友密度都是连续的属性。对于特征属性为连续值，可以如此使用</a:t>
            </a:r>
            <a:r>
              <a:rPr lang="en-US" altLang="zh-CN" dirty="0">
                <a:solidFill>
                  <a:srgbClr val="333333"/>
                </a:solidFill>
                <a:latin typeface="Georgia" panose="02040502050405020303" pitchFamily="18" charset="0"/>
              </a:rPr>
              <a:t>ID3</a:t>
            </a:r>
            <a:r>
              <a:rPr lang="zh-CN" altLang="en-US" dirty="0">
                <a:solidFill>
                  <a:srgbClr val="333333"/>
                </a:solidFill>
                <a:latin typeface="Georgia" panose="02040502050405020303" pitchFamily="18" charset="0"/>
              </a:rPr>
              <a:t>算法：</a:t>
            </a:r>
          </a:p>
          <a:p>
            <a:r>
              <a:rPr lang="zh-CN" altLang="en-US" dirty="0">
                <a:solidFill>
                  <a:srgbClr val="333333"/>
                </a:solidFill>
                <a:latin typeface="Georgia" panose="02040502050405020303" pitchFamily="18" charset="0"/>
              </a:rPr>
              <a:t>      先将</a:t>
            </a:r>
            <a:r>
              <a:rPr lang="en-US" altLang="zh-CN" dirty="0">
                <a:solidFill>
                  <a:srgbClr val="333333"/>
                </a:solidFill>
                <a:latin typeface="Georgia" panose="02040502050405020303" pitchFamily="18" charset="0"/>
              </a:rPr>
              <a:t>D</a:t>
            </a:r>
            <a:r>
              <a:rPr lang="zh-CN" altLang="en-US" dirty="0">
                <a:solidFill>
                  <a:srgbClr val="333333"/>
                </a:solidFill>
                <a:latin typeface="Georgia" panose="02040502050405020303" pitchFamily="18" charset="0"/>
              </a:rPr>
              <a:t>中元素按照特征属性排序，则每两个相邻元素的中间点可以看做潜在分裂点，从第一个潜在分裂点开始，分裂</a:t>
            </a:r>
            <a:r>
              <a:rPr lang="en-US" altLang="zh-CN" dirty="0">
                <a:solidFill>
                  <a:srgbClr val="333333"/>
                </a:solidFill>
                <a:latin typeface="Georgia" panose="02040502050405020303" pitchFamily="18" charset="0"/>
              </a:rPr>
              <a:t>D</a:t>
            </a:r>
            <a:r>
              <a:rPr lang="zh-CN" altLang="en-US" dirty="0">
                <a:solidFill>
                  <a:srgbClr val="333333"/>
                </a:solidFill>
                <a:latin typeface="Georgia" panose="02040502050405020303" pitchFamily="18" charset="0"/>
              </a:rPr>
              <a:t>并计算两个集合的期望信息，具有最小期望信息的点称为这个属性的最佳分裂点，其信息期望作为此属性的信息期望。</a:t>
            </a:r>
            <a:endParaRPr lang="zh-CN" altLang="en-US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425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决策树构造</a:t>
            </a:r>
            <a:r>
              <a:rPr lang="en-US" altLang="zh-CN" dirty="0" smtClean="0"/>
              <a:t>-</a:t>
            </a:r>
            <a:r>
              <a:rPr lang="zh-CN" altLang="en-US" dirty="0" smtClean="0"/>
              <a:t>信息增益比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1" y="1403595"/>
            <a:ext cx="70363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这种算法有个缺点，信息增益的值是相对于训练数据集而言的，当</a:t>
            </a:r>
            <a:r>
              <a:rPr lang="en-US" altLang="zh-CN" dirty="0"/>
              <a:t>H(D)</a:t>
            </a:r>
            <a:r>
              <a:rPr lang="zh-CN" altLang="en-US" dirty="0"/>
              <a:t>大的时候，信息增益值往往会偏大，这样对</a:t>
            </a:r>
            <a:r>
              <a:rPr lang="en-US" altLang="zh-CN" dirty="0"/>
              <a:t>H(D)</a:t>
            </a:r>
            <a:r>
              <a:rPr lang="zh-CN" altLang="en-US" dirty="0"/>
              <a:t>小的特征不公平。改进的方法是信息增益比：</a:t>
            </a:r>
            <a:endParaRPr lang="zh-CN" altLang="en-U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5122" name="Picture 2" descr="http://ww4.sinaimg.cn/large/6cbb8645jw1ep3enz3p89j20hf02ydg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68" y="2860570"/>
            <a:ext cx="5972175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795542" y="4065966"/>
            <a:ext cx="102955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以信息增益作为特征，存在偏向于取值较多的特征。使用信息增益率可以校正。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Ha(D)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表示训练集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D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关于特征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a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的熵，以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a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的取值作为熵的计算标准。</a:t>
            </a:r>
          </a:p>
          <a:p>
            <a:pPr algn="ctr"/>
            <a:r>
              <a:rPr lang="en-US" altLang="zh-CN" b="1" dirty="0">
                <a:solidFill>
                  <a:srgbClr val="333333"/>
                </a:solidFill>
                <a:latin typeface="Arial" panose="020B0604020202020204" pitchFamily="34" charset="0"/>
              </a:rPr>
              <a:t>gr(D,A)=G(D,A)/Ha(D)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864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决策树构造</a:t>
            </a:r>
            <a:r>
              <a:rPr lang="en-US" altLang="zh-CN" dirty="0" smtClean="0"/>
              <a:t>-C4.5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199" y="1690687"/>
            <a:ext cx="107262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Arial" panose="020B0604020202020204" pitchFamily="34" charset="0"/>
              </a:rPr>
              <a:t>C4.5</a:t>
            </a:r>
            <a:r>
              <a:rPr lang="zh-CN" altLang="en-US" b="1" dirty="0">
                <a:solidFill>
                  <a:srgbClr val="333333"/>
                </a:solidFill>
                <a:latin typeface="Arial" panose="020B0604020202020204" pitchFamily="34" charset="0"/>
              </a:rPr>
              <a:t>的生成算法</a:t>
            </a:r>
          </a:p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ID3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算法只有树的生成，所以该算法生成的树容易过拟合。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C4.5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算法对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ID3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算法相似，但对其进行了改进，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C4.5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在生成过程中使用信息增益比来选择特征，具体算法步骤同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ID3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算法。</a:t>
            </a:r>
            <a:endParaRPr lang="zh-CN" alt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552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决策树构造</a:t>
            </a:r>
            <a:r>
              <a:rPr lang="en-US" altLang="zh-CN" dirty="0" smtClean="0"/>
              <a:t>-</a:t>
            </a:r>
            <a:r>
              <a:rPr lang="zh-CN" altLang="en-US" dirty="0" smtClean="0"/>
              <a:t>剪枝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82531" y="1690688"/>
            <a:ext cx="995799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按照我们的算法，一步一步的训练下去，会对输入的训练集有个近乎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100%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的准确分类，但显然这会导致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Overfitting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，为了避免这种情况出现我们要对生成的树进行剪枝。剪枝可以分为预剪枝和后剪枝，预剪枝是提前设定好的一个叶子数目，当叶子数目达到阈值时就不再生成，但这显然可能会导致分类准确率的下降，所以我们一般采用后剪枝。</a:t>
            </a:r>
          </a:p>
          <a:p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　　决策树的剪枝往往通过极小化决策树的整体的损失函数来实现，设树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T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的叶结点个数为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|T|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，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t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是树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T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的叶结点，该节点上有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N</a:t>
            </a:r>
            <a:r>
              <a:rPr lang="en-US" altLang="zh-CN" baseline="-25000" dirty="0" err="1">
                <a:solidFill>
                  <a:srgbClr val="333333"/>
                </a:solidFill>
                <a:latin typeface="Verdana" panose="020B0604030504040204" pitchFamily="34" charset="0"/>
              </a:rPr>
              <a:t>t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个样本点，其中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k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类的有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N</a:t>
            </a:r>
            <a:r>
              <a:rPr lang="en-US" altLang="zh-CN" baseline="-25000" dirty="0" err="1">
                <a:solidFill>
                  <a:srgbClr val="333333"/>
                </a:solidFill>
                <a:latin typeface="Verdana" panose="020B0604030504040204" pitchFamily="34" charset="0"/>
              </a:rPr>
              <a:t>tk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,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我们如此定义决策树的损失函数：</a:t>
            </a:r>
          </a:p>
          <a:p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　　　　　　　　　　　　　　　　　　　　　　　　　　　　</a:t>
            </a:r>
            <a:r>
              <a:rPr lang="en-US" altLang="zh-CN" b="1" dirty="0">
                <a:solidFill>
                  <a:srgbClr val="333333"/>
                </a:solidFill>
                <a:latin typeface="Verdana" panose="020B0604030504040204" pitchFamily="34" charset="0"/>
              </a:rPr>
              <a:t>C(T)=∑</a:t>
            </a:r>
            <a:r>
              <a:rPr lang="en-US" altLang="zh-CN" b="1" dirty="0" err="1">
                <a:solidFill>
                  <a:srgbClr val="333333"/>
                </a:solidFill>
                <a:latin typeface="Verdana" panose="020B0604030504040204" pitchFamily="34" charset="0"/>
              </a:rPr>
              <a:t>N</a:t>
            </a:r>
            <a:r>
              <a:rPr lang="en-US" altLang="zh-CN" b="1" baseline="-25000" dirty="0" err="1">
                <a:solidFill>
                  <a:srgbClr val="333333"/>
                </a:solidFill>
                <a:latin typeface="Verdana" panose="020B0604030504040204" pitchFamily="34" charset="0"/>
              </a:rPr>
              <a:t>t</a:t>
            </a:r>
            <a:r>
              <a:rPr lang="en-US" altLang="zh-CN" b="1" dirty="0" err="1">
                <a:solidFill>
                  <a:srgbClr val="333333"/>
                </a:solidFill>
                <a:latin typeface="Verdana" panose="020B0604030504040204" pitchFamily="34" charset="0"/>
              </a:rPr>
              <a:t>H</a:t>
            </a:r>
            <a:r>
              <a:rPr lang="en-US" altLang="zh-CN" b="1" baseline="-25000" dirty="0" err="1">
                <a:solidFill>
                  <a:srgbClr val="333333"/>
                </a:solidFill>
                <a:latin typeface="Verdana" panose="020B0604030504040204" pitchFamily="34" charset="0"/>
              </a:rPr>
              <a:t>t</a:t>
            </a:r>
            <a:r>
              <a:rPr lang="en-US" altLang="zh-CN" b="1" dirty="0">
                <a:solidFill>
                  <a:srgbClr val="333333"/>
                </a:solidFill>
                <a:latin typeface="Verdana" panose="020B0604030504040204" pitchFamily="34" charset="0"/>
              </a:rPr>
              <a:t>(T)+α|T|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zh-CN" altLang="en-US" b="1" dirty="0">
                <a:solidFill>
                  <a:srgbClr val="333333"/>
                </a:solidFill>
                <a:latin typeface="Verdana" panose="020B0604030504040204" pitchFamily="34" charset="0"/>
              </a:rPr>
              <a:t>　　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而</a:t>
            </a:r>
            <a:r>
              <a:rPr lang="en-US" altLang="zh-CN" b="1" dirty="0">
                <a:solidFill>
                  <a:srgbClr val="333333"/>
                </a:solidFill>
                <a:latin typeface="Verdana" panose="020B0604030504040204" pitchFamily="34" charset="0"/>
              </a:rPr>
              <a:t>α|T|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就相当于正则化项，与其他机器学习算法一致。我们就依此来减去能使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cost function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变小的叶子节点。</a:t>
            </a:r>
            <a:endParaRPr lang="zh-CN" altLang="en-U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14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决策树（</a:t>
            </a:r>
            <a:r>
              <a:rPr lang="en-US" altLang="zh-CN" dirty="0"/>
              <a:t>Decision Tree</a:t>
            </a:r>
            <a:r>
              <a:rPr lang="zh-CN" altLang="en-US" dirty="0"/>
              <a:t>）是一种简单但是广泛使用的分类器。通过训练数据构建决策树，可以高效的对未知的数据进行分类。决策数有两大优点：</a:t>
            </a:r>
            <a:r>
              <a:rPr lang="en-US" altLang="zh-CN" dirty="0"/>
              <a:t>1</a:t>
            </a:r>
            <a:r>
              <a:rPr lang="zh-CN" altLang="en-US" dirty="0"/>
              <a:t>）决策树模型可以读性好，具有描述性，有助于人工分析；</a:t>
            </a:r>
            <a:r>
              <a:rPr lang="en-US" altLang="zh-CN" dirty="0"/>
              <a:t>2</a:t>
            </a:r>
            <a:r>
              <a:rPr lang="zh-CN" altLang="en-US" dirty="0"/>
              <a:t>）效率高，决策树只需要一次构建，反复使用，每一次预测的最大计算次数不超过决策树的深度。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相比</a:t>
            </a:r>
            <a:r>
              <a:rPr lang="zh-CN" altLang="en-US" dirty="0"/>
              <a:t>贝叶斯算法，决策树的优势在于构造过程不需要任何领域知识或参数设置，因此在实际应用中，对于探测式的知识发现，决策树更加适用。</a:t>
            </a:r>
          </a:p>
        </p:txBody>
      </p:sp>
    </p:spTree>
    <p:extLst>
      <p:ext uri="{BB962C8B-B14F-4D97-AF65-F5344CB8AC3E}">
        <p14:creationId xmlns:p14="http://schemas.microsoft.com/office/powerpoint/2010/main" val="61468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什么是决策树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1490922"/>
            <a:ext cx="659533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Georgia" panose="02040502050405020303" pitchFamily="18" charset="0"/>
              </a:rPr>
              <a:t>通俗来说，决策树分类的思想类似于找对象。现想象一个女孩的母亲要给这个女孩介绍男朋友，于是有了下面的对话：</a:t>
            </a:r>
          </a:p>
          <a:p>
            <a:r>
              <a:rPr lang="zh-CN" altLang="en-US" i="1" dirty="0">
                <a:solidFill>
                  <a:srgbClr val="0080C0"/>
                </a:solidFill>
                <a:latin typeface="Georgia" panose="02040502050405020303" pitchFamily="18" charset="0"/>
              </a:rPr>
              <a:t>      </a:t>
            </a:r>
            <a:endParaRPr lang="en-US" altLang="zh-CN" i="1" dirty="0" smtClean="0">
              <a:solidFill>
                <a:srgbClr val="0080C0"/>
              </a:solidFill>
              <a:latin typeface="Georgia" panose="02040502050405020303" pitchFamily="18" charset="0"/>
            </a:endParaRPr>
          </a:p>
          <a:p>
            <a:r>
              <a:rPr lang="en-US" altLang="zh-CN" i="1" dirty="0" smtClean="0">
                <a:solidFill>
                  <a:srgbClr val="0080C0"/>
                </a:solidFill>
                <a:latin typeface="Georgia" panose="02040502050405020303" pitchFamily="18" charset="0"/>
              </a:rPr>
              <a:t>      </a:t>
            </a:r>
            <a:r>
              <a:rPr lang="zh-CN" altLang="en-US" i="1" dirty="0" smtClean="0">
                <a:solidFill>
                  <a:srgbClr val="0080C0"/>
                </a:solidFill>
                <a:latin typeface="Georgia" panose="02040502050405020303" pitchFamily="18" charset="0"/>
              </a:rPr>
              <a:t>女儿</a:t>
            </a:r>
            <a:r>
              <a:rPr lang="zh-CN" altLang="en-US" i="1" dirty="0">
                <a:solidFill>
                  <a:srgbClr val="0080C0"/>
                </a:solidFill>
                <a:latin typeface="Georgia" panose="02040502050405020303" pitchFamily="18" charset="0"/>
              </a:rPr>
              <a:t>：多大年纪了？</a:t>
            </a:r>
            <a:endParaRPr lang="zh-CN" alt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r>
              <a:rPr lang="zh-CN" altLang="en-US" i="1" dirty="0">
                <a:solidFill>
                  <a:srgbClr val="0080C0"/>
                </a:solidFill>
                <a:latin typeface="Georgia" panose="02040502050405020303" pitchFamily="18" charset="0"/>
              </a:rPr>
              <a:t>      母亲：</a:t>
            </a:r>
            <a:r>
              <a:rPr lang="en-US" altLang="zh-CN" i="1" dirty="0">
                <a:solidFill>
                  <a:srgbClr val="0080C0"/>
                </a:solidFill>
                <a:latin typeface="Georgia" panose="02040502050405020303" pitchFamily="18" charset="0"/>
              </a:rPr>
              <a:t>26</a:t>
            </a:r>
            <a:r>
              <a:rPr lang="zh-CN" altLang="en-US" i="1" dirty="0">
                <a:solidFill>
                  <a:srgbClr val="0080C0"/>
                </a:solidFill>
                <a:latin typeface="Georgia" panose="02040502050405020303" pitchFamily="18" charset="0"/>
              </a:rPr>
              <a:t>。</a:t>
            </a:r>
            <a:endParaRPr lang="zh-CN" alt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r>
              <a:rPr lang="zh-CN" altLang="en-US" i="1" dirty="0">
                <a:solidFill>
                  <a:srgbClr val="0080C0"/>
                </a:solidFill>
                <a:latin typeface="Georgia" panose="02040502050405020303" pitchFamily="18" charset="0"/>
              </a:rPr>
              <a:t>      女儿：长的帅不帅？</a:t>
            </a:r>
            <a:endParaRPr lang="zh-CN" alt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r>
              <a:rPr lang="zh-CN" altLang="en-US" i="1" dirty="0">
                <a:solidFill>
                  <a:srgbClr val="0080C0"/>
                </a:solidFill>
                <a:latin typeface="Georgia" panose="02040502050405020303" pitchFamily="18" charset="0"/>
              </a:rPr>
              <a:t>      母亲：挺帅的。</a:t>
            </a:r>
            <a:endParaRPr lang="zh-CN" alt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r>
              <a:rPr lang="zh-CN" altLang="en-US" i="1" dirty="0">
                <a:solidFill>
                  <a:srgbClr val="0080C0"/>
                </a:solidFill>
                <a:latin typeface="Georgia" panose="02040502050405020303" pitchFamily="18" charset="0"/>
              </a:rPr>
              <a:t>      女儿：收入高不？</a:t>
            </a:r>
            <a:endParaRPr lang="zh-CN" alt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r>
              <a:rPr lang="zh-CN" altLang="en-US" i="1" dirty="0">
                <a:solidFill>
                  <a:srgbClr val="0080C0"/>
                </a:solidFill>
                <a:latin typeface="Georgia" panose="02040502050405020303" pitchFamily="18" charset="0"/>
              </a:rPr>
              <a:t>      母亲：不算很高，中等情况。</a:t>
            </a:r>
            <a:endParaRPr lang="zh-CN" alt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r>
              <a:rPr lang="zh-CN" altLang="en-US" i="1" dirty="0">
                <a:solidFill>
                  <a:srgbClr val="0080C0"/>
                </a:solidFill>
                <a:latin typeface="Georgia" panose="02040502050405020303" pitchFamily="18" charset="0"/>
              </a:rPr>
              <a:t>      女儿：是公务员不？</a:t>
            </a:r>
            <a:endParaRPr lang="zh-CN" alt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r>
              <a:rPr lang="zh-CN" altLang="en-US" i="1" dirty="0">
                <a:solidFill>
                  <a:srgbClr val="0080C0"/>
                </a:solidFill>
                <a:latin typeface="Georgia" panose="02040502050405020303" pitchFamily="18" charset="0"/>
              </a:rPr>
              <a:t>      母亲：是，在税务局上班呢。</a:t>
            </a:r>
            <a:endParaRPr lang="zh-CN" alt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r>
              <a:rPr lang="zh-CN" altLang="en-US" i="1" dirty="0">
                <a:solidFill>
                  <a:srgbClr val="0080C0"/>
                </a:solidFill>
                <a:latin typeface="Georgia" panose="02040502050405020303" pitchFamily="18" charset="0"/>
              </a:rPr>
              <a:t>      女儿：那好，我去见见。</a:t>
            </a:r>
            <a:endParaRPr lang="zh-CN" alt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Georgia" panose="02040502050405020303" pitchFamily="18" charset="0"/>
              </a:rPr>
              <a:t>      </a:t>
            </a:r>
            <a:endParaRPr lang="en-US" altLang="zh-CN" dirty="0" smtClean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Georgia" panose="02040502050405020303" pitchFamily="18" charset="0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Georgia" panose="02040502050405020303" pitchFamily="18" charset="0"/>
              </a:rPr>
              <a:t>      </a:t>
            </a:r>
            <a:r>
              <a:rPr lang="zh-CN" altLang="en-US" dirty="0" smtClean="0">
                <a:solidFill>
                  <a:srgbClr val="333333"/>
                </a:solidFill>
                <a:latin typeface="Georgia" panose="02040502050405020303" pitchFamily="18" charset="0"/>
              </a:rPr>
              <a:t>这个</a:t>
            </a:r>
            <a:r>
              <a:rPr lang="zh-CN" altLang="en-US" dirty="0">
                <a:solidFill>
                  <a:srgbClr val="333333"/>
                </a:solidFill>
                <a:latin typeface="Georgia" panose="02040502050405020303" pitchFamily="18" charset="0"/>
              </a:rPr>
              <a:t>女孩的决策过程就是典型的分类树决策。相当于通过年龄、长相、收入和是否公务员对将男人分为两个类别：见和不见。假设这个女孩对男人的要求是：</a:t>
            </a:r>
            <a:r>
              <a:rPr lang="en-US" altLang="zh-CN" dirty="0">
                <a:solidFill>
                  <a:srgbClr val="333333"/>
                </a:solidFill>
                <a:latin typeface="Georgia" panose="02040502050405020303" pitchFamily="18" charset="0"/>
              </a:rPr>
              <a:t>30</a:t>
            </a:r>
            <a:r>
              <a:rPr lang="zh-CN" altLang="en-US" dirty="0">
                <a:solidFill>
                  <a:srgbClr val="333333"/>
                </a:solidFill>
                <a:latin typeface="Georgia" panose="02040502050405020303" pitchFamily="18" charset="0"/>
              </a:rPr>
              <a:t>岁以下、长相中等以上并且是高收入者或中等以上收入的公务员，那么这个可以用下图表示女孩的决策逻辑</a:t>
            </a:r>
            <a:endParaRPr lang="zh-CN" altLang="en-US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8366" y="1690688"/>
            <a:ext cx="4025484" cy="409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045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什么是决策树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664933"/>
              </p:ext>
            </p:extLst>
          </p:nvPr>
        </p:nvGraphicFramePr>
        <p:xfrm>
          <a:off x="153322" y="1355464"/>
          <a:ext cx="8052070" cy="4347563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1011219"/>
                <a:gridCol w="1376978"/>
                <a:gridCol w="1742739"/>
                <a:gridCol w="2000923"/>
                <a:gridCol w="1920211"/>
              </a:tblGrid>
              <a:tr h="816133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ID</a:t>
                      </a:r>
                    </a:p>
                  </a:txBody>
                  <a:tcPr marL="27822" marR="27822" marT="27822" marB="27822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拥有</a:t>
                      </a:r>
                      <a:r>
                        <a:rPr lang="zh-CN" altLang="en-US" sz="1800" dirty="0" smtClean="0">
                          <a:effectLst/>
                        </a:rPr>
                        <a:t>房产</a:t>
                      </a:r>
                      <a:endParaRPr lang="en-US" altLang="zh-CN" sz="1800" dirty="0" smtClean="0">
                        <a:effectLst/>
                      </a:endParaRPr>
                    </a:p>
                  </a:txBody>
                  <a:tcPr marL="27822" marR="27822" marT="27822" marB="27822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婚姻情况（单身，已婚，离婚）</a:t>
                      </a:r>
                    </a:p>
                  </a:txBody>
                  <a:tcPr marL="27822" marR="27822" marT="27822" marB="27822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年收入（单位：千元）</a:t>
                      </a:r>
                    </a:p>
                  </a:txBody>
                  <a:tcPr marL="27822" marR="27822" marT="27822" marB="27822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effectLst/>
                        </a:rPr>
                        <a:t>偿还债务了吗</a:t>
                      </a:r>
                      <a:r>
                        <a:rPr lang="en-US" altLang="zh-CN" sz="1800" dirty="0" smtClean="0">
                          <a:effectLst/>
                        </a:rPr>
                        <a:t>?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27822" marR="27822" marT="27822" marB="27822"/>
                </a:tc>
              </a:tr>
              <a:tr h="314261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effectLst/>
                        </a:rPr>
                        <a:t>1</a:t>
                      </a:r>
                      <a:endParaRPr lang="en-US" altLang="zh-CN" sz="1800" dirty="0">
                        <a:effectLst/>
                      </a:endParaRPr>
                    </a:p>
                  </a:txBody>
                  <a:tcPr marL="27822" marR="27822" marT="27822" marB="27822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27822" marR="27822" marT="27822" marB="27822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单身</a:t>
                      </a:r>
                    </a:p>
                  </a:txBody>
                  <a:tcPr marL="27822" marR="27822" marT="27822" marB="27822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</a:rPr>
                        <a:t>125</a:t>
                      </a:r>
                    </a:p>
                  </a:txBody>
                  <a:tcPr marL="27822" marR="27822" marT="27822" marB="27822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effectLst/>
                        </a:rPr>
                        <a:t>是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27822" marR="27822" marT="27822" marB="27822"/>
                </a:tc>
              </a:tr>
              <a:tr h="314261"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</a:rPr>
                        <a:t>2</a:t>
                      </a:r>
                    </a:p>
                  </a:txBody>
                  <a:tcPr marL="27822" marR="27822" marT="27822" marB="27822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否</a:t>
                      </a:r>
                    </a:p>
                  </a:txBody>
                  <a:tcPr marL="27822" marR="27822" marT="27822" marB="27822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已婚</a:t>
                      </a:r>
                    </a:p>
                  </a:txBody>
                  <a:tcPr marL="27822" marR="27822" marT="27822" marB="27822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</a:rPr>
                        <a:t>100</a:t>
                      </a:r>
                    </a:p>
                  </a:txBody>
                  <a:tcPr marL="27822" marR="27822" marT="27822" marB="27822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effectLst/>
                        </a:rPr>
                        <a:t>是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27822" marR="27822" marT="27822" marB="27822"/>
                </a:tc>
              </a:tr>
              <a:tr h="314261"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</a:rPr>
                        <a:t>3</a:t>
                      </a:r>
                    </a:p>
                  </a:txBody>
                  <a:tcPr marL="27822" marR="27822" marT="27822" marB="27822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否</a:t>
                      </a:r>
                    </a:p>
                  </a:txBody>
                  <a:tcPr marL="27822" marR="27822" marT="27822" marB="27822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单身</a:t>
                      </a:r>
                    </a:p>
                  </a:txBody>
                  <a:tcPr marL="27822" marR="27822" marT="27822" marB="27822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</a:rPr>
                        <a:t>70</a:t>
                      </a:r>
                    </a:p>
                  </a:txBody>
                  <a:tcPr marL="27822" marR="27822" marT="27822" marB="27822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effectLst/>
                        </a:rPr>
                        <a:t>是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27822" marR="27822" marT="27822" marB="27822"/>
                </a:tc>
              </a:tr>
              <a:tr h="314261"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</a:rPr>
                        <a:t>4</a:t>
                      </a:r>
                    </a:p>
                  </a:txBody>
                  <a:tcPr marL="27822" marR="27822" marT="27822" marB="27822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是</a:t>
                      </a:r>
                    </a:p>
                  </a:txBody>
                  <a:tcPr marL="27822" marR="27822" marT="27822" marB="27822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已婚</a:t>
                      </a:r>
                    </a:p>
                  </a:txBody>
                  <a:tcPr marL="27822" marR="27822" marT="27822" marB="27822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</a:rPr>
                        <a:t>120</a:t>
                      </a:r>
                    </a:p>
                  </a:txBody>
                  <a:tcPr marL="27822" marR="27822" marT="27822" marB="27822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effectLst/>
                        </a:rPr>
                        <a:t>是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27822" marR="27822" marT="27822" marB="27822"/>
                </a:tc>
              </a:tr>
              <a:tr h="314261"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</a:rPr>
                        <a:t>5</a:t>
                      </a:r>
                    </a:p>
                  </a:txBody>
                  <a:tcPr marL="27822" marR="27822" marT="27822" marB="27822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否</a:t>
                      </a:r>
                    </a:p>
                  </a:txBody>
                  <a:tcPr marL="27822" marR="27822" marT="27822" marB="27822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离婚</a:t>
                      </a:r>
                    </a:p>
                  </a:txBody>
                  <a:tcPr marL="27822" marR="27822" marT="27822" marB="27822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</a:rPr>
                        <a:t>95</a:t>
                      </a:r>
                    </a:p>
                  </a:txBody>
                  <a:tcPr marL="27822" marR="27822" marT="27822" marB="27822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effectLst/>
                        </a:rPr>
                        <a:t>否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27822" marR="27822" marT="27822" marB="27822"/>
                </a:tc>
              </a:tr>
              <a:tr h="314261"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</a:rPr>
                        <a:t>6</a:t>
                      </a:r>
                    </a:p>
                  </a:txBody>
                  <a:tcPr marL="27822" marR="27822" marT="27822" marB="27822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27822" marR="27822" marT="27822" marB="27822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已婚</a:t>
                      </a:r>
                    </a:p>
                  </a:txBody>
                  <a:tcPr marL="27822" marR="27822" marT="27822" marB="27822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</a:rPr>
                        <a:t>60</a:t>
                      </a:r>
                    </a:p>
                  </a:txBody>
                  <a:tcPr marL="27822" marR="27822" marT="27822" marB="27822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effectLst/>
                        </a:rPr>
                        <a:t>是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27822" marR="27822" marT="27822" marB="27822"/>
                </a:tc>
              </a:tr>
              <a:tr h="314261"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</a:rPr>
                        <a:t>7</a:t>
                      </a:r>
                    </a:p>
                  </a:txBody>
                  <a:tcPr marL="27822" marR="27822" marT="27822" marB="27822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是</a:t>
                      </a:r>
                    </a:p>
                  </a:txBody>
                  <a:tcPr marL="27822" marR="27822" marT="27822" marB="27822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离婚</a:t>
                      </a:r>
                    </a:p>
                  </a:txBody>
                  <a:tcPr marL="27822" marR="27822" marT="27822" marB="27822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</a:rPr>
                        <a:t>220</a:t>
                      </a:r>
                    </a:p>
                  </a:txBody>
                  <a:tcPr marL="27822" marR="27822" marT="27822" marB="27822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effectLst/>
                        </a:rPr>
                        <a:t>是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27822" marR="27822" marT="27822" marB="27822"/>
                </a:tc>
              </a:tr>
              <a:tr h="314261"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</a:rPr>
                        <a:t>8</a:t>
                      </a:r>
                    </a:p>
                  </a:txBody>
                  <a:tcPr marL="27822" marR="27822" marT="27822" marB="27822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27822" marR="27822" marT="27822" marB="27822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单身</a:t>
                      </a:r>
                    </a:p>
                  </a:txBody>
                  <a:tcPr marL="27822" marR="27822" marT="27822" marB="27822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</a:rPr>
                        <a:t>85</a:t>
                      </a:r>
                    </a:p>
                  </a:txBody>
                  <a:tcPr marL="27822" marR="27822" marT="27822" marB="27822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effectLst/>
                        </a:rPr>
                        <a:t>否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27822" marR="27822" marT="27822" marB="27822"/>
                </a:tc>
              </a:tr>
              <a:tr h="314261"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</a:rPr>
                        <a:t>9</a:t>
                      </a:r>
                    </a:p>
                  </a:txBody>
                  <a:tcPr marL="27822" marR="27822" marT="27822" marB="27822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27822" marR="27822" marT="27822" marB="27822"/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</a:rPr>
                        <a:t>已婚</a:t>
                      </a:r>
                    </a:p>
                  </a:txBody>
                  <a:tcPr marL="27822" marR="27822" marT="27822" marB="27822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</a:rPr>
                        <a:t>75</a:t>
                      </a:r>
                    </a:p>
                  </a:txBody>
                  <a:tcPr marL="27822" marR="27822" marT="27822" marB="27822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effectLst/>
                        </a:rPr>
                        <a:t>是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27822" marR="27822" marT="27822" marB="27822"/>
                </a:tc>
              </a:tr>
              <a:tr h="561754">
                <a:tc>
                  <a:txBody>
                    <a:bodyPr/>
                    <a:lstStyle/>
                    <a:p>
                      <a:r>
                        <a:rPr lang="en-US" altLang="zh-CN" sz="1800">
                          <a:effectLst/>
                        </a:rPr>
                        <a:t>10</a:t>
                      </a:r>
                    </a:p>
                  </a:txBody>
                  <a:tcPr marL="27822" marR="27822" marT="27822" marB="27822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否</a:t>
                      </a:r>
                    </a:p>
                  </a:txBody>
                  <a:tcPr marL="27822" marR="27822" marT="27822" marB="27822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</a:rPr>
                        <a:t>单身</a:t>
                      </a:r>
                    </a:p>
                  </a:txBody>
                  <a:tcPr marL="27822" marR="27822" marT="27822" marB="2782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effectLst/>
                        </a:rPr>
                        <a:t>90</a:t>
                      </a:r>
                    </a:p>
                  </a:txBody>
                  <a:tcPr marL="27822" marR="27822" marT="27822" marB="27822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effectLst/>
                        </a:rPr>
                        <a:t>否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27822" marR="27822" marT="27822" marB="27822"/>
                </a:tc>
              </a:tr>
            </a:tbl>
          </a:graphicData>
        </a:graphic>
      </p:graphicFrame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384" y="1807285"/>
            <a:ext cx="3541294" cy="420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153322" y="5934670"/>
            <a:ext cx="81623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比如新来一个用户：无房产，单身，年收入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55K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，那么根据上面的决策树，可以预测他无法偿还债务（</a:t>
            </a:r>
            <a:r>
              <a:rPr lang="zh-CN" altLang="en-US" dirty="0">
                <a:solidFill>
                  <a:srgbClr val="0000FF"/>
                </a:solidFill>
                <a:latin typeface="Verdana" panose="020B0604030504040204" pitchFamily="34" charset="0"/>
              </a:rPr>
              <a:t>蓝色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虚线路径）。从上面的决策树，还可以知道是否拥有房产可以很大的决定用户是否可以偿还债务，对借贷业务具有指导意义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7541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什么是决策树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8200" y="1490922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决策树（</a:t>
            </a:r>
            <a:r>
              <a:rPr lang="en-US" altLang="zh-CN" b="1" dirty="0"/>
              <a:t>decision tree</a:t>
            </a:r>
            <a:r>
              <a:rPr lang="zh-CN" altLang="en-US" b="1" dirty="0"/>
              <a:t>）是一个树结构（可以是二叉树</a:t>
            </a:r>
            <a:r>
              <a:rPr lang="zh-CN" altLang="en-US" b="1" dirty="0" smtClean="0"/>
              <a:t>或多叉</a:t>
            </a:r>
            <a:r>
              <a:rPr lang="zh-CN" altLang="en-US" b="1" dirty="0"/>
              <a:t>树）。其每个非叶节点表示一个特征属性上的测试，每个分支代表这个特征属性在某个值域上的输出，而每个叶节点存放一个类别。使用决策树进行决策的过程就是从根节点开始，测试待分类项中相应的特征属性，并按照其值选择输出分支，直到到达叶子节点，将叶子节点存放的类别作为决策结果。</a:t>
            </a:r>
            <a:endParaRPr lang="zh-CN" altLang="en-US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108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决策树构造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992906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要把什么属性放在第一层节点？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“哪一个属性将在树的根结点被测试？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1800" dirty="0" smtClean="0"/>
              <a:t>为什么把“拥有房产”放在第一层节点？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因为，相对于</a:t>
            </a:r>
            <a:r>
              <a:rPr lang="en-US" altLang="zh-CN" sz="1800" dirty="0" smtClean="0"/>
              <a:t>”</a:t>
            </a:r>
            <a:r>
              <a:rPr lang="zh-CN" altLang="en-US" sz="1800" dirty="0" smtClean="0"/>
              <a:t>已婚否</a:t>
            </a:r>
            <a:r>
              <a:rPr lang="en-US" altLang="zh-CN" sz="1800" dirty="0" smtClean="0"/>
              <a:t>”,</a:t>
            </a:r>
            <a:r>
              <a:rPr lang="zh-CN" altLang="en-US" sz="1800" dirty="0" smtClean="0"/>
              <a:t>“拥有房产”能把判例分的更开！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凭什么，</a:t>
            </a:r>
            <a:r>
              <a:rPr lang="zh-CN" altLang="en-US" sz="1800" dirty="0"/>
              <a:t> </a:t>
            </a:r>
            <a:r>
              <a:rPr lang="zh-CN" altLang="en-US" sz="1800" dirty="0" smtClean="0"/>
              <a:t>“拥有房产”就能分的更开！！？？</a:t>
            </a:r>
            <a:endParaRPr lang="zh-CN" altLang="en-US" sz="1800" dirty="0"/>
          </a:p>
        </p:txBody>
      </p:sp>
      <p:pic>
        <p:nvPicPr>
          <p:cNvPr id="5" name="Picture 2" descr="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106" y="700983"/>
            <a:ext cx="5232959" cy="567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704" y="3880303"/>
            <a:ext cx="5204684" cy="279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43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决策树构造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992906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如果是你，你怎么构造决策树？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zh-CN" altLang="en-US" sz="1800" dirty="0"/>
          </a:p>
        </p:txBody>
      </p:sp>
      <p:pic>
        <p:nvPicPr>
          <p:cNvPr id="5" name="Picture 2" descr="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106" y="700983"/>
            <a:ext cx="5232959" cy="567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613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决策树构造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992906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决策树学习本质上是从训练数据集中归纳出一组分类规则，与训练数据集不相矛盾的决策树可能有多个，也可能一个都没有，我们需要找的是一个与训练数据矛盾较小的决策树，同时具有很好的泛化能力。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zh-CN" altLang="en-US" sz="1800" dirty="0"/>
          </a:p>
        </p:txBody>
      </p:sp>
      <p:pic>
        <p:nvPicPr>
          <p:cNvPr id="5" name="Picture 2" descr="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106" y="700983"/>
            <a:ext cx="5232959" cy="567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247" y="3479118"/>
            <a:ext cx="5204684" cy="279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2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决策树构造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7047155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要把什么属性放在第一层节点？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800" dirty="0" smtClean="0"/>
              <a:t>Q: </a:t>
            </a:r>
            <a:r>
              <a:rPr lang="zh-CN" altLang="en-US" sz="1800" dirty="0" smtClean="0"/>
              <a:t>为什么把“拥有房产”放在第一层节点？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A: </a:t>
            </a:r>
            <a:r>
              <a:rPr lang="zh-CN" altLang="en-US" sz="1800" dirty="0" smtClean="0"/>
              <a:t>因为，相对于</a:t>
            </a:r>
            <a:r>
              <a:rPr lang="en-US" altLang="zh-CN" sz="1800" dirty="0" smtClean="0"/>
              <a:t>”</a:t>
            </a:r>
            <a:r>
              <a:rPr lang="zh-CN" altLang="en-US" sz="1800" dirty="0" smtClean="0"/>
              <a:t>已婚否</a:t>
            </a:r>
            <a:r>
              <a:rPr lang="en-US" altLang="zh-CN" sz="1800" dirty="0" smtClean="0"/>
              <a:t>”,</a:t>
            </a:r>
            <a:r>
              <a:rPr lang="zh-CN" altLang="en-US" sz="1800" dirty="0" smtClean="0"/>
              <a:t>“拥有房产”能把判例分的更开！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Q: </a:t>
            </a:r>
            <a:r>
              <a:rPr lang="zh-CN" altLang="en-US" sz="1800" dirty="0" smtClean="0"/>
              <a:t>你说，凭什么，</a:t>
            </a:r>
            <a:r>
              <a:rPr lang="zh-CN" altLang="en-US" sz="1800" dirty="0"/>
              <a:t> </a:t>
            </a:r>
            <a:r>
              <a:rPr lang="zh-CN" altLang="en-US" sz="1800" dirty="0" smtClean="0"/>
              <a:t>“拥有房产”就能分的更开！！？？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A: </a:t>
            </a:r>
            <a:r>
              <a:rPr lang="zh-CN" altLang="en-US" sz="1800" dirty="0" smtClean="0"/>
              <a:t>因为我观察了你给我的样本，发现，有没有房产，对是否有还贷能力影响很大！！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Q: ….</a:t>
            </a:r>
          </a:p>
          <a:p>
            <a:pPr marL="0" indent="0">
              <a:buNone/>
            </a:pPr>
            <a:r>
              <a:rPr lang="en-US" altLang="zh-CN" sz="1800" dirty="0" smtClean="0"/>
              <a:t>A: </a:t>
            </a:r>
            <a:r>
              <a:rPr lang="zh-CN" altLang="en-US" sz="1800" dirty="0" smtClean="0"/>
              <a:t>就是</a:t>
            </a:r>
            <a:r>
              <a:rPr lang="en-US" altLang="zh-CN" sz="1800" dirty="0" smtClean="0"/>
              <a:t>”</a:t>
            </a:r>
            <a:r>
              <a:rPr lang="zh-CN" altLang="en-US" sz="1800" dirty="0" smtClean="0"/>
              <a:t>拥有房产</a:t>
            </a:r>
            <a:r>
              <a:rPr lang="en-US" altLang="zh-CN" sz="1800" dirty="0" smtClean="0"/>
              <a:t>”</a:t>
            </a:r>
            <a:r>
              <a:rPr lang="zh-CN" altLang="en-US" sz="1800" dirty="0" smtClean="0"/>
              <a:t>这个属性对样本的分类能力最强？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Q: </a:t>
            </a:r>
            <a:r>
              <a:rPr lang="zh-CN" altLang="en-US" sz="1800" dirty="0" smtClean="0"/>
              <a:t>你是如何观察出来谁的分类能力强的？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A: </a:t>
            </a:r>
            <a:r>
              <a:rPr lang="zh-CN" altLang="en-US" sz="1800" dirty="0" smtClean="0"/>
              <a:t>熵，</a:t>
            </a:r>
            <a:r>
              <a:rPr lang="zh-CN" altLang="en-US" sz="1800" dirty="0"/>
              <a:t>信息增益，</a:t>
            </a:r>
            <a:r>
              <a:rPr lang="zh-CN" altLang="en-US" sz="1800" dirty="0" smtClean="0"/>
              <a:t>信息增益比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zh-CN" altLang="en-US" sz="1800" dirty="0"/>
          </a:p>
        </p:txBody>
      </p:sp>
      <p:pic>
        <p:nvPicPr>
          <p:cNvPr id="5" name="Picture 2" descr="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266" y="2089191"/>
            <a:ext cx="3952799" cy="428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923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1768</TotalTime>
  <Words>1898</Words>
  <Application>Microsoft Office PowerPoint</Application>
  <PresentationFormat>宽屏</PresentationFormat>
  <Paragraphs>215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Georgia</vt:lpstr>
      <vt:lpstr>Verdana</vt:lpstr>
      <vt:lpstr>Office 主题</vt:lpstr>
      <vt:lpstr>决策树</vt:lpstr>
      <vt:lpstr>概要</vt:lpstr>
      <vt:lpstr>什么是决策树?</vt:lpstr>
      <vt:lpstr>什么是决策树?</vt:lpstr>
      <vt:lpstr>什么是决策树?</vt:lpstr>
      <vt:lpstr>决策树构造</vt:lpstr>
      <vt:lpstr>决策树构造</vt:lpstr>
      <vt:lpstr>决策树构造</vt:lpstr>
      <vt:lpstr>决策树构造</vt:lpstr>
      <vt:lpstr>决策树构造-熵</vt:lpstr>
      <vt:lpstr>决策树构造-条件熵</vt:lpstr>
      <vt:lpstr>决策树构造-信息增益</vt:lpstr>
      <vt:lpstr>决策树构造-ID3</vt:lpstr>
      <vt:lpstr>决策树构造-信息增益</vt:lpstr>
      <vt:lpstr>决策树构造-信息增益比</vt:lpstr>
      <vt:lpstr>决策树构造-C4.5</vt:lpstr>
      <vt:lpstr>决策树构造-剪枝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机器学习基础</dc:title>
  <dc:creator>jiao</dc:creator>
  <cp:lastModifiedBy>Administrator</cp:lastModifiedBy>
  <cp:revision>49</cp:revision>
  <dcterms:created xsi:type="dcterms:W3CDTF">2016-01-12T08:15:43Z</dcterms:created>
  <dcterms:modified xsi:type="dcterms:W3CDTF">2016-07-24T01:00:00Z</dcterms:modified>
</cp:coreProperties>
</file>