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371" r:id="rId3"/>
    <p:sldId id="333" r:id="rId4"/>
    <p:sldId id="372" r:id="rId5"/>
    <p:sldId id="373" r:id="rId6"/>
    <p:sldId id="374" r:id="rId7"/>
    <p:sldId id="375" r:id="rId8"/>
    <p:sldId id="383" r:id="rId9"/>
    <p:sldId id="384" r:id="rId10"/>
    <p:sldId id="385" r:id="rId11"/>
    <p:sldId id="336" r:id="rId12"/>
    <p:sldId id="362" r:id="rId13"/>
    <p:sldId id="363" r:id="rId14"/>
    <p:sldId id="364" r:id="rId15"/>
    <p:sldId id="365" r:id="rId16"/>
    <p:sldId id="366" r:id="rId17"/>
    <p:sldId id="367" r:id="rId18"/>
    <p:sldId id="368" r:id="rId19"/>
    <p:sldId id="369" r:id="rId20"/>
    <p:sldId id="370" r:id="rId21"/>
    <p:sldId id="376" r:id="rId22"/>
    <p:sldId id="377" r:id="rId23"/>
    <p:sldId id="378" r:id="rId24"/>
    <p:sldId id="379" r:id="rId25"/>
    <p:sldId id="380" r:id="rId26"/>
    <p:sldId id="381" r:id="rId27"/>
    <p:sldId id="382" r:id="rId28"/>
    <p:sldId id="386"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390" autoAdjust="0"/>
  </p:normalViewPr>
  <p:slideViewPr>
    <p:cSldViewPr snapToGrid="0">
      <p:cViewPr varScale="1">
        <p:scale>
          <a:sx n="100" d="100"/>
          <a:sy n="100" d="100"/>
        </p:scale>
        <p:origin x="95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7100E4-AA40-4C47-A7D3-95E0A1824508}" type="datetimeFigureOut">
              <a:rPr lang="zh-CN" altLang="en-US" smtClean="0"/>
              <a:t>2016/1/20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63B03F-B4D1-415E-B1EE-0EEAD3733C9B}" type="slidenum">
              <a:rPr lang="zh-CN" altLang="en-US" smtClean="0"/>
              <a:t>‹#›</a:t>
            </a:fld>
            <a:endParaRPr lang="zh-CN" altLang="en-US"/>
          </a:p>
        </p:txBody>
      </p:sp>
    </p:spTree>
    <p:extLst>
      <p:ext uri="{BB962C8B-B14F-4D97-AF65-F5344CB8AC3E}">
        <p14:creationId xmlns:p14="http://schemas.microsoft.com/office/powerpoint/2010/main" val="2986071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en.wikipedia.org/wiki/Sequential_minimal_optimization" TargetMode="External"/><Relationship Id="rId3" Type="http://schemas.openxmlformats.org/officeDocument/2006/relationships/hyperlink" Target="http://en.wikipedia.org/wiki/Lagrange_multiplier" TargetMode="External"/><Relationship Id="rId7" Type="http://schemas.openxmlformats.org/officeDocument/2006/relationships/hyperlink" Target="http://blog.pluskid.org/?p=682"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blog.pluskid.org/?p=702" TargetMode="External"/><Relationship Id="rId5" Type="http://schemas.openxmlformats.org/officeDocument/2006/relationships/hyperlink" Target="http://en.wikipedia.org/wiki/Quadratic_programming#Lagrangian_duality" TargetMode="External"/><Relationship Id="rId4" Type="http://schemas.openxmlformats.org/officeDocument/2006/relationships/hyperlink" Target="http://en.wikipedia.org/wiki/Karush%E2%80%93Kuhn%E2%80%93Tucker_conditions" TargetMode="Externa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en.wikipedia.org/wiki/Sequential_minimal_optimization" TargetMode="External"/><Relationship Id="rId3" Type="http://schemas.openxmlformats.org/officeDocument/2006/relationships/hyperlink" Target="http://en.wikipedia.org/wiki/Lagrange_multiplier" TargetMode="External"/><Relationship Id="rId7" Type="http://schemas.openxmlformats.org/officeDocument/2006/relationships/hyperlink" Target="http://blog.pluskid.org/?p=682"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blog.pluskid.org/?p=702" TargetMode="External"/><Relationship Id="rId5" Type="http://schemas.openxmlformats.org/officeDocument/2006/relationships/hyperlink" Target="http://en.wikipedia.org/wiki/Quadratic_programming#Lagrangian_duality" TargetMode="External"/><Relationship Id="rId4" Type="http://schemas.openxmlformats.org/officeDocument/2006/relationships/hyperlink" Target="http://en.wikipedia.org/wiki/Karush%E2%80%93Kuhn%E2%80%93Tucker_conditions" TargetMode="Externa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en.wikipedia.org/wiki/Sequential_minimal_optimization" TargetMode="External"/><Relationship Id="rId3" Type="http://schemas.openxmlformats.org/officeDocument/2006/relationships/hyperlink" Target="http://en.wikipedia.org/wiki/Lagrange_multiplier" TargetMode="External"/><Relationship Id="rId7" Type="http://schemas.openxmlformats.org/officeDocument/2006/relationships/hyperlink" Target="http://blog.pluskid.org/?p=682"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blog.pluskid.org/?p=702" TargetMode="External"/><Relationship Id="rId5" Type="http://schemas.openxmlformats.org/officeDocument/2006/relationships/hyperlink" Target="http://en.wikipedia.org/wiki/Quadratic_programming#Lagrangian_duality" TargetMode="External"/><Relationship Id="rId4" Type="http://schemas.openxmlformats.org/officeDocument/2006/relationships/hyperlink" Target="http://en.wikipedia.org/wiki/Karush%E2%80%93Kuhn%E2%80%93Tucker_conditions" TargetMode="Externa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en.wikipedia.org/wiki/Sequential_minimal_optimization" TargetMode="External"/><Relationship Id="rId3" Type="http://schemas.openxmlformats.org/officeDocument/2006/relationships/hyperlink" Target="http://en.wikipedia.org/wiki/Lagrange_multiplier" TargetMode="External"/><Relationship Id="rId7" Type="http://schemas.openxmlformats.org/officeDocument/2006/relationships/hyperlink" Target="http://blog.pluskid.org/?p=682"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blog.pluskid.org/?p=702" TargetMode="External"/><Relationship Id="rId5" Type="http://schemas.openxmlformats.org/officeDocument/2006/relationships/hyperlink" Target="http://en.wikipedia.org/wiki/Quadratic_programming#Lagrangian_duality" TargetMode="External"/><Relationship Id="rId4" Type="http://schemas.openxmlformats.org/officeDocument/2006/relationships/hyperlink" Target="http://en.wikipedia.org/wiki/Karush%E2%80%93Kuhn%E2%80%93Tucker_conditions" TargetMode="Externa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en.wikipedia.org/wiki/Sequential_minimal_optimization" TargetMode="External"/><Relationship Id="rId3" Type="http://schemas.openxmlformats.org/officeDocument/2006/relationships/hyperlink" Target="http://en.wikipedia.org/wiki/Lagrange_multiplier" TargetMode="External"/><Relationship Id="rId7" Type="http://schemas.openxmlformats.org/officeDocument/2006/relationships/hyperlink" Target="http://blog.pluskid.org/?p=682"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blog.pluskid.org/?p=702" TargetMode="External"/><Relationship Id="rId5" Type="http://schemas.openxmlformats.org/officeDocument/2006/relationships/hyperlink" Target="http://en.wikipedia.org/wiki/Quadratic_programming#Lagrangian_duality" TargetMode="External"/><Relationship Id="rId4" Type="http://schemas.openxmlformats.org/officeDocument/2006/relationships/hyperlink" Target="http://en.wikipedia.org/wiki/Karush%E2%80%93Kuhn%E2%80%93Tucker_condition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假如说，我们令黑色的点 </a:t>
            </a:r>
            <a:r>
              <a:rPr lang="en-US" altLang="zh-CN" sz="1200" b="0" i="0" kern="1200" dirty="0" smtClean="0">
                <a:solidFill>
                  <a:schemeClr val="tx1"/>
                </a:solidFill>
                <a:effectLst/>
                <a:latin typeface="+mn-lt"/>
                <a:ea typeface="+mn-ea"/>
                <a:cs typeface="+mn-cs"/>
              </a:rPr>
              <a:t>= -1</a:t>
            </a:r>
            <a:r>
              <a:rPr lang="zh-CN" altLang="en-US" sz="1200" b="0" i="0" kern="1200" dirty="0" smtClean="0">
                <a:solidFill>
                  <a:schemeClr val="tx1"/>
                </a:solidFill>
                <a:effectLst/>
                <a:latin typeface="+mn-lt"/>
                <a:ea typeface="+mn-ea"/>
                <a:cs typeface="+mn-cs"/>
              </a:rPr>
              <a:t>， 白色的点 </a:t>
            </a:r>
            <a:r>
              <a:rPr lang="en-US" altLang="zh-CN" sz="1200" b="0" i="0" kern="1200" dirty="0" smtClean="0">
                <a:solidFill>
                  <a:schemeClr val="tx1"/>
                </a:solidFill>
                <a:effectLst/>
                <a:latin typeface="+mn-lt"/>
                <a:ea typeface="+mn-ea"/>
                <a:cs typeface="+mn-cs"/>
              </a:rPr>
              <a:t>=  +1</a:t>
            </a:r>
            <a:r>
              <a:rPr lang="zh-CN" altLang="en-US" sz="1200" b="0" i="0" kern="1200" dirty="0" smtClean="0">
                <a:solidFill>
                  <a:schemeClr val="tx1"/>
                </a:solidFill>
                <a:effectLst/>
                <a:latin typeface="+mn-lt"/>
                <a:ea typeface="+mn-ea"/>
                <a:cs typeface="+mn-cs"/>
              </a:rPr>
              <a:t>，直线</a:t>
            </a:r>
            <a:r>
              <a:rPr lang="en-US" altLang="zh-CN" sz="1200" b="0" i="0" kern="1200" dirty="0" smtClean="0">
                <a:solidFill>
                  <a:schemeClr val="tx1"/>
                </a:solidFill>
                <a:effectLst/>
                <a:latin typeface="+mn-lt"/>
                <a:ea typeface="+mn-ea"/>
                <a:cs typeface="+mn-cs"/>
              </a:rPr>
              <a:t>f(x) = </a:t>
            </a:r>
            <a:r>
              <a:rPr lang="en-US" altLang="zh-CN" sz="1200" b="0" i="0" kern="1200" dirty="0" err="1" smtClean="0">
                <a:solidFill>
                  <a:schemeClr val="tx1"/>
                </a:solidFill>
                <a:effectLst/>
                <a:latin typeface="+mn-lt"/>
                <a:ea typeface="+mn-ea"/>
                <a:cs typeface="+mn-cs"/>
              </a:rPr>
              <a:t>w.x</a:t>
            </a:r>
            <a:r>
              <a:rPr lang="en-US" altLang="zh-CN" sz="1200" b="0" i="0" kern="1200" dirty="0" smtClean="0">
                <a:solidFill>
                  <a:schemeClr val="tx1"/>
                </a:solidFill>
                <a:effectLst/>
                <a:latin typeface="+mn-lt"/>
                <a:ea typeface="+mn-ea"/>
                <a:cs typeface="+mn-cs"/>
              </a:rPr>
              <a:t> + b</a:t>
            </a:r>
            <a:r>
              <a:rPr lang="zh-CN" altLang="en-US" sz="1200" b="0" i="0" kern="1200" dirty="0" smtClean="0">
                <a:solidFill>
                  <a:schemeClr val="tx1"/>
                </a:solidFill>
                <a:effectLst/>
                <a:latin typeface="+mn-lt"/>
                <a:ea typeface="+mn-ea"/>
                <a:cs typeface="+mn-cs"/>
              </a:rPr>
              <a:t>，这儿的</a:t>
            </a:r>
            <a:r>
              <a:rPr lang="en-US" altLang="zh-CN" sz="1200" b="0"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w</a:t>
            </a:r>
            <a:r>
              <a:rPr lang="zh-CN" altLang="en-US" sz="1200" b="0" i="0" kern="1200" dirty="0" smtClean="0">
                <a:solidFill>
                  <a:schemeClr val="tx1"/>
                </a:solidFill>
                <a:effectLst/>
                <a:latin typeface="+mn-lt"/>
                <a:ea typeface="+mn-ea"/>
                <a:cs typeface="+mn-cs"/>
              </a:rPr>
              <a:t>是向量，其实写成这种形式也是等价的</a:t>
            </a:r>
            <a:r>
              <a:rPr lang="en-US" altLang="zh-CN" sz="1200" b="0" i="0" kern="1200" dirty="0" smtClean="0">
                <a:solidFill>
                  <a:schemeClr val="tx1"/>
                </a:solidFill>
                <a:effectLst/>
                <a:latin typeface="+mn-lt"/>
                <a:ea typeface="+mn-ea"/>
                <a:cs typeface="+mn-cs"/>
              </a:rPr>
              <a:t>f(x) = w1x1 + w2x2 … + </a:t>
            </a:r>
            <a:r>
              <a:rPr lang="en-US" altLang="zh-CN" sz="1200" b="0" i="0" kern="1200" dirty="0" err="1" smtClean="0">
                <a:solidFill>
                  <a:schemeClr val="tx1"/>
                </a:solidFill>
                <a:effectLst/>
                <a:latin typeface="+mn-lt"/>
                <a:ea typeface="+mn-ea"/>
                <a:cs typeface="+mn-cs"/>
              </a:rPr>
              <a:t>wnxn</a:t>
            </a:r>
            <a:r>
              <a:rPr lang="en-US" altLang="zh-CN" sz="1200" b="0" i="0" kern="1200" dirty="0" smtClean="0">
                <a:solidFill>
                  <a:schemeClr val="tx1"/>
                </a:solidFill>
                <a:effectLst/>
                <a:latin typeface="+mn-lt"/>
                <a:ea typeface="+mn-ea"/>
                <a:cs typeface="+mn-cs"/>
              </a:rPr>
              <a:t> + b, </a:t>
            </a:r>
            <a:r>
              <a:rPr lang="zh-CN" altLang="en-US" sz="1200" b="0" i="0" kern="1200" dirty="0" smtClean="0">
                <a:solidFill>
                  <a:schemeClr val="tx1"/>
                </a:solidFill>
                <a:effectLst/>
                <a:latin typeface="+mn-lt"/>
                <a:ea typeface="+mn-ea"/>
                <a:cs typeface="+mn-cs"/>
              </a:rPr>
              <a:t>当向量</a:t>
            </a:r>
            <a:r>
              <a:rPr lang="en-US" altLang="zh-CN" sz="1200" b="0"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的维度</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的时候，</a:t>
            </a:r>
            <a:r>
              <a:rPr lang="en-US" altLang="zh-CN" sz="1200" b="0" i="0" kern="1200" dirty="0" smtClean="0">
                <a:solidFill>
                  <a:schemeClr val="tx1"/>
                </a:solidFill>
                <a:effectLst/>
                <a:latin typeface="+mn-lt"/>
                <a:ea typeface="+mn-ea"/>
                <a:cs typeface="+mn-cs"/>
              </a:rPr>
              <a:t>f(x) </a:t>
            </a:r>
            <a:r>
              <a:rPr lang="zh-CN" altLang="en-US" sz="1200" b="0" i="0" kern="1200" dirty="0" smtClean="0">
                <a:solidFill>
                  <a:schemeClr val="tx1"/>
                </a:solidFill>
                <a:effectLst/>
                <a:latin typeface="+mn-lt"/>
                <a:ea typeface="+mn-ea"/>
                <a:cs typeface="+mn-cs"/>
              </a:rPr>
              <a:t>表示二维空间中的一条直线， 当</a:t>
            </a:r>
            <a:r>
              <a:rPr lang="en-US" altLang="zh-CN" sz="1200" b="0"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的维度</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的时候，</a:t>
            </a:r>
            <a:r>
              <a:rPr lang="en-US" altLang="zh-CN" sz="1200" b="0" i="0" kern="1200" dirty="0" smtClean="0">
                <a:solidFill>
                  <a:schemeClr val="tx1"/>
                </a:solidFill>
                <a:effectLst/>
                <a:latin typeface="+mn-lt"/>
                <a:ea typeface="+mn-ea"/>
                <a:cs typeface="+mn-cs"/>
              </a:rPr>
              <a:t>f(x) </a:t>
            </a:r>
            <a:r>
              <a:rPr lang="zh-CN" altLang="en-US" sz="1200" b="0" i="0" kern="1200" dirty="0" smtClean="0">
                <a:solidFill>
                  <a:schemeClr val="tx1"/>
                </a:solidFill>
                <a:effectLst/>
                <a:latin typeface="+mn-lt"/>
                <a:ea typeface="+mn-ea"/>
                <a:cs typeface="+mn-cs"/>
              </a:rPr>
              <a:t>表示</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维空间中的一个平面，当</a:t>
            </a:r>
            <a:r>
              <a:rPr lang="en-US" altLang="zh-CN" sz="1200" b="0"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的维度</a:t>
            </a:r>
            <a:r>
              <a:rPr lang="en-US" altLang="zh-CN" sz="1200" b="0" i="0" kern="1200" dirty="0" smtClean="0">
                <a:solidFill>
                  <a:schemeClr val="tx1"/>
                </a:solidFill>
                <a:effectLst/>
                <a:latin typeface="+mn-lt"/>
                <a:ea typeface="+mn-ea"/>
                <a:cs typeface="+mn-cs"/>
              </a:rPr>
              <a:t>=n &gt; 3</a:t>
            </a:r>
            <a:r>
              <a:rPr lang="zh-CN" altLang="en-US" sz="1200" b="0" i="0" kern="1200" dirty="0" smtClean="0">
                <a:solidFill>
                  <a:schemeClr val="tx1"/>
                </a:solidFill>
                <a:effectLst/>
                <a:latin typeface="+mn-lt"/>
                <a:ea typeface="+mn-ea"/>
                <a:cs typeface="+mn-cs"/>
              </a:rPr>
              <a:t>的时候，表示</a:t>
            </a:r>
            <a:r>
              <a:rPr lang="en-US" altLang="zh-CN" sz="1200" b="0" i="0" kern="1200" dirty="0" smtClean="0">
                <a:solidFill>
                  <a:schemeClr val="tx1"/>
                </a:solidFill>
                <a:effectLst/>
                <a:latin typeface="+mn-lt"/>
                <a:ea typeface="+mn-ea"/>
                <a:cs typeface="+mn-cs"/>
              </a:rPr>
              <a:t>n</a:t>
            </a:r>
            <a:r>
              <a:rPr lang="zh-CN" altLang="en-US" sz="1200" b="0" i="0" kern="1200" dirty="0" smtClean="0">
                <a:solidFill>
                  <a:schemeClr val="tx1"/>
                </a:solidFill>
                <a:effectLst/>
                <a:latin typeface="+mn-lt"/>
                <a:ea typeface="+mn-ea"/>
                <a:cs typeface="+mn-cs"/>
              </a:rPr>
              <a:t>维空间中的</a:t>
            </a:r>
            <a:r>
              <a:rPr lang="en-US" altLang="zh-CN" sz="1200" b="0" i="0" kern="1200" dirty="0" smtClean="0">
                <a:solidFill>
                  <a:schemeClr val="tx1"/>
                </a:solidFill>
                <a:effectLst/>
                <a:latin typeface="+mn-lt"/>
                <a:ea typeface="+mn-ea"/>
                <a:cs typeface="+mn-cs"/>
              </a:rPr>
              <a:t>n-1</a:t>
            </a:r>
            <a:r>
              <a:rPr lang="zh-CN" altLang="en-US" sz="1200" b="0" i="0" kern="1200" dirty="0" smtClean="0">
                <a:solidFill>
                  <a:schemeClr val="tx1"/>
                </a:solidFill>
                <a:effectLst/>
                <a:latin typeface="+mn-lt"/>
                <a:ea typeface="+mn-ea"/>
                <a:cs typeface="+mn-cs"/>
              </a:rPr>
              <a:t>维超平面。这些都是比较基础的内容，如果不太清楚，可能需要复习一下微积分、线性代数的内容。</a:t>
            </a:r>
            <a:endParaRPr lang="zh-CN" altLang="en-US" dirty="0"/>
          </a:p>
        </p:txBody>
      </p:sp>
      <p:sp>
        <p:nvSpPr>
          <p:cNvPr id="4" name="灯片编号占位符 3"/>
          <p:cNvSpPr>
            <a:spLocks noGrp="1"/>
          </p:cNvSpPr>
          <p:nvPr>
            <p:ph type="sldNum" sz="quarter" idx="10"/>
          </p:nvPr>
        </p:nvSpPr>
        <p:spPr/>
        <p:txBody>
          <a:bodyPr/>
          <a:lstStyle/>
          <a:p>
            <a:fld id="{5263B03F-B4D1-415E-B1EE-0EEAD3733C9B}" type="slidenum">
              <a:rPr lang="zh-CN" altLang="en-US" smtClean="0"/>
              <a:t>11</a:t>
            </a:fld>
            <a:endParaRPr lang="zh-CN" altLang="en-US"/>
          </a:p>
        </p:txBody>
      </p:sp>
    </p:spTree>
    <p:extLst>
      <p:ext uri="{BB962C8B-B14F-4D97-AF65-F5344CB8AC3E}">
        <p14:creationId xmlns:p14="http://schemas.microsoft.com/office/powerpoint/2010/main" val="36800536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）如何进行多分类问题：</a:t>
            </a:r>
          </a:p>
          <a:p>
            <a:r>
              <a:rPr lang="zh-CN" altLang="en-US" sz="1200" b="0" i="0" kern="1200" dirty="0" smtClean="0">
                <a:solidFill>
                  <a:schemeClr val="tx1"/>
                </a:solidFill>
                <a:effectLst/>
                <a:latin typeface="+mn-lt"/>
                <a:ea typeface="+mn-ea"/>
                <a:cs typeface="+mn-cs"/>
              </a:rPr>
              <a:t>     上面所谈到的分类都是</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分类的情况，当</a:t>
            </a:r>
            <a:r>
              <a:rPr lang="en-US" altLang="zh-CN" sz="1200" b="0" i="0" kern="1200" dirty="0" smtClean="0">
                <a:solidFill>
                  <a:schemeClr val="tx1"/>
                </a:solidFill>
                <a:effectLst/>
                <a:latin typeface="+mn-lt"/>
                <a:ea typeface="+mn-ea"/>
                <a:cs typeface="+mn-cs"/>
              </a:rPr>
              <a:t>N</a:t>
            </a:r>
            <a:r>
              <a:rPr lang="zh-CN" altLang="en-US" sz="1200" b="0" i="0" kern="1200" dirty="0" smtClean="0">
                <a:solidFill>
                  <a:schemeClr val="tx1"/>
                </a:solidFill>
                <a:effectLst/>
                <a:latin typeface="+mn-lt"/>
                <a:ea typeface="+mn-ea"/>
                <a:cs typeface="+mn-cs"/>
              </a:rPr>
              <a:t>分类的情况下，主要有两种方式，一种是</a:t>
            </a:r>
            <a:r>
              <a:rPr lang="en-US" altLang="zh-CN" sz="1200" b="0" i="0" kern="1200" dirty="0" smtClean="0">
                <a:solidFill>
                  <a:schemeClr val="tx1"/>
                </a:solidFill>
                <a:effectLst/>
                <a:latin typeface="+mn-lt"/>
                <a:ea typeface="+mn-ea"/>
                <a:cs typeface="+mn-cs"/>
              </a:rPr>
              <a:t>1 vs (N – 1)</a:t>
            </a:r>
            <a:r>
              <a:rPr lang="zh-CN" altLang="en-US" sz="1200" b="0" i="0" kern="1200" dirty="0" smtClean="0">
                <a:solidFill>
                  <a:schemeClr val="tx1"/>
                </a:solidFill>
                <a:effectLst/>
                <a:latin typeface="+mn-lt"/>
                <a:ea typeface="+mn-ea"/>
                <a:cs typeface="+mn-cs"/>
              </a:rPr>
              <a:t>一种是</a:t>
            </a:r>
            <a:r>
              <a:rPr lang="en-US" altLang="zh-CN" sz="1200" b="0" i="0" kern="1200" dirty="0" smtClean="0">
                <a:solidFill>
                  <a:schemeClr val="tx1"/>
                </a:solidFill>
                <a:effectLst/>
                <a:latin typeface="+mn-lt"/>
                <a:ea typeface="+mn-ea"/>
                <a:cs typeface="+mn-cs"/>
              </a:rPr>
              <a:t>1 vs 1</a:t>
            </a:r>
            <a:r>
              <a:rPr lang="zh-CN" altLang="en-US" sz="1200" b="0" i="0" kern="1200" dirty="0" smtClean="0">
                <a:solidFill>
                  <a:schemeClr val="tx1"/>
                </a:solidFill>
                <a:effectLst/>
                <a:latin typeface="+mn-lt"/>
                <a:ea typeface="+mn-ea"/>
                <a:cs typeface="+mn-cs"/>
              </a:rPr>
              <a:t>，前一种方法我们需要训练</a:t>
            </a:r>
            <a:r>
              <a:rPr lang="en-US" altLang="zh-CN" sz="1200" b="0" i="0" kern="1200" dirty="0" smtClean="0">
                <a:solidFill>
                  <a:schemeClr val="tx1"/>
                </a:solidFill>
                <a:effectLst/>
                <a:latin typeface="+mn-lt"/>
                <a:ea typeface="+mn-ea"/>
                <a:cs typeface="+mn-cs"/>
              </a:rPr>
              <a:t>N</a:t>
            </a:r>
            <a:r>
              <a:rPr lang="zh-CN" altLang="en-US" sz="1200" b="0" i="0" kern="1200" dirty="0" smtClean="0">
                <a:solidFill>
                  <a:schemeClr val="tx1"/>
                </a:solidFill>
                <a:effectLst/>
                <a:latin typeface="+mn-lt"/>
                <a:ea typeface="+mn-ea"/>
                <a:cs typeface="+mn-cs"/>
              </a:rPr>
              <a:t>个分类器，第</a:t>
            </a:r>
            <a:r>
              <a:rPr lang="en-US" altLang="zh-CN" sz="1200" b="0" i="0" kern="1200" dirty="0" err="1" smtClean="0">
                <a:solidFill>
                  <a:schemeClr val="tx1"/>
                </a:solidFill>
                <a:effectLst/>
                <a:latin typeface="+mn-lt"/>
                <a:ea typeface="+mn-ea"/>
                <a:cs typeface="+mn-cs"/>
              </a:rPr>
              <a:t>i</a:t>
            </a:r>
            <a:r>
              <a:rPr lang="zh-CN" altLang="en-US" sz="1200" b="0" i="0" kern="1200" dirty="0" smtClean="0">
                <a:solidFill>
                  <a:schemeClr val="tx1"/>
                </a:solidFill>
                <a:effectLst/>
                <a:latin typeface="+mn-lt"/>
                <a:ea typeface="+mn-ea"/>
                <a:cs typeface="+mn-cs"/>
              </a:rPr>
              <a:t>个分类器是看看是属于分类</a:t>
            </a:r>
            <a:r>
              <a:rPr lang="en-US" altLang="zh-CN" sz="1200" b="0" i="0" kern="1200" dirty="0" err="1" smtClean="0">
                <a:solidFill>
                  <a:schemeClr val="tx1"/>
                </a:solidFill>
                <a:effectLst/>
                <a:latin typeface="+mn-lt"/>
                <a:ea typeface="+mn-ea"/>
                <a:cs typeface="+mn-cs"/>
              </a:rPr>
              <a:t>i</a:t>
            </a:r>
            <a:r>
              <a:rPr lang="zh-CN" altLang="en-US" sz="1200" b="0" i="0" kern="1200" dirty="0" smtClean="0">
                <a:solidFill>
                  <a:schemeClr val="tx1"/>
                </a:solidFill>
                <a:effectLst/>
                <a:latin typeface="+mn-lt"/>
                <a:ea typeface="+mn-ea"/>
                <a:cs typeface="+mn-cs"/>
              </a:rPr>
              <a:t>还是属于分类</a:t>
            </a:r>
            <a:r>
              <a:rPr lang="en-US" altLang="zh-CN" sz="1200" b="0" i="0" kern="1200" dirty="0" err="1" smtClean="0">
                <a:solidFill>
                  <a:schemeClr val="tx1"/>
                </a:solidFill>
                <a:effectLst/>
                <a:latin typeface="+mn-lt"/>
                <a:ea typeface="+mn-ea"/>
                <a:cs typeface="+mn-cs"/>
              </a:rPr>
              <a:t>i</a:t>
            </a:r>
            <a:r>
              <a:rPr lang="zh-CN" altLang="en-US" sz="1200" b="0" i="0" kern="1200" dirty="0" smtClean="0">
                <a:solidFill>
                  <a:schemeClr val="tx1"/>
                </a:solidFill>
                <a:effectLst/>
                <a:latin typeface="+mn-lt"/>
                <a:ea typeface="+mn-ea"/>
                <a:cs typeface="+mn-cs"/>
              </a:rPr>
              <a:t>的补集（出去</a:t>
            </a:r>
            <a:r>
              <a:rPr lang="en-US" altLang="zh-CN" sz="1200" b="0" i="0" kern="1200" dirty="0" err="1" smtClean="0">
                <a:solidFill>
                  <a:schemeClr val="tx1"/>
                </a:solidFill>
                <a:effectLst/>
                <a:latin typeface="+mn-lt"/>
                <a:ea typeface="+mn-ea"/>
                <a:cs typeface="+mn-cs"/>
              </a:rPr>
              <a:t>i</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N-1</a:t>
            </a:r>
            <a:r>
              <a:rPr lang="zh-CN" altLang="en-US" sz="1200" b="0" i="0" kern="1200" dirty="0" smtClean="0">
                <a:solidFill>
                  <a:schemeClr val="tx1"/>
                </a:solidFill>
                <a:effectLst/>
                <a:latin typeface="+mn-lt"/>
                <a:ea typeface="+mn-ea"/>
                <a:cs typeface="+mn-cs"/>
              </a:rPr>
              <a:t>个分类）。</a:t>
            </a:r>
          </a:p>
          <a:p>
            <a:r>
              <a:rPr lang="zh-CN" altLang="en-US" sz="1200" b="0" i="0" kern="1200" dirty="0" smtClean="0">
                <a:solidFill>
                  <a:schemeClr val="tx1"/>
                </a:solidFill>
                <a:effectLst/>
                <a:latin typeface="+mn-lt"/>
                <a:ea typeface="+mn-ea"/>
                <a:cs typeface="+mn-cs"/>
              </a:rPr>
              <a:t>     后一种方式我们需要训练</a:t>
            </a:r>
            <a:r>
              <a:rPr lang="en-US" altLang="zh-CN" sz="1200" b="0" i="0" kern="1200" dirty="0" smtClean="0">
                <a:solidFill>
                  <a:schemeClr val="tx1"/>
                </a:solidFill>
                <a:effectLst/>
                <a:latin typeface="+mn-lt"/>
                <a:ea typeface="+mn-ea"/>
                <a:cs typeface="+mn-cs"/>
              </a:rPr>
              <a:t>N * (N – 1) / 2</a:t>
            </a:r>
            <a:r>
              <a:rPr lang="zh-CN" altLang="en-US" sz="1200" b="0" i="0" kern="1200" dirty="0" smtClean="0">
                <a:solidFill>
                  <a:schemeClr val="tx1"/>
                </a:solidFill>
                <a:effectLst/>
                <a:latin typeface="+mn-lt"/>
                <a:ea typeface="+mn-ea"/>
                <a:cs typeface="+mn-cs"/>
              </a:rPr>
              <a:t>个分类器，分类器</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i,j</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能够判断某个点是属于</a:t>
            </a:r>
            <a:r>
              <a:rPr lang="en-US" altLang="zh-CN" sz="1200" b="0" i="0" kern="1200" dirty="0" err="1" smtClean="0">
                <a:solidFill>
                  <a:schemeClr val="tx1"/>
                </a:solidFill>
                <a:effectLst/>
                <a:latin typeface="+mn-lt"/>
                <a:ea typeface="+mn-ea"/>
                <a:cs typeface="+mn-cs"/>
              </a:rPr>
              <a:t>i</a:t>
            </a:r>
            <a:r>
              <a:rPr lang="zh-CN" altLang="en-US" sz="1200" b="0" i="0" kern="1200" dirty="0" smtClean="0">
                <a:solidFill>
                  <a:schemeClr val="tx1"/>
                </a:solidFill>
                <a:effectLst/>
                <a:latin typeface="+mn-lt"/>
                <a:ea typeface="+mn-ea"/>
                <a:cs typeface="+mn-cs"/>
              </a:rPr>
              <a:t>还是属于</a:t>
            </a:r>
            <a:r>
              <a:rPr lang="en-US" altLang="zh-CN" sz="1200" b="0" i="0" kern="1200" dirty="0" smtClean="0">
                <a:solidFill>
                  <a:schemeClr val="tx1"/>
                </a:solidFill>
                <a:effectLst/>
                <a:latin typeface="+mn-lt"/>
                <a:ea typeface="+mn-ea"/>
                <a:cs typeface="+mn-cs"/>
              </a:rPr>
              <a:t>j</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     这种处理方式不仅在</a:t>
            </a:r>
            <a:r>
              <a:rPr lang="en-US" altLang="zh-CN" sz="1200" b="0" i="0" kern="1200" dirty="0" smtClean="0">
                <a:solidFill>
                  <a:schemeClr val="tx1"/>
                </a:solidFill>
                <a:effectLst/>
                <a:latin typeface="+mn-lt"/>
                <a:ea typeface="+mn-ea"/>
                <a:cs typeface="+mn-cs"/>
              </a:rPr>
              <a:t>SVM</a:t>
            </a:r>
            <a:r>
              <a:rPr lang="zh-CN" altLang="en-US" sz="1200" b="0" i="0" kern="1200" dirty="0" smtClean="0">
                <a:solidFill>
                  <a:schemeClr val="tx1"/>
                </a:solidFill>
                <a:effectLst/>
                <a:latin typeface="+mn-lt"/>
                <a:ea typeface="+mn-ea"/>
                <a:cs typeface="+mn-cs"/>
              </a:rPr>
              <a:t>中会用到，在很多其他的分类中也是被广泛用到，从林教授（</a:t>
            </a:r>
            <a:r>
              <a:rPr lang="en-US" altLang="zh-CN" sz="1200" b="0" i="0" kern="1200" dirty="0" err="1" smtClean="0">
                <a:solidFill>
                  <a:schemeClr val="tx1"/>
                </a:solidFill>
                <a:effectLst/>
                <a:latin typeface="+mn-lt"/>
                <a:ea typeface="+mn-ea"/>
                <a:cs typeface="+mn-cs"/>
              </a:rPr>
              <a:t>libsvm</a:t>
            </a:r>
            <a:r>
              <a:rPr lang="zh-CN" altLang="en-US" sz="1200" b="0" i="0" kern="1200" dirty="0" smtClean="0">
                <a:solidFill>
                  <a:schemeClr val="tx1"/>
                </a:solidFill>
                <a:effectLst/>
                <a:latin typeface="+mn-lt"/>
                <a:ea typeface="+mn-ea"/>
                <a:cs typeface="+mn-cs"/>
              </a:rPr>
              <a:t>的作者）的结论来看，</a:t>
            </a:r>
            <a:r>
              <a:rPr lang="en-US" altLang="zh-CN" sz="1200" b="0" i="0" kern="1200" dirty="0" smtClean="0">
                <a:solidFill>
                  <a:schemeClr val="tx1"/>
                </a:solidFill>
                <a:effectLst/>
                <a:latin typeface="+mn-lt"/>
                <a:ea typeface="+mn-ea"/>
                <a:cs typeface="+mn-cs"/>
              </a:rPr>
              <a:t>1 vs 1</a:t>
            </a:r>
            <a:r>
              <a:rPr lang="zh-CN" altLang="en-US" sz="1200" b="0" i="0" kern="1200" dirty="0" smtClean="0">
                <a:solidFill>
                  <a:schemeClr val="tx1"/>
                </a:solidFill>
                <a:effectLst/>
                <a:latin typeface="+mn-lt"/>
                <a:ea typeface="+mn-ea"/>
                <a:cs typeface="+mn-cs"/>
              </a:rPr>
              <a:t>的方式要优于</a:t>
            </a:r>
            <a:r>
              <a:rPr lang="en-US" altLang="zh-CN" sz="1200" b="0" i="0" kern="1200" dirty="0" smtClean="0">
                <a:solidFill>
                  <a:schemeClr val="tx1"/>
                </a:solidFill>
                <a:effectLst/>
                <a:latin typeface="+mn-lt"/>
                <a:ea typeface="+mn-ea"/>
                <a:cs typeface="+mn-cs"/>
              </a:rPr>
              <a:t>1 vs (N – 1)</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SVM</a:t>
            </a:r>
            <a:r>
              <a:rPr lang="zh-CN" altLang="en-US" sz="1200" b="0" i="0" kern="1200" dirty="0" smtClean="0">
                <a:solidFill>
                  <a:schemeClr val="tx1"/>
                </a:solidFill>
                <a:effectLst/>
                <a:latin typeface="+mn-lt"/>
                <a:ea typeface="+mn-ea"/>
                <a:cs typeface="+mn-cs"/>
              </a:rPr>
              <a:t>会</a:t>
            </a:r>
            <a:r>
              <a:rPr lang="en-US" altLang="zh-CN" sz="1200" b="0" i="0" kern="1200" dirty="0" smtClean="0">
                <a:solidFill>
                  <a:schemeClr val="tx1"/>
                </a:solidFill>
                <a:effectLst/>
                <a:latin typeface="+mn-lt"/>
                <a:ea typeface="+mn-ea"/>
                <a:cs typeface="+mn-cs"/>
              </a:rPr>
              <a:t>overfitting</a:t>
            </a:r>
            <a:r>
              <a:rPr lang="zh-CN" altLang="en-US" sz="1200" b="0" i="0" kern="1200" dirty="0" smtClean="0">
                <a:solidFill>
                  <a:schemeClr val="tx1"/>
                </a:solidFill>
                <a:effectLst/>
                <a:latin typeface="+mn-lt"/>
                <a:ea typeface="+mn-ea"/>
                <a:cs typeface="+mn-cs"/>
              </a:rPr>
              <a:t>吗？</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SVM</a:t>
            </a:r>
            <a:r>
              <a:rPr lang="zh-CN" altLang="en-US" sz="1200" b="0" i="0" kern="1200" dirty="0" smtClean="0">
                <a:solidFill>
                  <a:schemeClr val="tx1"/>
                </a:solidFill>
                <a:effectLst/>
                <a:latin typeface="+mn-lt"/>
                <a:ea typeface="+mn-ea"/>
                <a:cs typeface="+mn-cs"/>
              </a:rPr>
              <a:t>避免</a:t>
            </a:r>
            <a:r>
              <a:rPr lang="en-US" altLang="zh-CN" sz="1200" b="0" i="0" kern="1200" dirty="0" smtClean="0">
                <a:solidFill>
                  <a:schemeClr val="tx1"/>
                </a:solidFill>
                <a:effectLst/>
                <a:latin typeface="+mn-lt"/>
                <a:ea typeface="+mn-ea"/>
                <a:cs typeface="+mn-cs"/>
              </a:rPr>
              <a:t>overfitting</a:t>
            </a:r>
            <a:r>
              <a:rPr lang="zh-CN" altLang="en-US" sz="1200" b="0" i="0" kern="1200" dirty="0" smtClean="0">
                <a:solidFill>
                  <a:schemeClr val="tx1"/>
                </a:solidFill>
                <a:effectLst/>
                <a:latin typeface="+mn-lt"/>
                <a:ea typeface="+mn-ea"/>
                <a:cs typeface="+mn-cs"/>
              </a:rPr>
              <a:t>，一种是调整之前说的惩罚函数中的</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，另一种其实从式子上来看，</a:t>
            </a:r>
            <a:r>
              <a:rPr lang="en-US" altLang="zh-CN" sz="1200" b="0" i="0" kern="1200" dirty="0" smtClean="0">
                <a:solidFill>
                  <a:schemeClr val="tx1"/>
                </a:solidFill>
                <a:effectLst/>
                <a:latin typeface="+mn-lt"/>
                <a:ea typeface="+mn-ea"/>
                <a:cs typeface="+mn-cs"/>
              </a:rPr>
              <a:t>min ||w||^2</a:t>
            </a:r>
            <a:r>
              <a:rPr lang="zh-CN" altLang="en-US" sz="1200" b="0" i="0" kern="1200" dirty="0" smtClean="0">
                <a:solidFill>
                  <a:schemeClr val="tx1"/>
                </a:solidFill>
                <a:effectLst/>
                <a:latin typeface="+mn-lt"/>
                <a:ea typeface="+mn-ea"/>
                <a:cs typeface="+mn-cs"/>
              </a:rPr>
              <a:t>这个看起来是不是很眼熟？在最小二乘法回归的时候，我们看到过这个式子，这个式子可以让函数更平滑，所以</a:t>
            </a:r>
            <a:r>
              <a:rPr lang="en-US" altLang="zh-CN" sz="1200" b="0" i="0" kern="1200" dirty="0" smtClean="0">
                <a:solidFill>
                  <a:schemeClr val="tx1"/>
                </a:solidFill>
                <a:effectLst/>
                <a:latin typeface="+mn-lt"/>
                <a:ea typeface="+mn-ea"/>
                <a:cs typeface="+mn-cs"/>
              </a:rPr>
              <a:t>SVM</a:t>
            </a:r>
            <a:r>
              <a:rPr lang="zh-CN" altLang="en-US" sz="1200" b="0" i="0" kern="1200" dirty="0" smtClean="0">
                <a:solidFill>
                  <a:schemeClr val="tx1"/>
                </a:solidFill>
                <a:effectLst/>
                <a:latin typeface="+mn-lt"/>
                <a:ea typeface="+mn-ea"/>
                <a:cs typeface="+mn-cs"/>
              </a:rPr>
              <a:t>是一种不太容易</a:t>
            </a:r>
            <a:r>
              <a:rPr lang="en-US" altLang="zh-CN" sz="1200" b="0" i="0" kern="1200" dirty="0" smtClean="0">
                <a:solidFill>
                  <a:schemeClr val="tx1"/>
                </a:solidFill>
                <a:effectLst/>
                <a:latin typeface="+mn-lt"/>
                <a:ea typeface="+mn-ea"/>
                <a:cs typeface="+mn-cs"/>
              </a:rPr>
              <a:t>over-fitting</a:t>
            </a:r>
            <a:r>
              <a:rPr lang="zh-CN" altLang="en-US" sz="1200" b="0" i="0" kern="1200" dirty="0" smtClean="0">
                <a:solidFill>
                  <a:schemeClr val="tx1"/>
                </a:solidFill>
                <a:effectLst/>
                <a:latin typeface="+mn-lt"/>
                <a:ea typeface="+mn-ea"/>
                <a:cs typeface="+mn-cs"/>
              </a:rPr>
              <a:t>的方法。</a:t>
            </a:r>
          </a:p>
          <a:p>
            <a:endParaRPr lang="zh-CN" altLang="en-US" dirty="0"/>
          </a:p>
        </p:txBody>
      </p:sp>
      <p:sp>
        <p:nvSpPr>
          <p:cNvPr id="4" name="灯片编号占位符 3"/>
          <p:cNvSpPr>
            <a:spLocks noGrp="1"/>
          </p:cNvSpPr>
          <p:nvPr>
            <p:ph type="sldNum" sz="quarter" idx="10"/>
          </p:nvPr>
        </p:nvSpPr>
        <p:spPr/>
        <p:txBody>
          <a:bodyPr/>
          <a:lstStyle/>
          <a:p>
            <a:fld id="{5263B03F-B4D1-415E-B1EE-0EEAD3733C9B}" type="slidenum">
              <a:rPr lang="zh-CN" altLang="en-US" smtClean="0"/>
              <a:t>20</a:t>
            </a:fld>
            <a:endParaRPr lang="zh-CN" altLang="en-US"/>
          </a:p>
        </p:txBody>
      </p:sp>
    </p:spTree>
    <p:extLst>
      <p:ext uri="{BB962C8B-B14F-4D97-AF65-F5344CB8AC3E}">
        <p14:creationId xmlns:p14="http://schemas.microsoft.com/office/powerpoint/2010/main" val="724708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假如说，我们令黑色的点 </a:t>
            </a:r>
            <a:r>
              <a:rPr lang="en-US" altLang="zh-CN" sz="1200" b="0" i="0" kern="1200" dirty="0" smtClean="0">
                <a:solidFill>
                  <a:schemeClr val="tx1"/>
                </a:solidFill>
                <a:effectLst/>
                <a:latin typeface="+mn-lt"/>
                <a:ea typeface="+mn-ea"/>
                <a:cs typeface="+mn-cs"/>
              </a:rPr>
              <a:t>= -1</a:t>
            </a:r>
            <a:r>
              <a:rPr lang="zh-CN" altLang="en-US" sz="1200" b="0" i="0" kern="1200" dirty="0" smtClean="0">
                <a:solidFill>
                  <a:schemeClr val="tx1"/>
                </a:solidFill>
                <a:effectLst/>
                <a:latin typeface="+mn-lt"/>
                <a:ea typeface="+mn-ea"/>
                <a:cs typeface="+mn-cs"/>
              </a:rPr>
              <a:t>， 白色的点 </a:t>
            </a:r>
            <a:r>
              <a:rPr lang="en-US" altLang="zh-CN" sz="1200" b="0" i="0" kern="1200" dirty="0" smtClean="0">
                <a:solidFill>
                  <a:schemeClr val="tx1"/>
                </a:solidFill>
                <a:effectLst/>
                <a:latin typeface="+mn-lt"/>
                <a:ea typeface="+mn-ea"/>
                <a:cs typeface="+mn-cs"/>
              </a:rPr>
              <a:t>=  +1</a:t>
            </a:r>
            <a:r>
              <a:rPr lang="zh-CN" altLang="en-US" sz="1200" b="0" i="0" kern="1200" dirty="0" smtClean="0">
                <a:solidFill>
                  <a:schemeClr val="tx1"/>
                </a:solidFill>
                <a:effectLst/>
                <a:latin typeface="+mn-lt"/>
                <a:ea typeface="+mn-ea"/>
                <a:cs typeface="+mn-cs"/>
              </a:rPr>
              <a:t>，直线</a:t>
            </a:r>
            <a:r>
              <a:rPr lang="en-US" altLang="zh-CN" sz="1200" b="0" i="0" kern="1200" dirty="0" smtClean="0">
                <a:solidFill>
                  <a:schemeClr val="tx1"/>
                </a:solidFill>
                <a:effectLst/>
                <a:latin typeface="+mn-lt"/>
                <a:ea typeface="+mn-ea"/>
                <a:cs typeface="+mn-cs"/>
              </a:rPr>
              <a:t>f(x) = </a:t>
            </a:r>
            <a:r>
              <a:rPr lang="en-US" altLang="zh-CN" sz="1200" b="0" i="0" kern="1200" dirty="0" err="1" smtClean="0">
                <a:solidFill>
                  <a:schemeClr val="tx1"/>
                </a:solidFill>
                <a:effectLst/>
                <a:latin typeface="+mn-lt"/>
                <a:ea typeface="+mn-ea"/>
                <a:cs typeface="+mn-cs"/>
              </a:rPr>
              <a:t>w.x</a:t>
            </a:r>
            <a:r>
              <a:rPr lang="en-US" altLang="zh-CN" sz="1200" b="0" i="0" kern="1200" dirty="0" smtClean="0">
                <a:solidFill>
                  <a:schemeClr val="tx1"/>
                </a:solidFill>
                <a:effectLst/>
                <a:latin typeface="+mn-lt"/>
                <a:ea typeface="+mn-ea"/>
                <a:cs typeface="+mn-cs"/>
              </a:rPr>
              <a:t> + b</a:t>
            </a:r>
            <a:r>
              <a:rPr lang="zh-CN" altLang="en-US" sz="1200" b="0" i="0" kern="1200" dirty="0" smtClean="0">
                <a:solidFill>
                  <a:schemeClr val="tx1"/>
                </a:solidFill>
                <a:effectLst/>
                <a:latin typeface="+mn-lt"/>
                <a:ea typeface="+mn-ea"/>
                <a:cs typeface="+mn-cs"/>
              </a:rPr>
              <a:t>，这儿的</a:t>
            </a:r>
            <a:r>
              <a:rPr lang="en-US" altLang="zh-CN" sz="1200" b="0"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w</a:t>
            </a:r>
            <a:r>
              <a:rPr lang="zh-CN" altLang="en-US" sz="1200" b="0" i="0" kern="1200" dirty="0" smtClean="0">
                <a:solidFill>
                  <a:schemeClr val="tx1"/>
                </a:solidFill>
                <a:effectLst/>
                <a:latin typeface="+mn-lt"/>
                <a:ea typeface="+mn-ea"/>
                <a:cs typeface="+mn-cs"/>
              </a:rPr>
              <a:t>是向量，其实写成这种形式也是等价的</a:t>
            </a:r>
            <a:r>
              <a:rPr lang="en-US" altLang="zh-CN" sz="1200" b="0" i="0" kern="1200" dirty="0" smtClean="0">
                <a:solidFill>
                  <a:schemeClr val="tx1"/>
                </a:solidFill>
                <a:effectLst/>
                <a:latin typeface="+mn-lt"/>
                <a:ea typeface="+mn-ea"/>
                <a:cs typeface="+mn-cs"/>
              </a:rPr>
              <a:t>f(x) = w1x1 + w2x2 … + </a:t>
            </a:r>
            <a:r>
              <a:rPr lang="en-US" altLang="zh-CN" sz="1200" b="0" i="0" kern="1200" dirty="0" err="1" smtClean="0">
                <a:solidFill>
                  <a:schemeClr val="tx1"/>
                </a:solidFill>
                <a:effectLst/>
                <a:latin typeface="+mn-lt"/>
                <a:ea typeface="+mn-ea"/>
                <a:cs typeface="+mn-cs"/>
              </a:rPr>
              <a:t>wnxn</a:t>
            </a:r>
            <a:r>
              <a:rPr lang="en-US" altLang="zh-CN" sz="1200" b="0" i="0" kern="1200" dirty="0" smtClean="0">
                <a:solidFill>
                  <a:schemeClr val="tx1"/>
                </a:solidFill>
                <a:effectLst/>
                <a:latin typeface="+mn-lt"/>
                <a:ea typeface="+mn-ea"/>
                <a:cs typeface="+mn-cs"/>
              </a:rPr>
              <a:t> + b, </a:t>
            </a:r>
            <a:r>
              <a:rPr lang="zh-CN" altLang="en-US" sz="1200" b="0" i="0" kern="1200" dirty="0" smtClean="0">
                <a:solidFill>
                  <a:schemeClr val="tx1"/>
                </a:solidFill>
                <a:effectLst/>
                <a:latin typeface="+mn-lt"/>
                <a:ea typeface="+mn-ea"/>
                <a:cs typeface="+mn-cs"/>
              </a:rPr>
              <a:t>当向量</a:t>
            </a:r>
            <a:r>
              <a:rPr lang="en-US" altLang="zh-CN" sz="1200" b="0"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的维度</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的时候，</a:t>
            </a:r>
            <a:r>
              <a:rPr lang="en-US" altLang="zh-CN" sz="1200" b="0" i="0" kern="1200" dirty="0" smtClean="0">
                <a:solidFill>
                  <a:schemeClr val="tx1"/>
                </a:solidFill>
                <a:effectLst/>
                <a:latin typeface="+mn-lt"/>
                <a:ea typeface="+mn-ea"/>
                <a:cs typeface="+mn-cs"/>
              </a:rPr>
              <a:t>f(x) </a:t>
            </a:r>
            <a:r>
              <a:rPr lang="zh-CN" altLang="en-US" sz="1200" b="0" i="0" kern="1200" dirty="0" smtClean="0">
                <a:solidFill>
                  <a:schemeClr val="tx1"/>
                </a:solidFill>
                <a:effectLst/>
                <a:latin typeface="+mn-lt"/>
                <a:ea typeface="+mn-ea"/>
                <a:cs typeface="+mn-cs"/>
              </a:rPr>
              <a:t>表示二维空间中的一条直线， 当</a:t>
            </a:r>
            <a:r>
              <a:rPr lang="en-US" altLang="zh-CN" sz="1200" b="0"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的维度</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的时候，</a:t>
            </a:r>
            <a:r>
              <a:rPr lang="en-US" altLang="zh-CN" sz="1200" b="0" i="0" kern="1200" dirty="0" smtClean="0">
                <a:solidFill>
                  <a:schemeClr val="tx1"/>
                </a:solidFill>
                <a:effectLst/>
                <a:latin typeface="+mn-lt"/>
                <a:ea typeface="+mn-ea"/>
                <a:cs typeface="+mn-cs"/>
              </a:rPr>
              <a:t>f(x) </a:t>
            </a:r>
            <a:r>
              <a:rPr lang="zh-CN" altLang="en-US" sz="1200" b="0" i="0" kern="1200" dirty="0" smtClean="0">
                <a:solidFill>
                  <a:schemeClr val="tx1"/>
                </a:solidFill>
                <a:effectLst/>
                <a:latin typeface="+mn-lt"/>
                <a:ea typeface="+mn-ea"/>
                <a:cs typeface="+mn-cs"/>
              </a:rPr>
              <a:t>表示</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维空间中的一个平面，当</a:t>
            </a:r>
            <a:r>
              <a:rPr lang="en-US" altLang="zh-CN" sz="1200" b="0"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的维度</a:t>
            </a:r>
            <a:r>
              <a:rPr lang="en-US" altLang="zh-CN" sz="1200" b="0" i="0" kern="1200" dirty="0" smtClean="0">
                <a:solidFill>
                  <a:schemeClr val="tx1"/>
                </a:solidFill>
                <a:effectLst/>
                <a:latin typeface="+mn-lt"/>
                <a:ea typeface="+mn-ea"/>
                <a:cs typeface="+mn-cs"/>
              </a:rPr>
              <a:t>=n &gt; 3</a:t>
            </a:r>
            <a:r>
              <a:rPr lang="zh-CN" altLang="en-US" sz="1200" b="0" i="0" kern="1200" dirty="0" smtClean="0">
                <a:solidFill>
                  <a:schemeClr val="tx1"/>
                </a:solidFill>
                <a:effectLst/>
                <a:latin typeface="+mn-lt"/>
                <a:ea typeface="+mn-ea"/>
                <a:cs typeface="+mn-cs"/>
              </a:rPr>
              <a:t>的时候，表示</a:t>
            </a:r>
            <a:r>
              <a:rPr lang="en-US" altLang="zh-CN" sz="1200" b="0" i="0" kern="1200" dirty="0" smtClean="0">
                <a:solidFill>
                  <a:schemeClr val="tx1"/>
                </a:solidFill>
                <a:effectLst/>
                <a:latin typeface="+mn-lt"/>
                <a:ea typeface="+mn-ea"/>
                <a:cs typeface="+mn-cs"/>
              </a:rPr>
              <a:t>n</a:t>
            </a:r>
            <a:r>
              <a:rPr lang="zh-CN" altLang="en-US" sz="1200" b="0" i="0" kern="1200" dirty="0" smtClean="0">
                <a:solidFill>
                  <a:schemeClr val="tx1"/>
                </a:solidFill>
                <a:effectLst/>
                <a:latin typeface="+mn-lt"/>
                <a:ea typeface="+mn-ea"/>
                <a:cs typeface="+mn-cs"/>
              </a:rPr>
              <a:t>维空间中的</a:t>
            </a:r>
            <a:r>
              <a:rPr lang="en-US" altLang="zh-CN" sz="1200" b="0" i="0" kern="1200" dirty="0" smtClean="0">
                <a:solidFill>
                  <a:schemeClr val="tx1"/>
                </a:solidFill>
                <a:effectLst/>
                <a:latin typeface="+mn-lt"/>
                <a:ea typeface="+mn-ea"/>
                <a:cs typeface="+mn-cs"/>
              </a:rPr>
              <a:t>n-1</a:t>
            </a:r>
            <a:r>
              <a:rPr lang="zh-CN" altLang="en-US" sz="1200" b="0" i="0" kern="1200" smtClean="0">
                <a:solidFill>
                  <a:schemeClr val="tx1"/>
                </a:solidFill>
                <a:effectLst/>
                <a:latin typeface="+mn-lt"/>
                <a:ea typeface="+mn-ea"/>
                <a:cs typeface="+mn-cs"/>
              </a:rPr>
              <a:t>维超平面。这些都是比较基础的内容，如果不太清楚，可能需要复习一下微积分、线性代数的内容。</a:t>
            </a:r>
            <a:endParaRPr lang="zh-CN" altLang="en-US" dirty="0"/>
          </a:p>
        </p:txBody>
      </p:sp>
      <p:sp>
        <p:nvSpPr>
          <p:cNvPr id="4" name="灯片编号占位符 3"/>
          <p:cNvSpPr>
            <a:spLocks noGrp="1"/>
          </p:cNvSpPr>
          <p:nvPr>
            <p:ph type="sldNum" sz="quarter" idx="10"/>
          </p:nvPr>
        </p:nvSpPr>
        <p:spPr/>
        <p:txBody>
          <a:bodyPr/>
          <a:lstStyle/>
          <a:p>
            <a:fld id="{5263B03F-B4D1-415E-B1EE-0EEAD3733C9B}" type="slidenum">
              <a:rPr lang="zh-CN" altLang="en-US" smtClean="0"/>
              <a:t>12</a:t>
            </a:fld>
            <a:endParaRPr lang="zh-CN" altLang="en-US"/>
          </a:p>
        </p:txBody>
      </p:sp>
    </p:spTree>
    <p:extLst>
      <p:ext uri="{BB962C8B-B14F-4D97-AF65-F5344CB8AC3E}">
        <p14:creationId xmlns:p14="http://schemas.microsoft.com/office/powerpoint/2010/main" val="4071508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假如说，我们令黑色的点 </a:t>
            </a:r>
            <a:r>
              <a:rPr lang="en-US" altLang="zh-CN" sz="1200" b="0" i="0" kern="1200" dirty="0" smtClean="0">
                <a:solidFill>
                  <a:schemeClr val="tx1"/>
                </a:solidFill>
                <a:effectLst/>
                <a:latin typeface="+mn-lt"/>
                <a:ea typeface="+mn-ea"/>
                <a:cs typeface="+mn-cs"/>
              </a:rPr>
              <a:t>= -1</a:t>
            </a:r>
            <a:r>
              <a:rPr lang="zh-CN" altLang="en-US" sz="1200" b="0" i="0" kern="1200" dirty="0" smtClean="0">
                <a:solidFill>
                  <a:schemeClr val="tx1"/>
                </a:solidFill>
                <a:effectLst/>
                <a:latin typeface="+mn-lt"/>
                <a:ea typeface="+mn-ea"/>
                <a:cs typeface="+mn-cs"/>
              </a:rPr>
              <a:t>， 白色的点 </a:t>
            </a:r>
            <a:r>
              <a:rPr lang="en-US" altLang="zh-CN" sz="1200" b="0" i="0" kern="1200" dirty="0" smtClean="0">
                <a:solidFill>
                  <a:schemeClr val="tx1"/>
                </a:solidFill>
                <a:effectLst/>
                <a:latin typeface="+mn-lt"/>
                <a:ea typeface="+mn-ea"/>
                <a:cs typeface="+mn-cs"/>
              </a:rPr>
              <a:t>=  +1</a:t>
            </a:r>
            <a:r>
              <a:rPr lang="zh-CN" altLang="en-US" sz="1200" b="0" i="0" kern="1200" dirty="0" smtClean="0">
                <a:solidFill>
                  <a:schemeClr val="tx1"/>
                </a:solidFill>
                <a:effectLst/>
                <a:latin typeface="+mn-lt"/>
                <a:ea typeface="+mn-ea"/>
                <a:cs typeface="+mn-cs"/>
              </a:rPr>
              <a:t>，直线</a:t>
            </a:r>
            <a:r>
              <a:rPr lang="en-US" altLang="zh-CN" sz="1200" b="0" i="0" kern="1200" dirty="0" smtClean="0">
                <a:solidFill>
                  <a:schemeClr val="tx1"/>
                </a:solidFill>
                <a:effectLst/>
                <a:latin typeface="+mn-lt"/>
                <a:ea typeface="+mn-ea"/>
                <a:cs typeface="+mn-cs"/>
              </a:rPr>
              <a:t>f(x) = </a:t>
            </a:r>
            <a:r>
              <a:rPr lang="en-US" altLang="zh-CN" sz="1200" b="0" i="0" kern="1200" dirty="0" err="1" smtClean="0">
                <a:solidFill>
                  <a:schemeClr val="tx1"/>
                </a:solidFill>
                <a:effectLst/>
                <a:latin typeface="+mn-lt"/>
                <a:ea typeface="+mn-ea"/>
                <a:cs typeface="+mn-cs"/>
              </a:rPr>
              <a:t>w.x</a:t>
            </a:r>
            <a:r>
              <a:rPr lang="en-US" altLang="zh-CN" sz="1200" b="0" i="0" kern="1200" dirty="0" smtClean="0">
                <a:solidFill>
                  <a:schemeClr val="tx1"/>
                </a:solidFill>
                <a:effectLst/>
                <a:latin typeface="+mn-lt"/>
                <a:ea typeface="+mn-ea"/>
                <a:cs typeface="+mn-cs"/>
              </a:rPr>
              <a:t> + b</a:t>
            </a:r>
            <a:r>
              <a:rPr lang="zh-CN" altLang="en-US" sz="1200" b="0" i="0" kern="1200" dirty="0" smtClean="0">
                <a:solidFill>
                  <a:schemeClr val="tx1"/>
                </a:solidFill>
                <a:effectLst/>
                <a:latin typeface="+mn-lt"/>
                <a:ea typeface="+mn-ea"/>
                <a:cs typeface="+mn-cs"/>
              </a:rPr>
              <a:t>，这儿的</a:t>
            </a:r>
            <a:r>
              <a:rPr lang="en-US" altLang="zh-CN" sz="1200" b="0"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w</a:t>
            </a:r>
            <a:r>
              <a:rPr lang="zh-CN" altLang="en-US" sz="1200" b="0" i="0" kern="1200" dirty="0" smtClean="0">
                <a:solidFill>
                  <a:schemeClr val="tx1"/>
                </a:solidFill>
                <a:effectLst/>
                <a:latin typeface="+mn-lt"/>
                <a:ea typeface="+mn-ea"/>
                <a:cs typeface="+mn-cs"/>
              </a:rPr>
              <a:t>是向量，其实写成这种形式也是等价的</a:t>
            </a:r>
            <a:r>
              <a:rPr lang="en-US" altLang="zh-CN" sz="1200" b="0" i="0" kern="1200" dirty="0" smtClean="0">
                <a:solidFill>
                  <a:schemeClr val="tx1"/>
                </a:solidFill>
                <a:effectLst/>
                <a:latin typeface="+mn-lt"/>
                <a:ea typeface="+mn-ea"/>
                <a:cs typeface="+mn-cs"/>
              </a:rPr>
              <a:t>f(x) = w1x1 + w2x2 … + </a:t>
            </a:r>
            <a:r>
              <a:rPr lang="en-US" altLang="zh-CN" sz="1200" b="0" i="0" kern="1200" dirty="0" err="1" smtClean="0">
                <a:solidFill>
                  <a:schemeClr val="tx1"/>
                </a:solidFill>
                <a:effectLst/>
                <a:latin typeface="+mn-lt"/>
                <a:ea typeface="+mn-ea"/>
                <a:cs typeface="+mn-cs"/>
              </a:rPr>
              <a:t>wnxn</a:t>
            </a:r>
            <a:r>
              <a:rPr lang="en-US" altLang="zh-CN" sz="1200" b="0" i="0" kern="1200" dirty="0" smtClean="0">
                <a:solidFill>
                  <a:schemeClr val="tx1"/>
                </a:solidFill>
                <a:effectLst/>
                <a:latin typeface="+mn-lt"/>
                <a:ea typeface="+mn-ea"/>
                <a:cs typeface="+mn-cs"/>
              </a:rPr>
              <a:t> + b, </a:t>
            </a:r>
            <a:r>
              <a:rPr lang="zh-CN" altLang="en-US" sz="1200" b="0" i="0" kern="1200" dirty="0" smtClean="0">
                <a:solidFill>
                  <a:schemeClr val="tx1"/>
                </a:solidFill>
                <a:effectLst/>
                <a:latin typeface="+mn-lt"/>
                <a:ea typeface="+mn-ea"/>
                <a:cs typeface="+mn-cs"/>
              </a:rPr>
              <a:t>当向量</a:t>
            </a:r>
            <a:r>
              <a:rPr lang="en-US" altLang="zh-CN" sz="1200" b="0"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的维度</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的时候，</a:t>
            </a:r>
            <a:r>
              <a:rPr lang="en-US" altLang="zh-CN" sz="1200" b="0" i="0" kern="1200" dirty="0" smtClean="0">
                <a:solidFill>
                  <a:schemeClr val="tx1"/>
                </a:solidFill>
                <a:effectLst/>
                <a:latin typeface="+mn-lt"/>
                <a:ea typeface="+mn-ea"/>
                <a:cs typeface="+mn-cs"/>
              </a:rPr>
              <a:t>f(x) </a:t>
            </a:r>
            <a:r>
              <a:rPr lang="zh-CN" altLang="en-US" sz="1200" b="0" i="0" kern="1200" dirty="0" smtClean="0">
                <a:solidFill>
                  <a:schemeClr val="tx1"/>
                </a:solidFill>
                <a:effectLst/>
                <a:latin typeface="+mn-lt"/>
                <a:ea typeface="+mn-ea"/>
                <a:cs typeface="+mn-cs"/>
              </a:rPr>
              <a:t>表示二维空间中的一条直线， 当</a:t>
            </a:r>
            <a:r>
              <a:rPr lang="en-US" altLang="zh-CN" sz="1200" b="0"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的维度</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的时候，</a:t>
            </a:r>
            <a:r>
              <a:rPr lang="en-US" altLang="zh-CN" sz="1200" b="0" i="0" kern="1200" dirty="0" smtClean="0">
                <a:solidFill>
                  <a:schemeClr val="tx1"/>
                </a:solidFill>
                <a:effectLst/>
                <a:latin typeface="+mn-lt"/>
                <a:ea typeface="+mn-ea"/>
                <a:cs typeface="+mn-cs"/>
              </a:rPr>
              <a:t>f(x) </a:t>
            </a:r>
            <a:r>
              <a:rPr lang="zh-CN" altLang="en-US" sz="1200" b="0" i="0" kern="1200" dirty="0" smtClean="0">
                <a:solidFill>
                  <a:schemeClr val="tx1"/>
                </a:solidFill>
                <a:effectLst/>
                <a:latin typeface="+mn-lt"/>
                <a:ea typeface="+mn-ea"/>
                <a:cs typeface="+mn-cs"/>
              </a:rPr>
              <a:t>表示</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维空间中的一个平面，当</a:t>
            </a:r>
            <a:r>
              <a:rPr lang="en-US" altLang="zh-CN" sz="1200" b="0" i="0" kern="1200" dirty="0" smtClean="0">
                <a:solidFill>
                  <a:schemeClr val="tx1"/>
                </a:solidFill>
                <a:effectLst/>
                <a:latin typeface="+mn-lt"/>
                <a:ea typeface="+mn-ea"/>
                <a:cs typeface="+mn-cs"/>
              </a:rPr>
              <a:t>x</a:t>
            </a:r>
            <a:r>
              <a:rPr lang="zh-CN" altLang="en-US" sz="1200" b="0" i="0" kern="1200" dirty="0" smtClean="0">
                <a:solidFill>
                  <a:schemeClr val="tx1"/>
                </a:solidFill>
                <a:effectLst/>
                <a:latin typeface="+mn-lt"/>
                <a:ea typeface="+mn-ea"/>
                <a:cs typeface="+mn-cs"/>
              </a:rPr>
              <a:t>的维度</a:t>
            </a:r>
            <a:r>
              <a:rPr lang="en-US" altLang="zh-CN" sz="1200" b="0" i="0" kern="1200" dirty="0" smtClean="0">
                <a:solidFill>
                  <a:schemeClr val="tx1"/>
                </a:solidFill>
                <a:effectLst/>
                <a:latin typeface="+mn-lt"/>
                <a:ea typeface="+mn-ea"/>
                <a:cs typeface="+mn-cs"/>
              </a:rPr>
              <a:t>=n &gt; 3</a:t>
            </a:r>
            <a:r>
              <a:rPr lang="zh-CN" altLang="en-US" sz="1200" b="0" i="0" kern="1200" dirty="0" smtClean="0">
                <a:solidFill>
                  <a:schemeClr val="tx1"/>
                </a:solidFill>
                <a:effectLst/>
                <a:latin typeface="+mn-lt"/>
                <a:ea typeface="+mn-ea"/>
                <a:cs typeface="+mn-cs"/>
              </a:rPr>
              <a:t>的时候，表示</a:t>
            </a:r>
            <a:r>
              <a:rPr lang="en-US" altLang="zh-CN" sz="1200" b="0" i="0" kern="1200" dirty="0" smtClean="0">
                <a:solidFill>
                  <a:schemeClr val="tx1"/>
                </a:solidFill>
                <a:effectLst/>
                <a:latin typeface="+mn-lt"/>
                <a:ea typeface="+mn-ea"/>
                <a:cs typeface="+mn-cs"/>
              </a:rPr>
              <a:t>n</a:t>
            </a:r>
            <a:r>
              <a:rPr lang="zh-CN" altLang="en-US" sz="1200" b="0" i="0" kern="1200" dirty="0" smtClean="0">
                <a:solidFill>
                  <a:schemeClr val="tx1"/>
                </a:solidFill>
                <a:effectLst/>
                <a:latin typeface="+mn-lt"/>
                <a:ea typeface="+mn-ea"/>
                <a:cs typeface="+mn-cs"/>
              </a:rPr>
              <a:t>维空间中的</a:t>
            </a:r>
            <a:r>
              <a:rPr lang="en-US" altLang="zh-CN" sz="1200" b="0" i="0" kern="1200" dirty="0" smtClean="0">
                <a:solidFill>
                  <a:schemeClr val="tx1"/>
                </a:solidFill>
                <a:effectLst/>
                <a:latin typeface="+mn-lt"/>
                <a:ea typeface="+mn-ea"/>
                <a:cs typeface="+mn-cs"/>
              </a:rPr>
              <a:t>n-1</a:t>
            </a:r>
            <a:r>
              <a:rPr lang="zh-CN" altLang="en-US" sz="1200" b="0" i="0" kern="1200" smtClean="0">
                <a:solidFill>
                  <a:schemeClr val="tx1"/>
                </a:solidFill>
                <a:effectLst/>
                <a:latin typeface="+mn-lt"/>
                <a:ea typeface="+mn-ea"/>
                <a:cs typeface="+mn-cs"/>
              </a:rPr>
              <a:t>维超平面。这些都是比较基础的内容，如果不太清楚，可能需要复习一下微积分、线性代数的内容。</a:t>
            </a:r>
            <a:endParaRPr lang="zh-CN" altLang="en-US" dirty="0"/>
          </a:p>
        </p:txBody>
      </p:sp>
      <p:sp>
        <p:nvSpPr>
          <p:cNvPr id="4" name="灯片编号占位符 3"/>
          <p:cNvSpPr>
            <a:spLocks noGrp="1"/>
          </p:cNvSpPr>
          <p:nvPr>
            <p:ph type="sldNum" sz="quarter" idx="10"/>
          </p:nvPr>
        </p:nvSpPr>
        <p:spPr/>
        <p:txBody>
          <a:bodyPr/>
          <a:lstStyle/>
          <a:p>
            <a:fld id="{5263B03F-B4D1-415E-B1EE-0EEAD3733C9B}" type="slidenum">
              <a:rPr lang="zh-CN" altLang="en-US" smtClean="0"/>
              <a:t>13</a:t>
            </a:fld>
            <a:endParaRPr lang="zh-CN" altLang="en-US"/>
          </a:p>
        </p:txBody>
      </p:sp>
    </p:spTree>
    <p:extLst>
      <p:ext uri="{BB962C8B-B14F-4D97-AF65-F5344CB8AC3E}">
        <p14:creationId xmlns:p14="http://schemas.microsoft.com/office/powerpoint/2010/main" val="3736878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s.t</a:t>
            </a:r>
            <a:r>
              <a:rPr lang="zh-CN" altLang="en-US" sz="1200" b="0" i="0" kern="1200" dirty="0" smtClean="0">
                <a:solidFill>
                  <a:schemeClr val="tx1"/>
                </a:solidFill>
                <a:effectLst/>
                <a:latin typeface="+mn-lt"/>
                <a:ea typeface="+mn-ea"/>
                <a:cs typeface="+mn-cs"/>
              </a:rPr>
              <a:t>的意思是</a:t>
            </a:r>
            <a:r>
              <a:rPr lang="en-US" altLang="zh-CN" sz="1200" b="0" i="0" kern="1200" dirty="0" smtClean="0">
                <a:solidFill>
                  <a:schemeClr val="tx1"/>
                </a:solidFill>
                <a:effectLst/>
                <a:latin typeface="+mn-lt"/>
                <a:ea typeface="+mn-ea"/>
                <a:cs typeface="+mn-cs"/>
              </a:rPr>
              <a:t>subject to</a:t>
            </a:r>
            <a:r>
              <a:rPr lang="zh-CN" altLang="en-US" sz="1200" b="0" i="0" kern="1200" dirty="0" smtClean="0">
                <a:solidFill>
                  <a:schemeClr val="tx1"/>
                </a:solidFill>
                <a:effectLst/>
                <a:latin typeface="+mn-lt"/>
                <a:ea typeface="+mn-ea"/>
                <a:cs typeface="+mn-cs"/>
              </a:rPr>
              <a:t>，也就是在后面这个限制条件下的意思，这个词在</a:t>
            </a:r>
            <a:r>
              <a:rPr lang="en-US" altLang="zh-CN" sz="1200" b="0" i="0" kern="1200" dirty="0" err="1" smtClean="0">
                <a:solidFill>
                  <a:schemeClr val="tx1"/>
                </a:solidFill>
                <a:effectLst/>
                <a:latin typeface="+mn-lt"/>
                <a:ea typeface="+mn-ea"/>
                <a:cs typeface="+mn-cs"/>
              </a:rPr>
              <a:t>svm</a:t>
            </a:r>
            <a:r>
              <a:rPr lang="zh-CN" altLang="en-US" sz="1200" b="0" i="0" kern="1200" dirty="0" smtClean="0">
                <a:solidFill>
                  <a:schemeClr val="tx1"/>
                </a:solidFill>
                <a:effectLst/>
                <a:latin typeface="+mn-lt"/>
                <a:ea typeface="+mn-ea"/>
                <a:cs typeface="+mn-cs"/>
              </a:rPr>
              <a:t>的论文里面非常容易见到。这个其实是一个带约束的二次规划</a:t>
            </a:r>
            <a:r>
              <a:rPr lang="en-US" altLang="zh-CN" sz="1200" b="0" i="0" kern="1200" dirty="0" smtClean="0">
                <a:solidFill>
                  <a:schemeClr val="tx1"/>
                </a:solidFill>
                <a:effectLst/>
                <a:latin typeface="+mn-lt"/>
                <a:ea typeface="+mn-ea"/>
                <a:cs typeface="+mn-cs"/>
              </a:rPr>
              <a:t>(quadratic programming, QP)</a:t>
            </a:r>
            <a:r>
              <a:rPr lang="zh-CN" altLang="en-US" sz="1200" b="0" i="0" kern="1200" dirty="0" smtClean="0">
                <a:solidFill>
                  <a:schemeClr val="tx1"/>
                </a:solidFill>
                <a:effectLst/>
                <a:latin typeface="+mn-lt"/>
                <a:ea typeface="+mn-ea"/>
                <a:cs typeface="+mn-cs"/>
              </a:rPr>
              <a:t>问题，是一个凸问题，凸问题就是指的不会有局部最优解，可以想象一个漏斗，不管我们开始的时候将一个小球放在漏斗的什么位置，这个小球最终一定可以掉出漏斗，也就是得到全局最优解。</a:t>
            </a:r>
            <a:r>
              <a:rPr lang="en-US" altLang="zh-CN" sz="1200" b="0" i="0" kern="1200" dirty="0" err="1" smtClean="0">
                <a:solidFill>
                  <a:schemeClr val="tx1"/>
                </a:solidFill>
                <a:effectLst/>
                <a:latin typeface="+mn-lt"/>
                <a:ea typeface="+mn-ea"/>
                <a:cs typeface="+mn-cs"/>
              </a:rPr>
              <a:t>s.t.</a:t>
            </a:r>
            <a:r>
              <a:rPr lang="zh-CN" altLang="en-US" sz="1200" b="0" i="0" kern="1200" dirty="0" smtClean="0">
                <a:solidFill>
                  <a:schemeClr val="tx1"/>
                </a:solidFill>
                <a:effectLst/>
                <a:latin typeface="+mn-lt"/>
                <a:ea typeface="+mn-ea"/>
                <a:cs typeface="+mn-cs"/>
              </a:rPr>
              <a:t>后面的限制条件可以看做是一个凸多面体，我们要做的就是在这个凸多面体中找到最优解。这些问题这里不展开，因为展开的话，一本书也写不完。如果有疑问请看看</a:t>
            </a:r>
            <a:r>
              <a:rPr lang="en-US" altLang="zh-CN" sz="1200" b="0" i="0" kern="1200" dirty="0" err="1" smtClean="0">
                <a:solidFill>
                  <a:schemeClr val="tx1"/>
                </a:solidFill>
                <a:effectLst/>
                <a:latin typeface="+mn-lt"/>
                <a:ea typeface="+mn-ea"/>
                <a:cs typeface="+mn-cs"/>
              </a:rPr>
              <a:t>wikipedia</a:t>
            </a:r>
            <a:r>
              <a:rPr lang="zh-CN" altLang="en-US" sz="1200" b="0" i="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5263B03F-B4D1-415E-B1EE-0EEAD3733C9B}" type="slidenum">
              <a:rPr lang="zh-CN" altLang="en-US" smtClean="0"/>
              <a:t>14</a:t>
            </a:fld>
            <a:endParaRPr lang="zh-CN" altLang="en-US"/>
          </a:p>
        </p:txBody>
      </p:sp>
    </p:spTree>
    <p:extLst>
      <p:ext uri="{BB962C8B-B14F-4D97-AF65-F5344CB8AC3E}">
        <p14:creationId xmlns:p14="http://schemas.microsoft.com/office/powerpoint/2010/main" val="4208134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smtClean="0">
                <a:solidFill>
                  <a:schemeClr val="tx1"/>
                </a:solidFill>
                <a:effectLst/>
                <a:latin typeface="+mn-lt"/>
                <a:ea typeface="+mn-ea"/>
                <a:cs typeface="+mn-cs"/>
              </a:rPr>
              <a:t>http://www.cnblogs.com/LeftNotEasy/archive/2011/05/02/basic-of-svm.html</a:t>
            </a:r>
          </a:p>
          <a:p>
            <a:endParaRPr lang="en-US" altLang="zh-CN" sz="1200" b="1"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转化为对偶问题，并优化求解</a:t>
            </a:r>
            <a:r>
              <a:rPr lang="en-US" altLang="zh-CN" sz="1200" b="1" i="0" kern="1200" dirty="0" smtClean="0">
                <a:solidFill>
                  <a:schemeClr val="tx1"/>
                </a:solidFill>
                <a:effectLst/>
                <a:latin typeface="+mn-lt"/>
                <a:ea typeface="+mn-ea"/>
                <a:cs typeface="+mn-cs"/>
              </a:rPr>
              <a:t>:</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    这个优化问题可以用</a:t>
            </a:r>
            <a:r>
              <a:rPr lang="zh-CN" altLang="en-US" sz="1200" b="0" i="0" u="none" strike="noStrike" kern="1200" dirty="0" smtClean="0">
                <a:solidFill>
                  <a:schemeClr val="tx1"/>
                </a:solidFill>
                <a:effectLst/>
                <a:latin typeface="+mn-lt"/>
                <a:ea typeface="+mn-ea"/>
                <a:cs typeface="+mn-cs"/>
                <a:hlinkClick r:id="rId3"/>
              </a:rPr>
              <a:t>拉格朗日乘子法</a:t>
            </a:r>
            <a:r>
              <a:rPr lang="zh-CN" altLang="en-US" sz="1200" b="0" i="0" kern="1200" dirty="0" smtClean="0">
                <a:solidFill>
                  <a:schemeClr val="tx1"/>
                </a:solidFill>
                <a:effectLst/>
                <a:latin typeface="+mn-lt"/>
                <a:ea typeface="+mn-ea"/>
                <a:cs typeface="+mn-cs"/>
              </a:rPr>
              <a:t>去解，使用了</a:t>
            </a:r>
            <a:r>
              <a:rPr lang="en-US" altLang="zh-CN" sz="1200" b="0" i="0" u="none" strike="noStrike" kern="1200" dirty="0" smtClean="0">
                <a:solidFill>
                  <a:schemeClr val="tx1"/>
                </a:solidFill>
                <a:effectLst/>
                <a:latin typeface="+mn-lt"/>
                <a:ea typeface="+mn-ea"/>
                <a:cs typeface="+mn-cs"/>
                <a:hlinkClick r:id="rId4"/>
              </a:rPr>
              <a:t>KKT</a:t>
            </a:r>
            <a:r>
              <a:rPr lang="zh-CN" altLang="en-US" sz="1200" b="0" i="0" u="none" strike="noStrike" kern="1200" dirty="0" smtClean="0">
                <a:solidFill>
                  <a:schemeClr val="tx1"/>
                </a:solidFill>
                <a:effectLst/>
                <a:latin typeface="+mn-lt"/>
                <a:ea typeface="+mn-ea"/>
                <a:cs typeface="+mn-cs"/>
                <a:hlinkClick r:id="rId4"/>
              </a:rPr>
              <a:t>条件</a:t>
            </a:r>
            <a:r>
              <a:rPr lang="zh-CN" altLang="en-US" sz="1200" b="0" i="0" kern="1200" dirty="0" smtClean="0">
                <a:solidFill>
                  <a:schemeClr val="tx1"/>
                </a:solidFill>
                <a:effectLst/>
                <a:latin typeface="+mn-lt"/>
                <a:ea typeface="+mn-ea"/>
                <a:cs typeface="+mn-cs"/>
              </a:rPr>
              <a:t>的理论，这里直接作出这个式子的拉格朗日目标函数：</a:t>
            </a:r>
          </a:p>
          <a:p>
            <a:r>
              <a:rPr lang="zh-CN" altLang="en-US" sz="1200" b="0" i="0" kern="1200" dirty="0" smtClean="0">
                <a:solidFill>
                  <a:schemeClr val="tx1"/>
                </a:solidFill>
                <a:effectLst/>
                <a:latin typeface="+mn-lt"/>
                <a:ea typeface="+mn-ea"/>
                <a:cs typeface="+mn-cs"/>
              </a:rPr>
              <a:t>    求解这个式子的过程需要</a:t>
            </a:r>
            <a:r>
              <a:rPr lang="zh-CN" altLang="en-US" sz="1200" b="0" i="0" u="none" strike="noStrike" kern="1200" dirty="0" smtClean="0">
                <a:solidFill>
                  <a:schemeClr val="tx1"/>
                </a:solidFill>
                <a:effectLst/>
                <a:latin typeface="+mn-lt"/>
                <a:ea typeface="+mn-ea"/>
                <a:cs typeface="+mn-cs"/>
                <a:hlinkClick r:id="rId5"/>
              </a:rPr>
              <a:t>拉格朗日对偶性</a:t>
            </a:r>
            <a:r>
              <a:rPr lang="zh-CN" altLang="en-US" sz="1200" b="0" i="0" kern="1200" dirty="0" smtClean="0">
                <a:solidFill>
                  <a:schemeClr val="tx1"/>
                </a:solidFill>
                <a:effectLst/>
                <a:latin typeface="+mn-lt"/>
                <a:ea typeface="+mn-ea"/>
                <a:cs typeface="+mn-cs"/>
              </a:rPr>
              <a:t>的相关知识（另外</a:t>
            </a:r>
            <a:r>
              <a:rPr lang="en-US" altLang="zh-CN" sz="1200" b="0" i="0" kern="1200" dirty="0" err="1" smtClean="0">
                <a:solidFill>
                  <a:schemeClr val="tx1"/>
                </a:solidFill>
                <a:effectLst/>
                <a:latin typeface="+mn-lt"/>
                <a:ea typeface="+mn-ea"/>
                <a:cs typeface="+mn-cs"/>
              </a:rPr>
              <a:t>pluskid</a:t>
            </a:r>
            <a:r>
              <a:rPr lang="zh-CN" altLang="en-US" sz="1200" b="0" i="0" kern="1200" dirty="0" smtClean="0">
                <a:solidFill>
                  <a:schemeClr val="tx1"/>
                </a:solidFill>
                <a:effectLst/>
                <a:latin typeface="+mn-lt"/>
                <a:ea typeface="+mn-ea"/>
                <a:cs typeface="+mn-cs"/>
              </a:rPr>
              <a:t>也有</a:t>
            </a:r>
            <a:r>
              <a:rPr lang="zh-CN" altLang="en-US" sz="1200" b="0" i="0" u="none" strike="noStrike" kern="1200" dirty="0" smtClean="0">
                <a:solidFill>
                  <a:schemeClr val="tx1"/>
                </a:solidFill>
                <a:effectLst/>
                <a:latin typeface="+mn-lt"/>
                <a:ea typeface="+mn-ea"/>
                <a:cs typeface="+mn-cs"/>
                <a:hlinkClick r:id="rId6"/>
              </a:rPr>
              <a:t>一篇文章</a:t>
            </a:r>
            <a:r>
              <a:rPr lang="zh-CN" altLang="en-US" sz="1200" b="0" i="0" kern="1200" dirty="0" smtClean="0">
                <a:solidFill>
                  <a:schemeClr val="tx1"/>
                </a:solidFill>
                <a:effectLst/>
                <a:latin typeface="+mn-lt"/>
                <a:ea typeface="+mn-ea"/>
                <a:cs typeface="+mn-cs"/>
              </a:rPr>
              <a:t>专门讲这个问题），并且有一定的公式推导，如果不感兴趣，</a:t>
            </a:r>
            <a:r>
              <a:rPr lang="zh-CN" altLang="en-US" sz="1200" b="1" i="0" kern="1200" dirty="0" smtClean="0">
                <a:solidFill>
                  <a:schemeClr val="tx1"/>
                </a:solidFill>
                <a:effectLst/>
                <a:latin typeface="+mn-lt"/>
                <a:ea typeface="+mn-ea"/>
                <a:cs typeface="+mn-cs"/>
              </a:rPr>
              <a:t>可以直接跳到后面</a:t>
            </a:r>
            <a:r>
              <a:rPr lang="zh-CN" altLang="en-US" sz="1200" b="0" i="0" kern="1200" dirty="0" smtClean="0">
                <a:solidFill>
                  <a:schemeClr val="tx1"/>
                </a:solidFill>
                <a:effectLst/>
                <a:latin typeface="+mn-lt"/>
                <a:ea typeface="+mn-ea"/>
                <a:cs typeface="+mn-cs"/>
              </a:rPr>
              <a:t>用</a:t>
            </a:r>
            <a:r>
              <a:rPr lang="zh-CN" altLang="en-US" sz="1200" b="1" i="0" kern="1200" dirty="0" smtClean="0">
                <a:solidFill>
                  <a:schemeClr val="tx1"/>
                </a:solidFill>
                <a:effectLst/>
                <a:latin typeface="+mn-lt"/>
                <a:ea typeface="+mn-ea"/>
                <a:cs typeface="+mn-cs"/>
              </a:rPr>
              <a:t>蓝色公式</a:t>
            </a:r>
            <a:r>
              <a:rPr lang="zh-CN" altLang="en-US" sz="1200" b="0" i="0" kern="1200" dirty="0" smtClean="0">
                <a:solidFill>
                  <a:schemeClr val="tx1"/>
                </a:solidFill>
                <a:effectLst/>
                <a:latin typeface="+mn-lt"/>
                <a:ea typeface="+mn-ea"/>
                <a:cs typeface="+mn-cs"/>
              </a:rPr>
              <a:t>表示的结论，该部分推导主要参考自</a:t>
            </a:r>
            <a:r>
              <a:rPr lang="en-US" altLang="zh-CN" sz="1200" b="0" i="0" u="none" strike="noStrike" kern="1200" dirty="0" err="1" smtClean="0">
                <a:solidFill>
                  <a:schemeClr val="tx1"/>
                </a:solidFill>
                <a:effectLst/>
                <a:latin typeface="+mn-lt"/>
                <a:ea typeface="+mn-ea"/>
                <a:cs typeface="+mn-cs"/>
                <a:hlinkClick r:id="rId7"/>
              </a:rPr>
              <a:t>plukids</a:t>
            </a:r>
            <a:r>
              <a:rPr lang="zh-CN" altLang="en-US" sz="1200" b="0" i="0" u="none" strike="noStrike" kern="1200" dirty="0" smtClean="0">
                <a:solidFill>
                  <a:schemeClr val="tx1"/>
                </a:solidFill>
                <a:effectLst/>
                <a:latin typeface="+mn-lt"/>
                <a:ea typeface="+mn-ea"/>
                <a:cs typeface="+mn-cs"/>
                <a:hlinkClick r:id="rId7"/>
              </a:rPr>
              <a:t>的文章</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    首先让</a:t>
            </a:r>
            <a:r>
              <a:rPr lang="en-US" altLang="zh-CN" sz="1200" b="0" i="0" kern="1200" dirty="0" smtClean="0">
                <a:solidFill>
                  <a:schemeClr val="tx1"/>
                </a:solidFill>
                <a:effectLst/>
                <a:latin typeface="+mn-lt"/>
                <a:ea typeface="+mn-ea"/>
                <a:cs typeface="+mn-cs"/>
              </a:rPr>
              <a:t>L</a:t>
            </a:r>
            <a:r>
              <a:rPr lang="zh-CN" altLang="en-US" sz="1200" b="0" i="0" kern="1200" dirty="0" smtClean="0">
                <a:solidFill>
                  <a:schemeClr val="tx1"/>
                </a:solidFill>
                <a:effectLst/>
                <a:latin typeface="+mn-lt"/>
                <a:ea typeface="+mn-ea"/>
                <a:cs typeface="+mn-cs"/>
              </a:rPr>
              <a:t>关于</a:t>
            </a:r>
            <a:r>
              <a:rPr lang="en-US" altLang="zh-CN" sz="1200" b="0" i="0" kern="1200" dirty="0" smtClean="0">
                <a:solidFill>
                  <a:schemeClr val="tx1"/>
                </a:solidFill>
                <a:effectLst/>
                <a:latin typeface="+mn-lt"/>
                <a:ea typeface="+mn-ea"/>
                <a:cs typeface="+mn-cs"/>
              </a:rPr>
              <a:t>w</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最小化，分别令</a:t>
            </a:r>
            <a:r>
              <a:rPr lang="en-US" altLang="zh-CN" sz="1200" b="0" i="0" kern="1200" dirty="0" smtClean="0">
                <a:solidFill>
                  <a:schemeClr val="tx1"/>
                </a:solidFill>
                <a:effectLst/>
                <a:latin typeface="+mn-lt"/>
                <a:ea typeface="+mn-ea"/>
                <a:cs typeface="+mn-cs"/>
              </a:rPr>
              <a:t>L</a:t>
            </a:r>
            <a:r>
              <a:rPr lang="zh-CN" altLang="en-US" sz="1200" b="0" i="0" kern="1200" dirty="0" smtClean="0">
                <a:solidFill>
                  <a:schemeClr val="tx1"/>
                </a:solidFill>
                <a:effectLst/>
                <a:latin typeface="+mn-lt"/>
                <a:ea typeface="+mn-ea"/>
                <a:cs typeface="+mn-cs"/>
              </a:rPr>
              <a:t>关于</a:t>
            </a:r>
            <a:r>
              <a:rPr lang="en-US" altLang="zh-CN" sz="1200" b="0" i="0" kern="1200" dirty="0" smtClean="0">
                <a:solidFill>
                  <a:schemeClr val="tx1"/>
                </a:solidFill>
                <a:effectLst/>
                <a:latin typeface="+mn-lt"/>
                <a:ea typeface="+mn-ea"/>
                <a:cs typeface="+mn-cs"/>
              </a:rPr>
              <a:t>w</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的偏导数为</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，得到关于</a:t>
            </a:r>
            <a:r>
              <a:rPr lang="zh-CN" altLang="en-US" sz="1200" b="1" i="0" kern="1200" dirty="0" smtClean="0">
                <a:solidFill>
                  <a:schemeClr val="tx1"/>
                </a:solidFill>
                <a:effectLst/>
                <a:latin typeface="+mn-lt"/>
                <a:ea typeface="+mn-ea"/>
                <a:cs typeface="+mn-cs"/>
              </a:rPr>
              <a:t>原问题</a:t>
            </a:r>
            <a:r>
              <a:rPr lang="zh-CN" altLang="en-US" sz="1200" b="0" i="0" kern="1200" dirty="0" smtClean="0">
                <a:solidFill>
                  <a:schemeClr val="tx1"/>
                </a:solidFill>
                <a:effectLst/>
                <a:latin typeface="+mn-lt"/>
                <a:ea typeface="+mn-ea"/>
                <a:cs typeface="+mn-cs"/>
              </a:rPr>
              <a:t>的一个表达式</a:t>
            </a:r>
          </a:p>
          <a:p>
            <a:r>
              <a:rPr lang="zh-CN" altLang="en-US" sz="1200" b="0" i="0" kern="1200" dirty="0" smtClean="0">
                <a:solidFill>
                  <a:schemeClr val="tx1"/>
                </a:solidFill>
                <a:effectLst/>
                <a:latin typeface="+mn-lt"/>
                <a:ea typeface="+mn-ea"/>
                <a:cs typeface="+mn-cs"/>
              </a:rPr>
              <a:t>    将两式带回</a:t>
            </a:r>
            <a:r>
              <a:rPr lang="en-US" altLang="zh-CN" sz="1200" b="0" i="0" kern="1200" dirty="0" smtClean="0">
                <a:solidFill>
                  <a:schemeClr val="tx1"/>
                </a:solidFill>
                <a:effectLst/>
                <a:latin typeface="+mn-lt"/>
                <a:ea typeface="+mn-ea"/>
                <a:cs typeface="+mn-cs"/>
              </a:rPr>
              <a:t>L(</a:t>
            </a:r>
            <a:r>
              <a:rPr lang="en-US" altLang="zh-CN" sz="1200" b="0" i="0" kern="1200" dirty="0" err="1" smtClean="0">
                <a:solidFill>
                  <a:schemeClr val="tx1"/>
                </a:solidFill>
                <a:effectLst/>
                <a:latin typeface="+mn-lt"/>
                <a:ea typeface="+mn-ea"/>
                <a:cs typeface="+mn-cs"/>
              </a:rPr>
              <a:t>w,b,a</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得到对偶问题的表达式</a:t>
            </a:r>
          </a:p>
          <a:p>
            <a:r>
              <a:rPr lang="zh-CN" altLang="en-US" sz="1200" b="0" i="0" kern="1200" dirty="0" smtClean="0">
                <a:solidFill>
                  <a:schemeClr val="tx1"/>
                </a:solidFill>
                <a:effectLst/>
                <a:latin typeface="+mn-lt"/>
                <a:ea typeface="+mn-ea"/>
                <a:cs typeface="+mn-cs"/>
              </a:rPr>
              <a:t>    新问题加上其限制条件是（</a:t>
            </a:r>
            <a:r>
              <a:rPr lang="zh-CN" altLang="en-US" sz="1200" b="1" i="0" kern="1200" dirty="0" smtClean="0">
                <a:solidFill>
                  <a:schemeClr val="tx1"/>
                </a:solidFill>
                <a:effectLst/>
                <a:latin typeface="+mn-lt"/>
                <a:ea typeface="+mn-ea"/>
                <a:cs typeface="+mn-cs"/>
              </a:rPr>
              <a:t>对偶问题</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这个就是我们需要最终优化的式子。至此，</a:t>
            </a:r>
            <a:r>
              <a:rPr lang="zh-CN" altLang="en-US" sz="1200" b="1" i="0" kern="1200" dirty="0" smtClean="0">
                <a:solidFill>
                  <a:schemeClr val="tx1"/>
                </a:solidFill>
                <a:effectLst/>
                <a:latin typeface="+mn-lt"/>
                <a:ea typeface="+mn-ea"/>
                <a:cs typeface="+mn-cs"/>
              </a:rPr>
              <a:t>得到了线性可分问题的优化式子</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    求解这个式子，有很多的方法，比如</a:t>
            </a:r>
            <a:r>
              <a:rPr lang="en-US" altLang="zh-CN" sz="1200" b="0" i="0" u="none" strike="noStrike" kern="1200" dirty="0" smtClean="0">
                <a:solidFill>
                  <a:schemeClr val="tx1"/>
                </a:solidFill>
                <a:effectLst/>
                <a:latin typeface="+mn-lt"/>
                <a:ea typeface="+mn-ea"/>
                <a:cs typeface="+mn-cs"/>
                <a:hlinkClick r:id="rId8"/>
              </a:rPr>
              <a:t>SMO</a:t>
            </a:r>
            <a:r>
              <a:rPr lang="zh-CN" altLang="en-US" sz="1200" b="0" i="0" kern="1200" dirty="0" smtClean="0">
                <a:solidFill>
                  <a:schemeClr val="tx1"/>
                </a:solidFill>
                <a:effectLst/>
                <a:latin typeface="+mn-lt"/>
                <a:ea typeface="+mn-ea"/>
                <a:cs typeface="+mn-cs"/>
              </a:rPr>
              <a:t>等等，个人认为，求解这样的一个带约束的凸优化问题与得到这个凸优化问题是比较独立的两件事情，所以在这篇文章中准备完全不涉及如何求解这个话题，如果之后有时间可以补上一篇文章来谈谈</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263B03F-B4D1-415E-B1EE-0EEAD3733C9B}" type="slidenum">
              <a:rPr lang="zh-CN" altLang="en-US" smtClean="0"/>
              <a:t>15</a:t>
            </a:fld>
            <a:endParaRPr lang="zh-CN" altLang="en-US"/>
          </a:p>
        </p:txBody>
      </p:sp>
    </p:spTree>
    <p:extLst>
      <p:ext uri="{BB962C8B-B14F-4D97-AF65-F5344CB8AC3E}">
        <p14:creationId xmlns:p14="http://schemas.microsoft.com/office/powerpoint/2010/main" val="1938248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smtClean="0">
                <a:solidFill>
                  <a:schemeClr val="tx1"/>
                </a:solidFill>
                <a:effectLst/>
                <a:latin typeface="+mn-lt"/>
                <a:ea typeface="+mn-ea"/>
                <a:cs typeface="+mn-cs"/>
              </a:rPr>
              <a:t>http://www.cnblogs.com/LeftNotEasy/archive/2011/05/02/basic-of-svm.html</a:t>
            </a:r>
          </a:p>
          <a:p>
            <a:endParaRPr lang="en-US" altLang="zh-CN" sz="1200" b="1"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转化为对偶问题，并优化求解</a:t>
            </a:r>
            <a:r>
              <a:rPr lang="en-US" altLang="zh-CN" sz="1200" b="1" i="0" kern="1200" dirty="0" smtClean="0">
                <a:solidFill>
                  <a:schemeClr val="tx1"/>
                </a:solidFill>
                <a:effectLst/>
                <a:latin typeface="+mn-lt"/>
                <a:ea typeface="+mn-ea"/>
                <a:cs typeface="+mn-cs"/>
              </a:rPr>
              <a:t>:</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    这个优化问题可以用</a:t>
            </a:r>
            <a:r>
              <a:rPr lang="zh-CN" altLang="en-US" sz="1200" b="0" i="0" u="none" strike="noStrike" kern="1200" dirty="0" smtClean="0">
                <a:solidFill>
                  <a:schemeClr val="tx1"/>
                </a:solidFill>
                <a:effectLst/>
                <a:latin typeface="+mn-lt"/>
                <a:ea typeface="+mn-ea"/>
                <a:cs typeface="+mn-cs"/>
                <a:hlinkClick r:id="rId3"/>
              </a:rPr>
              <a:t>拉格朗日乘子法</a:t>
            </a:r>
            <a:r>
              <a:rPr lang="zh-CN" altLang="en-US" sz="1200" b="0" i="0" kern="1200" dirty="0" smtClean="0">
                <a:solidFill>
                  <a:schemeClr val="tx1"/>
                </a:solidFill>
                <a:effectLst/>
                <a:latin typeface="+mn-lt"/>
                <a:ea typeface="+mn-ea"/>
                <a:cs typeface="+mn-cs"/>
              </a:rPr>
              <a:t>去解，使用了</a:t>
            </a:r>
            <a:r>
              <a:rPr lang="en-US" altLang="zh-CN" sz="1200" b="0" i="0" u="none" strike="noStrike" kern="1200" dirty="0" smtClean="0">
                <a:solidFill>
                  <a:schemeClr val="tx1"/>
                </a:solidFill>
                <a:effectLst/>
                <a:latin typeface="+mn-lt"/>
                <a:ea typeface="+mn-ea"/>
                <a:cs typeface="+mn-cs"/>
                <a:hlinkClick r:id="rId4"/>
              </a:rPr>
              <a:t>KKT</a:t>
            </a:r>
            <a:r>
              <a:rPr lang="zh-CN" altLang="en-US" sz="1200" b="0" i="0" u="none" strike="noStrike" kern="1200" dirty="0" smtClean="0">
                <a:solidFill>
                  <a:schemeClr val="tx1"/>
                </a:solidFill>
                <a:effectLst/>
                <a:latin typeface="+mn-lt"/>
                <a:ea typeface="+mn-ea"/>
                <a:cs typeface="+mn-cs"/>
                <a:hlinkClick r:id="rId4"/>
              </a:rPr>
              <a:t>条件</a:t>
            </a:r>
            <a:r>
              <a:rPr lang="zh-CN" altLang="en-US" sz="1200" b="0" i="0" kern="1200" dirty="0" smtClean="0">
                <a:solidFill>
                  <a:schemeClr val="tx1"/>
                </a:solidFill>
                <a:effectLst/>
                <a:latin typeface="+mn-lt"/>
                <a:ea typeface="+mn-ea"/>
                <a:cs typeface="+mn-cs"/>
              </a:rPr>
              <a:t>的理论，这里直接作出这个式子的拉格朗日目标函数：</a:t>
            </a:r>
          </a:p>
          <a:p>
            <a:r>
              <a:rPr lang="zh-CN" altLang="en-US" sz="1200" b="0" i="0" kern="1200" dirty="0" smtClean="0">
                <a:solidFill>
                  <a:schemeClr val="tx1"/>
                </a:solidFill>
                <a:effectLst/>
                <a:latin typeface="+mn-lt"/>
                <a:ea typeface="+mn-ea"/>
                <a:cs typeface="+mn-cs"/>
              </a:rPr>
              <a:t>    求解这个式子的过程需要</a:t>
            </a:r>
            <a:r>
              <a:rPr lang="zh-CN" altLang="en-US" sz="1200" b="0" i="0" u="none" strike="noStrike" kern="1200" dirty="0" smtClean="0">
                <a:solidFill>
                  <a:schemeClr val="tx1"/>
                </a:solidFill>
                <a:effectLst/>
                <a:latin typeface="+mn-lt"/>
                <a:ea typeface="+mn-ea"/>
                <a:cs typeface="+mn-cs"/>
                <a:hlinkClick r:id="rId5"/>
              </a:rPr>
              <a:t>拉格朗日对偶性</a:t>
            </a:r>
            <a:r>
              <a:rPr lang="zh-CN" altLang="en-US" sz="1200" b="0" i="0" kern="1200" dirty="0" smtClean="0">
                <a:solidFill>
                  <a:schemeClr val="tx1"/>
                </a:solidFill>
                <a:effectLst/>
                <a:latin typeface="+mn-lt"/>
                <a:ea typeface="+mn-ea"/>
                <a:cs typeface="+mn-cs"/>
              </a:rPr>
              <a:t>的相关知识（另外</a:t>
            </a:r>
            <a:r>
              <a:rPr lang="en-US" altLang="zh-CN" sz="1200" b="0" i="0" kern="1200" dirty="0" err="1" smtClean="0">
                <a:solidFill>
                  <a:schemeClr val="tx1"/>
                </a:solidFill>
                <a:effectLst/>
                <a:latin typeface="+mn-lt"/>
                <a:ea typeface="+mn-ea"/>
                <a:cs typeface="+mn-cs"/>
              </a:rPr>
              <a:t>pluskid</a:t>
            </a:r>
            <a:r>
              <a:rPr lang="zh-CN" altLang="en-US" sz="1200" b="0" i="0" kern="1200" dirty="0" smtClean="0">
                <a:solidFill>
                  <a:schemeClr val="tx1"/>
                </a:solidFill>
                <a:effectLst/>
                <a:latin typeface="+mn-lt"/>
                <a:ea typeface="+mn-ea"/>
                <a:cs typeface="+mn-cs"/>
              </a:rPr>
              <a:t>也有</a:t>
            </a:r>
            <a:r>
              <a:rPr lang="zh-CN" altLang="en-US" sz="1200" b="0" i="0" u="none" strike="noStrike" kern="1200" dirty="0" smtClean="0">
                <a:solidFill>
                  <a:schemeClr val="tx1"/>
                </a:solidFill>
                <a:effectLst/>
                <a:latin typeface="+mn-lt"/>
                <a:ea typeface="+mn-ea"/>
                <a:cs typeface="+mn-cs"/>
                <a:hlinkClick r:id="rId6"/>
              </a:rPr>
              <a:t>一篇文章</a:t>
            </a:r>
            <a:r>
              <a:rPr lang="zh-CN" altLang="en-US" sz="1200" b="0" i="0" kern="1200" dirty="0" smtClean="0">
                <a:solidFill>
                  <a:schemeClr val="tx1"/>
                </a:solidFill>
                <a:effectLst/>
                <a:latin typeface="+mn-lt"/>
                <a:ea typeface="+mn-ea"/>
                <a:cs typeface="+mn-cs"/>
              </a:rPr>
              <a:t>专门讲这个问题），并且有一定的公式推导，如果不感兴趣，</a:t>
            </a:r>
            <a:r>
              <a:rPr lang="zh-CN" altLang="en-US" sz="1200" b="1" i="0" kern="1200" dirty="0" smtClean="0">
                <a:solidFill>
                  <a:schemeClr val="tx1"/>
                </a:solidFill>
                <a:effectLst/>
                <a:latin typeface="+mn-lt"/>
                <a:ea typeface="+mn-ea"/>
                <a:cs typeface="+mn-cs"/>
              </a:rPr>
              <a:t>可以直接跳到后面</a:t>
            </a:r>
            <a:r>
              <a:rPr lang="zh-CN" altLang="en-US" sz="1200" b="0" i="0" kern="1200" dirty="0" smtClean="0">
                <a:solidFill>
                  <a:schemeClr val="tx1"/>
                </a:solidFill>
                <a:effectLst/>
                <a:latin typeface="+mn-lt"/>
                <a:ea typeface="+mn-ea"/>
                <a:cs typeface="+mn-cs"/>
              </a:rPr>
              <a:t>用</a:t>
            </a:r>
            <a:r>
              <a:rPr lang="zh-CN" altLang="en-US" sz="1200" b="1" i="0" kern="1200" dirty="0" smtClean="0">
                <a:solidFill>
                  <a:schemeClr val="tx1"/>
                </a:solidFill>
                <a:effectLst/>
                <a:latin typeface="+mn-lt"/>
                <a:ea typeface="+mn-ea"/>
                <a:cs typeface="+mn-cs"/>
              </a:rPr>
              <a:t>蓝色公式</a:t>
            </a:r>
            <a:r>
              <a:rPr lang="zh-CN" altLang="en-US" sz="1200" b="0" i="0" kern="1200" dirty="0" smtClean="0">
                <a:solidFill>
                  <a:schemeClr val="tx1"/>
                </a:solidFill>
                <a:effectLst/>
                <a:latin typeface="+mn-lt"/>
                <a:ea typeface="+mn-ea"/>
                <a:cs typeface="+mn-cs"/>
              </a:rPr>
              <a:t>表示的结论，该部分推导主要参考自</a:t>
            </a:r>
            <a:r>
              <a:rPr lang="en-US" altLang="zh-CN" sz="1200" b="0" i="0" u="none" strike="noStrike" kern="1200" dirty="0" err="1" smtClean="0">
                <a:solidFill>
                  <a:schemeClr val="tx1"/>
                </a:solidFill>
                <a:effectLst/>
                <a:latin typeface="+mn-lt"/>
                <a:ea typeface="+mn-ea"/>
                <a:cs typeface="+mn-cs"/>
                <a:hlinkClick r:id="rId7"/>
              </a:rPr>
              <a:t>plukids</a:t>
            </a:r>
            <a:r>
              <a:rPr lang="zh-CN" altLang="en-US" sz="1200" b="0" i="0" u="none" strike="noStrike" kern="1200" dirty="0" smtClean="0">
                <a:solidFill>
                  <a:schemeClr val="tx1"/>
                </a:solidFill>
                <a:effectLst/>
                <a:latin typeface="+mn-lt"/>
                <a:ea typeface="+mn-ea"/>
                <a:cs typeface="+mn-cs"/>
                <a:hlinkClick r:id="rId7"/>
              </a:rPr>
              <a:t>的文章</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    首先让</a:t>
            </a:r>
            <a:r>
              <a:rPr lang="en-US" altLang="zh-CN" sz="1200" b="0" i="0" kern="1200" dirty="0" smtClean="0">
                <a:solidFill>
                  <a:schemeClr val="tx1"/>
                </a:solidFill>
                <a:effectLst/>
                <a:latin typeface="+mn-lt"/>
                <a:ea typeface="+mn-ea"/>
                <a:cs typeface="+mn-cs"/>
              </a:rPr>
              <a:t>L</a:t>
            </a:r>
            <a:r>
              <a:rPr lang="zh-CN" altLang="en-US" sz="1200" b="0" i="0" kern="1200" dirty="0" smtClean="0">
                <a:solidFill>
                  <a:schemeClr val="tx1"/>
                </a:solidFill>
                <a:effectLst/>
                <a:latin typeface="+mn-lt"/>
                <a:ea typeface="+mn-ea"/>
                <a:cs typeface="+mn-cs"/>
              </a:rPr>
              <a:t>关于</a:t>
            </a:r>
            <a:r>
              <a:rPr lang="en-US" altLang="zh-CN" sz="1200" b="0" i="0" kern="1200" dirty="0" smtClean="0">
                <a:solidFill>
                  <a:schemeClr val="tx1"/>
                </a:solidFill>
                <a:effectLst/>
                <a:latin typeface="+mn-lt"/>
                <a:ea typeface="+mn-ea"/>
                <a:cs typeface="+mn-cs"/>
              </a:rPr>
              <a:t>w</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最小化，分别令</a:t>
            </a:r>
            <a:r>
              <a:rPr lang="en-US" altLang="zh-CN" sz="1200" b="0" i="0" kern="1200" dirty="0" smtClean="0">
                <a:solidFill>
                  <a:schemeClr val="tx1"/>
                </a:solidFill>
                <a:effectLst/>
                <a:latin typeface="+mn-lt"/>
                <a:ea typeface="+mn-ea"/>
                <a:cs typeface="+mn-cs"/>
              </a:rPr>
              <a:t>L</a:t>
            </a:r>
            <a:r>
              <a:rPr lang="zh-CN" altLang="en-US" sz="1200" b="0" i="0" kern="1200" dirty="0" smtClean="0">
                <a:solidFill>
                  <a:schemeClr val="tx1"/>
                </a:solidFill>
                <a:effectLst/>
                <a:latin typeface="+mn-lt"/>
                <a:ea typeface="+mn-ea"/>
                <a:cs typeface="+mn-cs"/>
              </a:rPr>
              <a:t>关于</a:t>
            </a:r>
            <a:r>
              <a:rPr lang="en-US" altLang="zh-CN" sz="1200" b="0" i="0" kern="1200" dirty="0" smtClean="0">
                <a:solidFill>
                  <a:schemeClr val="tx1"/>
                </a:solidFill>
                <a:effectLst/>
                <a:latin typeface="+mn-lt"/>
                <a:ea typeface="+mn-ea"/>
                <a:cs typeface="+mn-cs"/>
              </a:rPr>
              <a:t>w</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的偏导数为</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，得到关于</a:t>
            </a:r>
            <a:r>
              <a:rPr lang="zh-CN" altLang="en-US" sz="1200" b="1" i="0" kern="1200" dirty="0" smtClean="0">
                <a:solidFill>
                  <a:schemeClr val="tx1"/>
                </a:solidFill>
                <a:effectLst/>
                <a:latin typeface="+mn-lt"/>
                <a:ea typeface="+mn-ea"/>
                <a:cs typeface="+mn-cs"/>
              </a:rPr>
              <a:t>原问题</a:t>
            </a:r>
            <a:r>
              <a:rPr lang="zh-CN" altLang="en-US" sz="1200" b="0" i="0" kern="1200" dirty="0" smtClean="0">
                <a:solidFill>
                  <a:schemeClr val="tx1"/>
                </a:solidFill>
                <a:effectLst/>
                <a:latin typeface="+mn-lt"/>
                <a:ea typeface="+mn-ea"/>
                <a:cs typeface="+mn-cs"/>
              </a:rPr>
              <a:t>的一个表达式</a:t>
            </a:r>
          </a:p>
          <a:p>
            <a:r>
              <a:rPr lang="zh-CN" altLang="en-US" sz="1200" b="0" i="0" kern="1200" dirty="0" smtClean="0">
                <a:solidFill>
                  <a:schemeClr val="tx1"/>
                </a:solidFill>
                <a:effectLst/>
                <a:latin typeface="+mn-lt"/>
                <a:ea typeface="+mn-ea"/>
                <a:cs typeface="+mn-cs"/>
              </a:rPr>
              <a:t>    将两式带回</a:t>
            </a:r>
            <a:r>
              <a:rPr lang="en-US" altLang="zh-CN" sz="1200" b="0" i="0" kern="1200" dirty="0" smtClean="0">
                <a:solidFill>
                  <a:schemeClr val="tx1"/>
                </a:solidFill>
                <a:effectLst/>
                <a:latin typeface="+mn-lt"/>
                <a:ea typeface="+mn-ea"/>
                <a:cs typeface="+mn-cs"/>
              </a:rPr>
              <a:t>L(</a:t>
            </a:r>
            <a:r>
              <a:rPr lang="en-US" altLang="zh-CN" sz="1200" b="0" i="0" kern="1200" dirty="0" err="1" smtClean="0">
                <a:solidFill>
                  <a:schemeClr val="tx1"/>
                </a:solidFill>
                <a:effectLst/>
                <a:latin typeface="+mn-lt"/>
                <a:ea typeface="+mn-ea"/>
                <a:cs typeface="+mn-cs"/>
              </a:rPr>
              <a:t>w,b,a</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得到对偶问题的表达式</a:t>
            </a:r>
          </a:p>
          <a:p>
            <a:r>
              <a:rPr lang="zh-CN" altLang="en-US" sz="1200" b="0" i="0" kern="1200" dirty="0" smtClean="0">
                <a:solidFill>
                  <a:schemeClr val="tx1"/>
                </a:solidFill>
                <a:effectLst/>
                <a:latin typeface="+mn-lt"/>
                <a:ea typeface="+mn-ea"/>
                <a:cs typeface="+mn-cs"/>
              </a:rPr>
              <a:t>    新问题加上其限制条件是（</a:t>
            </a:r>
            <a:r>
              <a:rPr lang="zh-CN" altLang="en-US" sz="1200" b="1" i="0" kern="1200" dirty="0" smtClean="0">
                <a:solidFill>
                  <a:schemeClr val="tx1"/>
                </a:solidFill>
                <a:effectLst/>
                <a:latin typeface="+mn-lt"/>
                <a:ea typeface="+mn-ea"/>
                <a:cs typeface="+mn-cs"/>
              </a:rPr>
              <a:t>对偶问题</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这个就是我们需要最终优化的式子。至此，</a:t>
            </a:r>
            <a:r>
              <a:rPr lang="zh-CN" altLang="en-US" sz="1200" b="1" i="0" kern="1200" dirty="0" smtClean="0">
                <a:solidFill>
                  <a:schemeClr val="tx1"/>
                </a:solidFill>
                <a:effectLst/>
                <a:latin typeface="+mn-lt"/>
                <a:ea typeface="+mn-ea"/>
                <a:cs typeface="+mn-cs"/>
              </a:rPr>
              <a:t>得到了线性可分问题的优化式子</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    求解这个式子，有很多的方法，比如</a:t>
            </a:r>
            <a:r>
              <a:rPr lang="en-US" altLang="zh-CN" sz="1200" b="0" i="0" u="none" strike="noStrike" kern="1200" dirty="0" smtClean="0">
                <a:solidFill>
                  <a:schemeClr val="tx1"/>
                </a:solidFill>
                <a:effectLst/>
                <a:latin typeface="+mn-lt"/>
                <a:ea typeface="+mn-ea"/>
                <a:cs typeface="+mn-cs"/>
                <a:hlinkClick r:id="rId8"/>
              </a:rPr>
              <a:t>SMO</a:t>
            </a:r>
            <a:r>
              <a:rPr lang="zh-CN" altLang="en-US" sz="1200" b="0" i="0" kern="1200" dirty="0" smtClean="0">
                <a:solidFill>
                  <a:schemeClr val="tx1"/>
                </a:solidFill>
                <a:effectLst/>
                <a:latin typeface="+mn-lt"/>
                <a:ea typeface="+mn-ea"/>
                <a:cs typeface="+mn-cs"/>
              </a:rPr>
              <a:t>等等，个人认为，求解这样的一个带约束的凸优化问题与得到这个凸优化问题是比较独立的两件事情，所以在这篇文章中准备完全不涉及如何求解这个话题，如果之后有时间可以补上一篇文章来谈谈</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263B03F-B4D1-415E-B1EE-0EEAD3733C9B}" type="slidenum">
              <a:rPr lang="zh-CN" altLang="en-US" smtClean="0"/>
              <a:t>16</a:t>
            </a:fld>
            <a:endParaRPr lang="zh-CN" altLang="en-US"/>
          </a:p>
        </p:txBody>
      </p:sp>
    </p:spTree>
    <p:extLst>
      <p:ext uri="{BB962C8B-B14F-4D97-AF65-F5344CB8AC3E}">
        <p14:creationId xmlns:p14="http://schemas.microsoft.com/office/powerpoint/2010/main" val="3038968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smtClean="0">
                <a:solidFill>
                  <a:schemeClr val="tx1"/>
                </a:solidFill>
                <a:effectLst/>
                <a:latin typeface="+mn-lt"/>
                <a:ea typeface="+mn-ea"/>
                <a:cs typeface="+mn-cs"/>
              </a:rPr>
              <a:t>http://www.cnblogs.com/LeftNotEasy/archive/2011/05/02/basic-of-svm.html</a:t>
            </a:r>
          </a:p>
          <a:p>
            <a:endParaRPr lang="en-US" altLang="zh-CN" sz="1200" b="1"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转化为对偶问题，并优化求解</a:t>
            </a:r>
            <a:r>
              <a:rPr lang="en-US" altLang="zh-CN" sz="1200" b="1" i="0" kern="1200" dirty="0" smtClean="0">
                <a:solidFill>
                  <a:schemeClr val="tx1"/>
                </a:solidFill>
                <a:effectLst/>
                <a:latin typeface="+mn-lt"/>
                <a:ea typeface="+mn-ea"/>
                <a:cs typeface="+mn-cs"/>
              </a:rPr>
              <a:t>:</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    这个优化问题可以用</a:t>
            </a:r>
            <a:r>
              <a:rPr lang="zh-CN" altLang="en-US" sz="1200" b="0" i="0" u="none" strike="noStrike" kern="1200" dirty="0" smtClean="0">
                <a:solidFill>
                  <a:schemeClr val="tx1"/>
                </a:solidFill>
                <a:effectLst/>
                <a:latin typeface="+mn-lt"/>
                <a:ea typeface="+mn-ea"/>
                <a:cs typeface="+mn-cs"/>
                <a:hlinkClick r:id="rId3"/>
              </a:rPr>
              <a:t>拉格朗日乘子法</a:t>
            </a:r>
            <a:r>
              <a:rPr lang="zh-CN" altLang="en-US" sz="1200" b="0" i="0" kern="1200" dirty="0" smtClean="0">
                <a:solidFill>
                  <a:schemeClr val="tx1"/>
                </a:solidFill>
                <a:effectLst/>
                <a:latin typeface="+mn-lt"/>
                <a:ea typeface="+mn-ea"/>
                <a:cs typeface="+mn-cs"/>
              </a:rPr>
              <a:t>去解，使用了</a:t>
            </a:r>
            <a:r>
              <a:rPr lang="en-US" altLang="zh-CN" sz="1200" b="0" i="0" u="none" strike="noStrike" kern="1200" dirty="0" smtClean="0">
                <a:solidFill>
                  <a:schemeClr val="tx1"/>
                </a:solidFill>
                <a:effectLst/>
                <a:latin typeface="+mn-lt"/>
                <a:ea typeface="+mn-ea"/>
                <a:cs typeface="+mn-cs"/>
                <a:hlinkClick r:id="rId4"/>
              </a:rPr>
              <a:t>KKT</a:t>
            </a:r>
            <a:r>
              <a:rPr lang="zh-CN" altLang="en-US" sz="1200" b="0" i="0" u="none" strike="noStrike" kern="1200" dirty="0" smtClean="0">
                <a:solidFill>
                  <a:schemeClr val="tx1"/>
                </a:solidFill>
                <a:effectLst/>
                <a:latin typeface="+mn-lt"/>
                <a:ea typeface="+mn-ea"/>
                <a:cs typeface="+mn-cs"/>
                <a:hlinkClick r:id="rId4"/>
              </a:rPr>
              <a:t>条件</a:t>
            </a:r>
            <a:r>
              <a:rPr lang="zh-CN" altLang="en-US" sz="1200" b="0" i="0" kern="1200" dirty="0" smtClean="0">
                <a:solidFill>
                  <a:schemeClr val="tx1"/>
                </a:solidFill>
                <a:effectLst/>
                <a:latin typeface="+mn-lt"/>
                <a:ea typeface="+mn-ea"/>
                <a:cs typeface="+mn-cs"/>
              </a:rPr>
              <a:t>的理论，这里直接作出这个式子的拉格朗日目标函数：</a:t>
            </a:r>
          </a:p>
          <a:p>
            <a:r>
              <a:rPr lang="zh-CN" altLang="en-US" sz="1200" b="0" i="0" kern="1200" dirty="0" smtClean="0">
                <a:solidFill>
                  <a:schemeClr val="tx1"/>
                </a:solidFill>
                <a:effectLst/>
                <a:latin typeface="+mn-lt"/>
                <a:ea typeface="+mn-ea"/>
                <a:cs typeface="+mn-cs"/>
              </a:rPr>
              <a:t>    求解这个式子的过程需要</a:t>
            </a:r>
            <a:r>
              <a:rPr lang="zh-CN" altLang="en-US" sz="1200" b="0" i="0" u="none" strike="noStrike" kern="1200" dirty="0" smtClean="0">
                <a:solidFill>
                  <a:schemeClr val="tx1"/>
                </a:solidFill>
                <a:effectLst/>
                <a:latin typeface="+mn-lt"/>
                <a:ea typeface="+mn-ea"/>
                <a:cs typeface="+mn-cs"/>
                <a:hlinkClick r:id="rId5"/>
              </a:rPr>
              <a:t>拉格朗日对偶性</a:t>
            </a:r>
            <a:r>
              <a:rPr lang="zh-CN" altLang="en-US" sz="1200" b="0" i="0" kern="1200" dirty="0" smtClean="0">
                <a:solidFill>
                  <a:schemeClr val="tx1"/>
                </a:solidFill>
                <a:effectLst/>
                <a:latin typeface="+mn-lt"/>
                <a:ea typeface="+mn-ea"/>
                <a:cs typeface="+mn-cs"/>
              </a:rPr>
              <a:t>的相关知识（另外</a:t>
            </a:r>
            <a:r>
              <a:rPr lang="en-US" altLang="zh-CN" sz="1200" b="0" i="0" kern="1200" dirty="0" err="1" smtClean="0">
                <a:solidFill>
                  <a:schemeClr val="tx1"/>
                </a:solidFill>
                <a:effectLst/>
                <a:latin typeface="+mn-lt"/>
                <a:ea typeface="+mn-ea"/>
                <a:cs typeface="+mn-cs"/>
              </a:rPr>
              <a:t>pluskid</a:t>
            </a:r>
            <a:r>
              <a:rPr lang="zh-CN" altLang="en-US" sz="1200" b="0" i="0" kern="1200" dirty="0" smtClean="0">
                <a:solidFill>
                  <a:schemeClr val="tx1"/>
                </a:solidFill>
                <a:effectLst/>
                <a:latin typeface="+mn-lt"/>
                <a:ea typeface="+mn-ea"/>
                <a:cs typeface="+mn-cs"/>
              </a:rPr>
              <a:t>也有</a:t>
            </a:r>
            <a:r>
              <a:rPr lang="zh-CN" altLang="en-US" sz="1200" b="0" i="0" u="none" strike="noStrike" kern="1200" dirty="0" smtClean="0">
                <a:solidFill>
                  <a:schemeClr val="tx1"/>
                </a:solidFill>
                <a:effectLst/>
                <a:latin typeface="+mn-lt"/>
                <a:ea typeface="+mn-ea"/>
                <a:cs typeface="+mn-cs"/>
                <a:hlinkClick r:id="rId6"/>
              </a:rPr>
              <a:t>一篇文章</a:t>
            </a:r>
            <a:r>
              <a:rPr lang="zh-CN" altLang="en-US" sz="1200" b="0" i="0" kern="1200" dirty="0" smtClean="0">
                <a:solidFill>
                  <a:schemeClr val="tx1"/>
                </a:solidFill>
                <a:effectLst/>
                <a:latin typeface="+mn-lt"/>
                <a:ea typeface="+mn-ea"/>
                <a:cs typeface="+mn-cs"/>
              </a:rPr>
              <a:t>专门讲这个问题），并且有一定的公式推导，如果不感兴趣，</a:t>
            </a:r>
            <a:r>
              <a:rPr lang="zh-CN" altLang="en-US" sz="1200" b="1" i="0" kern="1200" dirty="0" smtClean="0">
                <a:solidFill>
                  <a:schemeClr val="tx1"/>
                </a:solidFill>
                <a:effectLst/>
                <a:latin typeface="+mn-lt"/>
                <a:ea typeface="+mn-ea"/>
                <a:cs typeface="+mn-cs"/>
              </a:rPr>
              <a:t>可以直接跳到后面</a:t>
            </a:r>
            <a:r>
              <a:rPr lang="zh-CN" altLang="en-US" sz="1200" b="0" i="0" kern="1200" dirty="0" smtClean="0">
                <a:solidFill>
                  <a:schemeClr val="tx1"/>
                </a:solidFill>
                <a:effectLst/>
                <a:latin typeface="+mn-lt"/>
                <a:ea typeface="+mn-ea"/>
                <a:cs typeface="+mn-cs"/>
              </a:rPr>
              <a:t>用</a:t>
            </a:r>
            <a:r>
              <a:rPr lang="zh-CN" altLang="en-US" sz="1200" b="1" i="0" kern="1200" dirty="0" smtClean="0">
                <a:solidFill>
                  <a:schemeClr val="tx1"/>
                </a:solidFill>
                <a:effectLst/>
                <a:latin typeface="+mn-lt"/>
                <a:ea typeface="+mn-ea"/>
                <a:cs typeface="+mn-cs"/>
              </a:rPr>
              <a:t>蓝色公式</a:t>
            </a:r>
            <a:r>
              <a:rPr lang="zh-CN" altLang="en-US" sz="1200" b="0" i="0" kern="1200" dirty="0" smtClean="0">
                <a:solidFill>
                  <a:schemeClr val="tx1"/>
                </a:solidFill>
                <a:effectLst/>
                <a:latin typeface="+mn-lt"/>
                <a:ea typeface="+mn-ea"/>
                <a:cs typeface="+mn-cs"/>
              </a:rPr>
              <a:t>表示的结论，该部分推导主要参考自</a:t>
            </a:r>
            <a:r>
              <a:rPr lang="en-US" altLang="zh-CN" sz="1200" b="0" i="0" u="none" strike="noStrike" kern="1200" dirty="0" err="1" smtClean="0">
                <a:solidFill>
                  <a:schemeClr val="tx1"/>
                </a:solidFill>
                <a:effectLst/>
                <a:latin typeface="+mn-lt"/>
                <a:ea typeface="+mn-ea"/>
                <a:cs typeface="+mn-cs"/>
                <a:hlinkClick r:id="rId7"/>
              </a:rPr>
              <a:t>plukids</a:t>
            </a:r>
            <a:r>
              <a:rPr lang="zh-CN" altLang="en-US" sz="1200" b="0" i="0" u="none" strike="noStrike" kern="1200" dirty="0" smtClean="0">
                <a:solidFill>
                  <a:schemeClr val="tx1"/>
                </a:solidFill>
                <a:effectLst/>
                <a:latin typeface="+mn-lt"/>
                <a:ea typeface="+mn-ea"/>
                <a:cs typeface="+mn-cs"/>
                <a:hlinkClick r:id="rId7"/>
              </a:rPr>
              <a:t>的文章</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    首先让</a:t>
            </a:r>
            <a:r>
              <a:rPr lang="en-US" altLang="zh-CN" sz="1200" b="0" i="0" kern="1200" dirty="0" smtClean="0">
                <a:solidFill>
                  <a:schemeClr val="tx1"/>
                </a:solidFill>
                <a:effectLst/>
                <a:latin typeface="+mn-lt"/>
                <a:ea typeface="+mn-ea"/>
                <a:cs typeface="+mn-cs"/>
              </a:rPr>
              <a:t>L</a:t>
            </a:r>
            <a:r>
              <a:rPr lang="zh-CN" altLang="en-US" sz="1200" b="0" i="0" kern="1200" dirty="0" smtClean="0">
                <a:solidFill>
                  <a:schemeClr val="tx1"/>
                </a:solidFill>
                <a:effectLst/>
                <a:latin typeface="+mn-lt"/>
                <a:ea typeface="+mn-ea"/>
                <a:cs typeface="+mn-cs"/>
              </a:rPr>
              <a:t>关于</a:t>
            </a:r>
            <a:r>
              <a:rPr lang="en-US" altLang="zh-CN" sz="1200" b="0" i="0" kern="1200" dirty="0" smtClean="0">
                <a:solidFill>
                  <a:schemeClr val="tx1"/>
                </a:solidFill>
                <a:effectLst/>
                <a:latin typeface="+mn-lt"/>
                <a:ea typeface="+mn-ea"/>
                <a:cs typeface="+mn-cs"/>
              </a:rPr>
              <a:t>w</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最小化，分别令</a:t>
            </a:r>
            <a:r>
              <a:rPr lang="en-US" altLang="zh-CN" sz="1200" b="0" i="0" kern="1200" dirty="0" smtClean="0">
                <a:solidFill>
                  <a:schemeClr val="tx1"/>
                </a:solidFill>
                <a:effectLst/>
                <a:latin typeface="+mn-lt"/>
                <a:ea typeface="+mn-ea"/>
                <a:cs typeface="+mn-cs"/>
              </a:rPr>
              <a:t>L</a:t>
            </a:r>
            <a:r>
              <a:rPr lang="zh-CN" altLang="en-US" sz="1200" b="0" i="0" kern="1200" dirty="0" smtClean="0">
                <a:solidFill>
                  <a:schemeClr val="tx1"/>
                </a:solidFill>
                <a:effectLst/>
                <a:latin typeface="+mn-lt"/>
                <a:ea typeface="+mn-ea"/>
                <a:cs typeface="+mn-cs"/>
              </a:rPr>
              <a:t>关于</a:t>
            </a:r>
            <a:r>
              <a:rPr lang="en-US" altLang="zh-CN" sz="1200" b="0" i="0" kern="1200" dirty="0" smtClean="0">
                <a:solidFill>
                  <a:schemeClr val="tx1"/>
                </a:solidFill>
                <a:effectLst/>
                <a:latin typeface="+mn-lt"/>
                <a:ea typeface="+mn-ea"/>
                <a:cs typeface="+mn-cs"/>
              </a:rPr>
              <a:t>w</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的偏导数为</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，得到关于</a:t>
            </a:r>
            <a:r>
              <a:rPr lang="zh-CN" altLang="en-US" sz="1200" b="1" i="0" kern="1200" dirty="0" smtClean="0">
                <a:solidFill>
                  <a:schemeClr val="tx1"/>
                </a:solidFill>
                <a:effectLst/>
                <a:latin typeface="+mn-lt"/>
                <a:ea typeface="+mn-ea"/>
                <a:cs typeface="+mn-cs"/>
              </a:rPr>
              <a:t>原问题</a:t>
            </a:r>
            <a:r>
              <a:rPr lang="zh-CN" altLang="en-US" sz="1200" b="0" i="0" kern="1200" dirty="0" smtClean="0">
                <a:solidFill>
                  <a:schemeClr val="tx1"/>
                </a:solidFill>
                <a:effectLst/>
                <a:latin typeface="+mn-lt"/>
                <a:ea typeface="+mn-ea"/>
                <a:cs typeface="+mn-cs"/>
              </a:rPr>
              <a:t>的一个表达式</a:t>
            </a:r>
          </a:p>
          <a:p>
            <a:r>
              <a:rPr lang="zh-CN" altLang="en-US" sz="1200" b="0" i="0" kern="1200" dirty="0" smtClean="0">
                <a:solidFill>
                  <a:schemeClr val="tx1"/>
                </a:solidFill>
                <a:effectLst/>
                <a:latin typeface="+mn-lt"/>
                <a:ea typeface="+mn-ea"/>
                <a:cs typeface="+mn-cs"/>
              </a:rPr>
              <a:t>    将两式带回</a:t>
            </a:r>
            <a:r>
              <a:rPr lang="en-US" altLang="zh-CN" sz="1200" b="0" i="0" kern="1200" dirty="0" smtClean="0">
                <a:solidFill>
                  <a:schemeClr val="tx1"/>
                </a:solidFill>
                <a:effectLst/>
                <a:latin typeface="+mn-lt"/>
                <a:ea typeface="+mn-ea"/>
                <a:cs typeface="+mn-cs"/>
              </a:rPr>
              <a:t>L(</a:t>
            </a:r>
            <a:r>
              <a:rPr lang="en-US" altLang="zh-CN" sz="1200" b="0" i="0" kern="1200" dirty="0" err="1" smtClean="0">
                <a:solidFill>
                  <a:schemeClr val="tx1"/>
                </a:solidFill>
                <a:effectLst/>
                <a:latin typeface="+mn-lt"/>
                <a:ea typeface="+mn-ea"/>
                <a:cs typeface="+mn-cs"/>
              </a:rPr>
              <a:t>w,b,a</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得到对偶问题的表达式</a:t>
            </a:r>
          </a:p>
          <a:p>
            <a:r>
              <a:rPr lang="zh-CN" altLang="en-US" sz="1200" b="0" i="0" kern="1200" dirty="0" smtClean="0">
                <a:solidFill>
                  <a:schemeClr val="tx1"/>
                </a:solidFill>
                <a:effectLst/>
                <a:latin typeface="+mn-lt"/>
                <a:ea typeface="+mn-ea"/>
                <a:cs typeface="+mn-cs"/>
              </a:rPr>
              <a:t>    新问题加上其限制条件是（</a:t>
            </a:r>
            <a:r>
              <a:rPr lang="zh-CN" altLang="en-US" sz="1200" b="1" i="0" kern="1200" dirty="0" smtClean="0">
                <a:solidFill>
                  <a:schemeClr val="tx1"/>
                </a:solidFill>
                <a:effectLst/>
                <a:latin typeface="+mn-lt"/>
                <a:ea typeface="+mn-ea"/>
                <a:cs typeface="+mn-cs"/>
              </a:rPr>
              <a:t>对偶问题</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这个就是我们需要最终优化的式子。至此，</a:t>
            </a:r>
            <a:r>
              <a:rPr lang="zh-CN" altLang="en-US" sz="1200" b="1" i="0" kern="1200" dirty="0" smtClean="0">
                <a:solidFill>
                  <a:schemeClr val="tx1"/>
                </a:solidFill>
                <a:effectLst/>
                <a:latin typeface="+mn-lt"/>
                <a:ea typeface="+mn-ea"/>
                <a:cs typeface="+mn-cs"/>
              </a:rPr>
              <a:t>得到了线性可分问题的优化式子</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    求解这个式子，有很多的方法，比如</a:t>
            </a:r>
            <a:r>
              <a:rPr lang="en-US" altLang="zh-CN" sz="1200" b="0" i="0" u="none" strike="noStrike" kern="1200" dirty="0" smtClean="0">
                <a:solidFill>
                  <a:schemeClr val="tx1"/>
                </a:solidFill>
                <a:effectLst/>
                <a:latin typeface="+mn-lt"/>
                <a:ea typeface="+mn-ea"/>
                <a:cs typeface="+mn-cs"/>
                <a:hlinkClick r:id="rId8"/>
              </a:rPr>
              <a:t>SMO</a:t>
            </a:r>
            <a:r>
              <a:rPr lang="zh-CN" altLang="en-US" sz="1200" b="0" i="0" kern="1200" dirty="0" smtClean="0">
                <a:solidFill>
                  <a:schemeClr val="tx1"/>
                </a:solidFill>
                <a:effectLst/>
                <a:latin typeface="+mn-lt"/>
                <a:ea typeface="+mn-ea"/>
                <a:cs typeface="+mn-cs"/>
              </a:rPr>
              <a:t>等等，个人认为，求解这样的一个带约束的凸优化问题与得到这个凸优化问题是比较独立的两件事情，所以在这篇文章中准备完全不涉及如何求解这个话题，如果之后有时间可以补上一篇文章来谈谈</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263B03F-B4D1-415E-B1EE-0EEAD3733C9B}" type="slidenum">
              <a:rPr lang="zh-CN" altLang="en-US" smtClean="0"/>
              <a:t>17</a:t>
            </a:fld>
            <a:endParaRPr lang="zh-CN" altLang="en-US"/>
          </a:p>
        </p:txBody>
      </p:sp>
    </p:spTree>
    <p:extLst>
      <p:ext uri="{BB962C8B-B14F-4D97-AF65-F5344CB8AC3E}">
        <p14:creationId xmlns:p14="http://schemas.microsoft.com/office/powerpoint/2010/main" val="13801460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smtClean="0">
                <a:solidFill>
                  <a:schemeClr val="tx1"/>
                </a:solidFill>
                <a:effectLst/>
                <a:latin typeface="+mn-lt"/>
                <a:ea typeface="+mn-ea"/>
                <a:cs typeface="+mn-cs"/>
              </a:rPr>
              <a:t>http://www.cnblogs.com/LeftNotEasy/archive/2011/05/02/basic-of-svm.html</a:t>
            </a:r>
          </a:p>
          <a:p>
            <a:endParaRPr lang="en-US" altLang="zh-CN" sz="1200" b="1"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转化为对偶问题，并优化求解</a:t>
            </a:r>
            <a:r>
              <a:rPr lang="en-US" altLang="zh-CN" sz="1200" b="1" i="0" kern="1200" dirty="0" smtClean="0">
                <a:solidFill>
                  <a:schemeClr val="tx1"/>
                </a:solidFill>
                <a:effectLst/>
                <a:latin typeface="+mn-lt"/>
                <a:ea typeface="+mn-ea"/>
                <a:cs typeface="+mn-cs"/>
              </a:rPr>
              <a:t>:</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    这个优化问题可以用</a:t>
            </a:r>
            <a:r>
              <a:rPr lang="zh-CN" altLang="en-US" sz="1200" b="0" i="0" u="none" strike="noStrike" kern="1200" dirty="0" smtClean="0">
                <a:solidFill>
                  <a:schemeClr val="tx1"/>
                </a:solidFill>
                <a:effectLst/>
                <a:latin typeface="+mn-lt"/>
                <a:ea typeface="+mn-ea"/>
                <a:cs typeface="+mn-cs"/>
                <a:hlinkClick r:id="rId3"/>
              </a:rPr>
              <a:t>拉格朗日乘子法</a:t>
            </a:r>
            <a:r>
              <a:rPr lang="zh-CN" altLang="en-US" sz="1200" b="0" i="0" kern="1200" dirty="0" smtClean="0">
                <a:solidFill>
                  <a:schemeClr val="tx1"/>
                </a:solidFill>
                <a:effectLst/>
                <a:latin typeface="+mn-lt"/>
                <a:ea typeface="+mn-ea"/>
                <a:cs typeface="+mn-cs"/>
              </a:rPr>
              <a:t>去解，使用了</a:t>
            </a:r>
            <a:r>
              <a:rPr lang="en-US" altLang="zh-CN" sz="1200" b="0" i="0" u="none" strike="noStrike" kern="1200" dirty="0" smtClean="0">
                <a:solidFill>
                  <a:schemeClr val="tx1"/>
                </a:solidFill>
                <a:effectLst/>
                <a:latin typeface="+mn-lt"/>
                <a:ea typeface="+mn-ea"/>
                <a:cs typeface="+mn-cs"/>
                <a:hlinkClick r:id="rId4"/>
              </a:rPr>
              <a:t>KKT</a:t>
            </a:r>
            <a:r>
              <a:rPr lang="zh-CN" altLang="en-US" sz="1200" b="0" i="0" u="none" strike="noStrike" kern="1200" dirty="0" smtClean="0">
                <a:solidFill>
                  <a:schemeClr val="tx1"/>
                </a:solidFill>
                <a:effectLst/>
                <a:latin typeface="+mn-lt"/>
                <a:ea typeface="+mn-ea"/>
                <a:cs typeface="+mn-cs"/>
                <a:hlinkClick r:id="rId4"/>
              </a:rPr>
              <a:t>条件</a:t>
            </a:r>
            <a:r>
              <a:rPr lang="zh-CN" altLang="en-US" sz="1200" b="0" i="0" kern="1200" dirty="0" smtClean="0">
                <a:solidFill>
                  <a:schemeClr val="tx1"/>
                </a:solidFill>
                <a:effectLst/>
                <a:latin typeface="+mn-lt"/>
                <a:ea typeface="+mn-ea"/>
                <a:cs typeface="+mn-cs"/>
              </a:rPr>
              <a:t>的理论，这里直接作出这个式子的拉格朗日目标函数：</a:t>
            </a:r>
          </a:p>
          <a:p>
            <a:r>
              <a:rPr lang="zh-CN" altLang="en-US" sz="1200" b="0" i="0" kern="1200" dirty="0" smtClean="0">
                <a:solidFill>
                  <a:schemeClr val="tx1"/>
                </a:solidFill>
                <a:effectLst/>
                <a:latin typeface="+mn-lt"/>
                <a:ea typeface="+mn-ea"/>
                <a:cs typeface="+mn-cs"/>
              </a:rPr>
              <a:t>    求解这个式子的过程需要</a:t>
            </a:r>
            <a:r>
              <a:rPr lang="zh-CN" altLang="en-US" sz="1200" b="0" i="0" u="none" strike="noStrike" kern="1200" dirty="0" smtClean="0">
                <a:solidFill>
                  <a:schemeClr val="tx1"/>
                </a:solidFill>
                <a:effectLst/>
                <a:latin typeface="+mn-lt"/>
                <a:ea typeface="+mn-ea"/>
                <a:cs typeface="+mn-cs"/>
                <a:hlinkClick r:id="rId5"/>
              </a:rPr>
              <a:t>拉格朗日对偶性</a:t>
            </a:r>
            <a:r>
              <a:rPr lang="zh-CN" altLang="en-US" sz="1200" b="0" i="0" kern="1200" dirty="0" smtClean="0">
                <a:solidFill>
                  <a:schemeClr val="tx1"/>
                </a:solidFill>
                <a:effectLst/>
                <a:latin typeface="+mn-lt"/>
                <a:ea typeface="+mn-ea"/>
                <a:cs typeface="+mn-cs"/>
              </a:rPr>
              <a:t>的相关知识（另外</a:t>
            </a:r>
            <a:r>
              <a:rPr lang="en-US" altLang="zh-CN" sz="1200" b="0" i="0" kern="1200" dirty="0" err="1" smtClean="0">
                <a:solidFill>
                  <a:schemeClr val="tx1"/>
                </a:solidFill>
                <a:effectLst/>
                <a:latin typeface="+mn-lt"/>
                <a:ea typeface="+mn-ea"/>
                <a:cs typeface="+mn-cs"/>
              </a:rPr>
              <a:t>pluskid</a:t>
            </a:r>
            <a:r>
              <a:rPr lang="zh-CN" altLang="en-US" sz="1200" b="0" i="0" kern="1200" dirty="0" smtClean="0">
                <a:solidFill>
                  <a:schemeClr val="tx1"/>
                </a:solidFill>
                <a:effectLst/>
                <a:latin typeface="+mn-lt"/>
                <a:ea typeface="+mn-ea"/>
                <a:cs typeface="+mn-cs"/>
              </a:rPr>
              <a:t>也有</a:t>
            </a:r>
            <a:r>
              <a:rPr lang="zh-CN" altLang="en-US" sz="1200" b="0" i="0" u="none" strike="noStrike" kern="1200" dirty="0" smtClean="0">
                <a:solidFill>
                  <a:schemeClr val="tx1"/>
                </a:solidFill>
                <a:effectLst/>
                <a:latin typeface="+mn-lt"/>
                <a:ea typeface="+mn-ea"/>
                <a:cs typeface="+mn-cs"/>
                <a:hlinkClick r:id="rId6"/>
              </a:rPr>
              <a:t>一篇文章</a:t>
            </a:r>
            <a:r>
              <a:rPr lang="zh-CN" altLang="en-US" sz="1200" b="0" i="0" kern="1200" dirty="0" smtClean="0">
                <a:solidFill>
                  <a:schemeClr val="tx1"/>
                </a:solidFill>
                <a:effectLst/>
                <a:latin typeface="+mn-lt"/>
                <a:ea typeface="+mn-ea"/>
                <a:cs typeface="+mn-cs"/>
              </a:rPr>
              <a:t>专门讲这个问题），并且有一定的公式推导，如果不感兴趣，</a:t>
            </a:r>
            <a:r>
              <a:rPr lang="zh-CN" altLang="en-US" sz="1200" b="1" i="0" kern="1200" dirty="0" smtClean="0">
                <a:solidFill>
                  <a:schemeClr val="tx1"/>
                </a:solidFill>
                <a:effectLst/>
                <a:latin typeface="+mn-lt"/>
                <a:ea typeface="+mn-ea"/>
                <a:cs typeface="+mn-cs"/>
              </a:rPr>
              <a:t>可以直接跳到后面</a:t>
            </a:r>
            <a:r>
              <a:rPr lang="zh-CN" altLang="en-US" sz="1200" b="0" i="0" kern="1200" dirty="0" smtClean="0">
                <a:solidFill>
                  <a:schemeClr val="tx1"/>
                </a:solidFill>
                <a:effectLst/>
                <a:latin typeface="+mn-lt"/>
                <a:ea typeface="+mn-ea"/>
                <a:cs typeface="+mn-cs"/>
              </a:rPr>
              <a:t>用</a:t>
            </a:r>
            <a:r>
              <a:rPr lang="zh-CN" altLang="en-US" sz="1200" b="1" i="0" kern="1200" dirty="0" smtClean="0">
                <a:solidFill>
                  <a:schemeClr val="tx1"/>
                </a:solidFill>
                <a:effectLst/>
                <a:latin typeface="+mn-lt"/>
                <a:ea typeface="+mn-ea"/>
                <a:cs typeface="+mn-cs"/>
              </a:rPr>
              <a:t>蓝色公式</a:t>
            </a:r>
            <a:r>
              <a:rPr lang="zh-CN" altLang="en-US" sz="1200" b="0" i="0" kern="1200" dirty="0" smtClean="0">
                <a:solidFill>
                  <a:schemeClr val="tx1"/>
                </a:solidFill>
                <a:effectLst/>
                <a:latin typeface="+mn-lt"/>
                <a:ea typeface="+mn-ea"/>
                <a:cs typeface="+mn-cs"/>
              </a:rPr>
              <a:t>表示的结论，该部分推导主要参考自</a:t>
            </a:r>
            <a:r>
              <a:rPr lang="en-US" altLang="zh-CN" sz="1200" b="0" i="0" u="none" strike="noStrike" kern="1200" dirty="0" err="1" smtClean="0">
                <a:solidFill>
                  <a:schemeClr val="tx1"/>
                </a:solidFill>
                <a:effectLst/>
                <a:latin typeface="+mn-lt"/>
                <a:ea typeface="+mn-ea"/>
                <a:cs typeface="+mn-cs"/>
                <a:hlinkClick r:id="rId7"/>
              </a:rPr>
              <a:t>plukids</a:t>
            </a:r>
            <a:r>
              <a:rPr lang="zh-CN" altLang="en-US" sz="1200" b="0" i="0" u="none" strike="noStrike" kern="1200" dirty="0" smtClean="0">
                <a:solidFill>
                  <a:schemeClr val="tx1"/>
                </a:solidFill>
                <a:effectLst/>
                <a:latin typeface="+mn-lt"/>
                <a:ea typeface="+mn-ea"/>
                <a:cs typeface="+mn-cs"/>
                <a:hlinkClick r:id="rId7"/>
              </a:rPr>
              <a:t>的文章</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    首先让</a:t>
            </a:r>
            <a:r>
              <a:rPr lang="en-US" altLang="zh-CN" sz="1200" b="0" i="0" kern="1200" dirty="0" smtClean="0">
                <a:solidFill>
                  <a:schemeClr val="tx1"/>
                </a:solidFill>
                <a:effectLst/>
                <a:latin typeface="+mn-lt"/>
                <a:ea typeface="+mn-ea"/>
                <a:cs typeface="+mn-cs"/>
              </a:rPr>
              <a:t>L</a:t>
            </a:r>
            <a:r>
              <a:rPr lang="zh-CN" altLang="en-US" sz="1200" b="0" i="0" kern="1200" dirty="0" smtClean="0">
                <a:solidFill>
                  <a:schemeClr val="tx1"/>
                </a:solidFill>
                <a:effectLst/>
                <a:latin typeface="+mn-lt"/>
                <a:ea typeface="+mn-ea"/>
                <a:cs typeface="+mn-cs"/>
              </a:rPr>
              <a:t>关于</a:t>
            </a:r>
            <a:r>
              <a:rPr lang="en-US" altLang="zh-CN" sz="1200" b="0" i="0" kern="1200" dirty="0" smtClean="0">
                <a:solidFill>
                  <a:schemeClr val="tx1"/>
                </a:solidFill>
                <a:effectLst/>
                <a:latin typeface="+mn-lt"/>
                <a:ea typeface="+mn-ea"/>
                <a:cs typeface="+mn-cs"/>
              </a:rPr>
              <a:t>w</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最小化，分别令</a:t>
            </a:r>
            <a:r>
              <a:rPr lang="en-US" altLang="zh-CN" sz="1200" b="0" i="0" kern="1200" dirty="0" smtClean="0">
                <a:solidFill>
                  <a:schemeClr val="tx1"/>
                </a:solidFill>
                <a:effectLst/>
                <a:latin typeface="+mn-lt"/>
                <a:ea typeface="+mn-ea"/>
                <a:cs typeface="+mn-cs"/>
              </a:rPr>
              <a:t>L</a:t>
            </a:r>
            <a:r>
              <a:rPr lang="zh-CN" altLang="en-US" sz="1200" b="0" i="0" kern="1200" dirty="0" smtClean="0">
                <a:solidFill>
                  <a:schemeClr val="tx1"/>
                </a:solidFill>
                <a:effectLst/>
                <a:latin typeface="+mn-lt"/>
                <a:ea typeface="+mn-ea"/>
                <a:cs typeface="+mn-cs"/>
              </a:rPr>
              <a:t>关于</a:t>
            </a:r>
            <a:r>
              <a:rPr lang="en-US" altLang="zh-CN" sz="1200" b="0" i="0" kern="1200" dirty="0" smtClean="0">
                <a:solidFill>
                  <a:schemeClr val="tx1"/>
                </a:solidFill>
                <a:effectLst/>
                <a:latin typeface="+mn-lt"/>
                <a:ea typeface="+mn-ea"/>
                <a:cs typeface="+mn-cs"/>
              </a:rPr>
              <a:t>w</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的偏导数为</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，得到关于</a:t>
            </a:r>
            <a:r>
              <a:rPr lang="zh-CN" altLang="en-US" sz="1200" b="1" i="0" kern="1200" dirty="0" smtClean="0">
                <a:solidFill>
                  <a:schemeClr val="tx1"/>
                </a:solidFill>
                <a:effectLst/>
                <a:latin typeface="+mn-lt"/>
                <a:ea typeface="+mn-ea"/>
                <a:cs typeface="+mn-cs"/>
              </a:rPr>
              <a:t>原问题</a:t>
            </a:r>
            <a:r>
              <a:rPr lang="zh-CN" altLang="en-US" sz="1200" b="0" i="0" kern="1200" dirty="0" smtClean="0">
                <a:solidFill>
                  <a:schemeClr val="tx1"/>
                </a:solidFill>
                <a:effectLst/>
                <a:latin typeface="+mn-lt"/>
                <a:ea typeface="+mn-ea"/>
                <a:cs typeface="+mn-cs"/>
              </a:rPr>
              <a:t>的一个表达式</a:t>
            </a:r>
          </a:p>
          <a:p>
            <a:r>
              <a:rPr lang="zh-CN" altLang="en-US" sz="1200" b="0" i="0" kern="1200" dirty="0" smtClean="0">
                <a:solidFill>
                  <a:schemeClr val="tx1"/>
                </a:solidFill>
                <a:effectLst/>
                <a:latin typeface="+mn-lt"/>
                <a:ea typeface="+mn-ea"/>
                <a:cs typeface="+mn-cs"/>
              </a:rPr>
              <a:t>    将两式带回</a:t>
            </a:r>
            <a:r>
              <a:rPr lang="en-US" altLang="zh-CN" sz="1200" b="0" i="0" kern="1200" dirty="0" smtClean="0">
                <a:solidFill>
                  <a:schemeClr val="tx1"/>
                </a:solidFill>
                <a:effectLst/>
                <a:latin typeface="+mn-lt"/>
                <a:ea typeface="+mn-ea"/>
                <a:cs typeface="+mn-cs"/>
              </a:rPr>
              <a:t>L(</a:t>
            </a:r>
            <a:r>
              <a:rPr lang="en-US" altLang="zh-CN" sz="1200" b="0" i="0" kern="1200" dirty="0" err="1" smtClean="0">
                <a:solidFill>
                  <a:schemeClr val="tx1"/>
                </a:solidFill>
                <a:effectLst/>
                <a:latin typeface="+mn-lt"/>
                <a:ea typeface="+mn-ea"/>
                <a:cs typeface="+mn-cs"/>
              </a:rPr>
              <a:t>w,b,a</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得到对偶问题的表达式</a:t>
            </a:r>
          </a:p>
          <a:p>
            <a:r>
              <a:rPr lang="zh-CN" altLang="en-US" sz="1200" b="0" i="0" kern="1200" dirty="0" smtClean="0">
                <a:solidFill>
                  <a:schemeClr val="tx1"/>
                </a:solidFill>
                <a:effectLst/>
                <a:latin typeface="+mn-lt"/>
                <a:ea typeface="+mn-ea"/>
                <a:cs typeface="+mn-cs"/>
              </a:rPr>
              <a:t>    新问题加上其限制条件是（</a:t>
            </a:r>
            <a:r>
              <a:rPr lang="zh-CN" altLang="en-US" sz="1200" b="1" i="0" kern="1200" dirty="0" smtClean="0">
                <a:solidFill>
                  <a:schemeClr val="tx1"/>
                </a:solidFill>
                <a:effectLst/>
                <a:latin typeface="+mn-lt"/>
                <a:ea typeface="+mn-ea"/>
                <a:cs typeface="+mn-cs"/>
              </a:rPr>
              <a:t>对偶问题</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这个就是我们需要最终优化的式子。至此，</a:t>
            </a:r>
            <a:r>
              <a:rPr lang="zh-CN" altLang="en-US" sz="1200" b="1" i="0" kern="1200" dirty="0" smtClean="0">
                <a:solidFill>
                  <a:schemeClr val="tx1"/>
                </a:solidFill>
                <a:effectLst/>
                <a:latin typeface="+mn-lt"/>
                <a:ea typeface="+mn-ea"/>
                <a:cs typeface="+mn-cs"/>
              </a:rPr>
              <a:t>得到了线性可分问题的优化式子</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    求解这个式子，有很多的方法，比如</a:t>
            </a:r>
            <a:r>
              <a:rPr lang="en-US" altLang="zh-CN" sz="1200" b="0" i="0" u="none" strike="noStrike" kern="1200" dirty="0" smtClean="0">
                <a:solidFill>
                  <a:schemeClr val="tx1"/>
                </a:solidFill>
                <a:effectLst/>
                <a:latin typeface="+mn-lt"/>
                <a:ea typeface="+mn-ea"/>
                <a:cs typeface="+mn-cs"/>
                <a:hlinkClick r:id="rId8"/>
              </a:rPr>
              <a:t>SMO</a:t>
            </a:r>
            <a:r>
              <a:rPr lang="zh-CN" altLang="en-US" sz="1200" b="0" i="0" kern="1200" dirty="0" smtClean="0">
                <a:solidFill>
                  <a:schemeClr val="tx1"/>
                </a:solidFill>
                <a:effectLst/>
                <a:latin typeface="+mn-lt"/>
                <a:ea typeface="+mn-ea"/>
                <a:cs typeface="+mn-cs"/>
              </a:rPr>
              <a:t>等等，个人认为，求解这样的一个带约束的凸优化问题与得到这个凸优化问题是比较独立的两件事情，所以在这篇文章中准备完全不涉及如何求解这个话题，如果之后有时间可以补上一篇文章来谈谈</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263B03F-B4D1-415E-B1EE-0EEAD3733C9B}" type="slidenum">
              <a:rPr lang="zh-CN" altLang="en-US" smtClean="0"/>
              <a:t>18</a:t>
            </a:fld>
            <a:endParaRPr lang="zh-CN" altLang="en-US"/>
          </a:p>
        </p:txBody>
      </p:sp>
    </p:spTree>
    <p:extLst>
      <p:ext uri="{BB962C8B-B14F-4D97-AF65-F5344CB8AC3E}">
        <p14:creationId xmlns:p14="http://schemas.microsoft.com/office/powerpoint/2010/main" val="640962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smtClean="0">
                <a:solidFill>
                  <a:schemeClr val="tx1"/>
                </a:solidFill>
                <a:effectLst/>
                <a:latin typeface="+mn-lt"/>
                <a:ea typeface="+mn-ea"/>
                <a:cs typeface="+mn-cs"/>
              </a:rPr>
              <a:t>http://www.cnblogs.com/LeftNotEasy/archive/2011/05/02/basic-of-svm.html</a:t>
            </a:r>
          </a:p>
          <a:p>
            <a:endParaRPr lang="en-US" altLang="zh-CN" sz="1200" b="1"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转化为对偶问题，并优化求解</a:t>
            </a:r>
            <a:r>
              <a:rPr lang="en-US" altLang="zh-CN" sz="1200" b="1" i="0" kern="1200" dirty="0" smtClean="0">
                <a:solidFill>
                  <a:schemeClr val="tx1"/>
                </a:solidFill>
                <a:effectLst/>
                <a:latin typeface="+mn-lt"/>
                <a:ea typeface="+mn-ea"/>
                <a:cs typeface="+mn-cs"/>
              </a:rPr>
              <a:t>:</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    这个优化问题可以用</a:t>
            </a:r>
            <a:r>
              <a:rPr lang="zh-CN" altLang="en-US" sz="1200" b="0" i="0" u="none" strike="noStrike" kern="1200" dirty="0" smtClean="0">
                <a:solidFill>
                  <a:schemeClr val="tx1"/>
                </a:solidFill>
                <a:effectLst/>
                <a:latin typeface="+mn-lt"/>
                <a:ea typeface="+mn-ea"/>
                <a:cs typeface="+mn-cs"/>
                <a:hlinkClick r:id="rId3"/>
              </a:rPr>
              <a:t>拉格朗日乘子法</a:t>
            </a:r>
            <a:r>
              <a:rPr lang="zh-CN" altLang="en-US" sz="1200" b="0" i="0" kern="1200" dirty="0" smtClean="0">
                <a:solidFill>
                  <a:schemeClr val="tx1"/>
                </a:solidFill>
                <a:effectLst/>
                <a:latin typeface="+mn-lt"/>
                <a:ea typeface="+mn-ea"/>
                <a:cs typeface="+mn-cs"/>
              </a:rPr>
              <a:t>去解，使用了</a:t>
            </a:r>
            <a:r>
              <a:rPr lang="en-US" altLang="zh-CN" sz="1200" b="0" i="0" u="none" strike="noStrike" kern="1200" dirty="0" smtClean="0">
                <a:solidFill>
                  <a:schemeClr val="tx1"/>
                </a:solidFill>
                <a:effectLst/>
                <a:latin typeface="+mn-lt"/>
                <a:ea typeface="+mn-ea"/>
                <a:cs typeface="+mn-cs"/>
                <a:hlinkClick r:id="rId4"/>
              </a:rPr>
              <a:t>KKT</a:t>
            </a:r>
            <a:r>
              <a:rPr lang="zh-CN" altLang="en-US" sz="1200" b="0" i="0" u="none" strike="noStrike" kern="1200" dirty="0" smtClean="0">
                <a:solidFill>
                  <a:schemeClr val="tx1"/>
                </a:solidFill>
                <a:effectLst/>
                <a:latin typeface="+mn-lt"/>
                <a:ea typeface="+mn-ea"/>
                <a:cs typeface="+mn-cs"/>
                <a:hlinkClick r:id="rId4"/>
              </a:rPr>
              <a:t>条件</a:t>
            </a:r>
            <a:r>
              <a:rPr lang="zh-CN" altLang="en-US" sz="1200" b="0" i="0" kern="1200" dirty="0" smtClean="0">
                <a:solidFill>
                  <a:schemeClr val="tx1"/>
                </a:solidFill>
                <a:effectLst/>
                <a:latin typeface="+mn-lt"/>
                <a:ea typeface="+mn-ea"/>
                <a:cs typeface="+mn-cs"/>
              </a:rPr>
              <a:t>的理论，这里直接作出这个式子的拉格朗日目标函数：</a:t>
            </a:r>
          </a:p>
          <a:p>
            <a:r>
              <a:rPr lang="zh-CN" altLang="en-US" sz="1200" b="0" i="0" kern="1200" dirty="0" smtClean="0">
                <a:solidFill>
                  <a:schemeClr val="tx1"/>
                </a:solidFill>
                <a:effectLst/>
                <a:latin typeface="+mn-lt"/>
                <a:ea typeface="+mn-ea"/>
                <a:cs typeface="+mn-cs"/>
              </a:rPr>
              <a:t>    求解这个式子的过程需要</a:t>
            </a:r>
            <a:r>
              <a:rPr lang="zh-CN" altLang="en-US" sz="1200" b="0" i="0" u="none" strike="noStrike" kern="1200" dirty="0" smtClean="0">
                <a:solidFill>
                  <a:schemeClr val="tx1"/>
                </a:solidFill>
                <a:effectLst/>
                <a:latin typeface="+mn-lt"/>
                <a:ea typeface="+mn-ea"/>
                <a:cs typeface="+mn-cs"/>
                <a:hlinkClick r:id="rId5"/>
              </a:rPr>
              <a:t>拉格朗日对偶性</a:t>
            </a:r>
            <a:r>
              <a:rPr lang="zh-CN" altLang="en-US" sz="1200" b="0" i="0" kern="1200" dirty="0" smtClean="0">
                <a:solidFill>
                  <a:schemeClr val="tx1"/>
                </a:solidFill>
                <a:effectLst/>
                <a:latin typeface="+mn-lt"/>
                <a:ea typeface="+mn-ea"/>
                <a:cs typeface="+mn-cs"/>
              </a:rPr>
              <a:t>的相关知识（另外</a:t>
            </a:r>
            <a:r>
              <a:rPr lang="en-US" altLang="zh-CN" sz="1200" b="0" i="0" kern="1200" dirty="0" err="1" smtClean="0">
                <a:solidFill>
                  <a:schemeClr val="tx1"/>
                </a:solidFill>
                <a:effectLst/>
                <a:latin typeface="+mn-lt"/>
                <a:ea typeface="+mn-ea"/>
                <a:cs typeface="+mn-cs"/>
              </a:rPr>
              <a:t>pluskid</a:t>
            </a:r>
            <a:r>
              <a:rPr lang="zh-CN" altLang="en-US" sz="1200" b="0" i="0" kern="1200" dirty="0" smtClean="0">
                <a:solidFill>
                  <a:schemeClr val="tx1"/>
                </a:solidFill>
                <a:effectLst/>
                <a:latin typeface="+mn-lt"/>
                <a:ea typeface="+mn-ea"/>
                <a:cs typeface="+mn-cs"/>
              </a:rPr>
              <a:t>也有</a:t>
            </a:r>
            <a:r>
              <a:rPr lang="zh-CN" altLang="en-US" sz="1200" b="0" i="0" u="none" strike="noStrike" kern="1200" dirty="0" smtClean="0">
                <a:solidFill>
                  <a:schemeClr val="tx1"/>
                </a:solidFill>
                <a:effectLst/>
                <a:latin typeface="+mn-lt"/>
                <a:ea typeface="+mn-ea"/>
                <a:cs typeface="+mn-cs"/>
                <a:hlinkClick r:id="rId6"/>
              </a:rPr>
              <a:t>一篇文章</a:t>
            </a:r>
            <a:r>
              <a:rPr lang="zh-CN" altLang="en-US" sz="1200" b="0" i="0" kern="1200" dirty="0" smtClean="0">
                <a:solidFill>
                  <a:schemeClr val="tx1"/>
                </a:solidFill>
                <a:effectLst/>
                <a:latin typeface="+mn-lt"/>
                <a:ea typeface="+mn-ea"/>
                <a:cs typeface="+mn-cs"/>
              </a:rPr>
              <a:t>专门讲这个问题），并且有一定的公式推导，如果不感兴趣，</a:t>
            </a:r>
            <a:r>
              <a:rPr lang="zh-CN" altLang="en-US" sz="1200" b="1" i="0" kern="1200" dirty="0" smtClean="0">
                <a:solidFill>
                  <a:schemeClr val="tx1"/>
                </a:solidFill>
                <a:effectLst/>
                <a:latin typeface="+mn-lt"/>
                <a:ea typeface="+mn-ea"/>
                <a:cs typeface="+mn-cs"/>
              </a:rPr>
              <a:t>可以直接跳到后面</a:t>
            </a:r>
            <a:r>
              <a:rPr lang="zh-CN" altLang="en-US" sz="1200" b="0" i="0" kern="1200" dirty="0" smtClean="0">
                <a:solidFill>
                  <a:schemeClr val="tx1"/>
                </a:solidFill>
                <a:effectLst/>
                <a:latin typeface="+mn-lt"/>
                <a:ea typeface="+mn-ea"/>
                <a:cs typeface="+mn-cs"/>
              </a:rPr>
              <a:t>用</a:t>
            </a:r>
            <a:r>
              <a:rPr lang="zh-CN" altLang="en-US" sz="1200" b="1" i="0" kern="1200" dirty="0" smtClean="0">
                <a:solidFill>
                  <a:schemeClr val="tx1"/>
                </a:solidFill>
                <a:effectLst/>
                <a:latin typeface="+mn-lt"/>
                <a:ea typeface="+mn-ea"/>
                <a:cs typeface="+mn-cs"/>
              </a:rPr>
              <a:t>蓝色公式</a:t>
            </a:r>
            <a:r>
              <a:rPr lang="zh-CN" altLang="en-US" sz="1200" b="0" i="0" kern="1200" dirty="0" smtClean="0">
                <a:solidFill>
                  <a:schemeClr val="tx1"/>
                </a:solidFill>
                <a:effectLst/>
                <a:latin typeface="+mn-lt"/>
                <a:ea typeface="+mn-ea"/>
                <a:cs typeface="+mn-cs"/>
              </a:rPr>
              <a:t>表示的结论，该部分推导主要参考自</a:t>
            </a:r>
            <a:r>
              <a:rPr lang="en-US" altLang="zh-CN" sz="1200" b="0" i="0" u="none" strike="noStrike" kern="1200" dirty="0" err="1" smtClean="0">
                <a:solidFill>
                  <a:schemeClr val="tx1"/>
                </a:solidFill>
                <a:effectLst/>
                <a:latin typeface="+mn-lt"/>
                <a:ea typeface="+mn-ea"/>
                <a:cs typeface="+mn-cs"/>
                <a:hlinkClick r:id="rId7"/>
              </a:rPr>
              <a:t>plukids</a:t>
            </a:r>
            <a:r>
              <a:rPr lang="zh-CN" altLang="en-US" sz="1200" b="0" i="0" u="none" strike="noStrike" kern="1200" dirty="0" smtClean="0">
                <a:solidFill>
                  <a:schemeClr val="tx1"/>
                </a:solidFill>
                <a:effectLst/>
                <a:latin typeface="+mn-lt"/>
                <a:ea typeface="+mn-ea"/>
                <a:cs typeface="+mn-cs"/>
                <a:hlinkClick r:id="rId7"/>
              </a:rPr>
              <a:t>的文章</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    首先让</a:t>
            </a:r>
            <a:r>
              <a:rPr lang="en-US" altLang="zh-CN" sz="1200" b="0" i="0" kern="1200" dirty="0" smtClean="0">
                <a:solidFill>
                  <a:schemeClr val="tx1"/>
                </a:solidFill>
                <a:effectLst/>
                <a:latin typeface="+mn-lt"/>
                <a:ea typeface="+mn-ea"/>
                <a:cs typeface="+mn-cs"/>
              </a:rPr>
              <a:t>L</a:t>
            </a:r>
            <a:r>
              <a:rPr lang="zh-CN" altLang="en-US" sz="1200" b="0" i="0" kern="1200" dirty="0" smtClean="0">
                <a:solidFill>
                  <a:schemeClr val="tx1"/>
                </a:solidFill>
                <a:effectLst/>
                <a:latin typeface="+mn-lt"/>
                <a:ea typeface="+mn-ea"/>
                <a:cs typeface="+mn-cs"/>
              </a:rPr>
              <a:t>关于</a:t>
            </a:r>
            <a:r>
              <a:rPr lang="en-US" altLang="zh-CN" sz="1200" b="0" i="0" kern="1200" dirty="0" smtClean="0">
                <a:solidFill>
                  <a:schemeClr val="tx1"/>
                </a:solidFill>
                <a:effectLst/>
                <a:latin typeface="+mn-lt"/>
                <a:ea typeface="+mn-ea"/>
                <a:cs typeface="+mn-cs"/>
              </a:rPr>
              <a:t>w</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最小化，分别令</a:t>
            </a:r>
            <a:r>
              <a:rPr lang="en-US" altLang="zh-CN" sz="1200" b="0" i="0" kern="1200" dirty="0" smtClean="0">
                <a:solidFill>
                  <a:schemeClr val="tx1"/>
                </a:solidFill>
                <a:effectLst/>
                <a:latin typeface="+mn-lt"/>
                <a:ea typeface="+mn-ea"/>
                <a:cs typeface="+mn-cs"/>
              </a:rPr>
              <a:t>L</a:t>
            </a:r>
            <a:r>
              <a:rPr lang="zh-CN" altLang="en-US" sz="1200" b="0" i="0" kern="1200" dirty="0" smtClean="0">
                <a:solidFill>
                  <a:schemeClr val="tx1"/>
                </a:solidFill>
                <a:effectLst/>
                <a:latin typeface="+mn-lt"/>
                <a:ea typeface="+mn-ea"/>
                <a:cs typeface="+mn-cs"/>
              </a:rPr>
              <a:t>关于</a:t>
            </a:r>
            <a:r>
              <a:rPr lang="en-US" altLang="zh-CN" sz="1200" b="0" i="0" kern="1200" dirty="0" smtClean="0">
                <a:solidFill>
                  <a:schemeClr val="tx1"/>
                </a:solidFill>
                <a:effectLst/>
                <a:latin typeface="+mn-lt"/>
                <a:ea typeface="+mn-ea"/>
                <a:cs typeface="+mn-cs"/>
              </a:rPr>
              <a:t>w</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的偏导数为</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，得到关于</a:t>
            </a:r>
            <a:r>
              <a:rPr lang="zh-CN" altLang="en-US" sz="1200" b="1" i="0" kern="1200" dirty="0" smtClean="0">
                <a:solidFill>
                  <a:schemeClr val="tx1"/>
                </a:solidFill>
                <a:effectLst/>
                <a:latin typeface="+mn-lt"/>
                <a:ea typeface="+mn-ea"/>
                <a:cs typeface="+mn-cs"/>
              </a:rPr>
              <a:t>原问题</a:t>
            </a:r>
            <a:r>
              <a:rPr lang="zh-CN" altLang="en-US" sz="1200" b="0" i="0" kern="1200" dirty="0" smtClean="0">
                <a:solidFill>
                  <a:schemeClr val="tx1"/>
                </a:solidFill>
                <a:effectLst/>
                <a:latin typeface="+mn-lt"/>
                <a:ea typeface="+mn-ea"/>
                <a:cs typeface="+mn-cs"/>
              </a:rPr>
              <a:t>的一个表达式</a:t>
            </a:r>
          </a:p>
          <a:p>
            <a:r>
              <a:rPr lang="zh-CN" altLang="en-US" sz="1200" b="0" i="0" kern="1200" dirty="0" smtClean="0">
                <a:solidFill>
                  <a:schemeClr val="tx1"/>
                </a:solidFill>
                <a:effectLst/>
                <a:latin typeface="+mn-lt"/>
                <a:ea typeface="+mn-ea"/>
                <a:cs typeface="+mn-cs"/>
              </a:rPr>
              <a:t>    将两式带回</a:t>
            </a:r>
            <a:r>
              <a:rPr lang="en-US" altLang="zh-CN" sz="1200" b="0" i="0" kern="1200" dirty="0" smtClean="0">
                <a:solidFill>
                  <a:schemeClr val="tx1"/>
                </a:solidFill>
                <a:effectLst/>
                <a:latin typeface="+mn-lt"/>
                <a:ea typeface="+mn-ea"/>
                <a:cs typeface="+mn-cs"/>
              </a:rPr>
              <a:t>L(</a:t>
            </a:r>
            <a:r>
              <a:rPr lang="en-US" altLang="zh-CN" sz="1200" b="0" i="0" kern="1200" dirty="0" err="1" smtClean="0">
                <a:solidFill>
                  <a:schemeClr val="tx1"/>
                </a:solidFill>
                <a:effectLst/>
                <a:latin typeface="+mn-lt"/>
                <a:ea typeface="+mn-ea"/>
                <a:cs typeface="+mn-cs"/>
              </a:rPr>
              <a:t>w,b,a</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得到对偶问题的表达式</a:t>
            </a:r>
          </a:p>
          <a:p>
            <a:r>
              <a:rPr lang="zh-CN" altLang="en-US" sz="1200" b="0" i="0" kern="1200" dirty="0" smtClean="0">
                <a:solidFill>
                  <a:schemeClr val="tx1"/>
                </a:solidFill>
                <a:effectLst/>
                <a:latin typeface="+mn-lt"/>
                <a:ea typeface="+mn-ea"/>
                <a:cs typeface="+mn-cs"/>
              </a:rPr>
              <a:t>    新问题加上其限制条件是（</a:t>
            </a:r>
            <a:r>
              <a:rPr lang="zh-CN" altLang="en-US" sz="1200" b="1" i="0" kern="1200" dirty="0" smtClean="0">
                <a:solidFill>
                  <a:schemeClr val="tx1"/>
                </a:solidFill>
                <a:effectLst/>
                <a:latin typeface="+mn-lt"/>
                <a:ea typeface="+mn-ea"/>
                <a:cs typeface="+mn-cs"/>
              </a:rPr>
              <a:t>对偶问题</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这个就是我们需要最终优化的式子。至此，</a:t>
            </a:r>
            <a:r>
              <a:rPr lang="zh-CN" altLang="en-US" sz="1200" b="1" i="0" kern="1200" dirty="0" smtClean="0">
                <a:solidFill>
                  <a:schemeClr val="tx1"/>
                </a:solidFill>
                <a:effectLst/>
                <a:latin typeface="+mn-lt"/>
                <a:ea typeface="+mn-ea"/>
                <a:cs typeface="+mn-cs"/>
              </a:rPr>
              <a:t>得到了线性可分问题的优化式子</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    求解这个式子，有很多的方法，比如</a:t>
            </a:r>
            <a:r>
              <a:rPr lang="en-US" altLang="zh-CN" sz="1200" b="0" i="0" u="none" strike="noStrike" kern="1200" dirty="0" smtClean="0">
                <a:solidFill>
                  <a:schemeClr val="tx1"/>
                </a:solidFill>
                <a:effectLst/>
                <a:latin typeface="+mn-lt"/>
                <a:ea typeface="+mn-ea"/>
                <a:cs typeface="+mn-cs"/>
                <a:hlinkClick r:id="rId8"/>
              </a:rPr>
              <a:t>SMO</a:t>
            </a:r>
            <a:r>
              <a:rPr lang="zh-CN" altLang="en-US" sz="1200" b="0" i="0" kern="1200" dirty="0" smtClean="0">
                <a:solidFill>
                  <a:schemeClr val="tx1"/>
                </a:solidFill>
                <a:effectLst/>
                <a:latin typeface="+mn-lt"/>
                <a:ea typeface="+mn-ea"/>
                <a:cs typeface="+mn-cs"/>
              </a:rPr>
              <a:t>等等，个人认为，求解这样的一个带约束的凸优化问题与得到这个凸优化问题是比较独立的两件事情，所以在这篇文章中准备完全不涉及如何求解这个话题，如果之后有时间可以补上一篇文章来谈谈</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263B03F-B4D1-415E-B1EE-0EEAD3733C9B}" type="slidenum">
              <a:rPr lang="zh-CN" altLang="en-US" smtClean="0"/>
              <a:t>19</a:t>
            </a:fld>
            <a:endParaRPr lang="zh-CN" altLang="en-US"/>
          </a:p>
        </p:txBody>
      </p:sp>
    </p:spTree>
    <p:extLst>
      <p:ext uri="{BB962C8B-B14F-4D97-AF65-F5344CB8AC3E}">
        <p14:creationId xmlns:p14="http://schemas.microsoft.com/office/powerpoint/2010/main" val="828863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BDCE2D6-3E03-4F67-AE7E-C6DBB9116834}" type="datetimeFigureOut">
              <a:rPr lang="zh-CN" altLang="en-US" smtClean="0"/>
              <a:t>2016/1/20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0D2091-4D78-42CD-9026-E1B8BD0FB9CB}" type="slidenum">
              <a:rPr lang="zh-CN" altLang="en-US" smtClean="0"/>
              <a:t>‹#›</a:t>
            </a:fld>
            <a:endParaRPr lang="zh-CN" altLang="en-US"/>
          </a:p>
        </p:txBody>
      </p:sp>
    </p:spTree>
    <p:extLst>
      <p:ext uri="{BB962C8B-B14F-4D97-AF65-F5344CB8AC3E}">
        <p14:creationId xmlns:p14="http://schemas.microsoft.com/office/powerpoint/2010/main" val="2729377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BDCE2D6-3E03-4F67-AE7E-C6DBB9116834}" type="datetimeFigureOut">
              <a:rPr lang="zh-CN" altLang="en-US" smtClean="0"/>
              <a:t>2016/1/20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0D2091-4D78-42CD-9026-E1B8BD0FB9CB}" type="slidenum">
              <a:rPr lang="zh-CN" altLang="en-US" smtClean="0"/>
              <a:t>‹#›</a:t>
            </a:fld>
            <a:endParaRPr lang="zh-CN" altLang="en-US"/>
          </a:p>
        </p:txBody>
      </p:sp>
    </p:spTree>
    <p:extLst>
      <p:ext uri="{BB962C8B-B14F-4D97-AF65-F5344CB8AC3E}">
        <p14:creationId xmlns:p14="http://schemas.microsoft.com/office/powerpoint/2010/main" val="2457302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BDCE2D6-3E03-4F67-AE7E-C6DBB9116834}" type="datetimeFigureOut">
              <a:rPr lang="zh-CN" altLang="en-US" smtClean="0"/>
              <a:t>2016/1/20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0D2091-4D78-42CD-9026-E1B8BD0FB9CB}" type="slidenum">
              <a:rPr lang="zh-CN" altLang="en-US" smtClean="0"/>
              <a:t>‹#›</a:t>
            </a:fld>
            <a:endParaRPr lang="zh-CN" altLang="en-US"/>
          </a:p>
        </p:txBody>
      </p:sp>
    </p:spTree>
    <p:extLst>
      <p:ext uri="{BB962C8B-B14F-4D97-AF65-F5344CB8AC3E}">
        <p14:creationId xmlns:p14="http://schemas.microsoft.com/office/powerpoint/2010/main" val="1826819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BDCE2D6-3E03-4F67-AE7E-C6DBB9116834}" type="datetimeFigureOut">
              <a:rPr lang="zh-CN" altLang="en-US" smtClean="0"/>
              <a:t>2016/1/20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0D2091-4D78-42CD-9026-E1B8BD0FB9CB}" type="slidenum">
              <a:rPr lang="zh-CN" altLang="en-US" smtClean="0"/>
              <a:t>‹#›</a:t>
            </a:fld>
            <a:endParaRPr lang="zh-CN" altLang="en-US"/>
          </a:p>
        </p:txBody>
      </p:sp>
    </p:spTree>
    <p:extLst>
      <p:ext uri="{BB962C8B-B14F-4D97-AF65-F5344CB8AC3E}">
        <p14:creationId xmlns:p14="http://schemas.microsoft.com/office/powerpoint/2010/main" val="2366897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BDCE2D6-3E03-4F67-AE7E-C6DBB9116834}" type="datetimeFigureOut">
              <a:rPr lang="zh-CN" altLang="en-US" smtClean="0"/>
              <a:t>2016/1/20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A0D2091-4D78-42CD-9026-E1B8BD0FB9CB}" type="slidenum">
              <a:rPr lang="zh-CN" altLang="en-US" smtClean="0"/>
              <a:t>‹#›</a:t>
            </a:fld>
            <a:endParaRPr lang="zh-CN" altLang="en-US"/>
          </a:p>
        </p:txBody>
      </p:sp>
    </p:spTree>
    <p:extLst>
      <p:ext uri="{BB962C8B-B14F-4D97-AF65-F5344CB8AC3E}">
        <p14:creationId xmlns:p14="http://schemas.microsoft.com/office/powerpoint/2010/main" val="1530078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BDCE2D6-3E03-4F67-AE7E-C6DBB9116834}" type="datetimeFigureOut">
              <a:rPr lang="zh-CN" altLang="en-US" smtClean="0"/>
              <a:t>2016/1/20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A0D2091-4D78-42CD-9026-E1B8BD0FB9CB}" type="slidenum">
              <a:rPr lang="zh-CN" altLang="en-US" smtClean="0"/>
              <a:t>‹#›</a:t>
            </a:fld>
            <a:endParaRPr lang="zh-CN" altLang="en-US"/>
          </a:p>
        </p:txBody>
      </p:sp>
    </p:spTree>
    <p:extLst>
      <p:ext uri="{BB962C8B-B14F-4D97-AF65-F5344CB8AC3E}">
        <p14:creationId xmlns:p14="http://schemas.microsoft.com/office/powerpoint/2010/main" val="3509368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BDCE2D6-3E03-4F67-AE7E-C6DBB9116834}" type="datetimeFigureOut">
              <a:rPr lang="zh-CN" altLang="en-US" smtClean="0"/>
              <a:t>2016/1/20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A0D2091-4D78-42CD-9026-E1B8BD0FB9CB}" type="slidenum">
              <a:rPr lang="zh-CN" altLang="en-US" smtClean="0"/>
              <a:t>‹#›</a:t>
            </a:fld>
            <a:endParaRPr lang="zh-CN" altLang="en-US"/>
          </a:p>
        </p:txBody>
      </p:sp>
    </p:spTree>
    <p:extLst>
      <p:ext uri="{BB962C8B-B14F-4D97-AF65-F5344CB8AC3E}">
        <p14:creationId xmlns:p14="http://schemas.microsoft.com/office/powerpoint/2010/main" val="3611673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BDCE2D6-3E03-4F67-AE7E-C6DBB9116834}" type="datetimeFigureOut">
              <a:rPr lang="zh-CN" altLang="en-US" smtClean="0"/>
              <a:t>2016/1/20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A0D2091-4D78-42CD-9026-E1B8BD0FB9CB}" type="slidenum">
              <a:rPr lang="zh-CN" altLang="en-US" smtClean="0"/>
              <a:t>‹#›</a:t>
            </a:fld>
            <a:endParaRPr lang="zh-CN" altLang="en-US"/>
          </a:p>
        </p:txBody>
      </p:sp>
    </p:spTree>
    <p:extLst>
      <p:ext uri="{BB962C8B-B14F-4D97-AF65-F5344CB8AC3E}">
        <p14:creationId xmlns:p14="http://schemas.microsoft.com/office/powerpoint/2010/main" val="1813545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BDCE2D6-3E03-4F67-AE7E-C6DBB9116834}" type="datetimeFigureOut">
              <a:rPr lang="zh-CN" altLang="en-US" smtClean="0"/>
              <a:t>2016/1/20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A0D2091-4D78-42CD-9026-E1B8BD0FB9CB}" type="slidenum">
              <a:rPr lang="zh-CN" altLang="en-US" smtClean="0"/>
              <a:t>‹#›</a:t>
            </a:fld>
            <a:endParaRPr lang="zh-CN" altLang="en-US"/>
          </a:p>
        </p:txBody>
      </p:sp>
    </p:spTree>
    <p:extLst>
      <p:ext uri="{BB962C8B-B14F-4D97-AF65-F5344CB8AC3E}">
        <p14:creationId xmlns:p14="http://schemas.microsoft.com/office/powerpoint/2010/main" val="211378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BDCE2D6-3E03-4F67-AE7E-C6DBB9116834}" type="datetimeFigureOut">
              <a:rPr lang="zh-CN" altLang="en-US" smtClean="0"/>
              <a:t>2016/1/20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A0D2091-4D78-42CD-9026-E1B8BD0FB9CB}" type="slidenum">
              <a:rPr lang="zh-CN" altLang="en-US" smtClean="0"/>
              <a:t>‹#›</a:t>
            </a:fld>
            <a:endParaRPr lang="zh-CN" altLang="en-US"/>
          </a:p>
        </p:txBody>
      </p:sp>
    </p:spTree>
    <p:extLst>
      <p:ext uri="{BB962C8B-B14F-4D97-AF65-F5344CB8AC3E}">
        <p14:creationId xmlns:p14="http://schemas.microsoft.com/office/powerpoint/2010/main" val="1619214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BDCE2D6-3E03-4F67-AE7E-C6DBB9116834}" type="datetimeFigureOut">
              <a:rPr lang="zh-CN" altLang="en-US" smtClean="0"/>
              <a:t>2016/1/20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A0D2091-4D78-42CD-9026-E1B8BD0FB9CB}" type="slidenum">
              <a:rPr lang="zh-CN" altLang="en-US" smtClean="0"/>
              <a:t>‹#›</a:t>
            </a:fld>
            <a:endParaRPr lang="zh-CN" altLang="en-US"/>
          </a:p>
        </p:txBody>
      </p:sp>
    </p:spTree>
    <p:extLst>
      <p:ext uri="{BB962C8B-B14F-4D97-AF65-F5344CB8AC3E}">
        <p14:creationId xmlns:p14="http://schemas.microsoft.com/office/powerpoint/2010/main" val="2255974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DCE2D6-3E03-4F67-AE7E-C6DBB9116834}" type="datetimeFigureOut">
              <a:rPr lang="zh-CN" altLang="en-US" smtClean="0"/>
              <a:t>2016/1/20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0D2091-4D78-42CD-9026-E1B8BD0FB9CB}" type="slidenum">
              <a:rPr lang="zh-CN" altLang="en-US" smtClean="0"/>
              <a:t>‹#›</a:t>
            </a:fld>
            <a:endParaRPr lang="zh-CN" altLang="en-US"/>
          </a:p>
        </p:txBody>
      </p:sp>
    </p:spTree>
    <p:extLst>
      <p:ext uri="{BB962C8B-B14F-4D97-AF65-F5344CB8AC3E}">
        <p14:creationId xmlns:p14="http://schemas.microsoft.com/office/powerpoint/2010/main" val="1257597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jiaoshuai@ict.ac.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hyperlink" Target="http://images.cnblogs.com/cnblogs_com/LeftNotEasy/201105/201105022056009056.png" TargetMode="Externa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hyperlink" Target="http://blog.pluskid.org/?p=685" TargetMode="External"/><Relationship Id="rId7"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9.gif"/><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csie.ntu.edu.tw/~cjlin/libsvm/" TargetMode="External"/><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hyperlink" Target="https://github.com/cjlin1/libsv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支持向量机分类</a:t>
            </a:r>
            <a:endParaRPr lang="zh-CN" altLang="en-US" dirty="0"/>
          </a:p>
        </p:txBody>
      </p:sp>
      <p:sp>
        <p:nvSpPr>
          <p:cNvPr id="3" name="副标题 2"/>
          <p:cNvSpPr>
            <a:spLocks noGrp="1"/>
          </p:cNvSpPr>
          <p:nvPr>
            <p:ph type="subTitle" idx="1"/>
          </p:nvPr>
        </p:nvSpPr>
        <p:spPr/>
        <p:txBody>
          <a:bodyPr/>
          <a:lstStyle/>
          <a:p>
            <a:r>
              <a:rPr lang="en-US" altLang="zh-CN" dirty="0" smtClean="0">
                <a:hlinkClick r:id="rId2"/>
              </a:rPr>
              <a:t>jiaoshuai@ict.ac.cn</a:t>
            </a:r>
            <a:endParaRPr lang="en-US" altLang="zh-CN" dirty="0" smtClean="0"/>
          </a:p>
          <a:p>
            <a:endParaRPr lang="zh-CN" altLang="en-US" dirty="0"/>
          </a:p>
        </p:txBody>
      </p:sp>
    </p:spTree>
    <p:extLst>
      <p:ext uri="{BB962C8B-B14F-4D97-AF65-F5344CB8AC3E}">
        <p14:creationId xmlns:p14="http://schemas.microsoft.com/office/powerpoint/2010/main" val="38939305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SVM-</a:t>
            </a:r>
            <a:r>
              <a:rPr lang="zh-CN" altLang="en-US" dirty="0" smtClean="0"/>
              <a:t>判别面</a:t>
            </a:r>
            <a:endParaRPr lang="zh-CN" altLang="en-US" dirty="0"/>
          </a:p>
        </p:txBody>
      </p:sp>
      <p:pic>
        <p:nvPicPr>
          <p:cNvPr id="6" name="内容占位符 5"/>
          <p:cNvPicPr>
            <a:picLocks noGrp="1" noChangeAspect="1"/>
          </p:cNvPicPr>
          <p:nvPr>
            <p:ph idx="1"/>
          </p:nvPr>
        </p:nvPicPr>
        <p:blipFill>
          <a:blip r:embed="rId2"/>
          <a:stretch>
            <a:fillRect/>
          </a:stretch>
        </p:blipFill>
        <p:spPr>
          <a:xfrm>
            <a:off x="2314575" y="1977231"/>
            <a:ext cx="7562850" cy="4048125"/>
          </a:xfrm>
          <a:prstGeom prst="rect">
            <a:avLst/>
          </a:prstGeom>
        </p:spPr>
      </p:pic>
    </p:spTree>
    <p:extLst>
      <p:ext uri="{BB962C8B-B14F-4D97-AF65-F5344CB8AC3E}">
        <p14:creationId xmlns:p14="http://schemas.microsoft.com/office/powerpoint/2010/main" val="2900497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线性分类器</a:t>
            </a:r>
            <a:endParaRPr lang="zh-CN" altLang="en-US" dirty="0"/>
          </a:p>
        </p:txBody>
      </p:sp>
      <p:sp>
        <p:nvSpPr>
          <p:cNvPr id="3" name="矩形 2"/>
          <p:cNvSpPr/>
          <p:nvPr/>
        </p:nvSpPr>
        <p:spPr>
          <a:xfrm>
            <a:off x="5591175" y="365125"/>
            <a:ext cx="6096000" cy="1200329"/>
          </a:xfrm>
          <a:prstGeom prst="rect">
            <a:avLst/>
          </a:prstGeom>
        </p:spPr>
        <p:txBody>
          <a:bodyPr>
            <a:spAutoFit/>
          </a:bodyPr>
          <a:lstStyle/>
          <a:p>
            <a:r>
              <a:rPr lang="zh-CN" altLang="en-US" b="1" dirty="0">
                <a:solidFill>
                  <a:srgbClr val="333333"/>
                </a:solidFill>
                <a:latin typeface="Verdana" panose="020B0604030504040204" pitchFamily="34" charset="0"/>
              </a:rPr>
              <a:t>首先给出一个非常非常简单的分类问题（线性可分）</a:t>
            </a:r>
            <a:r>
              <a:rPr lang="zh-CN" altLang="en-US" dirty="0">
                <a:solidFill>
                  <a:srgbClr val="333333"/>
                </a:solidFill>
                <a:latin typeface="Verdana" panose="020B0604030504040204" pitchFamily="34" charset="0"/>
              </a:rPr>
              <a:t>，我们要用一条直线，将下图中黑色的点和白色的点分开，很显然，图上的这条直线就是我们要求的直线之一（可以有无数条这样的直线）</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4425" y="1565454"/>
            <a:ext cx="2514600" cy="2409825"/>
          </a:xfrm>
          <a:prstGeom prst="rect">
            <a:avLst/>
          </a:prstGeom>
        </p:spPr>
      </p:pic>
      <p:sp>
        <p:nvSpPr>
          <p:cNvPr id="5" name="矩形 4"/>
          <p:cNvSpPr/>
          <p:nvPr/>
        </p:nvSpPr>
        <p:spPr>
          <a:xfrm>
            <a:off x="5524500" y="1822401"/>
            <a:ext cx="6096000" cy="2308324"/>
          </a:xfrm>
          <a:prstGeom prst="rect">
            <a:avLst/>
          </a:prstGeom>
        </p:spPr>
        <p:txBody>
          <a:bodyPr>
            <a:spAutoFit/>
          </a:bodyPr>
          <a:lstStyle/>
          <a:p>
            <a:r>
              <a:rPr lang="zh-CN" altLang="en-US" dirty="0">
                <a:solidFill>
                  <a:srgbClr val="333333"/>
                </a:solidFill>
                <a:latin typeface="Verdana" panose="020B0604030504040204" pitchFamily="34" charset="0"/>
              </a:rPr>
              <a:t>假如说，我们令黑色的点 </a:t>
            </a:r>
            <a:r>
              <a:rPr lang="en-US" altLang="zh-CN" dirty="0">
                <a:solidFill>
                  <a:srgbClr val="333333"/>
                </a:solidFill>
                <a:latin typeface="Verdana" panose="020B0604030504040204" pitchFamily="34" charset="0"/>
              </a:rPr>
              <a:t>= -1</a:t>
            </a:r>
            <a:r>
              <a:rPr lang="zh-CN" altLang="en-US" dirty="0">
                <a:solidFill>
                  <a:srgbClr val="333333"/>
                </a:solidFill>
                <a:latin typeface="Verdana" panose="020B0604030504040204" pitchFamily="34" charset="0"/>
              </a:rPr>
              <a:t>， 白色的点 </a:t>
            </a:r>
            <a:r>
              <a:rPr lang="en-US" altLang="zh-CN" dirty="0">
                <a:solidFill>
                  <a:srgbClr val="333333"/>
                </a:solidFill>
                <a:latin typeface="Verdana" panose="020B0604030504040204" pitchFamily="34" charset="0"/>
              </a:rPr>
              <a:t>=  +1</a:t>
            </a:r>
            <a:r>
              <a:rPr lang="zh-CN" altLang="en-US" dirty="0">
                <a:solidFill>
                  <a:srgbClr val="333333"/>
                </a:solidFill>
                <a:latin typeface="Verdana" panose="020B0604030504040204" pitchFamily="34" charset="0"/>
              </a:rPr>
              <a:t>，直线</a:t>
            </a:r>
            <a:r>
              <a:rPr lang="en-US" altLang="zh-CN" dirty="0">
                <a:solidFill>
                  <a:srgbClr val="333333"/>
                </a:solidFill>
                <a:latin typeface="Verdana" panose="020B0604030504040204" pitchFamily="34" charset="0"/>
              </a:rPr>
              <a:t>f(x) = </a:t>
            </a:r>
            <a:r>
              <a:rPr lang="en-US" altLang="zh-CN" dirty="0" err="1">
                <a:solidFill>
                  <a:srgbClr val="333333"/>
                </a:solidFill>
                <a:latin typeface="Verdana" panose="020B0604030504040204" pitchFamily="34" charset="0"/>
              </a:rPr>
              <a:t>w.x</a:t>
            </a:r>
            <a:r>
              <a:rPr lang="en-US" altLang="zh-CN" dirty="0">
                <a:solidFill>
                  <a:srgbClr val="333333"/>
                </a:solidFill>
                <a:latin typeface="Verdana" panose="020B0604030504040204" pitchFamily="34" charset="0"/>
              </a:rPr>
              <a:t> + b</a:t>
            </a:r>
            <a:r>
              <a:rPr lang="zh-CN" altLang="en-US" dirty="0">
                <a:solidFill>
                  <a:srgbClr val="333333"/>
                </a:solidFill>
                <a:latin typeface="Verdana" panose="020B0604030504040204" pitchFamily="34" charset="0"/>
              </a:rPr>
              <a:t>，这儿的</a:t>
            </a:r>
            <a:r>
              <a:rPr lang="en-US" altLang="zh-CN" dirty="0">
                <a:solidFill>
                  <a:srgbClr val="333333"/>
                </a:solidFill>
                <a:latin typeface="Verdana" panose="020B0604030504040204" pitchFamily="34" charset="0"/>
              </a:rPr>
              <a:t>x</a:t>
            </a:r>
            <a:r>
              <a:rPr lang="zh-CN" altLang="en-US" dirty="0">
                <a:solidFill>
                  <a:srgbClr val="333333"/>
                </a:solidFill>
                <a:latin typeface="Verdana" panose="020B0604030504040204" pitchFamily="34" charset="0"/>
              </a:rPr>
              <a:t>、</a:t>
            </a:r>
            <a:r>
              <a:rPr lang="en-US" altLang="zh-CN" dirty="0">
                <a:solidFill>
                  <a:srgbClr val="333333"/>
                </a:solidFill>
                <a:latin typeface="Verdana" panose="020B0604030504040204" pitchFamily="34" charset="0"/>
              </a:rPr>
              <a:t>w</a:t>
            </a:r>
            <a:r>
              <a:rPr lang="zh-CN" altLang="en-US" dirty="0">
                <a:solidFill>
                  <a:srgbClr val="333333"/>
                </a:solidFill>
                <a:latin typeface="Verdana" panose="020B0604030504040204" pitchFamily="34" charset="0"/>
              </a:rPr>
              <a:t>是向量，其实写成这种形式也是等价的</a:t>
            </a:r>
            <a:r>
              <a:rPr lang="en-US" altLang="zh-CN" dirty="0">
                <a:solidFill>
                  <a:srgbClr val="333333"/>
                </a:solidFill>
                <a:latin typeface="Verdana" panose="020B0604030504040204" pitchFamily="34" charset="0"/>
              </a:rPr>
              <a:t>f(x) = w1x1 + w2x2 … + </a:t>
            </a:r>
            <a:r>
              <a:rPr lang="en-US" altLang="zh-CN" dirty="0" err="1">
                <a:solidFill>
                  <a:srgbClr val="333333"/>
                </a:solidFill>
                <a:latin typeface="Verdana" panose="020B0604030504040204" pitchFamily="34" charset="0"/>
              </a:rPr>
              <a:t>wnxn</a:t>
            </a:r>
            <a:r>
              <a:rPr lang="en-US" altLang="zh-CN" dirty="0">
                <a:solidFill>
                  <a:srgbClr val="333333"/>
                </a:solidFill>
                <a:latin typeface="Verdana" panose="020B0604030504040204" pitchFamily="34" charset="0"/>
              </a:rPr>
              <a:t> + b, </a:t>
            </a:r>
            <a:r>
              <a:rPr lang="zh-CN" altLang="en-US" dirty="0">
                <a:solidFill>
                  <a:srgbClr val="333333"/>
                </a:solidFill>
                <a:latin typeface="Verdana" panose="020B0604030504040204" pitchFamily="34" charset="0"/>
              </a:rPr>
              <a:t>当向量</a:t>
            </a:r>
            <a:r>
              <a:rPr lang="en-US" altLang="zh-CN" dirty="0">
                <a:solidFill>
                  <a:srgbClr val="333333"/>
                </a:solidFill>
                <a:latin typeface="Verdana" panose="020B0604030504040204" pitchFamily="34" charset="0"/>
              </a:rPr>
              <a:t>x</a:t>
            </a:r>
            <a:r>
              <a:rPr lang="zh-CN" altLang="en-US" dirty="0">
                <a:solidFill>
                  <a:srgbClr val="333333"/>
                </a:solidFill>
                <a:latin typeface="Verdana" panose="020B0604030504040204" pitchFamily="34" charset="0"/>
              </a:rPr>
              <a:t>的维度</a:t>
            </a:r>
            <a:r>
              <a:rPr lang="en-US" altLang="zh-CN" dirty="0">
                <a:solidFill>
                  <a:srgbClr val="333333"/>
                </a:solidFill>
                <a:latin typeface="Verdana" panose="020B0604030504040204" pitchFamily="34" charset="0"/>
              </a:rPr>
              <a:t>=2</a:t>
            </a:r>
            <a:r>
              <a:rPr lang="zh-CN" altLang="en-US" dirty="0">
                <a:solidFill>
                  <a:srgbClr val="333333"/>
                </a:solidFill>
                <a:latin typeface="Verdana" panose="020B0604030504040204" pitchFamily="34" charset="0"/>
              </a:rPr>
              <a:t>的时候，</a:t>
            </a:r>
            <a:r>
              <a:rPr lang="en-US" altLang="zh-CN" dirty="0">
                <a:solidFill>
                  <a:srgbClr val="333333"/>
                </a:solidFill>
                <a:latin typeface="Verdana" panose="020B0604030504040204" pitchFamily="34" charset="0"/>
              </a:rPr>
              <a:t>f(x) </a:t>
            </a:r>
            <a:r>
              <a:rPr lang="zh-CN" altLang="en-US" dirty="0">
                <a:solidFill>
                  <a:srgbClr val="333333"/>
                </a:solidFill>
                <a:latin typeface="Verdana" panose="020B0604030504040204" pitchFamily="34" charset="0"/>
              </a:rPr>
              <a:t>表示二维空间中的一条直线， 当</a:t>
            </a:r>
            <a:r>
              <a:rPr lang="en-US" altLang="zh-CN" dirty="0">
                <a:solidFill>
                  <a:srgbClr val="333333"/>
                </a:solidFill>
                <a:latin typeface="Verdana" panose="020B0604030504040204" pitchFamily="34" charset="0"/>
              </a:rPr>
              <a:t>x</a:t>
            </a:r>
            <a:r>
              <a:rPr lang="zh-CN" altLang="en-US" dirty="0">
                <a:solidFill>
                  <a:srgbClr val="333333"/>
                </a:solidFill>
                <a:latin typeface="Verdana" panose="020B0604030504040204" pitchFamily="34" charset="0"/>
              </a:rPr>
              <a:t>的维度</a:t>
            </a:r>
            <a:r>
              <a:rPr lang="en-US" altLang="zh-CN" dirty="0">
                <a:solidFill>
                  <a:srgbClr val="333333"/>
                </a:solidFill>
                <a:latin typeface="Verdana" panose="020B0604030504040204" pitchFamily="34" charset="0"/>
              </a:rPr>
              <a:t>=3</a:t>
            </a:r>
            <a:r>
              <a:rPr lang="zh-CN" altLang="en-US" dirty="0">
                <a:solidFill>
                  <a:srgbClr val="333333"/>
                </a:solidFill>
                <a:latin typeface="Verdana" panose="020B0604030504040204" pitchFamily="34" charset="0"/>
              </a:rPr>
              <a:t>的时候，</a:t>
            </a:r>
            <a:r>
              <a:rPr lang="en-US" altLang="zh-CN" dirty="0">
                <a:solidFill>
                  <a:srgbClr val="333333"/>
                </a:solidFill>
                <a:latin typeface="Verdana" panose="020B0604030504040204" pitchFamily="34" charset="0"/>
              </a:rPr>
              <a:t>f(x) </a:t>
            </a:r>
            <a:r>
              <a:rPr lang="zh-CN" altLang="en-US" dirty="0">
                <a:solidFill>
                  <a:srgbClr val="333333"/>
                </a:solidFill>
                <a:latin typeface="Verdana" panose="020B0604030504040204" pitchFamily="34" charset="0"/>
              </a:rPr>
              <a:t>表示</a:t>
            </a:r>
            <a:r>
              <a:rPr lang="en-US" altLang="zh-CN" dirty="0">
                <a:solidFill>
                  <a:srgbClr val="333333"/>
                </a:solidFill>
                <a:latin typeface="Verdana" panose="020B0604030504040204" pitchFamily="34" charset="0"/>
              </a:rPr>
              <a:t>3</a:t>
            </a:r>
            <a:r>
              <a:rPr lang="zh-CN" altLang="en-US" dirty="0">
                <a:solidFill>
                  <a:srgbClr val="333333"/>
                </a:solidFill>
                <a:latin typeface="Verdana" panose="020B0604030504040204" pitchFamily="34" charset="0"/>
              </a:rPr>
              <a:t>维空间中的一个平面，当</a:t>
            </a:r>
            <a:r>
              <a:rPr lang="en-US" altLang="zh-CN" dirty="0">
                <a:solidFill>
                  <a:srgbClr val="333333"/>
                </a:solidFill>
                <a:latin typeface="Verdana" panose="020B0604030504040204" pitchFamily="34" charset="0"/>
              </a:rPr>
              <a:t>x</a:t>
            </a:r>
            <a:r>
              <a:rPr lang="zh-CN" altLang="en-US" dirty="0">
                <a:solidFill>
                  <a:srgbClr val="333333"/>
                </a:solidFill>
                <a:latin typeface="Verdana" panose="020B0604030504040204" pitchFamily="34" charset="0"/>
              </a:rPr>
              <a:t>的维度</a:t>
            </a:r>
            <a:r>
              <a:rPr lang="en-US" altLang="zh-CN" dirty="0">
                <a:solidFill>
                  <a:srgbClr val="333333"/>
                </a:solidFill>
                <a:latin typeface="Verdana" panose="020B0604030504040204" pitchFamily="34" charset="0"/>
              </a:rPr>
              <a:t>=n &gt; 3</a:t>
            </a:r>
            <a:r>
              <a:rPr lang="zh-CN" altLang="en-US" dirty="0">
                <a:solidFill>
                  <a:srgbClr val="333333"/>
                </a:solidFill>
                <a:latin typeface="Verdana" panose="020B0604030504040204" pitchFamily="34" charset="0"/>
              </a:rPr>
              <a:t>的时候，表示</a:t>
            </a:r>
            <a:r>
              <a:rPr lang="en-US" altLang="zh-CN" dirty="0">
                <a:solidFill>
                  <a:srgbClr val="333333"/>
                </a:solidFill>
                <a:latin typeface="Verdana" panose="020B0604030504040204" pitchFamily="34" charset="0"/>
              </a:rPr>
              <a:t>n</a:t>
            </a:r>
            <a:r>
              <a:rPr lang="zh-CN" altLang="en-US" dirty="0">
                <a:solidFill>
                  <a:srgbClr val="333333"/>
                </a:solidFill>
                <a:latin typeface="Verdana" panose="020B0604030504040204" pitchFamily="34" charset="0"/>
              </a:rPr>
              <a:t>维空间中的</a:t>
            </a:r>
            <a:r>
              <a:rPr lang="en-US" altLang="zh-CN" dirty="0">
                <a:solidFill>
                  <a:srgbClr val="333333"/>
                </a:solidFill>
                <a:latin typeface="Verdana" panose="020B0604030504040204" pitchFamily="34" charset="0"/>
              </a:rPr>
              <a:t>n-1</a:t>
            </a:r>
            <a:r>
              <a:rPr lang="zh-CN" altLang="en-US" dirty="0">
                <a:solidFill>
                  <a:srgbClr val="333333"/>
                </a:solidFill>
                <a:latin typeface="Verdana" panose="020B0604030504040204" pitchFamily="34" charset="0"/>
              </a:rPr>
              <a:t>维超平面。这些都是比较基础的内容，如果不太清楚，可能需要复习一下微积分、线性代数的内容。</a:t>
            </a:r>
            <a:endParaRPr lang="zh-CN" altLang="en-US" dirty="0"/>
          </a:p>
        </p:txBody>
      </p:sp>
      <p:sp>
        <p:nvSpPr>
          <p:cNvPr id="6" name="矩形 5"/>
          <p:cNvSpPr/>
          <p:nvPr/>
        </p:nvSpPr>
        <p:spPr>
          <a:xfrm>
            <a:off x="5448300" y="4262438"/>
            <a:ext cx="6096000" cy="1477328"/>
          </a:xfrm>
          <a:prstGeom prst="rect">
            <a:avLst/>
          </a:prstGeom>
        </p:spPr>
        <p:txBody>
          <a:bodyPr>
            <a:spAutoFit/>
          </a:bodyPr>
          <a:lstStyle/>
          <a:p>
            <a:r>
              <a:rPr lang="zh-CN" altLang="en-US" dirty="0">
                <a:solidFill>
                  <a:srgbClr val="333333"/>
                </a:solidFill>
                <a:latin typeface="Verdana" panose="020B0604030504040204" pitchFamily="34" charset="0"/>
              </a:rPr>
              <a:t>刚刚说了，我们令黑色白色两类的点分别为</a:t>
            </a:r>
            <a:r>
              <a:rPr lang="en-US" altLang="zh-CN" dirty="0">
                <a:solidFill>
                  <a:srgbClr val="333333"/>
                </a:solidFill>
                <a:latin typeface="Verdana" panose="020B0604030504040204" pitchFamily="34" charset="0"/>
              </a:rPr>
              <a:t>+1, -1</a:t>
            </a:r>
            <a:r>
              <a:rPr lang="zh-CN" altLang="en-US" dirty="0">
                <a:solidFill>
                  <a:srgbClr val="333333"/>
                </a:solidFill>
                <a:latin typeface="Verdana" panose="020B0604030504040204" pitchFamily="34" charset="0"/>
              </a:rPr>
              <a:t>，所以当有一个新的点</a:t>
            </a:r>
            <a:r>
              <a:rPr lang="en-US" altLang="zh-CN" dirty="0">
                <a:solidFill>
                  <a:srgbClr val="333333"/>
                </a:solidFill>
                <a:latin typeface="Verdana" panose="020B0604030504040204" pitchFamily="34" charset="0"/>
              </a:rPr>
              <a:t>x</a:t>
            </a:r>
            <a:r>
              <a:rPr lang="zh-CN" altLang="en-US" dirty="0">
                <a:solidFill>
                  <a:srgbClr val="333333"/>
                </a:solidFill>
                <a:latin typeface="Verdana" panose="020B0604030504040204" pitchFamily="34" charset="0"/>
              </a:rPr>
              <a:t>需要预测属于哪个分类的时候，我们用</a:t>
            </a:r>
            <a:r>
              <a:rPr lang="en-US" altLang="zh-CN" dirty="0" err="1">
                <a:solidFill>
                  <a:srgbClr val="333333"/>
                </a:solidFill>
                <a:latin typeface="Verdana" panose="020B0604030504040204" pitchFamily="34" charset="0"/>
              </a:rPr>
              <a:t>sgn</a:t>
            </a:r>
            <a:r>
              <a:rPr lang="en-US" altLang="zh-CN" dirty="0">
                <a:solidFill>
                  <a:srgbClr val="333333"/>
                </a:solidFill>
                <a:latin typeface="Verdana" panose="020B0604030504040204" pitchFamily="34" charset="0"/>
              </a:rPr>
              <a:t>(f(x))</a:t>
            </a:r>
            <a:r>
              <a:rPr lang="zh-CN" altLang="en-US" dirty="0">
                <a:solidFill>
                  <a:srgbClr val="333333"/>
                </a:solidFill>
                <a:latin typeface="Verdana" panose="020B0604030504040204" pitchFamily="34" charset="0"/>
              </a:rPr>
              <a:t>，就可以预测了，</a:t>
            </a:r>
            <a:r>
              <a:rPr lang="en-US" altLang="zh-CN" dirty="0" err="1">
                <a:solidFill>
                  <a:srgbClr val="333333"/>
                </a:solidFill>
                <a:latin typeface="Verdana" panose="020B0604030504040204" pitchFamily="34" charset="0"/>
              </a:rPr>
              <a:t>sgn</a:t>
            </a:r>
            <a:r>
              <a:rPr lang="zh-CN" altLang="en-US" dirty="0">
                <a:solidFill>
                  <a:srgbClr val="333333"/>
                </a:solidFill>
                <a:latin typeface="Verdana" panose="020B0604030504040204" pitchFamily="34" charset="0"/>
              </a:rPr>
              <a:t>表示符号函数，当</a:t>
            </a:r>
            <a:r>
              <a:rPr lang="en-US" altLang="zh-CN" dirty="0">
                <a:solidFill>
                  <a:srgbClr val="333333"/>
                </a:solidFill>
                <a:latin typeface="Verdana" panose="020B0604030504040204" pitchFamily="34" charset="0"/>
              </a:rPr>
              <a:t>f(x) &gt; 0</a:t>
            </a:r>
            <a:r>
              <a:rPr lang="zh-CN" altLang="en-US" dirty="0">
                <a:solidFill>
                  <a:srgbClr val="333333"/>
                </a:solidFill>
                <a:latin typeface="Verdana" panose="020B0604030504040204" pitchFamily="34" charset="0"/>
              </a:rPr>
              <a:t>的时候，</a:t>
            </a:r>
            <a:r>
              <a:rPr lang="en-US" altLang="zh-CN" dirty="0" err="1">
                <a:solidFill>
                  <a:srgbClr val="333333"/>
                </a:solidFill>
                <a:latin typeface="Verdana" panose="020B0604030504040204" pitchFamily="34" charset="0"/>
              </a:rPr>
              <a:t>sgn</a:t>
            </a:r>
            <a:r>
              <a:rPr lang="en-US" altLang="zh-CN" dirty="0">
                <a:solidFill>
                  <a:srgbClr val="333333"/>
                </a:solidFill>
                <a:latin typeface="Verdana" panose="020B0604030504040204" pitchFamily="34" charset="0"/>
              </a:rPr>
              <a:t>(f(x)) = +1, </a:t>
            </a:r>
            <a:r>
              <a:rPr lang="zh-CN" altLang="en-US" dirty="0">
                <a:solidFill>
                  <a:srgbClr val="333333"/>
                </a:solidFill>
                <a:latin typeface="Verdana" panose="020B0604030504040204" pitchFamily="34" charset="0"/>
              </a:rPr>
              <a:t>当</a:t>
            </a:r>
            <a:r>
              <a:rPr lang="en-US" altLang="zh-CN" dirty="0">
                <a:solidFill>
                  <a:srgbClr val="333333"/>
                </a:solidFill>
                <a:latin typeface="Verdana" panose="020B0604030504040204" pitchFamily="34" charset="0"/>
              </a:rPr>
              <a:t>f(x) &lt; 0</a:t>
            </a:r>
            <a:r>
              <a:rPr lang="zh-CN" altLang="en-US" dirty="0">
                <a:solidFill>
                  <a:srgbClr val="333333"/>
                </a:solidFill>
                <a:latin typeface="Verdana" panose="020B0604030504040204" pitchFamily="34" charset="0"/>
              </a:rPr>
              <a:t>的时候</a:t>
            </a:r>
            <a:r>
              <a:rPr lang="en-US" altLang="zh-CN" dirty="0" err="1">
                <a:solidFill>
                  <a:srgbClr val="333333"/>
                </a:solidFill>
                <a:latin typeface="Verdana" panose="020B0604030504040204" pitchFamily="34" charset="0"/>
              </a:rPr>
              <a:t>sgn</a:t>
            </a:r>
            <a:r>
              <a:rPr lang="en-US" altLang="zh-CN" dirty="0">
                <a:solidFill>
                  <a:srgbClr val="333333"/>
                </a:solidFill>
                <a:latin typeface="Verdana" panose="020B0604030504040204" pitchFamily="34" charset="0"/>
              </a:rPr>
              <a:t>(f(x)) = –1</a:t>
            </a:r>
            <a:endParaRPr lang="zh-CN" altLang="en-US" dirty="0"/>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8725" y="4586287"/>
            <a:ext cx="2286000" cy="2143125"/>
          </a:xfrm>
          <a:prstGeom prst="rect">
            <a:avLst/>
          </a:prstGeom>
        </p:spPr>
      </p:pic>
      <p:sp>
        <p:nvSpPr>
          <p:cNvPr id="8" name="矩形 7"/>
          <p:cNvSpPr/>
          <p:nvPr/>
        </p:nvSpPr>
        <p:spPr>
          <a:xfrm>
            <a:off x="5524500" y="5944285"/>
            <a:ext cx="6096000" cy="646331"/>
          </a:xfrm>
          <a:prstGeom prst="rect">
            <a:avLst/>
          </a:prstGeom>
        </p:spPr>
        <p:txBody>
          <a:bodyPr>
            <a:spAutoFit/>
          </a:bodyPr>
          <a:lstStyle/>
          <a:p>
            <a:r>
              <a:rPr lang="zh-CN" altLang="en-US" dirty="0">
                <a:solidFill>
                  <a:srgbClr val="333333"/>
                </a:solidFill>
                <a:latin typeface="Verdana" panose="020B0604030504040204" pitchFamily="34" charset="0"/>
              </a:rPr>
              <a:t>但是，我们怎样才能取得一个最优的划分直线</a:t>
            </a:r>
            <a:r>
              <a:rPr lang="en-US" altLang="zh-CN" dirty="0">
                <a:solidFill>
                  <a:srgbClr val="333333"/>
                </a:solidFill>
                <a:latin typeface="Verdana" panose="020B0604030504040204" pitchFamily="34" charset="0"/>
              </a:rPr>
              <a:t>f(x)</a:t>
            </a:r>
            <a:r>
              <a:rPr lang="zh-CN" altLang="en-US" dirty="0">
                <a:solidFill>
                  <a:srgbClr val="333333"/>
                </a:solidFill>
                <a:latin typeface="Verdana" panose="020B0604030504040204" pitchFamily="34" charset="0"/>
              </a:rPr>
              <a:t>呢？下图的直线表示几条可能的</a:t>
            </a:r>
            <a:r>
              <a:rPr lang="en-US" altLang="zh-CN" dirty="0">
                <a:solidFill>
                  <a:srgbClr val="333333"/>
                </a:solidFill>
                <a:latin typeface="Verdana" panose="020B0604030504040204" pitchFamily="34" charset="0"/>
              </a:rPr>
              <a:t>f(x)</a:t>
            </a:r>
            <a:endParaRPr lang="zh-CN" altLang="en-US" dirty="0"/>
          </a:p>
        </p:txBody>
      </p:sp>
    </p:spTree>
    <p:extLst>
      <p:ext uri="{BB962C8B-B14F-4D97-AF65-F5344CB8AC3E}">
        <p14:creationId xmlns:p14="http://schemas.microsoft.com/office/powerpoint/2010/main" val="3952538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线性分类器</a:t>
            </a:r>
            <a:endParaRPr lang="zh-CN" altLang="en-US" dirty="0"/>
          </a:p>
        </p:txBody>
      </p:sp>
      <p:sp>
        <p:nvSpPr>
          <p:cNvPr id="3" name="矩形 2"/>
          <p:cNvSpPr/>
          <p:nvPr/>
        </p:nvSpPr>
        <p:spPr>
          <a:xfrm>
            <a:off x="5591175" y="365125"/>
            <a:ext cx="6096000" cy="923330"/>
          </a:xfrm>
          <a:prstGeom prst="rect">
            <a:avLst/>
          </a:prstGeom>
        </p:spPr>
        <p:txBody>
          <a:bodyPr>
            <a:spAutoFit/>
          </a:bodyPr>
          <a:lstStyle/>
          <a:p>
            <a:r>
              <a:rPr lang="zh-CN" altLang="en-US" dirty="0"/>
              <a:t>一个很直观的感受是，让这条直线到给定样本中最近的点最远，这句话读起来比较拗口，下面给出几个图，来说明一下：</a:t>
            </a:r>
            <a:endParaRPr lang="zh-CN" altLang="en-US" dirty="0"/>
          </a:p>
        </p:txBody>
      </p:sp>
      <p:sp>
        <p:nvSpPr>
          <p:cNvPr id="5" name="矩形 4"/>
          <p:cNvSpPr/>
          <p:nvPr/>
        </p:nvSpPr>
        <p:spPr>
          <a:xfrm>
            <a:off x="5591175" y="1306498"/>
            <a:ext cx="6096000" cy="2862322"/>
          </a:xfrm>
          <a:prstGeom prst="rect">
            <a:avLst/>
          </a:prstGeom>
        </p:spPr>
        <p:txBody>
          <a:bodyPr>
            <a:spAutoFit/>
          </a:bodyPr>
          <a:lstStyle/>
          <a:p>
            <a:r>
              <a:rPr lang="zh-CN" altLang="en-US" dirty="0"/>
              <a:t>这两种分法哪种更好呢？从直观上来说，就是分割的间隙越大越好，把两个类别的点分得越开越好。就像我们平时判断一个人是男还是女，就是很难出现分错的情况，这就是男、女两个类别之间的间隙非常的大导致的，让我们可以更准确的进行分类。</a:t>
            </a:r>
            <a:r>
              <a:rPr lang="zh-CN" altLang="en-US" b="1" dirty="0"/>
              <a:t>在</a:t>
            </a:r>
            <a:r>
              <a:rPr lang="en-US" altLang="zh-CN" b="1" dirty="0"/>
              <a:t>SVM</a:t>
            </a:r>
            <a:r>
              <a:rPr lang="zh-CN" altLang="en-US" b="1" dirty="0"/>
              <a:t>中，称为</a:t>
            </a:r>
            <a:r>
              <a:rPr lang="en-US" altLang="zh-CN" b="1" dirty="0"/>
              <a:t>Maximum Marginal</a:t>
            </a:r>
            <a:r>
              <a:rPr lang="zh-CN" altLang="en-US" b="1" dirty="0"/>
              <a:t>，是</a:t>
            </a:r>
            <a:r>
              <a:rPr lang="en-US" altLang="zh-CN" b="1" dirty="0"/>
              <a:t>SVM</a:t>
            </a:r>
            <a:r>
              <a:rPr lang="zh-CN" altLang="en-US" b="1" dirty="0"/>
              <a:t>的一个理论基础之一。</a:t>
            </a:r>
            <a:r>
              <a:rPr lang="zh-CN" altLang="en-US" dirty="0"/>
              <a:t>选择使得间隙最大的函数作为分割平面是由很多道理的，比如说从概率的角度上来说，就是使得置信度最小的点置信度最大（听起来很拗口），从实践的角度来说，这样的效果非常好，等等。这里就不展开讲，作为一个结论就</a:t>
            </a:r>
            <a:r>
              <a:rPr lang="en-US" altLang="zh-CN" dirty="0"/>
              <a:t>ok</a:t>
            </a:r>
            <a:r>
              <a:rPr lang="zh-CN" altLang="en-US" dirty="0"/>
              <a:t>了，</a:t>
            </a:r>
            <a:r>
              <a:rPr lang="en-US" altLang="zh-CN" dirty="0"/>
              <a:t>:)</a:t>
            </a:r>
            <a:endParaRPr lang="zh-CN" altLang="en-US" dirty="0"/>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1595437"/>
            <a:ext cx="2286000" cy="2200275"/>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7275" y="4262438"/>
            <a:ext cx="2286000" cy="2219325"/>
          </a:xfrm>
          <a:prstGeom prst="rect">
            <a:avLst/>
          </a:prstGeom>
        </p:spPr>
      </p:pic>
      <p:sp>
        <p:nvSpPr>
          <p:cNvPr id="11" name="矩形 10"/>
          <p:cNvSpPr/>
          <p:nvPr/>
        </p:nvSpPr>
        <p:spPr>
          <a:xfrm>
            <a:off x="5524499" y="4262438"/>
            <a:ext cx="6096000" cy="646331"/>
          </a:xfrm>
          <a:prstGeom prst="rect">
            <a:avLst/>
          </a:prstGeom>
        </p:spPr>
        <p:txBody>
          <a:bodyPr>
            <a:spAutoFit/>
          </a:bodyPr>
          <a:lstStyle/>
          <a:p>
            <a:r>
              <a:rPr lang="zh-CN" altLang="en-US" dirty="0">
                <a:solidFill>
                  <a:srgbClr val="333333"/>
                </a:solidFill>
                <a:latin typeface="Verdana" panose="020B0604030504040204" pitchFamily="34" charset="0"/>
              </a:rPr>
              <a:t>上图被红色和蓝色的线圈出来的点就是所谓的支持向量</a:t>
            </a:r>
            <a:r>
              <a:rPr lang="en-US" altLang="zh-CN" dirty="0">
                <a:solidFill>
                  <a:srgbClr val="333333"/>
                </a:solidFill>
                <a:latin typeface="Verdana" panose="020B0604030504040204" pitchFamily="34" charset="0"/>
              </a:rPr>
              <a:t>(support vector)</a:t>
            </a:r>
            <a:r>
              <a:rPr lang="zh-CN" altLang="en-US" dirty="0">
                <a:solidFill>
                  <a:srgbClr val="333333"/>
                </a:solidFill>
                <a:latin typeface="Verdana" panose="020B0604030504040204" pitchFamily="34" charset="0"/>
              </a:rPr>
              <a:t>。</a:t>
            </a:r>
            <a:endParaRPr lang="zh-CN" altLang="en-US" dirty="0"/>
          </a:p>
        </p:txBody>
      </p:sp>
      <p:pic>
        <p:nvPicPr>
          <p:cNvPr id="12" name="图片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24499" y="5171044"/>
            <a:ext cx="4238625" cy="1466850"/>
          </a:xfrm>
          <a:prstGeom prst="rect">
            <a:avLst/>
          </a:prstGeom>
        </p:spPr>
      </p:pic>
    </p:spTree>
    <p:extLst>
      <p:ext uri="{BB962C8B-B14F-4D97-AF65-F5344CB8AC3E}">
        <p14:creationId xmlns:p14="http://schemas.microsoft.com/office/powerpoint/2010/main" val="2130379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线性分类器</a:t>
            </a:r>
            <a:endParaRPr lang="zh-CN" altLang="en-US" dirty="0"/>
          </a:p>
        </p:txBody>
      </p:sp>
      <p:sp>
        <p:nvSpPr>
          <p:cNvPr id="3" name="矩形 2"/>
          <p:cNvSpPr/>
          <p:nvPr/>
        </p:nvSpPr>
        <p:spPr>
          <a:xfrm>
            <a:off x="5591175" y="365125"/>
            <a:ext cx="6096000" cy="1200329"/>
          </a:xfrm>
          <a:prstGeom prst="rect">
            <a:avLst/>
          </a:prstGeom>
        </p:spPr>
        <p:txBody>
          <a:bodyPr>
            <a:spAutoFit/>
          </a:bodyPr>
          <a:lstStyle/>
          <a:p>
            <a:r>
              <a:rPr lang="zh-CN" altLang="en-US" dirty="0"/>
              <a:t>上图就是一个对之前说的类别中的间隙的一个描述。</a:t>
            </a:r>
            <a:r>
              <a:rPr lang="en-US" altLang="zh-CN" dirty="0"/>
              <a:t>Classifier Boundary</a:t>
            </a:r>
            <a:r>
              <a:rPr lang="zh-CN" altLang="en-US" dirty="0"/>
              <a:t>就是</a:t>
            </a:r>
            <a:r>
              <a:rPr lang="en-US" altLang="zh-CN" dirty="0"/>
              <a:t>f(x)</a:t>
            </a:r>
            <a:r>
              <a:rPr lang="zh-CN" altLang="en-US" dirty="0"/>
              <a:t>，红色和蓝色的线（</a:t>
            </a:r>
            <a:r>
              <a:rPr lang="en-US" altLang="zh-CN" dirty="0"/>
              <a:t>plus plane</a:t>
            </a:r>
            <a:r>
              <a:rPr lang="zh-CN" altLang="en-US" dirty="0"/>
              <a:t>与</a:t>
            </a:r>
            <a:r>
              <a:rPr lang="en-US" altLang="zh-CN" dirty="0"/>
              <a:t>minus plane</a:t>
            </a:r>
            <a:r>
              <a:rPr lang="zh-CN" altLang="en-US" dirty="0"/>
              <a:t>）就是</a:t>
            </a:r>
            <a:r>
              <a:rPr lang="en-US" altLang="zh-CN" dirty="0"/>
              <a:t>support vector</a:t>
            </a:r>
            <a:r>
              <a:rPr lang="zh-CN" altLang="en-US" dirty="0"/>
              <a:t>所在的面，红色、蓝色线之间的间隙就是我们要最大化的分类间的间隙。</a:t>
            </a:r>
            <a:endParaRPr lang="zh-CN" altLang="en-US" dirty="0"/>
          </a:p>
        </p:txBody>
      </p: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975" y="1876514"/>
            <a:ext cx="4238625" cy="1466850"/>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650" y="3748087"/>
            <a:ext cx="4543425" cy="1876425"/>
          </a:xfrm>
          <a:prstGeom prst="rect">
            <a:avLst/>
          </a:prstGeom>
        </p:spPr>
      </p:pic>
      <p:sp>
        <p:nvSpPr>
          <p:cNvPr id="6" name="Rectangle 1"/>
          <p:cNvSpPr>
            <a:spLocks noChangeArrowheads="1"/>
          </p:cNvSpPr>
          <p:nvPr/>
        </p:nvSpPr>
        <p:spPr bwMode="auto">
          <a:xfrm>
            <a:off x="5519571" y="2945303"/>
            <a:ext cx="6239207" cy="661720"/>
          </a:xfrm>
          <a:prstGeom prst="rect">
            <a:avLst/>
          </a:prstGeom>
          <a:solidFill>
            <a:srgbClr val="D6D3D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rgbClr val="333333"/>
                </a:solidFill>
                <a:effectLst/>
                <a:latin typeface="Verdana" panose="020B0604030504040204" pitchFamily="34" charset="0"/>
              </a:rPr>
              <a:t>这里直接给出M的式子：</a:t>
            </a:r>
            <a:endParaRPr kumimoji="0" lang="en-US" altLang="zh-CN" sz="1400" b="0" i="0" u="none" strike="noStrike" cap="none" normalizeH="0" baseline="0" dirty="0" smtClean="0">
              <a:ln>
                <a:noFill/>
              </a:ln>
              <a:solidFill>
                <a:srgbClr val="333333"/>
              </a:solidFill>
              <a:effectLst/>
              <a:latin typeface="Verdana" panose="020B060403050404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rgbClr val="333333"/>
                </a:solidFill>
                <a:effectLst/>
                <a:latin typeface="Verdana" panose="020B0604030504040204" pitchFamily="34" charset="0"/>
              </a:rPr>
              <a:t>（从高中的解析几何就可以很容易的得到了，也可以参考后面Moore的ppt）</a:t>
            </a:r>
            <a:endParaRPr kumimoji="0" lang="zh-CN" altLang="zh-CN" sz="8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900" b="0" i="0" u="sng" strike="noStrike" cap="none" normalizeH="0" baseline="0" dirty="0" smtClean="0">
                <a:ln>
                  <a:noFill/>
                </a:ln>
                <a:solidFill>
                  <a:srgbClr val="88BBFF"/>
                </a:solidFill>
                <a:effectLst/>
                <a:latin typeface="Verdana" panose="020B0604030504040204" pitchFamily="34" charset="0"/>
                <a:hlinkClick r:id="rId5"/>
              </a:rPr>
              <a:t>  </a:t>
            </a:r>
            <a:endParaRPr kumimoji="0" lang="zh-CN" altLang="zh-CN" sz="3500" b="0" i="0" u="sng" strike="noStrike" cap="none" normalizeH="0" baseline="0" dirty="0" smtClean="0">
              <a:ln>
                <a:noFill/>
              </a:ln>
              <a:solidFill>
                <a:srgbClr val="88BBFF"/>
              </a:solidFill>
              <a:effectLst/>
              <a:latin typeface="Verdana" panose="020B0604030504040204" pitchFamily="34" charset="0"/>
            </a:endParaRPr>
          </a:p>
        </p:txBody>
      </p:sp>
      <p:pic>
        <p:nvPicPr>
          <p:cNvPr id="1026" name="Picture 2" descr="image">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91175" y="2085975"/>
            <a:ext cx="1095375" cy="561975"/>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5400675" y="4386707"/>
            <a:ext cx="6096000" cy="1200329"/>
          </a:xfrm>
          <a:prstGeom prst="rect">
            <a:avLst/>
          </a:prstGeom>
        </p:spPr>
        <p:txBody>
          <a:bodyPr>
            <a:spAutoFit/>
          </a:bodyPr>
          <a:lstStyle/>
          <a:p>
            <a:r>
              <a:rPr lang="zh-CN" altLang="en-US" dirty="0">
                <a:solidFill>
                  <a:srgbClr val="333333"/>
                </a:solidFill>
                <a:latin typeface="Verdana" panose="020B0604030504040204" pitchFamily="34" charset="0"/>
              </a:rPr>
              <a:t> 另外支持向量位于</a:t>
            </a:r>
            <a:r>
              <a:rPr lang="en-US" altLang="zh-CN" dirty="0" err="1">
                <a:solidFill>
                  <a:srgbClr val="333333"/>
                </a:solidFill>
                <a:latin typeface="Verdana" panose="020B0604030504040204" pitchFamily="34" charset="0"/>
              </a:rPr>
              <a:t>wx</a:t>
            </a:r>
            <a:r>
              <a:rPr lang="en-US" altLang="zh-CN" dirty="0">
                <a:solidFill>
                  <a:srgbClr val="333333"/>
                </a:solidFill>
                <a:latin typeface="Verdana" panose="020B0604030504040204" pitchFamily="34" charset="0"/>
              </a:rPr>
              <a:t> + b = 1</a:t>
            </a:r>
            <a:r>
              <a:rPr lang="zh-CN" altLang="en-US" dirty="0">
                <a:solidFill>
                  <a:srgbClr val="333333"/>
                </a:solidFill>
                <a:latin typeface="Verdana" panose="020B0604030504040204" pitchFamily="34" charset="0"/>
              </a:rPr>
              <a:t>与</a:t>
            </a:r>
            <a:r>
              <a:rPr lang="en-US" altLang="zh-CN" dirty="0" err="1">
                <a:solidFill>
                  <a:srgbClr val="333333"/>
                </a:solidFill>
                <a:latin typeface="Verdana" panose="020B0604030504040204" pitchFamily="34" charset="0"/>
              </a:rPr>
              <a:t>wx</a:t>
            </a:r>
            <a:r>
              <a:rPr lang="en-US" altLang="zh-CN" dirty="0">
                <a:solidFill>
                  <a:srgbClr val="333333"/>
                </a:solidFill>
                <a:latin typeface="Verdana" panose="020B0604030504040204" pitchFamily="34" charset="0"/>
              </a:rPr>
              <a:t> + b = -1</a:t>
            </a:r>
            <a:r>
              <a:rPr lang="zh-CN" altLang="en-US" dirty="0">
                <a:solidFill>
                  <a:srgbClr val="333333"/>
                </a:solidFill>
                <a:latin typeface="Verdana" panose="020B0604030504040204" pitchFamily="34" charset="0"/>
              </a:rPr>
              <a:t>的直线上，我们在前面乘上一个该点所属的类别</a:t>
            </a:r>
            <a:r>
              <a:rPr lang="en-US" altLang="zh-CN" dirty="0">
                <a:solidFill>
                  <a:srgbClr val="333333"/>
                </a:solidFill>
                <a:latin typeface="Verdana" panose="020B0604030504040204" pitchFamily="34" charset="0"/>
              </a:rPr>
              <a:t>y</a:t>
            </a:r>
            <a:r>
              <a:rPr lang="zh-CN" altLang="en-US" dirty="0">
                <a:solidFill>
                  <a:srgbClr val="333333"/>
                </a:solidFill>
                <a:latin typeface="Verdana" panose="020B0604030504040204" pitchFamily="34" charset="0"/>
              </a:rPr>
              <a:t>（还记得吗</a:t>
            </a:r>
            <a:r>
              <a:rPr lang="en-US" altLang="zh-CN" dirty="0">
                <a:solidFill>
                  <a:srgbClr val="333333"/>
                </a:solidFill>
                <a:latin typeface="Verdana" panose="020B0604030504040204" pitchFamily="34" charset="0"/>
              </a:rPr>
              <a:t>?y</a:t>
            </a:r>
            <a:r>
              <a:rPr lang="zh-CN" altLang="en-US" dirty="0">
                <a:solidFill>
                  <a:srgbClr val="333333"/>
                </a:solidFill>
                <a:latin typeface="Verdana" panose="020B0604030504040204" pitchFamily="34" charset="0"/>
              </a:rPr>
              <a:t>不是</a:t>
            </a:r>
            <a:r>
              <a:rPr lang="en-US" altLang="zh-CN" dirty="0">
                <a:solidFill>
                  <a:srgbClr val="333333"/>
                </a:solidFill>
                <a:latin typeface="Verdana" panose="020B0604030504040204" pitchFamily="34" charset="0"/>
              </a:rPr>
              <a:t>+1</a:t>
            </a:r>
            <a:r>
              <a:rPr lang="zh-CN" altLang="en-US" dirty="0">
                <a:solidFill>
                  <a:srgbClr val="333333"/>
                </a:solidFill>
                <a:latin typeface="Verdana" panose="020B0604030504040204" pitchFamily="34" charset="0"/>
              </a:rPr>
              <a:t>就是</a:t>
            </a:r>
            <a:r>
              <a:rPr lang="en-US" altLang="zh-CN" dirty="0">
                <a:solidFill>
                  <a:srgbClr val="333333"/>
                </a:solidFill>
                <a:latin typeface="Verdana" panose="020B0604030504040204" pitchFamily="34" charset="0"/>
              </a:rPr>
              <a:t>-1</a:t>
            </a:r>
            <a:r>
              <a:rPr lang="zh-CN" altLang="en-US" dirty="0">
                <a:solidFill>
                  <a:srgbClr val="333333"/>
                </a:solidFill>
                <a:latin typeface="Verdana" panose="020B0604030504040204" pitchFamily="34" charset="0"/>
              </a:rPr>
              <a:t>），就可以得到支持向量的表达式为：</a:t>
            </a:r>
            <a:r>
              <a:rPr lang="en-US" altLang="zh-CN" dirty="0">
                <a:solidFill>
                  <a:srgbClr val="333333"/>
                </a:solidFill>
                <a:latin typeface="Verdana" panose="020B0604030504040204" pitchFamily="34" charset="0"/>
              </a:rPr>
              <a:t>y(</a:t>
            </a:r>
            <a:r>
              <a:rPr lang="en-US" altLang="zh-CN" dirty="0" err="1">
                <a:solidFill>
                  <a:srgbClr val="333333"/>
                </a:solidFill>
                <a:latin typeface="Verdana" panose="020B0604030504040204" pitchFamily="34" charset="0"/>
              </a:rPr>
              <a:t>wx</a:t>
            </a:r>
            <a:r>
              <a:rPr lang="en-US" altLang="zh-CN" dirty="0">
                <a:solidFill>
                  <a:srgbClr val="333333"/>
                </a:solidFill>
                <a:latin typeface="Verdana" panose="020B0604030504040204" pitchFamily="34" charset="0"/>
              </a:rPr>
              <a:t> + b) = 1</a:t>
            </a:r>
            <a:r>
              <a:rPr lang="zh-CN" altLang="en-US" dirty="0">
                <a:solidFill>
                  <a:srgbClr val="333333"/>
                </a:solidFill>
                <a:latin typeface="Verdana" panose="020B0604030504040204" pitchFamily="34" charset="0"/>
              </a:rPr>
              <a:t>，这样就可以更简单的将支持向量表示出来了。</a:t>
            </a:r>
            <a:endParaRPr lang="zh-CN" altLang="en-US" dirty="0"/>
          </a:p>
        </p:txBody>
      </p:sp>
    </p:spTree>
    <p:extLst>
      <p:ext uri="{BB962C8B-B14F-4D97-AF65-F5344CB8AC3E}">
        <p14:creationId xmlns:p14="http://schemas.microsoft.com/office/powerpoint/2010/main" val="4055819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线性分类器</a:t>
            </a:r>
            <a:endParaRPr lang="zh-CN" altLang="en-US" dirty="0"/>
          </a:p>
        </p:txBody>
      </p:sp>
      <p:sp>
        <p:nvSpPr>
          <p:cNvPr id="3" name="矩形 2"/>
          <p:cNvSpPr/>
          <p:nvPr/>
        </p:nvSpPr>
        <p:spPr>
          <a:xfrm>
            <a:off x="5791200" y="1412875"/>
            <a:ext cx="6096000" cy="1477328"/>
          </a:xfrm>
          <a:prstGeom prst="rect">
            <a:avLst/>
          </a:prstGeom>
        </p:spPr>
        <p:txBody>
          <a:bodyPr>
            <a:spAutoFit/>
          </a:bodyPr>
          <a:lstStyle/>
          <a:p>
            <a:r>
              <a:rPr lang="zh-CN" altLang="en-US" dirty="0"/>
              <a:t>当支持向量确定下来的时候，分割函数就确定下来了，两个问题是等价的。得到支持向量，还有一个作用是，让支持向量后方那些点就不用参与计算了。这点在后面将会更详细的讲讲。</a:t>
            </a:r>
          </a:p>
          <a:p>
            <a:r>
              <a:rPr lang="zh-CN" altLang="en-US" dirty="0"/>
              <a:t>    在这个小节的最后，给出我们要优化求解的表达式：</a:t>
            </a:r>
          </a:p>
        </p:txBody>
      </p: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876514"/>
            <a:ext cx="4238625" cy="1466850"/>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3892219"/>
            <a:ext cx="4543425" cy="1876425"/>
          </a:xfrm>
          <a:prstGeom prst="rect">
            <a:avLst/>
          </a:prstGeom>
        </p:spPr>
      </p:pic>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3057614"/>
            <a:ext cx="2286000" cy="571500"/>
          </a:xfrm>
          <a:prstGeom prst="rect">
            <a:avLst/>
          </a:prstGeom>
        </p:spPr>
      </p:pic>
      <p:sp>
        <p:nvSpPr>
          <p:cNvPr id="8" name="矩形 7"/>
          <p:cNvSpPr/>
          <p:nvPr/>
        </p:nvSpPr>
        <p:spPr>
          <a:xfrm>
            <a:off x="5791200" y="3892219"/>
            <a:ext cx="6096000" cy="2031325"/>
          </a:xfrm>
          <a:prstGeom prst="rect">
            <a:avLst/>
          </a:prstGeom>
        </p:spPr>
        <p:txBody>
          <a:bodyPr>
            <a:spAutoFit/>
          </a:bodyPr>
          <a:lstStyle/>
          <a:p>
            <a:r>
              <a:rPr lang="en-US" altLang="zh-CN" dirty="0">
                <a:solidFill>
                  <a:srgbClr val="333333"/>
                </a:solidFill>
                <a:latin typeface="Verdana" panose="020B0604030504040204" pitchFamily="34" charset="0"/>
              </a:rPr>
              <a:t>||w||</a:t>
            </a:r>
            <a:r>
              <a:rPr lang="zh-CN" altLang="en-US" dirty="0">
                <a:solidFill>
                  <a:srgbClr val="333333"/>
                </a:solidFill>
                <a:latin typeface="Verdana" panose="020B0604030504040204" pitchFamily="34" charset="0"/>
              </a:rPr>
              <a:t>的意思是</a:t>
            </a:r>
            <a:r>
              <a:rPr lang="en-US" altLang="zh-CN" dirty="0">
                <a:solidFill>
                  <a:srgbClr val="333333"/>
                </a:solidFill>
                <a:latin typeface="Verdana" panose="020B0604030504040204" pitchFamily="34" charset="0"/>
              </a:rPr>
              <a:t>w</a:t>
            </a:r>
            <a:r>
              <a:rPr lang="zh-CN" altLang="en-US" dirty="0">
                <a:solidFill>
                  <a:srgbClr val="333333"/>
                </a:solidFill>
                <a:latin typeface="Verdana" panose="020B0604030504040204" pitchFamily="34" charset="0"/>
              </a:rPr>
              <a:t>的二范数，跟上面的</a:t>
            </a:r>
            <a:r>
              <a:rPr lang="en-US" altLang="zh-CN" dirty="0">
                <a:solidFill>
                  <a:srgbClr val="333333"/>
                </a:solidFill>
                <a:latin typeface="Verdana" panose="020B0604030504040204" pitchFamily="34" charset="0"/>
              </a:rPr>
              <a:t>M</a:t>
            </a:r>
            <a:r>
              <a:rPr lang="zh-CN" altLang="en-US" dirty="0">
                <a:solidFill>
                  <a:srgbClr val="333333"/>
                </a:solidFill>
                <a:latin typeface="Verdana" panose="020B0604030504040204" pitchFamily="34" charset="0"/>
              </a:rPr>
              <a:t>表达式的分母是一个意思，之前得到，</a:t>
            </a:r>
            <a:r>
              <a:rPr lang="en-US" altLang="zh-CN" dirty="0">
                <a:solidFill>
                  <a:srgbClr val="333333"/>
                </a:solidFill>
                <a:latin typeface="Verdana" panose="020B0604030504040204" pitchFamily="34" charset="0"/>
              </a:rPr>
              <a:t>M = 2 / ||w||</a:t>
            </a:r>
            <a:r>
              <a:rPr lang="zh-CN" altLang="en-US" dirty="0">
                <a:solidFill>
                  <a:srgbClr val="333333"/>
                </a:solidFill>
                <a:latin typeface="Verdana" panose="020B0604030504040204" pitchFamily="34" charset="0"/>
              </a:rPr>
              <a:t>，最大化这个式子等价于最小化</a:t>
            </a:r>
            <a:r>
              <a:rPr lang="en-US" altLang="zh-CN" dirty="0">
                <a:solidFill>
                  <a:srgbClr val="333333"/>
                </a:solidFill>
                <a:latin typeface="Verdana" panose="020B0604030504040204" pitchFamily="34" charset="0"/>
              </a:rPr>
              <a:t>||w||, </a:t>
            </a:r>
            <a:r>
              <a:rPr lang="zh-CN" altLang="en-US" dirty="0">
                <a:solidFill>
                  <a:srgbClr val="333333"/>
                </a:solidFill>
                <a:latin typeface="Verdana" panose="020B0604030504040204" pitchFamily="34" charset="0"/>
              </a:rPr>
              <a:t>另外由于</a:t>
            </a:r>
            <a:r>
              <a:rPr lang="en-US" altLang="zh-CN" dirty="0">
                <a:solidFill>
                  <a:srgbClr val="333333"/>
                </a:solidFill>
                <a:latin typeface="Verdana" panose="020B0604030504040204" pitchFamily="34" charset="0"/>
              </a:rPr>
              <a:t>||w||</a:t>
            </a:r>
            <a:r>
              <a:rPr lang="zh-CN" altLang="en-US" dirty="0">
                <a:solidFill>
                  <a:srgbClr val="333333"/>
                </a:solidFill>
                <a:latin typeface="Verdana" panose="020B0604030504040204" pitchFamily="34" charset="0"/>
              </a:rPr>
              <a:t>是一个单调函数，我们可以对其加入平方，和前面的系数，熟悉的同学应该很容易就看出来了，这个式子是为了方便求导。</a:t>
            </a:r>
          </a:p>
          <a:p>
            <a:r>
              <a:rPr lang="zh-CN" altLang="en-US" dirty="0">
                <a:solidFill>
                  <a:srgbClr val="333333"/>
                </a:solidFill>
                <a:latin typeface="Verdana" panose="020B0604030504040204" pitchFamily="34" charset="0"/>
              </a:rPr>
              <a:t>    这个式子有还有一些限制条件，完整的写下来，应该是这样的：</a:t>
            </a:r>
            <a:endParaRPr lang="zh-CN" altLang="en-US" b="0" i="0" dirty="0">
              <a:solidFill>
                <a:srgbClr val="333333"/>
              </a:solidFill>
              <a:effectLst/>
              <a:latin typeface="Verdana" panose="020B0604030504040204" pitchFamily="34" charset="0"/>
            </a:endParaRPr>
          </a:p>
        </p:txBody>
      </p:sp>
      <p:pic>
        <p:nvPicPr>
          <p:cNvPr id="9" name="图片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15025" y="6129661"/>
            <a:ext cx="3352800" cy="447675"/>
          </a:xfrm>
          <a:prstGeom prst="rect">
            <a:avLst/>
          </a:prstGeom>
        </p:spPr>
      </p:pic>
    </p:spTree>
    <p:extLst>
      <p:ext uri="{BB962C8B-B14F-4D97-AF65-F5344CB8AC3E}">
        <p14:creationId xmlns:p14="http://schemas.microsoft.com/office/powerpoint/2010/main" val="1786718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线性分类器</a:t>
            </a:r>
            <a:endParaRPr lang="zh-CN" altLang="en-US" dirty="0"/>
          </a:p>
        </p:txBody>
      </p:sp>
      <p:sp>
        <p:nvSpPr>
          <p:cNvPr id="3" name="矩形 2"/>
          <p:cNvSpPr/>
          <p:nvPr/>
        </p:nvSpPr>
        <p:spPr>
          <a:xfrm>
            <a:off x="5791200" y="1412875"/>
            <a:ext cx="6096000" cy="1477328"/>
          </a:xfrm>
          <a:prstGeom prst="rect">
            <a:avLst/>
          </a:prstGeom>
        </p:spPr>
        <p:txBody>
          <a:bodyPr>
            <a:spAutoFit/>
          </a:bodyPr>
          <a:lstStyle/>
          <a:p>
            <a:r>
              <a:rPr lang="zh-CN" altLang="en-US" dirty="0"/>
              <a:t>当支持向量确定下来的时候，分割函数就确定下来了，两个问题是等价的。得到支持向量，还有一个作用是，让支持向量后方那些点就不用参与计算了。这点在后面将会更详细的讲讲。</a:t>
            </a:r>
          </a:p>
          <a:p>
            <a:r>
              <a:rPr lang="zh-CN" altLang="en-US" dirty="0"/>
              <a:t>    在这个小节的最后，给出我们要优化求解的表达式：</a:t>
            </a:r>
          </a:p>
        </p:txBody>
      </p: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876514"/>
            <a:ext cx="4238625" cy="1466850"/>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3892219"/>
            <a:ext cx="4543425" cy="1876425"/>
          </a:xfrm>
          <a:prstGeom prst="rect">
            <a:avLst/>
          </a:prstGeom>
        </p:spPr>
      </p:pic>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3057614"/>
            <a:ext cx="2286000" cy="571500"/>
          </a:xfrm>
          <a:prstGeom prst="rect">
            <a:avLst/>
          </a:prstGeom>
        </p:spPr>
      </p:pic>
      <p:sp>
        <p:nvSpPr>
          <p:cNvPr id="8" name="矩形 7"/>
          <p:cNvSpPr/>
          <p:nvPr/>
        </p:nvSpPr>
        <p:spPr>
          <a:xfrm>
            <a:off x="5791200" y="3892219"/>
            <a:ext cx="6096000" cy="2031325"/>
          </a:xfrm>
          <a:prstGeom prst="rect">
            <a:avLst/>
          </a:prstGeom>
        </p:spPr>
        <p:txBody>
          <a:bodyPr>
            <a:spAutoFit/>
          </a:bodyPr>
          <a:lstStyle/>
          <a:p>
            <a:r>
              <a:rPr lang="en-US" altLang="zh-CN" dirty="0">
                <a:solidFill>
                  <a:srgbClr val="333333"/>
                </a:solidFill>
                <a:latin typeface="Verdana" panose="020B0604030504040204" pitchFamily="34" charset="0"/>
              </a:rPr>
              <a:t>||w||</a:t>
            </a:r>
            <a:r>
              <a:rPr lang="zh-CN" altLang="en-US" dirty="0">
                <a:solidFill>
                  <a:srgbClr val="333333"/>
                </a:solidFill>
                <a:latin typeface="Verdana" panose="020B0604030504040204" pitchFamily="34" charset="0"/>
              </a:rPr>
              <a:t>的意思是</a:t>
            </a:r>
            <a:r>
              <a:rPr lang="en-US" altLang="zh-CN" dirty="0">
                <a:solidFill>
                  <a:srgbClr val="333333"/>
                </a:solidFill>
                <a:latin typeface="Verdana" panose="020B0604030504040204" pitchFamily="34" charset="0"/>
              </a:rPr>
              <a:t>w</a:t>
            </a:r>
            <a:r>
              <a:rPr lang="zh-CN" altLang="en-US" dirty="0">
                <a:solidFill>
                  <a:srgbClr val="333333"/>
                </a:solidFill>
                <a:latin typeface="Verdana" panose="020B0604030504040204" pitchFamily="34" charset="0"/>
              </a:rPr>
              <a:t>的二范数，跟上面的</a:t>
            </a:r>
            <a:r>
              <a:rPr lang="en-US" altLang="zh-CN" dirty="0">
                <a:solidFill>
                  <a:srgbClr val="333333"/>
                </a:solidFill>
                <a:latin typeface="Verdana" panose="020B0604030504040204" pitchFamily="34" charset="0"/>
              </a:rPr>
              <a:t>M</a:t>
            </a:r>
            <a:r>
              <a:rPr lang="zh-CN" altLang="en-US" dirty="0">
                <a:solidFill>
                  <a:srgbClr val="333333"/>
                </a:solidFill>
                <a:latin typeface="Verdana" panose="020B0604030504040204" pitchFamily="34" charset="0"/>
              </a:rPr>
              <a:t>表达式的分母是一个意思，之前得到，</a:t>
            </a:r>
            <a:r>
              <a:rPr lang="en-US" altLang="zh-CN" dirty="0">
                <a:solidFill>
                  <a:srgbClr val="333333"/>
                </a:solidFill>
                <a:latin typeface="Verdana" panose="020B0604030504040204" pitchFamily="34" charset="0"/>
              </a:rPr>
              <a:t>M = 2 / ||w||</a:t>
            </a:r>
            <a:r>
              <a:rPr lang="zh-CN" altLang="en-US" dirty="0">
                <a:solidFill>
                  <a:srgbClr val="333333"/>
                </a:solidFill>
                <a:latin typeface="Verdana" panose="020B0604030504040204" pitchFamily="34" charset="0"/>
              </a:rPr>
              <a:t>，最大化这个式子等价于最小化</a:t>
            </a:r>
            <a:r>
              <a:rPr lang="en-US" altLang="zh-CN" dirty="0">
                <a:solidFill>
                  <a:srgbClr val="333333"/>
                </a:solidFill>
                <a:latin typeface="Verdana" panose="020B0604030504040204" pitchFamily="34" charset="0"/>
              </a:rPr>
              <a:t>||w||, </a:t>
            </a:r>
            <a:r>
              <a:rPr lang="zh-CN" altLang="en-US" dirty="0">
                <a:solidFill>
                  <a:srgbClr val="333333"/>
                </a:solidFill>
                <a:latin typeface="Verdana" panose="020B0604030504040204" pitchFamily="34" charset="0"/>
              </a:rPr>
              <a:t>另外由于</a:t>
            </a:r>
            <a:r>
              <a:rPr lang="en-US" altLang="zh-CN" dirty="0">
                <a:solidFill>
                  <a:srgbClr val="333333"/>
                </a:solidFill>
                <a:latin typeface="Verdana" panose="020B0604030504040204" pitchFamily="34" charset="0"/>
              </a:rPr>
              <a:t>||w||</a:t>
            </a:r>
            <a:r>
              <a:rPr lang="zh-CN" altLang="en-US" dirty="0">
                <a:solidFill>
                  <a:srgbClr val="333333"/>
                </a:solidFill>
                <a:latin typeface="Verdana" panose="020B0604030504040204" pitchFamily="34" charset="0"/>
              </a:rPr>
              <a:t>是一个单调函数，我们可以对其加入平方，和前面的系数，熟悉的同学应该很容易就看出来了，这个式子是为了方便求导。</a:t>
            </a:r>
          </a:p>
          <a:p>
            <a:r>
              <a:rPr lang="zh-CN" altLang="en-US" dirty="0">
                <a:solidFill>
                  <a:srgbClr val="333333"/>
                </a:solidFill>
                <a:latin typeface="Verdana" panose="020B0604030504040204" pitchFamily="34" charset="0"/>
              </a:rPr>
              <a:t>    这个式子有还有一些限制条件，完整的写下来，应该是这样的：</a:t>
            </a:r>
            <a:endParaRPr lang="zh-CN" altLang="en-US" b="0" i="0" dirty="0">
              <a:solidFill>
                <a:srgbClr val="333333"/>
              </a:solidFill>
              <a:effectLst/>
              <a:latin typeface="Verdana" panose="020B0604030504040204" pitchFamily="34" charset="0"/>
            </a:endParaRPr>
          </a:p>
        </p:txBody>
      </p:sp>
      <p:pic>
        <p:nvPicPr>
          <p:cNvPr id="9" name="图片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15025" y="6129661"/>
            <a:ext cx="3352800" cy="447675"/>
          </a:xfrm>
          <a:prstGeom prst="rect">
            <a:avLst/>
          </a:prstGeom>
        </p:spPr>
      </p:pic>
    </p:spTree>
    <p:extLst>
      <p:ext uri="{BB962C8B-B14F-4D97-AF65-F5344CB8AC3E}">
        <p14:creationId xmlns:p14="http://schemas.microsoft.com/office/powerpoint/2010/main" val="4274603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线性分类器</a:t>
            </a:r>
            <a:r>
              <a:rPr lang="en-US" altLang="zh-CN" dirty="0" smtClean="0"/>
              <a:t>-</a:t>
            </a:r>
            <a:r>
              <a:rPr lang="zh-CN" altLang="en-US" dirty="0" smtClean="0"/>
              <a:t>局限</a:t>
            </a:r>
            <a:endParaRPr lang="zh-CN" altLang="en-US" dirty="0"/>
          </a:p>
        </p:txBody>
      </p:sp>
      <p:sp>
        <p:nvSpPr>
          <p:cNvPr id="3" name="矩形 2"/>
          <p:cNvSpPr/>
          <p:nvPr/>
        </p:nvSpPr>
        <p:spPr>
          <a:xfrm>
            <a:off x="5791200" y="1412875"/>
            <a:ext cx="6096000" cy="1477328"/>
          </a:xfrm>
          <a:prstGeom prst="rect">
            <a:avLst/>
          </a:prstGeom>
        </p:spPr>
        <p:txBody>
          <a:bodyPr>
            <a:spAutoFit/>
          </a:bodyPr>
          <a:lstStyle/>
          <a:p>
            <a:r>
              <a:rPr lang="zh-CN" altLang="en-US" dirty="0">
                <a:solidFill>
                  <a:srgbClr val="333333"/>
                </a:solidFill>
                <a:latin typeface="Verdana" panose="020B0604030504040204" pitchFamily="34" charset="0"/>
              </a:rPr>
              <a:t>接下来谈谈线性不可分的情况，因为</a:t>
            </a:r>
            <a:r>
              <a:rPr lang="zh-CN" altLang="en-US" b="1" dirty="0">
                <a:solidFill>
                  <a:srgbClr val="333333"/>
                </a:solidFill>
                <a:latin typeface="Verdana" panose="020B0604030504040204" pitchFamily="34" charset="0"/>
              </a:rPr>
              <a:t>线性可分这种假设实在是太有局限性</a:t>
            </a:r>
            <a:r>
              <a:rPr lang="zh-CN" altLang="en-US" dirty="0">
                <a:solidFill>
                  <a:srgbClr val="333333"/>
                </a:solidFill>
                <a:latin typeface="Verdana" panose="020B0604030504040204" pitchFamily="34" charset="0"/>
              </a:rPr>
              <a:t>了：</a:t>
            </a:r>
          </a:p>
          <a:p>
            <a:r>
              <a:rPr lang="zh-CN" altLang="en-US" dirty="0">
                <a:solidFill>
                  <a:srgbClr val="333333"/>
                </a:solidFill>
                <a:latin typeface="Verdana" panose="020B0604030504040204" pitchFamily="34" charset="0"/>
              </a:rPr>
              <a:t>    下图就是一个典型的线性不可分的分类图，我们没有办法用一条直线去将其分成两个区域，每个区域只包含一种颜色的点。</a:t>
            </a:r>
            <a:endParaRPr lang="zh-CN" altLang="en-US" dirty="0">
              <a:solidFill>
                <a:srgbClr val="333333"/>
              </a:solidFill>
              <a:latin typeface="Verdana" panose="020B0604030504040204" pitchFamily="34" charset="0"/>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6850" y="1451591"/>
            <a:ext cx="2571750" cy="2533650"/>
          </a:xfrm>
          <a:prstGeom prst="rect">
            <a:avLst/>
          </a:prstGeom>
        </p:spPr>
      </p:pic>
      <p:sp>
        <p:nvSpPr>
          <p:cNvPr id="10" name="矩形 9"/>
          <p:cNvSpPr/>
          <p:nvPr/>
        </p:nvSpPr>
        <p:spPr>
          <a:xfrm>
            <a:off x="5791200" y="3014623"/>
            <a:ext cx="6096000" cy="923330"/>
          </a:xfrm>
          <a:prstGeom prst="rect">
            <a:avLst/>
          </a:prstGeom>
        </p:spPr>
        <p:txBody>
          <a:bodyPr>
            <a:spAutoFit/>
          </a:bodyPr>
          <a:lstStyle/>
          <a:p>
            <a:r>
              <a:rPr lang="zh-CN" altLang="en-US" dirty="0">
                <a:solidFill>
                  <a:srgbClr val="333333"/>
                </a:solidFill>
                <a:latin typeface="Verdana" panose="020B0604030504040204" pitchFamily="34" charset="0"/>
              </a:rPr>
              <a:t>要想在这种情况下的分类器，有两种方式，</a:t>
            </a:r>
            <a:r>
              <a:rPr lang="zh-CN" altLang="en-US" b="1" dirty="0">
                <a:solidFill>
                  <a:srgbClr val="333333"/>
                </a:solidFill>
                <a:latin typeface="Verdana" panose="020B0604030504040204" pitchFamily="34" charset="0"/>
              </a:rPr>
              <a:t>一种是用曲线</a:t>
            </a:r>
            <a:r>
              <a:rPr lang="zh-CN" altLang="en-US" dirty="0">
                <a:solidFill>
                  <a:srgbClr val="333333"/>
                </a:solidFill>
                <a:latin typeface="Verdana" panose="020B0604030504040204" pitchFamily="34" charset="0"/>
              </a:rPr>
              <a:t>去将其完全分开，曲线就是一种</a:t>
            </a:r>
            <a:r>
              <a:rPr lang="zh-CN" altLang="en-US" b="1" dirty="0">
                <a:solidFill>
                  <a:srgbClr val="333333"/>
                </a:solidFill>
                <a:latin typeface="Verdana" panose="020B0604030504040204" pitchFamily="34" charset="0"/>
              </a:rPr>
              <a:t>非线性</a:t>
            </a:r>
            <a:r>
              <a:rPr lang="zh-CN" altLang="en-US" dirty="0">
                <a:solidFill>
                  <a:srgbClr val="333333"/>
                </a:solidFill>
                <a:latin typeface="Verdana" panose="020B0604030504040204" pitchFamily="34" charset="0"/>
              </a:rPr>
              <a:t>的情况，跟之后将谈到的</a:t>
            </a:r>
            <a:r>
              <a:rPr lang="zh-CN" altLang="en-US" b="1" dirty="0">
                <a:solidFill>
                  <a:srgbClr val="333333"/>
                </a:solidFill>
                <a:latin typeface="Verdana" panose="020B0604030504040204" pitchFamily="34" charset="0"/>
              </a:rPr>
              <a:t>核函数</a:t>
            </a:r>
            <a:r>
              <a:rPr lang="zh-CN" altLang="en-US" dirty="0">
                <a:solidFill>
                  <a:srgbClr val="333333"/>
                </a:solidFill>
                <a:latin typeface="Verdana" panose="020B0604030504040204" pitchFamily="34" charset="0"/>
              </a:rPr>
              <a:t>有一定的关系：</a:t>
            </a:r>
            <a:endParaRPr lang="zh-CN" altLang="en-US" dirty="0"/>
          </a:p>
        </p:txBody>
      </p:sp>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7375" y="4424686"/>
            <a:ext cx="2286000" cy="2152650"/>
          </a:xfrm>
          <a:prstGeom prst="rect">
            <a:avLst/>
          </a:prstGeom>
        </p:spPr>
      </p:pic>
    </p:spTree>
    <p:extLst>
      <p:ext uri="{BB962C8B-B14F-4D97-AF65-F5344CB8AC3E}">
        <p14:creationId xmlns:p14="http://schemas.microsoft.com/office/powerpoint/2010/main" val="1568770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线性分类器</a:t>
            </a:r>
            <a:r>
              <a:rPr lang="en-US" altLang="zh-CN" dirty="0" smtClean="0"/>
              <a:t>-</a:t>
            </a:r>
            <a:r>
              <a:rPr lang="zh-CN" altLang="en-US" dirty="0" smtClean="0"/>
              <a:t>局限</a:t>
            </a:r>
            <a:endParaRPr lang="zh-CN" altLang="en-US" dirty="0"/>
          </a:p>
        </p:txBody>
      </p:sp>
      <p:sp>
        <p:nvSpPr>
          <p:cNvPr id="10" name="矩形 9"/>
          <p:cNvSpPr/>
          <p:nvPr/>
        </p:nvSpPr>
        <p:spPr>
          <a:xfrm>
            <a:off x="5762625" y="1211028"/>
            <a:ext cx="6096000" cy="3693319"/>
          </a:xfrm>
          <a:prstGeom prst="rect">
            <a:avLst/>
          </a:prstGeom>
        </p:spPr>
        <p:txBody>
          <a:bodyPr>
            <a:spAutoFit/>
          </a:bodyPr>
          <a:lstStyle/>
          <a:p>
            <a:r>
              <a:rPr lang="zh-CN" altLang="en-US" b="1" dirty="0"/>
              <a:t>另外一种还是用直线，不过不用去保证可分性</a:t>
            </a:r>
            <a:r>
              <a:rPr lang="zh-CN" altLang="en-US" dirty="0"/>
              <a:t>，就是包容那些分错的情况，不过我们得加入惩罚函数，使得点分错的情况越合理越好。其实在很多时候，不是在训练的时候分类函数越完美越好，因为训练函数中有些数据本来就是噪声，可能就是在人工加上分类标签的时候加错了，如果我们在训练（学习）的时候把这些错误的点学习到了，那么模型在下次碰到这些错误情况的时候就难免出错了（假如老师给你讲课的时候，某个知识点讲错了，你还信以为真了，那么在考试的时候就难免出错）。这种学习的时候学到了“噪声”的过程就是一个过拟合（</a:t>
            </a:r>
            <a:r>
              <a:rPr lang="en-US" altLang="zh-CN" dirty="0"/>
              <a:t>over-fitting</a:t>
            </a:r>
            <a:r>
              <a:rPr lang="zh-CN" altLang="en-US" dirty="0"/>
              <a:t>），这在机器学习中是一个大忌，我们宁愿少学一些内容，也坚决杜绝多学一些错误的知识。还是回到主题，用直线怎么去分割线性不可分的点：</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8725" y="1690688"/>
            <a:ext cx="2286000" cy="2038350"/>
          </a:xfrm>
          <a:prstGeom prst="rect">
            <a:avLst/>
          </a:prstGeom>
        </p:spPr>
      </p:pic>
      <p:sp>
        <p:nvSpPr>
          <p:cNvPr id="5" name="矩形 4"/>
          <p:cNvSpPr/>
          <p:nvPr/>
        </p:nvSpPr>
        <p:spPr>
          <a:xfrm>
            <a:off x="5762625" y="4971961"/>
            <a:ext cx="6096000" cy="1200329"/>
          </a:xfrm>
          <a:prstGeom prst="rect">
            <a:avLst/>
          </a:prstGeom>
        </p:spPr>
        <p:txBody>
          <a:bodyPr>
            <a:spAutoFit/>
          </a:bodyPr>
          <a:lstStyle/>
          <a:p>
            <a:r>
              <a:rPr lang="zh-CN" altLang="en-US" dirty="0">
                <a:solidFill>
                  <a:srgbClr val="333333"/>
                </a:solidFill>
                <a:latin typeface="Verdana" panose="020B0604030504040204" pitchFamily="34" charset="0"/>
              </a:rPr>
              <a:t>在上图中，</a:t>
            </a:r>
            <a:r>
              <a:rPr lang="zh-CN" altLang="en-US" dirty="0">
                <a:latin typeface="Verdana" panose="020B0604030504040204" pitchFamily="34" charset="0"/>
              </a:rPr>
              <a:t>蓝色</a:t>
            </a:r>
            <a:r>
              <a:rPr lang="zh-CN" altLang="en-US" dirty="0">
                <a:solidFill>
                  <a:srgbClr val="333333"/>
                </a:solidFill>
                <a:latin typeface="Verdana" panose="020B0604030504040204" pitchFamily="34" charset="0"/>
              </a:rPr>
              <a:t>、</a:t>
            </a:r>
            <a:r>
              <a:rPr lang="zh-CN" altLang="en-US" dirty="0">
                <a:latin typeface="Verdana" panose="020B0604030504040204" pitchFamily="34" charset="0"/>
              </a:rPr>
              <a:t>红色</a:t>
            </a:r>
            <a:r>
              <a:rPr lang="zh-CN" altLang="en-US" dirty="0">
                <a:solidFill>
                  <a:srgbClr val="333333"/>
                </a:solidFill>
                <a:latin typeface="Verdana" panose="020B0604030504040204" pitchFamily="34" charset="0"/>
              </a:rPr>
              <a:t>的直线分别为支持向量所在的边界，</a:t>
            </a:r>
            <a:r>
              <a:rPr lang="zh-CN" altLang="en-US" dirty="0">
                <a:latin typeface="Verdana" panose="020B0604030504040204" pitchFamily="34" charset="0"/>
              </a:rPr>
              <a:t>绿色</a:t>
            </a:r>
            <a:r>
              <a:rPr lang="zh-CN" altLang="en-US" dirty="0">
                <a:solidFill>
                  <a:srgbClr val="333333"/>
                </a:solidFill>
                <a:latin typeface="Verdana" panose="020B0604030504040204" pitchFamily="34" charset="0"/>
              </a:rPr>
              <a:t>的线为决策函数，那些</a:t>
            </a:r>
            <a:r>
              <a:rPr lang="zh-CN" altLang="en-US" dirty="0">
                <a:latin typeface="Verdana" panose="020B0604030504040204" pitchFamily="34" charset="0"/>
              </a:rPr>
              <a:t>紫色</a:t>
            </a:r>
            <a:r>
              <a:rPr lang="zh-CN" altLang="en-US" dirty="0">
                <a:solidFill>
                  <a:srgbClr val="333333"/>
                </a:solidFill>
                <a:latin typeface="Verdana" panose="020B0604030504040204" pitchFamily="34" charset="0"/>
              </a:rPr>
              <a:t>的线</a:t>
            </a:r>
            <a:r>
              <a:rPr lang="zh-CN" altLang="en-US" b="1" dirty="0">
                <a:solidFill>
                  <a:srgbClr val="333333"/>
                </a:solidFill>
                <a:latin typeface="Verdana" panose="020B0604030504040204" pitchFamily="34" charset="0"/>
              </a:rPr>
              <a:t>表示分错的点到其相应的决策面的距离</a:t>
            </a:r>
            <a:r>
              <a:rPr lang="zh-CN" altLang="en-US" dirty="0">
                <a:solidFill>
                  <a:srgbClr val="333333"/>
                </a:solidFill>
                <a:latin typeface="Verdana" panose="020B0604030504040204" pitchFamily="34" charset="0"/>
              </a:rPr>
              <a:t>，这样我们可以在原函数上面加上一个惩罚函数，并且带上其限制条件为：</a:t>
            </a:r>
            <a:endParaRPr lang="zh-CN" altLang="en-US" dirty="0"/>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76938" y="6239904"/>
            <a:ext cx="3867150" cy="447675"/>
          </a:xfrm>
          <a:prstGeom prst="rect">
            <a:avLst/>
          </a:prstGeom>
        </p:spPr>
      </p:pic>
    </p:spTree>
    <p:extLst>
      <p:ext uri="{BB962C8B-B14F-4D97-AF65-F5344CB8AC3E}">
        <p14:creationId xmlns:p14="http://schemas.microsoft.com/office/powerpoint/2010/main" val="1272729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线性分类器</a:t>
            </a:r>
            <a:r>
              <a:rPr lang="en-US" altLang="zh-CN" dirty="0" smtClean="0"/>
              <a:t>-</a:t>
            </a:r>
            <a:r>
              <a:rPr lang="zh-CN" altLang="en-US" dirty="0" smtClean="0"/>
              <a:t>局限</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8725" y="1690688"/>
            <a:ext cx="2286000" cy="2038350"/>
          </a:xfrm>
          <a:prstGeom prst="rect">
            <a:avLst/>
          </a:prstGeom>
        </p:spPr>
      </p:pic>
      <p:sp>
        <p:nvSpPr>
          <p:cNvPr id="5" name="矩形 4"/>
          <p:cNvSpPr/>
          <p:nvPr/>
        </p:nvSpPr>
        <p:spPr>
          <a:xfrm>
            <a:off x="5524500" y="1509533"/>
            <a:ext cx="6096000" cy="1200329"/>
          </a:xfrm>
          <a:prstGeom prst="rect">
            <a:avLst/>
          </a:prstGeom>
        </p:spPr>
        <p:txBody>
          <a:bodyPr>
            <a:spAutoFit/>
          </a:bodyPr>
          <a:lstStyle/>
          <a:p>
            <a:r>
              <a:rPr lang="zh-CN" altLang="en-US" dirty="0">
                <a:solidFill>
                  <a:srgbClr val="333333"/>
                </a:solidFill>
                <a:latin typeface="Verdana" panose="020B0604030504040204" pitchFamily="34" charset="0"/>
              </a:rPr>
              <a:t>在上图中，</a:t>
            </a:r>
            <a:r>
              <a:rPr lang="zh-CN" altLang="en-US" dirty="0">
                <a:latin typeface="Verdana" panose="020B0604030504040204" pitchFamily="34" charset="0"/>
              </a:rPr>
              <a:t>蓝色</a:t>
            </a:r>
            <a:r>
              <a:rPr lang="zh-CN" altLang="en-US" dirty="0">
                <a:solidFill>
                  <a:srgbClr val="333333"/>
                </a:solidFill>
                <a:latin typeface="Verdana" panose="020B0604030504040204" pitchFamily="34" charset="0"/>
              </a:rPr>
              <a:t>、</a:t>
            </a:r>
            <a:r>
              <a:rPr lang="zh-CN" altLang="en-US" dirty="0">
                <a:latin typeface="Verdana" panose="020B0604030504040204" pitchFamily="34" charset="0"/>
              </a:rPr>
              <a:t>红色</a:t>
            </a:r>
            <a:r>
              <a:rPr lang="zh-CN" altLang="en-US" dirty="0">
                <a:solidFill>
                  <a:srgbClr val="333333"/>
                </a:solidFill>
                <a:latin typeface="Verdana" panose="020B0604030504040204" pitchFamily="34" charset="0"/>
              </a:rPr>
              <a:t>的直线分别为支持向量所在的边界，</a:t>
            </a:r>
            <a:r>
              <a:rPr lang="zh-CN" altLang="en-US" dirty="0">
                <a:latin typeface="Verdana" panose="020B0604030504040204" pitchFamily="34" charset="0"/>
              </a:rPr>
              <a:t>绿色</a:t>
            </a:r>
            <a:r>
              <a:rPr lang="zh-CN" altLang="en-US" dirty="0">
                <a:solidFill>
                  <a:srgbClr val="333333"/>
                </a:solidFill>
                <a:latin typeface="Verdana" panose="020B0604030504040204" pitchFamily="34" charset="0"/>
              </a:rPr>
              <a:t>的线为决策函数，那些</a:t>
            </a:r>
            <a:r>
              <a:rPr lang="zh-CN" altLang="en-US" dirty="0">
                <a:latin typeface="Verdana" panose="020B0604030504040204" pitchFamily="34" charset="0"/>
              </a:rPr>
              <a:t>紫色</a:t>
            </a:r>
            <a:r>
              <a:rPr lang="zh-CN" altLang="en-US" dirty="0">
                <a:solidFill>
                  <a:srgbClr val="333333"/>
                </a:solidFill>
                <a:latin typeface="Verdana" panose="020B0604030504040204" pitchFamily="34" charset="0"/>
              </a:rPr>
              <a:t>的线</a:t>
            </a:r>
            <a:r>
              <a:rPr lang="zh-CN" altLang="en-US" b="1" dirty="0">
                <a:solidFill>
                  <a:srgbClr val="333333"/>
                </a:solidFill>
                <a:latin typeface="Verdana" panose="020B0604030504040204" pitchFamily="34" charset="0"/>
              </a:rPr>
              <a:t>表示分错的点到其相应的决策面的距离</a:t>
            </a:r>
            <a:r>
              <a:rPr lang="zh-CN" altLang="en-US" dirty="0">
                <a:solidFill>
                  <a:srgbClr val="333333"/>
                </a:solidFill>
                <a:latin typeface="Verdana" panose="020B0604030504040204" pitchFamily="34" charset="0"/>
              </a:rPr>
              <a:t>，这样我们可以在原函数上面加上一个惩罚函数，并且带上其限制条件为：</a:t>
            </a:r>
            <a:endParaRPr lang="zh-CN" altLang="en-US" dirty="0"/>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1188" y="3058554"/>
            <a:ext cx="3867150" cy="447675"/>
          </a:xfrm>
          <a:prstGeom prst="rect">
            <a:avLst/>
          </a:prstGeom>
        </p:spPr>
      </p:pic>
      <p:sp>
        <p:nvSpPr>
          <p:cNvPr id="3" name="矩形 2"/>
          <p:cNvSpPr/>
          <p:nvPr/>
        </p:nvSpPr>
        <p:spPr>
          <a:xfrm>
            <a:off x="5448300" y="3729038"/>
            <a:ext cx="6096000" cy="2308324"/>
          </a:xfrm>
          <a:prstGeom prst="rect">
            <a:avLst/>
          </a:prstGeom>
        </p:spPr>
        <p:txBody>
          <a:bodyPr>
            <a:spAutoFit/>
          </a:bodyPr>
          <a:lstStyle/>
          <a:p>
            <a:r>
              <a:rPr lang="zh-CN" altLang="en-US" dirty="0">
                <a:solidFill>
                  <a:srgbClr val="333333"/>
                </a:solidFill>
                <a:latin typeface="Verdana" panose="020B0604030504040204" pitchFamily="34" charset="0"/>
              </a:rPr>
              <a:t>式中蓝色的部分为在线性可分问题的基础上加上的惩罚函数部分，当</a:t>
            </a:r>
            <a:r>
              <a:rPr lang="en-US" altLang="zh-CN" dirty="0">
                <a:solidFill>
                  <a:srgbClr val="333333"/>
                </a:solidFill>
                <a:latin typeface="Verdana" panose="020B0604030504040204" pitchFamily="34" charset="0"/>
              </a:rPr>
              <a:t>xi</a:t>
            </a:r>
            <a:r>
              <a:rPr lang="zh-CN" altLang="en-US" dirty="0">
                <a:solidFill>
                  <a:srgbClr val="333333"/>
                </a:solidFill>
                <a:latin typeface="Verdana" panose="020B0604030504040204" pitchFamily="34" charset="0"/>
              </a:rPr>
              <a:t>在正确一边的时候，</a:t>
            </a:r>
            <a:r>
              <a:rPr lang="en-US" altLang="zh-CN" dirty="0">
                <a:solidFill>
                  <a:srgbClr val="333333"/>
                </a:solidFill>
                <a:latin typeface="Verdana" panose="020B0604030504040204" pitchFamily="34" charset="0"/>
              </a:rPr>
              <a:t>ε=0</a:t>
            </a:r>
            <a:r>
              <a:rPr lang="zh-CN" altLang="en-US" dirty="0">
                <a:solidFill>
                  <a:srgbClr val="333333"/>
                </a:solidFill>
                <a:latin typeface="Verdana" panose="020B0604030504040204" pitchFamily="34" charset="0"/>
              </a:rPr>
              <a:t>，</a:t>
            </a:r>
            <a:r>
              <a:rPr lang="en-US" altLang="zh-CN" dirty="0">
                <a:solidFill>
                  <a:srgbClr val="333333"/>
                </a:solidFill>
                <a:latin typeface="Verdana" panose="020B0604030504040204" pitchFamily="34" charset="0"/>
              </a:rPr>
              <a:t>R</a:t>
            </a:r>
            <a:r>
              <a:rPr lang="zh-CN" altLang="en-US" dirty="0">
                <a:solidFill>
                  <a:srgbClr val="333333"/>
                </a:solidFill>
                <a:latin typeface="Verdana" panose="020B0604030504040204" pitchFamily="34" charset="0"/>
              </a:rPr>
              <a:t>为全部的点的数目，</a:t>
            </a:r>
            <a:r>
              <a:rPr lang="en-US" altLang="zh-CN" dirty="0">
                <a:solidFill>
                  <a:srgbClr val="333333"/>
                </a:solidFill>
                <a:latin typeface="Verdana" panose="020B0604030504040204" pitchFamily="34" charset="0"/>
              </a:rPr>
              <a:t>C</a:t>
            </a:r>
            <a:r>
              <a:rPr lang="zh-CN" altLang="en-US" dirty="0">
                <a:solidFill>
                  <a:srgbClr val="333333"/>
                </a:solidFill>
                <a:latin typeface="Verdana" panose="020B0604030504040204" pitchFamily="34" charset="0"/>
              </a:rPr>
              <a:t>是一个由用户去指定的系数，表示对分错的点加入多少的惩罚，当</a:t>
            </a:r>
            <a:r>
              <a:rPr lang="en-US" altLang="zh-CN" dirty="0">
                <a:solidFill>
                  <a:srgbClr val="333333"/>
                </a:solidFill>
                <a:latin typeface="Verdana" panose="020B0604030504040204" pitchFamily="34" charset="0"/>
              </a:rPr>
              <a:t>C</a:t>
            </a:r>
            <a:r>
              <a:rPr lang="zh-CN" altLang="en-US" dirty="0">
                <a:solidFill>
                  <a:srgbClr val="333333"/>
                </a:solidFill>
                <a:latin typeface="Verdana" panose="020B0604030504040204" pitchFamily="34" charset="0"/>
              </a:rPr>
              <a:t>很大的时候，分错的点就会更少，但是过拟合的情况可能会比较严重，当</a:t>
            </a:r>
            <a:r>
              <a:rPr lang="en-US" altLang="zh-CN" dirty="0">
                <a:solidFill>
                  <a:srgbClr val="333333"/>
                </a:solidFill>
                <a:latin typeface="Verdana" panose="020B0604030504040204" pitchFamily="34" charset="0"/>
              </a:rPr>
              <a:t>C</a:t>
            </a:r>
            <a:r>
              <a:rPr lang="zh-CN" altLang="en-US" dirty="0">
                <a:solidFill>
                  <a:srgbClr val="333333"/>
                </a:solidFill>
                <a:latin typeface="Verdana" panose="020B0604030504040204" pitchFamily="34" charset="0"/>
              </a:rPr>
              <a:t>很小的时候，分错的点可能会很多，不过可能由此得到的模型也会不太正确，所以如何选择</a:t>
            </a:r>
            <a:r>
              <a:rPr lang="en-US" altLang="zh-CN" dirty="0">
                <a:solidFill>
                  <a:srgbClr val="333333"/>
                </a:solidFill>
                <a:latin typeface="Verdana" panose="020B0604030504040204" pitchFamily="34" charset="0"/>
              </a:rPr>
              <a:t>C</a:t>
            </a:r>
            <a:r>
              <a:rPr lang="zh-CN" altLang="en-US" dirty="0">
                <a:solidFill>
                  <a:srgbClr val="333333"/>
                </a:solidFill>
                <a:latin typeface="Verdana" panose="020B0604030504040204" pitchFamily="34" charset="0"/>
              </a:rPr>
              <a:t>是有很多学问的，不过在大部分情况下就是通过经验尝试得到的。</a:t>
            </a:r>
            <a:endParaRPr lang="zh-CN" altLang="en-US" dirty="0"/>
          </a:p>
        </p:txBody>
      </p:sp>
    </p:spTree>
    <p:extLst>
      <p:ext uri="{BB962C8B-B14F-4D97-AF65-F5344CB8AC3E}">
        <p14:creationId xmlns:p14="http://schemas.microsoft.com/office/powerpoint/2010/main" val="1697576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线性分类器</a:t>
            </a:r>
            <a:r>
              <a:rPr lang="en-US" altLang="zh-CN" dirty="0" smtClean="0"/>
              <a:t>-</a:t>
            </a:r>
            <a:r>
              <a:rPr lang="zh-CN" altLang="en-US" dirty="0" smtClean="0"/>
              <a:t>核函数</a:t>
            </a:r>
            <a:endParaRPr lang="zh-CN" altLang="en-US" dirty="0"/>
          </a:p>
        </p:txBody>
      </p:sp>
      <p:sp>
        <p:nvSpPr>
          <p:cNvPr id="5" name="矩形 4"/>
          <p:cNvSpPr/>
          <p:nvPr/>
        </p:nvSpPr>
        <p:spPr>
          <a:xfrm>
            <a:off x="5524500" y="1509533"/>
            <a:ext cx="6096000" cy="2585323"/>
          </a:xfrm>
          <a:prstGeom prst="rect">
            <a:avLst/>
          </a:prstGeom>
        </p:spPr>
        <p:txBody>
          <a:bodyPr>
            <a:spAutoFit/>
          </a:bodyPr>
          <a:lstStyle/>
          <a:p>
            <a:r>
              <a:rPr lang="zh-CN" altLang="en-US" dirty="0"/>
              <a:t>刚刚在谈不可分的情况下，提了一句，如果使用某些非线性的方法，可以得到将两个分类完美划分的曲线，比如接下来将要说的核函数。</a:t>
            </a:r>
          </a:p>
          <a:p>
            <a:r>
              <a:rPr lang="zh-CN" altLang="en-US" b="1" dirty="0"/>
              <a:t>    </a:t>
            </a:r>
            <a:r>
              <a:rPr lang="zh-CN" altLang="en-US" dirty="0"/>
              <a:t>我们可以</a:t>
            </a:r>
            <a:r>
              <a:rPr lang="zh-CN" altLang="en-US" b="1" dirty="0"/>
              <a:t>让空间从原本的线性空间变成一个更高维的空间</a:t>
            </a:r>
            <a:r>
              <a:rPr lang="zh-CN" altLang="en-US" dirty="0"/>
              <a:t>，</a:t>
            </a:r>
            <a:r>
              <a:rPr lang="zh-CN" altLang="en-US" b="1" dirty="0"/>
              <a:t>在这个高维的线性空间下，再用一个超平面进行划分</a:t>
            </a:r>
            <a:r>
              <a:rPr lang="zh-CN" altLang="en-US" dirty="0"/>
              <a:t>。这儿举个例子，来理解一下如何利用空间的维度变得更高来帮助我们分类的（例子以及图片来自</a:t>
            </a:r>
            <a:r>
              <a:rPr lang="en-US" altLang="zh-CN" dirty="0" err="1">
                <a:hlinkClick r:id="rId3"/>
              </a:rPr>
              <a:t>pluskid</a:t>
            </a:r>
            <a:r>
              <a:rPr lang="zh-CN" altLang="en-US" dirty="0">
                <a:hlinkClick r:id="rId3"/>
              </a:rPr>
              <a:t>的</a:t>
            </a:r>
            <a:r>
              <a:rPr lang="en-US" altLang="zh-CN" dirty="0">
                <a:hlinkClick r:id="rId3"/>
              </a:rPr>
              <a:t>kernel</a:t>
            </a:r>
            <a:r>
              <a:rPr lang="zh-CN" altLang="en-US" dirty="0">
                <a:hlinkClick r:id="rId3"/>
              </a:rPr>
              <a:t>函数部分</a:t>
            </a:r>
            <a:r>
              <a:rPr lang="zh-CN" altLang="en-US" dirty="0"/>
              <a:t>）：</a:t>
            </a:r>
          </a:p>
          <a:p>
            <a:r>
              <a:rPr lang="zh-CN" altLang="en-US" dirty="0"/>
              <a:t>    下图是一个典型的线性不可分的情况</a:t>
            </a:r>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1625" y="1906844"/>
            <a:ext cx="2286000" cy="1790700"/>
          </a:xfrm>
          <a:prstGeom prst="rect">
            <a:avLst/>
          </a:prstGeom>
        </p:spPr>
      </p:pic>
      <p:sp>
        <p:nvSpPr>
          <p:cNvPr id="8" name="矩形 7"/>
          <p:cNvSpPr/>
          <p:nvPr/>
        </p:nvSpPr>
        <p:spPr>
          <a:xfrm>
            <a:off x="676275" y="4191685"/>
            <a:ext cx="6096000" cy="646331"/>
          </a:xfrm>
          <a:prstGeom prst="rect">
            <a:avLst/>
          </a:prstGeom>
        </p:spPr>
        <p:txBody>
          <a:bodyPr>
            <a:spAutoFit/>
          </a:bodyPr>
          <a:lstStyle/>
          <a:p>
            <a:r>
              <a:rPr lang="zh-CN" altLang="en-US" dirty="0">
                <a:solidFill>
                  <a:srgbClr val="333333"/>
                </a:solidFill>
                <a:latin typeface="Verdana" panose="020B0604030504040204" pitchFamily="34" charset="0"/>
              </a:rPr>
              <a:t>但是当我们把这两个类似于椭圆形的点映射到一个高维空间后，映射函数为：</a:t>
            </a:r>
            <a:endParaRPr lang="zh-CN" altLang="en-US" dirty="0"/>
          </a:p>
        </p:txBody>
      </p:sp>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05662" y="4191685"/>
            <a:ext cx="2962275" cy="457200"/>
          </a:xfrm>
          <a:prstGeom prst="rect">
            <a:avLst/>
          </a:prstGeom>
        </p:spPr>
      </p:pic>
      <p:pic>
        <p:nvPicPr>
          <p:cNvPr id="10" name="图片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6275" y="4743450"/>
            <a:ext cx="2714625" cy="2176591"/>
          </a:xfrm>
          <a:prstGeom prst="rect">
            <a:avLst/>
          </a:prstGeom>
        </p:spPr>
      </p:pic>
      <p:pic>
        <p:nvPicPr>
          <p:cNvPr id="13" name="图片 12"/>
          <p:cNvPicPr>
            <a:picLocks noChangeAspect="1"/>
          </p:cNvPicPr>
          <p:nvPr/>
        </p:nvPicPr>
        <p:blipFill>
          <a:blip r:embed="rId7"/>
          <a:stretch>
            <a:fillRect/>
          </a:stretch>
        </p:blipFill>
        <p:spPr>
          <a:xfrm>
            <a:off x="6643730" y="4588997"/>
            <a:ext cx="2865426" cy="2138192"/>
          </a:xfrm>
          <a:prstGeom prst="rect">
            <a:avLst/>
          </a:prstGeom>
        </p:spPr>
      </p:pic>
      <p:pic>
        <p:nvPicPr>
          <p:cNvPr id="14" name="图片 13"/>
          <p:cNvPicPr>
            <a:picLocks noChangeAspect="1"/>
          </p:cNvPicPr>
          <p:nvPr/>
        </p:nvPicPr>
        <p:blipFill>
          <a:blip r:embed="rId8"/>
          <a:stretch>
            <a:fillRect/>
          </a:stretch>
        </p:blipFill>
        <p:spPr>
          <a:xfrm>
            <a:off x="3538537" y="4838016"/>
            <a:ext cx="2957556" cy="1985962"/>
          </a:xfrm>
          <a:prstGeom prst="rect">
            <a:avLst/>
          </a:prstGeom>
        </p:spPr>
      </p:pic>
    </p:spTree>
    <p:extLst>
      <p:ext uri="{BB962C8B-B14F-4D97-AF65-F5344CB8AC3E}">
        <p14:creationId xmlns:p14="http://schemas.microsoft.com/office/powerpoint/2010/main" val="1776182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gn="just"/>
            <a:r>
              <a:rPr lang="en-US" altLang="zh-CN" dirty="0">
                <a:latin typeface="Times New Roman" panose="02020603050405020304" pitchFamily="18" charset="0"/>
                <a:cs typeface="Times New Roman" panose="02020603050405020304" pitchFamily="18" charset="0"/>
              </a:rPr>
              <a:t>SVM</a:t>
            </a:r>
            <a:r>
              <a:rPr lang="zh-CN" altLang="en-US" dirty="0">
                <a:latin typeface="宋体" panose="02010600030101010101" pitchFamily="2" charset="-122"/>
              </a:rPr>
              <a:t>的理论基础</a:t>
            </a:r>
            <a:endParaRPr lang="zh-CN" altLang="en-US" dirty="0">
              <a:latin typeface="Times New Roman" panose="02020603050405020304" pitchFamily="18" charset="0"/>
              <a:cs typeface="Times New Roman" panose="02020603050405020304" pitchFamily="18" charset="0"/>
            </a:endParaRPr>
          </a:p>
          <a:p>
            <a:pPr algn="just"/>
            <a:r>
              <a:rPr lang="zh-CN" altLang="en-US" dirty="0">
                <a:latin typeface="宋体" panose="02010600030101010101" pitchFamily="2" charset="-122"/>
              </a:rPr>
              <a:t>线性判别函数和判别面</a:t>
            </a:r>
            <a:endParaRPr lang="zh-CN" altLang="en-US" dirty="0">
              <a:latin typeface="Times New Roman" panose="02020603050405020304" pitchFamily="18" charset="0"/>
              <a:cs typeface="Times New Roman" panose="02020603050405020304" pitchFamily="18" charset="0"/>
            </a:endParaRPr>
          </a:p>
          <a:p>
            <a:pPr algn="just"/>
            <a:r>
              <a:rPr lang="zh-CN" altLang="en-US" dirty="0">
                <a:latin typeface="宋体" panose="02010600030101010101" pitchFamily="2" charset="-122"/>
              </a:rPr>
              <a:t>最优分类面</a:t>
            </a:r>
            <a:endParaRPr lang="zh-CN" altLang="en-US" dirty="0">
              <a:latin typeface="Times New Roman" panose="02020603050405020304" pitchFamily="18" charset="0"/>
              <a:cs typeface="Times New Roman" panose="02020603050405020304" pitchFamily="18" charset="0"/>
            </a:endParaRPr>
          </a:p>
          <a:p>
            <a:pPr algn="just"/>
            <a:r>
              <a:rPr lang="zh-CN" altLang="en-US" dirty="0">
                <a:latin typeface="宋体" panose="02010600030101010101" pitchFamily="2" charset="-122"/>
              </a:rPr>
              <a:t>支持向量机</a:t>
            </a:r>
            <a:endParaRPr lang="zh-CN" altLang="en-US"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SVM</a:t>
            </a:r>
            <a:r>
              <a:rPr lang="zh-CN" altLang="en-US" dirty="0">
                <a:latin typeface="宋体" panose="02010600030101010101" pitchFamily="2" charset="-122"/>
              </a:rPr>
              <a:t>的研究与应用</a:t>
            </a:r>
            <a:endParaRPr lang="zh-CN" altLang="en-US" dirty="0">
              <a:latin typeface="Times New Roman" panose="02020603050405020304" pitchFamily="18" charset="0"/>
              <a:cs typeface="Times New Roman" panose="02020603050405020304" pitchFamily="18" charset="0"/>
            </a:endParaRPr>
          </a:p>
          <a:p>
            <a:pPr marL="0" indent="0">
              <a:buNone/>
            </a:pPr>
            <a:endParaRPr lang="zh-CN" altLang="en-US" dirty="0"/>
          </a:p>
        </p:txBody>
      </p:sp>
    </p:spTree>
    <p:extLst>
      <p:ext uri="{BB962C8B-B14F-4D97-AF65-F5344CB8AC3E}">
        <p14:creationId xmlns:p14="http://schemas.microsoft.com/office/powerpoint/2010/main" val="20449573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en-US" dirty="0"/>
              <a:t>用另外一个哲学例子来说：世界上本来没有两个完全一样的物体，对于所有的两个物体，我们可以通过增加维度来让他们最终有所区别，比如说两本书，从</a:t>
            </a:r>
            <a:r>
              <a:rPr lang="en-US" altLang="zh-CN" dirty="0"/>
              <a:t>(</a:t>
            </a:r>
            <a:r>
              <a:rPr lang="zh-CN" altLang="en-US" dirty="0"/>
              <a:t>颜色，内容</a:t>
            </a:r>
            <a:r>
              <a:rPr lang="en-US" altLang="zh-CN" dirty="0"/>
              <a:t>)</a:t>
            </a:r>
            <a:r>
              <a:rPr lang="zh-CN" altLang="en-US" dirty="0"/>
              <a:t>两个维度来说，可能是一样的，我们可以加上 </a:t>
            </a:r>
            <a:r>
              <a:rPr lang="zh-CN" altLang="en-US" b="1" dirty="0"/>
              <a:t>作者</a:t>
            </a:r>
            <a:r>
              <a:rPr lang="zh-CN" altLang="en-US" dirty="0"/>
              <a:t> 这个维度，是在不行我们还可以加入 </a:t>
            </a:r>
            <a:r>
              <a:rPr lang="zh-CN" altLang="en-US" b="1" dirty="0"/>
              <a:t>页码</a:t>
            </a:r>
            <a:r>
              <a:rPr lang="zh-CN" altLang="en-US" dirty="0"/>
              <a:t>，可以加入 </a:t>
            </a:r>
            <a:r>
              <a:rPr lang="zh-CN" altLang="en-US" b="1" dirty="0"/>
              <a:t>拥有者</a:t>
            </a:r>
            <a:r>
              <a:rPr lang="zh-CN" altLang="en-US" dirty="0"/>
              <a:t>，可以加入 </a:t>
            </a:r>
            <a:r>
              <a:rPr lang="zh-CN" altLang="en-US" b="1" dirty="0"/>
              <a:t>购买地点</a:t>
            </a:r>
            <a:r>
              <a:rPr lang="zh-CN" altLang="en-US" dirty="0"/>
              <a:t>，可以加入 </a:t>
            </a:r>
            <a:r>
              <a:rPr lang="zh-CN" altLang="en-US" b="1" dirty="0"/>
              <a:t>笔记内容</a:t>
            </a:r>
            <a:r>
              <a:rPr lang="zh-CN" altLang="en-US" dirty="0"/>
              <a:t>等等。</a:t>
            </a:r>
            <a:r>
              <a:rPr lang="zh-CN" altLang="en-US" b="1" dirty="0"/>
              <a:t>当维度增加到无限维的时候，一定可以让任意的两个物体可分了</a:t>
            </a:r>
            <a:r>
              <a:rPr lang="zh-CN" altLang="en-US" dirty="0"/>
              <a:t>。</a:t>
            </a:r>
            <a:endParaRPr lang="zh-CN" altLang="en-US" dirty="0"/>
          </a:p>
        </p:txBody>
      </p:sp>
    </p:spTree>
    <p:extLst>
      <p:ext uri="{BB962C8B-B14F-4D97-AF65-F5344CB8AC3E}">
        <p14:creationId xmlns:p14="http://schemas.microsoft.com/office/powerpoint/2010/main" val="27974753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核函数的选择</a:t>
            </a:r>
            <a:endParaRPr lang="zh-CN" altLang="en-US" dirty="0"/>
          </a:p>
        </p:txBody>
      </p:sp>
      <p:pic>
        <p:nvPicPr>
          <p:cNvPr id="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8571" y="1862138"/>
            <a:ext cx="10177054" cy="4608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245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SVM</a:t>
            </a:r>
            <a:r>
              <a:rPr lang="zh-CN" altLang="en-US" dirty="0" smtClean="0"/>
              <a:t>特点</a:t>
            </a:r>
            <a:endParaRPr lang="zh-CN" altLang="en-US" dirty="0"/>
          </a:p>
        </p:txBody>
      </p:sp>
      <p:sp>
        <p:nvSpPr>
          <p:cNvPr id="3" name="内容占位符 2"/>
          <p:cNvSpPr>
            <a:spLocks noGrp="1"/>
          </p:cNvSpPr>
          <p:nvPr>
            <p:ph idx="1"/>
          </p:nvPr>
        </p:nvSpPr>
        <p:spPr/>
        <p:txBody>
          <a:bodyPr/>
          <a:lstStyle/>
          <a:p>
            <a:r>
              <a:rPr lang="zh-CN" altLang="en-US" dirty="0">
                <a:solidFill>
                  <a:srgbClr val="000000"/>
                </a:solidFill>
                <a:latin typeface="宋体" panose="02010600030101010101" pitchFamily="2" charset="-122"/>
              </a:rPr>
              <a:t>非线性映射是</a:t>
            </a:r>
            <a:r>
              <a:rPr lang="en-US" altLang="zh-CN" dirty="0">
                <a:solidFill>
                  <a:srgbClr val="000000"/>
                </a:solidFill>
                <a:latin typeface="宋体" panose="02010600030101010101" pitchFamily="2" charset="-122"/>
              </a:rPr>
              <a:t>SVM</a:t>
            </a:r>
            <a:r>
              <a:rPr lang="zh-CN" altLang="en-US" dirty="0">
                <a:solidFill>
                  <a:srgbClr val="000000"/>
                </a:solidFill>
                <a:latin typeface="宋体" panose="02010600030101010101" pitchFamily="2" charset="-122"/>
              </a:rPr>
              <a:t>方法的理论基础</a:t>
            </a:r>
            <a:r>
              <a:rPr lang="en-US" altLang="zh-CN" dirty="0">
                <a:solidFill>
                  <a:srgbClr val="000000"/>
                </a:solidFill>
                <a:latin typeface="宋体" panose="02010600030101010101" pitchFamily="2" charset="-122"/>
              </a:rPr>
              <a:t>,SVM</a:t>
            </a:r>
            <a:r>
              <a:rPr lang="zh-CN" altLang="en-US" dirty="0">
                <a:solidFill>
                  <a:srgbClr val="000000"/>
                </a:solidFill>
                <a:latin typeface="宋体" panose="02010600030101010101" pitchFamily="2" charset="-122"/>
              </a:rPr>
              <a:t>利用内积核函数代替向高维空间的非线性映射</a:t>
            </a:r>
            <a:r>
              <a:rPr lang="en-US" altLang="zh-CN" dirty="0">
                <a:solidFill>
                  <a:srgbClr val="000000"/>
                </a:solidFill>
                <a:latin typeface="宋体" panose="02010600030101010101" pitchFamily="2" charset="-122"/>
              </a:rPr>
              <a:t>;</a:t>
            </a:r>
            <a:endParaRPr lang="en-US" altLang="zh-CN" dirty="0">
              <a:latin typeface="Times New Roman" panose="02020603050405020304" pitchFamily="18" charset="0"/>
              <a:cs typeface="Times New Roman" panose="02020603050405020304" pitchFamily="18" charset="0"/>
            </a:endParaRPr>
          </a:p>
          <a:p>
            <a:r>
              <a:rPr lang="en-US" altLang="zh-CN" dirty="0">
                <a:solidFill>
                  <a:srgbClr val="000000"/>
                </a:solidFill>
                <a:latin typeface="宋体" panose="02010600030101010101" pitchFamily="2" charset="-122"/>
              </a:rPr>
              <a:t>②</a:t>
            </a:r>
            <a:r>
              <a:rPr lang="en-US" altLang="zh-CN" dirty="0">
                <a:solidFill>
                  <a:srgbClr val="000000"/>
                </a:solidFill>
                <a:cs typeface="Times New Roman" panose="02020603050405020304" pitchFamily="18" charset="0"/>
              </a:rPr>
              <a:t> </a:t>
            </a:r>
            <a:r>
              <a:rPr lang="zh-CN" altLang="en-US" dirty="0">
                <a:solidFill>
                  <a:srgbClr val="000000"/>
                </a:solidFill>
                <a:latin typeface="宋体" panose="02010600030101010101" pitchFamily="2" charset="-122"/>
              </a:rPr>
              <a:t>对特征空间划分的最优超平面是</a:t>
            </a:r>
            <a:r>
              <a:rPr lang="en-US" altLang="zh-CN" dirty="0">
                <a:solidFill>
                  <a:srgbClr val="000000"/>
                </a:solidFill>
                <a:latin typeface="宋体" panose="02010600030101010101" pitchFamily="2" charset="-122"/>
              </a:rPr>
              <a:t>SVM</a:t>
            </a:r>
            <a:r>
              <a:rPr lang="zh-CN" altLang="en-US" dirty="0">
                <a:solidFill>
                  <a:srgbClr val="000000"/>
                </a:solidFill>
                <a:latin typeface="宋体" panose="02010600030101010101" pitchFamily="2" charset="-122"/>
              </a:rPr>
              <a:t>的目标</a:t>
            </a:r>
            <a:r>
              <a:rPr lang="en-US" altLang="zh-CN" dirty="0">
                <a:solidFill>
                  <a:srgbClr val="000000"/>
                </a:solidFill>
                <a:latin typeface="宋体" panose="02010600030101010101" pitchFamily="2" charset="-122"/>
              </a:rPr>
              <a:t>,</a:t>
            </a:r>
            <a:r>
              <a:rPr lang="zh-CN" altLang="en-US" dirty="0">
                <a:solidFill>
                  <a:srgbClr val="000000"/>
                </a:solidFill>
                <a:latin typeface="宋体" panose="02010600030101010101" pitchFamily="2" charset="-122"/>
              </a:rPr>
              <a:t>最大化分类边际的思想是</a:t>
            </a:r>
            <a:r>
              <a:rPr lang="en-US" altLang="zh-CN" dirty="0">
                <a:solidFill>
                  <a:srgbClr val="000000"/>
                </a:solidFill>
                <a:latin typeface="宋体" panose="02010600030101010101" pitchFamily="2" charset="-122"/>
              </a:rPr>
              <a:t>SVM</a:t>
            </a:r>
            <a:r>
              <a:rPr lang="zh-CN" altLang="en-US" dirty="0">
                <a:solidFill>
                  <a:srgbClr val="000000"/>
                </a:solidFill>
                <a:latin typeface="宋体" panose="02010600030101010101" pitchFamily="2" charset="-122"/>
              </a:rPr>
              <a:t>方法的核心</a:t>
            </a:r>
            <a:r>
              <a:rPr lang="en-US" altLang="zh-CN" dirty="0">
                <a:solidFill>
                  <a:srgbClr val="000000"/>
                </a:solidFill>
                <a:latin typeface="宋体" panose="02010600030101010101" pitchFamily="2" charset="-122"/>
              </a:rPr>
              <a:t>;</a:t>
            </a:r>
            <a:endParaRPr lang="en-US" altLang="zh-CN" dirty="0">
              <a:latin typeface="Times New Roman" panose="02020603050405020304" pitchFamily="18" charset="0"/>
              <a:cs typeface="Times New Roman" panose="02020603050405020304" pitchFamily="18" charset="0"/>
            </a:endParaRPr>
          </a:p>
          <a:p>
            <a:r>
              <a:rPr lang="en-US" altLang="zh-CN" dirty="0">
                <a:solidFill>
                  <a:srgbClr val="000000"/>
                </a:solidFill>
                <a:latin typeface="宋体" panose="02010600030101010101" pitchFamily="2" charset="-122"/>
              </a:rPr>
              <a:t>③</a:t>
            </a:r>
            <a:r>
              <a:rPr lang="en-US" altLang="zh-CN" dirty="0">
                <a:solidFill>
                  <a:srgbClr val="000000"/>
                </a:solidFill>
                <a:cs typeface="Times New Roman" panose="02020603050405020304" pitchFamily="18" charset="0"/>
              </a:rPr>
              <a:t> </a:t>
            </a:r>
            <a:r>
              <a:rPr lang="zh-CN" altLang="en-US" dirty="0">
                <a:solidFill>
                  <a:srgbClr val="000000"/>
                </a:solidFill>
                <a:latin typeface="宋体" panose="02010600030101010101" pitchFamily="2" charset="-122"/>
              </a:rPr>
              <a:t>支持向量是</a:t>
            </a:r>
            <a:r>
              <a:rPr lang="en-US" altLang="zh-CN" dirty="0">
                <a:solidFill>
                  <a:srgbClr val="000000"/>
                </a:solidFill>
                <a:latin typeface="宋体" panose="02010600030101010101" pitchFamily="2" charset="-122"/>
              </a:rPr>
              <a:t>SVM</a:t>
            </a:r>
            <a:r>
              <a:rPr lang="zh-CN" altLang="en-US" dirty="0">
                <a:solidFill>
                  <a:srgbClr val="000000"/>
                </a:solidFill>
                <a:latin typeface="宋体" panose="02010600030101010101" pitchFamily="2" charset="-122"/>
              </a:rPr>
              <a:t>的训练结果</a:t>
            </a:r>
            <a:r>
              <a:rPr lang="en-US" altLang="zh-CN" dirty="0">
                <a:solidFill>
                  <a:srgbClr val="000000"/>
                </a:solidFill>
                <a:latin typeface="宋体" panose="02010600030101010101" pitchFamily="2" charset="-122"/>
              </a:rPr>
              <a:t>,</a:t>
            </a:r>
            <a:r>
              <a:rPr lang="zh-CN" altLang="en-US" dirty="0">
                <a:solidFill>
                  <a:srgbClr val="000000"/>
                </a:solidFill>
                <a:latin typeface="宋体" panose="02010600030101010101" pitchFamily="2" charset="-122"/>
              </a:rPr>
              <a:t>在</a:t>
            </a:r>
            <a:r>
              <a:rPr lang="en-US" altLang="zh-CN" dirty="0">
                <a:solidFill>
                  <a:srgbClr val="000000"/>
                </a:solidFill>
                <a:latin typeface="宋体" panose="02010600030101010101" pitchFamily="2" charset="-122"/>
              </a:rPr>
              <a:t>SVM</a:t>
            </a:r>
            <a:r>
              <a:rPr lang="zh-CN" altLang="en-US" dirty="0">
                <a:solidFill>
                  <a:srgbClr val="000000"/>
                </a:solidFill>
                <a:latin typeface="宋体" panose="02010600030101010101" pitchFamily="2" charset="-122"/>
              </a:rPr>
              <a:t>分类决策中起决定作用的是支持向量。</a:t>
            </a:r>
            <a:endParaRPr lang="zh-CN" altLang="en-US" dirty="0">
              <a:latin typeface="Times New Roman" panose="02020603050405020304" pitchFamily="18" charset="0"/>
              <a:cs typeface="Times New Roman" panose="02020603050405020304" pitchFamily="18" charset="0"/>
            </a:endParaRPr>
          </a:p>
          <a:p>
            <a:r>
              <a:rPr lang="zh-CN" altLang="en-US" sz="2400" dirty="0"/>
              <a:t> </a:t>
            </a:r>
            <a:r>
              <a:rPr lang="en-US" altLang="zh-CN" sz="2400" dirty="0">
                <a:latin typeface="宋体" panose="02010600030101010101" pitchFamily="2" charset="-122"/>
              </a:rPr>
              <a:t>SVM </a:t>
            </a:r>
            <a:r>
              <a:rPr lang="zh-CN" altLang="en-US" sz="2400" dirty="0">
                <a:latin typeface="宋体" panose="02010600030101010101" pitchFamily="2" charset="-122"/>
              </a:rPr>
              <a:t>是一种有坚实理论基础的新颖的小样本学习方法。它基本上不涉及概率测度及大数定律等</a:t>
            </a:r>
            <a:r>
              <a:rPr lang="en-US" altLang="zh-CN" sz="2400" dirty="0">
                <a:latin typeface="宋体" panose="02010600030101010101" pitchFamily="2" charset="-122"/>
              </a:rPr>
              <a:t>,</a:t>
            </a:r>
            <a:r>
              <a:rPr lang="zh-CN" altLang="en-US" sz="2400" dirty="0">
                <a:latin typeface="宋体" panose="02010600030101010101" pitchFamily="2" charset="-122"/>
              </a:rPr>
              <a:t>因此不同于现有的统计方法。从本质上看</a:t>
            </a:r>
            <a:r>
              <a:rPr lang="en-US" altLang="zh-CN" sz="2400" dirty="0">
                <a:latin typeface="宋体" panose="02010600030101010101" pitchFamily="2" charset="-122"/>
              </a:rPr>
              <a:t>,</a:t>
            </a:r>
            <a:r>
              <a:rPr lang="zh-CN" altLang="en-US" sz="2400" dirty="0">
                <a:latin typeface="宋体" panose="02010600030101010101" pitchFamily="2" charset="-122"/>
              </a:rPr>
              <a:t>它避开了从归纳到演绎的传统过程</a:t>
            </a:r>
            <a:r>
              <a:rPr lang="en-US" altLang="zh-CN" sz="2400" dirty="0">
                <a:latin typeface="宋体" panose="02010600030101010101" pitchFamily="2" charset="-122"/>
              </a:rPr>
              <a:t>,</a:t>
            </a:r>
            <a:r>
              <a:rPr lang="zh-CN" altLang="en-US" sz="2400" dirty="0">
                <a:latin typeface="宋体" panose="02010600030101010101" pitchFamily="2" charset="-122"/>
              </a:rPr>
              <a:t>实现了高效的从训练样本到预报样本的</a:t>
            </a:r>
            <a:r>
              <a:rPr lang="zh-CN" altLang="en-US" sz="2400" dirty="0"/>
              <a:t>“</a:t>
            </a:r>
            <a:r>
              <a:rPr lang="zh-CN" altLang="en-US" sz="2400" dirty="0">
                <a:latin typeface="宋体" panose="02010600030101010101" pitchFamily="2" charset="-122"/>
              </a:rPr>
              <a:t>转导推理</a:t>
            </a:r>
            <a:r>
              <a:rPr lang="zh-CN" altLang="en-US" sz="2400" dirty="0"/>
              <a:t>”</a:t>
            </a:r>
            <a:r>
              <a:rPr lang="en-US" altLang="zh-CN" sz="2400" dirty="0">
                <a:latin typeface="宋体" panose="02010600030101010101" pitchFamily="2" charset="-122"/>
              </a:rPr>
              <a:t>(</a:t>
            </a:r>
            <a:r>
              <a:rPr lang="en-US" altLang="zh-CN" sz="2400" dirty="0" err="1">
                <a:latin typeface="宋体" panose="02010600030101010101" pitchFamily="2" charset="-122"/>
              </a:rPr>
              <a:t>transductive</a:t>
            </a:r>
            <a:r>
              <a:rPr lang="en-US" altLang="zh-CN" sz="2400" dirty="0">
                <a:latin typeface="宋体" panose="02010600030101010101" pitchFamily="2" charset="-122"/>
              </a:rPr>
              <a:t> inference) ,</a:t>
            </a:r>
            <a:r>
              <a:rPr lang="zh-CN" altLang="en-US" sz="2400" dirty="0">
                <a:latin typeface="宋体" panose="02010600030101010101" pitchFamily="2" charset="-122"/>
              </a:rPr>
              <a:t>大大简化了通常的分类和回归等问题。</a:t>
            </a:r>
            <a:endParaRPr lang="zh-CN" altLang="en-US" sz="2400" dirty="0"/>
          </a:p>
          <a:p>
            <a:pPr marL="0" indent="0">
              <a:buNone/>
            </a:pPr>
            <a:endParaRPr lang="zh-CN" altLang="en-US" dirty="0"/>
          </a:p>
        </p:txBody>
      </p:sp>
    </p:spTree>
    <p:extLst>
      <p:ext uri="{BB962C8B-B14F-4D97-AF65-F5344CB8AC3E}">
        <p14:creationId xmlns:p14="http://schemas.microsoft.com/office/powerpoint/2010/main" val="290688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SVM</a:t>
            </a:r>
            <a:r>
              <a:rPr lang="zh-CN" altLang="en-US" dirty="0" smtClean="0"/>
              <a:t>特点</a:t>
            </a:r>
            <a:endParaRPr lang="zh-CN" altLang="en-US" dirty="0"/>
          </a:p>
        </p:txBody>
      </p:sp>
      <p:sp>
        <p:nvSpPr>
          <p:cNvPr id="3" name="内容占位符 2"/>
          <p:cNvSpPr>
            <a:spLocks noGrp="1"/>
          </p:cNvSpPr>
          <p:nvPr>
            <p:ph idx="1"/>
          </p:nvPr>
        </p:nvSpPr>
        <p:spPr/>
        <p:txBody>
          <a:bodyPr/>
          <a:lstStyle/>
          <a:p>
            <a:r>
              <a:rPr lang="en-US" altLang="zh-CN" dirty="0">
                <a:latin typeface="宋体" panose="02010600030101010101" pitchFamily="2" charset="-122"/>
              </a:rPr>
              <a:t>SVM </a:t>
            </a:r>
            <a:r>
              <a:rPr lang="zh-CN" altLang="en-US" dirty="0">
                <a:latin typeface="宋体" panose="02010600030101010101" pitchFamily="2" charset="-122"/>
              </a:rPr>
              <a:t>的最终决策函数只由少数的支持向量所确定</a:t>
            </a:r>
            <a:r>
              <a:rPr lang="en-US" altLang="zh-CN" dirty="0">
                <a:latin typeface="宋体" panose="02010600030101010101" pitchFamily="2" charset="-122"/>
              </a:rPr>
              <a:t>,</a:t>
            </a:r>
            <a:r>
              <a:rPr lang="zh-CN" altLang="en-US" dirty="0">
                <a:latin typeface="宋体" panose="02010600030101010101" pitchFamily="2" charset="-122"/>
              </a:rPr>
              <a:t>计算的复杂性取决于支持向量的数目</a:t>
            </a:r>
            <a:r>
              <a:rPr lang="en-US" altLang="zh-CN" dirty="0">
                <a:latin typeface="宋体" panose="02010600030101010101" pitchFamily="2" charset="-122"/>
              </a:rPr>
              <a:t>,</a:t>
            </a:r>
            <a:r>
              <a:rPr lang="zh-CN" altLang="en-US" dirty="0">
                <a:latin typeface="宋体" panose="02010600030101010101" pitchFamily="2" charset="-122"/>
              </a:rPr>
              <a:t>而不是样本空间的维数</a:t>
            </a:r>
            <a:r>
              <a:rPr lang="en-US" altLang="zh-CN" dirty="0">
                <a:latin typeface="宋体" panose="02010600030101010101" pitchFamily="2" charset="-122"/>
              </a:rPr>
              <a:t>,</a:t>
            </a:r>
            <a:r>
              <a:rPr lang="zh-CN" altLang="en-US" dirty="0">
                <a:latin typeface="宋体" panose="02010600030101010101" pitchFamily="2" charset="-122"/>
              </a:rPr>
              <a:t>这在某种意义上避免了</a:t>
            </a:r>
            <a:r>
              <a:rPr lang="zh-CN" altLang="en-US" dirty="0"/>
              <a:t>“</a:t>
            </a:r>
            <a:r>
              <a:rPr lang="zh-CN" altLang="en-US" dirty="0">
                <a:latin typeface="宋体" panose="02010600030101010101" pitchFamily="2" charset="-122"/>
              </a:rPr>
              <a:t>维数灾难</a:t>
            </a:r>
            <a:r>
              <a:rPr lang="zh-CN" altLang="en-US" dirty="0"/>
              <a:t>”</a:t>
            </a:r>
            <a:r>
              <a:rPr lang="zh-CN" altLang="en-US" dirty="0">
                <a:latin typeface="宋体" panose="02010600030101010101" pitchFamily="2" charset="-122"/>
              </a:rPr>
              <a:t>。</a:t>
            </a:r>
            <a:endParaRPr lang="zh-CN" altLang="en-US" dirty="0">
              <a:latin typeface="Times New Roman" panose="02020603050405020304" pitchFamily="18" charset="0"/>
              <a:cs typeface="Times New Roman" panose="02020603050405020304" pitchFamily="18" charset="0"/>
            </a:endParaRPr>
          </a:p>
          <a:p>
            <a:r>
              <a:rPr lang="zh-CN" altLang="en-US" dirty="0"/>
              <a:t> </a:t>
            </a:r>
            <a:r>
              <a:rPr lang="zh-CN" altLang="en-US" dirty="0">
                <a:latin typeface="宋体" panose="02010600030101010101" pitchFamily="2" charset="-122"/>
              </a:rPr>
              <a:t>少数支持向量决定了最终结果</a:t>
            </a:r>
            <a:r>
              <a:rPr lang="en-US" altLang="zh-CN" dirty="0">
                <a:latin typeface="宋体" panose="02010600030101010101" pitchFamily="2" charset="-122"/>
              </a:rPr>
              <a:t>,</a:t>
            </a:r>
            <a:r>
              <a:rPr lang="zh-CN" altLang="en-US" dirty="0">
                <a:latin typeface="宋体" panose="02010600030101010101" pitchFamily="2" charset="-122"/>
              </a:rPr>
              <a:t>这不但可以帮助我们抓住关键样本、</a:t>
            </a:r>
            <a:r>
              <a:rPr lang="zh-CN" altLang="en-US" dirty="0"/>
              <a:t>“</a:t>
            </a:r>
            <a:r>
              <a:rPr lang="zh-CN" altLang="en-US" dirty="0">
                <a:latin typeface="宋体" panose="02010600030101010101" pitchFamily="2" charset="-122"/>
              </a:rPr>
              <a:t>剔除</a:t>
            </a:r>
            <a:r>
              <a:rPr lang="zh-CN" altLang="en-US" dirty="0"/>
              <a:t>”</a:t>
            </a:r>
            <a:r>
              <a:rPr lang="zh-CN" altLang="en-US" dirty="0">
                <a:latin typeface="宋体" panose="02010600030101010101" pitchFamily="2" charset="-122"/>
              </a:rPr>
              <a:t>大量冗余样本</a:t>
            </a:r>
            <a:r>
              <a:rPr lang="en-US" altLang="zh-CN" dirty="0">
                <a:latin typeface="宋体" panose="02010600030101010101" pitchFamily="2" charset="-122"/>
              </a:rPr>
              <a:t>,</a:t>
            </a:r>
            <a:r>
              <a:rPr lang="zh-CN" altLang="en-US" dirty="0">
                <a:latin typeface="宋体" panose="02010600030101010101" pitchFamily="2" charset="-122"/>
              </a:rPr>
              <a:t>而且注定了该方法不但算法简单</a:t>
            </a:r>
            <a:r>
              <a:rPr lang="en-US" altLang="zh-CN" dirty="0">
                <a:latin typeface="宋体" panose="02010600030101010101" pitchFamily="2" charset="-122"/>
              </a:rPr>
              <a:t>,</a:t>
            </a:r>
            <a:r>
              <a:rPr lang="zh-CN" altLang="en-US" dirty="0">
                <a:latin typeface="宋体" panose="02010600030101010101" pitchFamily="2" charset="-122"/>
              </a:rPr>
              <a:t>而且具有较好的</a:t>
            </a:r>
            <a:r>
              <a:rPr lang="zh-CN" altLang="en-US" dirty="0"/>
              <a:t>“</a:t>
            </a:r>
            <a:r>
              <a:rPr lang="zh-CN" altLang="en-US" dirty="0">
                <a:latin typeface="宋体" panose="02010600030101010101" pitchFamily="2" charset="-122"/>
              </a:rPr>
              <a:t>鲁棒</a:t>
            </a:r>
            <a:r>
              <a:rPr lang="zh-CN" altLang="en-US" dirty="0"/>
              <a:t>”</a:t>
            </a:r>
            <a:r>
              <a:rPr lang="zh-CN" altLang="en-US" dirty="0">
                <a:latin typeface="宋体" panose="02010600030101010101" pitchFamily="2" charset="-122"/>
              </a:rPr>
              <a:t>性。这种</a:t>
            </a:r>
            <a:r>
              <a:rPr lang="zh-CN" altLang="en-US" dirty="0"/>
              <a:t>“</a:t>
            </a:r>
            <a:r>
              <a:rPr lang="zh-CN" altLang="en-US" dirty="0">
                <a:latin typeface="宋体" panose="02010600030101010101" pitchFamily="2" charset="-122"/>
              </a:rPr>
              <a:t>鲁棒</a:t>
            </a:r>
            <a:r>
              <a:rPr lang="zh-CN" altLang="en-US" dirty="0"/>
              <a:t>”</a:t>
            </a:r>
            <a:r>
              <a:rPr lang="zh-CN" altLang="en-US" dirty="0">
                <a:latin typeface="宋体" panose="02010600030101010101" pitchFamily="2" charset="-122"/>
              </a:rPr>
              <a:t>性主要体现在</a:t>
            </a:r>
            <a:r>
              <a:rPr lang="en-US" altLang="zh-CN" dirty="0">
                <a:latin typeface="宋体" panose="02010600030101010101" pitchFamily="2" charset="-122"/>
              </a:rPr>
              <a:t>:</a:t>
            </a:r>
            <a:endParaRPr lang="en-US" altLang="zh-CN" dirty="0">
              <a:latin typeface="Times New Roman" panose="02020603050405020304" pitchFamily="18" charset="0"/>
              <a:cs typeface="Times New Roman" panose="02020603050405020304" pitchFamily="18" charset="0"/>
            </a:endParaRPr>
          </a:p>
          <a:p>
            <a:pPr lvl="1"/>
            <a:r>
              <a:rPr lang="en-US" altLang="zh-CN" sz="2000" dirty="0">
                <a:latin typeface="宋体" panose="02010600030101010101" pitchFamily="2" charset="-122"/>
              </a:rPr>
              <a:t>①</a:t>
            </a:r>
            <a:r>
              <a:rPr lang="zh-CN" altLang="en-US" sz="2000" dirty="0">
                <a:latin typeface="宋体" panose="02010600030101010101" pitchFamily="2" charset="-122"/>
              </a:rPr>
              <a:t>增、删非支持向量样本对模型没有影响</a:t>
            </a:r>
            <a:r>
              <a:rPr lang="en-US" altLang="zh-CN" sz="2000" dirty="0">
                <a:latin typeface="宋体" panose="02010600030101010101" pitchFamily="2" charset="-122"/>
              </a:rPr>
              <a:t>;</a:t>
            </a:r>
            <a:endParaRPr lang="en-US" altLang="zh-CN" sz="2000" dirty="0">
              <a:latin typeface="Times New Roman" panose="02020603050405020304" pitchFamily="18" charset="0"/>
              <a:cs typeface="Times New Roman" panose="02020603050405020304" pitchFamily="18" charset="0"/>
            </a:endParaRPr>
          </a:p>
          <a:p>
            <a:pPr lvl="1"/>
            <a:r>
              <a:rPr lang="en-US" altLang="zh-CN" sz="2000" dirty="0">
                <a:latin typeface="宋体" panose="02010600030101010101" pitchFamily="2" charset="-122"/>
              </a:rPr>
              <a:t>②</a:t>
            </a:r>
            <a:r>
              <a:rPr lang="zh-CN" altLang="en-US" sz="2000" dirty="0">
                <a:latin typeface="宋体" panose="02010600030101010101" pitchFamily="2" charset="-122"/>
              </a:rPr>
              <a:t>支持向量样本集具有一定的鲁棒性</a:t>
            </a:r>
            <a:r>
              <a:rPr lang="en-US" altLang="zh-CN" sz="2000" dirty="0">
                <a:latin typeface="宋体" panose="02010600030101010101" pitchFamily="2" charset="-122"/>
              </a:rPr>
              <a:t>;</a:t>
            </a:r>
            <a:endParaRPr lang="en-US" altLang="zh-CN" sz="2000" dirty="0">
              <a:latin typeface="Times New Roman" panose="02020603050405020304" pitchFamily="18" charset="0"/>
              <a:cs typeface="Times New Roman" panose="02020603050405020304" pitchFamily="18" charset="0"/>
            </a:endParaRPr>
          </a:p>
          <a:p>
            <a:pPr lvl="1"/>
            <a:r>
              <a:rPr lang="en-US" altLang="zh-CN" sz="2000" dirty="0">
                <a:latin typeface="宋体" panose="02010600030101010101" pitchFamily="2" charset="-122"/>
              </a:rPr>
              <a:t>③</a:t>
            </a:r>
            <a:r>
              <a:rPr lang="zh-CN" altLang="en-US" sz="2000" dirty="0">
                <a:latin typeface="宋体" panose="02010600030101010101" pitchFamily="2" charset="-122"/>
              </a:rPr>
              <a:t>有些成功的应用中</a:t>
            </a:r>
            <a:r>
              <a:rPr lang="en-US" altLang="zh-CN" sz="2000" dirty="0">
                <a:latin typeface="宋体" panose="02010600030101010101" pitchFamily="2" charset="-122"/>
              </a:rPr>
              <a:t>,SVM </a:t>
            </a:r>
            <a:r>
              <a:rPr lang="zh-CN" altLang="en-US" sz="2000" dirty="0">
                <a:latin typeface="宋体" panose="02010600030101010101" pitchFamily="2" charset="-122"/>
              </a:rPr>
              <a:t>方法对核的选取不敏感。</a:t>
            </a:r>
            <a:endParaRPr lang="zh-CN" altLang="en-US" sz="2000" dirty="0">
              <a:latin typeface="Times New Roman" panose="02020603050405020304" pitchFamily="18" charset="0"/>
              <a:cs typeface="Times New Roman" panose="02020603050405020304" pitchFamily="18" charset="0"/>
            </a:endParaRPr>
          </a:p>
          <a:p>
            <a:pPr marL="0" indent="0">
              <a:buNone/>
            </a:pPr>
            <a:endParaRPr lang="zh-CN" altLang="en-US" dirty="0"/>
          </a:p>
        </p:txBody>
      </p:sp>
    </p:spTree>
    <p:extLst>
      <p:ext uri="{BB962C8B-B14F-4D97-AF65-F5344CB8AC3E}">
        <p14:creationId xmlns:p14="http://schemas.microsoft.com/office/powerpoint/2010/main" val="12233551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SVM</a:t>
            </a:r>
            <a:r>
              <a:rPr lang="zh-CN" altLang="en-US" dirty="0" smtClean="0"/>
              <a:t>应用</a:t>
            </a:r>
            <a:endParaRPr lang="zh-CN" altLang="en-US" dirty="0"/>
          </a:p>
        </p:txBody>
      </p:sp>
      <p:sp>
        <p:nvSpPr>
          <p:cNvPr id="3" name="内容占位符 2"/>
          <p:cNvSpPr>
            <a:spLocks noGrp="1"/>
          </p:cNvSpPr>
          <p:nvPr>
            <p:ph idx="1"/>
          </p:nvPr>
        </p:nvSpPr>
        <p:spPr/>
        <p:txBody>
          <a:bodyPr/>
          <a:lstStyle/>
          <a:p>
            <a:r>
              <a:rPr lang="zh-CN" altLang="en-US" dirty="0">
                <a:latin typeface="宋体" panose="02010600030101010101" pitchFamily="2" charset="-122"/>
              </a:rPr>
              <a:t>近年来</a:t>
            </a:r>
            <a:r>
              <a:rPr lang="en-US" altLang="zh-CN" dirty="0">
                <a:latin typeface="宋体" panose="02010600030101010101" pitchFamily="2" charset="-122"/>
              </a:rPr>
              <a:t>SVM </a:t>
            </a:r>
            <a:r>
              <a:rPr lang="zh-CN" altLang="en-US" dirty="0">
                <a:latin typeface="宋体" panose="02010600030101010101" pitchFamily="2" charset="-122"/>
              </a:rPr>
              <a:t>方法已经在图像识别、信号处理和基因图谱识别等方面得到了成功的应用</a:t>
            </a:r>
            <a:r>
              <a:rPr lang="en-US" altLang="zh-CN" dirty="0">
                <a:latin typeface="宋体" panose="02010600030101010101" pitchFamily="2" charset="-122"/>
              </a:rPr>
              <a:t>,</a:t>
            </a:r>
            <a:r>
              <a:rPr lang="zh-CN" altLang="en-US" dirty="0">
                <a:latin typeface="宋体" panose="02010600030101010101" pitchFamily="2" charset="-122"/>
              </a:rPr>
              <a:t>显示了它的优势。</a:t>
            </a:r>
          </a:p>
          <a:p>
            <a:r>
              <a:rPr lang="en-US" altLang="zh-CN" dirty="0">
                <a:latin typeface="宋体" panose="02010600030101010101" pitchFamily="2" charset="-122"/>
              </a:rPr>
              <a:t>SVM </a:t>
            </a:r>
            <a:r>
              <a:rPr lang="zh-CN" altLang="en-US" dirty="0">
                <a:latin typeface="宋体" panose="02010600030101010101" pitchFamily="2" charset="-122"/>
              </a:rPr>
              <a:t>通过核函数实现到高维空间的非线性映射</a:t>
            </a:r>
            <a:r>
              <a:rPr lang="en-US" altLang="zh-CN" dirty="0">
                <a:latin typeface="宋体" panose="02010600030101010101" pitchFamily="2" charset="-122"/>
              </a:rPr>
              <a:t>,</a:t>
            </a:r>
            <a:r>
              <a:rPr lang="zh-CN" altLang="en-US" dirty="0">
                <a:latin typeface="宋体" panose="02010600030101010101" pitchFamily="2" charset="-122"/>
              </a:rPr>
              <a:t>所以适合于解决本质上非线性的分类、回归和密度函数估计等问题。</a:t>
            </a:r>
          </a:p>
          <a:p>
            <a:r>
              <a:rPr lang="zh-CN" altLang="en-US" dirty="0">
                <a:latin typeface="宋体" panose="02010600030101010101" pitchFamily="2" charset="-122"/>
              </a:rPr>
              <a:t>支持向量方法也为样本分析、因子筛选、信息压缩、知识挖掘和数据修复等提供了新工具。</a:t>
            </a:r>
            <a:r>
              <a:rPr lang="zh-CN" altLang="en-US" dirty="0"/>
              <a:t> </a:t>
            </a:r>
          </a:p>
          <a:p>
            <a:pPr marL="0" indent="0">
              <a:buNone/>
            </a:pPr>
            <a:endParaRPr lang="zh-CN" altLang="en-US" dirty="0"/>
          </a:p>
        </p:txBody>
      </p:sp>
    </p:spTree>
    <p:extLst>
      <p:ext uri="{BB962C8B-B14F-4D97-AF65-F5344CB8AC3E}">
        <p14:creationId xmlns:p14="http://schemas.microsoft.com/office/powerpoint/2010/main" val="8446416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SVM</a:t>
            </a:r>
            <a:r>
              <a:rPr lang="zh-CN" altLang="en-US" dirty="0" smtClean="0"/>
              <a:t>研究</a:t>
            </a:r>
            <a:endParaRPr lang="zh-CN" altLang="en-US" dirty="0"/>
          </a:p>
        </p:txBody>
      </p:sp>
      <p:sp>
        <p:nvSpPr>
          <p:cNvPr id="3" name="内容占位符 2"/>
          <p:cNvSpPr>
            <a:spLocks noGrp="1"/>
          </p:cNvSpPr>
          <p:nvPr>
            <p:ph idx="1"/>
          </p:nvPr>
        </p:nvSpPr>
        <p:spPr/>
        <p:txBody>
          <a:bodyPr/>
          <a:lstStyle/>
          <a:p>
            <a:r>
              <a:rPr lang="zh-CN" altLang="en-US" dirty="0">
                <a:latin typeface="宋体" panose="02010600030101010101" pitchFamily="2" charset="-122"/>
              </a:rPr>
              <a:t>对支持向量机的研究主要集中在对</a:t>
            </a:r>
            <a:r>
              <a:rPr lang="en-US" altLang="zh-CN" dirty="0">
                <a:latin typeface="宋体" panose="02010600030101010101" pitchFamily="2" charset="-122"/>
              </a:rPr>
              <a:t>SVM</a:t>
            </a:r>
            <a:r>
              <a:rPr lang="zh-CN" altLang="en-US" dirty="0">
                <a:latin typeface="宋体" panose="02010600030101010101" pitchFamily="2" charset="-122"/>
              </a:rPr>
              <a:t>本身性质的研究以及加大支持向量机应用研究的深度和广度两方面。</a:t>
            </a:r>
          </a:p>
          <a:p>
            <a:endParaRPr lang="zh-CN" altLang="en-US" dirty="0">
              <a:latin typeface="宋体" panose="02010600030101010101" pitchFamily="2" charset="-122"/>
            </a:endParaRPr>
          </a:p>
          <a:p>
            <a:r>
              <a:rPr lang="en-US" altLang="zh-CN" dirty="0">
                <a:latin typeface="宋体" panose="02010600030101010101" pitchFamily="2" charset="-122"/>
              </a:rPr>
              <a:t>SVM</a:t>
            </a:r>
            <a:r>
              <a:rPr lang="zh-CN" altLang="en-US" b="1" dirty="0">
                <a:latin typeface="宋体" panose="02010600030101010101" pitchFamily="2" charset="-122"/>
              </a:rPr>
              <a:t>训练算法</a:t>
            </a:r>
            <a:endParaRPr lang="zh-CN" altLang="en-US" dirty="0">
              <a:latin typeface="Times New Roman" panose="02020603050405020304" pitchFamily="18" charset="0"/>
              <a:cs typeface="Times New Roman" panose="02020603050405020304" pitchFamily="18" charset="0"/>
            </a:endParaRPr>
          </a:p>
          <a:p>
            <a:pPr lvl="1"/>
            <a:r>
              <a:rPr lang="zh-CN" altLang="en-US" sz="2000" dirty="0">
                <a:latin typeface="宋体" panose="02010600030101010101" pitchFamily="2" charset="-122"/>
                <a:cs typeface="Times New Roman" panose="02020603050405020304" pitchFamily="18" charset="0"/>
              </a:rPr>
              <a:t>传统的利用标准二次型优化技术解决对偶问题的方法</a:t>
            </a:r>
            <a:r>
              <a:rPr lang="en-US" altLang="zh-CN" sz="2000" dirty="0">
                <a:latin typeface="宋体" panose="02010600030101010101" pitchFamily="2" charset="-122"/>
                <a:cs typeface="Times New Roman" panose="02020603050405020304" pitchFamily="18" charset="0"/>
              </a:rPr>
              <a:t>,</a:t>
            </a:r>
            <a:r>
              <a:rPr lang="zh-CN" altLang="en-US" sz="2000" dirty="0">
                <a:latin typeface="宋体" panose="02010600030101010101" pitchFamily="2" charset="-122"/>
                <a:cs typeface="Times New Roman" panose="02020603050405020304" pitchFamily="18" charset="0"/>
              </a:rPr>
              <a:t>是</a:t>
            </a:r>
            <a:r>
              <a:rPr lang="en-US" altLang="zh-CN" sz="2000" dirty="0">
                <a:latin typeface="宋体" panose="02010600030101010101" pitchFamily="2" charset="-122"/>
                <a:cs typeface="Times New Roman" panose="02020603050405020304" pitchFamily="18" charset="0"/>
              </a:rPr>
              <a:t>SVM</a:t>
            </a:r>
            <a:r>
              <a:rPr lang="zh-CN" altLang="en-US" sz="2000" dirty="0">
                <a:latin typeface="宋体" panose="02010600030101010101" pitchFamily="2" charset="-122"/>
                <a:cs typeface="Times New Roman" panose="02020603050405020304" pitchFamily="18" charset="0"/>
              </a:rPr>
              <a:t>训练算法慢及受到训练样本集规模制约的主要原因。</a:t>
            </a:r>
          </a:p>
          <a:p>
            <a:pPr lvl="1"/>
            <a:r>
              <a:rPr lang="zh-CN" altLang="en-US" sz="2000" dirty="0">
                <a:latin typeface="宋体" panose="02010600030101010101" pitchFamily="2" charset="-122"/>
                <a:cs typeface="Times New Roman" panose="02020603050405020304" pitchFamily="18" charset="0"/>
              </a:rPr>
              <a:t>目前已提出了许多解决方法和改进算法</a:t>
            </a:r>
            <a:r>
              <a:rPr lang="en-US" altLang="zh-CN" sz="2000" dirty="0">
                <a:latin typeface="宋体" panose="02010600030101010101" pitchFamily="2" charset="-122"/>
                <a:cs typeface="Times New Roman" panose="02020603050405020304" pitchFamily="18" charset="0"/>
              </a:rPr>
              <a:t>,</a:t>
            </a:r>
            <a:r>
              <a:rPr lang="zh-CN" altLang="en-US" sz="2000" dirty="0">
                <a:latin typeface="宋体" panose="02010600030101010101" pitchFamily="2" charset="-122"/>
                <a:cs typeface="Times New Roman" panose="02020603050405020304" pitchFamily="18" charset="0"/>
              </a:rPr>
              <a:t>主要是从如何处理大规模样本集的训练问题、提高训练算法收敛速度等方面改进。</a:t>
            </a:r>
          </a:p>
          <a:p>
            <a:pPr lvl="1"/>
            <a:r>
              <a:rPr lang="zh-CN" altLang="en-US" sz="2000" dirty="0">
                <a:latin typeface="宋体" panose="02010600030101010101" pitchFamily="2" charset="-122"/>
                <a:cs typeface="Times New Roman" panose="02020603050405020304" pitchFamily="18" charset="0"/>
              </a:rPr>
              <a:t>主要有：分解方法、修改优化问题法、增量学习法、几何方法等分别讨论。</a:t>
            </a:r>
            <a:r>
              <a:rPr lang="zh-CN" altLang="en-US" sz="2000" dirty="0">
                <a:latin typeface="宋体" panose="02010600030101010101" pitchFamily="2" charset="-122"/>
              </a:rPr>
              <a:t> </a:t>
            </a:r>
            <a:r>
              <a:rPr lang="zh-CN" altLang="en-US" sz="2000" dirty="0"/>
              <a:t> </a:t>
            </a:r>
          </a:p>
          <a:p>
            <a:pPr marL="0" indent="0">
              <a:buNone/>
            </a:pPr>
            <a:endParaRPr lang="zh-CN" altLang="en-US" dirty="0"/>
          </a:p>
        </p:txBody>
      </p:sp>
    </p:spTree>
    <p:extLst>
      <p:ext uri="{BB962C8B-B14F-4D97-AF65-F5344CB8AC3E}">
        <p14:creationId xmlns:p14="http://schemas.microsoft.com/office/powerpoint/2010/main" val="796319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SVM</a:t>
            </a:r>
            <a:r>
              <a:rPr lang="zh-CN" altLang="en-US" dirty="0" smtClean="0"/>
              <a:t>分类算法</a:t>
            </a:r>
            <a:endParaRPr lang="zh-CN" altLang="en-US" dirty="0"/>
          </a:p>
        </p:txBody>
      </p:sp>
      <p:sp>
        <p:nvSpPr>
          <p:cNvPr id="3" name="内容占位符 2"/>
          <p:cNvSpPr>
            <a:spLocks noGrp="1"/>
          </p:cNvSpPr>
          <p:nvPr>
            <p:ph idx="1"/>
          </p:nvPr>
        </p:nvSpPr>
        <p:spPr/>
        <p:txBody>
          <a:bodyPr/>
          <a:lstStyle/>
          <a:p>
            <a:r>
              <a:rPr lang="en-US" altLang="zh-CN" dirty="0">
                <a:latin typeface="宋体" panose="02010600030101010101" pitchFamily="2" charset="-122"/>
              </a:rPr>
              <a:t>SVM</a:t>
            </a:r>
            <a:r>
              <a:rPr lang="zh-CN" altLang="en-US" b="1" dirty="0">
                <a:latin typeface="宋体" panose="02010600030101010101" pitchFamily="2" charset="-122"/>
              </a:rPr>
              <a:t>分类算法</a:t>
            </a:r>
            <a:endParaRPr lang="zh-CN" altLang="en-US" dirty="0">
              <a:latin typeface="Times New Roman" panose="02020603050405020304" pitchFamily="18" charset="0"/>
              <a:cs typeface="Times New Roman" panose="02020603050405020304" pitchFamily="18" charset="0"/>
            </a:endParaRPr>
          </a:p>
          <a:p>
            <a:r>
              <a:rPr lang="zh-CN" altLang="en-US" dirty="0">
                <a:latin typeface="宋体" panose="02010600030101010101" pitchFamily="2" charset="-122"/>
              </a:rPr>
              <a:t>训练好</a:t>
            </a:r>
            <a:r>
              <a:rPr lang="en-US" altLang="zh-CN" dirty="0">
                <a:latin typeface="宋体" panose="02010600030101010101" pitchFamily="2" charset="-122"/>
              </a:rPr>
              <a:t>SVM</a:t>
            </a:r>
            <a:r>
              <a:rPr lang="zh-CN" altLang="en-US" dirty="0">
                <a:latin typeface="宋体" panose="02010600030101010101" pitchFamily="2" charset="-122"/>
              </a:rPr>
              <a:t>分类器后</a:t>
            </a:r>
            <a:r>
              <a:rPr lang="en-US" altLang="zh-CN" dirty="0">
                <a:latin typeface="宋体" panose="02010600030101010101" pitchFamily="2" charset="-122"/>
              </a:rPr>
              <a:t>,</a:t>
            </a:r>
            <a:r>
              <a:rPr lang="zh-CN" altLang="en-US" dirty="0">
                <a:latin typeface="宋体" panose="02010600030101010101" pitchFamily="2" charset="-122"/>
              </a:rPr>
              <a:t>得到的支持向量被用来构成决策分类面。对于大规模样本集问题</a:t>
            </a:r>
            <a:r>
              <a:rPr lang="en-US" altLang="zh-CN" dirty="0">
                <a:latin typeface="宋体" panose="02010600030101010101" pitchFamily="2" charset="-122"/>
              </a:rPr>
              <a:t>,SVM</a:t>
            </a:r>
            <a:r>
              <a:rPr lang="zh-CN" altLang="en-US" dirty="0">
                <a:latin typeface="宋体" panose="02010600030101010101" pitchFamily="2" charset="-122"/>
              </a:rPr>
              <a:t>训练得到的支持向量数目很大</a:t>
            </a:r>
            <a:r>
              <a:rPr lang="en-US" altLang="zh-CN" dirty="0">
                <a:latin typeface="宋体" panose="02010600030101010101" pitchFamily="2" charset="-122"/>
              </a:rPr>
              <a:t>,</a:t>
            </a:r>
            <a:r>
              <a:rPr lang="zh-CN" altLang="en-US" dirty="0">
                <a:latin typeface="宋体" panose="02010600030101010101" pitchFamily="2" charset="-122"/>
              </a:rPr>
              <a:t>则进行分类决策时的计算代价就是一个值得考虑的问题。</a:t>
            </a:r>
            <a:endParaRPr lang="zh-CN" altLang="en-US" dirty="0">
              <a:latin typeface="Times New Roman" panose="02020603050405020304" pitchFamily="18" charset="0"/>
              <a:cs typeface="Times New Roman" panose="02020603050405020304" pitchFamily="18" charset="0"/>
            </a:endParaRPr>
          </a:p>
          <a:p>
            <a:r>
              <a:rPr lang="zh-CN" altLang="en-US" dirty="0">
                <a:latin typeface="宋体" panose="02010600030101010101" pitchFamily="2" charset="-122"/>
              </a:rPr>
              <a:t>解决方法如：缩减集</a:t>
            </a:r>
            <a:r>
              <a:rPr lang="en-US" altLang="zh-CN" dirty="0">
                <a:latin typeface="宋体" panose="02010600030101010101" pitchFamily="2" charset="-122"/>
              </a:rPr>
              <a:t>(Reduced Set) SVM</a:t>
            </a:r>
            <a:r>
              <a:rPr lang="zh-CN" altLang="en-US" dirty="0">
                <a:latin typeface="宋体" panose="02010600030101010101" pitchFamily="2" charset="-122"/>
              </a:rPr>
              <a:t>方法，采用缩减集代替支持向量集</a:t>
            </a:r>
            <a:r>
              <a:rPr lang="en-US" altLang="zh-CN" dirty="0">
                <a:latin typeface="宋体" panose="02010600030101010101" pitchFamily="2" charset="-122"/>
              </a:rPr>
              <a:t>,</a:t>
            </a:r>
            <a:r>
              <a:rPr lang="zh-CN" altLang="en-US" dirty="0">
                <a:latin typeface="宋体" panose="02010600030101010101" pitchFamily="2" charset="-122"/>
              </a:rPr>
              <a:t>缩减集中的向量不是支持向量</a:t>
            </a:r>
            <a:r>
              <a:rPr lang="en-US" altLang="zh-CN" dirty="0">
                <a:latin typeface="宋体" panose="02010600030101010101" pitchFamily="2" charset="-122"/>
              </a:rPr>
              <a:t>,</a:t>
            </a:r>
            <a:r>
              <a:rPr lang="zh-CN" altLang="en-US" dirty="0">
                <a:latin typeface="宋体" panose="02010600030101010101" pitchFamily="2" charset="-122"/>
              </a:rPr>
              <a:t>数目比支持向量少</a:t>
            </a:r>
            <a:r>
              <a:rPr lang="en-US" altLang="zh-CN" dirty="0">
                <a:latin typeface="宋体" panose="02010600030101010101" pitchFamily="2" charset="-122"/>
              </a:rPr>
              <a:t>,</a:t>
            </a:r>
            <a:r>
              <a:rPr lang="zh-CN" altLang="en-US" dirty="0">
                <a:latin typeface="宋体" panose="02010600030101010101" pitchFamily="2" charset="-122"/>
              </a:rPr>
              <a:t>但它们在分类决策函数中的形式与支持向量相同。</a:t>
            </a:r>
            <a:r>
              <a:rPr lang="zh-CN" altLang="en-US" dirty="0"/>
              <a:t> </a:t>
            </a:r>
          </a:p>
          <a:p>
            <a:pPr marL="0" indent="0">
              <a:buNone/>
            </a:pPr>
            <a:endParaRPr lang="zh-CN" altLang="en-US" dirty="0"/>
          </a:p>
        </p:txBody>
      </p:sp>
    </p:spTree>
    <p:extLst>
      <p:ext uri="{BB962C8B-B14F-4D97-AF65-F5344CB8AC3E}">
        <p14:creationId xmlns:p14="http://schemas.microsoft.com/office/powerpoint/2010/main" val="17416037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多类</a:t>
            </a:r>
            <a:r>
              <a:rPr lang="en-US" altLang="zh-CN" dirty="0" smtClean="0"/>
              <a:t>SVM</a:t>
            </a:r>
            <a:endParaRPr lang="zh-CN" altLang="en-US" dirty="0"/>
          </a:p>
        </p:txBody>
      </p:sp>
      <p:pic>
        <p:nvPicPr>
          <p:cNvPr id="4"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47378" y="2481839"/>
            <a:ext cx="6582694" cy="3115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838200" y="1600885"/>
            <a:ext cx="6096000" cy="646331"/>
          </a:xfrm>
          <a:prstGeom prst="rect">
            <a:avLst/>
          </a:prstGeom>
        </p:spPr>
        <p:txBody>
          <a:bodyPr>
            <a:spAutoFit/>
          </a:bodyPr>
          <a:lstStyle/>
          <a:p>
            <a:r>
              <a:rPr lang="en-US" altLang="zh-CN" dirty="0">
                <a:solidFill>
                  <a:srgbClr val="000000"/>
                </a:solidFill>
                <a:latin typeface="宋体" panose="02010600030101010101" pitchFamily="2" charset="-122"/>
              </a:rPr>
              <a:t>SVM</a:t>
            </a:r>
            <a:r>
              <a:rPr lang="zh-CN" altLang="en-US" dirty="0">
                <a:solidFill>
                  <a:srgbClr val="000000"/>
                </a:solidFill>
                <a:latin typeface="宋体" panose="02010600030101010101" pitchFamily="2" charset="-122"/>
              </a:rPr>
              <a:t>本质上是两类分类器</a:t>
            </a:r>
            <a:r>
              <a:rPr lang="en-US" altLang="zh-CN" dirty="0">
                <a:solidFill>
                  <a:srgbClr val="000000"/>
                </a:solidFill>
                <a:latin typeface="宋体" panose="02010600030101010101" pitchFamily="2" charset="-122"/>
              </a:rPr>
              <a:t>.</a:t>
            </a:r>
          </a:p>
          <a:p>
            <a:r>
              <a:rPr lang="zh-CN" altLang="en-US" dirty="0">
                <a:solidFill>
                  <a:srgbClr val="000000"/>
                </a:solidFill>
                <a:latin typeface="宋体" panose="02010600030101010101" pitchFamily="2" charset="-122"/>
              </a:rPr>
              <a:t>常用的</a:t>
            </a:r>
            <a:r>
              <a:rPr lang="en-US" altLang="zh-CN" dirty="0">
                <a:solidFill>
                  <a:srgbClr val="000000"/>
                </a:solidFill>
                <a:latin typeface="宋体" panose="02010600030101010101" pitchFamily="2" charset="-122"/>
              </a:rPr>
              <a:t>SVM</a:t>
            </a:r>
            <a:r>
              <a:rPr lang="zh-CN" altLang="en-US" dirty="0">
                <a:solidFill>
                  <a:srgbClr val="000000"/>
                </a:solidFill>
                <a:latin typeface="宋体" panose="02010600030101010101" pitchFamily="2" charset="-122"/>
              </a:rPr>
              <a:t>多值分类器构造方法有</a:t>
            </a:r>
            <a:r>
              <a:rPr lang="en-US" altLang="zh-CN" dirty="0">
                <a:solidFill>
                  <a:srgbClr val="000000"/>
                </a:solidFill>
                <a:latin typeface="宋体" panose="02010600030101010101" pitchFamily="2" charset="-122"/>
              </a:rPr>
              <a:t>:</a:t>
            </a:r>
            <a:r>
              <a:rPr lang="en-US" altLang="zh-CN" dirty="0"/>
              <a:t> </a:t>
            </a:r>
            <a:endParaRPr lang="en-US" altLang="zh-CN" dirty="0"/>
          </a:p>
        </p:txBody>
      </p:sp>
    </p:spTree>
    <p:extLst>
      <p:ext uri="{BB962C8B-B14F-4D97-AF65-F5344CB8AC3E}">
        <p14:creationId xmlns:p14="http://schemas.microsoft.com/office/powerpoint/2010/main" val="3023448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LIBSVM</a:t>
            </a:r>
            <a:endParaRPr lang="zh-CN" altLang="en-US" dirty="0"/>
          </a:p>
        </p:txBody>
      </p:sp>
      <p:pic>
        <p:nvPicPr>
          <p:cNvPr id="4" name="内容占位符 3"/>
          <p:cNvPicPr>
            <a:picLocks noGrp="1" noChangeAspect="1"/>
          </p:cNvPicPr>
          <p:nvPr>
            <p:ph idx="1"/>
          </p:nvPr>
        </p:nvPicPr>
        <p:blipFill>
          <a:blip r:embed="rId2"/>
          <a:stretch>
            <a:fillRect/>
          </a:stretch>
        </p:blipFill>
        <p:spPr>
          <a:xfrm>
            <a:off x="866775" y="1690688"/>
            <a:ext cx="5229225" cy="2977753"/>
          </a:xfrm>
          <a:prstGeom prst="rect">
            <a:avLst/>
          </a:prstGeom>
        </p:spPr>
      </p:pic>
      <p:sp>
        <p:nvSpPr>
          <p:cNvPr id="5" name="矩形 4"/>
          <p:cNvSpPr/>
          <p:nvPr/>
        </p:nvSpPr>
        <p:spPr>
          <a:xfrm>
            <a:off x="1109904" y="4758809"/>
            <a:ext cx="4257191" cy="646331"/>
          </a:xfrm>
          <a:prstGeom prst="rect">
            <a:avLst/>
          </a:prstGeom>
        </p:spPr>
        <p:txBody>
          <a:bodyPr wrap="none">
            <a:spAutoFit/>
          </a:bodyPr>
          <a:lstStyle/>
          <a:p>
            <a:r>
              <a:rPr lang="en-US" altLang="zh-CN" dirty="0">
                <a:hlinkClick r:id="rId3"/>
              </a:rPr>
              <a:t>https://www.csie.ntu.edu.tw/~cjlin/libsvm</a:t>
            </a:r>
            <a:r>
              <a:rPr lang="en-US" altLang="zh-CN" dirty="0" smtClean="0">
                <a:hlinkClick r:id="rId3"/>
              </a:rPr>
              <a:t>/</a:t>
            </a:r>
            <a:endParaRPr lang="en-US" altLang="zh-CN" dirty="0" smtClean="0"/>
          </a:p>
          <a:p>
            <a:endParaRPr lang="zh-CN" altLang="en-US" dirty="0"/>
          </a:p>
        </p:txBody>
      </p:sp>
      <p:sp>
        <p:nvSpPr>
          <p:cNvPr id="6" name="矩形 5"/>
          <p:cNvSpPr/>
          <p:nvPr/>
        </p:nvSpPr>
        <p:spPr>
          <a:xfrm>
            <a:off x="1109904" y="5405140"/>
            <a:ext cx="3241208" cy="646331"/>
          </a:xfrm>
          <a:prstGeom prst="rect">
            <a:avLst/>
          </a:prstGeom>
        </p:spPr>
        <p:txBody>
          <a:bodyPr wrap="none">
            <a:spAutoFit/>
          </a:bodyPr>
          <a:lstStyle/>
          <a:p>
            <a:r>
              <a:rPr lang="en-US" altLang="zh-CN" dirty="0">
                <a:hlinkClick r:id="rId4"/>
              </a:rPr>
              <a:t>https://</a:t>
            </a:r>
            <a:r>
              <a:rPr lang="en-US" altLang="zh-CN" dirty="0" smtClean="0">
                <a:hlinkClick r:id="rId4"/>
              </a:rPr>
              <a:t>github.com/cjlin1/libsvm</a:t>
            </a:r>
            <a:endParaRPr lang="en-US" altLang="zh-CN" dirty="0" smtClean="0"/>
          </a:p>
          <a:p>
            <a:endParaRPr lang="zh-CN" altLang="en-US" dirty="0"/>
          </a:p>
        </p:txBody>
      </p:sp>
      <p:pic>
        <p:nvPicPr>
          <p:cNvPr id="7" name="图片 6"/>
          <p:cNvPicPr>
            <a:picLocks noChangeAspect="1"/>
          </p:cNvPicPr>
          <p:nvPr/>
        </p:nvPicPr>
        <p:blipFill>
          <a:blip r:embed="rId5"/>
          <a:stretch>
            <a:fillRect/>
          </a:stretch>
        </p:blipFill>
        <p:spPr>
          <a:xfrm>
            <a:off x="6348717" y="1593771"/>
            <a:ext cx="5433327" cy="4457700"/>
          </a:xfrm>
          <a:prstGeom prst="rect">
            <a:avLst/>
          </a:prstGeom>
        </p:spPr>
      </p:pic>
    </p:spTree>
    <p:extLst>
      <p:ext uri="{BB962C8B-B14F-4D97-AF65-F5344CB8AC3E}">
        <p14:creationId xmlns:p14="http://schemas.microsoft.com/office/powerpoint/2010/main" val="2371188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SVM</a:t>
            </a:r>
            <a:r>
              <a:rPr lang="zh-CN" altLang="en-US" dirty="0" smtClean="0"/>
              <a:t>是</a:t>
            </a:r>
            <a:r>
              <a:rPr lang="zh-CN" altLang="en-US" dirty="0" smtClean="0"/>
              <a:t>什么？</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a:t>
            </a:r>
            <a:r>
              <a:rPr lang="en-US" altLang="zh-CN" dirty="0"/>
              <a:t>SVM</a:t>
            </a:r>
            <a:r>
              <a:rPr lang="zh-CN" altLang="en-US" dirty="0"/>
              <a:t>是让应用数学家真正得到应用的一种算法</a:t>
            </a:r>
            <a:r>
              <a:rPr lang="en-US" altLang="zh-CN" dirty="0" smtClean="0"/>
              <a:t>”</a:t>
            </a:r>
          </a:p>
          <a:p>
            <a:pPr marL="0" indent="0">
              <a:buNone/>
            </a:pPr>
            <a:r>
              <a:rPr lang="en-US" altLang="zh-CN" dirty="0"/>
              <a:t>SVM</a:t>
            </a:r>
            <a:r>
              <a:rPr lang="zh-CN" altLang="en-US" dirty="0"/>
              <a:t>对于大部分的普通人来说，要完全理解其中的数学是非常困难的，所以要让这些普通人理解，得要把里面的数学知识用简单的语言去讲解才行。而且想明白了这些数学，对学习其他的内容也是大有裨益的。我就是属于绝大多数的普通人，为了看明白</a:t>
            </a:r>
            <a:r>
              <a:rPr lang="en-US" altLang="zh-CN" dirty="0"/>
              <a:t>SVM</a:t>
            </a:r>
            <a:r>
              <a:rPr lang="zh-CN" altLang="en-US" dirty="0"/>
              <a:t>，看了不少的资料，这里把我的心得分享分享。</a:t>
            </a:r>
            <a:endParaRPr lang="en-US" altLang="zh-CN" dirty="0"/>
          </a:p>
        </p:txBody>
      </p:sp>
    </p:spTree>
    <p:extLst>
      <p:ext uri="{BB962C8B-B14F-4D97-AF65-F5344CB8AC3E}">
        <p14:creationId xmlns:p14="http://schemas.microsoft.com/office/powerpoint/2010/main" val="1972602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SVM</a:t>
            </a:r>
            <a:r>
              <a:rPr lang="zh-CN" altLang="en-US" dirty="0" smtClean="0"/>
              <a:t>理论基础</a:t>
            </a:r>
            <a:endParaRPr lang="zh-CN" altLang="en-US" dirty="0"/>
          </a:p>
        </p:txBody>
      </p:sp>
      <p:sp>
        <p:nvSpPr>
          <p:cNvPr id="3" name="内容占位符 2"/>
          <p:cNvSpPr>
            <a:spLocks noGrp="1"/>
          </p:cNvSpPr>
          <p:nvPr>
            <p:ph idx="1"/>
          </p:nvPr>
        </p:nvSpPr>
        <p:spPr/>
        <p:txBody>
          <a:bodyPr/>
          <a:lstStyle/>
          <a:p>
            <a:r>
              <a:rPr lang="zh-CN" altLang="en-US" dirty="0">
                <a:latin typeface="宋体" panose="02010600030101010101" pitchFamily="2" charset="-122"/>
              </a:rPr>
              <a:t>传统的统计模式识别方法只有在样本趋向无穷大时，其性能才有理论的保证。统计学习理论（</a:t>
            </a:r>
            <a:r>
              <a:rPr lang="en-US" altLang="zh-CN" dirty="0">
                <a:latin typeface="宋体" panose="02010600030101010101" pitchFamily="2" charset="-122"/>
              </a:rPr>
              <a:t>STL</a:t>
            </a:r>
            <a:r>
              <a:rPr lang="zh-CN" altLang="en-US" dirty="0">
                <a:latin typeface="宋体" panose="02010600030101010101" pitchFamily="2" charset="-122"/>
              </a:rPr>
              <a:t>）研究有限样本情况下的机器学习问题。</a:t>
            </a:r>
            <a:r>
              <a:rPr lang="en-US" altLang="zh-CN" dirty="0">
                <a:latin typeface="Times New Roman" panose="02020603050405020304" pitchFamily="18" charset="0"/>
                <a:cs typeface="Times New Roman" panose="02020603050405020304" pitchFamily="18" charset="0"/>
              </a:rPr>
              <a:t>SVM</a:t>
            </a:r>
            <a:r>
              <a:rPr lang="zh-CN" altLang="en-US" dirty="0">
                <a:latin typeface="宋体" panose="02010600030101010101" pitchFamily="2" charset="-122"/>
              </a:rPr>
              <a:t>的理论基础就是统计学习理论。</a:t>
            </a:r>
          </a:p>
          <a:p>
            <a:r>
              <a:rPr lang="zh-CN" altLang="en-US" dirty="0">
                <a:latin typeface="宋体" panose="02010600030101010101" pitchFamily="2" charset="-122"/>
              </a:rPr>
              <a:t>传统的统计模式识别方法在进行机器学习时，强调</a:t>
            </a:r>
            <a:r>
              <a:rPr lang="zh-CN" altLang="en-US" dirty="0">
                <a:latin typeface="Times New Roman" panose="02020603050405020304" pitchFamily="18" charset="0"/>
              </a:rPr>
              <a:t>经验风险最小化。</a:t>
            </a:r>
            <a:r>
              <a:rPr lang="zh-CN" altLang="en-US" dirty="0">
                <a:solidFill>
                  <a:srgbClr val="000000"/>
                </a:solidFill>
                <a:latin typeface="宋体" panose="02010600030101010101" pitchFamily="2" charset="-122"/>
              </a:rPr>
              <a:t>而</a:t>
            </a:r>
            <a:r>
              <a:rPr lang="zh-CN" altLang="en-US" dirty="0">
                <a:latin typeface="Times New Roman" panose="02020603050405020304" pitchFamily="18" charset="0"/>
              </a:rPr>
              <a:t>单纯的经验风险最小化会产生</a:t>
            </a:r>
            <a:r>
              <a:rPr lang="zh-CN" altLang="en-US" dirty="0"/>
              <a:t>“</a:t>
            </a:r>
            <a:r>
              <a:rPr lang="zh-CN" altLang="en-US" dirty="0">
                <a:latin typeface="Times New Roman" panose="02020603050405020304" pitchFamily="18" charset="0"/>
              </a:rPr>
              <a:t>过学习问题</a:t>
            </a:r>
            <a:r>
              <a:rPr lang="zh-CN" altLang="en-US" dirty="0"/>
              <a:t>”</a:t>
            </a:r>
            <a:r>
              <a:rPr lang="zh-CN" altLang="en-US" dirty="0">
                <a:latin typeface="Times New Roman" panose="02020603050405020304" pitchFamily="18" charset="0"/>
              </a:rPr>
              <a:t>，其推广能力较差。</a:t>
            </a:r>
            <a:endParaRPr lang="zh-CN" altLang="en-US" dirty="0">
              <a:latin typeface="Times New Roman" panose="02020603050405020304" pitchFamily="18" charset="0"/>
              <a:cs typeface="Times New Roman" panose="02020603050405020304" pitchFamily="18" charset="0"/>
            </a:endParaRPr>
          </a:p>
          <a:p>
            <a:r>
              <a:rPr lang="zh-CN" altLang="en-US" b="1" dirty="0">
                <a:latin typeface="宋体" panose="02010600030101010101" pitchFamily="2" charset="-122"/>
              </a:rPr>
              <a:t>推广能力</a:t>
            </a:r>
            <a:r>
              <a:rPr lang="zh-CN" altLang="en-US" dirty="0">
                <a:latin typeface="宋体" panose="02010600030101010101" pitchFamily="2" charset="-122"/>
              </a:rPr>
              <a:t>是指</a:t>
            </a:r>
            <a:r>
              <a:rPr lang="en-US" altLang="zh-CN" dirty="0">
                <a:latin typeface="宋体" panose="02010600030101010101" pitchFamily="2" charset="-122"/>
              </a:rPr>
              <a:t>: </a:t>
            </a:r>
            <a:r>
              <a:rPr lang="zh-CN" altLang="en-US" dirty="0">
                <a:latin typeface="宋体" panose="02010600030101010101" pitchFamily="2" charset="-122"/>
              </a:rPr>
              <a:t>将学习机器</a:t>
            </a:r>
            <a:r>
              <a:rPr lang="en-US" altLang="zh-CN" dirty="0">
                <a:latin typeface="宋体" panose="02010600030101010101" pitchFamily="2" charset="-122"/>
              </a:rPr>
              <a:t>(</a:t>
            </a:r>
            <a:r>
              <a:rPr lang="zh-CN" altLang="en-US" dirty="0">
                <a:latin typeface="宋体" panose="02010600030101010101" pitchFamily="2" charset="-122"/>
              </a:rPr>
              <a:t>即预测函数</a:t>
            </a:r>
            <a:r>
              <a:rPr lang="en-US" altLang="zh-CN" dirty="0">
                <a:latin typeface="宋体" panose="02010600030101010101" pitchFamily="2" charset="-122"/>
              </a:rPr>
              <a:t>,</a:t>
            </a:r>
            <a:r>
              <a:rPr lang="zh-CN" altLang="en-US" dirty="0">
                <a:latin typeface="宋体" panose="02010600030101010101" pitchFamily="2" charset="-122"/>
              </a:rPr>
              <a:t>或称学习函数、学习模型</a:t>
            </a:r>
            <a:r>
              <a:rPr lang="en-US" altLang="zh-CN" dirty="0">
                <a:latin typeface="宋体" panose="02010600030101010101" pitchFamily="2" charset="-122"/>
              </a:rPr>
              <a:t>)</a:t>
            </a:r>
            <a:r>
              <a:rPr lang="zh-CN" altLang="en-US" dirty="0">
                <a:latin typeface="宋体" panose="02010600030101010101" pitchFamily="2" charset="-122"/>
              </a:rPr>
              <a:t>对未来输出进行正确预测的能力。</a:t>
            </a:r>
            <a:endParaRPr lang="zh-CN" altLang="en-US" dirty="0">
              <a:latin typeface="Times New Roman" panose="02020603050405020304" pitchFamily="18" charset="0"/>
              <a:cs typeface="Times New Roman" panose="02020603050405020304" pitchFamily="18" charset="0"/>
            </a:endParaRPr>
          </a:p>
          <a:p>
            <a:pPr marL="0" indent="0">
              <a:buNone/>
            </a:pPr>
            <a:endParaRPr lang="zh-CN" altLang="en-US" dirty="0"/>
          </a:p>
        </p:txBody>
      </p:sp>
    </p:spTree>
    <p:extLst>
      <p:ext uri="{BB962C8B-B14F-4D97-AF65-F5344CB8AC3E}">
        <p14:creationId xmlns:p14="http://schemas.microsoft.com/office/powerpoint/2010/main" val="2153761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SVM</a:t>
            </a:r>
            <a:r>
              <a:rPr lang="zh-CN" altLang="en-US" dirty="0" smtClean="0"/>
              <a:t>理论基础</a:t>
            </a:r>
            <a:endParaRPr lang="zh-CN" altLang="en-US" dirty="0"/>
          </a:p>
        </p:txBody>
      </p:sp>
      <p:sp>
        <p:nvSpPr>
          <p:cNvPr id="3" name="内容占位符 2"/>
          <p:cNvSpPr>
            <a:spLocks noGrp="1"/>
          </p:cNvSpPr>
          <p:nvPr>
            <p:ph idx="1"/>
          </p:nvPr>
        </p:nvSpPr>
        <p:spPr/>
        <p:txBody>
          <a:bodyPr/>
          <a:lstStyle/>
          <a:p>
            <a:r>
              <a:rPr lang="en-US" altLang="zh-CN" b="1" dirty="0">
                <a:cs typeface="Times New Roman" panose="02020603050405020304" pitchFamily="18" charset="0"/>
              </a:rPr>
              <a:t>“</a:t>
            </a:r>
            <a:r>
              <a:rPr lang="zh-CN" altLang="en-US" b="1" dirty="0">
                <a:latin typeface="宋体" panose="02010600030101010101" pitchFamily="2" charset="-122"/>
              </a:rPr>
              <a:t>过学习问题</a:t>
            </a:r>
            <a:r>
              <a:rPr lang="zh-CN" altLang="en-US" b="1" dirty="0">
                <a:cs typeface="Times New Roman" panose="02020603050405020304" pitchFamily="18" charset="0"/>
              </a:rPr>
              <a:t>”</a:t>
            </a:r>
            <a:r>
              <a:rPr lang="zh-CN" altLang="en-US" dirty="0">
                <a:latin typeface="宋体" panose="02010600030101010101" pitchFamily="2" charset="-122"/>
              </a:rPr>
              <a:t>：某些情况下，当训练误差过小反而会导致推广能力的下降。</a:t>
            </a:r>
            <a:endParaRPr lang="zh-CN" altLang="en-US" dirty="0">
              <a:latin typeface="Times New Roman" panose="02020603050405020304" pitchFamily="18" charset="0"/>
              <a:cs typeface="Times New Roman" panose="02020603050405020304" pitchFamily="18" charset="0"/>
            </a:endParaRPr>
          </a:p>
          <a:p>
            <a:r>
              <a:rPr lang="zh-CN" altLang="en-US" dirty="0">
                <a:latin typeface="宋体" panose="02010600030101010101" pitchFamily="2" charset="-122"/>
              </a:rPr>
              <a:t>例如：对一组训练样本</a:t>
            </a:r>
            <a:r>
              <a:rPr lang="en-US" altLang="zh-CN" dirty="0">
                <a:latin typeface="宋体" panose="02010600030101010101" pitchFamily="2" charset="-122"/>
              </a:rPr>
              <a:t>(</a:t>
            </a:r>
            <a:r>
              <a:rPr lang="en-US" altLang="zh-CN" dirty="0" err="1">
                <a:latin typeface="宋体" panose="02010600030101010101" pitchFamily="2" charset="-122"/>
              </a:rPr>
              <a:t>x,y</a:t>
            </a:r>
            <a:r>
              <a:rPr lang="en-US" altLang="zh-CN" dirty="0">
                <a:latin typeface="宋体" panose="02010600030101010101" pitchFamily="2" charset="-122"/>
              </a:rPr>
              <a:t>),x</a:t>
            </a:r>
            <a:r>
              <a:rPr lang="zh-CN" altLang="en-US" dirty="0">
                <a:latin typeface="宋体" panose="02010600030101010101" pitchFamily="2" charset="-122"/>
              </a:rPr>
              <a:t>分布在实数范围内，</a:t>
            </a:r>
            <a:r>
              <a:rPr lang="en-US" altLang="zh-CN" dirty="0">
                <a:latin typeface="宋体" panose="02010600030101010101" pitchFamily="2" charset="-122"/>
              </a:rPr>
              <a:t>y</a:t>
            </a:r>
            <a:r>
              <a:rPr lang="zh-CN" altLang="en-US" dirty="0">
                <a:latin typeface="宋体" panose="02010600030101010101" pitchFamily="2" charset="-122"/>
              </a:rPr>
              <a:t>取值在</a:t>
            </a:r>
            <a:r>
              <a:rPr lang="en-US" altLang="zh-CN" dirty="0">
                <a:latin typeface="宋体" panose="02010600030101010101" pitchFamily="2" charset="-122"/>
              </a:rPr>
              <a:t>[0</a:t>
            </a:r>
            <a:r>
              <a:rPr lang="zh-CN" altLang="en-US" dirty="0">
                <a:latin typeface="宋体" panose="02010600030101010101" pitchFamily="2" charset="-122"/>
              </a:rPr>
              <a:t>，</a:t>
            </a:r>
            <a:r>
              <a:rPr lang="en-US" altLang="zh-CN" dirty="0">
                <a:latin typeface="宋体" panose="02010600030101010101" pitchFamily="2" charset="-122"/>
              </a:rPr>
              <a:t>1]</a:t>
            </a:r>
            <a:r>
              <a:rPr lang="zh-CN" altLang="en-US" dirty="0">
                <a:latin typeface="宋体" panose="02010600030101010101" pitchFamily="2" charset="-122"/>
              </a:rPr>
              <a:t>之间。无论这些样本是由什么模型产生的，我们总可以用</a:t>
            </a:r>
            <a:r>
              <a:rPr lang="en-US" altLang="zh-CN" dirty="0">
                <a:latin typeface="宋体" panose="02010600030101010101" pitchFamily="2" charset="-122"/>
              </a:rPr>
              <a:t>y=sin(w*x)</a:t>
            </a:r>
            <a:r>
              <a:rPr lang="zh-CN" altLang="en-US" dirty="0">
                <a:latin typeface="宋体" panose="02010600030101010101" pitchFamily="2" charset="-122"/>
              </a:rPr>
              <a:t>去拟合，使得训练误差为</a:t>
            </a:r>
            <a:r>
              <a:rPr lang="en-US" altLang="zh-CN" dirty="0">
                <a:latin typeface="宋体" panose="02010600030101010101" pitchFamily="2" charset="-122"/>
              </a:rPr>
              <a:t>0.</a:t>
            </a:r>
            <a:endParaRPr lang="en-US" altLang="zh-CN" dirty="0">
              <a:latin typeface="Times New Roman" panose="02020603050405020304" pitchFamily="18" charset="0"/>
              <a:cs typeface="Times New Roman" panose="02020603050405020304" pitchFamily="18" charset="0"/>
            </a:endParaRPr>
          </a:p>
          <a:p>
            <a:pPr marL="0" indent="0">
              <a:buNone/>
            </a:pPr>
            <a:endParaRPr lang="zh-CN" altLang="en-US" dirty="0"/>
          </a:p>
        </p:txBody>
      </p:sp>
    </p:spTree>
    <p:extLst>
      <p:ext uri="{BB962C8B-B14F-4D97-AF65-F5344CB8AC3E}">
        <p14:creationId xmlns:p14="http://schemas.microsoft.com/office/powerpoint/2010/main" val="1532385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SVM</a:t>
            </a:r>
            <a:endParaRPr lang="zh-CN" altLang="en-US" dirty="0"/>
          </a:p>
        </p:txBody>
      </p:sp>
      <p:sp>
        <p:nvSpPr>
          <p:cNvPr id="3" name="内容占位符 2"/>
          <p:cNvSpPr>
            <a:spLocks noGrp="1"/>
          </p:cNvSpPr>
          <p:nvPr>
            <p:ph idx="1"/>
          </p:nvPr>
        </p:nvSpPr>
        <p:spPr/>
        <p:txBody>
          <a:bodyPr/>
          <a:lstStyle/>
          <a:p>
            <a:r>
              <a:rPr lang="zh-CN" altLang="en-US" dirty="0">
                <a:latin typeface="宋体" panose="02010600030101010101" pitchFamily="2" charset="-122"/>
              </a:rPr>
              <a:t>根据统计学习理论，学习机器的实际风险由经验风险值和置信范围值两部分组成。而基于经验风险最小化准则的学习方法只强调了训练样本的经验风险最小误差，没有最小化置信范围值，因此其推广能力较差。</a:t>
            </a:r>
            <a:endParaRPr lang="zh-CN" altLang="en-US" dirty="0">
              <a:latin typeface="Times New Roman" panose="02020603050405020304" pitchFamily="18" charset="0"/>
              <a:cs typeface="Times New Roman" panose="02020603050405020304" pitchFamily="18" charset="0"/>
            </a:endParaRPr>
          </a:p>
          <a:p>
            <a:r>
              <a:rPr lang="en-US" altLang="zh-CN" dirty="0" err="1">
                <a:latin typeface="Times New Roman" panose="02020603050405020304" pitchFamily="18" charset="0"/>
                <a:cs typeface="Times New Roman" panose="02020603050405020304" pitchFamily="18" charset="0"/>
              </a:rPr>
              <a:t>Vapnik</a:t>
            </a:r>
            <a:r>
              <a:rPr lang="en-US" altLang="zh-CN" dirty="0">
                <a:latin typeface="Times New Roman" panose="02020603050405020304" pitchFamily="18" charset="0"/>
                <a:cs typeface="Times New Roman" panose="02020603050405020304" pitchFamily="18" charset="0"/>
              </a:rPr>
              <a:t> </a:t>
            </a:r>
            <a:r>
              <a:rPr lang="zh-CN" altLang="en-US" dirty="0">
                <a:latin typeface="宋体" panose="02010600030101010101" pitchFamily="2" charset="-122"/>
              </a:rPr>
              <a:t>提出的支持向量机（</a:t>
            </a:r>
            <a:r>
              <a:rPr lang="en-US" altLang="zh-CN" dirty="0">
                <a:latin typeface="Times New Roman" panose="02020603050405020304" pitchFamily="18" charset="0"/>
                <a:cs typeface="Times New Roman" panose="02020603050405020304" pitchFamily="18" charset="0"/>
              </a:rPr>
              <a:t>Support Vector Machine, SVM</a:t>
            </a:r>
            <a:r>
              <a:rPr lang="zh-CN" altLang="en-US" dirty="0">
                <a:latin typeface="宋体" panose="02010600030101010101" pitchFamily="2" charset="-122"/>
              </a:rPr>
              <a:t>）以训练误差作为优化问题的约束条件，以置信范围值最小化作为优化目标，即</a:t>
            </a:r>
            <a:r>
              <a:rPr lang="en-US" altLang="zh-CN" dirty="0">
                <a:latin typeface="Times New Roman" panose="02020603050405020304" pitchFamily="18" charset="0"/>
                <a:cs typeface="Times New Roman" panose="02020603050405020304" pitchFamily="18" charset="0"/>
              </a:rPr>
              <a:t>SVM</a:t>
            </a:r>
            <a:r>
              <a:rPr lang="zh-CN" altLang="en-US" dirty="0">
                <a:latin typeface="宋体" panose="02010600030101010101" pitchFamily="2" charset="-122"/>
              </a:rPr>
              <a:t>是一种基于结构风险最小化准则的学习方法，其推广能力明显优于一些传统的学习方法。</a:t>
            </a:r>
          </a:p>
          <a:p>
            <a:r>
              <a:rPr lang="zh-CN" altLang="en-US" dirty="0">
                <a:latin typeface="宋体" panose="02010600030101010101" pitchFamily="2" charset="-122"/>
                <a:cs typeface="Times New Roman" panose="02020603050405020304" pitchFamily="18" charset="0"/>
              </a:rPr>
              <a:t>形成时期在</a:t>
            </a:r>
            <a:r>
              <a:rPr lang="en-US" altLang="zh-CN" dirty="0">
                <a:latin typeface="宋体" panose="02010600030101010101" pitchFamily="2" charset="-122"/>
                <a:cs typeface="Times New Roman" panose="02020603050405020304" pitchFamily="18" charset="0"/>
              </a:rPr>
              <a:t>1992</a:t>
            </a:r>
            <a:r>
              <a:rPr lang="en-US" altLang="zh-CN" dirty="0">
                <a:latin typeface="Times New Roman" panose="02020603050405020304" pitchFamily="18" charset="0"/>
              </a:rPr>
              <a:t>—</a:t>
            </a:r>
            <a:r>
              <a:rPr lang="en-US" altLang="zh-CN" dirty="0">
                <a:latin typeface="宋体" panose="02010600030101010101" pitchFamily="2" charset="-122"/>
                <a:cs typeface="Times New Roman" panose="02020603050405020304" pitchFamily="18" charset="0"/>
              </a:rPr>
              <a:t>1995</a:t>
            </a:r>
            <a:r>
              <a:rPr lang="zh-CN" altLang="en-US" dirty="0">
                <a:latin typeface="宋体" panose="02010600030101010101" pitchFamily="2" charset="-122"/>
                <a:cs typeface="Times New Roman" panose="02020603050405020304" pitchFamily="18" charset="0"/>
              </a:rPr>
              <a:t>年。</a:t>
            </a:r>
            <a:r>
              <a:rPr lang="zh-CN" altLang="en-US" dirty="0">
                <a:latin typeface="宋体" panose="02010600030101010101" pitchFamily="2" charset="-122"/>
              </a:rPr>
              <a:t> </a:t>
            </a:r>
            <a:endParaRPr lang="zh-CN" altLang="en-US" dirty="0">
              <a:latin typeface="Times New Roman" panose="02020603050405020304" pitchFamily="18" charset="0"/>
              <a:cs typeface="Times New Roman" panose="02020603050405020304" pitchFamily="18" charset="0"/>
            </a:endParaRPr>
          </a:p>
          <a:p>
            <a:pPr marL="0" indent="0">
              <a:buNone/>
            </a:pPr>
            <a:endParaRPr lang="zh-CN" altLang="en-US" dirty="0"/>
          </a:p>
        </p:txBody>
      </p:sp>
    </p:spTree>
    <p:extLst>
      <p:ext uri="{BB962C8B-B14F-4D97-AF65-F5344CB8AC3E}">
        <p14:creationId xmlns:p14="http://schemas.microsoft.com/office/powerpoint/2010/main" val="2539746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SVM</a:t>
            </a:r>
            <a:endParaRPr lang="zh-CN" altLang="en-US" dirty="0"/>
          </a:p>
        </p:txBody>
      </p:sp>
      <p:sp>
        <p:nvSpPr>
          <p:cNvPr id="3" name="内容占位符 2"/>
          <p:cNvSpPr>
            <a:spLocks noGrp="1"/>
          </p:cNvSpPr>
          <p:nvPr>
            <p:ph idx="1"/>
          </p:nvPr>
        </p:nvSpPr>
        <p:spPr/>
        <p:txBody>
          <a:bodyPr/>
          <a:lstStyle/>
          <a:p>
            <a:r>
              <a:rPr lang="zh-CN" altLang="en-US" dirty="0">
                <a:latin typeface="宋体" panose="02010600030101010101" pitchFamily="2" charset="-122"/>
              </a:rPr>
              <a:t>由于</a:t>
            </a:r>
            <a:r>
              <a:rPr lang="en-US" altLang="zh-CN" dirty="0">
                <a:latin typeface="Times New Roman" panose="02020603050405020304" pitchFamily="18" charset="0"/>
                <a:cs typeface="Times New Roman" panose="02020603050405020304" pitchFamily="18" charset="0"/>
              </a:rPr>
              <a:t>SVM </a:t>
            </a:r>
            <a:r>
              <a:rPr lang="zh-CN" altLang="en-US" dirty="0">
                <a:latin typeface="宋体" panose="02010600030101010101" pitchFamily="2" charset="-122"/>
              </a:rPr>
              <a:t>的求解最后转化成二次规划问题的求解，因此</a:t>
            </a:r>
            <a:r>
              <a:rPr lang="en-US" altLang="zh-CN" dirty="0">
                <a:latin typeface="Times New Roman" panose="02020603050405020304" pitchFamily="18" charset="0"/>
                <a:cs typeface="Times New Roman" panose="02020603050405020304" pitchFamily="18" charset="0"/>
              </a:rPr>
              <a:t>SVM </a:t>
            </a:r>
            <a:r>
              <a:rPr lang="zh-CN" altLang="en-US" dirty="0">
                <a:latin typeface="宋体" panose="02010600030101010101" pitchFamily="2" charset="-122"/>
              </a:rPr>
              <a:t>的解是全局唯一的最优解</a:t>
            </a:r>
          </a:p>
          <a:p>
            <a:endParaRPr lang="zh-CN" altLang="en-US" dirty="0">
              <a:latin typeface="宋体" panose="02010600030101010101" pitchFamily="2" charset="-122"/>
            </a:endParaRPr>
          </a:p>
          <a:p>
            <a:r>
              <a:rPr lang="en-US" altLang="zh-CN" b="1" dirty="0">
                <a:latin typeface="Times New Roman" panose="02020603050405020304" pitchFamily="18" charset="0"/>
                <a:cs typeface="Times New Roman" panose="02020603050405020304" pitchFamily="18" charset="0"/>
              </a:rPr>
              <a:t>SVM</a:t>
            </a:r>
            <a:r>
              <a:rPr lang="zh-CN" altLang="en-US" b="1" dirty="0">
                <a:latin typeface="宋体" panose="02010600030101010101" pitchFamily="2" charset="-122"/>
              </a:rPr>
              <a:t>在解决小样本、非线性及高维模式识别问题中表现出许多特有的优势，并能够推广应用到函数拟合等其他机器学习问题中</a:t>
            </a:r>
          </a:p>
          <a:p>
            <a:endParaRPr lang="zh-CN" altLang="en-US" b="1" dirty="0">
              <a:latin typeface="宋体" panose="02010600030101010101" pitchFamily="2" charset="-122"/>
            </a:endParaRPr>
          </a:p>
          <a:p>
            <a:r>
              <a:rPr lang="en-US" altLang="zh-CN" dirty="0" err="1">
                <a:solidFill>
                  <a:srgbClr val="000000"/>
                </a:solidFill>
                <a:latin typeface="宋体" panose="02010600030101010101" pitchFamily="2" charset="-122"/>
              </a:rPr>
              <a:t>Joachims</a:t>
            </a:r>
            <a:r>
              <a:rPr lang="en-US" altLang="zh-CN" dirty="0">
                <a:solidFill>
                  <a:srgbClr val="000000"/>
                </a:solidFill>
                <a:latin typeface="宋体" panose="02010600030101010101" pitchFamily="2" charset="-122"/>
              </a:rPr>
              <a:t> </a:t>
            </a:r>
            <a:r>
              <a:rPr lang="zh-CN" altLang="en-US" dirty="0">
                <a:solidFill>
                  <a:srgbClr val="000000"/>
                </a:solidFill>
                <a:latin typeface="宋体" panose="02010600030101010101" pitchFamily="2" charset="-122"/>
              </a:rPr>
              <a:t>最近采用</a:t>
            </a:r>
            <a:r>
              <a:rPr lang="en-US" altLang="zh-CN" dirty="0">
                <a:solidFill>
                  <a:srgbClr val="000000"/>
                </a:solidFill>
                <a:latin typeface="宋体" panose="02010600030101010101" pitchFamily="2" charset="-122"/>
              </a:rPr>
              <a:t>SVM</a:t>
            </a:r>
            <a:r>
              <a:rPr lang="zh-CN" altLang="en-US" dirty="0">
                <a:solidFill>
                  <a:srgbClr val="000000"/>
                </a:solidFill>
                <a:latin typeface="宋体" panose="02010600030101010101" pitchFamily="2" charset="-122"/>
              </a:rPr>
              <a:t>在</a:t>
            </a:r>
            <a:r>
              <a:rPr lang="en-US" altLang="zh-CN" dirty="0">
                <a:solidFill>
                  <a:srgbClr val="000000"/>
                </a:solidFill>
                <a:latin typeface="宋体" panose="02010600030101010101" pitchFamily="2" charset="-122"/>
              </a:rPr>
              <a:t>Reuters-21578</a:t>
            </a:r>
            <a:r>
              <a:rPr lang="zh-CN" altLang="en-US" dirty="0">
                <a:solidFill>
                  <a:srgbClr val="000000"/>
                </a:solidFill>
                <a:latin typeface="宋体" panose="02010600030101010101" pitchFamily="2" charset="-122"/>
              </a:rPr>
              <a:t>来进行文本分类，并声称它比当前发表的其他方法都好</a:t>
            </a:r>
            <a:r>
              <a:rPr lang="zh-CN" altLang="en-US" b="1" dirty="0">
                <a:solidFill>
                  <a:srgbClr val="000000"/>
                </a:solidFill>
                <a:latin typeface="宋体" panose="02010600030101010101" pitchFamily="2" charset="-122"/>
                <a:cs typeface="Times New Roman" panose="02020603050405020304" pitchFamily="18" charset="0"/>
              </a:rPr>
              <a:t/>
            </a:r>
            <a:br>
              <a:rPr lang="zh-CN" altLang="en-US" b="1" dirty="0">
                <a:solidFill>
                  <a:srgbClr val="000000"/>
                </a:solidFill>
                <a:latin typeface="宋体" panose="02010600030101010101" pitchFamily="2" charset="-122"/>
                <a:cs typeface="Times New Roman" panose="02020603050405020304" pitchFamily="18" charset="0"/>
              </a:rPr>
            </a:br>
            <a:endParaRPr lang="zh-CN" altLang="en-US" dirty="0"/>
          </a:p>
        </p:txBody>
      </p:sp>
    </p:spTree>
    <p:extLst>
      <p:ext uri="{BB962C8B-B14F-4D97-AF65-F5344CB8AC3E}">
        <p14:creationId xmlns:p14="http://schemas.microsoft.com/office/powerpoint/2010/main" val="3723658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SVM-</a:t>
            </a:r>
            <a:r>
              <a:rPr lang="zh-CN" altLang="en-US" dirty="0" smtClean="0"/>
              <a:t>判别函数</a:t>
            </a:r>
            <a:endParaRPr lang="zh-CN" altLang="en-US" dirty="0"/>
          </a:p>
        </p:txBody>
      </p:sp>
      <p:pic>
        <p:nvPicPr>
          <p:cNvPr id="4" name="内容占位符 3"/>
          <p:cNvPicPr>
            <a:picLocks noGrp="1" noChangeAspect="1"/>
          </p:cNvPicPr>
          <p:nvPr>
            <p:ph idx="1"/>
          </p:nvPr>
        </p:nvPicPr>
        <p:blipFill>
          <a:blip r:embed="rId2"/>
          <a:stretch>
            <a:fillRect/>
          </a:stretch>
        </p:blipFill>
        <p:spPr>
          <a:xfrm>
            <a:off x="2481262" y="1886744"/>
            <a:ext cx="7229475" cy="4229100"/>
          </a:xfrm>
          <a:prstGeom prst="rect">
            <a:avLst/>
          </a:prstGeom>
        </p:spPr>
      </p:pic>
    </p:spTree>
    <p:extLst>
      <p:ext uri="{BB962C8B-B14F-4D97-AF65-F5344CB8AC3E}">
        <p14:creationId xmlns:p14="http://schemas.microsoft.com/office/powerpoint/2010/main" val="375212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SVM-</a:t>
            </a:r>
            <a:r>
              <a:rPr lang="zh-CN" altLang="en-US" dirty="0" smtClean="0"/>
              <a:t>判别面</a:t>
            </a:r>
            <a:endParaRPr lang="zh-CN" altLang="en-US" dirty="0"/>
          </a:p>
        </p:txBody>
      </p:sp>
      <p:pic>
        <p:nvPicPr>
          <p:cNvPr id="4" name="内容占位符 3"/>
          <p:cNvPicPr>
            <a:picLocks noGrp="1" noChangeAspect="1"/>
          </p:cNvPicPr>
          <p:nvPr>
            <p:ph idx="1"/>
          </p:nvPr>
        </p:nvPicPr>
        <p:blipFill>
          <a:blip r:embed="rId2"/>
          <a:stretch>
            <a:fillRect/>
          </a:stretch>
        </p:blipFill>
        <p:spPr>
          <a:xfrm>
            <a:off x="2386012" y="1910556"/>
            <a:ext cx="7419975" cy="4181475"/>
          </a:xfrm>
          <a:prstGeom prst="rect">
            <a:avLst/>
          </a:prstGeom>
        </p:spPr>
      </p:pic>
    </p:spTree>
    <p:extLst>
      <p:ext uri="{BB962C8B-B14F-4D97-AF65-F5344CB8AC3E}">
        <p14:creationId xmlns:p14="http://schemas.microsoft.com/office/powerpoint/2010/main" val="390174917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9018</TotalTime>
  <Words>2579</Words>
  <Application>Microsoft Office PowerPoint</Application>
  <PresentationFormat>宽屏</PresentationFormat>
  <Paragraphs>174</Paragraphs>
  <Slides>28</Slides>
  <Notes>10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28</vt:i4>
      </vt:variant>
    </vt:vector>
  </HeadingPairs>
  <TitlesOfParts>
    <vt:vector size="35" baseType="lpstr">
      <vt:lpstr>宋体</vt:lpstr>
      <vt:lpstr>Arial</vt:lpstr>
      <vt:lpstr>Calibri</vt:lpstr>
      <vt:lpstr>Calibri Light</vt:lpstr>
      <vt:lpstr>Times New Roman</vt:lpstr>
      <vt:lpstr>Verdana</vt:lpstr>
      <vt:lpstr>Office 主题</vt:lpstr>
      <vt:lpstr>支持向量机分类</vt:lpstr>
      <vt:lpstr>PowerPoint 演示文稿</vt:lpstr>
      <vt:lpstr>SVM是什么？</vt:lpstr>
      <vt:lpstr>SVM理论基础</vt:lpstr>
      <vt:lpstr>SVM理论基础</vt:lpstr>
      <vt:lpstr>SVM</vt:lpstr>
      <vt:lpstr>SVM</vt:lpstr>
      <vt:lpstr>SVM-判别函数</vt:lpstr>
      <vt:lpstr>SVM-判别面</vt:lpstr>
      <vt:lpstr>SVM-判别面</vt:lpstr>
      <vt:lpstr>线性分类器</vt:lpstr>
      <vt:lpstr>线性分类器</vt:lpstr>
      <vt:lpstr>线性分类器</vt:lpstr>
      <vt:lpstr>线性分类器</vt:lpstr>
      <vt:lpstr>线性分类器</vt:lpstr>
      <vt:lpstr>线性分类器-局限</vt:lpstr>
      <vt:lpstr>线性分类器-局限</vt:lpstr>
      <vt:lpstr>线性分类器-局限</vt:lpstr>
      <vt:lpstr>线性分类器-核函数</vt:lpstr>
      <vt:lpstr>PowerPoint 演示文稿</vt:lpstr>
      <vt:lpstr>核函数的选择</vt:lpstr>
      <vt:lpstr>SVM特点</vt:lpstr>
      <vt:lpstr>SVM特点</vt:lpstr>
      <vt:lpstr>SVM应用</vt:lpstr>
      <vt:lpstr>SVM研究</vt:lpstr>
      <vt:lpstr>SVM分类算法</vt:lpstr>
      <vt:lpstr>多类SVM</vt:lpstr>
      <vt:lpstr>LIBSVM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机器学习基础</dc:title>
  <dc:creator>jiao</dc:creator>
  <cp:lastModifiedBy>jiao</cp:lastModifiedBy>
  <cp:revision>83</cp:revision>
  <dcterms:created xsi:type="dcterms:W3CDTF">2016-01-12T08:15:43Z</dcterms:created>
  <dcterms:modified xsi:type="dcterms:W3CDTF">2016-01-24T06:44:30Z</dcterms:modified>
</cp:coreProperties>
</file>