
<file path=[Content_Types].xml><?xml version="1.0" encoding="utf-8"?>
<Types xmlns="http://schemas.openxmlformats.org/package/2006/content-types">
  <Default Extension="png" ContentType="image/png"/>
  <Default Extension="latex" ContentType="image/gif"/>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media/image4.jpg" ContentType="image/png"/>
  <Override PartName="/ppt/media/image5.jpg" ContentType="image/png"/>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7" r:id="rId3"/>
    <p:sldId id="258" r:id="rId4"/>
    <p:sldId id="290" r:id="rId5"/>
    <p:sldId id="291" r:id="rId6"/>
    <p:sldId id="292" r:id="rId7"/>
    <p:sldId id="293" r:id="rId8"/>
    <p:sldId id="294" r:id="rId9"/>
    <p:sldId id="295" r:id="rId10"/>
    <p:sldId id="296" r:id="rId11"/>
    <p:sldId id="297" r:id="rId12"/>
    <p:sldId id="298" r:id="rId13"/>
    <p:sldId id="299" r:id="rId14"/>
    <p:sldId id="300" r:id="rId15"/>
    <p:sldId id="301" r:id="rId16"/>
    <p:sldId id="302" r:id="rId17"/>
    <p:sldId id="303" r:id="rId18"/>
    <p:sldId id="304" r:id="rId19"/>
    <p:sldId id="305"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047" autoAdjust="0"/>
  </p:normalViewPr>
  <p:slideViewPr>
    <p:cSldViewPr snapToGrid="0">
      <p:cViewPr varScale="1">
        <p:scale>
          <a:sx n="35" d="100"/>
          <a:sy n="35" d="100"/>
        </p:scale>
        <p:origin x="120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7100E4-AA40-4C47-A7D3-95E0A1824508}" type="datetimeFigureOut">
              <a:rPr lang="zh-CN" altLang="en-US" smtClean="0"/>
              <a:t>2016/7/23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63B03F-B4D1-415E-B1EE-0EEAD3733C9B}" type="slidenum">
              <a:rPr lang="zh-CN" altLang="en-US" smtClean="0"/>
              <a:t>‹#›</a:t>
            </a:fld>
            <a:endParaRPr lang="zh-CN" altLang="en-US"/>
          </a:p>
        </p:txBody>
      </p:sp>
    </p:spTree>
    <p:extLst>
      <p:ext uri="{BB962C8B-B14F-4D97-AF65-F5344CB8AC3E}">
        <p14:creationId xmlns:p14="http://schemas.microsoft.com/office/powerpoint/2010/main" val="2986071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8" Type="http://schemas.openxmlformats.org/officeDocument/2006/relationships/hyperlink" Target="http://baike.baidu.com/view/172036.htm" TargetMode="External"/><Relationship Id="rId13" Type="http://schemas.openxmlformats.org/officeDocument/2006/relationships/hyperlink" Target="http://baike.baidu.com/view/2134941.htm" TargetMode="External"/><Relationship Id="rId3" Type="http://schemas.openxmlformats.org/officeDocument/2006/relationships/hyperlink" Target="http://baike.baidu.com/view/573667.htm" TargetMode="External"/><Relationship Id="rId7" Type="http://schemas.openxmlformats.org/officeDocument/2006/relationships/hyperlink" Target="http://baike.baidu.com/view/295737.htm" TargetMode="External"/><Relationship Id="rId12" Type="http://schemas.openxmlformats.org/officeDocument/2006/relationships/hyperlink" Target="http://baike.baidu.com/view/1999086.htm" TargetMode="External"/><Relationship Id="rId2" Type="http://schemas.openxmlformats.org/officeDocument/2006/relationships/slide" Target="../slides/slide12.xml"/><Relationship Id="rId1" Type="http://schemas.openxmlformats.org/officeDocument/2006/relationships/notesMaster" Target="../notesMasters/notesMaster1.xml"/><Relationship Id="rId6" Type="http://schemas.openxmlformats.org/officeDocument/2006/relationships/hyperlink" Target="http://baike.baidu.com/view/45329.htm" TargetMode="External"/><Relationship Id="rId11" Type="http://schemas.openxmlformats.org/officeDocument/2006/relationships/hyperlink" Target="http://baike.baidu.com/view/78339.htm" TargetMode="External"/><Relationship Id="rId5" Type="http://schemas.openxmlformats.org/officeDocument/2006/relationships/hyperlink" Target="http://baike.baidu.com/view/45320.htm" TargetMode="External"/><Relationship Id="rId10" Type="http://schemas.openxmlformats.org/officeDocument/2006/relationships/hyperlink" Target="http://baike.baidu.com/view/476035.htm" TargetMode="External"/><Relationship Id="rId4" Type="http://schemas.openxmlformats.org/officeDocument/2006/relationships/hyperlink" Target="http://baike.baidu.com/subview/1284/13645654.htm" TargetMode="External"/><Relationship Id="rId9" Type="http://schemas.openxmlformats.org/officeDocument/2006/relationships/hyperlink" Target="http://baike.baidu.com/view/998459.htm"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  对于分类问题，其实谁都不会陌生，说我们每个人每天都在执行分类操作一点都不夸张，只是我们没有意识到罢了。例如，当你看到一个陌生人，你的脑子下意识判断</a:t>
            </a:r>
            <a:r>
              <a:rPr lang="en-US" altLang="zh-CN" sz="1200" b="0" i="0" kern="1200" dirty="0" smtClean="0">
                <a:solidFill>
                  <a:schemeClr val="tx1"/>
                </a:solidFill>
                <a:effectLst/>
                <a:latin typeface="+mn-lt"/>
                <a:ea typeface="+mn-ea"/>
                <a:cs typeface="+mn-cs"/>
              </a:rPr>
              <a:t>TA</a:t>
            </a:r>
            <a:r>
              <a:rPr lang="zh-CN" altLang="en-US" sz="1200" b="0" i="0" kern="1200" dirty="0" smtClean="0">
                <a:solidFill>
                  <a:schemeClr val="tx1"/>
                </a:solidFill>
                <a:effectLst/>
                <a:latin typeface="+mn-lt"/>
                <a:ea typeface="+mn-ea"/>
                <a:cs typeface="+mn-cs"/>
              </a:rPr>
              <a:t>是男是女；你可能经常会走在路上对身旁的朋友说“这个人一看就很有钱、那边有个非主流”之类的话，其实这就是一种分类操作。</a:t>
            </a:r>
          </a:p>
          <a:p>
            <a:r>
              <a:rPr lang="zh-CN" altLang="en-US" sz="1200" b="0" i="0" kern="1200" dirty="0" smtClean="0">
                <a:solidFill>
                  <a:schemeClr val="tx1"/>
                </a:solidFill>
                <a:effectLst/>
                <a:latin typeface="+mn-lt"/>
                <a:ea typeface="+mn-ea"/>
                <a:cs typeface="+mn-cs"/>
              </a:rPr>
              <a:t>      从数学角度来说，分类问题可做如下定义：</a:t>
            </a:r>
          </a:p>
          <a:p>
            <a:r>
              <a:rPr lang="zh-CN" altLang="en-US" sz="1200" b="0" i="0" kern="1200" dirty="0" smtClean="0">
                <a:solidFill>
                  <a:schemeClr val="tx1"/>
                </a:solidFill>
                <a:effectLst/>
                <a:latin typeface="+mn-lt"/>
                <a:ea typeface="+mn-ea"/>
                <a:cs typeface="+mn-cs"/>
              </a:rPr>
              <a:t>      已知集合：和，确定映射规则，使得任意有且仅有一个使得成立。（不考虑模糊数学里的模糊集情况）</a:t>
            </a:r>
          </a:p>
          <a:p>
            <a:r>
              <a:rPr lang="zh-CN" altLang="en-US" sz="1200" b="0" i="0" kern="1200" dirty="0" smtClean="0">
                <a:solidFill>
                  <a:schemeClr val="tx1"/>
                </a:solidFill>
                <a:effectLst/>
                <a:latin typeface="+mn-lt"/>
                <a:ea typeface="+mn-ea"/>
                <a:cs typeface="+mn-cs"/>
              </a:rPr>
              <a:t>      其中</a:t>
            </a:r>
            <a:r>
              <a:rPr lang="en-US" altLang="zh-CN" sz="1200" b="0" i="0" kern="1200" dirty="0" smtClean="0">
                <a:solidFill>
                  <a:schemeClr val="tx1"/>
                </a:solidFill>
                <a:effectLst/>
                <a:latin typeface="+mn-lt"/>
                <a:ea typeface="+mn-ea"/>
                <a:cs typeface="+mn-cs"/>
              </a:rPr>
              <a:t>C</a:t>
            </a:r>
            <a:r>
              <a:rPr lang="zh-CN" altLang="en-US" sz="1200" b="0" i="0" kern="1200" dirty="0" smtClean="0">
                <a:solidFill>
                  <a:schemeClr val="tx1"/>
                </a:solidFill>
                <a:effectLst/>
                <a:latin typeface="+mn-lt"/>
                <a:ea typeface="+mn-ea"/>
                <a:cs typeface="+mn-cs"/>
              </a:rPr>
              <a:t>叫做类别集合，其中每一个元素是一个类别，而</a:t>
            </a:r>
            <a:r>
              <a:rPr lang="en-US" altLang="zh-CN" sz="1200" b="0" i="0" kern="1200" dirty="0" smtClean="0">
                <a:solidFill>
                  <a:schemeClr val="tx1"/>
                </a:solidFill>
                <a:effectLst/>
                <a:latin typeface="+mn-lt"/>
                <a:ea typeface="+mn-ea"/>
                <a:cs typeface="+mn-cs"/>
              </a:rPr>
              <a:t>I</a:t>
            </a:r>
            <a:r>
              <a:rPr lang="zh-CN" altLang="en-US" sz="1200" b="0" i="0" kern="1200" dirty="0" smtClean="0">
                <a:solidFill>
                  <a:schemeClr val="tx1"/>
                </a:solidFill>
                <a:effectLst/>
                <a:latin typeface="+mn-lt"/>
                <a:ea typeface="+mn-ea"/>
                <a:cs typeface="+mn-cs"/>
              </a:rPr>
              <a:t>叫做项集合，其中每一个元素是一个待分类项，</a:t>
            </a:r>
            <a:r>
              <a:rPr lang="en-US" altLang="zh-CN" sz="1200" b="0" i="0" kern="1200" dirty="0" smtClean="0">
                <a:solidFill>
                  <a:schemeClr val="tx1"/>
                </a:solidFill>
                <a:effectLst/>
                <a:latin typeface="+mn-lt"/>
                <a:ea typeface="+mn-ea"/>
                <a:cs typeface="+mn-cs"/>
              </a:rPr>
              <a:t>f</a:t>
            </a:r>
            <a:r>
              <a:rPr lang="zh-CN" altLang="en-US" sz="1200" b="0" i="0" kern="1200" dirty="0" smtClean="0">
                <a:solidFill>
                  <a:schemeClr val="tx1"/>
                </a:solidFill>
                <a:effectLst/>
                <a:latin typeface="+mn-lt"/>
                <a:ea typeface="+mn-ea"/>
                <a:cs typeface="+mn-cs"/>
              </a:rPr>
              <a:t>叫做分类器。分类算法的任务就是构造分类器</a:t>
            </a:r>
            <a:r>
              <a:rPr lang="en-US" altLang="zh-CN" sz="1200" b="0" i="0" kern="1200" dirty="0" smtClean="0">
                <a:solidFill>
                  <a:schemeClr val="tx1"/>
                </a:solidFill>
                <a:effectLst/>
                <a:latin typeface="+mn-lt"/>
                <a:ea typeface="+mn-ea"/>
                <a:cs typeface="+mn-cs"/>
              </a:rPr>
              <a:t>f</a:t>
            </a:r>
            <a:r>
              <a:rPr lang="zh-CN" altLang="en-US" sz="1200" b="0" i="0" kern="1200" dirty="0" smtClean="0">
                <a:solidFill>
                  <a:schemeClr val="tx1"/>
                </a:solidFill>
                <a:effectLst/>
                <a:latin typeface="+mn-lt"/>
                <a:ea typeface="+mn-ea"/>
                <a:cs typeface="+mn-cs"/>
              </a:rPr>
              <a:t>。</a:t>
            </a:r>
          </a:p>
          <a:p>
            <a:r>
              <a:rPr lang="zh-CN" altLang="en-US" sz="1200" b="0" i="0" kern="1200" dirty="0" smtClean="0">
                <a:solidFill>
                  <a:schemeClr val="tx1"/>
                </a:solidFill>
                <a:effectLst/>
                <a:latin typeface="+mn-lt"/>
                <a:ea typeface="+mn-ea"/>
                <a:cs typeface="+mn-cs"/>
              </a:rPr>
              <a:t>      这里要着重强调，分类问题往往采用经验性方法构造映射规则，即一般情况下的分类问题缺少足够的信息来构造</a:t>
            </a:r>
            <a:r>
              <a:rPr lang="en-US" altLang="zh-CN" sz="1200" b="0" i="0" kern="1200" dirty="0" smtClean="0">
                <a:solidFill>
                  <a:schemeClr val="tx1"/>
                </a:solidFill>
                <a:effectLst/>
                <a:latin typeface="+mn-lt"/>
                <a:ea typeface="+mn-ea"/>
                <a:cs typeface="+mn-cs"/>
              </a:rPr>
              <a:t>100%</a:t>
            </a:r>
            <a:r>
              <a:rPr lang="zh-CN" altLang="en-US" sz="1200" b="0" i="0" kern="1200" dirty="0" smtClean="0">
                <a:solidFill>
                  <a:schemeClr val="tx1"/>
                </a:solidFill>
                <a:effectLst/>
                <a:latin typeface="+mn-lt"/>
                <a:ea typeface="+mn-ea"/>
                <a:cs typeface="+mn-cs"/>
              </a:rPr>
              <a:t>正确的映射规则，而是通过对经验数据的学习从而实现一定概率意义上正确的分类，因此所训练出的分类器并不是一定能将每个待分类项准确映射到其分类，分类器的质量与分类器构造方法、待分类数据的特性以及训练样本数量等诸多因素有关。</a:t>
            </a:r>
          </a:p>
          <a:p>
            <a:r>
              <a:rPr lang="zh-CN" altLang="en-US" sz="1200" b="0" i="0" kern="1200" dirty="0" smtClean="0">
                <a:solidFill>
                  <a:schemeClr val="tx1"/>
                </a:solidFill>
                <a:effectLst/>
                <a:latin typeface="+mn-lt"/>
                <a:ea typeface="+mn-ea"/>
                <a:cs typeface="+mn-cs"/>
              </a:rPr>
              <a:t>      例如，医生对病人进行诊断就是一个典型的分类过程，任何一个医生都无法直接看到病人的病情，只能观察病人表现出的症状和各种化验检测数据来推断病情，这时医生就好比一个分类器，而这个医生诊断的准确率，与他当初受到的教育方式（构造方法）、病人的症状是否突出（待分类数据的特性）以及医生的经验多少（训练样本数量）都有密切关系。</a:t>
            </a:r>
          </a:p>
          <a:p>
            <a:endParaRPr lang="zh-CN" altLang="en-US" dirty="0"/>
          </a:p>
        </p:txBody>
      </p:sp>
      <p:sp>
        <p:nvSpPr>
          <p:cNvPr id="4" name="灯片编号占位符 3"/>
          <p:cNvSpPr>
            <a:spLocks noGrp="1"/>
          </p:cNvSpPr>
          <p:nvPr>
            <p:ph type="sldNum" sz="quarter" idx="10"/>
          </p:nvPr>
        </p:nvSpPr>
        <p:spPr/>
        <p:txBody>
          <a:bodyPr/>
          <a:lstStyle/>
          <a:p>
            <a:fld id="{5263B03F-B4D1-415E-B1EE-0EEAD3733C9B}" type="slidenum">
              <a:rPr lang="zh-CN" altLang="en-US" smtClean="0"/>
              <a:t>3</a:t>
            </a:fld>
            <a:endParaRPr lang="zh-CN" altLang="en-US"/>
          </a:p>
        </p:txBody>
      </p:sp>
    </p:spTree>
    <p:extLst>
      <p:ext uri="{BB962C8B-B14F-4D97-AF65-F5344CB8AC3E}">
        <p14:creationId xmlns:p14="http://schemas.microsoft.com/office/powerpoint/2010/main" val="38660653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  这一步要找出可以帮助我们区分真实账号与不真实账号的特征属性，在实际应用中，特征属性的数量是很多的，划分也会比较细致，但这里为了简单起见，我们用少量的特征属性以及较粗的划分，并对数据做了修改。</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可以看到，虽然这个用户没有使用真实头像，但是通过分类器的鉴别，更倾向于将此账号归入真实账号类别。这个例子也展示了当特征属性充分多时，朴素贝叶斯分类对个别属性的抗干扰性。</a:t>
            </a:r>
            <a:endParaRPr lang="zh-CN" altLang="en-US" dirty="0"/>
          </a:p>
        </p:txBody>
      </p:sp>
      <p:sp>
        <p:nvSpPr>
          <p:cNvPr id="4" name="灯片编号占位符 3"/>
          <p:cNvSpPr>
            <a:spLocks noGrp="1"/>
          </p:cNvSpPr>
          <p:nvPr>
            <p:ph type="sldNum" sz="quarter" idx="10"/>
          </p:nvPr>
        </p:nvSpPr>
        <p:spPr/>
        <p:txBody>
          <a:bodyPr/>
          <a:lstStyle/>
          <a:p>
            <a:fld id="{5263B03F-B4D1-415E-B1EE-0EEAD3733C9B}" type="slidenum">
              <a:rPr lang="zh-CN" altLang="en-US" smtClean="0"/>
              <a:t>19</a:t>
            </a:fld>
            <a:endParaRPr lang="zh-CN" altLang="en-US"/>
          </a:p>
        </p:txBody>
      </p:sp>
    </p:spTree>
    <p:extLst>
      <p:ext uri="{BB962C8B-B14F-4D97-AF65-F5344CB8AC3E}">
        <p14:creationId xmlns:p14="http://schemas.microsoft.com/office/powerpoint/2010/main" val="26115709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  对于分类问题，其实谁都不会陌生，说我们每个人每天都在执行分类操作一点都不夸张，只是我们没有意识到罢了。例如，当你看到一个陌生人，你的脑子下意识判断</a:t>
            </a:r>
            <a:r>
              <a:rPr lang="en-US" altLang="zh-CN" sz="1200" b="0" i="0" kern="1200" dirty="0" smtClean="0">
                <a:solidFill>
                  <a:schemeClr val="tx1"/>
                </a:solidFill>
                <a:effectLst/>
                <a:latin typeface="+mn-lt"/>
                <a:ea typeface="+mn-ea"/>
                <a:cs typeface="+mn-cs"/>
              </a:rPr>
              <a:t>TA</a:t>
            </a:r>
            <a:r>
              <a:rPr lang="zh-CN" altLang="en-US" sz="1200" b="0" i="0" kern="1200" dirty="0" smtClean="0">
                <a:solidFill>
                  <a:schemeClr val="tx1"/>
                </a:solidFill>
                <a:effectLst/>
                <a:latin typeface="+mn-lt"/>
                <a:ea typeface="+mn-ea"/>
                <a:cs typeface="+mn-cs"/>
              </a:rPr>
              <a:t>是男是女；你可能经常会走在路上对身旁的朋友说“这个人一看就很有钱、那边有个非主流”之类的话，其实这就是一种分类操作。</a:t>
            </a:r>
          </a:p>
          <a:p>
            <a:r>
              <a:rPr lang="zh-CN" altLang="en-US" sz="1200" b="0" i="0" kern="1200" dirty="0" smtClean="0">
                <a:solidFill>
                  <a:schemeClr val="tx1"/>
                </a:solidFill>
                <a:effectLst/>
                <a:latin typeface="+mn-lt"/>
                <a:ea typeface="+mn-ea"/>
                <a:cs typeface="+mn-cs"/>
              </a:rPr>
              <a:t>      从数学角度来说，分类问题可做如下定义：</a:t>
            </a:r>
          </a:p>
          <a:p>
            <a:r>
              <a:rPr lang="zh-CN" altLang="en-US" sz="1200" b="0" i="0" kern="1200" dirty="0" smtClean="0">
                <a:solidFill>
                  <a:schemeClr val="tx1"/>
                </a:solidFill>
                <a:effectLst/>
                <a:latin typeface="+mn-lt"/>
                <a:ea typeface="+mn-ea"/>
                <a:cs typeface="+mn-cs"/>
              </a:rPr>
              <a:t>      已知集合：和，确定映射规则，使得任意有且仅有一个使得成立。（不考虑模糊数学里的模糊集情况）</a:t>
            </a:r>
          </a:p>
          <a:p>
            <a:r>
              <a:rPr lang="zh-CN" altLang="en-US" sz="1200" b="0" i="0" kern="1200" dirty="0" smtClean="0">
                <a:solidFill>
                  <a:schemeClr val="tx1"/>
                </a:solidFill>
                <a:effectLst/>
                <a:latin typeface="+mn-lt"/>
                <a:ea typeface="+mn-ea"/>
                <a:cs typeface="+mn-cs"/>
              </a:rPr>
              <a:t>      其中</a:t>
            </a:r>
            <a:r>
              <a:rPr lang="en-US" altLang="zh-CN" sz="1200" b="0" i="0" kern="1200" dirty="0" smtClean="0">
                <a:solidFill>
                  <a:schemeClr val="tx1"/>
                </a:solidFill>
                <a:effectLst/>
                <a:latin typeface="+mn-lt"/>
                <a:ea typeface="+mn-ea"/>
                <a:cs typeface="+mn-cs"/>
              </a:rPr>
              <a:t>C</a:t>
            </a:r>
            <a:r>
              <a:rPr lang="zh-CN" altLang="en-US" sz="1200" b="0" i="0" kern="1200" dirty="0" smtClean="0">
                <a:solidFill>
                  <a:schemeClr val="tx1"/>
                </a:solidFill>
                <a:effectLst/>
                <a:latin typeface="+mn-lt"/>
                <a:ea typeface="+mn-ea"/>
                <a:cs typeface="+mn-cs"/>
              </a:rPr>
              <a:t>叫做类别集合，其中每一个元素是一个类别，而</a:t>
            </a:r>
            <a:r>
              <a:rPr lang="en-US" altLang="zh-CN" sz="1200" b="0" i="0" kern="1200" dirty="0" smtClean="0">
                <a:solidFill>
                  <a:schemeClr val="tx1"/>
                </a:solidFill>
                <a:effectLst/>
                <a:latin typeface="+mn-lt"/>
                <a:ea typeface="+mn-ea"/>
                <a:cs typeface="+mn-cs"/>
              </a:rPr>
              <a:t>I</a:t>
            </a:r>
            <a:r>
              <a:rPr lang="zh-CN" altLang="en-US" sz="1200" b="0" i="0" kern="1200" dirty="0" smtClean="0">
                <a:solidFill>
                  <a:schemeClr val="tx1"/>
                </a:solidFill>
                <a:effectLst/>
                <a:latin typeface="+mn-lt"/>
                <a:ea typeface="+mn-ea"/>
                <a:cs typeface="+mn-cs"/>
              </a:rPr>
              <a:t>叫做项集合，其中每一个元素是一个待分类项，</a:t>
            </a:r>
            <a:r>
              <a:rPr lang="en-US" altLang="zh-CN" sz="1200" b="0" i="0" kern="1200" dirty="0" smtClean="0">
                <a:solidFill>
                  <a:schemeClr val="tx1"/>
                </a:solidFill>
                <a:effectLst/>
                <a:latin typeface="+mn-lt"/>
                <a:ea typeface="+mn-ea"/>
                <a:cs typeface="+mn-cs"/>
              </a:rPr>
              <a:t>f</a:t>
            </a:r>
            <a:r>
              <a:rPr lang="zh-CN" altLang="en-US" sz="1200" b="0" i="0" kern="1200" dirty="0" smtClean="0">
                <a:solidFill>
                  <a:schemeClr val="tx1"/>
                </a:solidFill>
                <a:effectLst/>
                <a:latin typeface="+mn-lt"/>
                <a:ea typeface="+mn-ea"/>
                <a:cs typeface="+mn-cs"/>
              </a:rPr>
              <a:t>叫做分类器。分类算法的任务就是构造分类器</a:t>
            </a:r>
            <a:r>
              <a:rPr lang="en-US" altLang="zh-CN" sz="1200" b="0" i="0" kern="1200" dirty="0" smtClean="0">
                <a:solidFill>
                  <a:schemeClr val="tx1"/>
                </a:solidFill>
                <a:effectLst/>
                <a:latin typeface="+mn-lt"/>
                <a:ea typeface="+mn-ea"/>
                <a:cs typeface="+mn-cs"/>
              </a:rPr>
              <a:t>f</a:t>
            </a:r>
            <a:r>
              <a:rPr lang="zh-CN" altLang="en-US" sz="1200" b="0" i="0" kern="1200" dirty="0" smtClean="0">
                <a:solidFill>
                  <a:schemeClr val="tx1"/>
                </a:solidFill>
                <a:effectLst/>
                <a:latin typeface="+mn-lt"/>
                <a:ea typeface="+mn-ea"/>
                <a:cs typeface="+mn-cs"/>
              </a:rPr>
              <a:t>。</a:t>
            </a:r>
          </a:p>
          <a:p>
            <a:r>
              <a:rPr lang="zh-CN" altLang="en-US" sz="1200" b="0" i="0" kern="1200" dirty="0" smtClean="0">
                <a:solidFill>
                  <a:schemeClr val="tx1"/>
                </a:solidFill>
                <a:effectLst/>
                <a:latin typeface="+mn-lt"/>
                <a:ea typeface="+mn-ea"/>
                <a:cs typeface="+mn-cs"/>
              </a:rPr>
              <a:t>      这里要着重强调，分类问题往往采用经验性方法构造映射规则，即一般情况下的分类问题缺少足够的信息来构造</a:t>
            </a:r>
            <a:r>
              <a:rPr lang="en-US" altLang="zh-CN" sz="1200" b="0" i="0" kern="1200" dirty="0" smtClean="0">
                <a:solidFill>
                  <a:schemeClr val="tx1"/>
                </a:solidFill>
                <a:effectLst/>
                <a:latin typeface="+mn-lt"/>
                <a:ea typeface="+mn-ea"/>
                <a:cs typeface="+mn-cs"/>
              </a:rPr>
              <a:t>100%</a:t>
            </a:r>
            <a:r>
              <a:rPr lang="zh-CN" altLang="en-US" sz="1200" b="0" i="0" kern="1200" dirty="0" smtClean="0">
                <a:solidFill>
                  <a:schemeClr val="tx1"/>
                </a:solidFill>
                <a:effectLst/>
                <a:latin typeface="+mn-lt"/>
                <a:ea typeface="+mn-ea"/>
                <a:cs typeface="+mn-cs"/>
              </a:rPr>
              <a:t>正确的映射规则，而是通过对经验数据的学习从而实现一定概率意义上正确的分类，因此所训练出的分类器并不是一定能将每个待分类项准确映射到其分类，分类器的质量与分类器构造方法、待分类数据的特性以及训练样本数量等诸多因素有关。</a:t>
            </a:r>
          </a:p>
          <a:p>
            <a:r>
              <a:rPr lang="zh-CN" altLang="en-US" sz="1200" b="0" i="0" kern="1200" smtClean="0">
                <a:solidFill>
                  <a:schemeClr val="tx1"/>
                </a:solidFill>
                <a:effectLst/>
                <a:latin typeface="+mn-lt"/>
                <a:ea typeface="+mn-ea"/>
                <a:cs typeface="+mn-cs"/>
              </a:rPr>
              <a:t>      例如，医生对病人进行诊断就是一个典型的分类过程，任何一个医生都无法直接看到病人的病情，只能观察病人表现出的症状和各种化验检测数据来推断病情，这时医生就好比一个分类器，而这个医生诊断的准确率，与他当初受到的教育方式（构造方法）、病人的症状是否突出（待分类数据的特性）以及医生的经验多少（训练样本数量）都有密切关系。</a:t>
            </a:r>
          </a:p>
          <a:p>
            <a:endParaRPr lang="zh-CN" altLang="en-US" dirty="0"/>
          </a:p>
        </p:txBody>
      </p:sp>
      <p:sp>
        <p:nvSpPr>
          <p:cNvPr id="4" name="灯片编号占位符 3"/>
          <p:cNvSpPr>
            <a:spLocks noGrp="1"/>
          </p:cNvSpPr>
          <p:nvPr>
            <p:ph type="sldNum" sz="quarter" idx="10"/>
          </p:nvPr>
        </p:nvSpPr>
        <p:spPr/>
        <p:txBody>
          <a:bodyPr/>
          <a:lstStyle/>
          <a:p>
            <a:fld id="{5263B03F-B4D1-415E-B1EE-0EEAD3733C9B}" type="slidenum">
              <a:rPr lang="zh-CN" altLang="en-US" smtClean="0"/>
              <a:t>4</a:t>
            </a:fld>
            <a:endParaRPr lang="zh-CN" altLang="en-US"/>
          </a:p>
        </p:txBody>
      </p:sp>
    </p:spTree>
    <p:extLst>
      <p:ext uri="{BB962C8B-B14F-4D97-AF65-F5344CB8AC3E}">
        <p14:creationId xmlns:p14="http://schemas.microsoft.com/office/powerpoint/2010/main" val="10601595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每次提到贝叶斯定理，我心中的崇敬之情都油然而生，倒不是因为这个定理多高深，而是因为它特别有用。这个定理解决了现实生活里经常遇到的问题：已知某条件概率，如何得到两个事件交换后的概率，也就是在已知</a:t>
            </a:r>
            <a:r>
              <a:rPr lang="en-US" altLang="zh-CN" sz="1200" b="0" i="0" kern="1200" dirty="0" smtClean="0">
                <a:solidFill>
                  <a:schemeClr val="tx1"/>
                </a:solidFill>
                <a:effectLst/>
                <a:latin typeface="+mn-lt"/>
                <a:ea typeface="+mn-ea"/>
                <a:cs typeface="+mn-cs"/>
              </a:rPr>
              <a:t>P(A|B)</a:t>
            </a:r>
            <a:r>
              <a:rPr lang="zh-CN" altLang="en-US" sz="1200" b="0" i="0" kern="1200" dirty="0" smtClean="0">
                <a:solidFill>
                  <a:schemeClr val="tx1"/>
                </a:solidFill>
                <a:effectLst/>
                <a:latin typeface="+mn-lt"/>
                <a:ea typeface="+mn-ea"/>
                <a:cs typeface="+mn-cs"/>
              </a:rPr>
              <a:t>的情况下如何求得</a:t>
            </a:r>
            <a:r>
              <a:rPr lang="en-US" altLang="zh-CN" sz="1200" b="0" i="0" kern="1200" dirty="0" smtClean="0">
                <a:solidFill>
                  <a:schemeClr val="tx1"/>
                </a:solidFill>
                <a:effectLst/>
                <a:latin typeface="+mn-lt"/>
                <a:ea typeface="+mn-ea"/>
                <a:cs typeface="+mn-cs"/>
              </a:rPr>
              <a:t>P(B|A)</a:t>
            </a:r>
            <a:r>
              <a:rPr lang="zh-CN" altLang="en-US" sz="1200" b="0" i="0" kern="1200" dirty="0" smtClean="0">
                <a:solidFill>
                  <a:schemeClr val="tx1"/>
                </a:solidFill>
                <a:effectLst/>
                <a:latin typeface="+mn-lt"/>
                <a:ea typeface="+mn-ea"/>
                <a:cs typeface="+mn-cs"/>
              </a:rPr>
              <a:t>。这里先解释什么是条件概率：</a:t>
            </a:r>
          </a:p>
          <a:p>
            <a:r>
              <a:rPr lang="zh-CN" altLang="en-US" sz="1200" b="0" i="0" kern="1200" dirty="0" smtClean="0">
                <a:solidFill>
                  <a:schemeClr val="tx1"/>
                </a:solidFill>
                <a:effectLst/>
                <a:latin typeface="+mn-lt"/>
                <a:ea typeface="+mn-ea"/>
                <a:cs typeface="+mn-cs"/>
              </a:rPr>
              <a:t>      表示事件</a:t>
            </a:r>
            <a:r>
              <a:rPr lang="en-US" altLang="zh-CN" sz="1200" b="0" i="0" kern="1200" dirty="0" smtClean="0">
                <a:solidFill>
                  <a:schemeClr val="tx1"/>
                </a:solidFill>
                <a:effectLst/>
                <a:latin typeface="+mn-lt"/>
                <a:ea typeface="+mn-ea"/>
                <a:cs typeface="+mn-cs"/>
              </a:rPr>
              <a:t>B</a:t>
            </a:r>
            <a:r>
              <a:rPr lang="zh-CN" altLang="en-US" sz="1200" b="0" i="0" kern="1200" dirty="0" smtClean="0">
                <a:solidFill>
                  <a:schemeClr val="tx1"/>
                </a:solidFill>
                <a:effectLst/>
                <a:latin typeface="+mn-lt"/>
                <a:ea typeface="+mn-ea"/>
                <a:cs typeface="+mn-cs"/>
              </a:rPr>
              <a:t>已经发生的前提下，事件</a:t>
            </a:r>
            <a:r>
              <a:rPr lang="en-US" altLang="zh-CN" sz="1200" b="0" i="0" kern="1200" dirty="0" smtClean="0">
                <a:solidFill>
                  <a:schemeClr val="tx1"/>
                </a:solidFill>
                <a:effectLst/>
                <a:latin typeface="+mn-lt"/>
                <a:ea typeface="+mn-ea"/>
                <a:cs typeface="+mn-cs"/>
              </a:rPr>
              <a:t>A</a:t>
            </a:r>
            <a:r>
              <a:rPr lang="zh-CN" altLang="en-US" sz="1200" b="0" i="0" kern="1200" dirty="0" smtClean="0">
                <a:solidFill>
                  <a:schemeClr val="tx1"/>
                </a:solidFill>
                <a:effectLst/>
                <a:latin typeface="+mn-lt"/>
                <a:ea typeface="+mn-ea"/>
                <a:cs typeface="+mn-cs"/>
              </a:rPr>
              <a:t>发生的概率，叫做事件</a:t>
            </a:r>
            <a:r>
              <a:rPr lang="en-US" altLang="zh-CN" sz="1200" b="0" i="0" kern="1200" dirty="0" smtClean="0">
                <a:solidFill>
                  <a:schemeClr val="tx1"/>
                </a:solidFill>
                <a:effectLst/>
                <a:latin typeface="+mn-lt"/>
                <a:ea typeface="+mn-ea"/>
                <a:cs typeface="+mn-cs"/>
              </a:rPr>
              <a:t>B</a:t>
            </a:r>
            <a:r>
              <a:rPr lang="zh-CN" altLang="en-US" sz="1200" b="0" i="0" kern="1200" dirty="0" smtClean="0">
                <a:solidFill>
                  <a:schemeClr val="tx1"/>
                </a:solidFill>
                <a:effectLst/>
                <a:latin typeface="+mn-lt"/>
                <a:ea typeface="+mn-ea"/>
                <a:cs typeface="+mn-cs"/>
              </a:rPr>
              <a:t>发生下事件</a:t>
            </a:r>
            <a:r>
              <a:rPr lang="en-US" altLang="zh-CN" sz="1200" b="0" i="0" kern="1200" dirty="0" smtClean="0">
                <a:solidFill>
                  <a:schemeClr val="tx1"/>
                </a:solidFill>
                <a:effectLst/>
                <a:latin typeface="+mn-lt"/>
                <a:ea typeface="+mn-ea"/>
                <a:cs typeface="+mn-cs"/>
              </a:rPr>
              <a:t>A</a:t>
            </a:r>
            <a:r>
              <a:rPr lang="zh-CN" altLang="en-US" sz="1200" b="0" i="0" kern="1200" dirty="0" smtClean="0">
                <a:solidFill>
                  <a:schemeClr val="tx1"/>
                </a:solidFill>
                <a:effectLst/>
                <a:latin typeface="+mn-lt"/>
                <a:ea typeface="+mn-ea"/>
                <a:cs typeface="+mn-cs"/>
              </a:rPr>
              <a:t>的条件概率。其基本求解公式为：。</a:t>
            </a:r>
          </a:p>
          <a:p>
            <a:r>
              <a:rPr lang="zh-CN" altLang="en-US" sz="1200" b="0" i="0" kern="1200" dirty="0" smtClean="0">
                <a:solidFill>
                  <a:schemeClr val="tx1"/>
                </a:solidFill>
                <a:effectLst/>
                <a:latin typeface="+mn-lt"/>
                <a:ea typeface="+mn-ea"/>
                <a:cs typeface="+mn-cs"/>
              </a:rPr>
              <a:t>      贝叶斯定理之所以有用，是因为我们在生活中经常遇到这种情况：我们可以很容易直接得出</a:t>
            </a:r>
            <a:r>
              <a:rPr lang="en-US" altLang="zh-CN" sz="1200" b="0" i="0" kern="1200" dirty="0" smtClean="0">
                <a:solidFill>
                  <a:schemeClr val="tx1"/>
                </a:solidFill>
                <a:effectLst/>
                <a:latin typeface="+mn-lt"/>
                <a:ea typeface="+mn-ea"/>
                <a:cs typeface="+mn-cs"/>
              </a:rPr>
              <a:t>P(A|B)</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P(B|A)</a:t>
            </a:r>
            <a:r>
              <a:rPr lang="zh-CN" altLang="en-US" sz="1200" b="0" i="0" kern="1200" dirty="0" smtClean="0">
                <a:solidFill>
                  <a:schemeClr val="tx1"/>
                </a:solidFill>
                <a:effectLst/>
                <a:latin typeface="+mn-lt"/>
                <a:ea typeface="+mn-ea"/>
                <a:cs typeface="+mn-cs"/>
              </a:rPr>
              <a:t>则很难直接得出，但我们更关心</a:t>
            </a:r>
            <a:r>
              <a:rPr lang="en-US" altLang="zh-CN" sz="1200" b="0" i="0" kern="1200" dirty="0" smtClean="0">
                <a:solidFill>
                  <a:schemeClr val="tx1"/>
                </a:solidFill>
                <a:effectLst/>
                <a:latin typeface="+mn-lt"/>
                <a:ea typeface="+mn-ea"/>
                <a:cs typeface="+mn-cs"/>
              </a:rPr>
              <a:t>P(B|A)</a:t>
            </a:r>
            <a:r>
              <a:rPr lang="zh-CN" altLang="en-US" sz="1200" b="0" i="0" kern="1200" dirty="0" smtClean="0">
                <a:solidFill>
                  <a:schemeClr val="tx1"/>
                </a:solidFill>
                <a:effectLst/>
                <a:latin typeface="+mn-lt"/>
                <a:ea typeface="+mn-ea"/>
                <a:cs typeface="+mn-cs"/>
              </a:rPr>
              <a:t>，贝叶斯定理就为我们打通从</a:t>
            </a:r>
            <a:r>
              <a:rPr lang="en-US" altLang="zh-CN" sz="1200" b="0" i="0" kern="1200" dirty="0" smtClean="0">
                <a:solidFill>
                  <a:schemeClr val="tx1"/>
                </a:solidFill>
                <a:effectLst/>
                <a:latin typeface="+mn-lt"/>
                <a:ea typeface="+mn-ea"/>
                <a:cs typeface="+mn-cs"/>
              </a:rPr>
              <a:t>P(A|B)</a:t>
            </a:r>
            <a:r>
              <a:rPr lang="zh-CN" altLang="en-US" sz="1200" b="0" i="0" kern="1200" dirty="0" smtClean="0">
                <a:solidFill>
                  <a:schemeClr val="tx1"/>
                </a:solidFill>
                <a:effectLst/>
                <a:latin typeface="+mn-lt"/>
                <a:ea typeface="+mn-ea"/>
                <a:cs typeface="+mn-cs"/>
              </a:rPr>
              <a:t>获得</a:t>
            </a:r>
            <a:r>
              <a:rPr lang="en-US" altLang="zh-CN" sz="1200" b="0" i="0" kern="1200" dirty="0" smtClean="0">
                <a:solidFill>
                  <a:schemeClr val="tx1"/>
                </a:solidFill>
                <a:effectLst/>
                <a:latin typeface="+mn-lt"/>
                <a:ea typeface="+mn-ea"/>
                <a:cs typeface="+mn-cs"/>
              </a:rPr>
              <a:t>P(B|A)</a:t>
            </a:r>
            <a:r>
              <a:rPr lang="zh-CN" altLang="en-US" sz="1200" b="0" i="0" kern="1200" dirty="0" smtClean="0">
                <a:solidFill>
                  <a:schemeClr val="tx1"/>
                </a:solidFill>
                <a:effectLst/>
                <a:latin typeface="+mn-lt"/>
                <a:ea typeface="+mn-ea"/>
                <a:cs typeface="+mn-cs"/>
              </a:rPr>
              <a:t>的道路。</a:t>
            </a:r>
          </a:p>
          <a:p>
            <a:r>
              <a:rPr lang="zh-CN" altLang="en-US" sz="1200" b="0" i="0" kern="1200" dirty="0" smtClean="0">
                <a:solidFill>
                  <a:schemeClr val="tx1"/>
                </a:solidFill>
                <a:effectLst/>
                <a:latin typeface="+mn-lt"/>
                <a:ea typeface="+mn-ea"/>
                <a:cs typeface="+mn-cs"/>
              </a:rPr>
              <a:t>      下面不加证明地直接给出贝叶斯定理：</a:t>
            </a:r>
          </a:p>
          <a:p>
            <a:r>
              <a:rPr lang="zh-CN" altLang="en-US" sz="1200" b="0" i="0" kern="1200" dirty="0" smtClean="0">
                <a:solidFill>
                  <a:schemeClr val="tx1"/>
                </a:solidFill>
                <a:effectLst/>
                <a:latin typeface="+mn-lt"/>
                <a:ea typeface="+mn-ea"/>
                <a:cs typeface="+mn-cs"/>
              </a:rPr>
              <a:t>      </a:t>
            </a:r>
          </a:p>
          <a:p>
            <a:endParaRPr lang="zh-CN" altLang="en-US" dirty="0"/>
          </a:p>
        </p:txBody>
      </p:sp>
      <p:sp>
        <p:nvSpPr>
          <p:cNvPr id="4" name="灯片编号占位符 3"/>
          <p:cNvSpPr>
            <a:spLocks noGrp="1"/>
          </p:cNvSpPr>
          <p:nvPr>
            <p:ph type="sldNum" sz="quarter" idx="10"/>
          </p:nvPr>
        </p:nvSpPr>
        <p:spPr/>
        <p:txBody>
          <a:bodyPr/>
          <a:lstStyle/>
          <a:p>
            <a:fld id="{5263B03F-B4D1-415E-B1EE-0EEAD3733C9B}" type="slidenum">
              <a:rPr lang="zh-CN" altLang="en-US" smtClean="0"/>
              <a:t>5</a:t>
            </a:fld>
            <a:endParaRPr lang="zh-CN" altLang="en-US"/>
          </a:p>
        </p:txBody>
      </p:sp>
    </p:spTree>
    <p:extLst>
      <p:ext uri="{BB962C8B-B14F-4D97-AF65-F5344CB8AC3E}">
        <p14:creationId xmlns:p14="http://schemas.microsoft.com/office/powerpoint/2010/main" val="22336359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正态分布（</a:t>
            </a:r>
            <a:r>
              <a:rPr lang="en-US" altLang="zh-CN" sz="1200" b="0" i="0" kern="1200" dirty="0" smtClean="0">
                <a:solidFill>
                  <a:schemeClr val="tx1"/>
                </a:solidFill>
                <a:effectLst/>
                <a:latin typeface="+mn-lt"/>
                <a:ea typeface="+mn-ea"/>
                <a:cs typeface="+mn-cs"/>
              </a:rPr>
              <a:t>Normal distribution</a:t>
            </a:r>
            <a:r>
              <a:rPr lang="zh-CN" altLang="en-US" sz="1200" b="0" i="0" kern="1200" dirty="0" smtClean="0">
                <a:solidFill>
                  <a:schemeClr val="tx1"/>
                </a:solidFill>
                <a:effectLst/>
                <a:latin typeface="+mn-lt"/>
                <a:ea typeface="+mn-ea"/>
                <a:cs typeface="+mn-cs"/>
              </a:rPr>
              <a:t>）又名</a:t>
            </a:r>
            <a:r>
              <a:rPr lang="zh-CN" altLang="en-US" sz="1200" b="0" i="0" u="none" strike="noStrike" kern="1200" dirty="0" smtClean="0">
                <a:solidFill>
                  <a:schemeClr val="tx1"/>
                </a:solidFill>
                <a:effectLst/>
                <a:latin typeface="+mn-lt"/>
                <a:ea typeface="+mn-ea"/>
                <a:cs typeface="+mn-cs"/>
                <a:hlinkClick r:id="rId3"/>
              </a:rPr>
              <a:t>高斯分布</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Gaussian distribution</a:t>
            </a:r>
            <a:r>
              <a:rPr lang="zh-CN" altLang="en-US" sz="1200" b="0" i="0" kern="1200" dirty="0" smtClean="0">
                <a:solidFill>
                  <a:schemeClr val="tx1"/>
                </a:solidFill>
                <a:effectLst/>
                <a:latin typeface="+mn-lt"/>
                <a:ea typeface="+mn-ea"/>
                <a:cs typeface="+mn-cs"/>
              </a:rPr>
              <a:t>），是一个在</a:t>
            </a:r>
            <a:r>
              <a:rPr lang="zh-CN" altLang="en-US" sz="1200" b="0" i="0" u="none" strike="noStrike" kern="1200" dirty="0" smtClean="0">
                <a:solidFill>
                  <a:schemeClr val="tx1"/>
                </a:solidFill>
                <a:effectLst/>
                <a:latin typeface="+mn-lt"/>
                <a:ea typeface="+mn-ea"/>
                <a:cs typeface="+mn-cs"/>
                <a:hlinkClick r:id="rId4"/>
              </a:rPr>
              <a:t>数学</a:t>
            </a:r>
            <a:r>
              <a:rPr lang="zh-CN" altLang="en-US" sz="1200" b="0" i="0" kern="1200" dirty="0" smtClean="0">
                <a:solidFill>
                  <a:schemeClr val="tx1"/>
                </a:solidFill>
                <a:effectLst/>
                <a:latin typeface="+mn-lt"/>
                <a:ea typeface="+mn-ea"/>
                <a:cs typeface="+mn-cs"/>
              </a:rPr>
              <a:t>、物理及工程等领域都非常重要的</a:t>
            </a:r>
            <a:r>
              <a:rPr lang="zh-CN" altLang="en-US" sz="1200" b="0" i="0" u="none" strike="noStrike" kern="1200" dirty="0" smtClean="0">
                <a:solidFill>
                  <a:schemeClr val="tx1"/>
                </a:solidFill>
                <a:effectLst/>
                <a:latin typeface="+mn-lt"/>
                <a:ea typeface="+mn-ea"/>
                <a:cs typeface="+mn-cs"/>
                <a:hlinkClick r:id="rId5"/>
              </a:rPr>
              <a:t>概率</a:t>
            </a:r>
            <a:r>
              <a:rPr lang="zh-CN" altLang="en-US" sz="1200" b="0" i="0" kern="1200" dirty="0" smtClean="0">
                <a:solidFill>
                  <a:schemeClr val="tx1"/>
                </a:solidFill>
                <a:effectLst/>
                <a:latin typeface="+mn-lt"/>
                <a:ea typeface="+mn-ea"/>
                <a:cs typeface="+mn-cs"/>
              </a:rPr>
              <a:t>分布，在统计学的许多方面有着重大的影响力。若</a:t>
            </a:r>
            <a:r>
              <a:rPr lang="zh-CN" altLang="en-US" sz="1200" b="0" i="0" u="none" strike="noStrike" kern="1200" dirty="0" smtClean="0">
                <a:solidFill>
                  <a:schemeClr val="tx1"/>
                </a:solidFill>
                <a:effectLst/>
                <a:latin typeface="+mn-lt"/>
                <a:ea typeface="+mn-ea"/>
                <a:cs typeface="+mn-cs"/>
                <a:hlinkClick r:id="rId6"/>
              </a:rPr>
              <a:t>随机变量</a:t>
            </a:r>
            <a:r>
              <a:rPr lang="en-US" altLang="zh-CN" sz="1200" b="0" i="0" kern="1200" dirty="0" smtClean="0">
                <a:solidFill>
                  <a:schemeClr val="tx1"/>
                </a:solidFill>
                <a:effectLst/>
                <a:latin typeface="+mn-lt"/>
                <a:ea typeface="+mn-ea"/>
                <a:cs typeface="+mn-cs"/>
              </a:rPr>
              <a:t>X</a:t>
            </a:r>
            <a:r>
              <a:rPr lang="zh-CN" altLang="en-US" sz="1200" b="0" i="0" kern="1200" dirty="0" smtClean="0">
                <a:solidFill>
                  <a:schemeClr val="tx1"/>
                </a:solidFill>
                <a:effectLst/>
                <a:latin typeface="+mn-lt"/>
                <a:ea typeface="+mn-ea"/>
                <a:cs typeface="+mn-cs"/>
              </a:rPr>
              <a:t>服从一个</a:t>
            </a:r>
            <a:r>
              <a:rPr lang="zh-CN" altLang="en-US" sz="1200" b="0" i="0" u="none" strike="noStrike" kern="1200" dirty="0" smtClean="0">
                <a:solidFill>
                  <a:schemeClr val="tx1"/>
                </a:solidFill>
                <a:effectLst/>
                <a:latin typeface="+mn-lt"/>
                <a:ea typeface="+mn-ea"/>
                <a:cs typeface="+mn-cs"/>
                <a:hlinkClick r:id="rId7"/>
              </a:rPr>
              <a:t>数学期望</a:t>
            </a:r>
            <a:r>
              <a:rPr lang="zh-CN" altLang="en-US" sz="1200" b="0" i="0" kern="1200" dirty="0" smtClean="0">
                <a:solidFill>
                  <a:schemeClr val="tx1"/>
                </a:solidFill>
                <a:effectLst/>
                <a:latin typeface="+mn-lt"/>
                <a:ea typeface="+mn-ea"/>
                <a:cs typeface="+mn-cs"/>
              </a:rPr>
              <a:t>为</a:t>
            </a:r>
            <a:r>
              <a:rPr lang="en-US" altLang="zh-CN" sz="1200" b="0" i="0" kern="1200" dirty="0" smtClean="0">
                <a:solidFill>
                  <a:schemeClr val="tx1"/>
                </a:solidFill>
                <a:effectLst/>
                <a:latin typeface="+mn-lt"/>
                <a:ea typeface="+mn-ea"/>
                <a:cs typeface="+mn-cs"/>
              </a:rPr>
              <a:t>μ</a:t>
            </a:r>
            <a:r>
              <a:rPr lang="zh-CN" altLang="en-US" sz="1200" b="0" i="0" kern="1200" dirty="0" smtClean="0">
                <a:solidFill>
                  <a:schemeClr val="tx1"/>
                </a:solidFill>
                <a:effectLst/>
                <a:latin typeface="+mn-lt"/>
                <a:ea typeface="+mn-ea"/>
                <a:cs typeface="+mn-cs"/>
              </a:rPr>
              <a:t>、</a:t>
            </a:r>
            <a:r>
              <a:rPr lang="zh-CN" altLang="en-US" sz="1200" b="0" i="0" u="none" strike="noStrike" kern="1200" dirty="0" smtClean="0">
                <a:solidFill>
                  <a:schemeClr val="tx1"/>
                </a:solidFill>
                <a:effectLst/>
                <a:latin typeface="+mn-lt"/>
                <a:ea typeface="+mn-ea"/>
                <a:cs typeface="+mn-cs"/>
                <a:hlinkClick r:id="rId8"/>
              </a:rPr>
              <a:t>方差</a:t>
            </a:r>
            <a:r>
              <a:rPr lang="zh-CN" altLang="en-US" sz="1200" b="0" i="0" kern="1200" dirty="0" smtClean="0">
                <a:solidFill>
                  <a:schemeClr val="tx1"/>
                </a:solidFill>
                <a:effectLst/>
                <a:latin typeface="+mn-lt"/>
                <a:ea typeface="+mn-ea"/>
                <a:cs typeface="+mn-cs"/>
              </a:rPr>
              <a:t>为</a:t>
            </a:r>
            <a:r>
              <a:rPr lang="en-US" altLang="zh-CN" sz="1200" b="0" i="0" kern="1200" dirty="0" smtClean="0">
                <a:solidFill>
                  <a:schemeClr val="tx1"/>
                </a:solidFill>
                <a:effectLst/>
                <a:latin typeface="+mn-lt"/>
                <a:ea typeface="+mn-ea"/>
                <a:cs typeface="+mn-cs"/>
              </a:rPr>
              <a:t>σ^2</a:t>
            </a:r>
            <a:r>
              <a:rPr lang="zh-CN" altLang="en-US" sz="1200" b="0" i="0" kern="1200" dirty="0" smtClean="0">
                <a:solidFill>
                  <a:schemeClr val="tx1"/>
                </a:solidFill>
                <a:effectLst/>
                <a:latin typeface="+mn-lt"/>
                <a:ea typeface="+mn-ea"/>
                <a:cs typeface="+mn-cs"/>
              </a:rPr>
              <a:t>的高斯分布，记为</a:t>
            </a:r>
            <a:r>
              <a:rPr lang="en-US" altLang="zh-CN" sz="1200" b="0" i="0" kern="1200" dirty="0" smtClean="0">
                <a:solidFill>
                  <a:schemeClr val="tx1"/>
                </a:solidFill>
                <a:effectLst/>
                <a:latin typeface="+mn-lt"/>
                <a:ea typeface="+mn-ea"/>
                <a:cs typeface="+mn-cs"/>
              </a:rPr>
              <a:t>N(μ</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σ^2)</a:t>
            </a:r>
            <a:r>
              <a:rPr lang="zh-CN" altLang="en-US" sz="1200" b="0" i="0" kern="1200" dirty="0" smtClean="0">
                <a:solidFill>
                  <a:schemeClr val="tx1"/>
                </a:solidFill>
                <a:effectLst/>
                <a:latin typeface="+mn-lt"/>
                <a:ea typeface="+mn-ea"/>
                <a:cs typeface="+mn-cs"/>
              </a:rPr>
              <a:t>。其</a:t>
            </a:r>
            <a:r>
              <a:rPr lang="zh-CN" altLang="en-US" sz="1200" b="0" i="0" u="none" strike="noStrike" kern="1200" dirty="0" smtClean="0">
                <a:solidFill>
                  <a:schemeClr val="tx1"/>
                </a:solidFill>
                <a:effectLst/>
                <a:latin typeface="+mn-lt"/>
                <a:ea typeface="+mn-ea"/>
                <a:cs typeface="+mn-cs"/>
                <a:hlinkClick r:id="rId9"/>
              </a:rPr>
              <a:t>概率密度函数</a:t>
            </a:r>
            <a:r>
              <a:rPr lang="zh-CN" altLang="en-US" sz="1200" b="0" i="0" kern="1200" dirty="0" smtClean="0">
                <a:solidFill>
                  <a:schemeClr val="tx1"/>
                </a:solidFill>
                <a:effectLst/>
                <a:latin typeface="+mn-lt"/>
                <a:ea typeface="+mn-ea"/>
                <a:cs typeface="+mn-cs"/>
              </a:rPr>
              <a:t>为正态分布的</a:t>
            </a:r>
            <a:r>
              <a:rPr lang="zh-CN" altLang="en-US" sz="1200" b="0" i="0" u="none" strike="noStrike" kern="1200" dirty="0" smtClean="0">
                <a:solidFill>
                  <a:schemeClr val="tx1"/>
                </a:solidFill>
                <a:effectLst/>
                <a:latin typeface="+mn-lt"/>
                <a:ea typeface="+mn-ea"/>
                <a:cs typeface="+mn-cs"/>
                <a:hlinkClick r:id="rId10"/>
              </a:rPr>
              <a:t>期望值</a:t>
            </a:r>
            <a:r>
              <a:rPr lang="en-US" altLang="zh-CN" sz="1200" b="0" i="0" kern="1200" dirty="0" smtClean="0">
                <a:solidFill>
                  <a:schemeClr val="tx1"/>
                </a:solidFill>
                <a:effectLst/>
                <a:latin typeface="+mn-lt"/>
                <a:ea typeface="+mn-ea"/>
                <a:cs typeface="+mn-cs"/>
              </a:rPr>
              <a:t>μ</a:t>
            </a:r>
            <a:r>
              <a:rPr lang="zh-CN" altLang="en-US" sz="1200" b="0" i="0" kern="1200" dirty="0" smtClean="0">
                <a:solidFill>
                  <a:schemeClr val="tx1"/>
                </a:solidFill>
                <a:effectLst/>
                <a:latin typeface="+mn-lt"/>
                <a:ea typeface="+mn-ea"/>
                <a:cs typeface="+mn-cs"/>
              </a:rPr>
              <a:t>决定了其位置，其</a:t>
            </a:r>
            <a:r>
              <a:rPr lang="zh-CN" altLang="en-US" sz="1200" b="0" i="0" u="none" strike="noStrike" kern="1200" dirty="0" smtClean="0">
                <a:solidFill>
                  <a:schemeClr val="tx1"/>
                </a:solidFill>
                <a:effectLst/>
                <a:latin typeface="+mn-lt"/>
                <a:ea typeface="+mn-ea"/>
                <a:cs typeface="+mn-cs"/>
                <a:hlinkClick r:id="rId11"/>
              </a:rPr>
              <a:t>标准差</a:t>
            </a:r>
            <a:r>
              <a:rPr lang="en-US" altLang="zh-CN" sz="1200" b="0" i="0" kern="1200" dirty="0" smtClean="0">
                <a:solidFill>
                  <a:schemeClr val="tx1"/>
                </a:solidFill>
                <a:effectLst/>
                <a:latin typeface="+mn-lt"/>
                <a:ea typeface="+mn-ea"/>
                <a:cs typeface="+mn-cs"/>
              </a:rPr>
              <a:t>σ</a:t>
            </a:r>
            <a:r>
              <a:rPr lang="zh-CN" altLang="en-US" sz="1200" b="0" i="0" kern="1200" dirty="0" smtClean="0">
                <a:solidFill>
                  <a:schemeClr val="tx1"/>
                </a:solidFill>
                <a:effectLst/>
                <a:latin typeface="+mn-lt"/>
                <a:ea typeface="+mn-ea"/>
                <a:cs typeface="+mn-cs"/>
              </a:rPr>
              <a:t>决定了分布的幅度。因其曲线呈钟形，因此人们又经常称之为</a:t>
            </a:r>
            <a:r>
              <a:rPr lang="zh-CN" altLang="en-US" sz="1200" b="0" i="0" u="none" strike="noStrike" kern="1200" dirty="0" smtClean="0">
                <a:solidFill>
                  <a:schemeClr val="tx1"/>
                </a:solidFill>
                <a:effectLst/>
                <a:latin typeface="+mn-lt"/>
                <a:ea typeface="+mn-ea"/>
                <a:cs typeface="+mn-cs"/>
                <a:hlinkClick r:id="rId12"/>
              </a:rPr>
              <a:t>钟形曲线</a:t>
            </a:r>
            <a:r>
              <a:rPr lang="zh-CN" altLang="en-US" sz="1200" b="0" i="0" kern="1200" dirty="0" smtClean="0">
                <a:solidFill>
                  <a:schemeClr val="tx1"/>
                </a:solidFill>
                <a:effectLst/>
                <a:latin typeface="+mn-lt"/>
                <a:ea typeface="+mn-ea"/>
                <a:cs typeface="+mn-cs"/>
              </a:rPr>
              <a:t>。我们通常所说的</a:t>
            </a:r>
            <a:r>
              <a:rPr lang="zh-CN" altLang="en-US" sz="1200" b="0" i="0" u="none" strike="noStrike" kern="1200" dirty="0" smtClean="0">
                <a:solidFill>
                  <a:schemeClr val="tx1"/>
                </a:solidFill>
                <a:effectLst/>
                <a:latin typeface="+mn-lt"/>
                <a:ea typeface="+mn-ea"/>
                <a:cs typeface="+mn-cs"/>
                <a:hlinkClick r:id="rId13"/>
              </a:rPr>
              <a:t>标准正态分布</a:t>
            </a:r>
            <a:r>
              <a:rPr lang="zh-CN" altLang="en-US" sz="1200" b="0" i="0" kern="1200" dirty="0" smtClean="0">
                <a:solidFill>
                  <a:schemeClr val="tx1"/>
                </a:solidFill>
                <a:effectLst/>
                <a:latin typeface="+mn-lt"/>
                <a:ea typeface="+mn-ea"/>
                <a:cs typeface="+mn-cs"/>
              </a:rPr>
              <a:t>是</a:t>
            </a:r>
            <a:r>
              <a:rPr lang="en-US" altLang="zh-CN" sz="1200" b="0" i="0" kern="1200" dirty="0" smtClean="0">
                <a:solidFill>
                  <a:schemeClr val="tx1"/>
                </a:solidFill>
                <a:effectLst/>
                <a:latin typeface="+mn-lt"/>
                <a:ea typeface="+mn-ea"/>
                <a:cs typeface="+mn-cs"/>
              </a:rPr>
              <a:t>μ = 0,σ = 1</a:t>
            </a:r>
            <a:r>
              <a:rPr lang="zh-CN" altLang="en-US" sz="1200" b="0" i="0" kern="1200" dirty="0" smtClean="0">
                <a:solidFill>
                  <a:schemeClr val="tx1"/>
                </a:solidFill>
                <a:effectLst/>
                <a:latin typeface="+mn-lt"/>
                <a:ea typeface="+mn-ea"/>
                <a:cs typeface="+mn-cs"/>
              </a:rPr>
              <a:t>的正态分布。</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另一个需要讨论的问题就是当</a:t>
            </a:r>
            <a:r>
              <a:rPr lang="en-US" altLang="zh-CN" sz="1200" b="0" i="0" kern="1200" dirty="0" smtClean="0">
                <a:solidFill>
                  <a:schemeClr val="tx1"/>
                </a:solidFill>
                <a:effectLst/>
                <a:latin typeface="+mn-lt"/>
                <a:ea typeface="+mn-ea"/>
                <a:cs typeface="+mn-cs"/>
              </a:rPr>
              <a:t>P(</a:t>
            </a:r>
            <a:r>
              <a:rPr lang="en-US" altLang="zh-CN" sz="1200" b="0" i="0" kern="1200" dirty="0" err="1" smtClean="0">
                <a:solidFill>
                  <a:schemeClr val="tx1"/>
                </a:solidFill>
                <a:effectLst/>
                <a:latin typeface="+mn-lt"/>
                <a:ea typeface="+mn-ea"/>
                <a:cs typeface="+mn-cs"/>
              </a:rPr>
              <a:t>a|y</a:t>
            </a:r>
            <a:r>
              <a:rPr lang="en-US" altLang="zh-CN" sz="1200" b="0" i="0" kern="1200" dirty="0" smtClean="0">
                <a:solidFill>
                  <a:schemeClr val="tx1"/>
                </a:solidFill>
                <a:effectLst/>
                <a:latin typeface="+mn-lt"/>
                <a:ea typeface="+mn-ea"/>
                <a:cs typeface="+mn-cs"/>
              </a:rPr>
              <a:t>)=0</a:t>
            </a:r>
            <a:r>
              <a:rPr lang="zh-CN" altLang="en-US" sz="1200" b="0" i="0" kern="1200" dirty="0" smtClean="0">
                <a:solidFill>
                  <a:schemeClr val="tx1"/>
                </a:solidFill>
                <a:effectLst/>
                <a:latin typeface="+mn-lt"/>
                <a:ea typeface="+mn-ea"/>
                <a:cs typeface="+mn-cs"/>
              </a:rPr>
              <a:t>怎么办，当某个类别下某个特征项划分没有出现时，就是产生这种现象，这会令分类器质量大大降低。为了解决这个问题，我们引入</a:t>
            </a:r>
            <a:r>
              <a:rPr lang="en-US" altLang="zh-CN" sz="1200" b="0" i="0" kern="1200" dirty="0" smtClean="0">
                <a:solidFill>
                  <a:schemeClr val="tx1"/>
                </a:solidFill>
                <a:effectLst/>
                <a:latin typeface="+mn-lt"/>
                <a:ea typeface="+mn-ea"/>
                <a:cs typeface="+mn-cs"/>
              </a:rPr>
              <a:t>Laplace</a:t>
            </a:r>
            <a:r>
              <a:rPr lang="zh-CN" altLang="en-US" sz="1200" b="0" i="0" kern="1200" dirty="0" smtClean="0">
                <a:solidFill>
                  <a:schemeClr val="tx1"/>
                </a:solidFill>
                <a:effectLst/>
                <a:latin typeface="+mn-lt"/>
                <a:ea typeface="+mn-ea"/>
                <a:cs typeface="+mn-cs"/>
              </a:rPr>
              <a:t>校准，它的思想非常简单，就是对没类别下所有划分的计数加</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，这样如果训练样本集数量充分大时，并不会对结果产生影响，并且解决了上述频率为</a:t>
            </a:r>
            <a:r>
              <a:rPr lang="en-US" altLang="zh-CN" sz="1200" b="0" i="0" kern="1200" dirty="0" smtClean="0">
                <a:solidFill>
                  <a:schemeClr val="tx1"/>
                </a:solidFill>
                <a:effectLst/>
                <a:latin typeface="+mn-lt"/>
                <a:ea typeface="+mn-ea"/>
                <a:cs typeface="+mn-cs"/>
              </a:rPr>
              <a:t>0</a:t>
            </a:r>
            <a:r>
              <a:rPr lang="zh-CN" altLang="en-US" sz="1200" b="0" i="0" kern="1200" dirty="0" smtClean="0">
                <a:solidFill>
                  <a:schemeClr val="tx1"/>
                </a:solidFill>
                <a:effectLst/>
                <a:latin typeface="+mn-lt"/>
                <a:ea typeface="+mn-ea"/>
                <a:cs typeface="+mn-cs"/>
              </a:rPr>
              <a:t>的尴尬局面</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5263B03F-B4D1-415E-B1EE-0EEAD3733C9B}" type="slidenum">
              <a:rPr lang="zh-CN" altLang="en-US" smtClean="0"/>
              <a:t>12</a:t>
            </a:fld>
            <a:endParaRPr lang="zh-CN" altLang="en-US"/>
          </a:p>
        </p:txBody>
      </p:sp>
    </p:spTree>
    <p:extLst>
      <p:ext uri="{BB962C8B-B14F-4D97-AF65-F5344CB8AC3E}">
        <p14:creationId xmlns:p14="http://schemas.microsoft.com/office/powerpoint/2010/main" val="11189811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下面讨论一个使用朴素贝叶斯分类解决实际问题的例子，为了简单起见，对例子中的数据做了适当的简化。</a:t>
            </a:r>
          </a:p>
          <a:p>
            <a:r>
              <a:rPr lang="zh-CN" altLang="en-US" sz="1200" b="0" i="0" kern="1200" dirty="0" smtClean="0">
                <a:solidFill>
                  <a:schemeClr val="tx1"/>
                </a:solidFill>
                <a:effectLst/>
                <a:latin typeface="+mn-lt"/>
                <a:ea typeface="+mn-ea"/>
                <a:cs typeface="+mn-cs"/>
              </a:rPr>
              <a:t>      这个问题是这样的，对于</a:t>
            </a:r>
            <a:r>
              <a:rPr lang="en-US" altLang="zh-CN" sz="1200" b="0" i="0" kern="1200" dirty="0" smtClean="0">
                <a:solidFill>
                  <a:schemeClr val="tx1"/>
                </a:solidFill>
                <a:effectLst/>
                <a:latin typeface="+mn-lt"/>
                <a:ea typeface="+mn-ea"/>
                <a:cs typeface="+mn-cs"/>
              </a:rPr>
              <a:t>SNS</a:t>
            </a:r>
            <a:r>
              <a:rPr lang="zh-CN" altLang="en-US" sz="1200" b="0" i="0" kern="1200" dirty="0" smtClean="0">
                <a:solidFill>
                  <a:schemeClr val="tx1"/>
                </a:solidFill>
                <a:effectLst/>
                <a:latin typeface="+mn-lt"/>
                <a:ea typeface="+mn-ea"/>
                <a:cs typeface="+mn-cs"/>
              </a:rPr>
              <a:t>社区来说，不真实账号（使用虚假身份或用户的小号）是一个普遍存在的问题，作为</a:t>
            </a:r>
            <a:r>
              <a:rPr lang="en-US" altLang="zh-CN" sz="1200" b="0" i="0" kern="1200" dirty="0" smtClean="0">
                <a:solidFill>
                  <a:schemeClr val="tx1"/>
                </a:solidFill>
                <a:effectLst/>
                <a:latin typeface="+mn-lt"/>
                <a:ea typeface="+mn-ea"/>
                <a:cs typeface="+mn-cs"/>
              </a:rPr>
              <a:t>SNS</a:t>
            </a:r>
            <a:r>
              <a:rPr lang="zh-CN" altLang="en-US" sz="1200" b="0" i="0" kern="1200" dirty="0" smtClean="0">
                <a:solidFill>
                  <a:schemeClr val="tx1"/>
                </a:solidFill>
                <a:effectLst/>
                <a:latin typeface="+mn-lt"/>
                <a:ea typeface="+mn-ea"/>
                <a:cs typeface="+mn-cs"/>
              </a:rPr>
              <a:t>社区的运营商，希望可以检测出这些不真实账号，从而在一些运营分析报告中避免这些账号的干扰，亦可以加强对</a:t>
            </a:r>
            <a:r>
              <a:rPr lang="en-US" altLang="zh-CN" sz="1200" b="0" i="0" kern="1200" dirty="0" smtClean="0">
                <a:solidFill>
                  <a:schemeClr val="tx1"/>
                </a:solidFill>
                <a:effectLst/>
                <a:latin typeface="+mn-lt"/>
                <a:ea typeface="+mn-ea"/>
                <a:cs typeface="+mn-cs"/>
              </a:rPr>
              <a:t>SNS</a:t>
            </a:r>
            <a:r>
              <a:rPr lang="zh-CN" altLang="en-US" sz="1200" b="0" i="0" kern="1200" dirty="0" smtClean="0">
                <a:solidFill>
                  <a:schemeClr val="tx1"/>
                </a:solidFill>
                <a:effectLst/>
                <a:latin typeface="+mn-lt"/>
                <a:ea typeface="+mn-ea"/>
                <a:cs typeface="+mn-cs"/>
              </a:rPr>
              <a:t>社区的了解与监管。</a:t>
            </a:r>
          </a:p>
          <a:p>
            <a:r>
              <a:rPr lang="zh-CN" altLang="en-US" sz="1200" b="0" i="0" kern="1200" dirty="0" smtClean="0">
                <a:solidFill>
                  <a:schemeClr val="tx1"/>
                </a:solidFill>
                <a:effectLst/>
                <a:latin typeface="+mn-lt"/>
                <a:ea typeface="+mn-ea"/>
                <a:cs typeface="+mn-cs"/>
              </a:rPr>
              <a:t>      如果通过纯人工检测，需要耗费大量的人力，效率也十分低下，如能引入自动检测机制，必将大大提升工作效率。这个问题说白了，就是要将社区中所有账号在真实账号和不真实账号两个类别上进行分类，下面我们一步一步实现这个过程。</a:t>
            </a:r>
          </a:p>
          <a:p>
            <a:endParaRPr lang="zh-CN" altLang="en-US" dirty="0"/>
          </a:p>
        </p:txBody>
      </p:sp>
      <p:sp>
        <p:nvSpPr>
          <p:cNvPr id="4" name="灯片编号占位符 3"/>
          <p:cNvSpPr>
            <a:spLocks noGrp="1"/>
          </p:cNvSpPr>
          <p:nvPr>
            <p:ph type="sldNum" sz="quarter" idx="10"/>
          </p:nvPr>
        </p:nvSpPr>
        <p:spPr/>
        <p:txBody>
          <a:bodyPr/>
          <a:lstStyle/>
          <a:p>
            <a:fld id="{5263B03F-B4D1-415E-B1EE-0EEAD3733C9B}" type="slidenum">
              <a:rPr lang="zh-CN" altLang="en-US" smtClean="0"/>
              <a:t>14</a:t>
            </a:fld>
            <a:endParaRPr lang="zh-CN" altLang="en-US"/>
          </a:p>
        </p:txBody>
      </p:sp>
    </p:spTree>
    <p:extLst>
      <p:ext uri="{BB962C8B-B14F-4D97-AF65-F5344CB8AC3E}">
        <p14:creationId xmlns:p14="http://schemas.microsoft.com/office/powerpoint/2010/main" val="31098461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  这一步要找出可以帮助我们区分真实账号与不真实账号的特征属性，在实际应用中，特征属性的数量是很多的，划分也会比较细致，但这里为了简单起见，我们用少量的特征属性以及较粗的划分，并对数据做了修改。</a:t>
            </a:r>
            <a:endParaRPr lang="zh-CN" altLang="en-US" dirty="0"/>
          </a:p>
        </p:txBody>
      </p:sp>
      <p:sp>
        <p:nvSpPr>
          <p:cNvPr id="4" name="灯片编号占位符 3"/>
          <p:cNvSpPr>
            <a:spLocks noGrp="1"/>
          </p:cNvSpPr>
          <p:nvPr>
            <p:ph type="sldNum" sz="quarter" idx="10"/>
          </p:nvPr>
        </p:nvSpPr>
        <p:spPr/>
        <p:txBody>
          <a:bodyPr/>
          <a:lstStyle/>
          <a:p>
            <a:fld id="{5263B03F-B4D1-415E-B1EE-0EEAD3733C9B}" type="slidenum">
              <a:rPr lang="zh-CN" altLang="en-US" smtClean="0"/>
              <a:t>15</a:t>
            </a:fld>
            <a:endParaRPr lang="zh-CN" altLang="en-US"/>
          </a:p>
        </p:txBody>
      </p:sp>
    </p:spTree>
    <p:extLst>
      <p:ext uri="{BB962C8B-B14F-4D97-AF65-F5344CB8AC3E}">
        <p14:creationId xmlns:p14="http://schemas.microsoft.com/office/powerpoint/2010/main" val="4049870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  这一步要找出可以帮助我们区分真实账号与不真实账号的特征属性，在实际应用中，特征属性的数量是很多的，划分也会比较细致，但这里为了简单起见，我们用少量的特征属性以及较粗的划分，并对数据做了修改。</a:t>
            </a:r>
            <a:endParaRPr lang="zh-CN" altLang="en-US" dirty="0"/>
          </a:p>
        </p:txBody>
      </p:sp>
      <p:sp>
        <p:nvSpPr>
          <p:cNvPr id="4" name="灯片编号占位符 3"/>
          <p:cNvSpPr>
            <a:spLocks noGrp="1"/>
          </p:cNvSpPr>
          <p:nvPr>
            <p:ph type="sldNum" sz="quarter" idx="10"/>
          </p:nvPr>
        </p:nvSpPr>
        <p:spPr/>
        <p:txBody>
          <a:bodyPr/>
          <a:lstStyle/>
          <a:p>
            <a:fld id="{5263B03F-B4D1-415E-B1EE-0EEAD3733C9B}" type="slidenum">
              <a:rPr lang="zh-CN" altLang="en-US" smtClean="0"/>
              <a:t>16</a:t>
            </a:fld>
            <a:endParaRPr lang="zh-CN" altLang="en-US"/>
          </a:p>
        </p:txBody>
      </p:sp>
    </p:spTree>
    <p:extLst>
      <p:ext uri="{BB962C8B-B14F-4D97-AF65-F5344CB8AC3E}">
        <p14:creationId xmlns:p14="http://schemas.microsoft.com/office/powerpoint/2010/main" val="23914079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  这一步要找出可以帮助我们区分真实账号与不真实账号的特征属性，在实际应用中，特征属性的数量是很多的，划分也会比较细致，但这里为了简单起见，我们用少量的特征属性以及较粗的划分，并对数据做了修改。</a:t>
            </a:r>
            <a:endParaRPr lang="zh-CN" altLang="en-US" dirty="0"/>
          </a:p>
        </p:txBody>
      </p:sp>
      <p:sp>
        <p:nvSpPr>
          <p:cNvPr id="4" name="灯片编号占位符 3"/>
          <p:cNvSpPr>
            <a:spLocks noGrp="1"/>
          </p:cNvSpPr>
          <p:nvPr>
            <p:ph type="sldNum" sz="quarter" idx="10"/>
          </p:nvPr>
        </p:nvSpPr>
        <p:spPr/>
        <p:txBody>
          <a:bodyPr/>
          <a:lstStyle/>
          <a:p>
            <a:fld id="{5263B03F-B4D1-415E-B1EE-0EEAD3733C9B}" type="slidenum">
              <a:rPr lang="zh-CN" altLang="en-US" smtClean="0"/>
              <a:t>17</a:t>
            </a:fld>
            <a:endParaRPr lang="zh-CN" altLang="en-US"/>
          </a:p>
        </p:txBody>
      </p:sp>
    </p:spTree>
    <p:extLst>
      <p:ext uri="{BB962C8B-B14F-4D97-AF65-F5344CB8AC3E}">
        <p14:creationId xmlns:p14="http://schemas.microsoft.com/office/powerpoint/2010/main" val="5746620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  这一步要找出可以帮助我们区分真实账号与不真实账号的特征属性，在实际应用中，特征属性的数量是很多的，划分也会比较细致，但这里为了简单起见，我们用少量的特征属性以及较粗的划分，并对数据做了修改。</a:t>
            </a:r>
            <a:endParaRPr lang="zh-CN" altLang="en-US" dirty="0"/>
          </a:p>
        </p:txBody>
      </p:sp>
      <p:sp>
        <p:nvSpPr>
          <p:cNvPr id="4" name="灯片编号占位符 3"/>
          <p:cNvSpPr>
            <a:spLocks noGrp="1"/>
          </p:cNvSpPr>
          <p:nvPr>
            <p:ph type="sldNum" sz="quarter" idx="10"/>
          </p:nvPr>
        </p:nvSpPr>
        <p:spPr/>
        <p:txBody>
          <a:bodyPr/>
          <a:lstStyle/>
          <a:p>
            <a:fld id="{5263B03F-B4D1-415E-B1EE-0EEAD3733C9B}" type="slidenum">
              <a:rPr lang="zh-CN" altLang="en-US" smtClean="0"/>
              <a:t>18</a:t>
            </a:fld>
            <a:endParaRPr lang="zh-CN" altLang="en-US"/>
          </a:p>
        </p:txBody>
      </p:sp>
    </p:spTree>
    <p:extLst>
      <p:ext uri="{BB962C8B-B14F-4D97-AF65-F5344CB8AC3E}">
        <p14:creationId xmlns:p14="http://schemas.microsoft.com/office/powerpoint/2010/main" val="24663202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BDCE2D6-3E03-4F67-AE7E-C6DBB9116834}" type="datetimeFigureOut">
              <a:rPr lang="zh-CN" altLang="en-US" smtClean="0"/>
              <a:t>2016/7/23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A0D2091-4D78-42CD-9026-E1B8BD0FB9CB}" type="slidenum">
              <a:rPr lang="zh-CN" altLang="en-US" smtClean="0"/>
              <a:t>‹#›</a:t>
            </a:fld>
            <a:endParaRPr lang="zh-CN" altLang="en-US"/>
          </a:p>
        </p:txBody>
      </p:sp>
    </p:spTree>
    <p:extLst>
      <p:ext uri="{BB962C8B-B14F-4D97-AF65-F5344CB8AC3E}">
        <p14:creationId xmlns:p14="http://schemas.microsoft.com/office/powerpoint/2010/main" val="27293770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BDCE2D6-3E03-4F67-AE7E-C6DBB9116834}" type="datetimeFigureOut">
              <a:rPr lang="zh-CN" altLang="en-US" smtClean="0"/>
              <a:t>2016/7/23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A0D2091-4D78-42CD-9026-E1B8BD0FB9CB}" type="slidenum">
              <a:rPr lang="zh-CN" altLang="en-US" smtClean="0"/>
              <a:t>‹#›</a:t>
            </a:fld>
            <a:endParaRPr lang="zh-CN" altLang="en-US"/>
          </a:p>
        </p:txBody>
      </p:sp>
    </p:spTree>
    <p:extLst>
      <p:ext uri="{BB962C8B-B14F-4D97-AF65-F5344CB8AC3E}">
        <p14:creationId xmlns:p14="http://schemas.microsoft.com/office/powerpoint/2010/main" val="24573023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BDCE2D6-3E03-4F67-AE7E-C6DBB9116834}" type="datetimeFigureOut">
              <a:rPr lang="zh-CN" altLang="en-US" smtClean="0"/>
              <a:t>2016/7/23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A0D2091-4D78-42CD-9026-E1B8BD0FB9CB}" type="slidenum">
              <a:rPr lang="zh-CN" altLang="en-US" smtClean="0"/>
              <a:t>‹#›</a:t>
            </a:fld>
            <a:endParaRPr lang="zh-CN" altLang="en-US"/>
          </a:p>
        </p:txBody>
      </p:sp>
    </p:spTree>
    <p:extLst>
      <p:ext uri="{BB962C8B-B14F-4D97-AF65-F5344CB8AC3E}">
        <p14:creationId xmlns:p14="http://schemas.microsoft.com/office/powerpoint/2010/main" val="18268194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BDCE2D6-3E03-4F67-AE7E-C6DBB9116834}" type="datetimeFigureOut">
              <a:rPr lang="zh-CN" altLang="en-US" smtClean="0"/>
              <a:t>2016/7/23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A0D2091-4D78-42CD-9026-E1B8BD0FB9CB}" type="slidenum">
              <a:rPr lang="zh-CN" altLang="en-US" smtClean="0"/>
              <a:t>‹#›</a:t>
            </a:fld>
            <a:endParaRPr lang="zh-CN" altLang="en-US"/>
          </a:p>
        </p:txBody>
      </p:sp>
    </p:spTree>
    <p:extLst>
      <p:ext uri="{BB962C8B-B14F-4D97-AF65-F5344CB8AC3E}">
        <p14:creationId xmlns:p14="http://schemas.microsoft.com/office/powerpoint/2010/main" val="23668979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DBDCE2D6-3E03-4F67-AE7E-C6DBB9116834}" type="datetimeFigureOut">
              <a:rPr lang="zh-CN" altLang="en-US" smtClean="0"/>
              <a:t>2016/7/23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A0D2091-4D78-42CD-9026-E1B8BD0FB9CB}" type="slidenum">
              <a:rPr lang="zh-CN" altLang="en-US" smtClean="0"/>
              <a:t>‹#›</a:t>
            </a:fld>
            <a:endParaRPr lang="zh-CN" altLang="en-US"/>
          </a:p>
        </p:txBody>
      </p:sp>
    </p:spTree>
    <p:extLst>
      <p:ext uri="{BB962C8B-B14F-4D97-AF65-F5344CB8AC3E}">
        <p14:creationId xmlns:p14="http://schemas.microsoft.com/office/powerpoint/2010/main" val="15300788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BDCE2D6-3E03-4F67-AE7E-C6DBB9116834}" type="datetimeFigureOut">
              <a:rPr lang="zh-CN" altLang="en-US" smtClean="0"/>
              <a:t>2016/7/23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A0D2091-4D78-42CD-9026-E1B8BD0FB9CB}" type="slidenum">
              <a:rPr lang="zh-CN" altLang="en-US" smtClean="0"/>
              <a:t>‹#›</a:t>
            </a:fld>
            <a:endParaRPr lang="zh-CN" altLang="en-US"/>
          </a:p>
        </p:txBody>
      </p:sp>
    </p:spTree>
    <p:extLst>
      <p:ext uri="{BB962C8B-B14F-4D97-AF65-F5344CB8AC3E}">
        <p14:creationId xmlns:p14="http://schemas.microsoft.com/office/powerpoint/2010/main" val="35093687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BDCE2D6-3E03-4F67-AE7E-C6DBB9116834}" type="datetimeFigureOut">
              <a:rPr lang="zh-CN" altLang="en-US" smtClean="0"/>
              <a:t>2016/7/23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A0D2091-4D78-42CD-9026-E1B8BD0FB9CB}" type="slidenum">
              <a:rPr lang="zh-CN" altLang="en-US" smtClean="0"/>
              <a:t>‹#›</a:t>
            </a:fld>
            <a:endParaRPr lang="zh-CN" altLang="en-US"/>
          </a:p>
        </p:txBody>
      </p:sp>
    </p:spTree>
    <p:extLst>
      <p:ext uri="{BB962C8B-B14F-4D97-AF65-F5344CB8AC3E}">
        <p14:creationId xmlns:p14="http://schemas.microsoft.com/office/powerpoint/2010/main" val="3611673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BDCE2D6-3E03-4F67-AE7E-C6DBB9116834}" type="datetimeFigureOut">
              <a:rPr lang="zh-CN" altLang="en-US" smtClean="0"/>
              <a:t>2016/7/23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A0D2091-4D78-42CD-9026-E1B8BD0FB9CB}" type="slidenum">
              <a:rPr lang="zh-CN" altLang="en-US" smtClean="0"/>
              <a:t>‹#›</a:t>
            </a:fld>
            <a:endParaRPr lang="zh-CN" altLang="en-US"/>
          </a:p>
        </p:txBody>
      </p:sp>
    </p:spTree>
    <p:extLst>
      <p:ext uri="{BB962C8B-B14F-4D97-AF65-F5344CB8AC3E}">
        <p14:creationId xmlns:p14="http://schemas.microsoft.com/office/powerpoint/2010/main" val="18135450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BDCE2D6-3E03-4F67-AE7E-C6DBB9116834}" type="datetimeFigureOut">
              <a:rPr lang="zh-CN" altLang="en-US" smtClean="0"/>
              <a:t>2016/7/23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A0D2091-4D78-42CD-9026-E1B8BD0FB9CB}" type="slidenum">
              <a:rPr lang="zh-CN" altLang="en-US" smtClean="0"/>
              <a:t>‹#›</a:t>
            </a:fld>
            <a:endParaRPr lang="zh-CN" altLang="en-US"/>
          </a:p>
        </p:txBody>
      </p:sp>
    </p:spTree>
    <p:extLst>
      <p:ext uri="{BB962C8B-B14F-4D97-AF65-F5344CB8AC3E}">
        <p14:creationId xmlns:p14="http://schemas.microsoft.com/office/powerpoint/2010/main" val="2113783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BDCE2D6-3E03-4F67-AE7E-C6DBB9116834}" type="datetimeFigureOut">
              <a:rPr lang="zh-CN" altLang="en-US" smtClean="0"/>
              <a:t>2016/7/23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A0D2091-4D78-42CD-9026-E1B8BD0FB9CB}" type="slidenum">
              <a:rPr lang="zh-CN" altLang="en-US" smtClean="0"/>
              <a:t>‹#›</a:t>
            </a:fld>
            <a:endParaRPr lang="zh-CN" altLang="en-US"/>
          </a:p>
        </p:txBody>
      </p:sp>
    </p:spTree>
    <p:extLst>
      <p:ext uri="{BB962C8B-B14F-4D97-AF65-F5344CB8AC3E}">
        <p14:creationId xmlns:p14="http://schemas.microsoft.com/office/powerpoint/2010/main" val="16192143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BDCE2D6-3E03-4F67-AE7E-C6DBB9116834}" type="datetimeFigureOut">
              <a:rPr lang="zh-CN" altLang="en-US" smtClean="0"/>
              <a:t>2016/7/23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A0D2091-4D78-42CD-9026-E1B8BD0FB9CB}" type="slidenum">
              <a:rPr lang="zh-CN" altLang="en-US" smtClean="0"/>
              <a:t>‹#›</a:t>
            </a:fld>
            <a:endParaRPr lang="zh-CN" altLang="en-US"/>
          </a:p>
        </p:txBody>
      </p:sp>
    </p:spTree>
    <p:extLst>
      <p:ext uri="{BB962C8B-B14F-4D97-AF65-F5344CB8AC3E}">
        <p14:creationId xmlns:p14="http://schemas.microsoft.com/office/powerpoint/2010/main" val="2255974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DCE2D6-3E03-4F67-AE7E-C6DBB9116834}" type="datetimeFigureOut">
              <a:rPr lang="zh-CN" altLang="en-US" smtClean="0"/>
              <a:t>2016/7/23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0D2091-4D78-42CD-9026-E1B8BD0FB9CB}" type="slidenum">
              <a:rPr lang="zh-CN" altLang="en-US" smtClean="0"/>
              <a:t>‹#›</a:t>
            </a:fld>
            <a:endParaRPr lang="zh-CN" altLang="en-US"/>
          </a:p>
        </p:txBody>
      </p:sp>
    </p:spTree>
    <p:extLst>
      <p:ext uri="{BB962C8B-B14F-4D97-AF65-F5344CB8AC3E}">
        <p14:creationId xmlns:p14="http://schemas.microsoft.com/office/powerpoint/2010/main" val="12575975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jiaoshuai@ict.ac.cn" TargetMode="External"/><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5.jpg"/><Relationship Id="rId5" Type="http://schemas.openxmlformats.org/officeDocument/2006/relationships/hyperlink" Target="http://baike.baidu.com/view/732221.htm" TargetMode="External"/><Relationship Id="rId4" Type="http://schemas.openxmlformats.org/officeDocument/2006/relationships/image" Target="../media/image4.jp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gif"/></Relationships>
</file>

<file path=ppt/slides/_rels/slide6.xml.rels><?xml version="1.0" encoding="UTF-8" standalone="yes"?>
<Relationships xmlns="http://schemas.openxmlformats.org/package/2006/relationships"><Relationship Id="rId3" Type="http://schemas.openxmlformats.org/officeDocument/2006/relationships/image" Target="../media/image3.latex"/><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朴素贝叶斯分类</a:t>
            </a:r>
            <a:endParaRPr lang="zh-CN" altLang="en-US" dirty="0"/>
          </a:p>
        </p:txBody>
      </p:sp>
      <p:sp>
        <p:nvSpPr>
          <p:cNvPr id="3" name="副标题 2"/>
          <p:cNvSpPr>
            <a:spLocks noGrp="1"/>
          </p:cNvSpPr>
          <p:nvPr>
            <p:ph type="subTitle" idx="1"/>
          </p:nvPr>
        </p:nvSpPr>
        <p:spPr/>
        <p:txBody>
          <a:bodyPr/>
          <a:lstStyle/>
          <a:p>
            <a:r>
              <a:rPr lang="en-US" altLang="zh-CN" dirty="0" smtClean="0">
                <a:hlinkClick r:id="rId3"/>
              </a:rPr>
              <a:t>jiaoshuai@ict.ac.cn</a:t>
            </a:r>
            <a:endParaRPr lang="en-US" altLang="zh-CN" dirty="0" smtClean="0"/>
          </a:p>
          <a:p>
            <a:endParaRPr lang="zh-CN" altLang="en-US" dirty="0"/>
          </a:p>
        </p:txBody>
      </p:sp>
    </p:spTree>
    <p:extLst>
      <p:ext uri="{BB962C8B-B14F-4D97-AF65-F5344CB8AC3E}">
        <p14:creationId xmlns:p14="http://schemas.microsoft.com/office/powerpoint/2010/main" val="38939305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 </a:t>
            </a:r>
            <a:r>
              <a:rPr lang="zh-CN" altLang="en-US" b="1" dirty="0" smtClean="0"/>
              <a:t>如何获得</a:t>
            </a:r>
            <a:r>
              <a:rPr lang="en-US" altLang="zh-CN" dirty="0" smtClean="0">
                <a:solidFill>
                  <a:srgbClr val="333333"/>
                </a:solidFill>
                <a:latin typeface="Times New Roman" panose="02020603050405020304" pitchFamily="18" charset="0"/>
                <a:cs typeface="Times New Roman" panose="02020603050405020304" pitchFamily="18" charset="0"/>
              </a:rPr>
              <a:t>P(</a:t>
            </a:r>
            <a:r>
              <a:rPr lang="en-US" altLang="zh-CN" dirty="0" err="1" smtClean="0">
                <a:solidFill>
                  <a:srgbClr val="333333"/>
                </a:solidFill>
                <a:latin typeface="Times New Roman" panose="02020603050405020304" pitchFamily="18" charset="0"/>
                <a:cs typeface="Times New Roman" panose="02020603050405020304" pitchFamily="18" charset="0"/>
              </a:rPr>
              <a:t>c</a:t>
            </a:r>
            <a:r>
              <a:rPr lang="en-US" altLang="zh-CN" baseline="-25000" dirty="0" err="1" smtClean="0">
                <a:solidFill>
                  <a:srgbClr val="333333"/>
                </a:solidFill>
                <a:latin typeface="Times New Roman" panose="02020603050405020304" pitchFamily="18" charset="0"/>
                <a:cs typeface="Times New Roman" panose="02020603050405020304" pitchFamily="18" charset="0"/>
              </a:rPr>
              <a:t>i</a:t>
            </a:r>
            <a:r>
              <a:rPr lang="en-US" altLang="zh-CN" dirty="0" err="1" smtClean="0">
                <a:solidFill>
                  <a:srgbClr val="333333"/>
                </a:solidFill>
                <a:latin typeface="Times New Roman" panose="02020603050405020304" pitchFamily="18" charset="0"/>
                <a:cs typeface="Times New Roman" panose="02020603050405020304" pitchFamily="18" charset="0"/>
              </a:rPr>
              <a:t>|t</a:t>
            </a:r>
            <a:r>
              <a:rPr lang="en-US" altLang="zh-CN" dirty="0" smtClean="0">
                <a:solidFill>
                  <a:srgbClr val="333333"/>
                </a:solidFill>
                <a:latin typeface="Times New Roman" panose="02020603050405020304" pitchFamily="18" charset="0"/>
                <a:cs typeface="Times New Roman" panose="02020603050405020304" pitchFamily="18" charset="0"/>
              </a:rPr>
              <a:t>)</a:t>
            </a:r>
            <a:r>
              <a:rPr lang="zh-CN" altLang="en-US" dirty="0" smtClean="0">
                <a:solidFill>
                  <a:srgbClr val="333333"/>
                </a:solidFill>
                <a:latin typeface="Times New Roman" panose="02020603050405020304" pitchFamily="18" charset="0"/>
                <a:cs typeface="Times New Roman" panose="02020603050405020304" pitchFamily="18" charset="0"/>
              </a:rPr>
              <a:t>的值？</a:t>
            </a:r>
            <a:endParaRPr lang="zh-CN" altLang="en-US" dirty="0"/>
          </a:p>
        </p:txBody>
      </p:sp>
      <p:sp>
        <p:nvSpPr>
          <p:cNvPr id="3" name="内容占位符 2"/>
          <p:cNvSpPr>
            <a:spLocks noGrp="1"/>
          </p:cNvSpPr>
          <p:nvPr>
            <p:ph idx="1"/>
          </p:nvPr>
        </p:nvSpPr>
        <p:spPr>
          <a:xfrm>
            <a:off x="838200" y="1825625"/>
            <a:ext cx="10515600" cy="4079875"/>
          </a:xfrm>
        </p:spPr>
        <p:txBody>
          <a:bodyPr/>
          <a:lstStyle/>
          <a:p>
            <a:pPr eaLnBrk="0" fontAlgn="base" hangingPunct="0">
              <a:lnSpc>
                <a:spcPct val="100000"/>
              </a:lnSpc>
              <a:spcBef>
                <a:spcPct val="0"/>
              </a:spcBef>
              <a:spcAft>
                <a:spcPct val="0"/>
              </a:spcAft>
            </a:pPr>
            <a:r>
              <a:rPr lang="zh-CN" altLang="en-US" dirty="0"/>
              <a:t>统计得到在各类别下各个特征属性的条件概率估计</a:t>
            </a:r>
            <a:r>
              <a:rPr lang="zh-CN" altLang="en-US" dirty="0" smtClean="0"/>
              <a:t>。</a:t>
            </a:r>
            <a:endParaRPr lang="en-US" altLang="zh-CN" dirty="0" smtClean="0"/>
          </a:p>
          <a:p>
            <a:pPr marL="457200" lvl="1" indent="0" eaLnBrk="0" fontAlgn="base" hangingPunct="0">
              <a:lnSpc>
                <a:spcPct val="100000"/>
              </a:lnSpc>
              <a:spcBef>
                <a:spcPct val="0"/>
              </a:spcBef>
              <a:spcAft>
                <a:spcPct val="0"/>
              </a:spcAft>
              <a:buNone/>
            </a:pPr>
            <a:endParaRPr lang="en-US" altLang="zh-CN" dirty="0" smtClean="0"/>
          </a:p>
          <a:p>
            <a:pPr marL="0" indent="0" eaLnBrk="0" fontAlgn="base" hangingPunct="0">
              <a:lnSpc>
                <a:spcPct val="100000"/>
              </a:lnSpc>
              <a:spcBef>
                <a:spcPct val="0"/>
              </a:spcBef>
              <a:spcAft>
                <a:spcPct val="0"/>
              </a:spcAft>
              <a:buNone/>
            </a:pPr>
            <a:endParaRPr lang="en-US" altLang="zh-CN" dirty="0">
              <a:solidFill>
                <a:srgbClr val="333333"/>
              </a:solidFill>
              <a:latin typeface="Times New Roman" panose="02020603050405020304" pitchFamily="18" charset="0"/>
              <a:cs typeface="Times New Roman" panose="02020603050405020304" pitchFamily="18" charset="0"/>
            </a:endParaRPr>
          </a:p>
          <a:p>
            <a:pPr eaLnBrk="0" fontAlgn="base" hangingPunct="0">
              <a:lnSpc>
                <a:spcPct val="100000"/>
              </a:lnSpc>
              <a:spcBef>
                <a:spcPct val="0"/>
              </a:spcBef>
              <a:spcAft>
                <a:spcPct val="0"/>
              </a:spcAft>
            </a:pPr>
            <a:endParaRPr lang="en-US" altLang="zh-CN" dirty="0">
              <a:solidFill>
                <a:srgbClr val="333333"/>
              </a:solidFill>
              <a:latin typeface="Times New Roman" panose="02020603050405020304" pitchFamily="18" charset="0"/>
              <a:cs typeface="Times New Roman" panose="02020603050405020304" pitchFamily="18" charset="0"/>
            </a:endParaRPr>
          </a:p>
          <a:p>
            <a:pPr eaLnBrk="0" fontAlgn="base" hangingPunct="0">
              <a:lnSpc>
                <a:spcPct val="100000"/>
              </a:lnSpc>
              <a:spcBef>
                <a:spcPct val="0"/>
              </a:spcBef>
              <a:spcAft>
                <a:spcPct val="0"/>
              </a:spcAft>
            </a:pPr>
            <a:endParaRPr lang="en-US" altLang="zh-CN" dirty="0">
              <a:solidFill>
                <a:srgbClr val="333333"/>
              </a:solidFill>
              <a:latin typeface="Times New Roman" panose="02020603050405020304" pitchFamily="18" charset="0"/>
              <a:cs typeface="Times New Roman" panose="02020603050405020304" pitchFamily="18" charset="0"/>
            </a:endParaRPr>
          </a:p>
        </p:txBody>
      </p:sp>
      <p:graphicFrame>
        <p:nvGraphicFramePr>
          <p:cNvPr id="4" name="表格 3"/>
          <p:cNvGraphicFramePr>
            <a:graphicFrameLocks noGrp="1"/>
          </p:cNvGraphicFramePr>
          <p:nvPr>
            <p:extLst>
              <p:ext uri="{D42A27DB-BD31-4B8C-83A1-F6EECF244321}">
                <p14:modId xmlns:p14="http://schemas.microsoft.com/office/powerpoint/2010/main" val="198234184"/>
              </p:ext>
            </p:extLst>
          </p:nvPr>
        </p:nvGraphicFramePr>
        <p:xfrm>
          <a:off x="1193800" y="2571750"/>
          <a:ext cx="7969250" cy="2941320"/>
        </p:xfrm>
        <a:graphic>
          <a:graphicData uri="http://schemas.openxmlformats.org/drawingml/2006/table">
            <a:tbl>
              <a:tblPr firstRow="1" bandRow="1">
                <a:tableStyleId>{5C22544A-7EE6-4342-B048-85BDC9FD1C3A}</a:tableStyleId>
              </a:tblPr>
              <a:tblGrid>
                <a:gridCol w="1593850"/>
                <a:gridCol w="1593850"/>
                <a:gridCol w="1593850"/>
                <a:gridCol w="1593850"/>
                <a:gridCol w="1593850"/>
              </a:tblGrid>
              <a:tr h="38100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r>
              <a:tr h="335218">
                <a:tc>
                  <a:txBody>
                    <a:bodyPr/>
                    <a:lstStyle/>
                    <a:p>
                      <a:r>
                        <a:rPr lang="en-US" altLang="zh-CN" dirty="0" smtClean="0">
                          <a:solidFill>
                            <a:srgbClr val="333333"/>
                          </a:solidFill>
                          <a:latin typeface="Times New Roman" panose="02020603050405020304" pitchFamily="18" charset="0"/>
                          <a:cs typeface="Times New Roman" panose="02020603050405020304" pitchFamily="18" charset="0"/>
                        </a:rPr>
                        <a:t>P(a</a:t>
                      </a:r>
                      <a:r>
                        <a:rPr lang="en-US" altLang="zh-CN" baseline="-25000" dirty="0" smtClean="0">
                          <a:solidFill>
                            <a:srgbClr val="333333"/>
                          </a:solidFill>
                          <a:latin typeface="Times New Roman" panose="02020603050405020304" pitchFamily="18" charset="0"/>
                          <a:cs typeface="Times New Roman" panose="02020603050405020304" pitchFamily="18" charset="0"/>
                        </a:rPr>
                        <a:t>1</a:t>
                      </a:r>
                      <a:r>
                        <a:rPr lang="en-US" altLang="zh-CN" dirty="0" smtClean="0">
                          <a:solidFill>
                            <a:srgbClr val="333333"/>
                          </a:solidFill>
                          <a:latin typeface="Times New Roman" panose="02020603050405020304" pitchFamily="18" charset="0"/>
                          <a:cs typeface="Times New Roman" panose="02020603050405020304" pitchFamily="18" charset="0"/>
                        </a:rPr>
                        <a:t>|c</a:t>
                      </a:r>
                      <a:r>
                        <a:rPr lang="en-US" altLang="zh-CN" baseline="-25000" dirty="0" smtClean="0">
                          <a:solidFill>
                            <a:srgbClr val="333333"/>
                          </a:solidFill>
                          <a:latin typeface="Times New Roman" panose="02020603050405020304" pitchFamily="18" charset="0"/>
                          <a:cs typeface="Times New Roman" panose="02020603050405020304" pitchFamily="18" charset="0"/>
                        </a:rPr>
                        <a:t>0</a:t>
                      </a:r>
                      <a:r>
                        <a:rPr lang="en-US" altLang="zh-CN" dirty="0" smtClean="0">
                          <a:solidFill>
                            <a:srgbClr val="333333"/>
                          </a:solidFill>
                          <a:latin typeface="Times New Roman" panose="02020603050405020304" pitchFamily="18" charset="0"/>
                          <a:cs typeface="Times New Roman" panose="02020603050405020304" pitchFamily="18" charset="0"/>
                        </a:rPr>
                        <a:t>) </a:t>
                      </a:r>
                      <a:endParaRPr lang="zh-CN" altLang="en-US" dirty="0"/>
                    </a:p>
                  </a:txBody>
                  <a:tcPr/>
                </a:tc>
                <a:tc>
                  <a:txBody>
                    <a:bodyPr/>
                    <a:lstStyle/>
                    <a:p>
                      <a:r>
                        <a:rPr lang="en-US" altLang="zh-CN" dirty="0" smtClean="0">
                          <a:solidFill>
                            <a:srgbClr val="333333"/>
                          </a:solidFill>
                          <a:latin typeface="Times New Roman" panose="02020603050405020304" pitchFamily="18" charset="0"/>
                          <a:cs typeface="Times New Roman" panose="02020603050405020304" pitchFamily="18" charset="0"/>
                        </a:rPr>
                        <a:t>P(a</a:t>
                      </a:r>
                      <a:r>
                        <a:rPr lang="en-US" altLang="zh-CN" baseline="-25000" dirty="0" smtClean="0">
                          <a:solidFill>
                            <a:srgbClr val="333333"/>
                          </a:solidFill>
                          <a:latin typeface="Times New Roman" panose="02020603050405020304" pitchFamily="18" charset="0"/>
                          <a:cs typeface="Times New Roman" panose="02020603050405020304" pitchFamily="18" charset="0"/>
                        </a:rPr>
                        <a:t>2</a:t>
                      </a:r>
                      <a:r>
                        <a:rPr lang="en-US" altLang="zh-CN" dirty="0" smtClean="0">
                          <a:solidFill>
                            <a:srgbClr val="333333"/>
                          </a:solidFill>
                          <a:latin typeface="Times New Roman" panose="02020603050405020304" pitchFamily="18" charset="0"/>
                          <a:cs typeface="Times New Roman" panose="02020603050405020304" pitchFamily="18" charset="0"/>
                        </a:rPr>
                        <a:t>|c</a:t>
                      </a:r>
                      <a:r>
                        <a:rPr lang="en-US" altLang="zh-CN" baseline="-25000" dirty="0" smtClean="0">
                          <a:solidFill>
                            <a:srgbClr val="333333"/>
                          </a:solidFill>
                          <a:latin typeface="Times New Roman" panose="02020603050405020304" pitchFamily="18" charset="0"/>
                          <a:cs typeface="Times New Roman" panose="02020603050405020304" pitchFamily="18" charset="0"/>
                        </a:rPr>
                        <a:t>0</a:t>
                      </a:r>
                      <a:r>
                        <a:rPr lang="en-US" altLang="zh-CN" dirty="0" smtClean="0">
                          <a:solidFill>
                            <a:srgbClr val="333333"/>
                          </a:solidFill>
                          <a:latin typeface="Times New Roman" panose="02020603050405020304" pitchFamily="18" charset="0"/>
                          <a:cs typeface="Times New Roman" panose="02020603050405020304" pitchFamily="18" charset="0"/>
                        </a:rPr>
                        <a:t>) </a:t>
                      </a:r>
                      <a:endParaRPr lang="zh-CN" altLang="en-US" dirty="0"/>
                    </a:p>
                  </a:txBody>
                  <a:tcPr/>
                </a:tc>
                <a:tc>
                  <a:txBody>
                    <a:bodyPr/>
                    <a:lstStyle/>
                    <a:p>
                      <a:r>
                        <a:rPr lang="en-US" altLang="zh-CN" dirty="0" smtClean="0">
                          <a:solidFill>
                            <a:srgbClr val="333333"/>
                          </a:solidFill>
                          <a:latin typeface="Times New Roman" panose="02020603050405020304" pitchFamily="18" charset="0"/>
                          <a:cs typeface="Times New Roman" panose="02020603050405020304" pitchFamily="18" charset="0"/>
                        </a:rPr>
                        <a:t>P(a</a:t>
                      </a:r>
                      <a:r>
                        <a:rPr lang="en-US" altLang="zh-CN" baseline="-25000" dirty="0" smtClean="0">
                          <a:solidFill>
                            <a:srgbClr val="333333"/>
                          </a:solidFill>
                          <a:latin typeface="Times New Roman" panose="02020603050405020304" pitchFamily="18" charset="0"/>
                          <a:cs typeface="Times New Roman" panose="02020603050405020304" pitchFamily="18" charset="0"/>
                        </a:rPr>
                        <a:t>3</a:t>
                      </a:r>
                      <a:r>
                        <a:rPr lang="en-US" altLang="zh-CN" dirty="0" smtClean="0">
                          <a:solidFill>
                            <a:srgbClr val="333333"/>
                          </a:solidFill>
                          <a:latin typeface="Times New Roman" panose="02020603050405020304" pitchFamily="18" charset="0"/>
                          <a:cs typeface="Times New Roman" panose="02020603050405020304" pitchFamily="18" charset="0"/>
                        </a:rPr>
                        <a:t>|c</a:t>
                      </a:r>
                      <a:r>
                        <a:rPr lang="en-US" altLang="zh-CN" baseline="-25000" dirty="0" smtClean="0">
                          <a:solidFill>
                            <a:srgbClr val="333333"/>
                          </a:solidFill>
                          <a:latin typeface="Times New Roman" panose="02020603050405020304" pitchFamily="18" charset="0"/>
                          <a:cs typeface="Times New Roman" panose="02020603050405020304" pitchFamily="18" charset="0"/>
                        </a:rPr>
                        <a:t>0</a:t>
                      </a:r>
                      <a:r>
                        <a:rPr lang="en-US" altLang="zh-CN" dirty="0" smtClean="0">
                          <a:solidFill>
                            <a:srgbClr val="333333"/>
                          </a:solidFill>
                          <a:latin typeface="Times New Roman" panose="02020603050405020304" pitchFamily="18" charset="0"/>
                          <a:cs typeface="Times New Roman" panose="02020603050405020304" pitchFamily="18" charset="0"/>
                        </a:rPr>
                        <a:t>) </a:t>
                      </a:r>
                      <a:endParaRPr lang="zh-CN" altLang="en-US" dirty="0"/>
                    </a:p>
                  </a:txBody>
                  <a:tcPr/>
                </a:tc>
                <a:tc>
                  <a:txBody>
                    <a:bodyPr/>
                    <a:lstStyle/>
                    <a:p>
                      <a:r>
                        <a:rPr lang="en-US" altLang="zh-CN" dirty="0" smtClean="0">
                          <a:solidFill>
                            <a:srgbClr val="333333"/>
                          </a:solidFill>
                          <a:latin typeface="Times New Roman" panose="02020603050405020304" pitchFamily="18" charset="0"/>
                          <a:cs typeface="Times New Roman" panose="02020603050405020304" pitchFamily="18" charset="0"/>
                        </a:rPr>
                        <a:t>P(…) </a:t>
                      </a:r>
                      <a:endParaRPr lang="zh-CN" altLang="en-US" dirty="0"/>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dirty="0" smtClean="0">
                          <a:solidFill>
                            <a:srgbClr val="333333"/>
                          </a:solidFill>
                          <a:latin typeface="Times New Roman" panose="02020603050405020304" pitchFamily="18" charset="0"/>
                          <a:cs typeface="Times New Roman" panose="02020603050405020304" pitchFamily="18" charset="0"/>
                        </a:rPr>
                        <a:t>P(a</a:t>
                      </a:r>
                      <a:r>
                        <a:rPr lang="en-US" altLang="zh-CN" baseline="-25000" dirty="0" smtClean="0">
                          <a:solidFill>
                            <a:srgbClr val="333333"/>
                          </a:solidFill>
                          <a:latin typeface="Times New Roman" panose="02020603050405020304" pitchFamily="18" charset="0"/>
                          <a:cs typeface="Times New Roman" panose="02020603050405020304" pitchFamily="18" charset="0"/>
                        </a:rPr>
                        <a:t>m</a:t>
                      </a:r>
                      <a:r>
                        <a:rPr lang="en-US" altLang="zh-CN" dirty="0" smtClean="0">
                          <a:solidFill>
                            <a:srgbClr val="333333"/>
                          </a:solidFill>
                          <a:latin typeface="Times New Roman" panose="02020603050405020304" pitchFamily="18" charset="0"/>
                          <a:cs typeface="Times New Roman" panose="02020603050405020304" pitchFamily="18" charset="0"/>
                        </a:rPr>
                        <a:t>|c</a:t>
                      </a:r>
                      <a:r>
                        <a:rPr lang="en-US" altLang="zh-CN" baseline="-25000" dirty="0" smtClean="0">
                          <a:solidFill>
                            <a:srgbClr val="333333"/>
                          </a:solidFill>
                          <a:latin typeface="Times New Roman" panose="02020603050405020304" pitchFamily="18" charset="0"/>
                          <a:cs typeface="Times New Roman" panose="02020603050405020304" pitchFamily="18" charset="0"/>
                        </a:rPr>
                        <a:t>0</a:t>
                      </a:r>
                      <a:r>
                        <a:rPr lang="en-US" altLang="zh-CN" dirty="0" smtClean="0">
                          <a:solidFill>
                            <a:srgbClr val="333333"/>
                          </a:solidFill>
                          <a:latin typeface="Times New Roman" panose="02020603050405020304" pitchFamily="18" charset="0"/>
                          <a:cs typeface="Times New Roman" panose="02020603050405020304" pitchFamily="18" charset="0"/>
                        </a:rPr>
                        <a:t>) </a:t>
                      </a:r>
                      <a:endParaRPr lang="en-US" altLang="zh-CN" dirty="0" smtClean="0"/>
                    </a:p>
                  </a:txBody>
                  <a:tcPr/>
                </a:tc>
              </a:tr>
              <a:tr h="335218">
                <a:tc>
                  <a:txBody>
                    <a:bodyPr/>
                    <a:lstStyle/>
                    <a:p>
                      <a:r>
                        <a:rPr lang="en-US" altLang="zh-CN" dirty="0" smtClean="0">
                          <a:solidFill>
                            <a:srgbClr val="333333"/>
                          </a:solidFill>
                          <a:latin typeface="Times New Roman" panose="02020603050405020304" pitchFamily="18" charset="0"/>
                          <a:cs typeface="Times New Roman" panose="02020603050405020304" pitchFamily="18" charset="0"/>
                        </a:rPr>
                        <a:t>P(a</a:t>
                      </a:r>
                      <a:r>
                        <a:rPr lang="en-US" altLang="zh-CN" baseline="-25000" dirty="0" smtClean="0">
                          <a:solidFill>
                            <a:srgbClr val="333333"/>
                          </a:solidFill>
                          <a:latin typeface="Times New Roman" panose="02020603050405020304" pitchFamily="18" charset="0"/>
                          <a:cs typeface="Times New Roman" panose="02020603050405020304" pitchFamily="18" charset="0"/>
                        </a:rPr>
                        <a:t>1</a:t>
                      </a:r>
                      <a:r>
                        <a:rPr lang="en-US" altLang="zh-CN" dirty="0" smtClean="0">
                          <a:solidFill>
                            <a:srgbClr val="333333"/>
                          </a:solidFill>
                          <a:latin typeface="Times New Roman" panose="02020603050405020304" pitchFamily="18" charset="0"/>
                          <a:cs typeface="Times New Roman" panose="02020603050405020304" pitchFamily="18" charset="0"/>
                        </a:rPr>
                        <a:t>|c</a:t>
                      </a:r>
                      <a:r>
                        <a:rPr lang="en-US" altLang="zh-CN" baseline="-25000" dirty="0" smtClean="0">
                          <a:solidFill>
                            <a:srgbClr val="333333"/>
                          </a:solidFill>
                          <a:latin typeface="Times New Roman" panose="02020603050405020304" pitchFamily="18" charset="0"/>
                          <a:cs typeface="Times New Roman" panose="02020603050405020304" pitchFamily="18" charset="0"/>
                        </a:rPr>
                        <a:t>1</a:t>
                      </a:r>
                      <a:r>
                        <a:rPr lang="en-US" altLang="zh-CN" dirty="0" smtClean="0">
                          <a:solidFill>
                            <a:srgbClr val="333333"/>
                          </a:solidFill>
                          <a:latin typeface="Times New Roman" panose="02020603050405020304" pitchFamily="18" charset="0"/>
                          <a:cs typeface="Times New Roman" panose="02020603050405020304" pitchFamily="18" charset="0"/>
                        </a:rPr>
                        <a:t>) </a:t>
                      </a:r>
                      <a:endParaRPr lang="zh-CN" altLang="en-US" dirty="0"/>
                    </a:p>
                  </a:txBody>
                  <a:tcPr/>
                </a:tc>
                <a:tc>
                  <a:txBody>
                    <a:bodyPr/>
                    <a:lstStyle/>
                    <a:p>
                      <a:r>
                        <a:rPr lang="en-US" altLang="zh-CN" dirty="0" smtClean="0">
                          <a:solidFill>
                            <a:srgbClr val="333333"/>
                          </a:solidFill>
                          <a:latin typeface="Times New Roman" panose="02020603050405020304" pitchFamily="18" charset="0"/>
                          <a:cs typeface="Times New Roman" panose="02020603050405020304" pitchFamily="18" charset="0"/>
                        </a:rPr>
                        <a:t>P(a</a:t>
                      </a:r>
                      <a:r>
                        <a:rPr lang="en-US" altLang="zh-CN" baseline="-25000" dirty="0" smtClean="0">
                          <a:solidFill>
                            <a:srgbClr val="333333"/>
                          </a:solidFill>
                          <a:latin typeface="Times New Roman" panose="02020603050405020304" pitchFamily="18" charset="0"/>
                          <a:cs typeface="Times New Roman" panose="02020603050405020304" pitchFamily="18" charset="0"/>
                        </a:rPr>
                        <a:t>2</a:t>
                      </a:r>
                      <a:r>
                        <a:rPr lang="en-US" altLang="zh-CN" dirty="0" smtClean="0">
                          <a:solidFill>
                            <a:srgbClr val="333333"/>
                          </a:solidFill>
                          <a:latin typeface="Times New Roman" panose="02020603050405020304" pitchFamily="18" charset="0"/>
                          <a:cs typeface="Times New Roman" panose="02020603050405020304" pitchFamily="18" charset="0"/>
                        </a:rPr>
                        <a:t>|c</a:t>
                      </a:r>
                      <a:r>
                        <a:rPr lang="en-US" altLang="zh-CN" baseline="-25000" dirty="0" smtClean="0">
                          <a:solidFill>
                            <a:srgbClr val="333333"/>
                          </a:solidFill>
                          <a:latin typeface="Times New Roman" panose="02020603050405020304" pitchFamily="18" charset="0"/>
                          <a:cs typeface="Times New Roman" panose="02020603050405020304" pitchFamily="18" charset="0"/>
                        </a:rPr>
                        <a:t>1</a:t>
                      </a:r>
                      <a:r>
                        <a:rPr lang="en-US" altLang="zh-CN" dirty="0" smtClean="0">
                          <a:solidFill>
                            <a:srgbClr val="333333"/>
                          </a:solidFill>
                          <a:latin typeface="Times New Roman" panose="02020603050405020304" pitchFamily="18" charset="0"/>
                          <a:cs typeface="Times New Roman" panose="02020603050405020304" pitchFamily="18" charset="0"/>
                        </a:rPr>
                        <a:t>) </a:t>
                      </a:r>
                      <a:endParaRPr lang="zh-CN" altLang="en-US" dirty="0"/>
                    </a:p>
                  </a:txBody>
                  <a:tcPr/>
                </a:tc>
                <a:tc>
                  <a:txBody>
                    <a:bodyPr/>
                    <a:lstStyle/>
                    <a:p>
                      <a:r>
                        <a:rPr lang="en-US" altLang="zh-CN" dirty="0" smtClean="0">
                          <a:solidFill>
                            <a:srgbClr val="333333"/>
                          </a:solidFill>
                          <a:latin typeface="Times New Roman" panose="02020603050405020304" pitchFamily="18" charset="0"/>
                          <a:cs typeface="Times New Roman" panose="02020603050405020304" pitchFamily="18" charset="0"/>
                        </a:rPr>
                        <a:t>P(a</a:t>
                      </a:r>
                      <a:r>
                        <a:rPr lang="en-US" altLang="zh-CN" baseline="-25000" dirty="0" smtClean="0">
                          <a:solidFill>
                            <a:srgbClr val="333333"/>
                          </a:solidFill>
                          <a:latin typeface="Times New Roman" panose="02020603050405020304" pitchFamily="18" charset="0"/>
                          <a:cs typeface="Times New Roman" panose="02020603050405020304" pitchFamily="18" charset="0"/>
                        </a:rPr>
                        <a:t>3</a:t>
                      </a:r>
                      <a:r>
                        <a:rPr lang="en-US" altLang="zh-CN" dirty="0" smtClean="0">
                          <a:solidFill>
                            <a:srgbClr val="333333"/>
                          </a:solidFill>
                          <a:latin typeface="Times New Roman" panose="02020603050405020304" pitchFamily="18" charset="0"/>
                          <a:cs typeface="Times New Roman" panose="02020603050405020304" pitchFamily="18" charset="0"/>
                        </a:rPr>
                        <a:t>|c</a:t>
                      </a:r>
                      <a:r>
                        <a:rPr lang="en-US" altLang="zh-CN" baseline="-25000" dirty="0" smtClean="0">
                          <a:solidFill>
                            <a:srgbClr val="333333"/>
                          </a:solidFill>
                          <a:latin typeface="Times New Roman" panose="02020603050405020304" pitchFamily="18" charset="0"/>
                          <a:cs typeface="Times New Roman" panose="02020603050405020304" pitchFamily="18" charset="0"/>
                        </a:rPr>
                        <a:t>1</a:t>
                      </a:r>
                      <a:r>
                        <a:rPr lang="en-US" altLang="zh-CN" dirty="0" smtClean="0">
                          <a:solidFill>
                            <a:srgbClr val="333333"/>
                          </a:solidFill>
                          <a:latin typeface="Times New Roman" panose="02020603050405020304" pitchFamily="18" charset="0"/>
                          <a:cs typeface="Times New Roman" panose="02020603050405020304" pitchFamily="18" charset="0"/>
                        </a:rPr>
                        <a:t>) </a:t>
                      </a:r>
                      <a:endParaRPr lang="zh-CN" altLang="en-US" dirty="0"/>
                    </a:p>
                  </a:txBody>
                  <a:tcPr/>
                </a:tc>
                <a:tc>
                  <a:txBody>
                    <a:bodyPr/>
                    <a:lstStyle/>
                    <a:p>
                      <a:r>
                        <a:rPr lang="en-US" altLang="zh-CN" dirty="0" smtClean="0">
                          <a:solidFill>
                            <a:srgbClr val="333333"/>
                          </a:solidFill>
                          <a:latin typeface="Times New Roman" panose="02020603050405020304" pitchFamily="18" charset="0"/>
                          <a:cs typeface="Times New Roman" panose="02020603050405020304" pitchFamily="18" charset="0"/>
                        </a:rPr>
                        <a:t>P(…) </a:t>
                      </a:r>
                      <a:endParaRPr lang="zh-CN" altLang="en-US" dirty="0"/>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dirty="0" smtClean="0">
                          <a:solidFill>
                            <a:srgbClr val="333333"/>
                          </a:solidFill>
                          <a:latin typeface="Times New Roman" panose="02020603050405020304" pitchFamily="18" charset="0"/>
                          <a:cs typeface="Times New Roman" panose="02020603050405020304" pitchFamily="18" charset="0"/>
                        </a:rPr>
                        <a:t>P(a</a:t>
                      </a:r>
                      <a:r>
                        <a:rPr lang="en-US" altLang="zh-CN" baseline="-25000" dirty="0" smtClean="0">
                          <a:solidFill>
                            <a:srgbClr val="333333"/>
                          </a:solidFill>
                          <a:latin typeface="Times New Roman" panose="02020603050405020304" pitchFamily="18" charset="0"/>
                          <a:cs typeface="Times New Roman" panose="02020603050405020304" pitchFamily="18" charset="0"/>
                        </a:rPr>
                        <a:t>m</a:t>
                      </a:r>
                      <a:r>
                        <a:rPr lang="en-US" altLang="zh-CN" dirty="0" smtClean="0">
                          <a:solidFill>
                            <a:srgbClr val="333333"/>
                          </a:solidFill>
                          <a:latin typeface="Times New Roman" panose="02020603050405020304" pitchFamily="18" charset="0"/>
                          <a:cs typeface="Times New Roman" panose="02020603050405020304" pitchFamily="18" charset="0"/>
                        </a:rPr>
                        <a:t>|c</a:t>
                      </a:r>
                      <a:r>
                        <a:rPr lang="en-US" altLang="zh-CN" baseline="-25000" dirty="0" smtClean="0">
                          <a:solidFill>
                            <a:srgbClr val="333333"/>
                          </a:solidFill>
                          <a:latin typeface="Times New Roman" panose="02020603050405020304" pitchFamily="18" charset="0"/>
                          <a:cs typeface="Times New Roman" panose="02020603050405020304" pitchFamily="18" charset="0"/>
                        </a:rPr>
                        <a:t>1</a:t>
                      </a:r>
                      <a:r>
                        <a:rPr lang="en-US" altLang="zh-CN" dirty="0" smtClean="0">
                          <a:solidFill>
                            <a:srgbClr val="333333"/>
                          </a:solidFill>
                          <a:latin typeface="Times New Roman" panose="02020603050405020304" pitchFamily="18" charset="0"/>
                          <a:cs typeface="Times New Roman" panose="02020603050405020304" pitchFamily="18" charset="0"/>
                        </a:rPr>
                        <a:t>) </a:t>
                      </a:r>
                      <a:endParaRPr lang="en-US" altLang="zh-CN" dirty="0" smtClean="0"/>
                    </a:p>
                  </a:txBody>
                  <a:tcPr/>
                </a:tc>
              </a:tr>
              <a:tr h="335218">
                <a:tc>
                  <a:txBody>
                    <a:bodyPr/>
                    <a:lstStyle/>
                    <a:p>
                      <a:r>
                        <a:rPr lang="en-US" altLang="zh-CN" dirty="0" smtClean="0">
                          <a:solidFill>
                            <a:srgbClr val="333333"/>
                          </a:solidFill>
                          <a:latin typeface="Times New Roman" panose="02020603050405020304" pitchFamily="18" charset="0"/>
                          <a:cs typeface="Times New Roman" panose="02020603050405020304" pitchFamily="18" charset="0"/>
                        </a:rPr>
                        <a:t>P(a</a:t>
                      </a:r>
                      <a:r>
                        <a:rPr lang="en-US" altLang="zh-CN" baseline="-25000" dirty="0" smtClean="0">
                          <a:solidFill>
                            <a:srgbClr val="333333"/>
                          </a:solidFill>
                          <a:latin typeface="Times New Roman" panose="02020603050405020304" pitchFamily="18" charset="0"/>
                          <a:cs typeface="Times New Roman" panose="02020603050405020304" pitchFamily="18" charset="0"/>
                        </a:rPr>
                        <a:t>1</a:t>
                      </a:r>
                      <a:r>
                        <a:rPr lang="en-US" altLang="zh-CN" dirty="0" smtClean="0">
                          <a:solidFill>
                            <a:srgbClr val="333333"/>
                          </a:solidFill>
                          <a:latin typeface="Times New Roman" panose="02020603050405020304" pitchFamily="18" charset="0"/>
                          <a:cs typeface="Times New Roman" panose="02020603050405020304" pitchFamily="18" charset="0"/>
                        </a:rPr>
                        <a:t>|c</a:t>
                      </a:r>
                      <a:r>
                        <a:rPr lang="en-US" altLang="zh-CN" baseline="-25000" dirty="0" smtClean="0">
                          <a:solidFill>
                            <a:srgbClr val="333333"/>
                          </a:solidFill>
                          <a:latin typeface="Times New Roman" panose="02020603050405020304" pitchFamily="18" charset="0"/>
                          <a:cs typeface="Times New Roman" panose="02020603050405020304" pitchFamily="18" charset="0"/>
                        </a:rPr>
                        <a:t>2</a:t>
                      </a:r>
                      <a:r>
                        <a:rPr lang="en-US" altLang="zh-CN" dirty="0" smtClean="0">
                          <a:solidFill>
                            <a:srgbClr val="333333"/>
                          </a:solidFill>
                          <a:latin typeface="Times New Roman" panose="02020603050405020304" pitchFamily="18" charset="0"/>
                          <a:cs typeface="Times New Roman" panose="02020603050405020304" pitchFamily="18" charset="0"/>
                        </a:rPr>
                        <a:t>) </a:t>
                      </a:r>
                      <a:endParaRPr lang="zh-CN" altLang="en-US" dirty="0"/>
                    </a:p>
                  </a:txBody>
                  <a:tcPr/>
                </a:tc>
                <a:tc>
                  <a:txBody>
                    <a:bodyPr/>
                    <a:lstStyle/>
                    <a:p>
                      <a:r>
                        <a:rPr lang="en-US" altLang="zh-CN" dirty="0" smtClean="0">
                          <a:solidFill>
                            <a:srgbClr val="333333"/>
                          </a:solidFill>
                          <a:latin typeface="Times New Roman" panose="02020603050405020304" pitchFamily="18" charset="0"/>
                          <a:cs typeface="Times New Roman" panose="02020603050405020304" pitchFamily="18" charset="0"/>
                        </a:rPr>
                        <a:t>P(a</a:t>
                      </a:r>
                      <a:r>
                        <a:rPr lang="en-US" altLang="zh-CN" baseline="-25000" dirty="0" smtClean="0">
                          <a:solidFill>
                            <a:srgbClr val="333333"/>
                          </a:solidFill>
                          <a:latin typeface="Times New Roman" panose="02020603050405020304" pitchFamily="18" charset="0"/>
                          <a:cs typeface="Times New Roman" panose="02020603050405020304" pitchFamily="18" charset="0"/>
                        </a:rPr>
                        <a:t>2</a:t>
                      </a:r>
                      <a:r>
                        <a:rPr lang="en-US" altLang="zh-CN" dirty="0" smtClean="0">
                          <a:solidFill>
                            <a:srgbClr val="333333"/>
                          </a:solidFill>
                          <a:latin typeface="Times New Roman" panose="02020603050405020304" pitchFamily="18" charset="0"/>
                          <a:cs typeface="Times New Roman" panose="02020603050405020304" pitchFamily="18" charset="0"/>
                        </a:rPr>
                        <a:t>|c</a:t>
                      </a:r>
                      <a:r>
                        <a:rPr lang="en-US" altLang="zh-CN" baseline="-25000" dirty="0" smtClean="0">
                          <a:solidFill>
                            <a:srgbClr val="333333"/>
                          </a:solidFill>
                          <a:latin typeface="Times New Roman" panose="02020603050405020304" pitchFamily="18" charset="0"/>
                          <a:cs typeface="Times New Roman" panose="02020603050405020304" pitchFamily="18" charset="0"/>
                        </a:rPr>
                        <a:t>2</a:t>
                      </a:r>
                      <a:r>
                        <a:rPr lang="en-US" altLang="zh-CN" dirty="0" smtClean="0">
                          <a:solidFill>
                            <a:srgbClr val="333333"/>
                          </a:solidFill>
                          <a:latin typeface="Times New Roman" panose="02020603050405020304" pitchFamily="18" charset="0"/>
                          <a:cs typeface="Times New Roman" panose="02020603050405020304" pitchFamily="18" charset="0"/>
                        </a:rPr>
                        <a:t>) </a:t>
                      </a:r>
                      <a:endParaRPr lang="zh-CN" altLang="en-US" dirty="0"/>
                    </a:p>
                  </a:txBody>
                  <a:tcPr/>
                </a:tc>
                <a:tc>
                  <a:txBody>
                    <a:bodyPr/>
                    <a:lstStyle/>
                    <a:p>
                      <a:r>
                        <a:rPr lang="en-US" altLang="zh-CN" dirty="0" smtClean="0">
                          <a:solidFill>
                            <a:srgbClr val="333333"/>
                          </a:solidFill>
                          <a:latin typeface="Times New Roman" panose="02020603050405020304" pitchFamily="18" charset="0"/>
                          <a:cs typeface="Times New Roman" panose="02020603050405020304" pitchFamily="18" charset="0"/>
                        </a:rPr>
                        <a:t>P(a</a:t>
                      </a:r>
                      <a:r>
                        <a:rPr lang="en-US" altLang="zh-CN" baseline="-25000" dirty="0" smtClean="0">
                          <a:solidFill>
                            <a:srgbClr val="333333"/>
                          </a:solidFill>
                          <a:latin typeface="Times New Roman" panose="02020603050405020304" pitchFamily="18" charset="0"/>
                          <a:cs typeface="Times New Roman" panose="02020603050405020304" pitchFamily="18" charset="0"/>
                        </a:rPr>
                        <a:t>3</a:t>
                      </a:r>
                      <a:r>
                        <a:rPr lang="en-US" altLang="zh-CN" dirty="0" smtClean="0">
                          <a:solidFill>
                            <a:srgbClr val="333333"/>
                          </a:solidFill>
                          <a:latin typeface="Times New Roman" panose="02020603050405020304" pitchFamily="18" charset="0"/>
                          <a:cs typeface="Times New Roman" panose="02020603050405020304" pitchFamily="18" charset="0"/>
                        </a:rPr>
                        <a:t>|c</a:t>
                      </a:r>
                      <a:r>
                        <a:rPr lang="en-US" altLang="zh-CN" baseline="-25000" dirty="0" smtClean="0">
                          <a:solidFill>
                            <a:srgbClr val="333333"/>
                          </a:solidFill>
                          <a:latin typeface="Times New Roman" panose="02020603050405020304" pitchFamily="18" charset="0"/>
                          <a:cs typeface="Times New Roman" panose="02020603050405020304" pitchFamily="18" charset="0"/>
                        </a:rPr>
                        <a:t>2</a:t>
                      </a:r>
                      <a:r>
                        <a:rPr lang="en-US" altLang="zh-CN" dirty="0" smtClean="0">
                          <a:solidFill>
                            <a:srgbClr val="333333"/>
                          </a:solidFill>
                          <a:latin typeface="Times New Roman" panose="02020603050405020304" pitchFamily="18" charset="0"/>
                          <a:cs typeface="Times New Roman" panose="02020603050405020304" pitchFamily="18" charset="0"/>
                        </a:rPr>
                        <a:t>) </a:t>
                      </a:r>
                      <a:endParaRPr lang="zh-CN" altLang="en-US" dirty="0"/>
                    </a:p>
                  </a:txBody>
                  <a:tcPr/>
                </a:tc>
                <a:tc>
                  <a:txBody>
                    <a:bodyPr/>
                    <a:lstStyle/>
                    <a:p>
                      <a:r>
                        <a:rPr lang="en-US" altLang="zh-CN" dirty="0" smtClean="0">
                          <a:solidFill>
                            <a:srgbClr val="333333"/>
                          </a:solidFill>
                          <a:latin typeface="Times New Roman" panose="02020603050405020304" pitchFamily="18" charset="0"/>
                          <a:cs typeface="Times New Roman" panose="02020603050405020304" pitchFamily="18" charset="0"/>
                        </a:rPr>
                        <a:t>P(…) </a:t>
                      </a:r>
                      <a:endParaRPr lang="zh-CN" altLang="en-US" dirty="0"/>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dirty="0" smtClean="0">
                          <a:solidFill>
                            <a:srgbClr val="333333"/>
                          </a:solidFill>
                          <a:latin typeface="Times New Roman" panose="02020603050405020304" pitchFamily="18" charset="0"/>
                          <a:cs typeface="Times New Roman" panose="02020603050405020304" pitchFamily="18" charset="0"/>
                        </a:rPr>
                        <a:t>P(a</a:t>
                      </a:r>
                      <a:r>
                        <a:rPr lang="en-US" altLang="zh-CN" baseline="-25000" dirty="0" smtClean="0">
                          <a:solidFill>
                            <a:srgbClr val="333333"/>
                          </a:solidFill>
                          <a:latin typeface="Times New Roman" panose="02020603050405020304" pitchFamily="18" charset="0"/>
                          <a:cs typeface="Times New Roman" panose="02020603050405020304" pitchFamily="18" charset="0"/>
                        </a:rPr>
                        <a:t>m</a:t>
                      </a:r>
                      <a:r>
                        <a:rPr lang="en-US" altLang="zh-CN" dirty="0" smtClean="0">
                          <a:solidFill>
                            <a:srgbClr val="333333"/>
                          </a:solidFill>
                          <a:latin typeface="Times New Roman" panose="02020603050405020304" pitchFamily="18" charset="0"/>
                          <a:cs typeface="Times New Roman" panose="02020603050405020304" pitchFamily="18" charset="0"/>
                        </a:rPr>
                        <a:t>|c</a:t>
                      </a:r>
                      <a:r>
                        <a:rPr lang="en-US" altLang="zh-CN" baseline="-25000" dirty="0" smtClean="0">
                          <a:solidFill>
                            <a:srgbClr val="333333"/>
                          </a:solidFill>
                          <a:latin typeface="Times New Roman" panose="02020603050405020304" pitchFamily="18" charset="0"/>
                          <a:cs typeface="Times New Roman" panose="02020603050405020304" pitchFamily="18" charset="0"/>
                        </a:rPr>
                        <a:t>2</a:t>
                      </a:r>
                      <a:r>
                        <a:rPr lang="en-US" altLang="zh-CN" dirty="0" smtClean="0">
                          <a:solidFill>
                            <a:srgbClr val="333333"/>
                          </a:solidFill>
                          <a:latin typeface="Times New Roman" panose="02020603050405020304" pitchFamily="18" charset="0"/>
                          <a:cs typeface="Times New Roman" panose="02020603050405020304" pitchFamily="18" charset="0"/>
                        </a:rPr>
                        <a:t>) </a:t>
                      </a:r>
                      <a:endParaRPr lang="en-US" altLang="zh-CN" dirty="0" smtClean="0"/>
                    </a:p>
                  </a:txBody>
                  <a:tcPr/>
                </a:tc>
              </a:tr>
              <a:tr h="335218">
                <a:tc>
                  <a:txBody>
                    <a:bodyPr/>
                    <a:lstStyle/>
                    <a:p>
                      <a:r>
                        <a:rPr lang="en-US" altLang="zh-CN" dirty="0" smtClean="0">
                          <a:solidFill>
                            <a:srgbClr val="333333"/>
                          </a:solidFill>
                          <a:latin typeface="Times New Roman" panose="02020603050405020304" pitchFamily="18" charset="0"/>
                          <a:cs typeface="Times New Roman" panose="02020603050405020304" pitchFamily="18" charset="0"/>
                        </a:rPr>
                        <a:t>P(a</a:t>
                      </a:r>
                      <a:r>
                        <a:rPr lang="en-US" altLang="zh-CN" baseline="-25000" dirty="0" smtClean="0">
                          <a:solidFill>
                            <a:srgbClr val="333333"/>
                          </a:solidFill>
                          <a:latin typeface="Times New Roman" panose="02020603050405020304" pitchFamily="18" charset="0"/>
                          <a:cs typeface="Times New Roman" panose="02020603050405020304" pitchFamily="18" charset="0"/>
                        </a:rPr>
                        <a:t>1</a:t>
                      </a:r>
                      <a:r>
                        <a:rPr lang="en-US" altLang="zh-CN" dirty="0" smtClean="0">
                          <a:solidFill>
                            <a:srgbClr val="333333"/>
                          </a:solidFill>
                          <a:latin typeface="Times New Roman" panose="02020603050405020304" pitchFamily="18" charset="0"/>
                          <a:cs typeface="Times New Roman" panose="02020603050405020304" pitchFamily="18" charset="0"/>
                        </a:rPr>
                        <a:t>|c</a:t>
                      </a:r>
                      <a:r>
                        <a:rPr lang="en-US" altLang="zh-CN" baseline="-25000" dirty="0" smtClean="0">
                          <a:solidFill>
                            <a:srgbClr val="333333"/>
                          </a:solidFill>
                          <a:latin typeface="Times New Roman" panose="02020603050405020304" pitchFamily="18" charset="0"/>
                          <a:cs typeface="Times New Roman" panose="02020603050405020304" pitchFamily="18" charset="0"/>
                        </a:rPr>
                        <a:t>3</a:t>
                      </a:r>
                      <a:r>
                        <a:rPr lang="en-US" altLang="zh-CN" dirty="0" smtClean="0">
                          <a:solidFill>
                            <a:srgbClr val="333333"/>
                          </a:solidFill>
                          <a:latin typeface="Times New Roman" panose="02020603050405020304" pitchFamily="18" charset="0"/>
                          <a:cs typeface="Times New Roman" panose="02020603050405020304" pitchFamily="18" charset="0"/>
                        </a:rPr>
                        <a:t>) </a:t>
                      </a:r>
                      <a:endParaRPr lang="zh-CN" altLang="en-US" dirty="0"/>
                    </a:p>
                  </a:txBody>
                  <a:tcPr/>
                </a:tc>
                <a:tc>
                  <a:txBody>
                    <a:bodyPr/>
                    <a:lstStyle/>
                    <a:p>
                      <a:r>
                        <a:rPr lang="en-US" altLang="zh-CN" dirty="0" smtClean="0">
                          <a:solidFill>
                            <a:srgbClr val="333333"/>
                          </a:solidFill>
                          <a:latin typeface="Times New Roman" panose="02020603050405020304" pitchFamily="18" charset="0"/>
                          <a:cs typeface="Times New Roman" panose="02020603050405020304" pitchFamily="18" charset="0"/>
                        </a:rPr>
                        <a:t>P(a</a:t>
                      </a:r>
                      <a:r>
                        <a:rPr lang="en-US" altLang="zh-CN" baseline="-25000" dirty="0" smtClean="0">
                          <a:solidFill>
                            <a:srgbClr val="333333"/>
                          </a:solidFill>
                          <a:latin typeface="Times New Roman" panose="02020603050405020304" pitchFamily="18" charset="0"/>
                          <a:cs typeface="Times New Roman" panose="02020603050405020304" pitchFamily="18" charset="0"/>
                        </a:rPr>
                        <a:t>2</a:t>
                      </a:r>
                      <a:r>
                        <a:rPr lang="en-US" altLang="zh-CN" dirty="0" smtClean="0">
                          <a:solidFill>
                            <a:srgbClr val="333333"/>
                          </a:solidFill>
                          <a:latin typeface="Times New Roman" panose="02020603050405020304" pitchFamily="18" charset="0"/>
                          <a:cs typeface="Times New Roman" panose="02020603050405020304" pitchFamily="18" charset="0"/>
                        </a:rPr>
                        <a:t>|c</a:t>
                      </a:r>
                      <a:r>
                        <a:rPr lang="en-US" altLang="zh-CN" baseline="-25000" dirty="0" smtClean="0">
                          <a:solidFill>
                            <a:srgbClr val="333333"/>
                          </a:solidFill>
                          <a:latin typeface="Times New Roman" panose="02020603050405020304" pitchFamily="18" charset="0"/>
                          <a:cs typeface="Times New Roman" panose="02020603050405020304" pitchFamily="18" charset="0"/>
                        </a:rPr>
                        <a:t>3</a:t>
                      </a:r>
                      <a:r>
                        <a:rPr lang="en-US" altLang="zh-CN" dirty="0" smtClean="0">
                          <a:solidFill>
                            <a:srgbClr val="333333"/>
                          </a:solidFill>
                          <a:latin typeface="Times New Roman" panose="02020603050405020304" pitchFamily="18" charset="0"/>
                          <a:cs typeface="Times New Roman" panose="02020603050405020304" pitchFamily="18" charset="0"/>
                        </a:rPr>
                        <a:t>) </a:t>
                      </a:r>
                      <a:endParaRPr lang="zh-CN" altLang="en-US" dirty="0"/>
                    </a:p>
                  </a:txBody>
                  <a:tcPr/>
                </a:tc>
                <a:tc>
                  <a:txBody>
                    <a:bodyPr/>
                    <a:lstStyle/>
                    <a:p>
                      <a:r>
                        <a:rPr lang="en-US" altLang="zh-CN" dirty="0" smtClean="0">
                          <a:solidFill>
                            <a:srgbClr val="333333"/>
                          </a:solidFill>
                          <a:latin typeface="Times New Roman" panose="02020603050405020304" pitchFamily="18" charset="0"/>
                          <a:cs typeface="Times New Roman" panose="02020603050405020304" pitchFamily="18" charset="0"/>
                        </a:rPr>
                        <a:t>P(a</a:t>
                      </a:r>
                      <a:r>
                        <a:rPr lang="en-US" altLang="zh-CN" baseline="-25000" dirty="0" smtClean="0">
                          <a:solidFill>
                            <a:srgbClr val="333333"/>
                          </a:solidFill>
                          <a:latin typeface="Times New Roman" panose="02020603050405020304" pitchFamily="18" charset="0"/>
                          <a:cs typeface="Times New Roman" panose="02020603050405020304" pitchFamily="18" charset="0"/>
                        </a:rPr>
                        <a:t>3</a:t>
                      </a:r>
                      <a:r>
                        <a:rPr lang="en-US" altLang="zh-CN" dirty="0" smtClean="0">
                          <a:solidFill>
                            <a:srgbClr val="333333"/>
                          </a:solidFill>
                          <a:latin typeface="Times New Roman" panose="02020603050405020304" pitchFamily="18" charset="0"/>
                          <a:cs typeface="Times New Roman" panose="02020603050405020304" pitchFamily="18" charset="0"/>
                        </a:rPr>
                        <a:t>|c</a:t>
                      </a:r>
                      <a:r>
                        <a:rPr lang="en-US" altLang="zh-CN" baseline="-25000" dirty="0" smtClean="0">
                          <a:solidFill>
                            <a:srgbClr val="333333"/>
                          </a:solidFill>
                          <a:latin typeface="Times New Roman" panose="02020603050405020304" pitchFamily="18" charset="0"/>
                          <a:cs typeface="Times New Roman" panose="02020603050405020304" pitchFamily="18" charset="0"/>
                        </a:rPr>
                        <a:t>3</a:t>
                      </a:r>
                      <a:r>
                        <a:rPr lang="en-US" altLang="zh-CN" dirty="0" smtClean="0">
                          <a:solidFill>
                            <a:srgbClr val="333333"/>
                          </a:solidFill>
                          <a:latin typeface="Times New Roman" panose="02020603050405020304" pitchFamily="18" charset="0"/>
                          <a:cs typeface="Times New Roman" panose="02020603050405020304" pitchFamily="18" charset="0"/>
                        </a:rPr>
                        <a:t>) </a:t>
                      </a:r>
                      <a:endParaRPr lang="zh-CN" altLang="en-US" dirty="0"/>
                    </a:p>
                  </a:txBody>
                  <a:tcPr/>
                </a:tc>
                <a:tc>
                  <a:txBody>
                    <a:bodyPr/>
                    <a:lstStyle/>
                    <a:p>
                      <a:r>
                        <a:rPr lang="en-US" altLang="zh-CN" dirty="0" smtClean="0">
                          <a:solidFill>
                            <a:srgbClr val="333333"/>
                          </a:solidFill>
                          <a:latin typeface="Times New Roman" panose="02020603050405020304" pitchFamily="18" charset="0"/>
                          <a:cs typeface="Times New Roman" panose="02020603050405020304" pitchFamily="18" charset="0"/>
                        </a:rPr>
                        <a:t>P(…) </a:t>
                      </a:r>
                      <a:endParaRPr lang="zh-CN" altLang="en-US" dirty="0"/>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dirty="0" smtClean="0">
                          <a:solidFill>
                            <a:srgbClr val="333333"/>
                          </a:solidFill>
                          <a:latin typeface="Times New Roman" panose="02020603050405020304" pitchFamily="18" charset="0"/>
                          <a:cs typeface="Times New Roman" panose="02020603050405020304" pitchFamily="18" charset="0"/>
                        </a:rPr>
                        <a:t>P(a</a:t>
                      </a:r>
                      <a:r>
                        <a:rPr lang="en-US" altLang="zh-CN" baseline="-25000" dirty="0" smtClean="0">
                          <a:solidFill>
                            <a:srgbClr val="333333"/>
                          </a:solidFill>
                          <a:latin typeface="Times New Roman" panose="02020603050405020304" pitchFamily="18" charset="0"/>
                          <a:cs typeface="Times New Roman" panose="02020603050405020304" pitchFamily="18" charset="0"/>
                        </a:rPr>
                        <a:t>m</a:t>
                      </a:r>
                      <a:r>
                        <a:rPr lang="en-US" altLang="zh-CN" dirty="0" smtClean="0">
                          <a:solidFill>
                            <a:srgbClr val="333333"/>
                          </a:solidFill>
                          <a:latin typeface="Times New Roman" panose="02020603050405020304" pitchFamily="18" charset="0"/>
                          <a:cs typeface="Times New Roman" panose="02020603050405020304" pitchFamily="18" charset="0"/>
                        </a:rPr>
                        <a:t>|c</a:t>
                      </a:r>
                      <a:r>
                        <a:rPr lang="en-US" altLang="zh-CN" baseline="-25000" dirty="0" smtClean="0">
                          <a:solidFill>
                            <a:srgbClr val="333333"/>
                          </a:solidFill>
                          <a:latin typeface="Times New Roman" panose="02020603050405020304" pitchFamily="18" charset="0"/>
                          <a:cs typeface="Times New Roman" panose="02020603050405020304" pitchFamily="18" charset="0"/>
                        </a:rPr>
                        <a:t>3</a:t>
                      </a:r>
                      <a:r>
                        <a:rPr lang="en-US" altLang="zh-CN" dirty="0" smtClean="0">
                          <a:solidFill>
                            <a:srgbClr val="333333"/>
                          </a:solidFill>
                          <a:latin typeface="Times New Roman" panose="02020603050405020304" pitchFamily="18" charset="0"/>
                          <a:cs typeface="Times New Roman" panose="02020603050405020304" pitchFamily="18" charset="0"/>
                        </a:rPr>
                        <a:t>) </a:t>
                      </a:r>
                      <a:endParaRPr lang="en-US" altLang="zh-CN" dirty="0" smtClean="0"/>
                    </a:p>
                  </a:txBody>
                  <a:tcPr/>
                </a:tc>
              </a:tr>
              <a:tr h="335218">
                <a:tc>
                  <a:txBody>
                    <a:bodyPr/>
                    <a:lstStyle/>
                    <a:p>
                      <a:r>
                        <a:rPr lang="en-US" altLang="zh-CN" dirty="0" smtClean="0">
                          <a:solidFill>
                            <a:srgbClr val="333333"/>
                          </a:solidFill>
                          <a:latin typeface="Times New Roman" panose="02020603050405020304" pitchFamily="18" charset="0"/>
                          <a:cs typeface="Times New Roman" panose="02020603050405020304" pitchFamily="18" charset="0"/>
                        </a:rPr>
                        <a:t>P(a</a:t>
                      </a:r>
                      <a:r>
                        <a:rPr lang="en-US" altLang="zh-CN" baseline="-25000" dirty="0" smtClean="0">
                          <a:solidFill>
                            <a:srgbClr val="333333"/>
                          </a:solidFill>
                          <a:latin typeface="Times New Roman" panose="02020603050405020304" pitchFamily="18" charset="0"/>
                          <a:cs typeface="Times New Roman" panose="02020603050405020304" pitchFamily="18" charset="0"/>
                        </a:rPr>
                        <a:t>1</a:t>
                      </a:r>
                      <a:r>
                        <a:rPr lang="en-US" altLang="zh-CN" dirty="0" smtClean="0">
                          <a:solidFill>
                            <a:srgbClr val="333333"/>
                          </a:solidFill>
                          <a:latin typeface="Times New Roman" panose="02020603050405020304" pitchFamily="18" charset="0"/>
                          <a:cs typeface="Times New Roman" panose="02020603050405020304" pitchFamily="18" charset="0"/>
                        </a:rPr>
                        <a:t>|c</a:t>
                      </a:r>
                      <a:r>
                        <a:rPr lang="en-US" altLang="zh-CN" baseline="-25000" dirty="0" smtClean="0">
                          <a:solidFill>
                            <a:srgbClr val="333333"/>
                          </a:solidFill>
                          <a:latin typeface="Times New Roman" panose="02020603050405020304" pitchFamily="18" charset="0"/>
                          <a:cs typeface="Times New Roman" panose="02020603050405020304" pitchFamily="18" charset="0"/>
                        </a:rPr>
                        <a:t>4</a:t>
                      </a:r>
                      <a:r>
                        <a:rPr lang="en-US" altLang="zh-CN" dirty="0" smtClean="0">
                          <a:solidFill>
                            <a:srgbClr val="333333"/>
                          </a:solidFill>
                          <a:latin typeface="Times New Roman" panose="02020603050405020304" pitchFamily="18" charset="0"/>
                          <a:cs typeface="Times New Roman" panose="02020603050405020304" pitchFamily="18" charset="0"/>
                        </a:rPr>
                        <a:t>) </a:t>
                      </a:r>
                      <a:endParaRPr lang="zh-CN" altLang="en-US" dirty="0"/>
                    </a:p>
                  </a:txBody>
                  <a:tcPr/>
                </a:tc>
                <a:tc>
                  <a:txBody>
                    <a:bodyPr/>
                    <a:lstStyle/>
                    <a:p>
                      <a:r>
                        <a:rPr lang="en-US" altLang="zh-CN" dirty="0" smtClean="0">
                          <a:solidFill>
                            <a:srgbClr val="333333"/>
                          </a:solidFill>
                          <a:latin typeface="Times New Roman" panose="02020603050405020304" pitchFamily="18" charset="0"/>
                          <a:cs typeface="Times New Roman" panose="02020603050405020304" pitchFamily="18" charset="0"/>
                        </a:rPr>
                        <a:t>P(a</a:t>
                      </a:r>
                      <a:r>
                        <a:rPr lang="en-US" altLang="zh-CN" baseline="-25000" dirty="0" smtClean="0">
                          <a:solidFill>
                            <a:srgbClr val="333333"/>
                          </a:solidFill>
                          <a:latin typeface="Times New Roman" panose="02020603050405020304" pitchFamily="18" charset="0"/>
                          <a:cs typeface="Times New Roman" panose="02020603050405020304" pitchFamily="18" charset="0"/>
                        </a:rPr>
                        <a:t>2</a:t>
                      </a:r>
                      <a:r>
                        <a:rPr lang="en-US" altLang="zh-CN" dirty="0" smtClean="0">
                          <a:solidFill>
                            <a:srgbClr val="333333"/>
                          </a:solidFill>
                          <a:latin typeface="Times New Roman" panose="02020603050405020304" pitchFamily="18" charset="0"/>
                          <a:cs typeface="Times New Roman" panose="02020603050405020304" pitchFamily="18" charset="0"/>
                        </a:rPr>
                        <a:t>|c</a:t>
                      </a:r>
                      <a:r>
                        <a:rPr lang="en-US" altLang="zh-CN" baseline="-25000" dirty="0" smtClean="0">
                          <a:solidFill>
                            <a:srgbClr val="333333"/>
                          </a:solidFill>
                          <a:latin typeface="Times New Roman" panose="02020603050405020304" pitchFamily="18" charset="0"/>
                          <a:cs typeface="Times New Roman" panose="02020603050405020304" pitchFamily="18" charset="0"/>
                        </a:rPr>
                        <a:t>4</a:t>
                      </a:r>
                      <a:r>
                        <a:rPr lang="en-US" altLang="zh-CN" dirty="0" smtClean="0">
                          <a:solidFill>
                            <a:srgbClr val="333333"/>
                          </a:solidFill>
                          <a:latin typeface="Times New Roman" panose="02020603050405020304" pitchFamily="18" charset="0"/>
                          <a:cs typeface="Times New Roman" panose="02020603050405020304" pitchFamily="18" charset="0"/>
                        </a:rPr>
                        <a:t>) </a:t>
                      </a:r>
                      <a:endParaRPr lang="zh-CN" altLang="en-US" dirty="0"/>
                    </a:p>
                  </a:txBody>
                  <a:tcPr/>
                </a:tc>
                <a:tc>
                  <a:txBody>
                    <a:bodyPr/>
                    <a:lstStyle/>
                    <a:p>
                      <a:r>
                        <a:rPr lang="en-US" altLang="zh-CN" dirty="0" smtClean="0">
                          <a:solidFill>
                            <a:srgbClr val="333333"/>
                          </a:solidFill>
                          <a:latin typeface="Times New Roman" panose="02020603050405020304" pitchFamily="18" charset="0"/>
                          <a:cs typeface="Times New Roman" panose="02020603050405020304" pitchFamily="18" charset="0"/>
                        </a:rPr>
                        <a:t>P(a</a:t>
                      </a:r>
                      <a:r>
                        <a:rPr lang="en-US" altLang="zh-CN" baseline="-25000" dirty="0" smtClean="0">
                          <a:solidFill>
                            <a:srgbClr val="333333"/>
                          </a:solidFill>
                          <a:latin typeface="Times New Roman" panose="02020603050405020304" pitchFamily="18" charset="0"/>
                          <a:cs typeface="Times New Roman" panose="02020603050405020304" pitchFamily="18" charset="0"/>
                        </a:rPr>
                        <a:t>3</a:t>
                      </a:r>
                      <a:r>
                        <a:rPr lang="en-US" altLang="zh-CN" dirty="0" smtClean="0">
                          <a:solidFill>
                            <a:srgbClr val="333333"/>
                          </a:solidFill>
                          <a:latin typeface="Times New Roman" panose="02020603050405020304" pitchFamily="18" charset="0"/>
                          <a:cs typeface="Times New Roman" panose="02020603050405020304" pitchFamily="18" charset="0"/>
                        </a:rPr>
                        <a:t>|c</a:t>
                      </a:r>
                      <a:r>
                        <a:rPr lang="en-US" altLang="zh-CN" baseline="-25000" dirty="0" smtClean="0">
                          <a:solidFill>
                            <a:srgbClr val="333333"/>
                          </a:solidFill>
                          <a:latin typeface="Times New Roman" panose="02020603050405020304" pitchFamily="18" charset="0"/>
                          <a:cs typeface="Times New Roman" panose="02020603050405020304" pitchFamily="18" charset="0"/>
                        </a:rPr>
                        <a:t>4</a:t>
                      </a:r>
                      <a:r>
                        <a:rPr lang="en-US" altLang="zh-CN" dirty="0" smtClean="0">
                          <a:solidFill>
                            <a:srgbClr val="333333"/>
                          </a:solidFill>
                          <a:latin typeface="Times New Roman" panose="02020603050405020304" pitchFamily="18" charset="0"/>
                          <a:cs typeface="Times New Roman" panose="02020603050405020304" pitchFamily="18" charset="0"/>
                        </a:rPr>
                        <a:t>) </a:t>
                      </a:r>
                      <a:endParaRPr lang="zh-CN" altLang="en-US" dirty="0"/>
                    </a:p>
                  </a:txBody>
                  <a:tcPr/>
                </a:tc>
                <a:tc>
                  <a:txBody>
                    <a:bodyPr/>
                    <a:lstStyle/>
                    <a:p>
                      <a:r>
                        <a:rPr lang="en-US" altLang="zh-CN" dirty="0" smtClean="0">
                          <a:solidFill>
                            <a:srgbClr val="333333"/>
                          </a:solidFill>
                          <a:latin typeface="Times New Roman" panose="02020603050405020304" pitchFamily="18" charset="0"/>
                          <a:cs typeface="Times New Roman" panose="02020603050405020304" pitchFamily="18" charset="0"/>
                        </a:rPr>
                        <a:t>P(…) </a:t>
                      </a:r>
                      <a:endParaRPr lang="zh-CN" altLang="en-US" dirty="0"/>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dirty="0" smtClean="0">
                          <a:solidFill>
                            <a:srgbClr val="333333"/>
                          </a:solidFill>
                          <a:latin typeface="Times New Roman" panose="02020603050405020304" pitchFamily="18" charset="0"/>
                          <a:cs typeface="Times New Roman" panose="02020603050405020304" pitchFamily="18" charset="0"/>
                        </a:rPr>
                        <a:t>P(a</a:t>
                      </a:r>
                      <a:r>
                        <a:rPr lang="en-US" altLang="zh-CN" baseline="-25000" dirty="0" smtClean="0">
                          <a:solidFill>
                            <a:srgbClr val="333333"/>
                          </a:solidFill>
                          <a:latin typeface="Times New Roman" panose="02020603050405020304" pitchFamily="18" charset="0"/>
                          <a:cs typeface="Times New Roman" panose="02020603050405020304" pitchFamily="18" charset="0"/>
                        </a:rPr>
                        <a:t>m</a:t>
                      </a:r>
                      <a:r>
                        <a:rPr lang="en-US" altLang="zh-CN" dirty="0" smtClean="0">
                          <a:solidFill>
                            <a:srgbClr val="333333"/>
                          </a:solidFill>
                          <a:latin typeface="Times New Roman" panose="02020603050405020304" pitchFamily="18" charset="0"/>
                          <a:cs typeface="Times New Roman" panose="02020603050405020304" pitchFamily="18" charset="0"/>
                        </a:rPr>
                        <a:t>|c</a:t>
                      </a:r>
                      <a:r>
                        <a:rPr lang="en-US" altLang="zh-CN" baseline="-25000" dirty="0" smtClean="0">
                          <a:solidFill>
                            <a:srgbClr val="333333"/>
                          </a:solidFill>
                          <a:latin typeface="Times New Roman" panose="02020603050405020304" pitchFamily="18" charset="0"/>
                          <a:cs typeface="Times New Roman" panose="02020603050405020304" pitchFamily="18" charset="0"/>
                        </a:rPr>
                        <a:t>4</a:t>
                      </a:r>
                      <a:r>
                        <a:rPr lang="en-US" altLang="zh-CN" dirty="0" smtClean="0">
                          <a:solidFill>
                            <a:srgbClr val="333333"/>
                          </a:solidFill>
                          <a:latin typeface="Times New Roman" panose="02020603050405020304" pitchFamily="18" charset="0"/>
                          <a:cs typeface="Times New Roman" panose="02020603050405020304" pitchFamily="18" charset="0"/>
                        </a:rPr>
                        <a:t>) </a:t>
                      </a:r>
                      <a:endParaRPr lang="en-US" altLang="zh-CN" dirty="0" smtClean="0"/>
                    </a:p>
                  </a:txBody>
                  <a:tcPr/>
                </a:tc>
              </a:tr>
              <a:tr h="335218">
                <a:tc>
                  <a:txBody>
                    <a:bodyPr/>
                    <a:lstStyle/>
                    <a:p>
                      <a:r>
                        <a:rPr lang="en-US" altLang="zh-CN" dirty="0" smtClean="0">
                          <a:solidFill>
                            <a:srgbClr val="333333"/>
                          </a:solidFill>
                          <a:latin typeface="Times New Roman" panose="02020603050405020304" pitchFamily="18" charset="0"/>
                          <a:cs typeface="Times New Roman" panose="02020603050405020304" pitchFamily="18" charset="0"/>
                        </a:rPr>
                        <a:t>P(a</a:t>
                      </a:r>
                      <a:r>
                        <a:rPr lang="en-US" altLang="zh-CN" baseline="-25000" dirty="0" smtClean="0">
                          <a:solidFill>
                            <a:srgbClr val="333333"/>
                          </a:solidFill>
                          <a:latin typeface="Times New Roman" panose="02020603050405020304" pitchFamily="18" charset="0"/>
                          <a:cs typeface="Times New Roman" panose="02020603050405020304" pitchFamily="18" charset="0"/>
                        </a:rPr>
                        <a:t>1</a:t>
                      </a:r>
                      <a:r>
                        <a:rPr lang="en-US" altLang="zh-CN" dirty="0" smtClean="0">
                          <a:solidFill>
                            <a:srgbClr val="333333"/>
                          </a:solidFill>
                          <a:latin typeface="Times New Roman" panose="02020603050405020304" pitchFamily="18" charset="0"/>
                          <a:cs typeface="Times New Roman" panose="02020603050405020304" pitchFamily="18" charset="0"/>
                        </a:rPr>
                        <a:t>|c</a:t>
                      </a:r>
                      <a:r>
                        <a:rPr lang="en-US" altLang="zh-CN" baseline="-25000" dirty="0" smtClean="0">
                          <a:solidFill>
                            <a:srgbClr val="333333"/>
                          </a:solidFill>
                          <a:latin typeface="Times New Roman" panose="02020603050405020304" pitchFamily="18" charset="0"/>
                          <a:cs typeface="Times New Roman" panose="02020603050405020304" pitchFamily="18" charset="0"/>
                        </a:rPr>
                        <a:t>5</a:t>
                      </a:r>
                      <a:r>
                        <a:rPr lang="en-US" altLang="zh-CN" dirty="0" smtClean="0">
                          <a:solidFill>
                            <a:srgbClr val="333333"/>
                          </a:solidFill>
                          <a:latin typeface="Times New Roman" panose="02020603050405020304" pitchFamily="18" charset="0"/>
                          <a:cs typeface="Times New Roman" panose="02020603050405020304" pitchFamily="18" charset="0"/>
                        </a:rPr>
                        <a:t>) </a:t>
                      </a:r>
                      <a:endParaRPr lang="zh-CN" altLang="en-US" dirty="0"/>
                    </a:p>
                  </a:txBody>
                  <a:tcPr/>
                </a:tc>
                <a:tc>
                  <a:txBody>
                    <a:bodyPr/>
                    <a:lstStyle/>
                    <a:p>
                      <a:r>
                        <a:rPr lang="en-US" altLang="zh-CN" dirty="0" smtClean="0">
                          <a:solidFill>
                            <a:srgbClr val="333333"/>
                          </a:solidFill>
                          <a:latin typeface="Times New Roman" panose="02020603050405020304" pitchFamily="18" charset="0"/>
                          <a:cs typeface="Times New Roman" panose="02020603050405020304" pitchFamily="18" charset="0"/>
                        </a:rPr>
                        <a:t>P(a</a:t>
                      </a:r>
                      <a:r>
                        <a:rPr lang="en-US" altLang="zh-CN" baseline="-25000" dirty="0" smtClean="0">
                          <a:solidFill>
                            <a:srgbClr val="333333"/>
                          </a:solidFill>
                          <a:latin typeface="Times New Roman" panose="02020603050405020304" pitchFamily="18" charset="0"/>
                          <a:cs typeface="Times New Roman" panose="02020603050405020304" pitchFamily="18" charset="0"/>
                        </a:rPr>
                        <a:t>2</a:t>
                      </a:r>
                      <a:r>
                        <a:rPr lang="en-US" altLang="zh-CN" dirty="0" smtClean="0">
                          <a:solidFill>
                            <a:srgbClr val="333333"/>
                          </a:solidFill>
                          <a:latin typeface="Times New Roman" panose="02020603050405020304" pitchFamily="18" charset="0"/>
                          <a:cs typeface="Times New Roman" panose="02020603050405020304" pitchFamily="18" charset="0"/>
                        </a:rPr>
                        <a:t>|c</a:t>
                      </a:r>
                      <a:r>
                        <a:rPr lang="en-US" altLang="zh-CN" baseline="-25000" dirty="0" smtClean="0">
                          <a:solidFill>
                            <a:srgbClr val="333333"/>
                          </a:solidFill>
                          <a:latin typeface="Times New Roman" panose="02020603050405020304" pitchFamily="18" charset="0"/>
                          <a:cs typeface="Times New Roman" panose="02020603050405020304" pitchFamily="18" charset="0"/>
                        </a:rPr>
                        <a:t>5</a:t>
                      </a:r>
                      <a:r>
                        <a:rPr lang="en-US" altLang="zh-CN" dirty="0" smtClean="0">
                          <a:solidFill>
                            <a:srgbClr val="333333"/>
                          </a:solidFill>
                          <a:latin typeface="Times New Roman" panose="02020603050405020304" pitchFamily="18" charset="0"/>
                          <a:cs typeface="Times New Roman" panose="02020603050405020304" pitchFamily="18" charset="0"/>
                        </a:rPr>
                        <a:t>) </a:t>
                      </a:r>
                      <a:endParaRPr lang="zh-CN" altLang="en-US" dirty="0"/>
                    </a:p>
                  </a:txBody>
                  <a:tcPr/>
                </a:tc>
                <a:tc>
                  <a:txBody>
                    <a:bodyPr/>
                    <a:lstStyle/>
                    <a:p>
                      <a:r>
                        <a:rPr lang="en-US" altLang="zh-CN" dirty="0" smtClean="0">
                          <a:solidFill>
                            <a:srgbClr val="333333"/>
                          </a:solidFill>
                          <a:latin typeface="Times New Roman" panose="02020603050405020304" pitchFamily="18" charset="0"/>
                          <a:cs typeface="Times New Roman" panose="02020603050405020304" pitchFamily="18" charset="0"/>
                        </a:rPr>
                        <a:t>P(a</a:t>
                      </a:r>
                      <a:r>
                        <a:rPr lang="en-US" altLang="zh-CN" baseline="-25000" dirty="0" smtClean="0">
                          <a:solidFill>
                            <a:srgbClr val="333333"/>
                          </a:solidFill>
                          <a:latin typeface="Times New Roman" panose="02020603050405020304" pitchFamily="18" charset="0"/>
                          <a:cs typeface="Times New Roman" panose="02020603050405020304" pitchFamily="18" charset="0"/>
                        </a:rPr>
                        <a:t>3</a:t>
                      </a:r>
                      <a:r>
                        <a:rPr lang="en-US" altLang="zh-CN" dirty="0" smtClean="0">
                          <a:solidFill>
                            <a:srgbClr val="333333"/>
                          </a:solidFill>
                          <a:latin typeface="Times New Roman" panose="02020603050405020304" pitchFamily="18" charset="0"/>
                          <a:cs typeface="Times New Roman" panose="02020603050405020304" pitchFamily="18" charset="0"/>
                        </a:rPr>
                        <a:t>|c</a:t>
                      </a:r>
                      <a:r>
                        <a:rPr lang="en-US" altLang="zh-CN" baseline="-25000" dirty="0" smtClean="0">
                          <a:solidFill>
                            <a:srgbClr val="333333"/>
                          </a:solidFill>
                          <a:latin typeface="Times New Roman" panose="02020603050405020304" pitchFamily="18" charset="0"/>
                          <a:cs typeface="Times New Roman" panose="02020603050405020304" pitchFamily="18" charset="0"/>
                        </a:rPr>
                        <a:t>5</a:t>
                      </a:r>
                      <a:r>
                        <a:rPr lang="en-US" altLang="zh-CN" dirty="0" smtClean="0">
                          <a:solidFill>
                            <a:srgbClr val="333333"/>
                          </a:solidFill>
                          <a:latin typeface="Times New Roman" panose="02020603050405020304" pitchFamily="18" charset="0"/>
                          <a:cs typeface="Times New Roman" panose="02020603050405020304" pitchFamily="18" charset="0"/>
                        </a:rPr>
                        <a:t>) </a:t>
                      </a:r>
                      <a:endParaRPr lang="zh-CN" altLang="en-US" dirty="0"/>
                    </a:p>
                  </a:txBody>
                  <a:tcPr/>
                </a:tc>
                <a:tc>
                  <a:txBody>
                    <a:bodyPr/>
                    <a:lstStyle/>
                    <a:p>
                      <a:r>
                        <a:rPr lang="en-US" altLang="zh-CN" dirty="0" smtClean="0">
                          <a:solidFill>
                            <a:srgbClr val="333333"/>
                          </a:solidFill>
                          <a:latin typeface="Times New Roman" panose="02020603050405020304" pitchFamily="18" charset="0"/>
                          <a:cs typeface="Times New Roman" panose="02020603050405020304" pitchFamily="18" charset="0"/>
                        </a:rPr>
                        <a:t>P(…) </a:t>
                      </a:r>
                      <a:endParaRPr lang="zh-CN" altLang="en-US" dirty="0"/>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dirty="0" smtClean="0">
                          <a:solidFill>
                            <a:srgbClr val="333333"/>
                          </a:solidFill>
                          <a:latin typeface="Times New Roman" panose="02020603050405020304" pitchFamily="18" charset="0"/>
                          <a:cs typeface="Times New Roman" panose="02020603050405020304" pitchFamily="18" charset="0"/>
                        </a:rPr>
                        <a:t>P(a</a:t>
                      </a:r>
                      <a:r>
                        <a:rPr lang="en-US" altLang="zh-CN" baseline="-25000" dirty="0" smtClean="0">
                          <a:solidFill>
                            <a:srgbClr val="333333"/>
                          </a:solidFill>
                          <a:latin typeface="Times New Roman" panose="02020603050405020304" pitchFamily="18" charset="0"/>
                          <a:cs typeface="Times New Roman" panose="02020603050405020304" pitchFamily="18" charset="0"/>
                        </a:rPr>
                        <a:t>m</a:t>
                      </a:r>
                      <a:r>
                        <a:rPr lang="en-US" altLang="zh-CN" dirty="0" smtClean="0">
                          <a:solidFill>
                            <a:srgbClr val="333333"/>
                          </a:solidFill>
                          <a:latin typeface="Times New Roman" panose="02020603050405020304" pitchFamily="18" charset="0"/>
                          <a:cs typeface="Times New Roman" panose="02020603050405020304" pitchFamily="18" charset="0"/>
                        </a:rPr>
                        <a:t>|c</a:t>
                      </a:r>
                      <a:r>
                        <a:rPr lang="en-US" altLang="zh-CN" baseline="-25000" dirty="0" smtClean="0">
                          <a:solidFill>
                            <a:srgbClr val="333333"/>
                          </a:solidFill>
                          <a:latin typeface="Times New Roman" panose="02020603050405020304" pitchFamily="18" charset="0"/>
                          <a:cs typeface="Times New Roman" panose="02020603050405020304" pitchFamily="18" charset="0"/>
                        </a:rPr>
                        <a:t>5</a:t>
                      </a:r>
                      <a:r>
                        <a:rPr lang="en-US" altLang="zh-CN" dirty="0" smtClean="0">
                          <a:solidFill>
                            <a:srgbClr val="333333"/>
                          </a:solidFill>
                          <a:latin typeface="Times New Roman" panose="02020603050405020304" pitchFamily="18" charset="0"/>
                          <a:cs typeface="Times New Roman" panose="02020603050405020304" pitchFamily="18" charset="0"/>
                        </a:rPr>
                        <a:t>) </a:t>
                      </a:r>
                      <a:endParaRPr lang="en-US" altLang="zh-CN" dirty="0" smtClean="0"/>
                    </a:p>
                  </a:txBody>
                  <a:tcPr/>
                </a:tc>
              </a:tr>
              <a:tr h="335218">
                <a:tc>
                  <a:txBody>
                    <a:bodyPr/>
                    <a:lstStyle/>
                    <a:p>
                      <a:r>
                        <a:rPr lang="en-US" altLang="zh-CN" dirty="0" smtClean="0">
                          <a:solidFill>
                            <a:srgbClr val="333333"/>
                          </a:solidFill>
                          <a:latin typeface="Times New Roman" panose="02020603050405020304" pitchFamily="18" charset="0"/>
                          <a:cs typeface="Times New Roman" panose="02020603050405020304" pitchFamily="18" charset="0"/>
                        </a:rPr>
                        <a:t>P(a</a:t>
                      </a:r>
                      <a:r>
                        <a:rPr lang="en-US" altLang="zh-CN" baseline="-25000" dirty="0" smtClean="0">
                          <a:solidFill>
                            <a:srgbClr val="333333"/>
                          </a:solidFill>
                          <a:latin typeface="Times New Roman" panose="02020603050405020304" pitchFamily="18" charset="0"/>
                          <a:cs typeface="Times New Roman" panose="02020603050405020304" pitchFamily="18" charset="0"/>
                        </a:rPr>
                        <a:t>1</a:t>
                      </a:r>
                      <a:r>
                        <a:rPr lang="en-US" altLang="zh-CN" dirty="0" smtClean="0">
                          <a:solidFill>
                            <a:srgbClr val="333333"/>
                          </a:solidFill>
                          <a:latin typeface="Times New Roman" panose="02020603050405020304" pitchFamily="18" charset="0"/>
                          <a:cs typeface="Times New Roman" panose="02020603050405020304" pitchFamily="18" charset="0"/>
                        </a:rPr>
                        <a:t>|c</a:t>
                      </a:r>
                      <a:r>
                        <a:rPr lang="en-US" altLang="zh-CN" baseline="-25000" dirty="0" smtClean="0">
                          <a:solidFill>
                            <a:srgbClr val="333333"/>
                          </a:solidFill>
                          <a:latin typeface="Times New Roman" panose="02020603050405020304" pitchFamily="18" charset="0"/>
                          <a:cs typeface="Times New Roman" panose="02020603050405020304" pitchFamily="18" charset="0"/>
                        </a:rPr>
                        <a:t>6</a:t>
                      </a:r>
                      <a:r>
                        <a:rPr lang="en-US" altLang="zh-CN" dirty="0" smtClean="0">
                          <a:solidFill>
                            <a:srgbClr val="333333"/>
                          </a:solidFill>
                          <a:latin typeface="Times New Roman" panose="02020603050405020304" pitchFamily="18" charset="0"/>
                          <a:cs typeface="Times New Roman" panose="02020603050405020304" pitchFamily="18" charset="0"/>
                        </a:rPr>
                        <a:t>) </a:t>
                      </a:r>
                      <a:endParaRPr lang="zh-CN" altLang="en-US" dirty="0"/>
                    </a:p>
                  </a:txBody>
                  <a:tcPr/>
                </a:tc>
                <a:tc>
                  <a:txBody>
                    <a:bodyPr/>
                    <a:lstStyle/>
                    <a:p>
                      <a:r>
                        <a:rPr lang="en-US" altLang="zh-CN" dirty="0" smtClean="0">
                          <a:solidFill>
                            <a:srgbClr val="333333"/>
                          </a:solidFill>
                          <a:latin typeface="Times New Roman" panose="02020603050405020304" pitchFamily="18" charset="0"/>
                          <a:cs typeface="Times New Roman" panose="02020603050405020304" pitchFamily="18" charset="0"/>
                        </a:rPr>
                        <a:t>P(a</a:t>
                      </a:r>
                      <a:r>
                        <a:rPr lang="en-US" altLang="zh-CN" baseline="-25000" dirty="0" smtClean="0">
                          <a:solidFill>
                            <a:srgbClr val="333333"/>
                          </a:solidFill>
                          <a:latin typeface="Times New Roman" panose="02020603050405020304" pitchFamily="18" charset="0"/>
                          <a:cs typeface="Times New Roman" panose="02020603050405020304" pitchFamily="18" charset="0"/>
                        </a:rPr>
                        <a:t>2</a:t>
                      </a:r>
                      <a:r>
                        <a:rPr lang="en-US" altLang="zh-CN" dirty="0" smtClean="0">
                          <a:solidFill>
                            <a:srgbClr val="333333"/>
                          </a:solidFill>
                          <a:latin typeface="Times New Roman" panose="02020603050405020304" pitchFamily="18" charset="0"/>
                          <a:cs typeface="Times New Roman" panose="02020603050405020304" pitchFamily="18" charset="0"/>
                        </a:rPr>
                        <a:t>|c</a:t>
                      </a:r>
                      <a:r>
                        <a:rPr lang="en-US" altLang="zh-CN" baseline="-25000" dirty="0" smtClean="0">
                          <a:solidFill>
                            <a:srgbClr val="333333"/>
                          </a:solidFill>
                          <a:latin typeface="Times New Roman" panose="02020603050405020304" pitchFamily="18" charset="0"/>
                          <a:cs typeface="Times New Roman" panose="02020603050405020304" pitchFamily="18" charset="0"/>
                        </a:rPr>
                        <a:t>6</a:t>
                      </a:r>
                      <a:r>
                        <a:rPr lang="en-US" altLang="zh-CN" dirty="0" smtClean="0">
                          <a:solidFill>
                            <a:srgbClr val="333333"/>
                          </a:solidFill>
                          <a:latin typeface="Times New Roman" panose="02020603050405020304" pitchFamily="18" charset="0"/>
                          <a:cs typeface="Times New Roman" panose="02020603050405020304" pitchFamily="18" charset="0"/>
                        </a:rPr>
                        <a:t>) </a:t>
                      </a:r>
                      <a:endParaRPr lang="zh-CN" altLang="en-US" dirty="0"/>
                    </a:p>
                  </a:txBody>
                  <a:tcPr/>
                </a:tc>
                <a:tc>
                  <a:txBody>
                    <a:bodyPr/>
                    <a:lstStyle/>
                    <a:p>
                      <a:r>
                        <a:rPr lang="en-US" altLang="zh-CN" dirty="0" smtClean="0">
                          <a:solidFill>
                            <a:srgbClr val="333333"/>
                          </a:solidFill>
                          <a:latin typeface="Times New Roman" panose="02020603050405020304" pitchFamily="18" charset="0"/>
                          <a:cs typeface="Times New Roman" panose="02020603050405020304" pitchFamily="18" charset="0"/>
                        </a:rPr>
                        <a:t>P(a</a:t>
                      </a:r>
                      <a:r>
                        <a:rPr lang="en-US" altLang="zh-CN" baseline="-25000" dirty="0" smtClean="0">
                          <a:solidFill>
                            <a:srgbClr val="333333"/>
                          </a:solidFill>
                          <a:latin typeface="Times New Roman" panose="02020603050405020304" pitchFamily="18" charset="0"/>
                          <a:cs typeface="Times New Roman" panose="02020603050405020304" pitchFamily="18" charset="0"/>
                        </a:rPr>
                        <a:t>3</a:t>
                      </a:r>
                      <a:r>
                        <a:rPr lang="en-US" altLang="zh-CN" dirty="0" smtClean="0">
                          <a:solidFill>
                            <a:srgbClr val="333333"/>
                          </a:solidFill>
                          <a:latin typeface="Times New Roman" panose="02020603050405020304" pitchFamily="18" charset="0"/>
                          <a:cs typeface="Times New Roman" panose="02020603050405020304" pitchFamily="18" charset="0"/>
                        </a:rPr>
                        <a:t>|c</a:t>
                      </a:r>
                      <a:r>
                        <a:rPr lang="en-US" altLang="zh-CN" baseline="-25000" dirty="0" smtClean="0">
                          <a:solidFill>
                            <a:srgbClr val="333333"/>
                          </a:solidFill>
                          <a:latin typeface="Times New Roman" panose="02020603050405020304" pitchFamily="18" charset="0"/>
                          <a:cs typeface="Times New Roman" panose="02020603050405020304" pitchFamily="18" charset="0"/>
                        </a:rPr>
                        <a:t>6</a:t>
                      </a:r>
                      <a:r>
                        <a:rPr lang="en-US" altLang="zh-CN" dirty="0" smtClean="0">
                          <a:solidFill>
                            <a:srgbClr val="333333"/>
                          </a:solidFill>
                          <a:latin typeface="Times New Roman" panose="02020603050405020304" pitchFamily="18" charset="0"/>
                          <a:cs typeface="Times New Roman" panose="02020603050405020304" pitchFamily="18" charset="0"/>
                        </a:rPr>
                        <a:t>) </a:t>
                      </a:r>
                      <a:endParaRPr lang="zh-CN" altLang="en-US" dirty="0"/>
                    </a:p>
                  </a:txBody>
                  <a:tcPr/>
                </a:tc>
                <a:tc>
                  <a:txBody>
                    <a:bodyPr/>
                    <a:lstStyle/>
                    <a:p>
                      <a:r>
                        <a:rPr lang="en-US" altLang="zh-CN" dirty="0" smtClean="0">
                          <a:solidFill>
                            <a:srgbClr val="333333"/>
                          </a:solidFill>
                          <a:latin typeface="Times New Roman" panose="02020603050405020304" pitchFamily="18" charset="0"/>
                          <a:cs typeface="Times New Roman" panose="02020603050405020304" pitchFamily="18" charset="0"/>
                        </a:rPr>
                        <a:t>P(…) </a:t>
                      </a:r>
                      <a:endParaRPr lang="zh-CN" altLang="en-US" dirty="0"/>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dirty="0" smtClean="0">
                          <a:solidFill>
                            <a:srgbClr val="333333"/>
                          </a:solidFill>
                          <a:latin typeface="Times New Roman" panose="02020603050405020304" pitchFamily="18" charset="0"/>
                          <a:cs typeface="Times New Roman" panose="02020603050405020304" pitchFamily="18" charset="0"/>
                        </a:rPr>
                        <a:t>P(a</a:t>
                      </a:r>
                      <a:r>
                        <a:rPr lang="en-US" altLang="zh-CN" baseline="-25000" dirty="0" smtClean="0">
                          <a:solidFill>
                            <a:srgbClr val="333333"/>
                          </a:solidFill>
                          <a:latin typeface="Times New Roman" panose="02020603050405020304" pitchFamily="18" charset="0"/>
                          <a:cs typeface="Times New Roman" panose="02020603050405020304" pitchFamily="18" charset="0"/>
                        </a:rPr>
                        <a:t>m</a:t>
                      </a:r>
                      <a:r>
                        <a:rPr lang="en-US" altLang="zh-CN" dirty="0" smtClean="0">
                          <a:solidFill>
                            <a:srgbClr val="333333"/>
                          </a:solidFill>
                          <a:latin typeface="Times New Roman" panose="02020603050405020304" pitchFamily="18" charset="0"/>
                          <a:cs typeface="Times New Roman" panose="02020603050405020304" pitchFamily="18" charset="0"/>
                        </a:rPr>
                        <a:t>|c</a:t>
                      </a:r>
                      <a:r>
                        <a:rPr lang="en-US" altLang="zh-CN" baseline="-25000" dirty="0" smtClean="0">
                          <a:solidFill>
                            <a:srgbClr val="333333"/>
                          </a:solidFill>
                          <a:latin typeface="Times New Roman" panose="02020603050405020304" pitchFamily="18" charset="0"/>
                          <a:cs typeface="Times New Roman" panose="02020603050405020304" pitchFamily="18" charset="0"/>
                        </a:rPr>
                        <a:t>6</a:t>
                      </a:r>
                      <a:r>
                        <a:rPr lang="en-US" altLang="zh-CN" dirty="0" smtClean="0">
                          <a:solidFill>
                            <a:srgbClr val="333333"/>
                          </a:solidFill>
                          <a:latin typeface="Times New Roman" panose="02020603050405020304" pitchFamily="18" charset="0"/>
                          <a:cs typeface="Times New Roman" panose="02020603050405020304" pitchFamily="18" charset="0"/>
                        </a:rPr>
                        <a:t>) </a:t>
                      </a:r>
                      <a:endParaRPr lang="en-US" altLang="zh-CN" dirty="0" smtClean="0"/>
                    </a:p>
                  </a:txBody>
                  <a:tcPr/>
                </a:tc>
              </a:tr>
            </a:tbl>
          </a:graphicData>
        </a:graphic>
      </p:graphicFrame>
    </p:spTree>
    <p:extLst>
      <p:ext uri="{BB962C8B-B14F-4D97-AF65-F5344CB8AC3E}">
        <p14:creationId xmlns:p14="http://schemas.microsoft.com/office/powerpoint/2010/main" val="39305062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 </a:t>
            </a:r>
            <a:r>
              <a:rPr lang="zh-CN" altLang="en-US" b="1" dirty="0" smtClean="0"/>
              <a:t>如何获得</a:t>
            </a:r>
            <a:r>
              <a:rPr lang="en-US" altLang="zh-CN" dirty="0" smtClean="0">
                <a:solidFill>
                  <a:srgbClr val="333333"/>
                </a:solidFill>
                <a:latin typeface="Times New Roman" panose="02020603050405020304" pitchFamily="18" charset="0"/>
                <a:cs typeface="Times New Roman" panose="02020603050405020304" pitchFamily="18" charset="0"/>
              </a:rPr>
              <a:t>P(</a:t>
            </a:r>
            <a:r>
              <a:rPr lang="en-US" altLang="zh-CN" dirty="0" err="1" smtClean="0">
                <a:solidFill>
                  <a:srgbClr val="333333"/>
                </a:solidFill>
                <a:latin typeface="Times New Roman" panose="02020603050405020304" pitchFamily="18" charset="0"/>
                <a:cs typeface="Times New Roman" panose="02020603050405020304" pitchFamily="18" charset="0"/>
              </a:rPr>
              <a:t>c</a:t>
            </a:r>
            <a:r>
              <a:rPr lang="en-US" altLang="zh-CN" baseline="-25000" dirty="0" err="1" smtClean="0">
                <a:solidFill>
                  <a:srgbClr val="333333"/>
                </a:solidFill>
                <a:latin typeface="Times New Roman" panose="02020603050405020304" pitchFamily="18" charset="0"/>
                <a:cs typeface="Times New Roman" panose="02020603050405020304" pitchFamily="18" charset="0"/>
              </a:rPr>
              <a:t>i</a:t>
            </a:r>
            <a:r>
              <a:rPr lang="en-US" altLang="zh-CN" dirty="0" err="1" smtClean="0">
                <a:solidFill>
                  <a:srgbClr val="333333"/>
                </a:solidFill>
                <a:latin typeface="Times New Roman" panose="02020603050405020304" pitchFamily="18" charset="0"/>
                <a:cs typeface="Times New Roman" panose="02020603050405020304" pitchFamily="18" charset="0"/>
              </a:rPr>
              <a:t>|t</a:t>
            </a:r>
            <a:r>
              <a:rPr lang="en-US" altLang="zh-CN" dirty="0" smtClean="0">
                <a:solidFill>
                  <a:srgbClr val="333333"/>
                </a:solidFill>
                <a:latin typeface="Times New Roman" panose="02020603050405020304" pitchFamily="18" charset="0"/>
                <a:cs typeface="Times New Roman" panose="02020603050405020304" pitchFamily="18" charset="0"/>
              </a:rPr>
              <a:t>)</a:t>
            </a:r>
            <a:r>
              <a:rPr lang="zh-CN" altLang="en-US" dirty="0" smtClean="0">
                <a:solidFill>
                  <a:srgbClr val="333333"/>
                </a:solidFill>
                <a:latin typeface="Times New Roman" panose="02020603050405020304" pitchFamily="18" charset="0"/>
                <a:cs typeface="Times New Roman" panose="02020603050405020304" pitchFamily="18" charset="0"/>
              </a:rPr>
              <a:t>的值？</a:t>
            </a:r>
            <a:endParaRPr lang="zh-CN" altLang="en-US" dirty="0"/>
          </a:p>
        </p:txBody>
      </p:sp>
      <p:sp>
        <p:nvSpPr>
          <p:cNvPr id="3" name="内容占位符 2"/>
          <p:cNvSpPr>
            <a:spLocks noGrp="1"/>
          </p:cNvSpPr>
          <p:nvPr>
            <p:ph idx="1"/>
          </p:nvPr>
        </p:nvSpPr>
        <p:spPr>
          <a:xfrm>
            <a:off x="945108" y="1825625"/>
            <a:ext cx="10515600" cy="4079875"/>
          </a:xfrm>
        </p:spPr>
        <p:txBody>
          <a:bodyPr/>
          <a:lstStyle/>
          <a:p>
            <a:pPr eaLnBrk="0" fontAlgn="base" hangingPunct="0">
              <a:lnSpc>
                <a:spcPct val="100000"/>
              </a:lnSpc>
              <a:spcBef>
                <a:spcPct val="0"/>
              </a:spcBef>
              <a:spcAft>
                <a:spcPct val="0"/>
              </a:spcAft>
            </a:pPr>
            <a:r>
              <a:rPr lang="zh-CN" altLang="en-US" dirty="0"/>
              <a:t>如果各个特征属性是条件独立的，则根据贝叶斯定理有如下推导</a:t>
            </a:r>
            <a:endParaRPr lang="en-US" altLang="zh-CN" dirty="0" smtClean="0"/>
          </a:p>
          <a:p>
            <a:pPr marL="0" indent="0" eaLnBrk="0" fontAlgn="base" hangingPunct="0">
              <a:lnSpc>
                <a:spcPct val="100000"/>
              </a:lnSpc>
              <a:spcBef>
                <a:spcPct val="0"/>
              </a:spcBef>
              <a:spcAft>
                <a:spcPct val="0"/>
              </a:spcAft>
              <a:buNone/>
            </a:pPr>
            <a:endParaRPr lang="en-US" altLang="zh-CN" dirty="0">
              <a:solidFill>
                <a:srgbClr val="333333"/>
              </a:solidFill>
              <a:latin typeface="Times New Roman" panose="02020603050405020304" pitchFamily="18" charset="0"/>
              <a:cs typeface="Times New Roman" panose="02020603050405020304" pitchFamily="18" charset="0"/>
            </a:endParaRPr>
          </a:p>
          <a:p>
            <a:pPr eaLnBrk="0" fontAlgn="base" hangingPunct="0">
              <a:lnSpc>
                <a:spcPct val="100000"/>
              </a:lnSpc>
              <a:spcBef>
                <a:spcPct val="0"/>
              </a:spcBef>
              <a:spcAft>
                <a:spcPct val="0"/>
              </a:spcAft>
            </a:pPr>
            <a:endParaRPr lang="en-US" altLang="zh-CN" dirty="0">
              <a:solidFill>
                <a:srgbClr val="333333"/>
              </a:solidFill>
              <a:latin typeface="Times New Roman" panose="02020603050405020304" pitchFamily="18" charset="0"/>
              <a:cs typeface="Times New Roman" panose="02020603050405020304" pitchFamily="18" charset="0"/>
            </a:endParaRPr>
          </a:p>
          <a:p>
            <a:pPr eaLnBrk="0" fontAlgn="base" hangingPunct="0">
              <a:lnSpc>
                <a:spcPct val="100000"/>
              </a:lnSpc>
              <a:spcBef>
                <a:spcPct val="0"/>
              </a:spcBef>
              <a:spcAft>
                <a:spcPct val="0"/>
              </a:spcAft>
            </a:pPr>
            <a:endParaRPr lang="en-US" altLang="zh-CN" dirty="0">
              <a:solidFill>
                <a:srgbClr val="333333"/>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6" name="文本框 5"/>
              <p:cNvSpPr txBox="1"/>
              <p:nvPr/>
            </p:nvSpPr>
            <p:spPr>
              <a:xfrm>
                <a:off x="1238249" y="2800349"/>
                <a:ext cx="3305176" cy="870303"/>
              </a:xfrm>
              <a:prstGeom prst="rect">
                <a:avLst/>
              </a:prstGeom>
              <a:noFill/>
            </p:spPr>
            <p:txBody>
              <a:bodyPr wrap="square" lIns="0" tIns="0" rIns="0" bIns="0" rtlCol="0">
                <a:spAutoFit/>
              </a:bodyPr>
              <a:lstStyle/>
              <a:p>
                <a:r>
                  <a:rPr lang="en-US" altLang="zh-CN" sz="3200" i="1" dirty="0" smtClean="0"/>
                  <a:t>P</a:t>
                </a:r>
                <a:r>
                  <a:rPr lang="en-US" altLang="zh-CN" sz="3200" dirty="0" smtClean="0"/>
                  <a:t>(</a:t>
                </a:r>
                <a:r>
                  <a:rPr lang="en-US" altLang="zh-CN" sz="3200" dirty="0" err="1" smtClean="0">
                    <a:solidFill>
                      <a:srgbClr val="333333"/>
                    </a:solidFill>
                    <a:latin typeface="Times New Roman" panose="02020603050405020304" pitchFamily="18" charset="0"/>
                    <a:cs typeface="Times New Roman" panose="02020603050405020304" pitchFamily="18" charset="0"/>
                  </a:rPr>
                  <a:t>c</a:t>
                </a:r>
                <a:r>
                  <a:rPr lang="en-US" altLang="zh-CN" sz="3200" baseline="-25000" dirty="0" err="1" smtClean="0">
                    <a:solidFill>
                      <a:srgbClr val="333333"/>
                    </a:solidFill>
                    <a:latin typeface="Times New Roman" panose="02020603050405020304" pitchFamily="18" charset="0"/>
                    <a:cs typeface="Times New Roman" panose="02020603050405020304" pitchFamily="18" charset="0"/>
                  </a:rPr>
                  <a:t>i</a:t>
                </a:r>
                <a:r>
                  <a:rPr lang="en-US" altLang="zh-CN" sz="3200" dirty="0" err="1" smtClean="0">
                    <a:solidFill>
                      <a:srgbClr val="333333"/>
                    </a:solidFill>
                    <a:latin typeface="Times New Roman" panose="02020603050405020304" pitchFamily="18" charset="0"/>
                    <a:cs typeface="Times New Roman" panose="02020603050405020304" pitchFamily="18" charset="0"/>
                  </a:rPr>
                  <a:t>|t</a:t>
                </a:r>
                <a:r>
                  <a:rPr lang="en-US" altLang="zh-CN" sz="3200" dirty="0" smtClean="0"/>
                  <a:t>)</a:t>
                </a:r>
                <a14:m>
                  <m:oMath xmlns:m="http://schemas.openxmlformats.org/officeDocument/2006/math">
                    <m:r>
                      <a:rPr lang="en-US" altLang="zh-CN" sz="3200" i="1" smtClean="0">
                        <a:latin typeface="Cambria Math" panose="02040503050406030204" pitchFamily="18" charset="0"/>
                      </a:rPr>
                      <m:t>=</m:t>
                    </m:r>
                    <m:f>
                      <m:fPr>
                        <m:ctrlPr>
                          <a:rPr lang="en-US" altLang="zh-CN" sz="3200" i="1" smtClean="0">
                            <a:latin typeface="Cambria Math" panose="02040503050406030204" pitchFamily="18" charset="0"/>
                          </a:rPr>
                        </m:ctrlPr>
                      </m:fPr>
                      <m:num>
                        <m:r>
                          <a:rPr lang="en-US" altLang="zh-CN" sz="3200" b="0" i="1" smtClean="0">
                            <a:latin typeface="Cambria Math" panose="02040503050406030204" pitchFamily="18" charset="0"/>
                          </a:rPr>
                          <m:t>𝑃</m:t>
                        </m:r>
                        <m:d>
                          <m:dPr>
                            <m:ctrlPr>
                              <a:rPr lang="en-US" altLang="zh-CN" sz="3200" b="0" i="1" smtClean="0">
                                <a:latin typeface="Cambria Math" panose="02040503050406030204" pitchFamily="18" charset="0"/>
                              </a:rPr>
                            </m:ctrlPr>
                          </m:dPr>
                          <m:e>
                            <m:r>
                              <a:rPr lang="en-US" altLang="zh-CN" sz="3200" b="0" i="1" smtClean="0">
                                <a:latin typeface="Cambria Math" panose="02040503050406030204" pitchFamily="18" charset="0"/>
                              </a:rPr>
                              <m:t>𝐶</m:t>
                            </m:r>
                            <m:r>
                              <a:rPr lang="en-US" altLang="zh-CN" sz="3200" b="0" i="1" baseline="-25000" smtClean="0">
                                <a:latin typeface="Cambria Math" panose="02040503050406030204" pitchFamily="18" charset="0"/>
                              </a:rPr>
                              <m:t>𝑖</m:t>
                            </m:r>
                          </m:e>
                        </m:d>
                        <m:r>
                          <a:rPr lang="en-US" altLang="zh-CN" sz="3200" b="0" i="1" baseline="-25000" smtClean="0">
                            <a:latin typeface="Cambria Math" panose="02040503050406030204" pitchFamily="18" charset="0"/>
                          </a:rPr>
                          <m:t> </m:t>
                        </m:r>
                        <m:r>
                          <a:rPr lang="en-US" altLang="zh-CN" sz="3200" b="0" i="1" smtClean="0">
                            <a:latin typeface="Cambria Math" panose="02040503050406030204" pitchFamily="18" charset="0"/>
                          </a:rPr>
                          <m:t>𝑃</m:t>
                        </m:r>
                        <m:d>
                          <m:dPr>
                            <m:ctrlPr>
                              <a:rPr lang="en-US" altLang="zh-CN" sz="3200" b="0" i="1" smtClean="0">
                                <a:latin typeface="Cambria Math" panose="02040503050406030204" pitchFamily="18" charset="0"/>
                              </a:rPr>
                            </m:ctrlPr>
                          </m:dPr>
                          <m:e>
                            <m:r>
                              <m:rPr>
                                <m:nor/>
                              </m:rPr>
                              <a:rPr lang="en-US" altLang="zh-CN" sz="3200" b="0" i="0" smtClean="0">
                                <a:latin typeface="Cambria Math" panose="02040503050406030204" pitchFamily="18" charset="0"/>
                              </a:rPr>
                              <m:t>t</m:t>
                            </m:r>
                            <m:r>
                              <m:rPr>
                                <m:nor/>
                              </m:rPr>
                              <a:rPr lang="en-US" altLang="zh-CN" sz="3200" dirty="0">
                                <a:solidFill>
                                  <a:srgbClr val="333333"/>
                                </a:solidFill>
                                <a:latin typeface="Times New Roman" panose="02020603050405020304" pitchFamily="18" charset="0"/>
                                <a:cs typeface="Times New Roman" panose="02020603050405020304" pitchFamily="18" charset="0"/>
                              </a:rPr>
                              <m:t>|</m:t>
                            </m:r>
                            <m:r>
                              <a:rPr lang="en-US" altLang="zh-CN" sz="3200" b="0" i="1" dirty="0" smtClean="0">
                                <a:solidFill>
                                  <a:srgbClr val="333333"/>
                                </a:solidFill>
                                <a:latin typeface="Cambria Math" panose="02040503050406030204" pitchFamily="18" charset="0"/>
                                <a:cs typeface="Times New Roman" panose="02020603050405020304" pitchFamily="18" charset="0"/>
                              </a:rPr>
                              <m:t>𝐶</m:t>
                            </m:r>
                            <m:r>
                              <a:rPr lang="en-US" altLang="zh-CN" sz="3200" b="0" i="1" baseline="-25000" dirty="0" smtClean="0">
                                <a:solidFill>
                                  <a:srgbClr val="333333"/>
                                </a:solidFill>
                                <a:latin typeface="Cambria Math" panose="02040503050406030204" pitchFamily="18" charset="0"/>
                                <a:cs typeface="Times New Roman" panose="02020603050405020304" pitchFamily="18" charset="0"/>
                              </a:rPr>
                              <m:t>𝑖</m:t>
                            </m:r>
                          </m:e>
                        </m:d>
                        <m:r>
                          <a:rPr lang="en-US" altLang="zh-CN" sz="3200" b="0" i="1" baseline="-25000" smtClean="0">
                            <a:solidFill>
                              <a:srgbClr val="333333"/>
                            </a:solidFill>
                            <a:latin typeface="Cambria Math" panose="02040503050406030204" pitchFamily="18" charset="0"/>
                            <a:cs typeface="Times New Roman" panose="02020603050405020304" pitchFamily="18" charset="0"/>
                          </a:rPr>
                          <m:t>      </m:t>
                        </m:r>
                      </m:num>
                      <m:den>
                        <m:r>
                          <a:rPr lang="en-US" altLang="zh-CN" sz="3200" b="0" i="1" smtClean="0">
                            <a:latin typeface="Cambria Math" panose="02040503050406030204" pitchFamily="18" charset="0"/>
                          </a:rPr>
                          <m:t>𝑃</m:t>
                        </m:r>
                        <m:r>
                          <a:rPr lang="en-US" altLang="zh-CN" sz="3200" b="0" i="1" smtClean="0">
                            <a:latin typeface="Cambria Math" panose="02040503050406030204" pitchFamily="18" charset="0"/>
                          </a:rPr>
                          <m:t>(</m:t>
                        </m:r>
                        <m:r>
                          <m:rPr>
                            <m:sty m:val="p"/>
                          </m:rPr>
                          <a:rPr lang="en-US" altLang="zh-CN" sz="3200" i="1">
                            <a:latin typeface="Cambria Math" panose="02040503050406030204" pitchFamily="18" charset="0"/>
                          </a:rPr>
                          <m:t>t</m:t>
                        </m:r>
                        <m:r>
                          <a:rPr lang="en-US" altLang="zh-CN" sz="3200" b="0" i="1" smtClean="0">
                            <a:latin typeface="Cambria Math" panose="02040503050406030204" pitchFamily="18" charset="0"/>
                          </a:rPr>
                          <m:t>)</m:t>
                        </m:r>
                      </m:den>
                    </m:f>
                  </m:oMath>
                </a14:m>
                <a:endParaRPr lang="zh-CN" altLang="en-US" sz="3200" dirty="0"/>
              </a:p>
            </p:txBody>
          </p:sp>
        </mc:Choice>
        <mc:Fallback xmlns="">
          <p:sp>
            <p:nvSpPr>
              <p:cNvPr id="6" name="文本框 5"/>
              <p:cNvSpPr txBox="1">
                <a:spLocks noRot="1" noChangeAspect="1" noMove="1" noResize="1" noEditPoints="1" noAdjustHandles="1" noChangeArrowheads="1" noChangeShapeType="1" noTextEdit="1"/>
              </p:cNvSpPr>
              <p:nvPr/>
            </p:nvSpPr>
            <p:spPr>
              <a:xfrm>
                <a:off x="1238249" y="2800349"/>
                <a:ext cx="3305176" cy="870303"/>
              </a:xfrm>
              <a:prstGeom prst="rect">
                <a:avLst/>
              </a:prstGeom>
              <a:blipFill rotWithShape="0">
                <a:blip r:embed="rId3"/>
                <a:stretch>
                  <a:fillRect l="-7380" b="-9091"/>
                </a:stretch>
              </a:blipFill>
            </p:spPr>
            <p:txBody>
              <a:bodyPr/>
              <a:lstStyle/>
              <a:p>
                <a:r>
                  <a:rPr lang="zh-CN" altLang="en-US">
                    <a:noFill/>
                  </a:rPr>
                  <a:t> </a:t>
                </a:r>
              </a:p>
            </p:txBody>
          </p:sp>
        </mc:Fallback>
      </mc:AlternateContent>
      <p:sp>
        <p:nvSpPr>
          <p:cNvPr id="7" name="矩形 6"/>
          <p:cNvSpPr/>
          <p:nvPr/>
        </p:nvSpPr>
        <p:spPr>
          <a:xfrm>
            <a:off x="5257800" y="2589169"/>
            <a:ext cx="6096000" cy="923330"/>
          </a:xfrm>
          <a:prstGeom prst="rect">
            <a:avLst/>
          </a:prstGeom>
        </p:spPr>
        <p:txBody>
          <a:bodyPr>
            <a:spAutoFit/>
          </a:bodyPr>
          <a:lstStyle/>
          <a:p>
            <a:r>
              <a:rPr lang="zh-CN" altLang="en-US" dirty="0" smtClean="0">
                <a:solidFill>
                  <a:srgbClr val="333333"/>
                </a:solidFill>
                <a:latin typeface="Georgia" panose="02040502050405020303" pitchFamily="18" charset="0"/>
              </a:rPr>
              <a:t>对于样本</a:t>
            </a:r>
            <a:r>
              <a:rPr lang="en-US" altLang="zh-CN" dirty="0" smtClean="0">
                <a:solidFill>
                  <a:srgbClr val="333333"/>
                </a:solidFill>
                <a:latin typeface="Georgia" panose="02040502050405020303" pitchFamily="18" charset="0"/>
              </a:rPr>
              <a:t>T</a:t>
            </a:r>
            <a:r>
              <a:rPr lang="zh-CN" altLang="en-US" dirty="0" smtClean="0">
                <a:solidFill>
                  <a:srgbClr val="333333"/>
                </a:solidFill>
                <a:latin typeface="Georgia" panose="02040502050405020303" pitchFamily="18" charset="0"/>
              </a:rPr>
              <a:t>里的任一个具体的测试例子</a:t>
            </a:r>
            <a:r>
              <a:rPr lang="en-US" altLang="zh-CN" dirty="0" smtClean="0">
                <a:solidFill>
                  <a:srgbClr val="333333"/>
                </a:solidFill>
                <a:latin typeface="Georgia" panose="02040502050405020303" pitchFamily="18" charset="0"/>
              </a:rPr>
              <a:t>t, P(t)</a:t>
            </a:r>
            <a:r>
              <a:rPr lang="zh-CN" altLang="en-US" dirty="0" smtClean="0">
                <a:solidFill>
                  <a:srgbClr val="333333"/>
                </a:solidFill>
                <a:latin typeface="Georgia" panose="02040502050405020303" pitchFamily="18" charset="0"/>
              </a:rPr>
              <a:t>是常数。因为</a:t>
            </a:r>
            <a:r>
              <a:rPr lang="zh-CN" altLang="en-US" dirty="0">
                <a:solidFill>
                  <a:srgbClr val="333333"/>
                </a:solidFill>
                <a:latin typeface="Georgia" panose="02040502050405020303" pitchFamily="18" charset="0"/>
              </a:rPr>
              <a:t>分母对于所有类别为常数，因为我们只要将分子最大化皆可。又因为各特征属性是条件独立的，所以有：</a:t>
            </a:r>
            <a:endParaRPr lang="zh-CN" altLang="en-US" dirty="0"/>
          </a:p>
        </p:txBody>
      </p:sp>
      <mc:AlternateContent xmlns:mc="http://schemas.openxmlformats.org/markup-compatibility/2006" xmlns:a14="http://schemas.microsoft.com/office/drawing/2010/main">
        <mc:Choice Requires="a14">
          <p:sp>
            <p:nvSpPr>
              <p:cNvPr id="8" name="矩形 7"/>
              <p:cNvSpPr/>
              <p:nvPr/>
            </p:nvSpPr>
            <p:spPr>
              <a:xfrm>
                <a:off x="1123949" y="3964003"/>
                <a:ext cx="10770641" cy="523220"/>
              </a:xfrm>
              <a:prstGeom prst="rect">
                <a:avLst/>
              </a:prstGeom>
            </p:spPr>
            <p:txBody>
              <a:bodyPr wrap="square">
                <a:spAutoFit/>
              </a:bodyPr>
              <a:lstStyle/>
              <a:p>
                <a14:m>
                  <m:oMath xmlns:m="http://schemas.openxmlformats.org/officeDocument/2006/math">
                    <m:r>
                      <a:rPr lang="en-US" altLang="zh-CN" sz="2800" i="1" smtClean="0">
                        <a:latin typeface="Cambria Math" panose="02040503050406030204" pitchFamily="18" charset="0"/>
                      </a:rPr>
                      <m:t>𝑃</m:t>
                    </m:r>
                    <m:d>
                      <m:dPr>
                        <m:ctrlPr>
                          <a:rPr lang="en-US" altLang="zh-CN" sz="2800" i="1">
                            <a:latin typeface="Cambria Math" panose="02040503050406030204" pitchFamily="18" charset="0"/>
                          </a:rPr>
                        </m:ctrlPr>
                      </m:dPr>
                      <m:e>
                        <m:r>
                          <a:rPr lang="en-US" altLang="zh-CN" sz="2800" i="1">
                            <a:latin typeface="Cambria Math" panose="02040503050406030204" pitchFamily="18" charset="0"/>
                          </a:rPr>
                          <m:t>𝐶</m:t>
                        </m:r>
                        <m:r>
                          <a:rPr lang="en-US" altLang="zh-CN" sz="2800" i="1" baseline="-25000">
                            <a:latin typeface="Cambria Math" panose="02040503050406030204" pitchFamily="18" charset="0"/>
                          </a:rPr>
                          <m:t>𝑖</m:t>
                        </m:r>
                      </m:e>
                    </m:d>
                    <m:r>
                      <a:rPr lang="en-US" altLang="zh-CN" sz="2800" i="1" baseline="-25000">
                        <a:latin typeface="Cambria Math" panose="02040503050406030204" pitchFamily="18" charset="0"/>
                      </a:rPr>
                      <m:t> </m:t>
                    </m:r>
                    <m:r>
                      <a:rPr lang="en-US" altLang="zh-CN" sz="2800" i="1">
                        <a:latin typeface="Cambria Math" panose="02040503050406030204" pitchFamily="18" charset="0"/>
                      </a:rPr>
                      <m:t>𝑃</m:t>
                    </m:r>
                    <m:d>
                      <m:dPr>
                        <m:ctrlPr>
                          <a:rPr lang="en-US" altLang="zh-CN" sz="2800" i="1">
                            <a:latin typeface="Cambria Math" panose="02040503050406030204" pitchFamily="18" charset="0"/>
                          </a:rPr>
                        </m:ctrlPr>
                      </m:dPr>
                      <m:e>
                        <m:r>
                          <m:rPr>
                            <m:nor/>
                          </m:rPr>
                          <a:rPr lang="en-US" altLang="zh-CN" sz="2800">
                            <a:latin typeface="Cambria Math" panose="02040503050406030204" pitchFamily="18" charset="0"/>
                          </a:rPr>
                          <m:t>t</m:t>
                        </m:r>
                        <m:r>
                          <m:rPr>
                            <m:nor/>
                          </m:rPr>
                          <a:rPr lang="en-US" altLang="zh-CN" sz="2800" dirty="0">
                            <a:solidFill>
                              <a:srgbClr val="333333"/>
                            </a:solidFill>
                            <a:latin typeface="Times New Roman" panose="02020603050405020304" pitchFamily="18" charset="0"/>
                            <a:cs typeface="Times New Roman" panose="02020603050405020304" pitchFamily="18" charset="0"/>
                          </a:rPr>
                          <m:t>|</m:t>
                        </m:r>
                        <m:r>
                          <a:rPr lang="en-US" altLang="zh-CN" sz="2800" i="1" dirty="0">
                            <a:solidFill>
                              <a:srgbClr val="333333"/>
                            </a:solidFill>
                            <a:latin typeface="Cambria Math" panose="02040503050406030204" pitchFamily="18" charset="0"/>
                            <a:cs typeface="Times New Roman" panose="02020603050405020304" pitchFamily="18" charset="0"/>
                          </a:rPr>
                          <m:t>𝐶</m:t>
                        </m:r>
                        <m:r>
                          <a:rPr lang="en-US" altLang="zh-CN" sz="2800" i="1" baseline="-25000" dirty="0">
                            <a:solidFill>
                              <a:srgbClr val="333333"/>
                            </a:solidFill>
                            <a:latin typeface="Cambria Math" panose="02040503050406030204" pitchFamily="18" charset="0"/>
                            <a:cs typeface="Times New Roman" panose="02020603050405020304" pitchFamily="18" charset="0"/>
                          </a:rPr>
                          <m:t>𝑖</m:t>
                        </m:r>
                      </m:e>
                    </m:d>
                    <m:r>
                      <a:rPr lang="en-US" altLang="zh-CN" sz="2800" i="1" baseline="-25000" dirty="0" smtClean="0">
                        <a:solidFill>
                          <a:srgbClr val="333333"/>
                        </a:solidFill>
                        <a:latin typeface="Cambria Math" panose="02040503050406030204" pitchFamily="18" charset="0"/>
                        <a:cs typeface="Times New Roman" panose="02020603050405020304" pitchFamily="18" charset="0"/>
                      </a:rPr>
                      <m:t> </m:t>
                    </m:r>
                  </m:oMath>
                </a14:m>
                <a:r>
                  <a:rPr lang="en-US" altLang="zh-CN" sz="2800" dirty="0" smtClean="0"/>
                  <a:t>= </a:t>
                </a:r>
                <a14:m>
                  <m:oMath xmlns:m="http://schemas.openxmlformats.org/officeDocument/2006/math">
                    <m:r>
                      <a:rPr lang="en-US" altLang="zh-CN" sz="2800" i="1">
                        <a:latin typeface="Cambria Math" panose="02040503050406030204" pitchFamily="18" charset="0"/>
                      </a:rPr>
                      <m:t>𝑃</m:t>
                    </m:r>
                    <m:d>
                      <m:dPr>
                        <m:ctrlPr>
                          <a:rPr lang="en-US" altLang="zh-CN" sz="2800" i="1">
                            <a:latin typeface="Cambria Math" panose="02040503050406030204" pitchFamily="18" charset="0"/>
                          </a:rPr>
                        </m:ctrlPr>
                      </m:dPr>
                      <m:e>
                        <m:r>
                          <a:rPr lang="en-US" altLang="zh-CN" sz="2800" i="1">
                            <a:latin typeface="Cambria Math" panose="02040503050406030204" pitchFamily="18" charset="0"/>
                          </a:rPr>
                          <m:t>𝐶</m:t>
                        </m:r>
                        <m:r>
                          <a:rPr lang="en-US" altLang="zh-CN" sz="2800" i="1" baseline="-25000">
                            <a:latin typeface="Cambria Math" panose="02040503050406030204" pitchFamily="18" charset="0"/>
                          </a:rPr>
                          <m:t>𝑖</m:t>
                        </m:r>
                      </m:e>
                    </m:d>
                  </m:oMath>
                </a14:m>
                <a:r>
                  <a:rPr lang="zh-CN" altLang="en-US" sz="2800" dirty="0" smtClean="0"/>
                  <a:t> </a:t>
                </a:r>
                <a:r>
                  <a:rPr lang="en-US" altLang="zh-CN" sz="2800" dirty="0" smtClean="0"/>
                  <a:t>* (</a:t>
                </a:r>
                <a14:m>
                  <m:oMath xmlns:m="http://schemas.openxmlformats.org/officeDocument/2006/math">
                    <m:r>
                      <a:rPr lang="en-US" altLang="zh-CN" sz="2800" b="0" i="0" smtClean="0">
                        <a:latin typeface="Cambria Math" panose="02040503050406030204" pitchFamily="18" charset="0"/>
                      </a:rPr>
                      <m:t> </m:t>
                    </m:r>
                    <m:r>
                      <a:rPr lang="en-US" altLang="zh-CN" sz="2800" i="1" smtClean="0">
                        <a:solidFill>
                          <a:schemeClr val="bg1">
                            <a:lumMod val="75000"/>
                          </a:schemeClr>
                        </a:solidFill>
                        <a:latin typeface="Cambria Math" panose="02040503050406030204" pitchFamily="18" charset="0"/>
                      </a:rPr>
                      <m:t>𝑃</m:t>
                    </m:r>
                    <m:d>
                      <m:dPr>
                        <m:ctrlPr>
                          <a:rPr lang="en-US" altLang="zh-CN" sz="2800" i="1">
                            <a:solidFill>
                              <a:schemeClr val="bg1">
                                <a:lumMod val="75000"/>
                              </a:schemeClr>
                            </a:solidFill>
                            <a:latin typeface="Cambria Math" panose="02040503050406030204" pitchFamily="18" charset="0"/>
                          </a:rPr>
                        </m:ctrlPr>
                      </m:dPr>
                      <m:e>
                        <m:r>
                          <a:rPr lang="en-US" altLang="zh-CN" sz="2800" b="0" i="1" smtClean="0">
                            <a:solidFill>
                              <a:schemeClr val="bg1">
                                <a:lumMod val="75000"/>
                              </a:schemeClr>
                            </a:solidFill>
                            <a:latin typeface="Cambria Math" panose="02040503050406030204" pitchFamily="18" charset="0"/>
                          </a:rPr>
                          <m:t>𝑎</m:t>
                        </m:r>
                        <m:r>
                          <a:rPr lang="en-US" altLang="zh-CN" sz="2800" b="0" i="1" baseline="-25000" smtClean="0">
                            <a:solidFill>
                              <a:schemeClr val="bg1">
                                <a:lumMod val="75000"/>
                              </a:schemeClr>
                            </a:solidFill>
                            <a:latin typeface="Cambria Math" panose="02040503050406030204" pitchFamily="18" charset="0"/>
                          </a:rPr>
                          <m:t>1</m:t>
                        </m:r>
                        <m:r>
                          <m:rPr>
                            <m:nor/>
                          </m:rPr>
                          <a:rPr lang="en-US" altLang="zh-CN" sz="2800" dirty="0">
                            <a:solidFill>
                              <a:schemeClr val="bg1">
                                <a:lumMod val="75000"/>
                              </a:schemeClr>
                            </a:solidFill>
                            <a:latin typeface="Times New Roman" panose="02020603050405020304" pitchFamily="18" charset="0"/>
                            <a:cs typeface="Times New Roman" panose="02020603050405020304" pitchFamily="18" charset="0"/>
                          </a:rPr>
                          <m:t>|</m:t>
                        </m:r>
                        <m:r>
                          <a:rPr lang="en-US" altLang="zh-CN" sz="2800" i="1" dirty="0">
                            <a:solidFill>
                              <a:schemeClr val="bg1">
                                <a:lumMod val="75000"/>
                              </a:schemeClr>
                            </a:solidFill>
                            <a:latin typeface="Cambria Math" panose="02040503050406030204" pitchFamily="18" charset="0"/>
                            <a:cs typeface="Times New Roman" panose="02020603050405020304" pitchFamily="18" charset="0"/>
                          </a:rPr>
                          <m:t>𝐶</m:t>
                        </m:r>
                        <m:r>
                          <a:rPr lang="en-US" altLang="zh-CN" sz="2800" i="1" baseline="-25000" dirty="0">
                            <a:solidFill>
                              <a:schemeClr val="bg1">
                                <a:lumMod val="75000"/>
                              </a:schemeClr>
                            </a:solidFill>
                            <a:latin typeface="Cambria Math" panose="02040503050406030204" pitchFamily="18" charset="0"/>
                            <a:cs typeface="Times New Roman" panose="02020603050405020304" pitchFamily="18" charset="0"/>
                          </a:rPr>
                          <m:t>𝑖</m:t>
                        </m:r>
                      </m:e>
                    </m:d>
                  </m:oMath>
                </a14:m>
                <a:r>
                  <a:rPr lang="en-US" altLang="zh-CN" sz="2800" dirty="0" smtClean="0">
                    <a:solidFill>
                      <a:schemeClr val="bg1">
                        <a:lumMod val="75000"/>
                      </a:schemeClr>
                    </a:solidFill>
                  </a:rPr>
                  <a:t> </a:t>
                </a:r>
                <a14:m>
                  <m:oMath xmlns:m="http://schemas.openxmlformats.org/officeDocument/2006/math">
                    <m:r>
                      <a:rPr lang="en-US" altLang="zh-CN" sz="2800" i="1">
                        <a:solidFill>
                          <a:schemeClr val="bg1">
                            <a:lumMod val="75000"/>
                          </a:schemeClr>
                        </a:solidFill>
                        <a:latin typeface="Cambria Math" panose="02040503050406030204" pitchFamily="18" charset="0"/>
                      </a:rPr>
                      <m:t>𝑃</m:t>
                    </m:r>
                    <m:d>
                      <m:dPr>
                        <m:ctrlPr>
                          <a:rPr lang="en-US" altLang="zh-CN" sz="2800" i="1">
                            <a:solidFill>
                              <a:schemeClr val="bg1">
                                <a:lumMod val="75000"/>
                              </a:schemeClr>
                            </a:solidFill>
                            <a:latin typeface="Cambria Math" panose="02040503050406030204" pitchFamily="18" charset="0"/>
                          </a:rPr>
                        </m:ctrlPr>
                      </m:dPr>
                      <m:e>
                        <m:r>
                          <a:rPr lang="en-US" altLang="zh-CN" sz="2800" i="1">
                            <a:solidFill>
                              <a:schemeClr val="bg1">
                                <a:lumMod val="75000"/>
                              </a:schemeClr>
                            </a:solidFill>
                            <a:latin typeface="Cambria Math" panose="02040503050406030204" pitchFamily="18" charset="0"/>
                          </a:rPr>
                          <m:t>𝑎</m:t>
                        </m:r>
                        <m:r>
                          <a:rPr lang="en-US" altLang="zh-CN" sz="2800" b="0" i="1" baseline="-25000" smtClean="0">
                            <a:solidFill>
                              <a:schemeClr val="bg1">
                                <a:lumMod val="75000"/>
                              </a:schemeClr>
                            </a:solidFill>
                            <a:latin typeface="Cambria Math" panose="02040503050406030204" pitchFamily="18" charset="0"/>
                          </a:rPr>
                          <m:t>2</m:t>
                        </m:r>
                        <m:r>
                          <m:rPr>
                            <m:nor/>
                          </m:rPr>
                          <a:rPr lang="en-US" altLang="zh-CN" sz="2800" dirty="0">
                            <a:solidFill>
                              <a:schemeClr val="bg1">
                                <a:lumMod val="75000"/>
                              </a:schemeClr>
                            </a:solidFill>
                            <a:latin typeface="Times New Roman" panose="02020603050405020304" pitchFamily="18" charset="0"/>
                            <a:cs typeface="Times New Roman" panose="02020603050405020304" pitchFamily="18" charset="0"/>
                          </a:rPr>
                          <m:t>|</m:t>
                        </m:r>
                        <m:r>
                          <a:rPr lang="en-US" altLang="zh-CN" sz="2800" i="1" dirty="0">
                            <a:solidFill>
                              <a:schemeClr val="bg1">
                                <a:lumMod val="75000"/>
                              </a:schemeClr>
                            </a:solidFill>
                            <a:latin typeface="Cambria Math" panose="02040503050406030204" pitchFamily="18" charset="0"/>
                            <a:cs typeface="Times New Roman" panose="02020603050405020304" pitchFamily="18" charset="0"/>
                          </a:rPr>
                          <m:t>𝐶</m:t>
                        </m:r>
                        <m:r>
                          <a:rPr lang="en-US" altLang="zh-CN" sz="2800" i="1" baseline="-25000" dirty="0">
                            <a:solidFill>
                              <a:schemeClr val="bg1">
                                <a:lumMod val="75000"/>
                              </a:schemeClr>
                            </a:solidFill>
                            <a:latin typeface="Cambria Math" panose="02040503050406030204" pitchFamily="18" charset="0"/>
                            <a:cs typeface="Times New Roman" panose="02020603050405020304" pitchFamily="18" charset="0"/>
                          </a:rPr>
                          <m:t>𝑖</m:t>
                        </m:r>
                      </m:e>
                    </m:d>
                  </m:oMath>
                </a14:m>
                <a:r>
                  <a:rPr lang="en-US" altLang="zh-CN" sz="2800" dirty="0">
                    <a:solidFill>
                      <a:schemeClr val="bg1">
                        <a:lumMod val="75000"/>
                      </a:schemeClr>
                    </a:solidFill>
                  </a:rPr>
                  <a:t> </a:t>
                </a:r>
                <a14:m>
                  <m:oMath xmlns:m="http://schemas.openxmlformats.org/officeDocument/2006/math">
                    <m:r>
                      <a:rPr lang="en-US" altLang="zh-CN" sz="2800" i="1">
                        <a:solidFill>
                          <a:schemeClr val="bg1">
                            <a:lumMod val="75000"/>
                          </a:schemeClr>
                        </a:solidFill>
                        <a:latin typeface="Cambria Math" panose="02040503050406030204" pitchFamily="18" charset="0"/>
                      </a:rPr>
                      <m:t>𝑃</m:t>
                    </m:r>
                    <m:d>
                      <m:dPr>
                        <m:ctrlPr>
                          <a:rPr lang="en-US" altLang="zh-CN" sz="2800" i="1">
                            <a:solidFill>
                              <a:schemeClr val="bg1">
                                <a:lumMod val="75000"/>
                              </a:schemeClr>
                            </a:solidFill>
                            <a:latin typeface="Cambria Math" panose="02040503050406030204" pitchFamily="18" charset="0"/>
                          </a:rPr>
                        </m:ctrlPr>
                      </m:dPr>
                      <m:e>
                        <m:r>
                          <a:rPr lang="en-US" altLang="zh-CN" sz="2800" i="1">
                            <a:solidFill>
                              <a:schemeClr val="bg1">
                                <a:lumMod val="75000"/>
                              </a:schemeClr>
                            </a:solidFill>
                            <a:latin typeface="Cambria Math" panose="02040503050406030204" pitchFamily="18" charset="0"/>
                          </a:rPr>
                          <m:t>𝑎</m:t>
                        </m:r>
                        <m:r>
                          <a:rPr lang="en-US" altLang="zh-CN" sz="2800" b="0" i="1" baseline="-25000" smtClean="0">
                            <a:solidFill>
                              <a:schemeClr val="bg1">
                                <a:lumMod val="75000"/>
                              </a:schemeClr>
                            </a:solidFill>
                            <a:latin typeface="Cambria Math" panose="02040503050406030204" pitchFamily="18" charset="0"/>
                          </a:rPr>
                          <m:t>3</m:t>
                        </m:r>
                        <m:r>
                          <m:rPr>
                            <m:nor/>
                          </m:rPr>
                          <a:rPr lang="en-US" altLang="zh-CN" sz="2800" dirty="0">
                            <a:solidFill>
                              <a:schemeClr val="bg1">
                                <a:lumMod val="75000"/>
                              </a:schemeClr>
                            </a:solidFill>
                            <a:latin typeface="Times New Roman" panose="02020603050405020304" pitchFamily="18" charset="0"/>
                            <a:cs typeface="Times New Roman" panose="02020603050405020304" pitchFamily="18" charset="0"/>
                          </a:rPr>
                          <m:t>|</m:t>
                        </m:r>
                        <m:r>
                          <a:rPr lang="en-US" altLang="zh-CN" sz="2800" i="1" dirty="0">
                            <a:solidFill>
                              <a:schemeClr val="bg1">
                                <a:lumMod val="75000"/>
                              </a:schemeClr>
                            </a:solidFill>
                            <a:latin typeface="Cambria Math" panose="02040503050406030204" pitchFamily="18" charset="0"/>
                            <a:cs typeface="Times New Roman" panose="02020603050405020304" pitchFamily="18" charset="0"/>
                          </a:rPr>
                          <m:t>𝐶</m:t>
                        </m:r>
                        <m:r>
                          <a:rPr lang="en-US" altLang="zh-CN" sz="2800" i="1" baseline="-25000" dirty="0">
                            <a:solidFill>
                              <a:schemeClr val="bg1">
                                <a:lumMod val="75000"/>
                              </a:schemeClr>
                            </a:solidFill>
                            <a:latin typeface="Cambria Math" panose="02040503050406030204" pitchFamily="18" charset="0"/>
                            <a:cs typeface="Times New Roman" panose="02020603050405020304" pitchFamily="18" charset="0"/>
                          </a:rPr>
                          <m:t>𝑖</m:t>
                        </m:r>
                      </m:e>
                    </m:d>
                  </m:oMath>
                </a14:m>
                <a:r>
                  <a:rPr lang="en-US" altLang="zh-CN" sz="2800" dirty="0">
                    <a:solidFill>
                      <a:schemeClr val="bg1">
                        <a:lumMod val="75000"/>
                      </a:schemeClr>
                    </a:solidFill>
                  </a:rPr>
                  <a:t> </a:t>
                </a:r>
                <a14:m>
                  <m:oMath xmlns:m="http://schemas.openxmlformats.org/officeDocument/2006/math">
                    <m:r>
                      <a:rPr lang="en-US" altLang="zh-CN" sz="2800" i="1">
                        <a:solidFill>
                          <a:schemeClr val="bg1">
                            <a:lumMod val="75000"/>
                          </a:schemeClr>
                        </a:solidFill>
                        <a:latin typeface="Cambria Math" panose="02040503050406030204" pitchFamily="18" charset="0"/>
                      </a:rPr>
                      <m:t>𝑃</m:t>
                    </m:r>
                    <m:d>
                      <m:dPr>
                        <m:ctrlPr>
                          <a:rPr lang="en-US" altLang="zh-CN" sz="2800" i="1">
                            <a:solidFill>
                              <a:schemeClr val="bg1">
                                <a:lumMod val="75000"/>
                              </a:schemeClr>
                            </a:solidFill>
                            <a:latin typeface="Cambria Math" panose="02040503050406030204" pitchFamily="18" charset="0"/>
                          </a:rPr>
                        </m:ctrlPr>
                      </m:dPr>
                      <m:e>
                        <m:r>
                          <a:rPr lang="en-US" altLang="zh-CN" sz="2800" i="1" smtClean="0">
                            <a:solidFill>
                              <a:schemeClr val="bg1">
                                <a:lumMod val="75000"/>
                              </a:schemeClr>
                            </a:solidFill>
                            <a:latin typeface="Cambria Math" panose="02040503050406030204" pitchFamily="18" charset="0"/>
                          </a:rPr>
                          <m:t>…</m:t>
                        </m:r>
                      </m:e>
                    </m:d>
                    <m:r>
                      <a:rPr lang="en-US" altLang="zh-CN" sz="2800" i="1">
                        <a:solidFill>
                          <a:schemeClr val="bg1">
                            <a:lumMod val="75000"/>
                          </a:schemeClr>
                        </a:solidFill>
                        <a:latin typeface="Cambria Math" panose="02040503050406030204" pitchFamily="18" charset="0"/>
                      </a:rPr>
                      <m:t>𝑃</m:t>
                    </m:r>
                    <m:d>
                      <m:dPr>
                        <m:ctrlPr>
                          <a:rPr lang="en-US" altLang="zh-CN" sz="2800" i="1">
                            <a:solidFill>
                              <a:schemeClr val="bg1">
                                <a:lumMod val="75000"/>
                              </a:schemeClr>
                            </a:solidFill>
                            <a:latin typeface="Cambria Math" panose="02040503050406030204" pitchFamily="18" charset="0"/>
                          </a:rPr>
                        </m:ctrlPr>
                      </m:dPr>
                      <m:e>
                        <m:r>
                          <a:rPr lang="en-US" altLang="zh-CN" sz="2800" i="1">
                            <a:solidFill>
                              <a:schemeClr val="bg1">
                                <a:lumMod val="75000"/>
                              </a:schemeClr>
                            </a:solidFill>
                            <a:latin typeface="Cambria Math" panose="02040503050406030204" pitchFamily="18" charset="0"/>
                          </a:rPr>
                          <m:t>𝑎</m:t>
                        </m:r>
                        <m:r>
                          <a:rPr lang="en-US" altLang="zh-CN" sz="2800" b="0" i="1" baseline="-25000" smtClean="0">
                            <a:solidFill>
                              <a:schemeClr val="bg1">
                                <a:lumMod val="75000"/>
                              </a:schemeClr>
                            </a:solidFill>
                            <a:latin typeface="Cambria Math" panose="02040503050406030204" pitchFamily="18" charset="0"/>
                          </a:rPr>
                          <m:t>𝑚</m:t>
                        </m:r>
                        <m:r>
                          <m:rPr>
                            <m:nor/>
                          </m:rPr>
                          <a:rPr lang="en-US" altLang="zh-CN" sz="2800" dirty="0">
                            <a:solidFill>
                              <a:schemeClr val="bg1">
                                <a:lumMod val="75000"/>
                              </a:schemeClr>
                            </a:solidFill>
                            <a:latin typeface="Times New Roman" panose="02020603050405020304" pitchFamily="18" charset="0"/>
                            <a:cs typeface="Times New Roman" panose="02020603050405020304" pitchFamily="18" charset="0"/>
                          </a:rPr>
                          <m:t>|</m:t>
                        </m:r>
                        <m:r>
                          <a:rPr lang="en-US" altLang="zh-CN" sz="2800" i="1" dirty="0">
                            <a:solidFill>
                              <a:schemeClr val="bg1">
                                <a:lumMod val="75000"/>
                              </a:schemeClr>
                            </a:solidFill>
                            <a:latin typeface="Cambria Math" panose="02040503050406030204" pitchFamily="18" charset="0"/>
                            <a:cs typeface="Times New Roman" panose="02020603050405020304" pitchFamily="18" charset="0"/>
                          </a:rPr>
                          <m:t>𝐶</m:t>
                        </m:r>
                        <m:r>
                          <a:rPr lang="en-US" altLang="zh-CN" sz="2800" i="1" baseline="-25000" dirty="0">
                            <a:solidFill>
                              <a:schemeClr val="bg1">
                                <a:lumMod val="75000"/>
                              </a:schemeClr>
                            </a:solidFill>
                            <a:latin typeface="Cambria Math" panose="02040503050406030204" pitchFamily="18" charset="0"/>
                            <a:cs typeface="Times New Roman" panose="02020603050405020304" pitchFamily="18" charset="0"/>
                          </a:rPr>
                          <m:t>𝑖</m:t>
                        </m:r>
                      </m:e>
                    </m:d>
                  </m:oMath>
                </a14:m>
                <a:r>
                  <a:rPr lang="en-US" altLang="zh-CN" sz="2800" dirty="0" smtClean="0"/>
                  <a:t> )</a:t>
                </a:r>
                <a:endParaRPr lang="zh-CN" altLang="en-US" sz="2800" dirty="0"/>
              </a:p>
            </p:txBody>
          </p:sp>
        </mc:Choice>
        <mc:Fallback xmlns="">
          <p:sp>
            <p:nvSpPr>
              <p:cNvPr id="8" name="矩形 7"/>
              <p:cNvSpPr>
                <a:spLocks noRot="1" noChangeAspect="1" noMove="1" noResize="1" noEditPoints="1" noAdjustHandles="1" noChangeArrowheads="1" noChangeShapeType="1" noTextEdit="1"/>
              </p:cNvSpPr>
              <p:nvPr/>
            </p:nvSpPr>
            <p:spPr>
              <a:xfrm>
                <a:off x="1123949" y="3964003"/>
                <a:ext cx="10770641" cy="523220"/>
              </a:xfrm>
              <a:prstGeom prst="rect">
                <a:avLst/>
              </a:prstGeom>
              <a:blipFill rotWithShape="0">
                <a:blip r:embed="rId4"/>
                <a:stretch>
                  <a:fillRect t="-10465" b="-3255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矩形 8"/>
              <p:cNvSpPr/>
              <p:nvPr/>
            </p:nvSpPr>
            <p:spPr>
              <a:xfrm>
                <a:off x="1238249" y="4793479"/>
                <a:ext cx="10770641" cy="523220"/>
              </a:xfrm>
              <a:prstGeom prst="rect">
                <a:avLst/>
              </a:prstGeom>
            </p:spPr>
            <p:txBody>
              <a:bodyPr wrap="square">
                <a:spAutoFit/>
              </a:bodyPr>
              <a:lstStyle/>
              <a:p>
                <a14:m>
                  <m:oMath xmlns:m="http://schemas.openxmlformats.org/officeDocument/2006/math">
                    <m:r>
                      <a:rPr lang="en-US" altLang="zh-CN" sz="2800" i="1" smtClean="0">
                        <a:latin typeface="Cambria Math" panose="02040503050406030204" pitchFamily="18" charset="0"/>
                      </a:rPr>
                      <m:t>𝑃</m:t>
                    </m:r>
                    <m:d>
                      <m:dPr>
                        <m:ctrlPr>
                          <a:rPr lang="en-US" altLang="zh-CN" sz="2800" i="1">
                            <a:latin typeface="Cambria Math" panose="02040503050406030204" pitchFamily="18" charset="0"/>
                          </a:rPr>
                        </m:ctrlPr>
                      </m:dPr>
                      <m:e>
                        <m:r>
                          <a:rPr lang="en-US" altLang="zh-CN" sz="2800" i="1">
                            <a:latin typeface="Cambria Math" panose="02040503050406030204" pitchFamily="18" charset="0"/>
                          </a:rPr>
                          <m:t>𝐶</m:t>
                        </m:r>
                        <m:r>
                          <a:rPr lang="en-US" altLang="zh-CN" sz="2800" i="1" baseline="-25000">
                            <a:latin typeface="Cambria Math" panose="02040503050406030204" pitchFamily="18" charset="0"/>
                          </a:rPr>
                          <m:t>𝑖</m:t>
                        </m:r>
                      </m:e>
                    </m:d>
                    <m:r>
                      <a:rPr lang="en-US" altLang="zh-CN" sz="2800" i="1" baseline="-25000">
                        <a:latin typeface="Cambria Math" panose="02040503050406030204" pitchFamily="18" charset="0"/>
                      </a:rPr>
                      <m:t> </m:t>
                    </m:r>
                    <m:r>
                      <a:rPr lang="en-US" altLang="zh-CN" sz="2800" i="1">
                        <a:latin typeface="Cambria Math" panose="02040503050406030204" pitchFamily="18" charset="0"/>
                      </a:rPr>
                      <m:t>𝑃</m:t>
                    </m:r>
                    <m:d>
                      <m:dPr>
                        <m:ctrlPr>
                          <a:rPr lang="en-US" altLang="zh-CN" sz="2800" i="1">
                            <a:latin typeface="Cambria Math" panose="02040503050406030204" pitchFamily="18" charset="0"/>
                          </a:rPr>
                        </m:ctrlPr>
                      </m:dPr>
                      <m:e>
                        <m:r>
                          <m:rPr>
                            <m:nor/>
                          </m:rPr>
                          <a:rPr lang="en-US" altLang="zh-CN" sz="2800">
                            <a:latin typeface="Cambria Math" panose="02040503050406030204" pitchFamily="18" charset="0"/>
                          </a:rPr>
                          <m:t>t</m:t>
                        </m:r>
                        <m:r>
                          <m:rPr>
                            <m:nor/>
                          </m:rPr>
                          <a:rPr lang="en-US" altLang="zh-CN" sz="2800" dirty="0">
                            <a:solidFill>
                              <a:srgbClr val="333333"/>
                            </a:solidFill>
                            <a:latin typeface="Times New Roman" panose="02020603050405020304" pitchFamily="18" charset="0"/>
                            <a:cs typeface="Times New Roman" panose="02020603050405020304" pitchFamily="18" charset="0"/>
                          </a:rPr>
                          <m:t>|</m:t>
                        </m:r>
                        <m:r>
                          <a:rPr lang="en-US" altLang="zh-CN" sz="2800" i="1" dirty="0">
                            <a:solidFill>
                              <a:srgbClr val="333333"/>
                            </a:solidFill>
                            <a:latin typeface="Cambria Math" panose="02040503050406030204" pitchFamily="18" charset="0"/>
                            <a:cs typeface="Times New Roman" panose="02020603050405020304" pitchFamily="18" charset="0"/>
                          </a:rPr>
                          <m:t>𝐶</m:t>
                        </m:r>
                        <m:r>
                          <a:rPr lang="en-US" altLang="zh-CN" sz="2800" i="1" baseline="-25000" dirty="0">
                            <a:solidFill>
                              <a:srgbClr val="333333"/>
                            </a:solidFill>
                            <a:latin typeface="Cambria Math" panose="02040503050406030204" pitchFamily="18" charset="0"/>
                            <a:cs typeface="Times New Roman" panose="02020603050405020304" pitchFamily="18" charset="0"/>
                          </a:rPr>
                          <m:t>𝑖</m:t>
                        </m:r>
                      </m:e>
                    </m:d>
                    <m:r>
                      <a:rPr lang="en-US" altLang="zh-CN" sz="2800" i="1" baseline="-25000" dirty="0" smtClean="0">
                        <a:solidFill>
                          <a:srgbClr val="333333"/>
                        </a:solidFill>
                        <a:latin typeface="Cambria Math" panose="02040503050406030204" pitchFamily="18" charset="0"/>
                        <a:cs typeface="Times New Roman" panose="02020603050405020304" pitchFamily="18" charset="0"/>
                      </a:rPr>
                      <m:t> </m:t>
                    </m:r>
                  </m:oMath>
                </a14:m>
                <a:r>
                  <a:rPr lang="en-US" altLang="zh-CN" sz="2800" dirty="0" smtClean="0"/>
                  <a:t>= </a:t>
                </a:r>
                <a14:m>
                  <m:oMath xmlns:m="http://schemas.openxmlformats.org/officeDocument/2006/math">
                    <m:r>
                      <a:rPr lang="en-US" altLang="zh-CN" sz="2800" i="1">
                        <a:latin typeface="Cambria Math" panose="02040503050406030204" pitchFamily="18" charset="0"/>
                      </a:rPr>
                      <m:t>𝑃</m:t>
                    </m:r>
                    <m:d>
                      <m:dPr>
                        <m:ctrlPr>
                          <a:rPr lang="en-US" altLang="zh-CN" sz="2800" i="1">
                            <a:latin typeface="Cambria Math" panose="02040503050406030204" pitchFamily="18" charset="0"/>
                          </a:rPr>
                        </m:ctrlPr>
                      </m:dPr>
                      <m:e>
                        <m:r>
                          <a:rPr lang="en-US" altLang="zh-CN" sz="2800" i="1">
                            <a:latin typeface="Cambria Math" panose="02040503050406030204" pitchFamily="18" charset="0"/>
                          </a:rPr>
                          <m:t>𝐶</m:t>
                        </m:r>
                        <m:r>
                          <a:rPr lang="en-US" altLang="zh-CN" sz="2800" i="1" baseline="-25000">
                            <a:latin typeface="Cambria Math" panose="02040503050406030204" pitchFamily="18" charset="0"/>
                          </a:rPr>
                          <m:t>𝑖</m:t>
                        </m:r>
                      </m:e>
                    </m:d>
                  </m:oMath>
                </a14:m>
                <a:r>
                  <a:rPr lang="zh-CN" altLang="en-US" sz="2800" dirty="0" smtClean="0"/>
                  <a:t> </a:t>
                </a:r>
                <a:r>
                  <a:rPr lang="en-US" altLang="zh-CN" sz="2800" dirty="0" smtClean="0"/>
                  <a:t>*</a:t>
                </a:r>
                <a:endParaRPr lang="zh-CN" altLang="en-US" sz="2800" baseline="30000" dirty="0"/>
              </a:p>
            </p:txBody>
          </p:sp>
        </mc:Choice>
        <mc:Fallback xmlns="">
          <p:sp>
            <p:nvSpPr>
              <p:cNvPr id="9" name="矩形 8"/>
              <p:cNvSpPr>
                <a:spLocks noRot="1" noChangeAspect="1" noMove="1" noResize="1" noEditPoints="1" noAdjustHandles="1" noChangeArrowheads="1" noChangeShapeType="1" noTextEdit="1"/>
              </p:cNvSpPr>
              <p:nvPr/>
            </p:nvSpPr>
            <p:spPr>
              <a:xfrm>
                <a:off x="1238249" y="4793479"/>
                <a:ext cx="10770641" cy="523220"/>
              </a:xfrm>
              <a:prstGeom prst="rect">
                <a:avLst/>
              </a:prstGeom>
              <a:blipFill rotWithShape="0">
                <a:blip r:embed="rId5"/>
                <a:stretch>
                  <a:fillRect t="-10465" b="-3255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027874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7000" b="-17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 </a:t>
            </a:r>
            <a:r>
              <a:rPr lang="zh-CN" altLang="en-US" b="1" dirty="0" smtClean="0"/>
              <a:t>如何获得</a:t>
            </a:r>
            <a:r>
              <a:rPr lang="en-US" altLang="zh-CN" dirty="0" smtClean="0">
                <a:solidFill>
                  <a:srgbClr val="333333"/>
                </a:solidFill>
                <a:latin typeface="Times New Roman" panose="02020603050405020304" pitchFamily="18" charset="0"/>
                <a:cs typeface="Times New Roman" panose="02020603050405020304" pitchFamily="18" charset="0"/>
              </a:rPr>
              <a:t>P(a</a:t>
            </a:r>
            <a:r>
              <a:rPr lang="en-US" altLang="zh-CN" baseline="-25000" dirty="0" smtClean="0">
                <a:solidFill>
                  <a:srgbClr val="333333"/>
                </a:solidFill>
                <a:latin typeface="Times New Roman" panose="02020603050405020304" pitchFamily="18" charset="0"/>
                <a:cs typeface="Times New Roman" panose="02020603050405020304" pitchFamily="18" charset="0"/>
              </a:rPr>
              <a:t>i</a:t>
            </a:r>
            <a:r>
              <a:rPr lang="en-US" altLang="zh-CN" dirty="0" smtClean="0">
                <a:solidFill>
                  <a:srgbClr val="333333"/>
                </a:solidFill>
                <a:latin typeface="Times New Roman" panose="02020603050405020304" pitchFamily="18" charset="0"/>
                <a:cs typeface="Times New Roman" panose="02020603050405020304" pitchFamily="18" charset="0"/>
              </a:rPr>
              <a:t>|C</a:t>
            </a:r>
            <a:r>
              <a:rPr lang="en-US" altLang="zh-CN" baseline="-25000" dirty="0" smtClean="0">
                <a:solidFill>
                  <a:srgbClr val="333333"/>
                </a:solidFill>
                <a:latin typeface="Times New Roman" panose="02020603050405020304" pitchFamily="18" charset="0"/>
                <a:cs typeface="Times New Roman" panose="02020603050405020304" pitchFamily="18" charset="0"/>
              </a:rPr>
              <a:t>j</a:t>
            </a:r>
            <a:r>
              <a:rPr lang="en-US" altLang="zh-CN" dirty="0" smtClean="0">
                <a:solidFill>
                  <a:srgbClr val="333333"/>
                </a:solidFill>
                <a:latin typeface="Times New Roman" panose="02020603050405020304" pitchFamily="18" charset="0"/>
                <a:cs typeface="Times New Roman" panose="02020603050405020304" pitchFamily="18" charset="0"/>
              </a:rPr>
              <a:t>)</a:t>
            </a:r>
            <a:r>
              <a:rPr lang="zh-CN" altLang="en-US" dirty="0" smtClean="0">
                <a:solidFill>
                  <a:srgbClr val="333333"/>
                </a:solidFill>
                <a:latin typeface="Times New Roman" panose="02020603050405020304" pitchFamily="18" charset="0"/>
                <a:cs typeface="Times New Roman" panose="02020603050405020304" pitchFamily="18" charset="0"/>
              </a:rPr>
              <a:t>的值？</a:t>
            </a:r>
            <a:endParaRPr lang="zh-CN" altLang="en-US" dirty="0"/>
          </a:p>
        </p:txBody>
      </p:sp>
      <p:sp>
        <p:nvSpPr>
          <p:cNvPr id="5" name="矩形 4"/>
          <p:cNvSpPr/>
          <p:nvPr/>
        </p:nvSpPr>
        <p:spPr>
          <a:xfrm>
            <a:off x="584498" y="1690688"/>
            <a:ext cx="11044517" cy="646331"/>
          </a:xfrm>
          <a:prstGeom prst="rect">
            <a:avLst/>
          </a:prstGeom>
        </p:spPr>
        <p:txBody>
          <a:bodyPr wrap="square">
            <a:spAutoFit/>
          </a:bodyPr>
          <a:lstStyle/>
          <a:p>
            <a:r>
              <a:rPr lang="zh-CN" altLang="en-US" dirty="0" smtClean="0">
                <a:solidFill>
                  <a:srgbClr val="333333"/>
                </a:solidFill>
                <a:latin typeface="Georgia" panose="02040502050405020303" pitchFamily="18" charset="0"/>
              </a:rPr>
              <a:t>计算</a:t>
            </a:r>
            <a:r>
              <a:rPr lang="zh-CN" altLang="en-US" dirty="0">
                <a:solidFill>
                  <a:srgbClr val="333333"/>
                </a:solidFill>
                <a:latin typeface="Georgia" panose="02040502050405020303" pitchFamily="18" charset="0"/>
              </a:rPr>
              <a:t>各个划分的</a:t>
            </a:r>
            <a:r>
              <a:rPr lang="zh-CN" altLang="en-US" dirty="0" smtClean="0">
                <a:solidFill>
                  <a:srgbClr val="333333"/>
                </a:solidFill>
                <a:latin typeface="Georgia" panose="02040502050405020303" pitchFamily="18" charset="0"/>
              </a:rPr>
              <a:t>条件概率</a:t>
            </a:r>
            <a:r>
              <a:rPr lang="en-US" altLang="zh-CN" dirty="0">
                <a:solidFill>
                  <a:srgbClr val="333333"/>
                </a:solidFill>
                <a:latin typeface="Times New Roman" panose="02020603050405020304" pitchFamily="18" charset="0"/>
                <a:cs typeface="Times New Roman" panose="02020603050405020304" pitchFamily="18" charset="0"/>
              </a:rPr>
              <a:t>P(a</a:t>
            </a:r>
            <a:r>
              <a:rPr lang="en-US" altLang="zh-CN" baseline="-25000" dirty="0">
                <a:solidFill>
                  <a:srgbClr val="333333"/>
                </a:solidFill>
                <a:latin typeface="Times New Roman" panose="02020603050405020304" pitchFamily="18" charset="0"/>
                <a:cs typeface="Times New Roman" panose="02020603050405020304" pitchFamily="18" charset="0"/>
              </a:rPr>
              <a:t>i</a:t>
            </a:r>
            <a:r>
              <a:rPr lang="en-US" altLang="zh-CN" dirty="0">
                <a:solidFill>
                  <a:srgbClr val="333333"/>
                </a:solidFill>
                <a:latin typeface="Times New Roman" panose="02020603050405020304" pitchFamily="18" charset="0"/>
                <a:cs typeface="Times New Roman" panose="02020603050405020304" pitchFamily="18" charset="0"/>
              </a:rPr>
              <a:t>|C</a:t>
            </a:r>
            <a:r>
              <a:rPr lang="en-US" altLang="zh-CN" baseline="-25000" dirty="0">
                <a:solidFill>
                  <a:srgbClr val="333333"/>
                </a:solidFill>
                <a:latin typeface="Times New Roman" panose="02020603050405020304" pitchFamily="18" charset="0"/>
                <a:cs typeface="Times New Roman" panose="02020603050405020304" pitchFamily="18" charset="0"/>
              </a:rPr>
              <a:t>j</a:t>
            </a:r>
            <a:r>
              <a:rPr lang="en-US" altLang="zh-CN" dirty="0">
                <a:solidFill>
                  <a:srgbClr val="333333"/>
                </a:solidFill>
                <a:latin typeface="Times New Roman" panose="02020603050405020304" pitchFamily="18" charset="0"/>
                <a:cs typeface="Times New Roman" panose="02020603050405020304" pitchFamily="18" charset="0"/>
              </a:rPr>
              <a:t>)</a:t>
            </a:r>
            <a:r>
              <a:rPr lang="zh-CN" altLang="en-US" dirty="0" smtClean="0">
                <a:solidFill>
                  <a:srgbClr val="333333"/>
                </a:solidFill>
                <a:latin typeface="Georgia" panose="02040502050405020303" pitchFamily="18" charset="0"/>
              </a:rPr>
              <a:t>是</a:t>
            </a:r>
            <a:r>
              <a:rPr lang="zh-CN" altLang="en-US" dirty="0">
                <a:solidFill>
                  <a:srgbClr val="333333"/>
                </a:solidFill>
                <a:latin typeface="Georgia" panose="02040502050405020303" pitchFamily="18" charset="0"/>
              </a:rPr>
              <a:t>朴素贝叶斯分类的关键性步骤，当特征属性为离散值时，只要很方便的统计训练样本中各个划分在每个类别中出现的频率即可用来</a:t>
            </a:r>
            <a:r>
              <a:rPr lang="zh-CN" altLang="en-US" dirty="0" smtClean="0">
                <a:solidFill>
                  <a:srgbClr val="333333"/>
                </a:solidFill>
                <a:latin typeface="Georgia" panose="02040502050405020303" pitchFamily="18" charset="0"/>
              </a:rPr>
              <a:t>估计</a:t>
            </a:r>
            <a:r>
              <a:rPr lang="en-US" altLang="zh-CN" dirty="0">
                <a:solidFill>
                  <a:srgbClr val="333333"/>
                </a:solidFill>
                <a:latin typeface="Times New Roman" panose="02020603050405020304" pitchFamily="18" charset="0"/>
                <a:cs typeface="Times New Roman" panose="02020603050405020304" pitchFamily="18" charset="0"/>
              </a:rPr>
              <a:t>P(a</a:t>
            </a:r>
            <a:r>
              <a:rPr lang="en-US" altLang="zh-CN" baseline="-25000" dirty="0">
                <a:solidFill>
                  <a:srgbClr val="333333"/>
                </a:solidFill>
                <a:latin typeface="Times New Roman" panose="02020603050405020304" pitchFamily="18" charset="0"/>
                <a:cs typeface="Times New Roman" panose="02020603050405020304" pitchFamily="18" charset="0"/>
              </a:rPr>
              <a:t>i</a:t>
            </a:r>
            <a:r>
              <a:rPr lang="en-US" altLang="zh-CN" dirty="0">
                <a:solidFill>
                  <a:srgbClr val="333333"/>
                </a:solidFill>
                <a:latin typeface="Times New Roman" panose="02020603050405020304" pitchFamily="18" charset="0"/>
                <a:cs typeface="Times New Roman" panose="02020603050405020304" pitchFamily="18" charset="0"/>
              </a:rPr>
              <a:t>|C</a:t>
            </a:r>
            <a:r>
              <a:rPr lang="en-US" altLang="zh-CN" baseline="-25000" dirty="0">
                <a:solidFill>
                  <a:srgbClr val="333333"/>
                </a:solidFill>
                <a:latin typeface="Times New Roman" panose="02020603050405020304" pitchFamily="18" charset="0"/>
                <a:cs typeface="Times New Roman" panose="02020603050405020304" pitchFamily="18" charset="0"/>
              </a:rPr>
              <a:t>j</a:t>
            </a:r>
            <a:r>
              <a:rPr lang="en-US" altLang="zh-CN" dirty="0">
                <a:solidFill>
                  <a:srgbClr val="333333"/>
                </a:solidFill>
                <a:latin typeface="Times New Roman" panose="02020603050405020304" pitchFamily="18" charset="0"/>
                <a:cs typeface="Times New Roman" panose="02020603050405020304" pitchFamily="18" charset="0"/>
              </a:rPr>
              <a:t>) </a:t>
            </a:r>
            <a:r>
              <a:rPr lang="zh-CN" altLang="en-US" dirty="0" smtClean="0">
                <a:solidFill>
                  <a:srgbClr val="333333"/>
                </a:solidFill>
                <a:latin typeface="Georgia" panose="02040502050405020303" pitchFamily="18" charset="0"/>
              </a:rPr>
              <a:t>，</a:t>
            </a:r>
            <a:r>
              <a:rPr lang="zh-CN" altLang="en-US" dirty="0">
                <a:solidFill>
                  <a:srgbClr val="333333"/>
                </a:solidFill>
                <a:latin typeface="Georgia" panose="02040502050405020303" pitchFamily="18" charset="0"/>
              </a:rPr>
              <a:t>当</a:t>
            </a:r>
            <a:r>
              <a:rPr lang="zh-CN" altLang="en-US" dirty="0" smtClean="0">
                <a:solidFill>
                  <a:srgbClr val="333333"/>
                </a:solidFill>
                <a:latin typeface="Georgia" panose="02040502050405020303" pitchFamily="18" charset="0"/>
              </a:rPr>
              <a:t>特征</a:t>
            </a:r>
            <a:r>
              <a:rPr lang="zh-CN" altLang="en-US" dirty="0">
                <a:solidFill>
                  <a:srgbClr val="333333"/>
                </a:solidFill>
                <a:latin typeface="Georgia" panose="02040502050405020303" pitchFamily="18" charset="0"/>
              </a:rPr>
              <a:t>属性是连续值的</a:t>
            </a:r>
            <a:r>
              <a:rPr lang="zh-CN" altLang="en-US" dirty="0" smtClean="0">
                <a:solidFill>
                  <a:srgbClr val="333333"/>
                </a:solidFill>
                <a:latin typeface="Georgia" panose="02040502050405020303" pitchFamily="18" charset="0"/>
              </a:rPr>
              <a:t>情况呢？</a:t>
            </a:r>
            <a:endParaRPr lang="zh-CN" altLang="en-US" dirty="0"/>
          </a:p>
        </p:txBody>
      </p:sp>
      <p:sp>
        <p:nvSpPr>
          <p:cNvPr id="10" name="矩形 9"/>
          <p:cNvSpPr/>
          <p:nvPr/>
        </p:nvSpPr>
        <p:spPr>
          <a:xfrm>
            <a:off x="584498" y="2589468"/>
            <a:ext cx="8484198" cy="369332"/>
          </a:xfrm>
          <a:prstGeom prst="rect">
            <a:avLst/>
          </a:prstGeom>
        </p:spPr>
        <p:txBody>
          <a:bodyPr wrap="square">
            <a:spAutoFit/>
          </a:bodyPr>
          <a:lstStyle/>
          <a:p>
            <a:r>
              <a:rPr lang="zh-CN" altLang="en-US" dirty="0">
                <a:solidFill>
                  <a:srgbClr val="333333"/>
                </a:solidFill>
                <a:latin typeface="Georgia" panose="02040502050405020303" pitchFamily="18" charset="0"/>
              </a:rPr>
              <a:t>当特征属性为连续值时，通常假定其值服从高斯分布（也称正态分布）。即</a:t>
            </a:r>
            <a:endParaRPr lang="zh-CN" altLang="en-US" dirty="0"/>
          </a:p>
        </p:txBody>
      </p:sp>
      <p:pic>
        <p:nvPicPr>
          <p:cNvPr id="11" name="图片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3243482"/>
            <a:ext cx="3082194" cy="661544"/>
          </a:xfrm>
          <a:prstGeom prst="rect">
            <a:avLst/>
          </a:prstGeom>
        </p:spPr>
      </p:pic>
      <p:sp>
        <p:nvSpPr>
          <p:cNvPr id="13" name="矩形 12"/>
          <p:cNvSpPr/>
          <p:nvPr/>
        </p:nvSpPr>
        <p:spPr>
          <a:xfrm>
            <a:off x="4119800" y="3389588"/>
            <a:ext cx="5069016" cy="369332"/>
          </a:xfrm>
          <a:prstGeom prst="rect">
            <a:avLst/>
          </a:prstGeom>
        </p:spPr>
        <p:txBody>
          <a:bodyPr wrap="none">
            <a:spAutoFit/>
          </a:bodyPr>
          <a:lstStyle/>
          <a:p>
            <a:r>
              <a:rPr lang="zh-CN" altLang="en-US" dirty="0" smtClean="0">
                <a:solidFill>
                  <a:srgbClr val="333333"/>
                </a:solidFill>
                <a:latin typeface="arial" panose="020B0604020202020204" pitchFamily="34" charset="0"/>
              </a:rPr>
              <a:t>当</a:t>
            </a:r>
            <a:r>
              <a:rPr lang="en-US" altLang="zh-CN" dirty="0" smtClean="0">
                <a:solidFill>
                  <a:srgbClr val="333333"/>
                </a:solidFill>
                <a:latin typeface="arial" panose="020B0604020202020204" pitchFamily="34" charset="0"/>
              </a:rPr>
              <a:t>μ=0</a:t>
            </a:r>
            <a:r>
              <a:rPr lang="zh-CN" altLang="en-US" dirty="0" smtClean="0">
                <a:solidFill>
                  <a:srgbClr val="333333"/>
                </a:solidFill>
                <a:latin typeface="arial" panose="020B0604020202020204" pitchFamily="34" charset="0"/>
              </a:rPr>
              <a:t>、</a:t>
            </a:r>
            <a:r>
              <a:rPr lang="en-US" altLang="zh-CN" dirty="0" smtClean="0">
                <a:solidFill>
                  <a:srgbClr val="333333"/>
                </a:solidFill>
                <a:latin typeface="arial" panose="020B0604020202020204" pitchFamily="34" charset="0"/>
              </a:rPr>
              <a:t>σ=1</a:t>
            </a:r>
            <a:r>
              <a:rPr lang="zh-CN" altLang="en-US" dirty="0" smtClean="0">
                <a:solidFill>
                  <a:srgbClr val="333333"/>
                </a:solidFill>
                <a:latin typeface="arial" panose="020B0604020202020204" pitchFamily="34" charset="0"/>
              </a:rPr>
              <a:t>时，正态分布就成为标准正态分布</a:t>
            </a:r>
            <a:endParaRPr lang="zh-CN" altLang="en-US" dirty="0"/>
          </a:p>
        </p:txBody>
      </p:sp>
      <p:sp>
        <p:nvSpPr>
          <p:cNvPr id="19" name="矩形 18"/>
          <p:cNvSpPr/>
          <p:nvPr/>
        </p:nvSpPr>
        <p:spPr>
          <a:xfrm>
            <a:off x="584498" y="4189708"/>
            <a:ext cx="8533105" cy="1477328"/>
          </a:xfrm>
          <a:prstGeom prst="rect">
            <a:avLst/>
          </a:prstGeom>
        </p:spPr>
        <p:txBody>
          <a:bodyPr wrap="none">
            <a:spAutoFit/>
          </a:bodyPr>
          <a:lstStyle/>
          <a:p>
            <a:r>
              <a:rPr lang="zh-CN" altLang="en-US" dirty="0"/>
              <a:t>正态分布的概率密度函数曲线呈钟形，因此人们又经常称之为</a:t>
            </a:r>
            <a:r>
              <a:rPr lang="zh-CN" altLang="en-US" b="1" dirty="0"/>
              <a:t>钟形曲线</a:t>
            </a:r>
            <a:r>
              <a:rPr lang="zh-CN" altLang="en-US" dirty="0" smtClean="0"/>
              <a:t>。</a:t>
            </a:r>
            <a:endParaRPr lang="en-US" altLang="zh-CN" dirty="0" smtClean="0"/>
          </a:p>
          <a:p>
            <a:r>
              <a:rPr lang="zh-CN" altLang="en-US" dirty="0" smtClean="0">
                <a:solidFill>
                  <a:srgbClr val="333333"/>
                </a:solidFill>
                <a:latin typeface="arial" panose="020B0604020202020204" pitchFamily="34" charset="0"/>
              </a:rPr>
              <a:t>服从</a:t>
            </a:r>
            <a:r>
              <a:rPr lang="zh-CN" altLang="en-US" dirty="0">
                <a:solidFill>
                  <a:srgbClr val="333333"/>
                </a:solidFill>
                <a:latin typeface="arial" panose="020B0604020202020204" pitchFamily="34" charset="0"/>
              </a:rPr>
              <a:t>正态分布的变量的频数分布由</a:t>
            </a:r>
            <a:r>
              <a:rPr lang="en-US" altLang="zh-CN" dirty="0">
                <a:solidFill>
                  <a:srgbClr val="333333"/>
                </a:solidFill>
                <a:latin typeface="arial" panose="020B0604020202020204" pitchFamily="34" charset="0"/>
              </a:rPr>
              <a:t>μ</a:t>
            </a:r>
            <a:r>
              <a:rPr lang="zh-CN" altLang="en-US" dirty="0">
                <a:solidFill>
                  <a:srgbClr val="333333"/>
                </a:solidFill>
                <a:latin typeface="arial" panose="020B0604020202020204" pitchFamily="34" charset="0"/>
              </a:rPr>
              <a:t>、</a:t>
            </a:r>
            <a:r>
              <a:rPr lang="en-US" altLang="zh-CN" dirty="0">
                <a:solidFill>
                  <a:srgbClr val="333333"/>
                </a:solidFill>
                <a:latin typeface="arial" panose="020B0604020202020204" pitchFamily="34" charset="0"/>
              </a:rPr>
              <a:t>σ</a:t>
            </a:r>
            <a:r>
              <a:rPr lang="zh-CN" altLang="en-US" dirty="0">
                <a:solidFill>
                  <a:srgbClr val="333333"/>
                </a:solidFill>
                <a:latin typeface="arial" panose="020B0604020202020204" pitchFamily="34" charset="0"/>
              </a:rPr>
              <a:t>完全决定</a:t>
            </a:r>
            <a:r>
              <a:rPr lang="zh-CN" altLang="en-US" dirty="0" smtClean="0">
                <a:solidFill>
                  <a:srgbClr val="333333"/>
                </a:solidFill>
                <a:latin typeface="arial" panose="020B0604020202020204" pitchFamily="34" charset="0"/>
              </a:rPr>
              <a:t>。</a:t>
            </a:r>
            <a:endParaRPr lang="en-US" altLang="zh-CN" dirty="0" smtClean="0">
              <a:solidFill>
                <a:srgbClr val="333333"/>
              </a:solidFill>
              <a:latin typeface="arial" panose="020B0604020202020204" pitchFamily="34" charset="0"/>
            </a:endParaRPr>
          </a:p>
          <a:p>
            <a:r>
              <a:rPr lang="zh-CN" altLang="en-US" dirty="0" smtClean="0"/>
              <a:t>服从</a:t>
            </a:r>
            <a:r>
              <a:rPr lang="zh-CN" altLang="en-US" dirty="0"/>
              <a:t>正态分布的随机变量的概率规律为取与</a:t>
            </a:r>
            <a:r>
              <a:rPr lang="en-US" altLang="zh-CN" dirty="0"/>
              <a:t>μ</a:t>
            </a:r>
            <a:r>
              <a:rPr lang="zh-CN" altLang="en-US" dirty="0"/>
              <a:t>邻近的值的概率大</a:t>
            </a:r>
            <a:r>
              <a:rPr lang="zh-CN" altLang="en-US" dirty="0" smtClean="0"/>
              <a:t>，</a:t>
            </a:r>
            <a:endParaRPr lang="en-US" altLang="zh-CN" dirty="0" smtClean="0"/>
          </a:p>
          <a:p>
            <a:r>
              <a:rPr lang="zh-CN" altLang="en-US" dirty="0" smtClean="0"/>
              <a:t>而</a:t>
            </a:r>
            <a:r>
              <a:rPr lang="zh-CN" altLang="en-US" dirty="0"/>
              <a:t>取离</a:t>
            </a:r>
            <a:r>
              <a:rPr lang="en-US" altLang="zh-CN" dirty="0"/>
              <a:t>μ</a:t>
            </a:r>
            <a:r>
              <a:rPr lang="zh-CN" altLang="en-US" dirty="0"/>
              <a:t>越远的值的概率越小；</a:t>
            </a:r>
            <a:r>
              <a:rPr lang="en-US" altLang="zh-CN" dirty="0"/>
              <a:t>σ</a:t>
            </a:r>
            <a:r>
              <a:rPr lang="zh-CN" altLang="en-US" dirty="0"/>
              <a:t>越小，分布越集中在</a:t>
            </a:r>
            <a:r>
              <a:rPr lang="en-US" altLang="zh-CN" dirty="0"/>
              <a:t>μ</a:t>
            </a:r>
            <a:r>
              <a:rPr lang="zh-CN" altLang="en-US" dirty="0"/>
              <a:t>附近，</a:t>
            </a:r>
            <a:r>
              <a:rPr lang="en-US" altLang="zh-CN" dirty="0"/>
              <a:t>σ</a:t>
            </a:r>
            <a:r>
              <a:rPr lang="zh-CN" altLang="en-US" dirty="0"/>
              <a:t>越大，分布越分散</a:t>
            </a:r>
            <a:r>
              <a:rPr lang="zh-CN" altLang="en-US" dirty="0" smtClean="0"/>
              <a:t>。</a:t>
            </a:r>
            <a:endParaRPr lang="en-US" altLang="zh-CN" dirty="0" smtClean="0"/>
          </a:p>
          <a:p>
            <a:r>
              <a:rPr lang="zh-CN" altLang="en-US" dirty="0"/>
              <a:t>正态分布应用最广泛的</a:t>
            </a:r>
            <a:r>
              <a:rPr lang="zh-CN" altLang="en-US" dirty="0">
                <a:hlinkClick r:id="rId5"/>
              </a:rPr>
              <a:t>连续概率分布</a:t>
            </a:r>
            <a:r>
              <a:rPr lang="zh-CN" altLang="en-US" dirty="0"/>
              <a:t>，其特征是“钟”形曲线。</a:t>
            </a:r>
          </a:p>
        </p:txBody>
      </p:sp>
      <p:pic>
        <p:nvPicPr>
          <p:cNvPr id="15" name="图片 1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188816" y="3261902"/>
            <a:ext cx="2240794" cy="624018"/>
          </a:xfrm>
          <a:prstGeom prst="rect">
            <a:avLst/>
          </a:prstGeom>
        </p:spPr>
      </p:pic>
      <p:sp>
        <p:nvSpPr>
          <p:cNvPr id="16" name="矩形 15"/>
          <p:cNvSpPr/>
          <p:nvPr/>
        </p:nvSpPr>
        <p:spPr>
          <a:xfrm>
            <a:off x="584498" y="5951718"/>
            <a:ext cx="9549206" cy="646331"/>
          </a:xfrm>
          <a:prstGeom prst="rect">
            <a:avLst/>
          </a:prstGeom>
        </p:spPr>
        <p:txBody>
          <a:bodyPr wrap="square">
            <a:spAutoFit/>
          </a:bodyPr>
          <a:lstStyle/>
          <a:p>
            <a:r>
              <a:rPr lang="zh-CN" altLang="en-US" dirty="0">
                <a:solidFill>
                  <a:srgbClr val="333333"/>
                </a:solidFill>
                <a:latin typeface="瀹嬩綋"/>
              </a:rPr>
              <a:t>因此只要计算出训练样本中各个类别中此特征项划分的各均值和标准差，</a:t>
            </a:r>
          </a:p>
          <a:p>
            <a:r>
              <a:rPr lang="zh-CN" altLang="en-US" dirty="0">
                <a:solidFill>
                  <a:srgbClr val="333333"/>
                </a:solidFill>
                <a:latin typeface="瀹嬩綋"/>
              </a:rPr>
              <a:t>代入上述公式即可得到需要的估计值</a:t>
            </a:r>
            <a:endParaRPr lang="zh-CN" altLang="en-US" dirty="0"/>
          </a:p>
        </p:txBody>
      </p:sp>
    </p:spTree>
    <p:extLst>
      <p:ext uri="{BB962C8B-B14F-4D97-AF65-F5344CB8AC3E}">
        <p14:creationId xmlns:p14="http://schemas.microsoft.com/office/powerpoint/2010/main" val="12576333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工作流程</a:t>
            </a:r>
            <a:endParaRPr lang="zh-CN" altLang="en-US" dirty="0"/>
          </a:p>
        </p:txBody>
      </p:sp>
      <p:pic>
        <p:nvPicPr>
          <p:cNvPr id="4" name="内容占位符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571028" y="577850"/>
            <a:ext cx="5602893" cy="4351338"/>
          </a:xfrm>
        </p:spPr>
      </p:pic>
      <p:sp>
        <p:nvSpPr>
          <p:cNvPr id="5" name="文本框 4"/>
          <p:cNvSpPr txBox="1"/>
          <p:nvPr/>
        </p:nvSpPr>
        <p:spPr>
          <a:xfrm>
            <a:off x="838200" y="1690688"/>
            <a:ext cx="2724150" cy="369332"/>
          </a:xfrm>
          <a:prstGeom prst="rect">
            <a:avLst/>
          </a:prstGeom>
          <a:noFill/>
        </p:spPr>
        <p:txBody>
          <a:bodyPr wrap="square" rtlCol="0">
            <a:spAutoFit/>
          </a:bodyPr>
          <a:lstStyle/>
          <a:p>
            <a:r>
              <a:rPr lang="zh-CN" altLang="en-US" dirty="0" smtClean="0"/>
              <a:t>重画这个图</a:t>
            </a:r>
            <a:endParaRPr lang="zh-CN" altLang="en-US" dirty="0"/>
          </a:p>
        </p:txBody>
      </p:sp>
      <p:sp>
        <p:nvSpPr>
          <p:cNvPr id="3" name="矩形 2"/>
          <p:cNvSpPr/>
          <p:nvPr/>
        </p:nvSpPr>
        <p:spPr>
          <a:xfrm>
            <a:off x="0" y="1353772"/>
            <a:ext cx="6096000" cy="5355312"/>
          </a:xfrm>
          <a:prstGeom prst="rect">
            <a:avLst/>
          </a:prstGeom>
        </p:spPr>
        <p:txBody>
          <a:bodyPr>
            <a:spAutoFit/>
          </a:bodyPr>
          <a:lstStyle/>
          <a:p>
            <a:r>
              <a:rPr lang="zh-CN" altLang="en-US" dirty="0">
                <a:solidFill>
                  <a:srgbClr val="333333"/>
                </a:solidFill>
                <a:latin typeface="Georgia" panose="02040502050405020303" pitchFamily="18" charset="0"/>
              </a:rPr>
              <a:t>可以看到，整个朴素贝叶斯分类分为三个阶段：</a:t>
            </a:r>
          </a:p>
          <a:p>
            <a:r>
              <a:rPr lang="zh-CN" altLang="en-US" dirty="0">
                <a:solidFill>
                  <a:srgbClr val="333333"/>
                </a:solidFill>
                <a:latin typeface="Georgia" panose="02040502050405020303" pitchFamily="18" charset="0"/>
              </a:rPr>
              <a:t>      第一阶段</a:t>
            </a:r>
            <a:r>
              <a:rPr lang="en-US" altLang="zh-CN" dirty="0">
                <a:solidFill>
                  <a:srgbClr val="333333"/>
                </a:solidFill>
                <a:latin typeface="Georgia" panose="02040502050405020303" pitchFamily="18" charset="0"/>
              </a:rPr>
              <a:t>——</a:t>
            </a:r>
            <a:r>
              <a:rPr lang="zh-CN" altLang="en-US" dirty="0">
                <a:solidFill>
                  <a:srgbClr val="333333"/>
                </a:solidFill>
                <a:latin typeface="Georgia" panose="02040502050405020303" pitchFamily="18" charset="0"/>
              </a:rPr>
              <a:t>准备工作阶段，这个阶段的任务是为朴素贝叶斯分类做必要的准备，主要工作是根据具体情况确定特征属性，并对每个特征属性进行适当划分，然后由人工对一部分待分类项进行分类，形成训练样本集合。这一阶段的输入是所有待分类数据，输出是特征属性和训练样本。这一阶段是整个朴素贝叶斯分类中唯一需要人工完成的阶段，其质量对整个过程将有重要影响，分类器的质量很大程度上由特征属性、特征属性划分及训练样本质量决定。</a:t>
            </a:r>
          </a:p>
          <a:p>
            <a:r>
              <a:rPr lang="zh-CN" altLang="en-US" dirty="0">
                <a:solidFill>
                  <a:srgbClr val="333333"/>
                </a:solidFill>
                <a:latin typeface="Georgia" panose="02040502050405020303" pitchFamily="18" charset="0"/>
              </a:rPr>
              <a:t>      第二阶段</a:t>
            </a:r>
            <a:r>
              <a:rPr lang="en-US" altLang="zh-CN" dirty="0">
                <a:solidFill>
                  <a:srgbClr val="333333"/>
                </a:solidFill>
                <a:latin typeface="Georgia" panose="02040502050405020303" pitchFamily="18" charset="0"/>
              </a:rPr>
              <a:t>——</a:t>
            </a:r>
            <a:r>
              <a:rPr lang="zh-CN" altLang="en-US" dirty="0">
                <a:solidFill>
                  <a:srgbClr val="333333"/>
                </a:solidFill>
                <a:latin typeface="Georgia" panose="02040502050405020303" pitchFamily="18" charset="0"/>
              </a:rPr>
              <a:t>分类器训练阶段，这个阶段的任务就是生成分类器，主要工作是计算每个类别在训练样本中的出现频率及每个特征属性划分对每个类别的条件概率估计，并将结果记录。其输入是特征属性和训练样本，输出是分类器。这一阶段是机械性阶段，根据前面讨论的公式可以由程序自动计算完成。</a:t>
            </a:r>
          </a:p>
          <a:p>
            <a:r>
              <a:rPr lang="zh-CN" altLang="en-US" dirty="0">
                <a:solidFill>
                  <a:srgbClr val="333333"/>
                </a:solidFill>
                <a:latin typeface="Georgia" panose="02040502050405020303" pitchFamily="18" charset="0"/>
              </a:rPr>
              <a:t>      第三阶段</a:t>
            </a:r>
            <a:r>
              <a:rPr lang="en-US" altLang="zh-CN" dirty="0">
                <a:solidFill>
                  <a:srgbClr val="333333"/>
                </a:solidFill>
                <a:latin typeface="Georgia" panose="02040502050405020303" pitchFamily="18" charset="0"/>
              </a:rPr>
              <a:t>——</a:t>
            </a:r>
            <a:r>
              <a:rPr lang="zh-CN" altLang="en-US" dirty="0">
                <a:solidFill>
                  <a:srgbClr val="333333"/>
                </a:solidFill>
                <a:latin typeface="Georgia" panose="02040502050405020303" pitchFamily="18" charset="0"/>
              </a:rPr>
              <a:t>应用阶段。这个阶段的任务是使用分类器对待分类项进行分类，其输入是分类器和待分类项，输出是待分类项与类别的映射关系。这一阶段也是机械性阶段，由程序完成。</a:t>
            </a:r>
            <a:endParaRPr lang="zh-CN" altLang="en-US" b="0" i="0" dirty="0">
              <a:solidFill>
                <a:srgbClr val="333333"/>
              </a:solidFill>
              <a:effectLst/>
              <a:latin typeface="Georgia" panose="02040502050405020303" pitchFamily="18" charset="0"/>
            </a:endParaRPr>
          </a:p>
        </p:txBody>
      </p:sp>
    </p:spTree>
    <p:extLst>
      <p:ext uri="{BB962C8B-B14F-4D97-AF65-F5344CB8AC3E}">
        <p14:creationId xmlns:p14="http://schemas.microsoft.com/office/powerpoint/2010/main" val="13694554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7000" b="-17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应用</a:t>
            </a:r>
            <a:r>
              <a:rPr lang="en-US" altLang="zh-CN" dirty="0" smtClean="0"/>
              <a:t>-SNS</a:t>
            </a:r>
            <a:r>
              <a:rPr lang="zh-CN" altLang="en-US" dirty="0" smtClean="0"/>
              <a:t>小号识别</a:t>
            </a:r>
            <a:endParaRPr lang="zh-CN" altLang="en-US" dirty="0"/>
          </a:p>
        </p:txBody>
      </p:sp>
      <p:sp>
        <p:nvSpPr>
          <p:cNvPr id="3" name="内容占位符 2"/>
          <p:cNvSpPr>
            <a:spLocks noGrp="1"/>
          </p:cNvSpPr>
          <p:nvPr>
            <p:ph idx="1"/>
          </p:nvPr>
        </p:nvSpPr>
        <p:spPr/>
        <p:txBody>
          <a:bodyPr/>
          <a:lstStyle/>
          <a:p>
            <a:r>
              <a:rPr lang="zh-CN" altLang="en-US" dirty="0" smtClean="0"/>
              <a:t>类别怎么分？</a:t>
            </a:r>
            <a:endParaRPr lang="en-US" altLang="zh-CN" dirty="0" smtClean="0"/>
          </a:p>
          <a:p>
            <a:endParaRPr lang="en-US" altLang="zh-CN" dirty="0"/>
          </a:p>
          <a:p>
            <a:pPr marL="457200" lvl="1" indent="0">
              <a:buNone/>
            </a:pPr>
            <a:r>
              <a:rPr lang="en-US" altLang="zh-CN" dirty="0" smtClean="0"/>
              <a:t>{C</a:t>
            </a:r>
            <a:r>
              <a:rPr lang="en-US" altLang="zh-CN" baseline="-25000" dirty="0" smtClean="0"/>
              <a:t>0</a:t>
            </a:r>
            <a:r>
              <a:rPr lang="en-US" altLang="zh-CN" dirty="0" smtClean="0"/>
              <a:t>=“</a:t>
            </a:r>
            <a:r>
              <a:rPr lang="zh-CN" altLang="en-US" dirty="0" smtClean="0"/>
              <a:t>不是小号</a:t>
            </a:r>
            <a:r>
              <a:rPr lang="en-US" altLang="zh-CN" dirty="0" smtClean="0"/>
              <a:t>”</a:t>
            </a:r>
            <a:r>
              <a:rPr lang="zh-CN" altLang="en-US" dirty="0" smtClean="0"/>
              <a:t>，</a:t>
            </a:r>
            <a:r>
              <a:rPr lang="en-US" altLang="zh-CN" dirty="0" smtClean="0"/>
              <a:t>C</a:t>
            </a:r>
            <a:r>
              <a:rPr lang="en-US" altLang="zh-CN" baseline="-25000" dirty="0" smtClean="0"/>
              <a:t>1</a:t>
            </a:r>
            <a:r>
              <a:rPr lang="en-US" altLang="zh-CN" dirty="0" smtClean="0"/>
              <a:t>=“</a:t>
            </a:r>
            <a:r>
              <a:rPr lang="zh-CN" altLang="en-US" dirty="0" smtClean="0"/>
              <a:t>是小号</a:t>
            </a:r>
            <a:r>
              <a:rPr lang="en-US" altLang="zh-CN" dirty="0" smtClean="0"/>
              <a:t>”}</a:t>
            </a:r>
            <a:endParaRPr lang="zh-CN" altLang="en-US" dirty="0"/>
          </a:p>
        </p:txBody>
      </p:sp>
      <p:pic>
        <p:nvPicPr>
          <p:cNvPr id="4" name="内容占位符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71418" y="0"/>
            <a:ext cx="4169975" cy="3238500"/>
          </a:xfrm>
          <a:prstGeom prst="rect">
            <a:avLst/>
          </a:prstGeom>
        </p:spPr>
      </p:pic>
    </p:spTree>
    <p:extLst>
      <p:ext uri="{BB962C8B-B14F-4D97-AF65-F5344CB8AC3E}">
        <p14:creationId xmlns:p14="http://schemas.microsoft.com/office/powerpoint/2010/main" val="39116285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7000" b="-17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应用</a:t>
            </a:r>
            <a:r>
              <a:rPr lang="en-US" altLang="zh-CN" dirty="0" smtClean="0"/>
              <a:t>-SNS</a:t>
            </a:r>
            <a:r>
              <a:rPr lang="zh-CN" altLang="en-US" dirty="0" smtClean="0"/>
              <a:t>小号识别</a:t>
            </a:r>
            <a:endParaRPr lang="zh-CN" altLang="en-US" dirty="0"/>
          </a:p>
        </p:txBody>
      </p:sp>
      <p:sp>
        <p:nvSpPr>
          <p:cNvPr id="3" name="内容占位符 2"/>
          <p:cNvSpPr>
            <a:spLocks noGrp="1"/>
          </p:cNvSpPr>
          <p:nvPr>
            <p:ph idx="1"/>
          </p:nvPr>
        </p:nvSpPr>
        <p:spPr/>
        <p:txBody>
          <a:bodyPr/>
          <a:lstStyle/>
          <a:p>
            <a:r>
              <a:rPr lang="zh-CN" altLang="en-US" dirty="0" smtClean="0"/>
              <a:t>小号具有什么特征？</a:t>
            </a:r>
            <a:endParaRPr lang="en-US" altLang="zh-CN" dirty="0" smtClean="0"/>
          </a:p>
          <a:p>
            <a:pPr marL="0" indent="0">
              <a:buNone/>
            </a:pPr>
            <a:endParaRPr lang="en-US" altLang="zh-CN" dirty="0" smtClean="0"/>
          </a:p>
          <a:p>
            <a:pPr lvl="1"/>
            <a:r>
              <a:rPr lang="en-US" altLang="zh-CN" dirty="0" smtClean="0"/>
              <a:t>a</a:t>
            </a:r>
            <a:r>
              <a:rPr lang="en-US" altLang="zh-CN" baseline="-25000" dirty="0" smtClean="0"/>
              <a:t>1</a:t>
            </a:r>
            <a:r>
              <a:rPr lang="en-US" altLang="zh-CN" dirty="0" smtClean="0"/>
              <a:t> = </a:t>
            </a:r>
            <a:r>
              <a:rPr lang="zh-CN" altLang="en-US" dirty="0" smtClean="0"/>
              <a:t>日志</a:t>
            </a:r>
            <a:r>
              <a:rPr lang="zh-CN" altLang="en-US" dirty="0"/>
              <a:t>数量</a:t>
            </a:r>
            <a:r>
              <a:rPr lang="en-US" altLang="zh-CN" dirty="0"/>
              <a:t>/</a:t>
            </a:r>
            <a:r>
              <a:rPr lang="zh-CN" altLang="en-US" dirty="0"/>
              <a:t>注册</a:t>
            </a:r>
            <a:r>
              <a:rPr lang="zh-CN" altLang="en-US" dirty="0" smtClean="0"/>
              <a:t>天数</a:t>
            </a:r>
            <a:endParaRPr lang="en-US" altLang="zh-CN" dirty="0" smtClean="0"/>
          </a:p>
          <a:p>
            <a:pPr lvl="1"/>
            <a:r>
              <a:rPr lang="en-US" altLang="zh-CN" dirty="0" smtClean="0"/>
              <a:t>a</a:t>
            </a:r>
            <a:r>
              <a:rPr lang="en-US" altLang="zh-CN" baseline="-25000" dirty="0" smtClean="0"/>
              <a:t>2</a:t>
            </a:r>
            <a:r>
              <a:rPr lang="en-US" altLang="zh-CN" dirty="0" smtClean="0"/>
              <a:t> = </a:t>
            </a:r>
            <a:r>
              <a:rPr lang="zh-CN" altLang="en-US" dirty="0" smtClean="0"/>
              <a:t>好友</a:t>
            </a:r>
            <a:r>
              <a:rPr lang="zh-CN" altLang="en-US" dirty="0"/>
              <a:t>数量</a:t>
            </a:r>
            <a:r>
              <a:rPr lang="en-US" altLang="zh-CN" dirty="0"/>
              <a:t>/</a:t>
            </a:r>
            <a:r>
              <a:rPr lang="zh-CN" altLang="en-US" dirty="0"/>
              <a:t>注册</a:t>
            </a:r>
            <a:r>
              <a:rPr lang="zh-CN" altLang="en-US" dirty="0" smtClean="0"/>
              <a:t>天数</a:t>
            </a:r>
            <a:endParaRPr lang="en-US" altLang="zh-CN" dirty="0" smtClean="0"/>
          </a:p>
          <a:p>
            <a:pPr lvl="1"/>
            <a:r>
              <a:rPr lang="en-US" altLang="zh-CN" dirty="0" smtClean="0"/>
              <a:t>a</a:t>
            </a:r>
            <a:r>
              <a:rPr lang="en-US" altLang="zh-CN" baseline="-25000" dirty="0" smtClean="0"/>
              <a:t>3</a:t>
            </a:r>
            <a:r>
              <a:rPr lang="en-US" altLang="zh-CN" dirty="0" smtClean="0"/>
              <a:t> = </a:t>
            </a:r>
            <a:r>
              <a:rPr lang="zh-CN" altLang="en-US" dirty="0" smtClean="0"/>
              <a:t>是否使用真实头像</a:t>
            </a:r>
            <a:endParaRPr lang="en-US" altLang="zh-CN" dirty="0" smtClean="0"/>
          </a:p>
          <a:p>
            <a:pPr lvl="1"/>
            <a:endParaRPr lang="en-US" altLang="zh-CN" dirty="0"/>
          </a:p>
          <a:p>
            <a:pPr marL="457200" lvl="1" indent="0">
              <a:buNone/>
            </a:pPr>
            <a:endParaRPr lang="en-US" altLang="zh-CN" dirty="0" smtClean="0"/>
          </a:p>
          <a:p>
            <a:pPr marL="457200" lvl="1" indent="0">
              <a:buNone/>
            </a:pPr>
            <a:r>
              <a:rPr lang="zh-CN" altLang="en-US" dirty="0"/>
              <a:t>下面给出划分：</a:t>
            </a:r>
            <a:r>
              <a:rPr lang="en-US" altLang="zh-CN" dirty="0"/>
              <a:t>a1</a:t>
            </a:r>
            <a:r>
              <a:rPr lang="zh-CN" altLang="en-US" dirty="0"/>
              <a:t>：</a:t>
            </a:r>
            <a:r>
              <a:rPr lang="en-US" altLang="zh-CN" dirty="0"/>
              <a:t>{a&lt;=0.05, 0.05&lt;a&lt;0.2, a&gt;=0.2}</a:t>
            </a:r>
            <a:r>
              <a:rPr lang="zh-CN" altLang="en-US" dirty="0"/>
              <a:t>，</a:t>
            </a:r>
            <a:r>
              <a:rPr lang="en-US" altLang="zh-CN" dirty="0"/>
              <a:t>a1</a:t>
            </a:r>
            <a:r>
              <a:rPr lang="zh-CN" altLang="en-US" dirty="0"/>
              <a:t>：</a:t>
            </a:r>
            <a:r>
              <a:rPr lang="en-US" altLang="zh-CN" dirty="0"/>
              <a:t>{a&lt;=0.1, 0.1&lt;a&lt;0.8, a&gt;=0.8}</a:t>
            </a:r>
            <a:r>
              <a:rPr lang="zh-CN" altLang="en-US" dirty="0"/>
              <a:t>，</a:t>
            </a:r>
            <a:r>
              <a:rPr lang="en-US" altLang="zh-CN" dirty="0"/>
              <a:t>a3</a:t>
            </a:r>
            <a:r>
              <a:rPr lang="zh-CN" altLang="en-US" dirty="0"/>
              <a:t>：</a:t>
            </a:r>
            <a:r>
              <a:rPr lang="en-US" altLang="zh-CN" dirty="0"/>
              <a:t>{a=0</a:t>
            </a:r>
            <a:r>
              <a:rPr lang="zh-CN" altLang="en-US" dirty="0"/>
              <a:t>（不是）</a:t>
            </a:r>
            <a:r>
              <a:rPr lang="en-US" altLang="zh-CN" dirty="0"/>
              <a:t>,a=1</a:t>
            </a:r>
            <a:r>
              <a:rPr lang="zh-CN" altLang="en-US" dirty="0"/>
              <a:t>（是）</a:t>
            </a:r>
            <a:r>
              <a:rPr lang="en-US" altLang="zh-CN" dirty="0"/>
              <a:t>}</a:t>
            </a:r>
            <a:r>
              <a:rPr lang="zh-CN" altLang="en-US" dirty="0"/>
              <a:t>。</a:t>
            </a:r>
            <a:endParaRPr lang="en-US" altLang="zh-CN" dirty="0" smtClean="0"/>
          </a:p>
          <a:p>
            <a:pPr marL="457200" lvl="1" indent="0">
              <a:buNone/>
            </a:pPr>
            <a:r>
              <a:rPr lang="zh-CN" altLang="en-US" dirty="0" smtClean="0"/>
              <a:t>这些数据在</a:t>
            </a:r>
            <a:r>
              <a:rPr lang="en-US" altLang="zh-CN" dirty="0" err="1" smtClean="0"/>
              <a:t>sns</a:t>
            </a:r>
            <a:r>
              <a:rPr lang="zh-CN" altLang="en-US" dirty="0" smtClean="0"/>
              <a:t>的数据库表格里，就应该直接存在。</a:t>
            </a:r>
            <a:endParaRPr lang="en-US" altLang="zh-CN" dirty="0"/>
          </a:p>
        </p:txBody>
      </p:sp>
      <p:pic>
        <p:nvPicPr>
          <p:cNvPr id="4" name="内容占位符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71418" y="0"/>
            <a:ext cx="4169975" cy="3238500"/>
          </a:xfrm>
          <a:prstGeom prst="rect">
            <a:avLst/>
          </a:prstGeom>
        </p:spPr>
      </p:pic>
    </p:spTree>
    <p:extLst>
      <p:ext uri="{BB962C8B-B14F-4D97-AF65-F5344CB8AC3E}">
        <p14:creationId xmlns:p14="http://schemas.microsoft.com/office/powerpoint/2010/main" val="35913347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7000" b="-17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应用</a:t>
            </a:r>
            <a:r>
              <a:rPr lang="en-US" altLang="zh-CN" dirty="0" smtClean="0"/>
              <a:t>-SNS</a:t>
            </a:r>
            <a:r>
              <a:rPr lang="zh-CN" altLang="en-US" dirty="0" smtClean="0"/>
              <a:t>小号识别</a:t>
            </a:r>
            <a:endParaRPr lang="zh-CN" altLang="en-US" dirty="0"/>
          </a:p>
        </p:txBody>
      </p:sp>
      <p:sp>
        <p:nvSpPr>
          <p:cNvPr id="3" name="内容占位符 2"/>
          <p:cNvSpPr>
            <a:spLocks noGrp="1"/>
          </p:cNvSpPr>
          <p:nvPr>
            <p:ph idx="1"/>
          </p:nvPr>
        </p:nvSpPr>
        <p:spPr/>
        <p:txBody>
          <a:bodyPr/>
          <a:lstStyle/>
          <a:p>
            <a:r>
              <a:rPr lang="zh-CN" altLang="en-US" dirty="0" smtClean="0"/>
              <a:t>获取训练样本</a:t>
            </a:r>
            <a:endParaRPr lang="en-US" altLang="zh-CN" dirty="0"/>
          </a:p>
          <a:p>
            <a:pPr marL="0" indent="0">
              <a:buNone/>
            </a:pPr>
            <a:r>
              <a:rPr lang="en-US" altLang="zh-CN" dirty="0" smtClean="0"/>
              <a:t>	</a:t>
            </a:r>
          </a:p>
          <a:p>
            <a:pPr marL="0" indent="0">
              <a:buNone/>
            </a:pPr>
            <a:endParaRPr lang="en-US" altLang="zh-CN" dirty="0"/>
          </a:p>
          <a:p>
            <a:pPr marL="0" indent="0">
              <a:buNone/>
            </a:pPr>
            <a:r>
              <a:rPr lang="en-US" altLang="zh-CN" dirty="0" smtClean="0"/>
              <a:t>	</a:t>
            </a:r>
            <a:r>
              <a:rPr lang="zh-CN" altLang="en-US" dirty="0" smtClean="0"/>
              <a:t>询问运</a:t>
            </a:r>
            <a:r>
              <a:rPr lang="zh-CN" altLang="en-US" dirty="0"/>
              <a:t>维</a:t>
            </a:r>
            <a:r>
              <a:rPr lang="zh-CN" altLang="en-US" dirty="0" smtClean="0"/>
              <a:t>人员，曾经人工</a:t>
            </a:r>
            <a:r>
              <a:rPr lang="zh-CN" altLang="en-US" dirty="0"/>
              <a:t>检测过的</a:t>
            </a:r>
            <a:r>
              <a:rPr lang="en-US" altLang="zh-CN" dirty="0"/>
              <a:t>1</a:t>
            </a:r>
            <a:r>
              <a:rPr lang="zh-CN" altLang="en-US" dirty="0"/>
              <a:t>万个账号作为</a:t>
            </a:r>
            <a:r>
              <a:rPr lang="zh-CN" altLang="en-US" dirty="0" smtClean="0"/>
              <a:t>训练样本导出来。注意，这个</a:t>
            </a:r>
            <a:r>
              <a:rPr lang="en-US" altLang="zh-CN" dirty="0" smtClean="0"/>
              <a:t>1</a:t>
            </a:r>
            <a:r>
              <a:rPr lang="zh-CN" altLang="en-US" dirty="0" smtClean="0"/>
              <a:t>万个账号是人工标定过的。</a:t>
            </a:r>
            <a:endParaRPr lang="en-US" altLang="zh-CN" dirty="0"/>
          </a:p>
        </p:txBody>
      </p:sp>
      <p:pic>
        <p:nvPicPr>
          <p:cNvPr id="4" name="内容占位符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71418" y="0"/>
            <a:ext cx="4169975" cy="3238500"/>
          </a:xfrm>
          <a:prstGeom prst="rect">
            <a:avLst/>
          </a:prstGeom>
        </p:spPr>
      </p:pic>
    </p:spTree>
    <p:extLst>
      <p:ext uri="{BB962C8B-B14F-4D97-AF65-F5344CB8AC3E}">
        <p14:creationId xmlns:p14="http://schemas.microsoft.com/office/powerpoint/2010/main" val="310699772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7000" b="-17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应用</a:t>
            </a:r>
            <a:r>
              <a:rPr lang="en-US" altLang="zh-CN" dirty="0" smtClean="0"/>
              <a:t>-SNS</a:t>
            </a:r>
            <a:r>
              <a:rPr lang="zh-CN" altLang="en-US" dirty="0" smtClean="0"/>
              <a:t>小号识别</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i="1" dirty="0"/>
                  <a:t>计算训练样本中每个类别的频率</a:t>
                </a:r>
                <a:r>
                  <a:rPr lang="en-US" altLang="zh-CN" dirty="0" smtClean="0"/>
                  <a:t>	</a:t>
                </a:r>
              </a:p>
              <a:p>
                <a:pPr marL="0" indent="0">
                  <a:buNone/>
                </a:pPr>
                <a:endParaRPr lang="en-US" altLang="zh-CN" dirty="0"/>
              </a:p>
              <a:p>
                <a:pPr marL="0" indent="0">
                  <a:buNone/>
                </a:pPr>
                <a:r>
                  <a:rPr lang="en-US" altLang="zh-CN" dirty="0" smtClean="0"/>
                  <a:t>	</a:t>
                </a:r>
              </a:p>
              <a:p>
                <a:pPr marL="0" indent="0">
                  <a:buNone/>
                </a:pPr>
                <a:r>
                  <a:rPr lang="zh-CN" altLang="en-US" dirty="0"/>
                  <a:t>用训练样本中真实账号和不真实账号数量分别除</a:t>
                </a:r>
                <a:r>
                  <a:rPr lang="zh-CN" altLang="en-US" dirty="0" smtClean="0"/>
                  <a:t>以</a:t>
                </a:r>
                <a:r>
                  <a:rPr lang="en-US" altLang="zh-CN" dirty="0" smtClean="0"/>
                  <a:t>1</a:t>
                </a:r>
                <a:r>
                  <a:rPr lang="zh-CN" altLang="en-US" dirty="0" smtClean="0"/>
                  <a:t>万</a:t>
                </a:r>
                <a:r>
                  <a:rPr lang="zh-CN" altLang="en-US" dirty="0"/>
                  <a:t>，</a:t>
                </a:r>
                <a:r>
                  <a:rPr lang="zh-CN" altLang="en-US" dirty="0" smtClean="0"/>
                  <a:t>得到</a:t>
                </a:r>
                <a:endParaRPr lang="en-US" altLang="zh-CN" dirty="0" smtClean="0"/>
              </a:p>
              <a:p>
                <a:pPr marL="0" indent="0">
                  <a:buNone/>
                </a:pPr>
                <a14:m>
                  <m:oMath xmlns:m="http://schemas.openxmlformats.org/officeDocument/2006/math">
                    <m:r>
                      <a:rPr lang="en-US" altLang="zh-CN" i="1">
                        <a:latin typeface="Cambria Math" panose="02040503050406030204" pitchFamily="18" charset="0"/>
                      </a:rPr>
                      <m:t>𝑃</m:t>
                    </m:r>
                    <m:d>
                      <m:dPr>
                        <m:ctrlPr>
                          <a:rPr lang="en-US" altLang="zh-CN" i="1">
                            <a:latin typeface="Cambria Math" panose="02040503050406030204" pitchFamily="18" charset="0"/>
                          </a:rPr>
                        </m:ctrlPr>
                      </m:dPr>
                      <m:e>
                        <m:r>
                          <a:rPr lang="en-US" altLang="zh-CN" i="1" smtClean="0">
                            <a:latin typeface="Cambria Math" panose="02040503050406030204" pitchFamily="18" charset="0"/>
                          </a:rPr>
                          <m:t>𝐶</m:t>
                        </m:r>
                        <m:r>
                          <a:rPr lang="en-US" altLang="zh-CN" i="1" baseline="-25000">
                            <a:latin typeface="Cambria Math" panose="02040503050406030204" pitchFamily="18" charset="0"/>
                          </a:rPr>
                          <m:t>0</m:t>
                        </m:r>
                      </m:e>
                    </m:d>
                  </m:oMath>
                </a14:m>
                <a:r>
                  <a:rPr lang="en-US" altLang="zh-CN" dirty="0" smtClean="0"/>
                  <a:t>  = 8900/10000 = 0.89</a:t>
                </a:r>
              </a:p>
              <a:p>
                <a:pPr marL="0" indent="0">
                  <a:buNone/>
                </a:pPr>
                <a14:m>
                  <m:oMath xmlns:m="http://schemas.openxmlformats.org/officeDocument/2006/math">
                    <m:r>
                      <a:rPr lang="en-US" altLang="zh-CN" i="1">
                        <a:latin typeface="Cambria Math" panose="02040503050406030204" pitchFamily="18" charset="0"/>
                      </a:rPr>
                      <m:t>𝑃</m:t>
                    </m:r>
                    <m:d>
                      <m:dPr>
                        <m:ctrlPr>
                          <a:rPr lang="en-US" altLang="zh-CN" i="1">
                            <a:latin typeface="Cambria Math" panose="02040503050406030204" pitchFamily="18" charset="0"/>
                          </a:rPr>
                        </m:ctrlPr>
                      </m:dPr>
                      <m:e>
                        <m:r>
                          <a:rPr lang="en-US" altLang="zh-CN" i="1">
                            <a:latin typeface="Cambria Math" panose="02040503050406030204" pitchFamily="18" charset="0"/>
                          </a:rPr>
                          <m:t>𝐶</m:t>
                        </m:r>
                        <m:r>
                          <a:rPr lang="en-US" altLang="zh-CN" i="1" baseline="-25000" smtClean="0">
                            <a:latin typeface="Cambria Math" panose="02040503050406030204" pitchFamily="18" charset="0"/>
                          </a:rPr>
                          <m:t>1</m:t>
                        </m:r>
                      </m:e>
                    </m:d>
                  </m:oMath>
                </a14:m>
                <a:r>
                  <a:rPr lang="en-US" altLang="zh-CN" dirty="0"/>
                  <a:t>  = </a:t>
                </a:r>
                <a:r>
                  <a:rPr lang="en-US" altLang="zh-CN" dirty="0" smtClean="0"/>
                  <a:t>1100/10000 </a:t>
                </a:r>
                <a:r>
                  <a:rPr lang="en-US" altLang="zh-CN" dirty="0"/>
                  <a:t>= </a:t>
                </a:r>
                <a:r>
                  <a:rPr lang="en-US" altLang="zh-CN" dirty="0" smtClean="0"/>
                  <a:t>0.11</a:t>
                </a:r>
                <a:endParaRPr lang="en-US" altLang="zh-CN" dirty="0"/>
              </a:p>
              <a:p>
                <a:pPr marL="0" indent="0">
                  <a:buNone/>
                </a:pPr>
                <a:endParaRPr lang="en-US" altLang="zh-CN" dirty="0" smtClean="0"/>
              </a:p>
              <a:p>
                <a:pPr marL="0" indent="0">
                  <a:buNone/>
                </a:pPr>
                <a:endParaRPr lang="en-US"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4"/>
                <a:stretch>
                  <a:fillRect l="-1217" t="-2941"/>
                </a:stretch>
              </a:blipFill>
            </p:spPr>
            <p:txBody>
              <a:bodyPr/>
              <a:lstStyle/>
              <a:p>
                <a:r>
                  <a:rPr lang="zh-CN" altLang="en-US">
                    <a:noFill/>
                  </a:rPr>
                  <a:t> </a:t>
                </a:r>
              </a:p>
            </p:txBody>
          </p:sp>
        </mc:Fallback>
      </mc:AlternateContent>
      <p:pic>
        <p:nvPicPr>
          <p:cNvPr id="4" name="内容占位符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71418" y="0"/>
            <a:ext cx="4169975" cy="3238500"/>
          </a:xfrm>
          <a:prstGeom prst="rect">
            <a:avLst/>
          </a:prstGeom>
        </p:spPr>
      </p:pic>
    </p:spTree>
    <p:extLst>
      <p:ext uri="{BB962C8B-B14F-4D97-AF65-F5344CB8AC3E}">
        <p14:creationId xmlns:p14="http://schemas.microsoft.com/office/powerpoint/2010/main" val="72383372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7000" b="-17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应用</a:t>
            </a:r>
            <a:r>
              <a:rPr lang="en-US" altLang="zh-CN" dirty="0" smtClean="0"/>
              <a:t>-SNS</a:t>
            </a:r>
            <a:r>
              <a:rPr lang="zh-CN" altLang="en-US" dirty="0" smtClean="0"/>
              <a:t>小号识别</a:t>
            </a:r>
            <a:endParaRPr lang="zh-CN" altLang="en-US" dirty="0"/>
          </a:p>
        </p:txBody>
      </p:sp>
      <p:sp>
        <p:nvSpPr>
          <p:cNvPr id="3" name="内容占位符 2"/>
          <p:cNvSpPr>
            <a:spLocks noGrp="1"/>
          </p:cNvSpPr>
          <p:nvPr>
            <p:ph idx="1"/>
          </p:nvPr>
        </p:nvSpPr>
        <p:spPr>
          <a:xfrm>
            <a:off x="192741" y="1857898"/>
            <a:ext cx="10515600" cy="4351338"/>
          </a:xfrm>
        </p:spPr>
        <p:txBody>
          <a:bodyPr/>
          <a:lstStyle/>
          <a:p>
            <a:r>
              <a:rPr lang="zh-CN" altLang="en-US" i="1" dirty="0" smtClean="0"/>
              <a:t>计算样本中每个</a:t>
            </a:r>
            <a:r>
              <a:rPr lang="zh-CN" altLang="en-US" i="1" dirty="0"/>
              <a:t>类别条件下各个特征属性划分的</a:t>
            </a:r>
            <a:r>
              <a:rPr lang="zh-CN" altLang="en-US" i="1" dirty="0" smtClean="0"/>
              <a:t>频率</a:t>
            </a:r>
            <a:endParaRPr lang="en-US" altLang="zh-CN" i="1" dirty="0" smtClean="0"/>
          </a:p>
          <a:p>
            <a:pPr marL="0" indent="0">
              <a:buNone/>
            </a:pPr>
            <a:r>
              <a:rPr lang="en-US" altLang="zh-CN" dirty="0" smtClean="0">
                <a:solidFill>
                  <a:srgbClr val="333333"/>
                </a:solidFill>
                <a:latin typeface="Times New Roman" panose="02020603050405020304" pitchFamily="18" charset="0"/>
                <a:cs typeface="Times New Roman" panose="02020603050405020304" pitchFamily="18" charset="0"/>
              </a:rPr>
              <a:t>	P(a</a:t>
            </a:r>
            <a:r>
              <a:rPr lang="en-US" altLang="zh-CN" baseline="-25000" dirty="0" smtClean="0">
                <a:solidFill>
                  <a:srgbClr val="333333"/>
                </a:solidFill>
                <a:latin typeface="Times New Roman" panose="02020603050405020304" pitchFamily="18" charset="0"/>
                <a:cs typeface="Times New Roman" panose="02020603050405020304" pitchFamily="18" charset="0"/>
              </a:rPr>
              <a:t>i</a:t>
            </a:r>
            <a:r>
              <a:rPr lang="en-US" altLang="zh-CN" dirty="0" smtClean="0">
                <a:solidFill>
                  <a:srgbClr val="333333"/>
                </a:solidFill>
                <a:latin typeface="Times New Roman" panose="02020603050405020304" pitchFamily="18" charset="0"/>
                <a:cs typeface="Times New Roman" panose="02020603050405020304" pitchFamily="18" charset="0"/>
              </a:rPr>
              <a:t>|C</a:t>
            </a:r>
            <a:r>
              <a:rPr lang="en-US" altLang="zh-CN" baseline="-25000" dirty="0" smtClean="0">
                <a:solidFill>
                  <a:srgbClr val="333333"/>
                </a:solidFill>
                <a:latin typeface="Times New Roman" panose="02020603050405020304" pitchFamily="18" charset="0"/>
                <a:cs typeface="Times New Roman" panose="02020603050405020304" pitchFamily="18" charset="0"/>
              </a:rPr>
              <a:t>j</a:t>
            </a:r>
            <a:r>
              <a:rPr lang="en-US" altLang="zh-CN" dirty="0">
                <a:solidFill>
                  <a:srgbClr val="333333"/>
                </a:solidFill>
                <a:latin typeface="Times New Roman" panose="02020603050405020304" pitchFamily="18" charset="0"/>
                <a:cs typeface="Times New Roman" panose="02020603050405020304" pitchFamily="18" charset="0"/>
              </a:rPr>
              <a:t>) </a:t>
            </a:r>
            <a:r>
              <a:rPr lang="en-US" altLang="zh-CN" dirty="0"/>
              <a:t> </a:t>
            </a:r>
            <a:r>
              <a:rPr lang="en-US" altLang="zh-CN" dirty="0" smtClean="0"/>
              <a:t>= </a:t>
            </a:r>
            <a:r>
              <a:rPr lang="en-US" altLang="zh-CN" dirty="0" err="1" smtClean="0">
                <a:solidFill>
                  <a:srgbClr val="333333"/>
                </a:solidFill>
                <a:latin typeface="Times New Roman" panose="02020603050405020304" pitchFamily="18" charset="0"/>
                <a:cs typeface="Times New Roman" panose="02020603050405020304" pitchFamily="18" charset="0"/>
              </a:rPr>
              <a:t>C</a:t>
            </a:r>
            <a:r>
              <a:rPr lang="en-US" altLang="zh-CN" baseline="-25000" dirty="0" err="1" smtClean="0">
                <a:solidFill>
                  <a:srgbClr val="333333"/>
                </a:solidFill>
                <a:latin typeface="Times New Roman" panose="02020603050405020304" pitchFamily="18" charset="0"/>
                <a:cs typeface="Times New Roman" panose="02020603050405020304" pitchFamily="18" charset="0"/>
              </a:rPr>
              <a:t>j</a:t>
            </a:r>
            <a:r>
              <a:rPr lang="en-US" altLang="zh-CN" baseline="-25000" dirty="0" smtClean="0">
                <a:solidFill>
                  <a:srgbClr val="333333"/>
                </a:solidFill>
                <a:latin typeface="Times New Roman" panose="02020603050405020304" pitchFamily="18" charset="0"/>
                <a:cs typeface="Times New Roman" panose="02020603050405020304" pitchFamily="18" charset="0"/>
              </a:rPr>
              <a:t>  </a:t>
            </a:r>
            <a:r>
              <a:rPr lang="zh-CN" altLang="en-US" dirty="0" smtClean="0">
                <a:solidFill>
                  <a:srgbClr val="333333"/>
                </a:solidFill>
                <a:latin typeface="Times New Roman" panose="02020603050405020304" pitchFamily="18" charset="0"/>
                <a:cs typeface="Times New Roman" panose="02020603050405020304" pitchFamily="18" charset="0"/>
              </a:rPr>
              <a:t>类别时</a:t>
            </a:r>
            <a:r>
              <a:rPr lang="en-US" altLang="zh-CN" dirty="0" smtClean="0">
                <a:solidFill>
                  <a:srgbClr val="333333"/>
                </a:solidFill>
                <a:latin typeface="Times New Roman" panose="02020603050405020304" pitchFamily="18" charset="0"/>
                <a:cs typeface="Times New Roman" panose="02020603050405020304" pitchFamily="18" charset="0"/>
              </a:rPr>
              <a:t>a</a:t>
            </a:r>
            <a:r>
              <a:rPr lang="en-US" altLang="zh-CN" baseline="-25000" dirty="0" smtClean="0">
                <a:solidFill>
                  <a:srgbClr val="333333"/>
                </a:solidFill>
                <a:latin typeface="Times New Roman" panose="02020603050405020304" pitchFamily="18" charset="0"/>
                <a:cs typeface="Times New Roman" panose="02020603050405020304" pitchFamily="18" charset="0"/>
              </a:rPr>
              <a:t>i</a:t>
            </a:r>
            <a:r>
              <a:rPr lang="zh-CN" altLang="en-US" dirty="0">
                <a:solidFill>
                  <a:srgbClr val="333333"/>
                </a:solidFill>
                <a:latin typeface="Times New Roman" panose="02020603050405020304" pitchFamily="18" charset="0"/>
                <a:cs typeface="Times New Roman" panose="02020603050405020304" pitchFamily="18" charset="0"/>
              </a:rPr>
              <a:t>属性各划分</a:t>
            </a:r>
            <a:r>
              <a:rPr lang="zh-CN" altLang="en-US" dirty="0" smtClean="0">
                <a:solidFill>
                  <a:srgbClr val="333333"/>
                </a:solidFill>
                <a:latin typeface="Times New Roman" panose="02020603050405020304" pitchFamily="18" charset="0"/>
                <a:cs typeface="Times New Roman" panose="02020603050405020304" pitchFamily="18" charset="0"/>
              </a:rPr>
              <a:t>出现的频率</a:t>
            </a:r>
            <a:endParaRPr lang="en-US" altLang="zh-CN" dirty="0">
              <a:solidFill>
                <a:srgbClr val="333333"/>
              </a:solidFill>
              <a:latin typeface="Times New Roman" panose="02020603050405020304" pitchFamily="18" charset="0"/>
              <a:cs typeface="Times New Roman" panose="02020603050405020304" pitchFamily="18" charset="0"/>
            </a:endParaRPr>
          </a:p>
          <a:p>
            <a:pPr marL="0" indent="0">
              <a:buNone/>
            </a:pPr>
            <a:endParaRPr lang="en-US" altLang="zh-CN" dirty="0"/>
          </a:p>
          <a:p>
            <a:pPr marL="0" indent="0">
              <a:buNone/>
            </a:pPr>
            <a:r>
              <a:rPr lang="en-US" altLang="zh-CN" dirty="0" smtClean="0"/>
              <a:t>	</a:t>
            </a:r>
          </a:p>
          <a:p>
            <a:pPr marL="0" indent="0">
              <a:buNone/>
            </a:pPr>
            <a:endParaRPr lang="en-US" altLang="zh-CN" dirty="0" smtClean="0"/>
          </a:p>
          <a:p>
            <a:pPr marL="0" indent="0">
              <a:buNone/>
            </a:pPr>
            <a:endParaRPr lang="en-US" altLang="zh-CN" dirty="0"/>
          </a:p>
        </p:txBody>
      </p:sp>
      <p:pic>
        <p:nvPicPr>
          <p:cNvPr id="4" name="内容占位符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932481" y="365125"/>
            <a:ext cx="3012093" cy="2339262"/>
          </a:xfrm>
          <a:prstGeom prst="rect">
            <a:avLst/>
          </a:prstGeom>
        </p:spPr>
      </p:pic>
      <p:graphicFrame>
        <p:nvGraphicFramePr>
          <p:cNvPr id="5" name="表格 4"/>
          <p:cNvGraphicFramePr>
            <a:graphicFrameLocks noGrp="1"/>
          </p:cNvGraphicFramePr>
          <p:nvPr>
            <p:extLst>
              <p:ext uri="{D42A27DB-BD31-4B8C-83A1-F6EECF244321}">
                <p14:modId xmlns:p14="http://schemas.microsoft.com/office/powerpoint/2010/main" val="2892095801"/>
              </p:ext>
            </p:extLst>
          </p:nvPr>
        </p:nvGraphicFramePr>
        <p:xfrm>
          <a:off x="783695" y="2939904"/>
          <a:ext cx="6392372" cy="1097280"/>
        </p:xfrm>
        <a:graphic>
          <a:graphicData uri="http://schemas.openxmlformats.org/drawingml/2006/table">
            <a:tbl>
              <a:tblPr firstRow="1" bandRow="1">
                <a:tableStyleId>{5C22544A-7EE6-4342-B048-85BDC9FD1C3A}</a:tableStyleId>
              </a:tblPr>
              <a:tblGrid>
                <a:gridCol w="1598093"/>
                <a:gridCol w="1598093"/>
                <a:gridCol w="1598093"/>
                <a:gridCol w="1598093"/>
              </a:tblGrid>
              <a:tr h="252581">
                <a:tc>
                  <a:txBody>
                    <a:bodyPr/>
                    <a:lstStyle/>
                    <a:p>
                      <a:endParaRPr lang="zh-CN" altLang="en-US" dirty="0"/>
                    </a:p>
                  </a:txBody>
                  <a:tcPr/>
                </a:tc>
                <a:tc>
                  <a:txBody>
                    <a:bodyPr/>
                    <a:lstStyle/>
                    <a:p>
                      <a:r>
                        <a:rPr lang="en-US" altLang="zh-CN" dirty="0" smtClean="0"/>
                        <a:t>a1</a:t>
                      </a:r>
                      <a:endParaRPr lang="zh-CN" altLang="en-US" dirty="0"/>
                    </a:p>
                  </a:txBody>
                  <a:tcPr/>
                </a:tc>
                <a:tc>
                  <a:txBody>
                    <a:bodyPr/>
                    <a:lstStyle/>
                    <a:p>
                      <a:r>
                        <a:rPr lang="en-US" altLang="zh-CN" dirty="0" smtClean="0"/>
                        <a:t>a2</a:t>
                      </a:r>
                      <a:endParaRPr lang="zh-CN" altLang="en-US" dirty="0"/>
                    </a:p>
                  </a:txBody>
                  <a:tcPr/>
                </a:tc>
                <a:tc>
                  <a:txBody>
                    <a:bodyPr/>
                    <a:lstStyle/>
                    <a:p>
                      <a:r>
                        <a:rPr lang="en-US" altLang="zh-CN" dirty="0" smtClean="0"/>
                        <a:t>a3</a:t>
                      </a:r>
                      <a:endParaRPr lang="zh-CN" altLang="en-US" dirty="0"/>
                    </a:p>
                  </a:txBody>
                  <a:tcPr/>
                </a:tc>
              </a:tr>
              <a:tr h="335218">
                <a:tc>
                  <a:txBody>
                    <a:bodyPr/>
                    <a:lstStyle/>
                    <a:p>
                      <a:r>
                        <a:rPr lang="en-US" altLang="zh-CN" dirty="0" smtClean="0"/>
                        <a:t>c0</a:t>
                      </a:r>
                      <a:endParaRPr lang="zh-CN" altLang="en-US" dirty="0"/>
                    </a:p>
                  </a:txBody>
                  <a:tcPr/>
                </a:tc>
                <a:tc>
                  <a:txBody>
                    <a:bodyPr/>
                    <a:lstStyle/>
                    <a:p>
                      <a:r>
                        <a:rPr lang="en-US" altLang="zh-CN" dirty="0" smtClean="0">
                          <a:solidFill>
                            <a:srgbClr val="333333"/>
                          </a:solidFill>
                          <a:latin typeface="Times New Roman" panose="02020603050405020304" pitchFamily="18" charset="0"/>
                          <a:cs typeface="Times New Roman" panose="02020603050405020304" pitchFamily="18" charset="0"/>
                        </a:rPr>
                        <a:t>P(a</a:t>
                      </a:r>
                      <a:r>
                        <a:rPr lang="en-US" altLang="zh-CN" baseline="-25000" dirty="0" smtClean="0">
                          <a:solidFill>
                            <a:srgbClr val="333333"/>
                          </a:solidFill>
                          <a:latin typeface="Times New Roman" panose="02020603050405020304" pitchFamily="18" charset="0"/>
                          <a:cs typeface="Times New Roman" panose="02020603050405020304" pitchFamily="18" charset="0"/>
                        </a:rPr>
                        <a:t>1</a:t>
                      </a:r>
                      <a:r>
                        <a:rPr lang="en-US" altLang="zh-CN" dirty="0" smtClean="0">
                          <a:solidFill>
                            <a:srgbClr val="333333"/>
                          </a:solidFill>
                          <a:latin typeface="Times New Roman" panose="02020603050405020304" pitchFamily="18" charset="0"/>
                          <a:cs typeface="Times New Roman" panose="02020603050405020304" pitchFamily="18" charset="0"/>
                        </a:rPr>
                        <a:t>|c</a:t>
                      </a:r>
                      <a:r>
                        <a:rPr lang="en-US" altLang="zh-CN" baseline="-25000" dirty="0" smtClean="0">
                          <a:solidFill>
                            <a:srgbClr val="333333"/>
                          </a:solidFill>
                          <a:latin typeface="Times New Roman" panose="02020603050405020304" pitchFamily="18" charset="0"/>
                          <a:cs typeface="Times New Roman" panose="02020603050405020304" pitchFamily="18" charset="0"/>
                        </a:rPr>
                        <a:t>0</a:t>
                      </a:r>
                      <a:r>
                        <a:rPr lang="en-US" altLang="zh-CN" dirty="0" smtClean="0">
                          <a:solidFill>
                            <a:srgbClr val="333333"/>
                          </a:solidFill>
                          <a:latin typeface="Times New Roman" panose="02020603050405020304" pitchFamily="18" charset="0"/>
                          <a:cs typeface="Times New Roman" panose="02020603050405020304" pitchFamily="18" charset="0"/>
                        </a:rPr>
                        <a:t>) </a:t>
                      </a:r>
                      <a:endParaRPr lang="zh-CN" altLang="en-US" dirty="0"/>
                    </a:p>
                  </a:txBody>
                  <a:tcPr/>
                </a:tc>
                <a:tc>
                  <a:txBody>
                    <a:bodyPr/>
                    <a:lstStyle/>
                    <a:p>
                      <a:r>
                        <a:rPr lang="en-US" altLang="zh-CN" dirty="0" smtClean="0">
                          <a:solidFill>
                            <a:srgbClr val="333333"/>
                          </a:solidFill>
                          <a:latin typeface="Times New Roman" panose="02020603050405020304" pitchFamily="18" charset="0"/>
                          <a:cs typeface="Times New Roman" panose="02020603050405020304" pitchFamily="18" charset="0"/>
                        </a:rPr>
                        <a:t>P(a</a:t>
                      </a:r>
                      <a:r>
                        <a:rPr lang="en-US" altLang="zh-CN" baseline="-25000" dirty="0" smtClean="0">
                          <a:solidFill>
                            <a:srgbClr val="333333"/>
                          </a:solidFill>
                          <a:latin typeface="Times New Roman" panose="02020603050405020304" pitchFamily="18" charset="0"/>
                          <a:cs typeface="Times New Roman" panose="02020603050405020304" pitchFamily="18" charset="0"/>
                        </a:rPr>
                        <a:t>2</a:t>
                      </a:r>
                      <a:r>
                        <a:rPr lang="en-US" altLang="zh-CN" dirty="0" smtClean="0">
                          <a:solidFill>
                            <a:srgbClr val="333333"/>
                          </a:solidFill>
                          <a:latin typeface="Times New Roman" panose="02020603050405020304" pitchFamily="18" charset="0"/>
                          <a:cs typeface="Times New Roman" panose="02020603050405020304" pitchFamily="18" charset="0"/>
                        </a:rPr>
                        <a:t>|c</a:t>
                      </a:r>
                      <a:r>
                        <a:rPr lang="en-US" altLang="zh-CN" baseline="-25000" dirty="0" smtClean="0">
                          <a:solidFill>
                            <a:srgbClr val="333333"/>
                          </a:solidFill>
                          <a:latin typeface="Times New Roman" panose="02020603050405020304" pitchFamily="18" charset="0"/>
                          <a:cs typeface="Times New Roman" panose="02020603050405020304" pitchFamily="18" charset="0"/>
                        </a:rPr>
                        <a:t>0</a:t>
                      </a:r>
                      <a:r>
                        <a:rPr lang="en-US" altLang="zh-CN" dirty="0" smtClean="0">
                          <a:solidFill>
                            <a:srgbClr val="333333"/>
                          </a:solidFill>
                          <a:latin typeface="Times New Roman" panose="02020603050405020304" pitchFamily="18" charset="0"/>
                          <a:cs typeface="Times New Roman" panose="02020603050405020304" pitchFamily="18" charset="0"/>
                        </a:rPr>
                        <a:t>) </a:t>
                      </a:r>
                      <a:endParaRPr lang="zh-CN" altLang="en-US" dirty="0"/>
                    </a:p>
                  </a:txBody>
                  <a:tcPr/>
                </a:tc>
                <a:tc>
                  <a:txBody>
                    <a:bodyPr/>
                    <a:lstStyle/>
                    <a:p>
                      <a:r>
                        <a:rPr lang="en-US" altLang="zh-CN" dirty="0" smtClean="0">
                          <a:solidFill>
                            <a:srgbClr val="333333"/>
                          </a:solidFill>
                          <a:latin typeface="Times New Roman" panose="02020603050405020304" pitchFamily="18" charset="0"/>
                          <a:cs typeface="Times New Roman" panose="02020603050405020304" pitchFamily="18" charset="0"/>
                        </a:rPr>
                        <a:t>P(a</a:t>
                      </a:r>
                      <a:r>
                        <a:rPr lang="en-US" altLang="zh-CN" baseline="-25000" dirty="0" smtClean="0">
                          <a:solidFill>
                            <a:srgbClr val="333333"/>
                          </a:solidFill>
                          <a:latin typeface="Times New Roman" panose="02020603050405020304" pitchFamily="18" charset="0"/>
                          <a:cs typeface="Times New Roman" panose="02020603050405020304" pitchFamily="18" charset="0"/>
                        </a:rPr>
                        <a:t>3</a:t>
                      </a:r>
                      <a:r>
                        <a:rPr lang="en-US" altLang="zh-CN" dirty="0" smtClean="0">
                          <a:solidFill>
                            <a:srgbClr val="333333"/>
                          </a:solidFill>
                          <a:latin typeface="Times New Roman" panose="02020603050405020304" pitchFamily="18" charset="0"/>
                          <a:cs typeface="Times New Roman" panose="02020603050405020304" pitchFamily="18" charset="0"/>
                        </a:rPr>
                        <a:t>|c</a:t>
                      </a:r>
                      <a:r>
                        <a:rPr lang="en-US" altLang="zh-CN" baseline="-25000" dirty="0" smtClean="0">
                          <a:solidFill>
                            <a:srgbClr val="333333"/>
                          </a:solidFill>
                          <a:latin typeface="Times New Roman" panose="02020603050405020304" pitchFamily="18" charset="0"/>
                          <a:cs typeface="Times New Roman" panose="02020603050405020304" pitchFamily="18" charset="0"/>
                        </a:rPr>
                        <a:t>0</a:t>
                      </a:r>
                      <a:r>
                        <a:rPr lang="en-US" altLang="zh-CN" dirty="0" smtClean="0">
                          <a:solidFill>
                            <a:srgbClr val="333333"/>
                          </a:solidFill>
                          <a:latin typeface="Times New Roman" panose="02020603050405020304" pitchFamily="18" charset="0"/>
                          <a:cs typeface="Times New Roman" panose="02020603050405020304" pitchFamily="18" charset="0"/>
                        </a:rPr>
                        <a:t>) </a:t>
                      </a:r>
                      <a:endParaRPr lang="zh-CN" altLang="en-US" dirty="0"/>
                    </a:p>
                  </a:txBody>
                  <a:tcPr/>
                </a:tc>
              </a:tr>
              <a:tr h="335218">
                <a:tc>
                  <a:txBody>
                    <a:bodyPr/>
                    <a:lstStyle/>
                    <a:p>
                      <a:r>
                        <a:rPr lang="en-US" altLang="zh-CN" dirty="0" smtClean="0"/>
                        <a:t>c1</a:t>
                      </a:r>
                      <a:endParaRPr lang="zh-CN" altLang="en-US" dirty="0"/>
                    </a:p>
                  </a:txBody>
                  <a:tcPr/>
                </a:tc>
                <a:tc>
                  <a:txBody>
                    <a:bodyPr/>
                    <a:lstStyle/>
                    <a:p>
                      <a:r>
                        <a:rPr lang="en-US" altLang="zh-CN" dirty="0" smtClean="0">
                          <a:solidFill>
                            <a:srgbClr val="333333"/>
                          </a:solidFill>
                          <a:latin typeface="Times New Roman" panose="02020603050405020304" pitchFamily="18" charset="0"/>
                          <a:cs typeface="Times New Roman" panose="02020603050405020304" pitchFamily="18" charset="0"/>
                        </a:rPr>
                        <a:t>P(a</a:t>
                      </a:r>
                      <a:r>
                        <a:rPr lang="en-US" altLang="zh-CN" baseline="-25000" dirty="0" smtClean="0">
                          <a:solidFill>
                            <a:srgbClr val="333333"/>
                          </a:solidFill>
                          <a:latin typeface="Times New Roman" panose="02020603050405020304" pitchFamily="18" charset="0"/>
                          <a:cs typeface="Times New Roman" panose="02020603050405020304" pitchFamily="18" charset="0"/>
                        </a:rPr>
                        <a:t>1</a:t>
                      </a:r>
                      <a:r>
                        <a:rPr lang="en-US" altLang="zh-CN" dirty="0" smtClean="0">
                          <a:solidFill>
                            <a:srgbClr val="333333"/>
                          </a:solidFill>
                          <a:latin typeface="Times New Roman" panose="02020603050405020304" pitchFamily="18" charset="0"/>
                          <a:cs typeface="Times New Roman" panose="02020603050405020304" pitchFamily="18" charset="0"/>
                        </a:rPr>
                        <a:t>|c</a:t>
                      </a:r>
                      <a:r>
                        <a:rPr lang="en-US" altLang="zh-CN" baseline="-25000" dirty="0" smtClean="0">
                          <a:solidFill>
                            <a:srgbClr val="333333"/>
                          </a:solidFill>
                          <a:latin typeface="Times New Roman" panose="02020603050405020304" pitchFamily="18" charset="0"/>
                          <a:cs typeface="Times New Roman" panose="02020603050405020304" pitchFamily="18" charset="0"/>
                        </a:rPr>
                        <a:t>1</a:t>
                      </a:r>
                      <a:r>
                        <a:rPr lang="en-US" altLang="zh-CN" dirty="0" smtClean="0">
                          <a:solidFill>
                            <a:srgbClr val="333333"/>
                          </a:solidFill>
                          <a:latin typeface="Times New Roman" panose="02020603050405020304" pitchFamily="18" charset="0"/>
                          <a:cs typeface="Times New Roman" panose="02020603050405020304" pitchFamily="18" charset="0"/>
                        </a:rPr>
                        <a:t>) </a:t>
                      </a:r>
                      <a:endParaRPr lang="zh-CN" altLang="en-US" dirty="0"/>
                    </a:p>
                  </a:txBody>
                  <a:tcPr/>
                </a:tc>
                <a:tc>
                  <a:txBody>
                    <a:bodyPr/>
                    <a:lstStyle/>
                    <a:p>
                      <a:r>
                        <a:rPr lang="en-US" altLang="zh-CN" dirty="0" smtClean="0">
                          <a:solidFill>
                            <a:srgbClr val="333333"/>
                          </a:solidFill>
                          <a:latin typeface="Times New Roman" panose="02020603050405020304" pitchFamily="18" charset="0"/>
                          <a:cs typeface="Times New Roman" panose="02020603050405020304" pitchFamily="18" charset="0"/>
                        </a:rPr>
                        <a:t>P(a</a:t>
                      </a:r>
                      <a:r>
                        <a:rPr lang="en-US" altLang="zh-CN" baseline="-25000" dirty="0" smtClean="0">
                          <a:solidFill>
                            <a:srgbClr val="333333"/>
                          </a:solidFill>
                          <a:latin typeface="Times New Roman" panose="02020603050405020304" pitchFamily="18" charset="0"/>
                          <a:cs typeface="Times New Roman" panose="02020603050405020304" pitchFamily="18" charset="0"/>
                        </a:rPr>
                        <a:t>2</a:t>
                      </a:r>
                      <a:r>
                        <a:rPr lang="en-US" altLang="zh-CN" dirty="0" smtClean="0">
                          <a:solidFill>
                            <a:srgbClr val="333333"/>
                          </a:solidFill>
                          <a:latin typeface="Times New Roman" panose="02020603050405020304" pitchFamily="18" charset="0"/>
                          <a:cs typeface="Times New Roman" panose="02020603050405020304" pitchFamily="18" charset="0"/>
                        </a:rPr>
                        <a:t>|c</a:t>
                      </a:r>
                      <a:r>
                        <a:rPr lang="en-US" altLang="zh-CN" baseline="-25000" dirty="0" smtClean="0">
                          <a:solidFill>
                            <a:srgbClr val="333333"/>
                          </a:solidFill>
                          <a:latin typeface="Times New Roman" panose="02020603050405020304" pitchFamily="18" charset="0"/>
                          <a:cs typeface="Times New Roman" panose="02020603050405020304" pitchFamily="18" charset="0"/>
                        </a:rPr>
                        <a:t>1</a:t>
                      </a:r>
                      <a:r>
                        <a:rPr lang="en-US" altLang="zh-CN" dirty="0" smtClean="0">
                          <a:solidFill>
                            <a:srgbClr val="333333"/>
                          </a:solidFill>
                          <a:latin typeface="Times New Roman" panose="02020603050405020304" pitchFamily="18" charset="0"/>
                          <a:cs typeface="Times New Roman" panose="02020603050405020304" pitchFamily="18" charset="0"/>
                        </a:rPr>
                        <a:t>) </a:t>
                      </a:r>
                      <a:endParaRPr lang="zh-CN" altLang="en-US" dirty="0"/>
                    </a:p>
                  </a:txBody>
                  <a:tcPr/>
                </a:tc>
                <a:tc>
                  <a:txBody>
                    <a:bodyPr/>
                    <a:lstStyle/>
                    <a:p>
                      <a:r>
                        <a:rPr lang="en-US" altLang="zh-CN" dirty="0" smtClean="0">
                          <a:solidFill>
                            <a:srgbClr val="333333"/>
                          </a:solidFill>
                          <a:latin typeface="Times New Roman" panose="02020603050405020304" pitchFamily="18" charset="0"/>
                          <a:cs typeface="Times New Roman" panose="02020603050405020304" pitchFamily="18" charset="0"/>
                        </a:rPr>
                        <a:t>P(a</a:t>
                      </a:r>
                      <a:r>
                        <a:rPr lang="en-US" altLang="zh-CN" baseline="-25000" dirty="0" smtClean="0">
                          <a:solidFill>
                            <a:srgbClr val="333333"/>
                          </a:solidFill>
                          <a:latin typeface="Times New Roman" panose="02020603050405020304" pitchFamily="18" charset="0"/>
                          <a:cs typeface="Times New Roman" panose="02020603050405020304" pitchFamily="18" charset="0"/>
                        </a:rPr>
                        <a:t>3</a:t>
                      </a:r>
                      <a:r>
                        <a:rPr lang="en-US" altLang="zh-CN" dirty="0" smtClean="0">
                          <a:solidFill>
                            <a:srgbClr val="333333"/>
                          </a:solidFill>
                          <a:latin typeface="Times New Roman" panose="02020603050405020304" pitchFamily="18" charset="0"/>
                          <a:cs typeface="Times New Roman" panose="02020603050405020304" pitchFamily="18" charset="0"/>
                        </a:rPr>
                        <a:t>|c</a:t>
                      </a:r>
                      <a:r>
                        <a:rPr lang="en-US" altLang="zh-CN" baseline="-25000" dirty="0" smtClean="0">
                          <a:solidFill>
                            <a:srgbClr val="333333"/>
                          </a:solidFill>
                          <a:latin typeface="Times New Roman" panose="02020603050405020304" pitchFamily="18" charset="0"/>
                          <a:cs typeface="Times New Roman" panose="02020603050405020304" pitchFamily="18" charset="0"/>
                        </a:rPr>
                        <a:t>1</a:t>
                      </a:r>
                      <a:r>
                        <a:rPr lang="en-US" altLang="zh-CN" dirty="0" smtClean="0">
                          <a:solidFill>
                            <a:srgbClr val="333333"/>
                          </a:solidFill>
                          <a:latin typeface="Times New Roman" panose="02020603050405020304" pitchFamily="18" charset="0"/>
                          <a:cs typeface="Times New Roman" panose="02020603050405020304" pitchFamily="18" charset="0"/>
                        </a:rPr>
                        <a:t>) </a:t>
                      </a:r>
                      <a:endParaRPr lang="zh-CN" altLang="en-US" dirty="0"/>
                    </a:p>
                  </a:txBody>
                  <a:tcPr/>
                </a:tc>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730364936"/>
              </p:ext>
            </p:extLst>
          </p:nvPr>
        </p:nvGraphicFramePr>
        <p:xfrm>
          <a:off x="761282" y="4165779"/>
          <a:ext cx="11160881" cy="2560320"/>
        </p:xfrm>
        <a:graphic>
          <a:graphicData uri="http://schemas.openxmlformats.org/drawingml/2006/table">
            <a:tbl>
              <a:tblPr firstRow="1" bandRow="1">
                <a:tableStyleId>{5C22544A-7EE6-4342-B048-85BDC9FD1C3A}</a:tableStyleId>
              </a:tblPr>
              <a:tblGrid>
                <a:gridCol w="1712977"/>
                <a:gridCol w="2022437"/>
                <a:gridCol w="762897"/>
                <a:gridCol w="1936175"/>
                <a:gridCol w="807921"/>
                <a:gridCol w="1959237"/>
                <a:gridCol w="1959237"/>
              </a:tblGrid>
              <a:tr h="252581">
                <a:tc>
                  <a:txBody>
                    <a:bodyPr/>
                    <a:lstStyle/>
                    <a:p>
                      <a:endParaRPr lang="zh-CN" altLang="en-US" dirty="0"/>
                    </a:p>
                  </a:txBody>
                  <a:tcPr/>
                </a:tc>
                <a:tc gridSpan="2">
                  <a:txBody>
                    <a:bodyPr/>
                    <a:lstStyle/>
                    <a:p>
                      <a:r>
                        <a:rPr lang="en-US" altLang="zh-CN" dirty="0" smtClean="0"/>
                        <a:t>A1 =</a:t>
                      </a:r>
                      <a:r>
                        <a:rPr lang="zh-CN" altLang="en-US" dirty="0" smtClean="0"/>
                        <a:t>日志数量</a:t>
                      </a:r>
                      <a:r>
                        <a:rPr lang="en-US" altLang="zh-CN" dirty="0" smtClean="0"/>
                        <a:t>/</a:t>
                      </a:r>
                      <a:r>
                        <a:rPr lang="zh-CN" altLang="en-US" dirty="0" smtClean="0"/>
                        <a:t>注册天数</a:t>
                      </a:r>
                      <a:endParaRPr lang="zh-CN" altLang="en-US" dirty="0"/>
                    </a:p>
                  </a:txBody>
                  <a:tcPr/>
                </a:tc>
                <a:tc hMerge="1">
                  <a:txBody>
                    <a:bodyPr/>
                    <a:lstStyle/>
                    <a:p>
                      <a:endParaRPr lang="zh-CN" altLang="en-US"/>
                    </a:p>
                  </a:txBody>
                  <a:tcPr/>
                </a:tc>
                <a:tc gridSpan="2">
                  <a:txBody>
                    <a:bodyPr/>
                    <a:lstStyle/>
                    <a:p>
                      <a:r>
                        <a:rPr lang="en-US" altLang="zh-CN" dirty="0" smtClean="0"/>
                        <a:t>A2 =</a:t>
                      </a:r>
                      <a:r>
                        <a:rPr lang="zh-CN" altLang="en-US" dirty="0" smtClean="0"/>
                        <a:t>好友数量</a:t>
                      </a:r>
                      <a:r>
                        <a:rPr lang="en-US" altLang="zh-CN" dirty="0" smtClean="0"/>
                        <a:t>/</a:t>
                      </a:r>
                      <a:r>
                        <a:rPr lang="zh-CN" altLang="en-US" dirty="0" smtClean="0"/>
                        <a:t>注册天数</a:t>
                      </a:r>
                      <a:endParaRPr lang="zh-CN" altLang="en-US" dirty="0"/>
                    </a:p>
                  </a:txBody>
                  <a:tcPr/>
                </a:tc>
                <a:tc hMerge="1">
                  <a:txBody>
                    <a:bodyPr/>
                    <a:lstStyle/>
                    <a:p>
                      <a:endParaRPr lang="zh-CN" altLang="en-US"/>
                    </a:p>
                  </a:txBody>
                  <a:tcPr/>
                </a:tc>
                <a:tc gridSpan="2">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dirty="0" smtClean="0"/>
                        <a:t>A3 =</a:t>
                      </a:r>
                      <a:r>
                        <a:rPr lang="zh-CN" altLang="en-US" dirty="0" smtClean="0"/>
                        <a:t>是否使用真实头像</a:t>
                      </a:r>
                      <a:endParaRPr lang="en-US" altLang="zh-CN" dirty="0" smtClean="0"/>
                    </a:p>
                  </a:txBody>
                  <a:tcPr/>
                </a:tc>
                <a:tc hMerge="1">
                  <a:txBody>
                    <a:bodyPr/>
                    <a:lstStyle/>
                    <a:p>
                      <a:endParaRPr lang="zh-CN" altLang="en-US"/>
                    </a:p>
                  </a:txBody>
                  <a:tcPr/>
                </a:tc>
              </a:tr>
              <a:tr h="121920">
                <a:tc rowSpan="4">
                  <a:txBody>
                    <a:bodyPr/>
                    <a:lstStyle/>
                    <a:p>
                      <a:r>
                        <a:rPr lang="en-US" altLang="zh-CN" dirty="0" smtClean="0"/>
                        <a:t>C0 = </a:t>
                      </a:r>
                      <a:r>
                        <a:rPr lang="zh-CN" altLang="en-US" dirty="0" smtClean="0"/>
                        <a:t>正号</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solidFill>
                            <a:srgbClr val="333333"/>
                          </a:solidFill>
                          <a:latin typeface="Times New Roman" panose="02020603050405020304" pitchFamily="18" charset="0"/>
                          <a:cs typeface="Times New Roman" panose="02020603050405020304" pitchFamily="18" charset="0"/>
                        </a:rPr>
                        <a:t>P(-∞ &lt; a</a:t>
                      </a:r>
                      <a:r>
                        <a:rPr lang="en-US" altLang="zh-CN" baseline="-25000" dirty="0" smtClean="0">
                          <a:solidFill>
                            <a:srgbClr val="333333"/>
                          </a:solidFill>
                          <a:latin typeface="Times New Roman" panose="02020603050405020304" pitchFamily="18" charset="0"/>
                          <a:cs typeface="Times New Roman" panose="02020603050405020304" pitchFamily="18" charset="0"/>
                        </a:rPr>
                        <a:t>1 </a:t>
                      </a:r>
                      <a:r>
                        <a:rPr lang="en-US" altLang="zh-CN" dirty="0" smtClean="0">
                          <a:solidFill>
                            <a:srgbClr val="333333"/>
                          </a:solidFill>
                          <a:latin typeface="Times New Roman" panose="02020603050405020304" pitchFamily="18" charset="0"/>
                          <a:cs typeface="Times New Roman" panose="02020603050405020304" pitchFamily="18" charset="0"/>
                        </a:rPr>
                        <a:t>&lt;0.05 |c</a:t>
                      </a:r>
                      <a:r>
                        <a:rPr lang="en-US" altLang="zh-CN" baseline="-25000" dirty="0" smtClean="0">
                          <a:solidFill>
                            <a:srgbClr val="333333"/>
                          </a:solidFill>
                          <a:latin typeface="Times New Roman" panose="02020603050405020304" pitchFamily="18" charset="0"/>
                          <a:cs typeface="Times New Roman" panose="02020603050405020304" pitchFamily="18" charset="0"/>
                        </a:rPr>
                        <a:t>0</a:t>
                      </a:r>
                      <a:r>
                        <a:rPr lang="en-US" altLang="zh-CN" dirty="0" smtClean="0">
                          <a:solidFill>
                            <a:srgbClr val="333333"/>
                          </a:solidFill>
                          <a:latin typeface="Times New Roman" panose="02020603050405020304" pitchFamily="18" charset="0"/>
                          <a:cs typeface="Times New Roman" panose="02020603050405020304" pitchFamily="18" charset="0"/>
                        </a:rPr>
                        <a:t>) </a:t>
                      </a:r>
                      <a:endParaRPr lang="zh-CN" altLang="en-US" dirty="0" smtClean="0"/>
                    </a:p>
                  </a:txBody>
                  <a:tcPr/>
                </a:tc>
                <a:tc>
                  <a:txBody>
                    <a:bodyPr/>
                    <a:lstStyle/>
                    <a:p>
                      <a:r>
                        <a:rPr lang="en-US" altLang="zh-CN" dirty="0" smtClean="0"/>
                        <a:t>0.3</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solidFill>
                            <a:srgbClr val="333333"/>
                          </a:solidFill>
                          <a:latin typeface="Times New Roman" panose="02020603050405020304" pitchFamily="18" charset="0"/>
                          <a:cs typeface="Times New Roman" panose="02020603050405020304" pitchFamily="18" charset="0"/>
                        </a:rPr>
                        <a:t>P(-∞ &lt; a</a:t>
                      </a:r>
                      <a:r>
                        <a:rPr lang="en-US" altLang="zh-CN" baseline="-25000" dirty="0" smtClean="0">
                          <a:solidFill>
                            <a:srgbClr val="333333"/>
                          </a:solidFill>
                          <a:latin typeface="Times New Roman" panose="02020603050405020304" pitchFamily="18" charset="0"/>
                          <a:cs typeface="Times New Roman" panose="02020603050405020304" pitchFamily="18" charset="0"/>
                        </a:rPr>
                        <a:t>2 </a:t>
                      </a:r>
                      <a:r>
                        <a:rPr lang="en-US" altLang="zh-CN" dirty="0" smtClean="0">
                          <a:solidFill>
                            <a:srgbClr val="333333"/>
                          </a:solidFill>
                          <a:latin typeface="Times New Roman" panose="02020603050405020304" pitchFamily="18" charset="0"/>
                          <a:cs typeface="Times New Roman" panose="02020603050405020304" pitchFamily="18" charset="0"/>
                        </a:rPr>
                        <a:t>&lt;0.1 |c</a:t>
                      </a:r>
                      <a:r>
                        <a:rPr lang="en-US" altLang="zh-CN" baseline="-25000" dirty="0" smtClean="0">
                          <a:solidFill>
                            <a:srgbClr val="333333"/>
                          </a:solidFill>
                          <a:latin typeface="Times New Roman" panose="02020603050405020304" pitchFamily="18" charset="0"/>
                          <a:cs typeface="Times New Roman" panose="02020603050405020304" pitchFamily="18" charset="0"/>
                        </a:rPr>
                        <a:t>0</a:t>
                      </a:r>
                      <a:r>
                        <a:rPr lang="en-US" altLang="zh-CN" dirty="0" smtClean="0">
                          <a:solidFill>
                            <a:srgbClr val="333333"/>
                          </a:solidFill>
                          <a:latin typeface="Times New Roman" panose="02020603050405020304" pitchFamily="18" charset="0"/>
                          <a:cs typeface="Times New Roman" panose="02020603050405020304" pitchFamily="18" charset="0"/>
                        </a:rPr>
                        <a:t>) </a:t>
                      </a:r>
                      <a:endParaRPr lang="zh-CN" altLang="en-US" dirty="0" smtClean="0"/>
                    </a:p>
                  </a:txBody>
                  <a:tcPr/>
                </a:tc>
                <a:tc>
                  <a:txBody>
                    <a:bodyPr/>
                    <a:lstStyle/>
                    <a:p>
                      <a:r>
                        <a:rPr lang="en-US" altLang="zh-CN" dirty="0" smtClean="0"/>
                        <a:t>0.1</a:t>
                      </a:r>
                      <a:endParaRPr lang="zh-CN" altLang="en-US" dirty="0"/>
                    </a:p>
                  </a:txBody>
                  <a:tcPr/>
                </a:tc>
                <a:tc row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solidFill>
                            <a:srgbClr val="333333"/>
                          </a:solidFill>
                          <a:latin typeface="Times New Roman" panose="02020603050405020304" pitchFamily="18" charset="0"/>
                          <a:cs typeface="Times New Roman" panose="02020603050405020304" pitchFamily="18" charset="0"/>
                        </a:rPr>
                        <a:t>P(a</a:t>
                      </a:r>
                      <a:r>
                        <a:rPr lang="en-US" altLang="zh-CN" baseline="-25000" dirty="0" smtClean="0">
                          <a:solidFill>
                            <a:srgbClr val="333333"/>
                          </a:solidFill>
                          <a:latin typeface="Times New Roman" panose="02020603050405020304" pitchFamily="18" charset="0"/>
                          <a:cs typeface="Times New Roman" panose="02020603050405020304" pitchFamily="18" charset="0"/>
                        </a:rPr>
                        <a:t>3 </a:t>
                      </a:r>
                      <a:r>
                        <a:rPr lang="en-US" altLang="zh-CN" baseline="0" dirty="0" smtClean="0">
                          <a:solidFill>
                            <a:srgbClr val="333333"/>
                          </a:solidFill>
                          <a:latin typeface="Times New Roman" panose="02020603050405020304" pitchFamily="18" charset="0"/>
                          <a:cs typeface="Times New Roman" panose="02020603050405020304" pitchFamily="18" charset="0"/>
                        </a:rPr>
                        <a:t>= 0</a:t>
                      </a:r>
                      <a:r>
                        <a:rPr lang="en-US" altLang="zh-CN" dirty="0" smtClean="0">
                          <a:solidFill>
                            <a:srgbClr val="333333"/>
                          </a:solidFill>
                          <a:latin typeface="Times New Roman" panose="02020603050405020304" pitchFamily="18" charset="0"/>
                          <a:cs typeface="Times New Roman" panose="02020603050405020304" pitchFamily="18" charset="0"/>
                        </a:rPr>
                        <a:t>|c</a:t>
                      </a:r>
                      <a:r>
                        <a:rPr lang="en-US" altLang="zh-CN" baseline="-25000" dirty="0" smtClean="0">
                          <a:solidFill>
                            <a:srgbClr val="333333"/>
                          </a:solidFill>
                          <a:latin typeface="Times New Roman" panose="02020603050405020304" pitchFamily="18" charset="0"/>
                          <a:cs typeface="Times New Roman" panose="02020603050405020304" pitchFamily="18" charset="0"/>
                        </a:rPr>
                        <a:t>0</a:t>
                      </a:r>
                      <a:r>
                        <a:rPr lang="en-US" altLang="zh-CN" dirty="0" smtClean="0">
                          <a:solidFill>
                            <a:srgbClr val="333333"/>
                          </a:solidFill>
                          <a:latin typeface="Times New Roman" panose="02020603050405020304" pitchFamily="18" charset="0"/>
                          <a:cs typeface="Times New Roman" panose="02020603050405020304" pitchFamily="18" charset="0"/>
                        </a:rPr>
                        <a:t>) </a:t>
                      </a:r>
                      <a:endParaRPr lang="zh-CN" altLang="en-US" dirty="0" smtClean="0"/>
                    </a:p>
                  </a:txBody>
                  <a:tcPr/>
                </a:tc>
                <a:tc rowSpan="2">
                  <a:txBody>
                    <a:bodyPr/>
                    <a:lstStyle/>
                    <a:p>
                      <a:r>
                        <a:rPr lang="en-US" altLang="zh-CN" dirty="0" smtClean="0"/>
                        <a:t>0.2</a:t>
                      </a:r>
                      <a:endParaRPr lang="zh-CN" altLang="en-US" dirty="0"/>
                    </a:p>
                  </a:txBody>
                  <a:tcPr/>
                </a:tc>
              </a:tr>
              <a:tr h="182880">
                <a:tc vMerge="1">
                  <a:txBody>
                    <a:bodyPr/>
                    <a:lstStyle/>
                    <a:p>
                      <a:endParaRPr lang="zh-CN" altLang="en-US"/>
                    </a:p>
                  </a:txBody>
                  <a:tcPr/>
                </a:tc>
                <a:tc row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solidFill>
                            <a:srgbClr val="333333"/>
                          </a:solidFill>
                          <a:latin typeface="Times New Roman" panose="02020603050405020304" pitchFamily="18" charset="0"/>
                          <a:cs typeface="Times New Roman" panose="02020603050405020304" pitchFamily="18" charset="0"/>
                        </a:rPr>
                        <a:t>P(0.05&lt;a</a:t>
                      </a:r>
                      <a:r>
                        <a:rPr lang="en-US" altLang="zh-CN" baseline="-25000" dirty="0" smtClean="0">
                          <a:solidFill>
                            <a:srgbClr val="333333"/>
                          </a:solidFill>
                          <a:latin typeface="Times New Roman" panose="02020603050405020304" pitchFamily="18" charset="0"/>
                          <a:cs typeface="Times New Roman" panose="02020603050405020304" pitchFamily="18" charset="0"/>
                        </a:rPr>
                        <a:t>1 </a:t>
                      </a:r>
                      <a:r>
                        <a:rPr lang="en-US" altLang="zh-CN" dirty="0" smtClean="0">
                          <a:solidFill>
                            <a:srgbClr val="333333"/>
                          </a:solidFill>
                          <a:latin typeface="Times New Roman" panose="02020603050405020304" pitchFamily="18" charset="0"/>
                          <a:cs typeface="Times New Roman" panose="02020603050405020304" pitchFamily="18" charset="0"/>
                        </a:rPr>
                        <a:t>&lt;0.2 |c</a:t>
                      </a:r>
                      <a:r>
                        <a:rPr lang="en-US" altLang="zh-CN" baseline="-25000" dirty="0" smtClean="0">
                          <a:solidFill>
                            <a:srgbClr val="333333"/>
                          </a:solidFill>
                          <a:latin typeface="Times New Roman" panose="02020603050405020304" pitchFamily="18" charset="0"/>
                          <a:cs typeface="Times New Roman" panose="02020603050405020304" pitchFamily="18" charset="0"/>
                        </a:rPr>
                        <a:t>0</a:t>
                      </a:r>
                      <a:r>
                        <a:rPr lang="en-US" altLang="zh-CN" dirty="0" smtClean="0">
                          <a:solidFill>
                            <a:srgbClr val="333333"/>
                          </a:solidFill>
                          <a:latin typeface="Times New Roman" panose="02020603050405020304" pitchFamily="18" charset="0"/>
                          <a:cs typeface="Times New Roman" panose="02020603050405020304" pitchFamily="18" charset="0"/>
                        </a:rPr>
                        <a:t>) </a:t>
                      </a:r>
                      <a:endParaRPr lang="zh-CN" altLang="en-US" dirty="0" smtClean="0"/>
                    </a:p>
                  </a:txBody>
                  <a:tcPr/>
                </a:tc>
                <a:tc rowSpan="2">
                  <a:txBody>
                    <a:bodyPr/>
                    <a:lstStyle/>
                    <a:p>
                      <a:r>
                        <a:rPr lang="en-US" altLang="zh-CN" dirty="0" smtClean="0"/>
                        <a:t>0.5</a:t>
                      </a:r>
                      <a:endParaRPr lang="zh-CN" altLang="en-US" dirty="0"/>
                    </a:p>
                  </a:txBody>
                  <a:tcPr/>
                </a:tc>
                <a:tc row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solidFill>
                            <a:srgbClr val="333333"/>
                          </a:solidFill>
                          <a:latin typeface="Times New Roman" panose="02020603050405020304" pitchFamily="18" charset="0"/>
                          <a:cs typeface="Times New Roman" panose="02020603050405020304" pitchFamily="18" charset="0"/>
                        </a:rPr>
                        <a:t>P(0.05&lt;a</a:t>
                      </a:r>
                      <a:r>
                        <a:rPr lang="en-US" altLang="zh-CN" baseline="-25000" dirty="0" smtClean="0">
                          <a:solidFill>
                            <a:srgbClr val="333333"/>
                          </a:solidFill>
                          <a:latin typeface="Times New Roman" panose="02020603050405020304" pitchFamily="18" charset="0"/>
                          <a:cs typeface="Times New Roman" panose="02020603050405020304" pitchFamily="18" charset="0"/>
                        </a:rPr>
                        <a:t>2 </a:t>
                      </a:r>
                      <a:r>
                        <a:rPr lang="en-US" altLang="zh-CN" dirty="0" smtClean="0">
                          <a:solidFill>
                            <a:srgbClr val="333333"/>
                          </a:solidFill>
                          <a:latin typeface="Times New Roman" panose="02020603050405020304" pitchFamily="18" charset="0"/>
                          <a:cs typeface="Times New Roman" panose="02020603050405020304" pitchFamily="18" charset="0"/>
                        </a:rPr>
                        <a:t>&lt;0.8 |c</a:t>
                      </a:r>
                      <a:r>
                        <a:rPr lang="en-US" altLang="zh-CN" baseline="-25000" dirty="0" smtClean="0">
                          <a:solidFill>
                            <a:srgbClr val="333333"/>
                          </a:solidFill>
                          <a:latin typeface="Times New Roman" panose="02020603050405020304" pitchFamily="18" charset="0"/>
                          <a:cs typeface="Times New Roman" panose="02020603050405020304" pitchFamily="18" charset="0"/>
                        </a:rPr>
                        <a:t>0</a:t>
                      </a:r>
                      <a:r>
                        <a:rPr lang="en-US" altLang="zh-CN" dirty="0" smtClean="0">
                          <a:solidFill>
                            <a:srgbClr val="333333"/>
                          </a:solidFill>
                          <a:latin typeface="Times New Roman" panose="02020603050405020304" pitchFamily="18" charset="0"/>
                          <a:cs typeface="Times New Roman" panose="02020603050405020304" pitchFamily="18" charset="0"/>
                        </a:rPr>
                        <a:t>) </a:t>
                      </a:r>
                      <a:endParaRPr lang="zh-CN" altLang="en-US" dirty="0" smtClean="0"/>
                    </a:p>
                  </a:txBody>
                  <a:tcPr/>
                </a:tc>
                <a:tc rowSpan="2">
                  <a:txBody>
                    <a:bodyPr/>
                    <a:lstStyle/>
                    <a:p>
                      <a:r>
                        <a:rPr lang="en-US" altLang="zh-CN" dirty="0" smtClean="0"/>
                        <a:t>0.7</a:t>
                      </a:r>
                      <a:endParaRPr lang="zh-CN" altLang="en-US" dirty="0"/>
                    </a:p>
                  </a:txBody>
                  <a:tcPr/>
                </a:tc>
                <a:tc vMerge="1">
                  <a:txBody>
                    <a:bodyPr/>
                    <a:lstStyle/>
                    <a:p>
                      <a:endParaRPr lang="zh-CN" altLang="en-US"/>
                    </a:p>
                  </a:txBody>
                  <a:tcPr/>
                </a:tc>
                <a:tc vMerge="1">
                  <a:txBody>
                    <a:bodyPr/>
                    <a:lstStyle/>
                    <a:p>
                      <a:endParaRPr lang="zh-CN" altLang="en-US"/>
                    </a:p>
                  </a:txBody>
                  <a:tcPr/>
                </a:tc>
              </a:tr>
              <a:tr h="182880">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row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solidFill>
                            <a:srgbClr val="333333"/>
                          </a:solidFill>
                          <a:latin typeface="Times New Roman" panose="02020603050405020304" pitchFamily="18" charset="0"/>
                          <a:cs typeface="Times New Roman" panose="02020603050405020304" pitchFamily="18" charset="0"/>
                        </a:rPr>
                        <a:t>P(a</a:t>
                      </a:r>
                      <a:r>
                        <a:rPr lang="en-US" altLang="zh-CN" baseline="-25000" dirty="0" smtClean="0">
                          <a:solidFill>
                            <a:srgbClr val="333333"/>
                          </a:solidFill>
                          <a:latin typeface="Times New Roman" panose="02020603050405020304" pitchFamily="18" charset="0"/>
                          <a:cs typeface="Times New Roman" panose="02020603050405020304" pitchFamily="18" charset="0"/>
                        </a:rPr>
                        <a:t>3 </a:t>
                      </a:r>
                      <a:r>
                        <a:rPr lang="en-US" altLang="zh-CN" baseline="0" dirty="0" smtClean="0">
                          <a:solidFill>
                            <a:srgbClr val="333333"/>
                          </a:solidFill>
                          <a:latin typeface="Times New Roman" panose="02020603050405020304" pitchFamily="18" charset="0"/>
                          <a:cs typeface="Times New Roman" panose="02020603050405020304" pitchFamily="18" charset="0"/>
                        </a:rPr>
                        <a:t>= 1</a:t>
                      </a:r>
                      <a:r>
                        <a:rPr lang="en-US" altLang="zh-CN" dirty="0" smtClean="0">
                          <a:solidFill>
                            <a:srgbClr val="333333"/>
                          </a:solidFill>
                          <a:latin typeface="Times New Roman" panose="02020603050405020304" pitchFamily="18" charset="0"/>
                          <a:cs typeface="Times New Roman" panose="02020603050405020304" pitchFamily="18" charset="0"/>
                        </a:rPr>
                        <a:t>|c</a:t>
                      </a:r>
                      <a:r>
                        <a:rPr lang="en-US" altLang="zh-CN" baseline="-25000" dirty="0" smtClean="0">
                          <a:solidFill>
                            <a:srgbClr val="333333"/>
                          </a:solidFill>
                          <a:latin typeface="Times New Roman" panose="02020603050405020304" pitchFamily="18" charset="0"/>
                          <a:cs typeface="Times New Roman" panose="02020603050405020304" pitchFamily="18" charset="0"/>
                        </a:rPr>
                        <a:t>0</a:t>
                      </a:r>
                      <a:r>
                        <a:rPr lang="en-US" altLang="zh-CN" dirty="0" smtClean="0">
                          <a:solidFill>
                            <a:srgbClr val="333333"/>
                          </a:solidFill>
                          <a:latin typeface="Times New Roman" panose="02020603050405020304" pitchFamily="18" charset="0"/>
                          <a:cs typeface="Times New Roman" panose="02020603050405020304" pitchFamily="18" charset="0"/>
                        </a:rPr>
                        <a:t>) </a:t>
                      </a:r>
                      <a:endParaRPr lang="zh-CN" altLang="en-US" dirty="0" smtClean="0"/>
                    </a:p>
                  </a:txBody>
                  <a:tcPr/>
                </a:tc>
                <a:tc rowSpan="2">
                  <a:txBody>
                    <a:bodyPr/>
                    <a:lstStyle/>
                    <a:p>
                      <a:r>
                        <a:rPr lang="en-US" altLang="zh-CN" dirty="0" smtClean="0"/>
                        <a:t>0.8</a:t>
                      </a:r>
                      <a:endParaRPr lang="zh-CN" altLang="en-US" dirty="0"/>
                    </a:p>
                  </a:txBody>
                  <a:tcPr/>
                </a:tc>
              </a:tr>
              <a:tr h="121920">
                <a:tc vMerge="1">
                  <a:txBody>
                    <a:bodyPr/>
                    <a:lstStyle/>
                    <a:p>
                      <a:endParaRPr lang="zh-CN" alt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solidFill>
                            <a:srgbClr val="333333"/>
                          </a:solidFill>
                          <a:latin typeface="Times New Roman" panose="02020603050405020304" pitchFamily="18" charset="0"/>
                          <a:cs typeface="Times New Roman" panose="02020603050405020304" pitchFamily="18" charset="0"/>
                        </a:rPr>
                        <a:t>P(0.2&lt; a</a:t>
                      </a:r>
                      <a:r>
                        <a:rPr lang="en-US" altLang="zh-CN" baseline="-25000" dirty="0" smtClean="0">
                          <a:solidFill>
                            <a:srgbClr val="333333"/>
                          </a:solidFill>
                          <a:latin typeface="Times New Roman" panose="02020603050405020304" pitchFamily="18" charset="0"/>
                          <a:cs typeface="Times New Roman" panose="02020603050405020304" pitchFamily="18" charset="0"/>
                        </a:rPr>
                        <a:t>1 </a:t>
                      </a:r>
                      <a:r>
                        <a:rPr lang="en-US" altLang="zh-CN" dirty="0" smtClean="0">
                          <a:solidFill>
                            <a:srgbClr val="333333"/>
                          </a:solidFill>
                          <a:latin typeface="Times New Roman" panose="02020603050405020304" pitchFamily="18" charset="0"/>
                          <a:cs typeface="Times New Roman" panose="02020603050405020304" pitchFamily="18" charset="0"/>
                        </a:rPr>
                        <a:t>&lt;+∞ |c</a:t>
                      </a:r>
                      <a:r>
                        <a:rPr lang="en-US" altLang="zh-CN" baseline="-25000" dirty="0" smtClean="0">
                          <a:solidFill>
                            <a:srgbClr val="333333"/>
                          </a:solidFill>
                          <a:latin typeface="Times New Roman" panose="02020603050405020304" pitchFamily="18" charset="0"/>
                          <a:cs typeface="Times New Roman" panose="02020603050405020304" pitchFamily="18" charset="0"/>
                        </a:rPr>
                        <a:t>0</a:t>
                      </a:r>
                      <a:r>
                        <a:rPr lang="en-US" altLang="zh-CN" dirty="0" smtClean="0">
                          <a:solidFill>
                            <a:srgbClr val="333333"/>
                          </a:solidFill>
                          <a:latin typeface="Times New Roman" panose="02020603050405020304" pitchFamily="18" charset="0"/>
                          <a:cs typeface="Times New Roman" panose="02020603050405020304" pitchFamily="18" charset="0"/>
                        </a:rPr>
                        <a:t>) </a:t>
                      </a:r>
                      <a:endParaRPr lang="zh-CN" altLang="en-US" dirty="0" smtClean="0"/>
                    </a:p>
                  </a:txBody>
                  <a:tcPr/>
                </a:tc>
                <a:tc>
                  <a:txBody>
                    <a:bodyPr/>
                    <a:lstStyle/>
                    <a:p>
                      <a:r>
                        <a:rPr lang="en-US" altLang="zh-CN" dirty="0" smtClean="0"/>
                        <a:t>0.2</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solidFill>
                            <a:srgbClr val="333333"/>
                          </a:solidFill>
                          <a:latin typeface="Times New Roman" panose="02020603050405020304" pitchFamily="18" charset="0"/>
                          <a:cs typeface="Times New Roman" panose="02020603050405020304" pitchFamily="18" charset="0"/>
                        </a:rPr>
                        <a:t>P(0.8&lt; a</a:t>
                      </a:r>
                      <a:r>
                        <a:rPr lang="en-US" altLang="zh-CN" baseline="-25000" dirty="0" smtClean="0">
                          <a:solidFill>
                            <a:srgbClr val="333333"/>
                          </a:solidFill>
                          <a:latin typeface="Times New Roman" panose="02020603050405020304" pitchFamily="18" charset="0"/>
                          <a:cs typeface="Times New Roman" panose="02020603050405020304" pitchFamily="18" charset="0"/>
                        </a:rPr>
                        <a:t>2 </a:t>
                      </a:r>
                      <a:r>
                        <a:rPr lang="en-US" altLang="zh-CN" dirty="0" smtClean="0">
                          <a:solidFill>
                            <a:srgbClr val="333333"/>
                          </a:solidFill>
                          <a:latin typeface="Times New Roman" panose="02020603050405020304" pitchFamily="18" charset="0"/>
                          <a:cs typeface="Times New Roman" panose="02020603050405020304" pitchFamily="18" charset="0"/>
                        </a:rPr>
                        <a:t>&lt;+∞ |c</a:t>
                      </a:r>
                      <a:r>
                        <a:rPr lang="en-US" altLang="zh-CN" baseline="-25000" dirty="0" smtClean="0">
                          <a:solidFill>
                            <a:srgbClr val="333333"/>
                          </a:solidFill>
                          <a:latin typeface="Times New Roman" panose="02020603050405020304" pitchFamily="18" charset="0"/>
                          <a:cs typeface="Times New Roman" panose="02020603050405020304" pitchFamily="18" charset="0"/>
                        </a:rPr>
                        <a:t>0</a:t>
                      </a:r>
                      <a:r>
                        <a:rPr lang="en-US" altLang="zh-CN" dirty="0" smtClean="0">
                          <a:solidFill>
                            <a:srgbClr val="333333"/>
                          </a:solidFill>
                          <a:latin typeface="Times New Roman" panose="02020603050405020304" pitchFamily="18" charset="0"/>
                          <a:cs typeface="Times New Roman" panose="02020603050405020304" pitchFamily="18" charset="0"/>
                        </a:rPr>
                        <a:t>) </a:t>
                      </a:r>
                      <a:endParaRPr lang="zh-CN" altLang="en-US" dirty="0" smtClean="0"/>
                    </a:p>
                  </a:txBody>
                  <a:tcPr/>
                </a:tc>
                <a:tc>
                  <a:txBody>
                    <a:bodyPr/>
                    <a:lstStyle/>
                    <a:p>
                      <a:r>
                        <a:rPr lang="en-US" altLang="zh-CN" dirty="0" smtClean="0"/>
                        <a:t>0.2</a:t>
                      </a:r>
                      <a:endParaRPr lang="zh-CN" altLang="en-US" dirty="0"/>
                    </a:p>
                  </a:txBody>
                  <a:tcPr/>
                </a:tc>
                <a:tc vMerge="1">
                  <a:txBody>
                    <a:bodyPr/>
                    <a:lstStyle/>
                    <a:p>
                      <a:endParaRPr lang="zh-CN" altLang="en-US"/>
                    </a:p>
                  </a:txBody>
                  <a:tcPr/>
                </a:tc>
                <a:tc vMerge="1">
                  <a:txBody>
                    <a:bodyPr/>
                    <a:lstStyle/>
                    <a:p>
                      <a:endParaRPr lang="zh-CN" altLang="en-US"/>
                    </a:p>
                  </a:txBody>
                  <a:tcPr/>
                </a:tc>
              </a:tr>
              <a:tr h="121920">
                <a:tc rowSpan="4">
                  <a:txBody>
                    <a:bodyPr/>
                    <a:lstStyle/>
                    <a:p>
                      <a:r>
                        <a:rPr lang="en-US" altLang="zh-CN" dirty="0" smtClean="0"/>
                        <a:t>C1 = </a:t>
                      </a:r>
                      <a:r>
                        <a:rPr lang="zh-CN" altLang="en-US" dirty="0" smtClean="0"/>
                        <a:t>小号</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solidFill>
                            <a:srgbClr val="333333"/>
                          </a:solidFill>
                          <a:latin typeface="Times New Roman" panose="02020603050405020304" pitchFamily="18" charset="0"/>
                          <a:cs typeface="Times New Roman" panose="02020603050405020304" pitchFamily="18" charset="0"/>
                        </a:rPr>
                        <a:t>P(-∞ &lt; a</a:t>
                      </a:r>
                      <a:r>
                        <a:rPr lang="en-US" altLang="zh-CN" baseline="-25000" dirty="0" smtClean="0">
                          <a:solidFill>
                            <a:srgbClr val="333333"/>
                          </a:solidFill>
                          <a:latin typeface="Times New Roman" panose="02020603050405020304" pitchFamily="18" charset="0"/>
                          <a:cs typeface="Times New Roman" panose="02020603050405020304" pitchFamily="18" charset="0"/>
                        </a:rPr>
                        <a:t>1 </a:t>
                      </a:r>
                      <a:r>
                        <a:rPr lang="en-US" altLang="zh-CN" dirty="0" smtClean="0">
                          <a:solidFill>
                            <a:srgbClr val="333333"/>
                          </a:solidFill>
                          <a:latin typeface="Times New Roman" panose="02020603050405020304" pitchFamily="18" charset="0"/>
                          <a:cs typeface="Times New Roman" panose="02020603050405020304" pitchFamily="18" charset="0"/>
                        </a:rPr>
                        <a:t>&lt;0.05 |c</a:t>
                      </a:r>
                      <a:r>
                        <a:rPr lang="en-US" altLang="zh-CN" baseline="-25000" dirty="0" smtClean="0">
                          <a:solidFill>
                            <a:srgbClr val="333333"/>
                          </a:solidFill>
                          <a:latin typeface="Times New Roman" panose="02020603050405020304" pitchFamily="18" charset="0"/>
                          <a:cs typeface="Times New Roman" panose="02020603050405020304" pitchFamily="18" charset="0"/>
                        </a:rPr>
                        <a:t>0</a:t>
                      </a:r>
                      <a:r>
                        <a:rPr lang="en-US" altLang="zh-CN" dirty="0" smtClean="0">
                          <a:solidFill>
                            <a:srgbClr val="333333"/>
                          </a:solidFill>
                          <a:latin typeface="Times New Roman" panose="02020603050405020304" pitchFamily="18" charset="0"/>
                          <a:cs typeface="Times New Roman" panose="02020603050405020304" pitchFamily="18" charset="0"/>
                        </a:rPr>
                        <a:t>) </a:t>
                      </a:r>
                      <a:endParaRPr lang="zh-CN" altLang="en-US" dirty="0" smtClean="0"/>
                    </a:p>
                  </a:txBody>
                  <a:tcPr/>
                </a:tc>
                <a:tc>
                  <a:txBody>
                    <a:bodyPr/>
                    <a:lstStyle/>
                    <a:p>
                      <a:r>
                        <a:rPr lang="en-US" altLang="zh-CN" dirty="0" smtClean="0"/>
                        <a:t>0.8</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solidFill>
                            <a:srgbClr val="333333"/>
                          </a:solidFill>
                          <a:latin typeface="Times New Roman" panose="02020603050405020304" pitchFamily="18" charset="0"/>
                          <a:cs typeface="Times New Roman" panose="02020603050405020304" pitchFamily="18" charset="0"/>
                        </a:rPr>
                        <a:t>P(-∞ &lt; a</a:t>
                      </a:r>
                      <a:r>
                        <a:rPr lang="en-US" altLang="zh-CN" baseline="-25000" dirty="0" smtClean="0">
                          <a:solidFill>
                            <a:srgbClr val="333333"/>
                          </a:solidFill>
                          <a:latin typeface="Times New Roman" panose="02020603050405020304" pitchFamily="18" charset="0"/>
                          <a:cs typeface="Times New Roman" panose="02020603050405020304" pitchFamily="18" charset="0"/>
                        </a:rPr>
                        <a:t>2 </a:t>
                      </a:r>
                      <a:r>
                        <a:rPr lang="en-US" altLang="zh-CN" dirty="0" smtClean="0">
                          <a:solidFill>
                            <a:srgbClr val="333333"/>
                          </a:solidFill>
                          <a:latin typeface="Times New Roman" panose="02020603050405020304" pitchFamily="18" charset="0"/>
                          <a:cs typeface="Times New Roman" panose="02020603050405020304" pitchFamily="18" charset="0"/>
                        </a:rPr>
                        <a:t>&lt;0.1 |c</a:t>
                      </a:r>
                      <a:r>
                        <a:rPr lang="en-US" altLang="zh-CN" baseline="-25000" dirty="0" smtClean="0">
                          <a:solidFill>
                            <a:srgbClr val="333333"/>
                          </a:solidFill>
                          <a:latin typeface="Times New Roman" panose="02020603050405020304" pitchFamily="18" charset="0"/>
                          <a:cs typeface="Times New Roman" panose="02020603050405020304" pitchFamily="18" charset="0"/>
                        </a:rPr>
                        <a:t>0</a:t>
                      </a:r>
                      <a:r>
                        <a:rPr lang="en-US" altLang="zh-CN" dirty="0" smtClean="0">
                          <a:solidFill>
                            <a:srgbClr val="333333"/>
                          </a:solidFill>
                          <a:latin typeface="Times New Roman" panose="02020603050405020304" pitchFamily="18" charset="0"/>
                          <a:cs typeface="Times New Roman" panose="02020603050405020304" pitchFamily="18" charset="0"/>
                        </a:rPr>
                        <a:t>) </a:t>
                      </a:r>
                      <a:endParaRPr lang="zh-CN" altLang="en-US" dirty="0" smtClean="0"/>
                    </a:p>
                  </a:txBody>
                  <a:tcPr/>
                </a:tc>
                <a:tc>
                  <a:txBody>
                    <a:bodyPr/>
                    <a:lstStyle/>
                    <a:p>
                      <a:r>
                        <a:rPr lang="en-US" altLang="zh-CN" dirty="0" smtClean="0"/>
                        <a:t>0.7</a:t>
                      </a:r>
                      <a:endParaRPr lang="zh-CN" altLang="en-US" dirty="0"/>
                    </a:p>
                  </a:txBody>
                  <a:tcPr/>
                </a:tc>
                <a:tc row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solidFill>
                            <a:srgbClr val="333333"/>
                          </a:solidFill>
                          <a:latin typeface="Times New Roman" panose="02020603050405020304" pitchFamily="18" charset="0"/>
                          <a:cs typeface="Times New Roman" panose="02020603050405020304" pitchFamily="18" charset="0"/>
                        </a:rPr>
                        <a:t>P(a</a:t>
                      </a:r>
                      <a:r>
                        <a:rPr lang="en-US" altLang="zh-CN" baseline="-25000" dirty="0" smtClean="0">
                          <a:solidFill>
                            <a:srgbClr val="333333"/>
                          </a:solidFill>
                          <a:latin typeface="Times New Roman" panose="02020603050405020304" pitchFamily="18" charset="0"/>
                          <a:cs typeface="Times New Roman" panose="02020603050405020304" pitchFamily="18" charset="0"/>
                        </a:rPr>
                        <a:t>3 </a:t>
                      </a:r>
                      <a:r>
                        <a:rPr lang="en-US" altLang="zh-CN" baseline="0" dirty="0" smtClean="0">
                          <a:solidFill>
                            <a:srgbClr val="333333"/>
                          </a:solidFill>
                          <a:latin typeface="Times New Roman" panose="02020603050405020304" pitchFamily="18" charset="0"/>
                          <a:cs typeface="Times New Roman" panose="02020603050405020304" pitchFamily="18" charset="0"/>
                        </a:rPr>
                        <a:t>= 0</a:t>
                      </a:r>
                      <a:r>
                        <a:rPr lang="en-US" altLang="zh-CN" dirty="0" smtClean="0">
                          <a:solidFill>
                            <a:srgbClr val="333333"/>
                          </a:solidFill>
                          <a:latin typeface="Times New Roman" panose="02020603050405020304" pitchFamily="18" charset="0"/>
                          <a:cs typeface="Times New Roman" panose="02020603050405020304" pitchFamily="18" charset="0"/>
                        </a:rPr>
                        <a:t>|c</a:t>
                      </a:r>
                      <a:r>
                        <a:rPr lang="en-US" altLang="zh-CN" baseline="-25000" dirty="0" smtClean="0">
                          <a:solidFill>
                            <a:srgbClr val="333333"/>
                          </a:solidFill>
                          <a:latin typeface="Times New Roman" panose="02020603050405020304" pitchFamily="18" charset="0"/>
                          <a:cs typeface="Times New Roman" panose="02020603050405020304" pitchFamily="18" charset="0"/>
                        </a:rPr>
                        <a:t>0</a:t>
                      </a:r>
                      <a:r>
                        <a:rPr lang="en-US" altLang="zh-CN" dirty="0" smtClean="0">
                          <a:solidFill>
                            <a:srgbClr val="333333"/>
                          </a:solidFill>
                          <a:latin typeface="Times New Roman" panose="02020603050405020304" pitchFamily="18" charset="0"/>
                          <a:cs typeface="Times New Roman" panose="02020603050405020304" pitchFamily="18" charset="0"/>
                        </a:rPr>
                        <a:t>) </a:t>
                      </a:r>
                      <a:endParaRPr lang="zh-CN" altLang="en-US" dirty="0" smtClean="0"/>
                    </a:p>
                  </a:txBody>
                  <a:tcPr/>
                </a:tc>
                <a:tc rowSpan="2">
                  <a:txBody>
                    <a:bodyPr/>
                    <a:lstStyle/>
                    <a:p>
                      <a:r>
                        <a:rPr lang="en-US" altLang="zh-CN" dirty="0" smtClean="0"/>
                        <a:t>0.9</a:t>
                      </a:r>
                      <a:endParaRPr lang="zh-CN" altLang="en-US" dirty="0"/>
                    </a:p>
                  </a:txBody>
                  <a:tcPr/>
                </a:tc>
              </a:tr>
              <a:tr h="182880">
                <a:tc vMerge="1">
                  <a:txBody>
                    <a:bodyPr/>
                    <a:lstStyle/>
                    <a:p>
                      <a:endParaRPr lang="zh-CN" altLang="en-US"/>
                    </a:p>
                  </a:txBody>
                  <a:tcPr/>
                </a:tc>
                <a:tc row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solidFill>
                            <a:srgbClr val="333333"/>
                          </a:solidFill>
                          <a:latin typeface="Times New Roman" panose="02020603050405020304" pitchFamily="18" charset="0"/>
                          <a:cs typeface="Times New Roman" panose="02020603050405020304" pitchFamily="18" charset="0"/>
                        </a:rPr>
                        <a:t>P(0.05&lt;a</a:t>
                      </a:r>
                      <a:r>
                        <a:rPr lang="en-US" altLang="zh-CN" baseline="-25000" dirty="0" smtClean="0">
                          <a:solidFill>
                            <a:srgbClr val="333333"/>
                          </a:solidFill>
                          <a:latin typeface="Times New Roman" panose="02020603050405020304" pitchFamily="18" charset="0"/>
                          <a:cs typeface="Times New Roman" panose="02020603050405020304" pitchFamily="18" charset="0"/>
                        </a:rPr>
                        <a:t>1 </a:t>
                      </a:r>
                      <a:r>
                        <a:rPr lang="en-US" altLang="zh-CN" dirty="0" smtClean="0">
                          <a:solidFill>
                            <a:srgbClr val="333333"/>
                          </a:solidFill>
                          <a:latin typeface="Times New Roman" panose="02020603050405020304" pitchFamily="18" charset="0"/>
                          <a:cs typeface="Times New Roman" panose="02020603050405020304" pitchFamily="18" charset="0"/>
                        </a:rPr>
                        <a:t>&lt;0.2 |c</a:t>
                      </a:r>
                      <a:r>
                        <a:rPr lang="en-US" altLang="zh-CN" baseline="-25000" dirty="0" smtClean="0">
                          <a:solidFill>
                            <a:srgbClr val="333333"/>
                          </a:solidFill>
                          <a:latin typeface="Times New Roman" panose="02020603050405020304" pitchFamily="18" charset="0"/>
                          <a:cs typeface="Times New Roman" panose="02020603050405020304" pitchFamily="18" charset="0"/>
                        </a:rPr>
                        <a:t>0</a:t>
                      </a:r>
                      <a:r>
                        <a:rPr lang="en-US" altLang="zh-CN" dirty="0" smtClean="0">
                          <a:solidFill>
                            <a:srgbClr val="333333"/>
                          </a:solidFill>
                          <a:latin typeface="Times New Roman" panose="02020603050405020304" pitchFamily="18" charset="0"/>
                          <a:cs typeface="Times New Roman" panose="02020603050405020304" pitchFamily="18" charset="0"/>
                        </a:rPr>
                        <a:t>) </a:t>
                      </a:r>
                      <a:endParaRPr lang="zh-CN" altLang="en-US" dirty="0" smtClean="0"/>
                    </a:p>
                  </a:txBody>
                  <a:tcPr/>
                </a:tc>
                <a:tc rowSpan="2">
                  <a:txBody>
                    <a:bodyPr/>
                    <a:lstStyle/>
                    <a:p>
                      <a:r>
                        <a:rPr lang="en-US" altLang="zh-CN" dirty="0" smtClean="0"/>
                        <a:t>0.1</a:t>
                      </a:r>
                      <a:endParaRPr lang="zh-CN" altLang="en-US" dirty="0"/>
                    </a:p>
                  </a:txBody>
                  <a:tcPr/>
                </a:tc>
                <a:tc row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solidFill>
                            <a:srgbClr val="333333"/>
                          </a:solidFill>
                          <a:latin typeface="Times New Roman" panose="02020603050405020304" pitchFamily="18" charset="0"/>
                          <a:cs typeface="Times New Roman" panose="02020603050405020304" pitchFamily="18" charset="0"/>
                        </a:rPr>
                        <a:t>P(0.1&lt;a</a:t>
                      </a:r>
                      <a:r>
                        <a:rPr lang="en-US" altLang="zh-CN" baseline="-25000" dirty="0" smtClean="0">
                          <a:solidFill>
                            <a:srgbClr val="333333"/>
                          </a:solidFill>
                          <a:latin typeface="Times New Roman" panose="02020603050405020304" pitchFamily="18" charset="0"/>
                          <a:cs typeface="Times New Roman" panose="02020603050405020304" pitchFamily="18" charset="0"/>
                        </a:rPr>
                        <a:t>2 </a:t>
                      </a:r>
                      <a:r>
                        <a:rPr lang="en-US" altLang="zh-CN" dirty="0" smtClean="0">
                          <a:solidFill>
                            <a:srgbClr val="333333"/>
                          </a:solidFill>
                          <a:latin typeface="Times New Roman" panose="02020603050405020304" pitchFamily="18" charset="0"/>
                          <a:cs typeface="Times New Roman" panose="02020603050405020304" pitchFamily="18" charset="0"/>
                        </a:rPr>
                        <a:t>&lt;0.8 |c</a:t>
                      </a:r>
                      <a:r>
                        <a:rPr lang="en-US" altLang="zh-CN" baseline="-25000" dirty="0" smtClean="0">
                          <a:solidFill>
                            <a:srgbClr val="333333"/>
                          </a:solidFill>
                          <a:latin typeface="Times New Roman" panose="02020603050405020304" pitchFamily="18" charset="0"/>
                          <a:cs typeface="Times New Roman" panose="02020603050405020304" pitchFamily="18" charset="0"/>
                        </a:rPr>
                        <a:t>0</a:t>
                      </a:r>
                      <a:r>
                        <a:rPr lang="en-US" altLang="zh-CN" dirty="0" smtClean="0">
                          <a:solidFill>
                            <a:srgbClr val="333333"/>
                          </a:solidFill>
                          <a:latin typeface="Times New Roman" panose="02020603050405020304" pitchFamily="18" charset="0"/>
                          <a:cs typeface="Times New Roman" panose="02020603050405020304" pitchFamily="18" charset="0"/>
                        </a:rPr>
                        <a:t>) </a:t>
                      </a:r>
                      <a:endParaRPr lang="zh-CN" altLang="en-US" dirty="0" smtClean="0"/>
                    </a:p>
                  </a:txBody>
                  <a:tcPr/>
                </a:tc>
                <a:tc rowSpan="2">
                  <a:txBody>
                    <a:bodyPr/>
                    <a:lstStyle/>
                    <a:p>
                      <a:r>
                        <a:rPr lang="en-US" altLang="zh-CN" dirty="0" smtClean="0"/>
                        <a:t>0.2</a:t>
                      </a:r>
                      <a:endParaRPr lang="zh-CN" altLang="en-US" dirty="0"/>
                    </a:p>
                  </a:txBody>
                  <a:tcPr/>
                </a:tc>
                <a:tc vMerge="1">
                  <a:txBody>
                    <a:bodyPr/>
                    <a:lstStyle/>
                    <a:p>
                      <a:endParaRPr lang="zh-CN" altLang="en-US"/>
                    </a:p>
                  </a:txBody>
                  <a:tcPr/>
                </a:tc>
                <a:tc vMerge="1">
                  <a:txBody>
                    <a:bodyPr/>
                    <a:lstStyle/>
                    <a:p>
                      <a:endParaRPr lang="zh-CN" altLang="en-US"/>
                    </a:p>
                  </a:txBody>
                  <a:tcPr/>
                </a:tc>
              </a:tr>
              <a:tr h="182880">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row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solidFill>
                            <a:srgbClr val="333333"/>
                          </a:solidFill>
                          <a:latin typeface="Times New Roman" panose="02020603050405020304" pitchFamily="18" charset="0"/>
                          <a:cs typeface="Times New Roman" panose="02020603050405020304" pitchFamily="18" charset="0"/>
                        </a:rPr>
                        <a:t>P(a</a:t>
                      </a:r>
                      <a:r>
                        <a:rPr lang="en-US" altLang="zh-CN" baseline="-25000" dirty="0" smtClean="0">
                          <a:solidFill>
                            <a:srgbClr val="333333"/>
                          </a:solidFill>
                          <a:latin typeface="Times New Roman" panose="02020603050405020304" pitchFamily="18" charset="0"/>
                          <a:cs typeface="Times New Roman" panose="02020603050405020304" pitchFamily="18" charset="0"/>
                        </a:rPr>
                        <a:t>3 </a:t>
                      </a:r>
                      <a:r>
                        <a:rPr lang="en-US" altLang="zh-CN" baseline="0" dirty="0" smtClean="0">
                          <a:solidFill>
                            <a:srgbClr val="333333"/>
                          </a:solidFill>
                          <a:latin typeface="Times New Roman" panose="02020603050405020304" pitchFamily="18" charset="0"/>
                          <a:cs typeface="Times New Roman" panose="02020603050405020304" pitchFamily="18" charset="0"/>
                        </a:rPr>
                        <a:t>= 1</a:t>
                      </a:r>
                      <a:r>
                        <a:rPr lang="en-US" altLang="zh-CN" dirty="0" smtClean="0">
                          <a:solidFill>
                            <a:srgbClr val="333333"/>
                          </a:solidFill>
                          <a:latin typeface="Times New Roman" panose="02020603050405020304" pitchFamily="18" charset="0"/>
                          <a:cs typeface="Times New Roman" panose="02020603050405020304" pitchFamily="18" charset="0"/>
                        </a:rPr>
                        <a:t>|c</a:t>
                      </a:r>
                      <a:r>
                        <a:rPr lang="en-US" altLang="zh-CN" baseline="-25000" dirty="0" smtClean="0">
                          <a:solidFill>
                            <a:srgbClr val="333333"/>
                          </a:solidFill>
                          <a:latin typeface="Times New Roman" panose="02020603050405020304" pitchFamily="18" charset="0"/>
                          <a:cs typeface="Times New Roman" panose="02020603050405020304" pitchFamily="18" charset="0"/>
                        </a:rPr>
                        <a:t>0</a:t>
                      </a:r>
                      <a:r>
                        <a:rPr lang="en-US" altLang="zh-CN" dirty="0" smtClean="0">
                          <a:solidFill>
                            <a:srgbClr val="333333"/>
                          </a:solidFill>
                          <a:latin typeface="Times New Roman" panose="02020603050405020304" pitchFamily="18" charset="0"/>
                          <a:cs typeface="Times New Roman" panose="02020603050405020304" pitchFamily="18" charset="0"/>
                        </a:rPr>
                        <a:t>) </a:t>
                      </a:r>
                      <a:endParaRPr lang="zh-CN" altLang="en-US" dirty="0" smtClean="0"/>
                    </a:p>
                  </a:txBody>
                  <a:tcPr/>
                </a:tc>
                <a:tc rowSpan="2">
                  <a:txBody>
                    <a:bodyPr/>
                    <a:lstStyle/>
                    <a:p>
                      <a:r>
                        <a:rPr lang="en-US" altLang="zh-CN" dirty="0" smtClean="0"/>
                        <a:t>0.1</a:t>
                      </a:r>
                      <a:endParaRPr lang="zh-CN" altLang="en-US" dirty="0"/>
                    </a:p>
                  </a:txBody>
                  <a:tcPr/>
                </a:tc>
              </a:tr>
              <a:tr h="121920">
                <a:tc vMerge="1">
                  <a:txBody>
                    <a:bodyPr/>
                    <a:lstStyle/>
                    <a:p>
                      <a:endParaRPr lang="zh-CN" alt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solidFill>
                            <a:srgbClr val="333333"/>
                          </a:solidFill>
                          <a:latin typeface="Times New Roman" panose="02020603050405020304" pitchFamily="18" charset="0"/>
                          <a:cs typeface="Times New Roman" panose="02020603050405020304" pitchFamily="18" charset="0"/>
                        </a:rPr>
                        <a:t>P(0.2&lt; a</a:t>
                      </a:r>
                      <a:r>
                        <a:rPr lang="en-US" altLang="zh-CN" baseline="-25000" dirty="0" smtClean="0">
                          <a:solidFill>
                            <a:srgbClr val="333333"/>
                          </a:solidFill>
                          <a:latin typeface="Times New Roman" panose="02020603050405020304" pitchFamily="18" charset="0"/>
                          <a:cs typeface="Times New Roman" panose="02020603050405020304" pitchFamily="18" charset="0"/>
                        </a:rPr>
                        <a:t>1 </a:t>
                      </a:r>
                      <a:r>
                        <a:rPr lang="en-US" altLang="zh-CN" dirty="0" smtClean="0">
                          <a:solidFill>
                            <a:srgbClr val="333333"/>
                          </a:solidFill>
                          <a:latin typeface="Times New Roman" panose="02020603050405020304" pitchFamily="18" charset="0"/>
                          <a:cs typeface="Times New Roman" panose="02020603050405020304" pitchFamily="18" charset="0"/>
                        </a:rPr>
                        <a:t>&lt;+∞ |c</a:t>
                      </a:r>
                      <a:r>
                        <a:rPr lang="en-US" altLang="zh-CN" baseline="-25000" dirty="0" smtClean="0">
                          <a:solidFill>
                            <a:srgbClr val="333333"/>
                          </a:solidFill>
                          <a:latin typeface="Times New Roman" panose="02020603050405020304" pitchFamily="18" charset="0"/>
                          <a:cs typeface="Times New Roman" panose="02020603050405020304" pitchFamily="18" charset="0"/>
                        </a:rPr>
                        <a:t>0</a:t>
                      </a:r>
                      <a:r>
                        <a:rPr lang="en-US" altLang="zh-CN" dirty="0" smtClean="0">
                          <a:solidFill>
                            <a:srgbClr val="333333"/>
                          </a:solidFill>
                          <a:latin typeface="Times New Roman" panose="02020603050405020304" pitchFamily="18" charset="0"/>
                          <a:cs typeface="Times New Roman" panose="02020603050405020304" pitchFamily="18" charset="0"/>
                        </a:rPr>
                        <a:t>) </a:t>
                      </a:r>
                      <a:endParaRPr lang="zh-CN" altLang="en-US" dirty="0" smtClean="0"/>
                    </a:p>
                  </a:txBody>
                  <a:tcPr/>
                </a:tc>
                <a:tc>
                  <a:txBody>
                    <a:bodyPr/>
                    <a:lstStyle/>
                    <a:p>
                      <a:r>
                        <a:rPr lang="en-US" altLang="zh-CN" dirty="0" smtClean="0"/>
                        <a:t>0.1</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solidFill>
                            <a:srgbClr val="333333"/>
                          </a:solidFill>
                          <a:latin typeface="Times New Roman" panose="02020603050405020304" pitchFamily="18" charset="0"/>
                          <a:cs typeface="Times New Roman" panose="02020603050405020304" pitchFamily="18" charset="0"/>
                        </a:rPr>
                        <a:t>P(0.8&lt; a</a:t>
                      </a:r>
                      <a:r>
                        <a:rPr lang="en-US" altLang="zh-CN" baseline="-25000" dirty="0" smtClean="0">
                          <a:solidFill>
                            <a:srgbClr val="333333"/>
                          </a:solidFill>
                          <a:latin typeface="Times New Roman" panose="02020603050405020304" pitchFamily="18" charset="0"/>
                          <a:cs typeface="Times New Roman" panose="02020603050405020304" pitchFamily="18" charset="0"/>
                        </a:rPr>
                        <a:t>2 </a:t>
                      </a:r>
                      <a:r>
                        <a:rPr lang="en-US" altLang="zh-CN" dirty="0" smtClean="0">
                          <a:solidFill>
                            <a:srgbClr val="333333"/>
                          </a:solidFill>
                          <a:latin typeface="Times New Roman" panose="02020603050405020304" pitchFamily="18" charset="0"/>
                          <a:cs typeface="Times New Roman" panose="02020603050405020304" pitchFamily="18" charset="0"/>
                        </a:rPr>
                        <a:t>&lt;+∞ |c</a:t>
                      </a:r>
                      <a:r>
                        <a:rPr lang="en-US" altLang="zh-CN" baseline="-25000" dirty="0" smtClean="0">
                          <a:solidFill>
                            <a:srgbClr val="333333"/>
                          </a:solidFill>
                          <a:latin typeface="Times New Roman" panose="02020603050405020304" pitchFamily="18" charset="0"/>
                          <a:cs typeface="Times New Roman" panose="02020603050405020304" pitchFamily="18" charset="0"/>
                        </a:rPr>
                        <a:t>0</a:t>
                      </a:r>
                      <a:r>
                        <a:rPr lang="en-US" altLang="zh-CN" dirty="0" smtClean="0">
                          <a:solidFill>
                            <a:srgbClr val="333333"/>
                          </a:solidFill>
                          <a:latin typeface="Times New Roman" panose="02020603050405020304" pitchFamily="18" charset="0"/>
                          <a:cs typeface="Times New Roman" panose="02020603050405020304" pitchFamily="18" charset="0"/>
                        </a:rPr>
                        <a:t>) </a:t>
                      </a:r>
                      <a:endParaRPr lang="zh-CN" altLang="en-US" dirty="0" smtClean="0"/>
                    </a:p>
                  </a:txBody>
                  <a:tcPr/>
                </a:tc>
                <a:tc>
                  <a:txBody>
                    <a:bodyPr/>
                    <a:lstStyle/>
                    <a:p>
                      <a:r>
                        <a:rPr lang="en-US" altLang="zh-CN" dirty="0" smtClean="0"/>
                        <a:t>0.1</a:t>
                      </a:r>
                      <a:endParaRPr lang="zh-CN" altLang="en-US" dirty="0"/>
                    </a:p>
                  </a:txBody>
                  <a:tcPr/>
                </a:tc>
                <a:tc vMerge="1">
                  <a:txBody>
                    <a:bodyPr/>
                    <a:lstStyle/>
                    <a:p>
                      <a:endParaRPr lang="zh-CN" altLang="en-US"/>
                    </a:p>
                  </a:txBody>
                  <a:tcPr/>
                </a:tc>
                <a:tc vMerge="1">
                  <a:txBody>
                    <a:bodyPr/>
                    <a:lstStyle/>
                    <a:p>
                      <a:endParaRPr lang="zh-CN" altLang="en-US"/>
                    </a:p>
                  </a:txBody>
                  <a:tcPr/>
                </a:tc>
              </a:tr>
            </a:tbl>
          </a:graphicData>
        </a:graphic>
      </p:graphicFrame>
    </p:spTree>
    <p:extLst>
      <p:ext uri="{BB962C8B-B14F-4D97-AF65-F5344CB8AC3E}">
        <p14:creationId xmlns:p14="http://schemas.microsoft.com/office/powerpoint/2010/main" val="134715369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7000" b="-17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应用</a:t>
            </a:r>
            <a:r>
              <a:rPr lang="en-US" altLang="zh-CN" dirty="0" smtClean="0"/>
              <a:t>-SNS</a:t>
            </a:r>
            <a:r>
              <a:rPr lang="zh-CN" altLang="en-US" dirty="0" smtClean="0"/>
              <a:t>小号识别</a:t>
            </a:r>
            <a:endParaRPr lang="zh-CN" altLang="en-US" dirty="0"/>
          </a:p>
        </p:txBody>
      </p:sp>
      <p:sp>
        <p:nvSpPr>
          <p:cNvPr id="3" name="内容占位符 2"/>
          <p:cNvSpPr>
            <a:spLocks noGrp="1"/>
          </p:cNvSpPr>
          <p:nvPr>
            <p:ph idx="1"/>
          </p:nvPr>
        </p:nvSpPr>
        <p:spPr/>
        <p:txBody>
          <a:bodyPr/>
          <a:lstStyle/>
          <a:p>
            <a:pPr marL="0" indent="0">
              <a:buNone/>
            </a:pPr>
            <a:r>
              <a:rPr lang="zh-CN" altLang="en-US" i="1" dirty="0"/>
              <a:t>来了一</a:t>
            </a:r>
            <a:r>
              <a:rPr lang="zh-CN" altLang="en-US" i="1" dirty="0" smtClean="0"/>
              <a:t>个要是别的测试例</a:t>
            </a:r>
            <a:r>
              <a:rPr lang="en-US" altLang="zh-CN" dirty="0" smtClean="0"/>
              <a:t>	</a:t>
            </a:r>
          </a:p>
          <a:p>
            <a:pPr marL="0" indent="0">
              <a:buNone/>
            </a:pPr>
            <a:r>
              <a:rPr lang="en-US" altLang="zh-CN" dirty="0">
                <a:solidFill>
                  <a:srgbClr val="333333"/>
                </a:solidFill>
                <a:latin typeface="Times New Roman" panose="02020603050405020304" pitchFamily="18" charset="0"/>
                <a:cs typeface="Times New Roman" panose="02020603050405020304" pitchFamily="18" charset="0"/>
              </a:rPr>
              <a:t>	</a:t>
            </a:r>
            <a:r>
              <a:rPr lang="en-US" altLang="zh-CN" dirty="0" smtClean="0">
                <a:solidFill>
                  <a:srgbClr val="333333"/>
                </a:solidFill>
                <a:latin typeface="Times New Roman" panose="02020603050405020304" pitchFamily="18" charset="0"/>
                <a:cs typeface="Times New Roman" panose="02020603050405020304" pitchFamily="18" charset="0"/>
              </a:rPr>
              <a:t>t</a:t>
            </a:r>
            <a:r>
              <a:rPr lang="en-US" altLang="zh-CN" baseline="-25000" dirty="0" smtClean="0">
                <a:solidFill>
                  <a:srgbClr val="333333"/>
                </a:solidFill>
                <a:latin typeface="Times New Roman" panose="02020603050405020304" pitchFamily="18" charset="0"/>
                <a:cs typeface="Times New Roman" panose="02020603050405020304" pitchFamily="18" charset="0"/>
              </a:rPr>
              <a:t>? </a:t>
            </a:r>
            <a:r>
              <a:rPr lang="en-US" altLang="zh-CN" dirty="0" smtClean="0">
                <a:solidFill>
                  <a:srgbClr val="333333"/>
                </a:solidFill>
                <a:latin typeface="Times New Roman" panose="02020603050405020304" pitchFamily="18" charset="0"/>
                <a:cs typeface="Times New Roman" panose="02020603050405020304" pitchFamily="18" charset="0"/>
              </a:rPr>
              <a:t>= {</a:t>
            </a:r>
            <a:r>
              <a:rPr lang="en-US" altLang="zh-CN" dirty="0" smtClean="0">
                <a:solidFill>
                  <a:schemeClr val="accent4">
                    <a:lumMod val="75000"/>
                  </a:schemeClr>
                </a:solidFill>
                <a:latin typeface="Times New Roman" panose="02020603050405020304" pitchFamily="18" charset="0"/>
                <a:cs typeface="Times New Roman" panose="02020603050405020304" pitchFamily="18" charset="0"/>
              </a:rPr>
              <a:t>a</a:t>
            </a:r>
            <a:r>
              <a:rPr lang="en-US" altLang="zh-CN" baseline="-25000" dirty="0" smtClean="0">
                <a:solidFill>
                  <a:schemeClr val="accent4">
                    <a:lumMod val="75000"/>
                  </a:schemeClr>
                </a:solidFill>
                <a:latin typeface="Times New Roman" panose="02020603050405020304" pitchFamily="18" charset="0"/>
                <a:cs typeface="Times New Roman" panose="02020603050405020304" pitchFamily="18" charset="0"/>
              </a:rPr>
              <a:t>1</a:t>
            </a:r>
            <a:r>
              <a:rPr lang="en-US" altLang="zh-CN" dirty="0" smtClean="0">
                <a:solidFill>
                  <a:srgbClr val="333333"/>
                </a:solidFill>
                <a:latin typeface="Times New Roman" panose="02020603050405020304" pitchFamily="18" charset="0"/>
                <a:cs typeface="Times New Roman" panose="02020603050405020304" pitchFamily="18" charset="0"/>
              </a:rPr>
              <a:t>=0.1, </a:t>
            </a:r>
            <a:r>
              <a:rPr lang="en-US" altLang="zh-CN" dirty="0" smtClean="0">
                <a:solidFill>
                  <a:schemeClr val="accent4">
                    <a:lumMod val="75000"/>
                  </a:schemeClr>
                </a:solidFill>
                <a:latin typeface="Times New Roman" panose="02020603050405020304" pitchFamily="18" charset="0"/>
                <a:cs typeface="Times New Roman" panose="02020603050405020304" pitchFamily="18" charset="0"/>
              </a:rPr>
              <a:t>a</a:t>
            </a:r>
            <a:r>
              <a:rPr lang="en-US" altLang="zh-CN" baseline="-25000" dirty="0" smtClean="0">
                <a:solidFill>
                  <a:schemeClr val="accent4">
                    <a:lumMod val="75000"/>
                  </a:schemeClr>
                </a:solidFill>
                <a:latin typeface="Times New Roman" panose="02020603050405020304" pitchFamily="18" charset="0"/>
                <a:cs typeface="Times New Roman" panose="02020603050405020304" pitchFamily="18" charset="0"/>
              </a:rPr>
              <a:t>2</a:t>
            </a:r>
            <a:r>
              <a:rPr lang="en-US" altLang="zh-CN" baseline="-25000" dirty="0" smtClean="0">
                <a:solidFill>
                  <a:srgbClr val="333333"/>
                </a:solidFill>
                <a:latin typeface="Times New Roman" panose="02020603050405020304" pitchFamily="18" charset="0"/>
                <a:cs typeface="Times New Roman" panose="02020603050405020304" pitchFamily="18" charset="0"/>
              </a:rPr>
              <a:t> </a:t>
            </a:r>
            <a:r>
              <a:rPr lang="en-US" altLang="zh-CN" dirty="0">
                <a:solidFill>
                  <a:srgbClr val="333333"/>
                </a:solidFill>
                <a:latin typeface="Times New Roman" panose="02020603050405020304" pitchFamily="18" charset="0"/>
                <a:cs typeface="Times New Roman" panose="02020603050405020304" pitchFamily="18" charset="0"/>
              </a:rPr>
              <a:t>= 0.2</a:t>
            </a:r>
            <a:r>
              <a:rPr lang="en-US" altLang="zh-CN" dirty="0" smtClean="0">
                <a:solidFill>
                  <a:srgbClr val="333333"/>
                </a:solidFill>
                <a:latin typeface="Times New Roman" panose="02020603050405020304" pitchFamily="18" charset="0"/>
                <a:cs typeface="Times New Roman" panose="02020603050405020304" pitchFamily="18" charset="0"/>
              </a:rPr>
              <a:t>, </a:t>
            </a:r>
            <a:r>
              <a:rPr lang="en-US" altLang="zh-CN" dirty="0" smtClean="0">
                <a:solidFill>
                  <a:schemeClr val="accent4">
                    <a:lumMod val="75000"/>
                  </a:schemeClr>
                </a:solidFill>
                <a:latin typeface="Times New Roman" panose="02020603050405020304" pitchFamily="18" charset="0"/>
                <a:cs typeface="Times New Roman" panose="02020603050405020304" pitchFamily="18" charset="0"/>
              </a:rPr>
              <a:t>a</a:t>
            </a:r>
            <a:r>
              <a:rPr lang="en-US" altLang="zh-CN" baseline="-25000" dirty="0" smtClean="0">
                <a:solidFill>
                  <a:schemeClr val="accent4">
                    <a:lumMod val="75000"/>
                  </a:schemeClr>
                </a:solidFill>
                <a:latin typeface="Times New Roman" panose="02020603050405020304" pitchFamily="18" charset="0"/>
                <a:cs typeface="Times New Roman" panose="02020603050405020304" pitchFamily="18" charset="0"/>
              </a:rPr>
              <a:t>3</a:t>
            </a:r>
            <a:r>
              <a:rPr lang="en-US" altLang="zh-CN" dirty="0">
                <a:solidFill>
                  <a:srgbClr val="333333"/>
                </a:solidFill>
                <a:latin typeface="Times New Roman" panose="02020603050405020304" pitchFamily="18" charset="0"/>
                <a:cs typeface="Times New Roman" panose="02020603050405020304" pitchFamily="18" charset="0"/>
              </a:rPr>
              <a:t>=0 </a:t>
            </a:r>
            <a:r>
              <a:rPr lang="en-US" altLang="zh-CN" dirty="0" smtClean="0">
                <a:solidFill>
                  <a:srgbClr val="333333"/>
                </a:solidFill>
                <a:latin typeface="Times New Roman" panose="02020603050405020304" pitchFamily="18" charset="0"/>
                <a:cs typeface="Times New Roman" panose="02020603050405020304" pitchFamily="18" charset="0"/>
              </a:rPr>
              <a:t>}</a:t>
            </a:r>
          </a:p>
          <a:p>
            <a:pPr marL="0" indent="0">
              <a:buNone/>
            </a:pPr>
            <a:r>
              <a:rPr lang="zh-CN" altLang="en-US" dirty="0" smtClean="0">
                <a:solidFill>
                  <a:srgbClr val="333333"/>
                </a:solidFill>
                <a:latin typeface="Times New Roman" panose="02020603050405020304" pitchFamily="18" charset="0"/>
                <a:cs typeface="Times New Roman" panose="02020603050405020304" pitchFamily="18" charset="0"/>
              </a:rPr>
              <a:t>分析它是小号还是正号？</a:t>
            </a:r>
            <a:endParaRPr lang="en-US" altLang="zh-CN" dirty="0" smtClean="0">
              <a:solidFill>
                <a:srgbClr val="333333"/>
              </a:solidFill>
              <a:latin typeface="Times New Roman" panose="02020603050405020304" pitchFamily="18" charset="0"/>
              <a:cs typeface="Times New Roman" panose="02020603050405020304" pitchFamily="18" charset="0"/>
            </a:endParaRPr>
          </a:p>
          <a:p>
            <a:pPr marL="0" indent="0">
              <a:buNone/>
            </a:pPr>
            <a:endParaRPr lang="en-US" altLang="zh-CN" dirty="0">
              <a:solidFill>
                <a:srgbClr val="333333"/>
              </a:solidFill>
              <a:latin typeface="Times New Roman" panose="02020603050405020304" pitchFamily="18" charset="0"/>
              <a:cs typeface="Times New Roman" panose="02020603050405020304" pitchFamily="18" charset="0"/>
            </a:endParaRPr>
          </a:p>
          <a:p>
            <a:pPr marL="0" indent="0">
              <a:buNone/>
            </a:pPr>
            <a:endParaRPr lang="en-US" altLang="zh-CN" dirty="0">
              <a:solidFill>
                <a:srgbClr val="333333"/>
              </a:solidFill>
              <a:latin typeface="Times New Roman" panose="02020603050405020304" pitchFamily="18" charset="0"/>
              <a:cs typeface="Times New Roman" panose="02020603050405020304" pitchFamily="18" charset="0"/>
            </a:endParaRPr>
          </a:p>
          <a:p>
            <a:pPr marL="0" indent="0">
              <a:buNone/>
            </a:pPr>
            <a:endParaRPr lang="en-US" altLang="zh-CN" dirty="0"/>
          </a:p>
        </p:txBody>
      </p:sp>
      <p:pic>
        <p:nvPicPr>
          <p:cNvPr id="4" name="内容占位符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71418" y="0"/>
            <a:ext cx="4169975" cy="3238500"/>
          </a:xfrm>
          <a:prstGeom prst="rect">
            <a:avLst/>
          </a:prstGeom>
        </p:spPr>
      </p:pic>
      <mc:AlternateContent xmlns:mc="http://schemas.openxmlformats.org/markup-compatibility/2006" xmlns:a14="http://schemas.microsoft.com/office/drawing/2010/main">
        <mc:Choice Requires="a14">
          <p:sp>
            <p:nvSpPr>
              <p:cNvPr id="5" name="矩形 4"/>
              <p:cNvSpPr/>
              <p:nvPr/>
            </p:nvSpPr>
            <p:spPr>
              <a:xfrm>
                <a:off x="949692" y="3599341"/>
                <a:ext cx="10603831" cy="369332"/>
              </a:xfrm>
              <a:prstGeom prst="rect">
                <a:avLst/>
              </a:prstGeom>
            </p:spPr>
            <p:txBody>
              <a:bodyPr wrap="square">
                <a:spAutoFit/>
              </a:bodyPr>
              <a:lstStyle/>
              <a:p>
                <a14:m>
                  <m:oMath xmlns:m="http://schemas.openxmlformats.org/officeDocument/2006/math">
                    <m:r>
                      <a:rPr lang="en-US" altLang="zh-CN" i="1">
                        <a:latin typeface="Cambria Math" panose="02040503050406030204" pitchFamily="18" charset="0"/>
                      </a:rPr>
                      <m:t>𝑃</m:t>
                    </m:r>
                    <m:d>
                      <m:dPr>
                        <m:ctrlPr>
                          <a:rPr lang="en-US" altLang="zh-CN" i="1">
                            <a:latin typeface="Cambria Math" panose="02040503050406030204" pitchFamily="18" charset="0"/>
                          </a:rPr>
                        </m:ctrlPr>
                      </m:dPr>
                      <m:e>
                        <m:r>
                          <a:rPr lang="en-US" altLang="zh-CN" i="1">
                            <a:latin typeface="Cambria Math" panose="02040503050406030204" pitchFamily="18" charset="0"/>
                          </a:rPr>
                          <m:t>𝐶</m:t>
                        </m:r>
                        <m:r>
                          <a:rPr lang="en-US" altLang="zh-CN" i="1" baseline="-25000">
                            <a:latin typeface="Cambria Math" panose="02040503050406030204" pitchFamily="18" charset="0"/>
                          </a:rPr>
                          <m:t>𝑖</m:t>
                        </m:r>
                      </m:e>
                    </m:d>
                    <m:r>
                      <a:rPr lang="en-US" altLang="zh-CN" i="1" baseline="-25000">
                        <a:latin typeface="Cambria Math" panose="02040503050406030204" pitchFamily="18" charset="0"/>
                      </a:rPr>
                      <m:t> </m:t>
                    </m:r>
                    <m:r>
                      <a:rPr lang="en-US" altLang="zh-CN" i="1">
                        <a:latin typeface="Cambria Math" panose="02040503050406030204" pitchFamily="18" charset="0"/>
                      </a:rPr>
                      <m:t>𝑃</m:t>
                    </m:r>
                    <m:d>
                      <m:dPr>
                        <m:ctrlPr>
                          <a:rPr lang="en-US" altLang="zh-CN" i="1">
                            <a:latin typeface="Cambria Math" panose="02040503050406030204" pitchFamily="18" charset="0"/>
                          </a:rPr>
                        </m:ctrlPr>
                      </m:dPr>
                      <m:e>
                        <m:r>
                          <m:rPr>
                            <m:nor/>
                          </m:rPr>
                          <a:rPr lang="en-US" altLang="zh-CN">
                            <a:latin typeface="Cambria Math" panose="02040503050406030204" pitchFamily="18" charset="0"/>
                          </a:rPr>
                          <m:t>t</m:t>
                        </m:r>
                        <m:r>
                          <m:rPr>
                            <m:nor/>
                          </m:rPr>
                          <a:rPr lang="en-US" altLang="zh-CN" dirty="0">
                            <a:solidFill>
                              <a:srgbClr val="333333"/>
                            </a:solidFill>
                            <a:latin typeface="Times New Roman" panose="02020603050405020304" pitchFamily="18" charset="0"/>
                            <a:cs typeface="Times New Roman" panose="02020603050405020304" pitchFamily="18" charset="0"/>
                          </a:rPr>
                          <m:t>|</m:t>
                        </m:r>
                        <m:r>
                          <a:rPr lang="en-US" altLang="zh-CN" i="1" dirty="0">
                            <a:solidFill>
                              <a:srgbClr val="333333"/>
                            </a:solidFill>
                            <a:latin typeface="Cambria Math" panose="02040503050406030204" pitchFamily="18" charset="0"/>
                            <a:cs typeface="Times New Roman" panose="02020603050405020304" pitchFamily="18" charset="0"/>
                          </a:rPr>
                          <m:t>𝐶</m:t>
                        </m:r>
                        <m:r>
                          <a:rPr lang="en-US" altLang="zh-CN" i="1" baseline="-25000" dirty="0">
                            <a:solidFill>
                              <a:srgbClr val="333333"/>
                            </a:solidFill>
                            <a:latin typeface="Cambria Math" panose="02040503050406030204" pitchFamily="18" charset="0"/>
                            <a:cs typeface="Times New Roman" panose="02020603050405020304" pitchFamily="18" charset="0"/>
                          </a:rPr>
                          <m:t>𝑖</m:t>
                        </m:r>
                      </m:e>
                    </m:d>
                    <m:r>
                      <a:rPr lang="en-US" altLang="zh-CN" i="1" baseline="-25000" dirty="0">
                        <a:solidFill>
                          <a:srgbClr val="333333"/>
                        </a:solidFill>
                        <a:latin typeface="Cambria Math" panose="02040503050406030204" pitchFamily="18" charset="0"/>
                        <a:cs typeface="Times New Roman" panose="02020603050405020304" pitchFamily="18" charset="0"/>
                      </a:rPr>
                      <m:t> </m:t>
                    </m:r>
                  </m:oMath>
                </a14:m>
                <a:r>
                  <a:rPr lang="en-US" altLang="zh-CN" dirty="0"/>
                  <a:t>= </a:t>
                </a:r>
                <a14:m>
                  <m:oMath xmlns:m="http://schemas.openxmlformats.org/officeDocument/2006/math">
                    <m:r>
                      <a:rPr lang="en-US" altLang="zh-CN" i="1">
                        <a:latin typeface="Cambria Math" panose="02040503050406030204" pitchFamily="18" charset="0"/>
                      </a:rPr>
                      <m:t>𝑃</m:t>
                    </m:r>
                    <m:d>
                      <m:dPr>
                        <m:ctrlPr>
                          <a:rPr lang="en-US" altLang="zh-CN" i="1">
                            <a:latin typeface="Cambria Math" panose="02040503050406030204" pitchFamily="18" charset="0"/>
                          </a:rPr>
                        </m:ctrlPr>
                      </m:dPr>
                      <m:e>
                        <m:r>
                          <a:rPr lang="en-US" altLang="zh-CN" i="1">
                            <a:latin typeface="Cambria Math" panose="02040503050406030204" pitchFamily="18" charset="0"/>
                          </a:rPr>
                          <m:t>𝐶</m:t>
                        </m:r>
                        <m:r>
                          <a:rPr lang="en-US" altLang="zh-CN" i="1" baseline="-25000">
                            <a:latin typeface="Cambria Math" panose="02040503050406030204" pitchFamily="18" charset="0"/>
                          </a:rPr>
                          <m:t>𝑖</m:t>
                        </m:r>
                      </m:e>
                    </m:d>
                  </m:oMath>
                </a14:m>
                <a:r>
                  <a:rPr lang="zh-CN" altLang="en-US" dirty="0"/>
                  <a:t> </a:t>
                </a:r>
                <a:r>
                  <a:rPr lang="en-US" altLang="zh-CN" dirty="0"/>
                  <a:t>* (</a:t>
                </a:r>
                <a14:m>
                  <m:oMath xmlns:m="http://schemas.openxmlformats.org/officeDocument/2006/math">
                    <m:r>
                      <a:rPr lang="en-US" altLang="zh-CN">
                        <a:latin typeface="Cambria Math" panose="02040503050406030204" pitchFamily="18" charset="0"/>
                      </a:rPr>
                      <m:t> </m:t>
                    </m:r>
                    <m:r>
                      <a:rPr lang="en-US" altLang="zh-CN" i="1">
                        <a:solidFill>
                          <a:schemeClr val="bg1">
                            <a:lumMod val="75000"/>
                          </a:schemeClr>
                        </a:solidFill>
                        <a:latin typeface="Cambria Math" panose="02040503050406030204" pitchFamily="18" charset="0"/>
                      </a:rPr>
                      <m:t>𝑃</m:t>
                    </m:r>
                    <m:d>
                      <m:dPr>
                        <m:ctrlPr>
                          <a:rPr lang="en-US" altLang="zh-CN" i="1">
                            <a:solidFill>
                              <a:schemeClr val="bg1">
                                <a:lumMod val="75000"/>
                              </a:schemeClr>
                            </a:solidFill>
                            <a:latin typeface="Cambria Math" panose="02040503050406030204" pitchFamily="18" charset="0"/>
                          </a:rPr>
                        </m:ctrlPr>
                      </m:dPr>
                      <m:e>
                        <m:r>
                          <a:rPr lang="en-US" altLang="zh-CN" i="1">
                            <a:solidFill>
                              <a:schemeClr val="bg1">
                                <a:lumMod val="75000"/>
                              </a:schemeClr>
                            </a:solidFill>
                            <a:latin typeface="Cambria Math" panose="02040503050406030204" pitchFamily="18" charset="0"/>
                          </a:rPr>
                          <m:t>𝑎</m:t>
                        </m:r>
                        <m:r>
                          <a:rPr lang="en-US" altLang="zh-CN" i="1" baseline="-25000">
                            <a:solidFill>
                              <a:schemeClr val="bg1">
                                <a:lumMod val="75000"/>
                              </a:schemeClr>
                            </a:solidFill>
                            <a:latin typeface="Cambria Math" panose="02040503050406030204" pitchFamily="18" charset="0"/>
                          </a:rPr>
                          <m:t>1</m:t>
                        </m:r>
                        <m:r>
                          <m:rPr>
                            <m:nor/>
                          </m:rPr>
                          <a:rPr lang="en-US" altLang="zh-CN" dirty="0">
                            <a:solidFill>
                              <a:schemeClr val="bg1">
                                <a:lumMod val="75000"/>
                              </a:schemeClr>
                            </a:solidFill>
                            <a:latin typeface="Times New Roman" panose="02020603050405020304" pitchFamily="18" charset="0"/>
                            <a:cs typeface="Times New Roman" panose="02020603050405020304" pitchFamily="18" charset="0"/>
                          </a:rPr>
                          <m:t>|</m:t>
                        </m:r>
                        <m:r>
                          <a:rPr lang="en-US" altLang="zh-CN" i="1" dirty="0">
                            <a:solidFill>
                              <a:schemeClr val="bg1">
                                <a:lumMod val="75000"/>
                              </a:schemeClr>
                            </a:solidFill>
                            <a:latin typeface="Cambria Math" panose="02040503050406030204" pitchFamily="18" charset="0"/>
                            <a:cs typeface="Times New Roman" panose="02020603050405020304" pitchFamily="18" charset="0"/>
                          </a:rPr>
                          <m:t>𝐶</m:t>
                        </m:r>
                        <m:r>
                          <a:rPr lang="en-US" altLang="zh-CN" i="1" baseline="-25000" dirty="0">
                            <a:solidFill>
                              <a:schemeClr val="bg1">
                                <a:lumMod val="75000"/>
                              </a:schemeClr>
                            </a:solidFill>
                            <a:latin typeface="Cambria Math" panose="02040503050406030204" pitchFamily="18" charset="0"/>
                            <a:cs typeface="Times New Roman" panose="02020603050405020304" pitchFamily="18" charset="0"/>
                          </a:rPr>
                          <m:t>𝑖</m:t>
                        </m:r>
                      </m:e>
                    </m:d>
                  </m:oMath>
                </a14:m>
                <a:r>
                  <a:rPr lang="en-US" altLang="zh-CN" dirty="0">
                    <a:solidFill>
                      <a:schemeClr val="bg1">
                        <a:lumMod val="75000"/>
                      </a:schemeClr>
                    </a:solidFill>
                  </a:rPr>
                  <a:t> </a:t>
                </a:r>
                <a14:m>
                  <m:oMath xmlns:m="http://schemas.openxmlformats.org/officeDocument/2006/math">
                    <m:r>
                      <a:rPr lang="en-US" altLang="zh-CN" i="1">
                        <a:solidFill>
                          <a:schemeClr val="bg1">
                            <a:lumMod val="75000"/>
                          </a:schemeClr>
                        </a:solidFill>
                        <a:latin typeface="Cambria Math" panose="02040503050406030204" pitchFamily="18" charset="0"/>
                      </a:rPr>
                      <m:t>𝑃</m:t>
                    </m:r>
                    <m:d>
                      <m:dPr>
                        <m:ctrlPr>
                          <a:rPr lang="en-US" altLang="zh-CN" i="1">
                            <a:solidFill>
                              <a:schemeClr val="bg1">
                                <a:lumMod val="75000"/>
                              </a:schemeClr>
                            </a:solidFill>
                            <a:latin typeface="Cambria Math" panose="02040503050406030204" pitchFamily="18" charset="0"/>
                          </a:rPr>
                        </m:ctrlPr>
                      </m:dPr>
                      <m:e>
                        <m:r>
                          <a:rPr lang="en-US" altLang="zh-CN" i="1">
                            <a:solidFill>
                              <a:schemeClr val="bg1">
                                <a:lumMod val="75000"/>
                              </a:schemeClr>
                            </a:solidFill>
                            <a:latin typeface="Cambria Math" panose="02040503050406030204" pitchFamily="18" charset="0"/>
                          </a:rPr>
                          <m:t>𝑎</m:t>
                        </m:r>
                        <m:r>
                          <a:rPr lang="en-US" altLang="zh-CN" i="1" baseline="-25000">
                            <a:solidFill>
                              <a:schemeClr val="bg1">
                                <a:lumMod val="75000"/>
                              </a:schemeClr>
                            </a:solidFill>
                            <a:latin typeface="Cambria Math" panose="02040503050406030204" pitchFamily="18" charset="0"/>
                          </a:rPr>
                          <m:t>2</m:t>
                        </m:r>
                        <m:r>
                          <m:rPr>
                            <m:nor/>
                          </m:rPr>
                          <a:rPr lang="en-US" altLang="zh-CN" dirty="0">
                            <a:solidFill>
                              <a:schemeClr val="bg1">
                                <a:lumMod val="75000"/>
                              </a:schemeClr>
                            </a:solidFill>
                            <a:latin typeface="Times New Roman" panose="02020603050405020304" pitchFamily="18" charset="0"/>
                            <a:cs typeface="Times New Roman" panose="02020603050405020304" pitchFamily="18" charset="0"/>
                          </a:rPr>
                          <m:t>|</m:t>
                        </m:r>
                        <m:r>
                          <a:rPr lang="en-US" altLang="zh-CN" i="1" dirty="0">
                            <a:solidFill>
                              <a:schemeClr val="bg1">
                                <a:lumMod val="75000"/>
                              </a:schemeClr>
                            </a:solidFill>
                            <a:latin typeface="Cambria Math" panose="02040503050406030204" pitchFamily="18" charset="0"/>
                            <a:cs typeface="Times New Roman" panose="02020603050405020304" pitchFamily="18" charset="0"/>
                          </a:rPr>
                          <m:t>𝐶</m:t>
                        </m:r>
                        <m:r>
                          <a:rPr lang="en-US" altLang="zh-CN" i="1" baseline="-25000" dirty="0">
                            <a:solidFill>
                              <a:schemeClr val="bg1">
                                <a:lumMod val="75000"/>
                              </a:schemeClr>
                            </a:solidFill>
                            <a:latin typeface="Cambria Math" panose="02040503050406030204" pitchFamily="18" charset="0"/>
                            <a:cs typeface="Times New Roman" panose="02020603050405020304" pitchFamily="18" charset="0"/>
                          </a:rPr>
                          <m:t>𝑖</m:t>
                        </m:r>
                      </m:e>
                    </m:d>
                  </m:oMath>
                </a14:m>
                <a:r>
                  <a:rPr lang="en-US" altLang="zh-CN" dirty="0">
                    <a:solidFill>
                      <a:schemeClr val="bg1">
                        <a:lumMod val="75000"/>
                      </a:schemeClr>
                    </a:solidFill>
                  </a:rPr>
                  <a:t> </a:t>
                </a:r>
                <a14:m>
                  <m:oMath xmlns:m="http://schemas.openxmlformats.org/officeDocument/2006/math">
                    <m:r>
                      <a:rPr lang="en-US" altLang="zh-CN" i="1">
                        <a:solidFill>
                          <a:schemeClr val="bg1">
                            <a:lumMod val="75000"/>
                          </a:schemeClr>
                        </a:solidFill>
                        <a:latin typeface="Cambria Math" panose="02040503050406030204" pitchFamily="18" charset="0"/>
                      </a:rPr>
                      <m:t>𝑃</m:t>
                    </m:r>
                    <m:d>
                      <m:dPr>
                        <m:ctrlPr>
                          <a:rPr lang="en-US" altLang="zh-CN" i="1">
                            <a:solidFill>
                              <a:schemeClr val="bg1">
                                <a:lumMod val="75000"/>
                              </a:schemeClr>
                            </a:solidFill>
                            <a:latin typeface="Cambria Math" panose="02040503050406030204" pitchFamily="18" charset="0"/>
                          </a:rPr>
                        </m:ctrlPr>
                      </m:dPr>
                      <m:e>
                        <m:r>
                          <a:rPr lang="en-US" altLang="zh-CN" i="1">
                            <a:solidFill>
                              <a:schemeClr val="bg1">
                                <a:lumMod val="75000"/>
                              </a:schemeClr>
                            </a:solidFill>
                            <a:latin typeface="Cambria Math" panose="02040503050406030204" pitchFamily="18" charset="0"/>
                          </a:rPr>
                          <m:t>𝑎</m:t>
                        </m:r>
                        <m:r>
                          <a:rPr lang="en-US" altLang="zh-CN" i="1" baseline="-25000">
                            <a:solidFill>
                              <a:schemeClr val="bg1">
                                <a:lumMod val="75000"/>
                              </a:schemeClr>
                            </a:solidFill>
                            <a:latin typeface="Cambria Math" panose="02040503050406030204" pitchFamily="18" charset="0"/>
                          </a:rPr>
                          <m:t>3</m:t>
                        </m:r>
                        <m:r>
                          <m:rPr>
                            <m:nor/>
                          </m:rPr>
                          <a:rPr lang="en-US" altLang="zh-CN" dirty="0">
                            <a:solidFill>
                              <a:schemeClr val="bg1">
                                <a:lumMod val="75000"/>
                              </a:schemeClr>
                            </a:solidFill>
                            <a:latin typeface="Times New Roman" panose="02020603050405020304" pitchFamily="18" charset="0"/>
                            <a:cs typeface="Times New Roman" panose="02020603050405020304" pitchFamily="18" charset="0"/>
                          </a:rPr>
                          <m:t>|</m:t>
                        </m:r>
                        <m:r>
                          <a:rPr lang="en-US" altLang="zh-CN" i="1" dirty="0">
                            <a:solidFill>
                              <a:schemeClr val="bg1">
                                <a:lumMod val="75000"/>
                              </a:schemeClr>
                            </a:solidFill>
                            <a:latin typeface="Cambria Math" panose="02040503050406030204" pitchFamily="18" charset="0"/>
                            <a:cs typeface="Times New Roman" panose="02020603050405020304" pitchFamily="18" charset="0"/>
                          </a:rPr>
                          <m:t>𝐶</m:t>
                        </m:r>
                        <m:r>
                          <a:rPr lang="en-US" altLang="zh-CN" i="1" baseline="-25000" dirty="0">
                            <a:solidFill>
                              <a:schemeClr val="bg1">
                                <a:lumMod val="75000"/>
                              </a:schemeClr>
                            </a:solidFill>
                            <a:latin typeface="Cambria Math" panose="02040503050406030204" pitchFamily="18" charset="0"/>
                            <a:cs typeface="Times New Roman" panose="02020603050405020304" pitchFamily="18" charset="0"/>
                          </a:rPr>
                          <m:t>𝑖</m:t>
                        </m:r>
                      </m:e>
                    </m:d>
                  </m:oMath>
                </a14:m>
                <a:r>
                  <a:rPr lang="en-US" altLang="zh-CN" dirty="0">
                    <a:solidFill>
                      <a:schemeClr val="bg1">
                        <a:lumMod val="75000"/>
                      </a:schemeClr>
                    </a:solidFill>
                  </a:rPr>
                  <a:t> </a:t>
                </a:r>
                <a14:m>
                  <m:oMath xmlns:m="http://schemas.openxmlformats.org/officeDocument/2006/math">
                    <m:r>
                      <a:rPr lang="en-US" altLang="zh-CN" i="1">
                        <a:solidFill>
                          <a:schemeClr val="bg1">
                            <a:lumMod val="75000"/>
                          </a:schemeClr>
                        </a:solidFill>
                        <a:latin typeface="Cambria Math" panose="02040503050406030204" pitchFamily="18" charset="0"/>
                      </a:rPr>
                      <m:t>𝑃</m:t>
                    </m:r>
                    <m:d>
                      <m:dPr>
                        <m:ctrlPr>
                          <a:rPr lang="en-US" altLang="zh-CN" i="1">
                            <a:solidFill>
                              <a:schemeClr val="bg1">
                                <a:lumMod val="75000"/>
                              </a:schemeClr>
                            </a:solidFill>
                            <a:latin typeface="Cambria Math" panose="02040503050406030204" pitchFamily="18" charset="0"/>
                          </a:rPr>
                        </m:ctrlPr>
                      </m:dPr>
                      <m:e>
                        <m:r>
                          <a:rPr lang="en-US" altLang="zh-CN" i="1">
                            <a:solidFill>
                              <a:schemeClr val="bg1">
                                <a:lumMod val="75000"/>
                              </a:schemeClr>
                            </a:solidFill>
                            <a:latin typeface="Cambria Math" panose="02040503050406030204" pitchFamily="18" charset="0"/>
                          </a:rPr>
                          <m:t>…</m:t>
                        </m:r>
                      </m:e>
                    </m:d>
                    <m:r>
                      <a:rPr lang="en-US" altLang="zh-CN" i="1">
                        <a:solidFill>
                          <a:schemeClr val="bg1">
                            <a:lumMod val="75000"/>
                          </a:schemeClr>
                        </a:solidFill>
                        <a:latin typeface="Cambria Math" panose="02040503050406030204" pitchFamily="18" charset="0"/>
                      </a:rPr>
                      <m:t>𝑃</m:t>
                    </m:r>
                    <m:d>
                      <m:dPr>
                        <m:ctrlPr>
                          <a:rPr lang="en-US" altLang="zh-CN" i="1">
                            <a:solidFill>
                              <a:schemeClr val="bg1">
                                <a:lumMod val="75000"/>
                              </a:schemeClr>
                            </a:solidFill>
                            <a:latin typeface="Cambria Math" panose="02040503050406030204" pitchFamily="18" charset="0"/>
                          </a:rPr>
                        </m:ctrlPr>
                      </m:dPr>
                      <m:e>
                        <m:r>
                          <a:rPr lang="en-US" altLang="zh-CN" i="1">
                            <a:solidFill>
                              <a:schemeClr val="bg1">
                                <a:lumMod val="75000"/>
                              </a:schemeClr>
                            </a:solidFill>
                            <a:latin typeface="Cambria Math" panose="02040503050406030204" pitchFamily="18" charset="0"/>
                          </a:rPr>
                          <m:t>𝑎</m:t>
                        </m:r>
                        <m:r>
                          <a:rPr lang="en-US" altLang="zh-CN" i="1" baseline="-25000">
                            <a:solidFill>
                              <a:schemeClr val="bg1">
                                <a:lumMod val="75000"/>
                              </a:schemeClr>
                            </a:solidFill>
                            <a:latin typeface="Cambria Math" panose="02040503050406030204" pitchFamily="18" charset="0"/>
                          </a:rPr>
                          <m:t>𝑚</m:t>
                        </m:r>
                        <m:r>
                          <m:rPr>
                            <m:nor/>
                          </m:rPr>
                          <a:rPr lang="en-US" altLang="zh-CN" dirty="0">
                            <a:solidFill>
                              <a:schemeClr val="bg1">
                                <a:lumMod val="75000"/>
                              </a:schemeClr>
                            </a:solidFill>
                            <a:latin typeface="Times New Roman" panose="02020603050405020304" pitchFamily="18" charset="0"/>
                            <a:cs typeface="Times New Roman" panose="02020603050405020304" pitchFamily="18" charset="0"/>
                          </a:rPr>
                          <m:t>|</m:t>
                        </m:r>
                        <m:r>
                          <a:rPr lang="en-US" altLang="zh-CN" i="1" dirty="0">
                            <a:solidFill>
                              <a:schemeClr val="bg1">
                                <a:lumMod val="75000"/>
                              </a:schemeClr>
                            </a:solidFill>
                            <a:latin typeface="Cambria Math" panose="02040503050406030204" pitchFamily="18" charset="0"/>
                            <a:cs typeface="Times New Roman" panose="02020603050405020304" pitchFamily="18" charset="0"/>
                          </a:rPr>
                          <m:t>𝐶</m:t>
                        </m:r>
                        <m:r>
                          <a:rPr lang="en-US" altLang="zh-CN" i="1" baseline="-25000" dirty="0">
                            <a:solidFill>
                              <a:schemeClr val="bg1">
                                <a:lumMod val="75000"/>
                              </a:schemeClr>
                            </a:solidFill>
                            <a:latin typeface="Cambria Math" panose="02040503050406030204" pitchFamily="18" charset="0"/>
                            <a:cs typeface="Times New Roman" panose="02020603050405020304" pitchFamily="18" charset="0"/>
                          </a:rPr>
                          <m:t>𝑖</m:t>
                        </m:r>
                      </m:e>
                    </m:d>
                  </m:oMath>
                </a14:m>
                <a:r>
                  <a:rPr lang="en-US" altLang="zh-CN" dirty="0"/>
                  <a:t> )</a:t>
                </a:r>
                <a:endParaRPr lang="zh-CN" altLang="en-US" dirty="0"/>
              </a:p>
            </p:txBody>
          </p:sp>
        </mc:Choice>
        <mc:Fallback xmlns="">
          <p:sp>
            <p:nvSpPr>
              <p:cNvPr id="5" name="矩形 4"/>
              <p:cNvSpPr>
                <a:spLocks noRot="1" noChangeAspect="1" noMove="1" noResize="1" noEditPoints="1" noAdjustHandles="1" noChangeArrowheads="1" noChangeShapeType="1" noTextEdit="1"/>
              </p:cNvSpPr>
              <p:nvPr/>
            </p:nvSpPr>
            <p:spPr>
              <a:xfrm>
                <a:off x="949692" y="3599341"/>
                <a:ext cx="10603831" cy="369332"/>
              </a:xfrm>
              <a:prstGeom prst="rect">
                <a:avLst/>
              </a:prstGeom>
              <a:blipFill rotWithShape="0">
                <a:blip r:embed="rId5"/>
                <a:stretch>
                  <a:fillRect t="-8197" b="-2459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 name="矩形 5"/>
              <p:cNvSpPr/>
              <p:nvPr/>
            </p:nvSpPr>
            <p:spPr>
              <a:xfrm>
                <a:off x="118534" y="4580726"/>
                <a:ext cx="12412133" cy="369332"/>
              </a:xfrm>
              <a:prstGeom prst="rect">
                <a:avLst/>
              </a:prstGeom>
            </p:spPr>
            <p:txBody>
              <a:bodyPr wrap="square">
                <a:spAutoFit/>
              </a:bodyPr>
              <a:lstStyle/>
              <a:p>
                <a14:m>
                  <m:oMath xmlns:m="http://schemas.openxmlformats.org/officeDocument/2006/math">
                    <m:r>
                      <a:rPr lang="en-US" altLang="zh-CN" b="0" i="1" smtClean="0">
                        <a:latin typeface="Cambria Math" panose="02040503050406030204" pitchFamily="18" charset="0"/>
                      </a:rPr>
                      <m:t>𝑃</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𝐶</m:t>
                        </m:r>
                        <m:r>
                          <a:rPr lang="en-US" altLang="zh-CN" b="0" i="1" smtClean="0">
                            <a:latin typeface="Cambria Math" panose="02040503050406030204" pitchFamily="18" charset="0"/>
                          </a:rPr>
                          <m:t>0</m:t>
                        </m:r>
                      </m:e>
                      <m:e>
                        <m:r>
                          <a:rPr lang="en-US" altLang="zh-CN" b="0" i="1" smtClean="0">
                            <a:latin typeface="Cambria Math" panose="02040503050406030204" pitchFamily="18" charset="0"/>
                          </a:rPr>
                          <m:t>𝑡</m:t>
                        </m:r>
                        <m:r>
                          <a:rPr lang="en-US" altLang="zh-CN" b="0" i="1" smtClean="0">
                            <a:latin typeface="Cambria Math" panose="02040503050406030204" pitchFamily="18" charset="0"/>
                          </a:rPr>
                          <m:t>?</m:t>
                        </m:r>
                      </m:e>
                    </m:d>
                    <m:r>
                      <a:rPr lang="en-US" altLang="zh-CN" b="0" i="1" smtClean="0">
                        <a:latin typeface="Cambria Math" panose="02040503050406030204" pitchFamily="18" charset="0"/>
                      </a:rPr>
                      <m:t>= </m:t>
                    </m:r>
                    <m:r>
                      <a:rPr lang="en-US" altLang="zh-CN" i="1" smtClean="0">
                        <a:latin typeface="Cambria Math" panose="02040503050406030204" pitchFamily="18" charset="0"/>
                      </a:rPr>
                      <m:t>𝑃</m:t>
                    </m:r>
                    <m:d>
                      <m:dPr>
                        <m:ctrlPr>
                          <a:rPr lang="en-US" altLang="zh-CN" i="1">
                            <a:latin typeface="Cambria Math" panose="02040503050406030204" pitchFamily="18" charset="0"/>
                          </a:rPr>
                        </m:ctrlPr>
                      </m:dPr>
                      <m:e>
                        <m:r>
                          <a:rPr lang="en-US" altLang="zh-CN" i="1">
                            <a:latin typeface="Cambria Math" panose="02040503050406030204" pitchFamily="18" charset="0"/>
                          </a:rPr>
                          <m:t>𝐶</m:t>
                        </m:r>
                        <m:r>
                          <a:rPr lang="en-US" altLang="zh-CN" i="1" baseline="-25000">
                            <a:latin typeface="Cambria Math" panose="02040503050406030204" pitchFamily="18" charset="0"/>
                          </a:rPr>
                          <m:t>0</m:t>
                        </m:r>
                      </m:e>
                    </m:d>
                    <m:r>
                      <a:rPr lang="en-US" altLang="zh-CN" i="1" baseline="-25000">
                        <a:latin typeface="Cambria Math" panose="02040503050406030204" pitchFamily="18" charset="0"/>
                      </a:rPr>
                      <m:t> </m:t>
                    </m:r>
                    <m:r>
                      <a:rPr lang="en-US" altLang="zh-CN" i="1">
                        <a:latin typeface="Cambria Math" panose="02040503050406030204" pitchFamily="18" charset="0"/>
                      </a:rPr>
                      <m:t>𝑃</m:t>
                    </m:r>
                    <m:d>
                      <m:dPr>
                        <m:ctrlPr>
                          <a:rPr lang="en-US" altLang="zh-CN" i="1">
                            <a:latin typeface="Cambria Math" panose="02040503050406030204" pitchFamily="18" charset="0"/>
                          </a:rPr>
                        </m:ctrlPr>
                      </m:dPr>
                      <m:e>
                        <m:r>
                          <m:rPr>
                            <m:nor/>
                          </m:rPr>
                          <a:rPr lang="en-US" altLang="zh-CN">
                            <a:latin typeface="Cambria Math" panose="02040503050406030204" pitchFamily="18" charset="0"/>
                          </a:rPr>
                          <m:t>t</m:t>
                        </m:r>
                        <m:r>
                          <a:rPr lang="zh-CN" altLang="en-US" i="1" baseline="-25000">
                            <a:latin typeface="Cambria Math" panose="02040503050406030204" pitchFamily="18" charset="0"/>
                          </a:rPr>
                          <m:t>？</m:t>
                        </m:r>
                        <m:r>
                          <m:rPr>
                            <m:nor/>
                          </m:rPr>
                          <a:rPr lang="en-US" altLang="zh-CN" dirty="0">
                            <a:solidFill>
                              <a:srgbClr val="333333"/>
                            </a:solidFill>
                            <a:latin typeface="Times New Roman" panose="02020603050405020304" pitchFamily="18" charset="0"/>
                            <a:cs typeface="Times New Roman" panose="02020603050405020304" pitchFamily="18" charset="0"/>
                          </a:rPr>
                          <m:t>|</m:t>
                        </m:r>
                        <m:r>
                          <a:rPr lang="en-US" altLang="zh-CN" i="1" dirty="0">
                            <a:solidFill>
                              <a:srgbClr val="333333"/>
                            </a:solidFill>
                            <a:latin typeface="Cambria Math" panose="02040503050406030204" pitchFamily="18" charset="0"/>
                            <a:cs typeface="Times New Roman" panose="02020603050405020304" pitchFamily="18" charset="0"/>
                          </a:rPr>
                          <m:t>𝐶</m:t>
                        </m:r>
                        <m:r>
                          <a:rPr lang="en-US" altLang="zh-CN" i="1" baseline="-25000" dirty="0">
                            <a:solidFill>
                              <a:srgbClr val="333333"/>
                            </a:solidFill>
                            <a:latin typeface="Cambria Math" panose="02040503050406030204" pitchFamily="18" charset="0"/>
                            <a:cs typeface="Times New Roman" panose="02020603050405020304" pitchFamily="18" charset="0"/>
                          </a:rPr>
                          <m:t>0</m:t>
                        </m:r>
                      </m:e>
                    </m:d>
                    <m:r>
                      <a:rPr lang="en-US" altLang="zh-CN" i="1" baseline="-25000" dirty="0">
                        <a:solidFill>
                          <a:srgbClr val="333333"/>
                        </a:solidFill>
                        <a:latin typeface="Cambria Math" panose="02040503050406030204" pitchFamily="18" charset="0"/>
                        <a:cs typeface="Times New Roman" panose="02020603050405020304" pitchFamily="18" charset="0"/>
                      </a:rPr>
                      <m:t> </m:t>
                    </m:r>
                  </m:oMath>
                </a14:m>
                <a:r>
                  <a:rPr lang="en-US" altLang="zh-CN" dirty="0"/>
                  <a:t>= </a:t>
                </a:r>
                <a14:m>
                  <m:oMath xmlns:m="http://schemas.openxmlformats.org/officeDocument/2006/math">
                    <m:r>
                      <a:rPr lang="en-US" altLang="zh-CN" i="1">
                        <a:latin typeface="Cambria Math" panose="02040503050406030204" pitchFamily="18" charset="0"/>
                      </a:rPr>
                      <m:t>𝑃</m:t>
                    </m:r>
                    <m:d>
                      <m:dPr>
                        <m:ctrlPr>
                          <a:rPr lang="en-US" altLang="zh-CN" i="1">
                            <a:latin typeface="Cambria Math" panose="02040503050406030204" pitchFamily="18" charset="0"/>
                          </a:rPr>
                        </m:ctrlPr>
                      </m:dPr>
                      <m:e>
                        <m:r>
                          <a:rPr lang="en-US" altLang="zh-CN" i="1">
                            <a:latin typeface="Cambria Math" panose="02040503050406030204" pitchFamily="18" charset="0"/>
                          </a:rPr>
                          <m:t>𝐶</m:t>
                        </m:r>
                        <m:r>
                          <a:rPr lang="en-US" altLang="zh-CN" i="1" baseline="-25000">
                            <a:latin typeface="Cambria Math" panose="02040503050406030204" pitchFamily="18" charset="0"/>
                          </a:rPr>
                          <m:t>0</m:t>
                        </m:r>
                      </m:e>
                    </m:d>
                  </m:oMath>
                </a14:m>
                <a:r>
                  <a:rPr lang="zh-CN" altLang="en-US" dirty="0"/>
                  <a:t> </a:t>
                </a:r>
                <a:r>
                  <a:rPr lang="en-US" altLang="zh-CN" dirty="0"/>
                  <a:t>* (</a:t>
                </a:r>
                <a14:m>
                  <m:oMath xmlns:m="http://schemas.openxmlformats.org/officeDocument/2006/math">
                    <m:r>
                      <a:rPr lang="en-US" altLang="zh-CN">
                        <a:latin typeface="Cambria Math" panose="02040503050406030204" pitchFamily="18" charset="0"/>
                      </a:rPr>
                      <m:t> </m:t>
                    </m:r>
                    <m:r>
                      <a:rPr lang="en-US" altLang="zh-CN" i="1">
                        <a:solidFill>
                          <a:schemeClr val="bg1">
                            <a:lumMod val="75000"/>
                          </a:schemeClr>
                        </a:solidFill>
                        <a:latin typeface="Cambria Math" panose="02040503050406030204" pitchFamily="18" charset="0"/>
                      </a:rPr>
                      <m:t>𝑃</m:t>
                    </m:r>
                    <m:d>
                      <m:dPr>
                        <m:ctrlPr>
                          <a:rPr lang="en-US" altLang="zh-CN" i="1">
                            <a:solidFill>
                              <a:schemeClr val="bg1">
                                <a:lumMod val="75000"/>
                              </a:schemeClr>
                            </a:solidFill>
                            <a:latin typeface="Cambria Math" panose="02040503050406030204" pitchFamily="18" charset="0"/>
                          </a:rPr>
                        </m:ctrlPr>
                      </m:dPr>
                      <m:e>
                        <m:r>
                          <a:rPr lang="en-US" altLang="zh-CN" b="0" i="1" smtClean="0">
                            <a:solidFill>
                              <a:schemeClr val="bg1">
                                <a:lumMod val="75000"/>
                              </a:schemeClr>
                            </a:solidFill>
                            <a:latin typeface="Cambria Math" panose="02040503050406030204" pitchFamily="18" charset="0"/>
                          </a:rPr>
                          <m:t>0.05&lt;</m:t>
                        </m:r>
                        <m:r>
                          <a:rPr lang="en-US" altLang="zh-CN" i="1">
                            <a:solidFill>
                              <a:schemeClr val="bg1">
                                <a:lumMod val="75000"/>
                              </a:schemeClr>
                            </a:solidFill>
                            <a:latin typeface="Cambria Math" panose="02040503050406030204" pitchFamily="18" charset="0"/>
                          </a:rPr>
                          <m:t>𝑎</m:t>
                        </m:r>
                        <m:r>
                          <a:rPr lang="en-US" altLang="zh-CN" i="1" baseline="-25000">
                            <a:solidFill>
                              <a:schemeClr val="bg1">
                                <a:lumMod val="75000"/>
                              </a:schemeClr>
                            </a:solidFill>
                            <a:latin typeface="Cambria Math" panose="02040503050406030204" pitchFamily="18" charset="0"/>
                          </a:rPr>
                          <m:t>1</m:t>
                        </m:r>
                        <m:r>
                          <a:rPr lang="en-US" altLang="zh-CN" b="0" i="1" smtClean="0">
                            <a:solidFill>
                              <a:schemeClr val="bg1">
                                <a:lumMod val="75000"/>
                              </a:schemeClr>
                            </a:solidFill>
                            <a:latin typeface="Cambria Math" panose="02040503050406030204" pitchFamily="18" charset="0"/>
                          </a:rPr>
                          <m:t>&lt;0.2</m:t>
                        </m:r>
                        <m:r>
                          <m:rPr>
                            <m:nor/>
                          </m:rPr>
                          <a:rPr lang="en-US" altLang="zh-CN" dirty="0">
                            <a:solidFill>
                              <a:schemeClr val="bg1">
                                <a:lumMod val="75000"/>
                              </a:schemeClr>
                            </a:solidFill>
                            <a:latin typeface="Times New Roman" panose="02020603050405020304" pitchFamily="18" charset="0"/>
                            <a:cs typeface="Times New Roman" panose="02020603050405020304" pitchFamily="18" charset="0"/>
                          </a:rPr>
                          <m:t>|</m:t>
                        </m:r>
                        <m:r>
                          <a:rPr lang="en-US" altLang="zh-CN" i="1" dirty="0">
                            <a:solidFill>
                              <a:schemeClr val="bg1">
                                <a:lumMod val="75000"/>
                              </a:schemeClr>
                            </a:solidFill>
                            <a:latin typeface="Cambria Math" panose="02040503050406030204" pitchFamily="18" charset="0"/>
                            <a:cs typeface="Times New Roman" panose="02020603050405020304" pitchFamily="18" charset="0"/>
                          </a:rPr>
                          <m:t>𝐶</m:t>
                        </m:r>
                        <m:r>
                          <a:rPr lang="en-US" altLang="zh-CN" b="0" i="1" baseline="-25000" dirty="0" smtClean="0">
                            <a:solidFill>
                              <a:schemeClr val="bg1">
                                <a:lumMod val="75000"/>
                              </a:schemeClr>
                            </a:solidFill>
                            <a:latin typeface="Cambria Math" panose="02040503050406030204" pitchFamily="18" charset="0"/>
                            <a:cs typeface="Times New Roman" panose="02020603050405020304" pitchFamily="18" charset="0"/>
                          </a:rPr>
                          <m:t>0</m:t>
                        </m:r>
                      </m:e>
                    </m:d>
                  </m:oMath>
                </a14:m>
                <a:r>
                  <a:rPr lang="en-US" altLang="zh-CN" dirty="0">
                    <a:solidFill>
                      <a:schemeClr val="bg1">
                        <a:lumMod val="75000"/>
                      </a:schemeClr>
                    </a:solidFill>
                  </a:rPr>
                  <a:t> </a:t>
                </a:r>
                <a14:m>
                  <m:oMath xmlns:m="http://schemas.openxmlformats.org/officeDocument/2006/math">
                    <m:r>
                      <a:rPr lang="en-US" altLang="zh-CN" i="1">
                        <a:solidFill>
                          <a:schemeClr val="bg1">
                            <a:lumMod val="75000"/>
                          </a:schemeClr>
                        </a:solidFill>
                        <a:latin typeface="Cambria Math" panose="02040503050406030204" pitchFamily="18" charset="0"/>
                      </a:rPr>
                      <m:t>𝑃</m:t>
                    </m:r>
                    <m:d>
                      <m:dPr>
                        <m:ctrlPr>
                          <a:rPr lang="en-US" altLang="zh-CN" i="1">
                            <a:solidFill>
                              <a:schemeClr val="bg1">
                                <a:lumMod val="75000"/>
                              </a:schemeClr>
                            </a:solidFill>
                            <a:latin typeface="Cambria Math" panose="02040503050406030204" pitchFamily="18" charset="0"/>
                          </a:rPr>
                        </m:ctrlPr>
                      </m:dPr>
                      <m:e>
                        <m:r>
                          <a:rPr lang="en-US" altLang="zh-CN" i="1">
                            <a:solidFill>
                              <a:schemeClr val="bg1">
                                <a:lumMod val="75000"/>
                              </a:schemeClr>
                            </a:solidFill>
                            <a:latin typeface="Cambria Math" panose="02040503050406030204" pitchFamily="18" charset="0"/>
                          </a:rPr>
                          <m:t>0.</m:t>
                        </m:r>
                        <m:r>
                          <a:rPr lang="en-US" altLang="zh-CN" b="0" i="1" smtClean="0">
                            <a:solidFill>
                              <a:schemeClr val="bg1">
                                <a:lumMod val="75000"/>
                              </a:schemeClr>
                            </a:solidFill>
                            <a:latin typeface="Cambria Math" panose="02040503050406030204" pitchFamily="18" charset="0"/>
                          </a:rPr>
                          <m:t>1</m:t>
                        </m:r>
                        <m:r>
                          <a:rPr lang="en-US" altLang="zh-CN" i="1">
                            <a:solidFill>
                              <a:schemeClr val="bg1">
                                <a:lumMod val="75000"/>
                              </a:schemeClr>
                            </a:solidFill>
                            <a:latin typeface="Cambria Math" panose="02040503050406030204" pitchFamily="18" charset="0"/>
                          </a:rPr>
                          <m:t>&lt;</m:t>
                        </m:r>
                        <m:r>
                          <a:rPr lang="en-US" altLang="zh-CN" i="1">
                            <a:solidFill>
                              <a:schemeClr val="bg1">
                                <a:lumMod val="75000"/>
                              </a:schemeClr>
                            </a:solidFill>
                            <a:latin typeface="Cambria Math" panose="02040503050406030204" pitchFamily="18" charset="0"/>
                          </a:rPr>
                          <m:t>𝑎</m:t>
                        </m:r>
                        <m:r>
                          <a:rPr lang="en-US" altLang="zh-CN" b="0" i="1" baseline="-25000" smtClean="0">
                            <a:solidFill>
                              <a:schemeClr val="bg1">
                                <a:lumMod val="75000"/>
                              </a:schemeClr>
                            </a:solidFill>
                            <a:latin typeface="Cambria Math" panose="02040503050406030204" pitchFamily="18" charset="0"/>
                          </a:rPr>
                          <m:t>2</m:t>
                        </m:r>
                        <m:r>
                          <a:rPr lang="en-US" altLang="zh-CN" i="1">
                            <a:solidFill>
                              <a:schemeClr val="bg1">
                                <a:lumMod val="75000"/>
                              </a:schemeClr>
                            </a:solidFill>
                            <a:latin typeface="Cambria Math" panose="02040503050406030204" pitchFamily="18" charset="0"/>
                          </a:rPr>
                          <m:t>&lt;0.</m:t>
                        </m:r>
                        <m:r>
                          <a:rPr lang="en-US" altLang="zh-CN" b="0" i="1" smtClean="0">
                            <a:solidFill>
                              <a:schemeClr val="bg1">
                                <a:lumMod val="75000"/>
                              </a:schemeClr>
                            </a:solidFill>
                            <a:latin typeface="Cambria Math" panose="02040503050406030204" pitchFamily="18" charset="0"/>
                          </a:rPr>
                          <m:t>8</m:t>
                        </m:r>
                        <m:r>
                          <m:rPr>
                            <m:nor/>
                          </m:rPr>
                          <a:rPr lang="en-US" altLang="zh-CN" dirty="0">
                            <a:solidFill>
                              <a:schemeClr val="bg1">
                                <a:lumMod val="75000"/>
                              </a:schemeClr>
                            </a:solidFill>
                            <a:latin typeface="Times New Roman" panose="02020603050405020304" pitchFamily="18" charset="0"/>
                            <a:cs typeface="Times New Roman" panose="02020603050405020304" pitchFamily="18" charset="0"/>
                          </a:rPr>
                          <m:t>|</m:t>
                        </m:r>
                        <m:r>
                          <a:rPr lang="en-US" altLang="zh-CN" i="1" dirty="0">
                            <a:solidFill>
                              <a:schemeClr val="bg1">
                                <a:lumMod val="75000"/>
                              </a:schemeClr>
                            </a:solidFill>
                            <a:latin typeface="Cambria Math" panose="02040503050406030204" pitchFamily="18" charset="0"/>
                            <a:cs typeface="Times New Roman" panose="02020603050405020304" pitchFamily="18" charset="0"/>
                          </a:rPr>
                          <m:t>𝐶</m:t>
                        </m:r>
                        <m:r>
                          <a:rPr lang="en-US" altLang="zh-CN" b="0" i="1" baseline="-25000" dirty="0" smtClean="0">
                            <a:solidFill>
                              <a:schemeClr val="bg1">
                                <a:lumMod val="75000"/>
                              </a:schemeClr>
                            </a:solidFill>
                            <a:latin typeface="Cambria Math" panose="02040503050406030204" pitchFamily="18" charset="0"/>
                            <a:cs typeface="Times New Roman" panose="02020603050405020304" pitchFamily="18" charset="0"/>
                          </a:rPr>
                          <m:t>0</m:t>
                        </m:r>
                      </m:e>
                    </m:d>
                  </m:oMath>
                </a14:m>
                <a:r>
                  <a:rPr lang="en-US" altLang="zh-CN" dirty="0">
                    <a:solidFill>
                      <a:schemeClr val="bg1">
                        <a:lumMod val="75000"/>
                      </a:schemeClr>
                    </a:solidFill>
                  </a:rPr>
                  <a:t> </a:t>
                </a:r>
                <a14:m>
                  <m:oMath xmlns:m="http://schemas.openxmlformats.org/officeDocument/2006/math">
                    <m:r>
                      <a:rPr lang="en-US" altLang="zh-CN" i="1">
                        <a:solidFill>
                          <a:schemeClr val="bg1">
                            <a:lumMod val="75000"/>
                          </a:schemeClr>
                        </a:solidFill>
                        <a:latin typeface="Cambria Math" panose="02040503050406030204" pitchFamily="18" charset="0"/>
                      </a:rPr>
                      <m:t>𝑃</m:t>
                    </m:r>
                    <m:d>
                      <m:dPr>
                        <m:ctrlPr>
                          <a:rPr lang="en-US" altLang="zh-CN" i="1">
                            <a:solidFill>
                              <a:schemeClr val="bg1">
                                <a:lumMod val="75000"/>
                              </a:schemeClr>
                            </a:solidFill>
                            <a:latin typeface="Cambria Math" panose="02040503050406030204" pitchFamily="18" charset="0"/>
                          </a:rPr>
                        </m:ctrlPr>
                      </m:dPr>
                      <m:e>
                        <m:r>
                          <a:rPr lang="en-US" altLang="zh-CN" i="1">
                            <a:solidFill>
                              <a:schemeClr val="bg1">
                                <a:lumMod val="75000"/>
                              </a:schemeClr>
                            </a:solidFill>
                            <a:latin typeface="Cambria Math" panose="02040503050406030204" pitchFamily="18" charset="0"/>
                          </a:rPr>
                          <m:t>𝑎</m:t>
                        </m:r>
                        <m:r>
                          <a:rPr lang="en-US" altLang="zh-CN" i="1" baseline="-25000">
                            <a:solidFill>
                              <a:schemeClr val="bg1">
                                <a:lumMod val="75000"/>
                              </a:schemeClr>
                            </a:solidFill>
                            <a:latin typeface="Cambria Math" panose="02040503050406030204" pitchFamily="18" charset="0"/>
                          </a:rPr>
                          <m:t>3</m:t>
                        </m:r>
                        <m:r>
                          <a:rPr lang="en-US" altLang="zh-CN" b="0" i="1" smtClean="0">
                            <a:solidFill>
                              <a:schemeClr val="bg1">
                                <a:lumMod val="75000"/>
                              </a:schemeClr>
                            </a:solidFill>
                            <a:latin typeface="Cambria Math" panose="02040503050406030204" pitchFamily="18" charset="0"/>
                          </a:rPr>
                          <m:t>=0</m:t>
                        </m:r>
                        <m:r>
                          <m:rPr>
                            <m:nor/>
                          </m:rPr>
                          <a:rPr lang="en-US" altLang="zh-CN" dirty="0">
                            <a:solidFill>
                              <a:schemeClr val="bg1">
                                <a:lumMod val="75000"/>
                              </a:schemeClr>
                            </a:solidFill>
                            <a:latin typeface="Times New Roman" panose="02020603050405020304" pitchFamily="18" charset="0"/>
                            <a:cs typeface="Times New Roman" panose="02020603050405020304" pitchFamily="18" charset="0"/>
                          </a:rPr>
                          <m:t>|</m:t>
                        </m:r>
                        <m:r>
                          <a:rPr lang="en-US" altLang="zh-CN" i="1" dirty="0">
                            <a:solidFill>
                              <a:schemeClr val="bg1">
                                <a:lumMod val="75000"/>
                              </a:schemeClr>
                            </a:solidFill>
                            <a:latin typeface="Cambria Math" panose="02040503050406030204" pitchFamily="18" charset="0"/>
                            <a:cs typeface="Times New Roman" panose="02020603050405020304" pitchFamily="18" charset="0"/>
                          </a:rPr>
                          <m:t>𝐶</m:t>
                        </m:r>
                        <m:r>
                          <a:rPr lang="en-US" altLang="zh-CN" b="0" i="1" baseline="-25000" dirty="0" smtClean="0">
                            <a:solidFill>
                              <a:schemeClr val="bg1">
                                <a:lumMod val="75000"/>
                              </a:schemeClr>
                            </a:solidFill>
                            <a:latin typeface="Cambria Math" panose="02040503050406030204" pitchFamily="18" charset="0"/>
                            <a:cs typeface="Times New Roman" panose="02020603050405020304" pitchFamily="18" charset="0"/>
                          </a:rPr>
                          <m:t>0</m:t>
                        </m:r>
                      </m:e>
                    </m:d>
                  </m:oMath>
                </a14:m>
                <a:r>
                  <a:rPr lang="en-US" altLang="zh-CN" dirty="0">
                    <a:solidFill>
                      <a:schemeClr val="bg1">
                        <a:lumMod val="75000"/>
                      </a:schemeClr>
                    </a:solidFill>
                  </a:rPr>
                  <a:t> </a:t>
                </a:r>
                <a:r>
                  <a:rPr lang="en-US" altLang="zh-CN" dirty="0" smtClean="0"/>
                  <a:t>) = 0.89</a:t>
                </a:r>
                <a:r>
                  <a:rPr lang="zh-CN" altLang="en-US" dirty="0" smtClean="0"/>
                  <a:t>*</a:t>
                </a:r>
                <a:r>
                  <a:rPr lang="en-US" altLang="zh-CN" dirty="0" smtClean="0"/>
                  <a:t>0.5</a:t>
                </a:r>
                <a:r>
                  <a:rPr lang="zh-CN" altLang="en-US" dirty="0" smtClean="0"/>
                  <a:t>*</a:t>
                </a:r>
                <a:r>
                  <a:rPr lang="en-US" altLang="zh-CN" dirty="0" smtClean="0"/>
                  <a:t>0.7</a:t>
                </a:r>
                <a:r>
                  <a:rPr lang="zh-CN" altLang="en-US" dirty="0" smtClean="0"/>
                  <a:t>*</a:t>
                </a:r>
                <a:r>
                  <a:rPr lang="en-US" altLang="zh-CN" dirty="0" smtClean="0"/>
                  <a:t>0.2 = 0.0623</a:t>
                </a:r>
                <a:endParaRPr lang="zh-CN" altLang="en-US" dirty="0"/>
              </a:p>
            </p:txBody>
          </p:sp>
        </mc:Choice>
        <mc:Fallback>
          <p:sp>
            <p:nvSpPr>
              <p:cNvPr id="6" name="矩形 5"/>
              <p:cNvSpPr>
                <a:spLocks noRot="1" noChangeAspect="1" noMove="1" noResize="1" noEditPoints="1" noAdjustHandles="1" noChangeArrowheads="1" noChangeShapeType="1" noTextEdit="1"/>
              </p:cNvSpPr>
              <p:nvPr/>
            </p:nvSpPr>
            <p:spPr>
              <a:xfrm>
                <a:off x="118534" y="4580726"/>
                <a:ext cx="12412133" cy="369332"/>
              </a:xfrm>
              <a:prstGeom prst="rect">
                <a:avLst/>
              </a:prstGeom>
              <a:blipFill rotWithShape="0">
                <a:blip r:embed="rId6"/>
                <a:stretch>
                  <a:fillRect t="-8197" b="-24590"/>
                </a:stretch>
              </a:blipFill>
            </p:spPr>
            <p:txBody>
              <a:bodyPr/>
              <a:lstStyle/>
              <a:p>
                <a:r>
                  <a:rPr lang="zh-CN" altLang="en-US">
                    <a:noFill/>
                  </a:rPr>
                  <a:t> </a:t>
                </a:r>
              </a:p>
            </p:txBody>
          </p:sp>
        </mc:Fallback>
      </mc:AlternateContent>
      <p:sp>
        <p:nvSpPr>
          <p:cNvPr id="7" name="文本框 6"/>
          <p:cNvSpPr txBox="1"/>
          <p:nvPr/>
        </p:nvSpPr>
        <p:spPr>
          <a:xfrm>
            <a:off x="949692" y="4103610"/>
            <a:ext cx="4564380" cy="369332"/>
          </a:xfrm>
          <a:prstGeom prst="rect">
            <a:avLst/>
          </a:prstGeom>
          <a:noFill/>
        </p:spPr>
        <p:txBody>
          <a:bodyPr wrap="square" rtlCol="0">
            <a:spAutoFit/>
          </a:bodyPr>
          <a:lstStyle/>
          <a:p>
            <a:r>
              <a:rPr lang="en-US" altLang="zh-CN" dirty="0">
                <a:solidFill>
                  <a:srgbClr val="333333"/>
                </a:solidFill>
                <a:latin typeface="Times New Roman" panose="02020603050405020304" pitchFamily="18" charset="0"/>
                <a:cs typeface="Times New Roman" panose="02020603050405020304" pitchFamily="18" charset="0"/>
              </a:rPr>
              <a:t>t</a:t>
            </a:r>
            <a:r>
              <a:rPr lang="en-US" altLang="zh-CN" baseline="-25000" dirty="0" smtClean="0">
                <a:solidFill>
                  <a:srgbClr val="333333"/>
                </a:solidFill>
                <a:latin typeface="Times New Roman" panose="02020603050405020304" pitchFamily="18" charset="0"/>
                <a:cs typeface="Times New Roman" panose="02020603050405020304" pitchFamily="18" charset="0"/>
              </a:rPr>
              <a:t>? </a:t>
            </a:r>
            <a:r>
              <a:rPr lang="zh-CN" altLang="en-US" i="1" dirty="0" smtClean="0">
                <a:latin typeface="Cambria Math" panose="02040503050406030204" pitchFamily="18" charset="0"/>
              </a:rPr>
              <a:t>是</a:t>
            </a:r>
            <a:r>
              <a:rPr lang="zh-CN" altLang="en-US" dirty="0">
                <a:latin typeface="Cambria Math" panose="02040503050406030204" pitchFamily="18" charset="0"/>
              </a:rPr>
              <a:t>正</a:t>
            </a:r>
            <a:r>
              <a:rPr lang="zh-CN" altLang="en-US" dirty="0" smtClean="0">
                <a:latin typeface="Cambria Math" panose="02040503050406030204" pitchFamily="18" charset="0"/>
              </a:rPr>
              <a:t>号的概率</a:t>
            </a:r>
            <a:r>
              <a:rPr lang="en-US" altLang="zh-CN" dirty="0" smtClean="0">
                <a:latin typeface="Cambria Math" panose="02040503050406030204" pitchFamily="18" charset="0"/>
              </a:rPr>
              <a:t>=</a:t>
            </a:r>
            <a:r>
              <a:rPr lang="zh-CN" altLang="en-US" dirty="0" smtClean="0">
                <a:latin typeface="Cambria Math" panose="02040503050406030204" pitchFamily="18" charset="0"/>
              </a:rPr>
              <a:t>正号情况下</a:t>
            </a:r>
            <a:r>
              <a:rPr lang="en-US" altLang="zh-CN" dirty="0">
                <a:solidFill>
                  <a:srgbClr val="333333"/>
                </a:solidFill>
                <a:latin typeface="Times New Roman" panose="02020603050405020304" pitchFamily="18" charset="0"/>
                <a:cs typeface="Times New Roman" panose="02020603050405020304" pitchFamily="18" charset="0"/>
              </a:rPr>
              <a:t>t</a:t>
            </a:r>
            <a:r>
              <a:rPr lang="en-US" altLang="zh-CN" baseline="-25000" dirty="0">
                <a:solidFill>
                  <a:srgbClr val="333333"/>
                </a:solidFill>
                <a:latin typeface="Times New Roman" panose="02020603050405020304" pitchFamily="18" charset="0"/>
                <a:cs typeface="Times New Roman" panose="02020603050405020304" pitchFamily="18" charset="0"/>
              </a:rPr>
              <a:t>? </a:t>
            </a:r>
            <a:r>
              <a:rPr lang="zh-CN" altLang="en-US" dirty="0">
                <a:latin typeface="Cambria Math" panose="02040503050406030204" pitchFamily="18" charset="0"/>
              </a:rPr>
              <a:t>发生的概率</a:t>
            </a:r>
          </a:p>
        </p:txBody>
      </p:sp>
      <mc:AlternateContent xmlns:mc="http://schemas.openxmlformats.org/markup-compatibility/2006">
        <mc:Choice xmlns:a14="http://schemas.microsoft.com/office/drawing/2010/main" Requires="a14">
          <p:sp>
            <p:nvSpPr>
              <p:cNvPr id="8" name="矩形 7"/>
              <p:cNvSpPr/>
              <p:nvPr/>
            </p:nvSpPr>
            <p:spPr>
              <a:xfrm>
                <a:off x="0" y="5672529"/>
                <a:ext cx="12526433" cy="369332"/>
              </a:xfrm>
              <a:prstGeom prst="rect">
                <a:avLst/>
              </a:prstGeom>
            </p:spPr>
            <p:txBody>
              <a:bodyPr wrap="square">
                <a:spAutoFit/>
              </a:bodyPr>
              <a:lstStyle/>
              <a:p>
                <a14:m>
                  <m:oMath xmlns:m="http://schemas.openxmlformats.org/officeDocument/2006/math">
                    <m:r>
                      <a:rPr lang="en-US" altLang="zh-CN" i="1" smtClean="0">
                        <a:latin typeface="Cambria Math" panose="02040503050406030204" pitchFamily="18" charset="0"/>
                      </a:rPr>
                      <m:t>𝑃</m:t>
                    </m:r>
                    <m:d>
                      <m:dPr>
                        <m:ctrlPr>
                          <a:rPr lang="en-US" altLang="zh-CN" i="1">
                            <a:latin typeface="Cambria Math" panose="02040503050406030204" pitchFamily="18" charset="0"/>
                          </a:rPr>
                        </m:ctrlPr>
                      </m:dPr>
                      <m:e>
                        <m:r>
                          <a:rPr lang="en-US" altLang="zh-CN" i="1">
                            <a:latin typeface="Cambria Math" panose="02040503050406030204" pitchFamily="18" charset="0"/>
                          </a:rPr>
                          <m:t>𝐶</m:t>
                        </m:r>
                        <m:r>
                          <a:rPr lang="en-US" altLang="zh-CN" b="0" i="1" smtClean="0">
                            <a:latin typeface="Cambria Math" panose="02040503050406030204" pitchFamily="18" charset="0"/>
                          </a:rPr>
                          <m:t>1</m:t>
                        </m:r>
                      </m:e>
                      <m:e>
                        <m:r>
                          <a:rPr lang="en-US" altLang="zh-CN" i="1">
                            <a:latin typeface="Cambria Math" panose="02040503050406030204" pitchFamily="18" charset="0"/>
                          </a:rPr>
                          <m:t>𝑡</m:t>
                        </m:r>
                        <m:r>
                          <a:rPr lang="en-US" altLang="zh-CN" i="1">
                            <a:latin typeface="Cambria Math" panose="02040503050406030204" pitchFamily="18" charset="0"/>
                          </a:rPr>
                          <m:t>?</m:t>
                        </m:r>
                      </m:e>
                    </m:d>
                    <m:r>
                      <a:rPr lang="en-US" altLang="zh-CN" i="1">
                        <a:latin typeface="Cambria Math" panose="02040503050406030204" pitchFamily="18" charset="0"/>
                      </a:rPr>
                      <m:t>=</m:t>
                    </m:r>
                    <m:r>
                      <a:rPr lang="en-US" altLang="zh-CN" b="0" i="1" smtClean="0">
                        <a:latin typeface="Cambria Math" panose="02040503050406030204" pitchFamily="18" charset="0"/>
                      </a:rPr>
                      <m:t> </m:t>
                    </m:r>
                    <m:r>
                      <a:rPr lang="en-US" altLang="zh-CN" i="1" smtClean="0">
                        <a:latin typeface="Cambria Math" panose="02040503050406030204" pitchFamily="18" charset="0"/>
                      </a:rPr>
                      <m:t>𝑃</m:t>
                    </m:r>
                    <m:d>
                      <m:dPr>
                        <m:ctrlPr>
                          <a:rPr lang="en-US" altLang="zh-CN" i="1">
                            <a:latin typeface="Cambria Math" panose="02040503050406030204" pitchFamily="18" charset="0"/>
                          </a:rPr>
                        </m:ctrlPr>
                      </m:dPr>
                      <m:e>
                        <m:r>
                          <a:rPr lang="en-US" altLang="zh-CN" i="1">
                            <a:latin typeface="Cambria Math" panose="02040503050406030204" pitchFamily="18" charset="0"/>
                          </a:rPr>
                          <m:t>𝐶</m:t>
                        </m:r>
                        <m:r>
                          <a:rPr lang="en-US" altLang="zh-CN" i="1" baseline="-25000">
                            <a:latin typeface="Cambria Math" panose="02040503050406030204" pitchFamily="18" charset="0"/>
                          </a:rPr>
                          <m:t>1</m:t>
                        </m:r>
                      </m:e>
                    </m:d>
                    <m:r>
                      <a:rPr lang="en-US" altLang="zh-CN" i="1" baseline="-25000">
                        <a:latin typeface="Cambria Math" panose="02040503050406030204" pitchFamily="18" charset="0"/>
                      </a:rPr>
                      <m:t> </m:t>
                    </m:r>
                    <m:r>
                      <a:rPr lang="en-US" altLang="zh-CN" i="1">
                        <a:latin typeface="Cambria Math" panose="02040503050406030204" pitchFamily="18" charset="0"/>
                      </a:rPr>
                      <m:t>𝑃</m:t>
                    </m:r>
                    <m:d>
                      <m:dPr>
                        <m:ctrlPr>
                          <a:rPr lang="en-US" altLang="zh-CN" i="1">
                            <a:latin typeface="Cambria Math" panose="02040503050406030204" pitchFamily="18" charset="0"/>
                          </a:rPr>
                        </m:ctrlPr>
                      </m:dPr>
                      <m:e>
                        <m:r>
                          <m:rPr>
                            <m:nor/>
                          </m:rPr>
                          <a:rPr lang="en-US" altLang="zh-CN">
                            <a:latin typeface="Cambria Math" panose="02040503050406030204" pitchFamily="18" charset="0"/>
                          </a:rPr>
                          <m:t>t</m:t>
                        </m:r>
                        <m:r>
                          <a:rPr lang="zh-CN" altLang="en-US" i="1" baseline="-25000">
                            <a:latin typeface="Cambria Math" panose="02040503050406030204" pitchFamily="18" charset="0"/>
                          </a:rPr>
                          <m:t>？</m:t>
                        </m:r>
                        <m:r>
                          <m:rPr>
                            <m:nor/>
                          </m:rPr>
                          <a:rPr lang="en-US" altLang="zh-CN" dirty="0">
                            <a:solidFill>
                              <a:srgbClr val="333333"/>
                            </a:solidFill>
                            <a:latin typeface="Times New Roman" panose="02020603050405020304" pitchFamily="18" charset="0"/>
                            <a:cs typeface="Times New Roman" panose="02020603050405020304" pitchFamily="18" charset="0"/>
                          </a:rPr>
                          <m:t>|</m:t>
                        </m:r>
                        <m:r>
                          <a:rPr lang="en-US" altLang="zh-CN" i="1" dirty="0">
                            <a:solidFill>
                              <a:srgbClr val="333333"/>
                            </a:solidFill>
                            <a:latin typeface="Cambria Math" panose="02040503050406030204" pitchFamily="18" charset="0"/>
                            <a:cs typeface="Times New Roman" panose="02020603050405020304" pitchFamily="18" charset="0"/>
                          </a:rPr>
                          <m:t>𝐶</m:t>
                        </m:r>
                        <m:r>
                          <a:rPr lang="en-US" altLang="zh-CN" i="1" baseline="-25000" dirty="0">
                            <a:solidFill>
                              <a:srgbClr val="333333"/>
                            </a:solidFill>
                            <a:latin typeface="Cambria Math" panose="02040503050406030204" pitchFamily="18" charset="0"/>
                            <a:cs typeface="Times New Roman" panose="02020603050405020304" pitchFamily="18" charset="0"/>
                          </a:rPr>
                          <m:t>1</m:t>
                        </m:r>
                      </m:e>
                    </m:d>
                    <m:r>
                      <a:rPr lang="en-US" altLang="zh-CN" i="1" baseline="-25000" dirty="0">
                        <a:solidFill>
                          <a:srgbClr val="333333"/>
                        </a:solidFill>
                        <a:latin typeface="Cambria Math" panose="02040503050406030204" pitchFamily="18" charset="0"/>
                        <a:cs typeface="Times New Roman" panose="02020603050405020304" pitchFamily="18" charset="0"/>
                      </a:rPr>
                      <m:t> </m:t>
                    </m:r>
                  </m:oMath>
                </a14:m>
                <a:r>
                  <a:rPr lang="en-US" altLang="zh-CN" dirty="0"/>
                  <a:t>= </a:t>
                </a:r>
                <a14:m>
                  <m:oMath xmlns:m="http://schemas.openxmlformats.org/officeDocument/2006/math">
                    <m:r>
                      <a:rPr lang="en-US" altLang="zh-CN" i="1">
                        <a:latin typeface="Cambria Math" panose="02040503050406030204" pitchFamily="18" charset="0"/>
                      </a:rPr>
                      <m:t>𝑃</m:t>
                    </m:r>
                    <m:d>
                      <m:dPr>
                        <m:ctrlPr>
                          <a:rPr lang="en-US" altLang="zh-CN" i="1">
                            <a:latin typeface="Cambria Math" panose="02040503050406030204" pitchFamily="18" charset="0"/>
                          </a:rPr>
                        </m:ctrlPr>
                      </m:dPr>
                      <m:e>
                        <m:r>
                          <a:rPr lang="en-US" altLang="zh-CN" i="1">
                            <a:latin typeface="Cambria Math" panose="02040503050406030204" pitchFamily="18" charset="0"/>
                          </a:rPr>
                          <m:t>𝐶</m:t>
                        </m:r>
                        <m:r>
                          <a:rPr lang="en-US" altLang="zh-CN" i="1" baseline="-25000">
                            <a:latin typeface="Cambria Math" panose="02040503050406030204" pitchFamily="18" charset="0"/>
                          </a:rPr>
                          <m:t>1</m:t>
                        </m:r>
                      </m:e>
                    </m:d>
                  </m:oMath>
                </a14:m>
                <a:r>
                  <a:rPr lang="zh-CN" altLang="en-US" dirty="0"/>
                  <a:t> </a:t>
                </a:r>
                <a:r>
                  <a:rPr lang="en-US" altLang="zh-CN" dirty="0"/>
                  <a:t>* (</a:t>
                </a:r>
                <a14:m>
                  <m:oMath xmlns:m="http://schemas.openxmlformats.org/officeDocument/2006/math">
                    <m:r>
                      <a:rPr lang="en-US" altLang="zh-CN">
                        <a:latin typeface="Cambria Math" panose="02040503050406030204" pitchFamily="18" charset="0"/>
                      </a:rPr>
                      <m:t> </m:t>
                    </m:r>
                    <m:r>
                      <a:rPr lang="en-US" altLang="zh-CN" i="1">
                        <a:solidFill>
                          <a:schemeClr val="bg1">
                            <a:lumMod val="75000"/>
                          </a:schemeClr>
                        </a:solidFill>
                        <a:latin typeface="Cambria Math" panose="02040503050406030204" pitchFamily="18" charset="0"/>
                      </a:rPr>
                      <m:t>𝑃</m:t>
                    </m:r>
                    <m:d>
                      <m:dPr>
                        <m:ctrlPr>
                          <a:rPr lang="en-US" altLang="zh-CN" i="1">
                            <a:solidFill>
                              <a:schemeClr val="bg1">
                                <a:lumMod val="75000"/>
                              </a:schemeClr>
                            </a:solidFill>
                            <a:latin typeface="Cambria Math" panose="02040503050406030204" pitchFamily="18" charset="0"/>
                          </a:rPr>
                        </m:ctrlPr>
                      </m:dPr>
                      <m:e>
                        <m:r>
                          <a:rPr lang="en-US" altLang="zh-CN" b="0" i="1" smtClean="0">
                            <a:solidFill>
                              <a:schemeClr val="bg1">
                                <a:lumMod val="75000"/>
                              </a:schemeClr>
                            </a:solidFill>
                            <a:latin typeface="Cambria Math" panose="02040503050406030204" pitchFamily="18" charset="0"/>
                          </a:rPr>
                          <m:t>0.05&lt;</m:t>
                        </m:r>
                        <m:r>
                          <a:rPr lang="en-US" altLang="zh-CN" i="1">
                            <a:solidFill>
                              <a:schemeClr val="bg1">
                                <a:lumMod val="75000"/>
                              </a:schemeClr>
                            </a:solidFill>
                            <a:latin typeface="Cambria Math" panose="02040503050406030204" pitchFamily="18" charset="0"/>
                          </a:rPr>
                          <m:t>𝑎</m:t>
                        </m:r>
                        <m:r>
                          <a:rPr lang="en-US" altLang="zh-CN" i="1" baseline="-25000">
                            <a:solidFill>
                              <a:schemeClr val="bg1">
                                <a:lumMod val="75000"/>
                              </a:schemeClr>
                            </a:solidFill>
                            <a:latin typeface="Cambria Math" panose="02040503050406030204" pitchFamily="18" charset="0"/>
                          </a:rPr>
                          <m:t>1</m:t>
                        </m:r>
                        <m:r>
                          <a:rPr lang="en-US" altLang="zh-CN" b="0" i="1" smtClean="0">
                            <a:solidFill>
                              <a:schemeClr val="bg1">
                                <a:lumMod val="75000"/>
                              </a:schemeClr>
                            </a:solidFill>
                            <a:latin typeface="Cambria Math" panose="02040503050406030204" pitchFamily="18" charset="0"/>
                          </a:rPr>
                          <m:t>&lt;0.2</m:t>
                        </m:r>
                        <m:r>
                          <m:rPr>
                            <m:nor/>
                          </m:rPr>
                          <a:rPr lang="en-US" altLang="zh-CN" dirty="0">
                            <a:solidFill>
                              <a:schemeClr val="bg1">
                                <a:lumMod val="75000"/>
                              </a:schemeClr>
                            </a:solidFill>
                            <a:latin typeface="Times New Roman" panose="02020603050405020304" pitchFamily="18" charset="0"/>
                            <a:cs typeface="Times New Roman" panose="02020603050405020304" pitchFamily="18" charset="0"/>
                          </a:rPr>
                          <m:t>|</m:t>
                        </m:r>
                        <m:r>
                          <a:rPr lang="en-US" altLang="zh-CN" i="1" dirty="0">
                            <a:solidFill>
                              <a:schemeClr val="bg1">
                                <a:lumMod val="75000"/>
                              </a:schemeClr>
                            </a:solidFill>
                            <a:latin typeface="Cambria Math" panose="02040503050406030204" pitchFamily="18" charset="0"/>
                            <a:cs typeface="Times New Roman" panose="02020603050405020304" pitchFamily="18" charset="0"/>
                          </a:rPr>
                          <m:t>𝐶</m:t>
                        </m:r>
                        <m:r>
                          <a:rPr lang="en-US" altLang="zh-CN" i="1" baseline="-25000" dirty="0">
                            <a:solidFill>
                              <a:schemeClr val="bg1">
                                <a:lumMod val="75000"/>
                              </a:schemeClr>
                            </a:solidFill>
                            <a:latin typeface="Cambria Math" panose="02040503050406030204" pitchFamily="18" charset="0"/>
                            <a:cs typeface="Times New Roman" panose="02020603050405020304" pitchFamily="18" charset="0"/>
                          </a:rPr>
                          <m:t>1</m:t>
                        </m:r>
                      </m:e>
                    </m:d>
                  </m:oMath>
                </a14:m>
                <a:r>
                  <a:rPr lang="en-US" altLang="zh-CN" dirty="0">
                    <a:solidFill>
                      <a:schemeClr val="bg1">
                        <a:lumMod val="75000"/>
                      </a:schemeClr>
                    </a:solidFill>
                  </a:rPr>
                  <a:t> </a:t>
                </a:r>
                <a14:m>
                  <m:oMath xmlns:m="http://schemas.openxmlformats.org/officeDocument/2006/math">
                    <m:r>
                      <a:rPr lang="en-US" altLang="zh-CN" i="1">
                        <a:solidFill>
                          <a:schemeClr val="bg1">
                            <a:lumMod val="75000"/>
                          </a:schemeClr>
                        </a:solidFill>
                        <a:latin typeface="Cambria Math" panose="02040503050406030204" pitchFamily="18" charset="0"/>
                      </a:rPr>
                      <m:t>𝑃</m:t>
                    </m:r>
                    <m:d>
                      <m:dPr>
                        <m:ctrlPr>
                          <a:rPr lang="en-US" altLang="zh-CN" i="1">
                            <a:solidFill>
                              <a:schemeClr val="bg1">
                                <a:lumMod val="75000"/>
                              </a:schemeClr>
                            </a:solidFill>
                            <a:latin typeface="Cambria Math" panose="02040503050406030204" pitchFamily="18" charset="0"/>
                          </a:rPr>
                        </m:ctrlPr>
                      </m:dPr>
                      <m:e>
                        <m:r>
                          <a:rPr lang="en-US" altLang="zh-CN" i="1">
                            <a:solidFill>
                              <a:schemeClr val="bg1">
                                <a:lumMod val="75000"/>
                              </a:schemeClr>
                            </a:solidFill>
                            <a:latin typeface="Cambria Math" panose="02040503050406030204" pitchFamily="18" charset="0"/>
                          </a:rPr>
                          <m:t>0.</m:t>
                        </m:r>
                        <m:r>
                          <a:rPr lang="en-US" altLang="zh-CN" b="0" i="1" smtClean="0">
                            <a:solidFill>
                              <a:schemeClr val="bg1">
                                <a:lumMod val="75000"/>
                              </a:schemeClr>
                            </a:solidFill>
                            <a:latin typeface="Cambria Math" panose="02040503050406030204" pitchFamily="18" charset="0"/>
                          </a:rPr>
                          <m:t>1</m:t>
                        </m:r>
                        <m:r>
                          <a:rPr lang="en-US" altLang="zh-CN" i="1">
                            <a:solidFill>
                              <a:schemeClr val="bg1">
                                <a:lumMod val="75000"/>
                              </a:schemeClr>
                            </a:solidFill>
                            <a:latin typeface="Cambria Math" panose="02040503050406030204" pitchFamily="18" charset="0"/>
                          </a:rPr>
                          <m:t>&lt;</m:t>
                        </m:r>
                        <m:r>
                          <a:rPr lang="en-US" altLang="zh-CN" i="1">
                            <a:solidFill>
                              <a:schemeClr val="bg1">
                                <a:lumMod val="75000"/>
                              </a:schemeClr>
                            </a:solidFill>
                            <a:latin typeface="Cambria Math" panose="02040503050406030204" pitchFamily="18" charset="0"/>
                          </a:rPr>
                          <m:t>𝑎</m:t>
                        </m:r>
                        <m:r>
                          <a:rPr lang="en-US" altLang="zh-CN" b="0" i="1" baseline="-25000" smtClean="0">
                            <a:solidFill>
                              <a:schemeClr val="bg1">
                                <a:lumMod val="75000"/>
                              </a:schemeClr>
                            </a:solidFill>
                            <a:latin typeface="Cambria Math" panose="02040503050406030204" pitchFamily="18" charset="0"/>
                          </a:rPr>
                          <m:t>2</m:t>
                        </m:r>
                        <m:r>
                          <a:rPr lang="en-US" altLang="zh-CN" i="1">
                            <a:solidFill>
                              <a:schemeClr val="bg1">
                                <a:lumMod val="75000"/>
                              </a:schemeClr>
                            </a:solidFill>
                            <a:latin typeface="Cambria Math" panose="02040503050406030204" pitchFamily="18" charset="0"/>
                          </a:rPr>
                          <m:t>&lt;0.</m:t>
                        </m:r>
                        <m:r>
                          <a:rPr lang="en-US" altLang="zh-CN" b="0" i="1" smtClean="0">
                            <a:solidFill>
                              <a:schemeClr val="bg1">
                                <a:lumMod val="75000"/>
                              </a:schemeClr>
                            </a:solidFill>
                            <a:latin typeface="Cambria Math" panose="02040503050406030204" pitchFamily="18" charset="0"/>
                          </a:rPr>
                          <m:t>8</m:t>
                        </m:r>
                        <m:r>
                          <m:rPr>
                            <m:nor/>
                          </m:rPr>
                          <a:rPr lang="en-US" altLang="zh-CN" dirty="0">
                            <a:solidFill>
                              <a:schemeClr val="bg1">
                                <a:lumMod val="75000"/>
                              </a:schemeClr>
                            </a:solidFill>
                            <a:latin typeface="Times New Roman" panose="02020603050405020304" pitchFamily="18" charset="0"/>
                            <a:cs typeface="Times New Roman" panose="02020603050405020304" pitchFamily="18" charset="0"/>
                          </a:rPr>
                          <m:t>|</m:t>
                        </m:r>
                        <m:r>
                          <a:rPr lang="en-US" altLang="zh-CN" i="1" dirty="0">
                            <a:solidFill>
                              <a:schemeClr val="bg1">
                                <a:lumMod val="75000"/>
                              </a:schemeClr>
                            </a:solidFill>
                            <a:latin typeface="Cambria Math" panose="02040503050406030204" pitchFamily="18" charset="0"/>
                            <a:cs typeface="Times New Roman" panose="02020603050405020304" pitchFamily="18" charset="0"/>
                          </a:rPr>
                          <m:t>𝐶</m:t>
                        </m:r>
                        <m:r>
                          <a:rPr lang="en-US" altLang="zh-CN" i="1" baseline="-25000" dirty="0">
                            <a:solidFill>
                              <a:schemeClr val="bg1">
                                <a:lumMod val="75000"/>
                              </a:schemeClr>
                            </a:solidFill>
                            <a:latin typeface="Cambria Math" panose="02040503050406030204" pitchFamily="18" charset="0"/>
                            <a:cs typeface="Times New Roman" panose="02020603050405020304" pitchFamily="18" charset="0"/>
                          </a:rPr>
                          <m:t>1</m:t>
                        </m:r>
                      </m:e>
                    </m:d>
                  </m:oMath>
                </a14:m>
                <a:r>
                  <a:rPr lang="en-US" altLang="zh-CN" dirty="0">
                    <a:solidFill>
                      <a:schemeClr val="bg1">
                        <a:lumMod val="75000"/>
                      </a:schemeClr>
                    </a:solidFill>
                  </a:rPr>
                  <a:t> </a:t>
                </a:r>
                <a14:m>
                  <m:oMath xmlns:m="http://schemas.openxmlformats.org/officeDocument/2006/math">
                    <m:r>
                      <a:rPr lang="en-US" altLang="zh-CN" i="1">
                        <a:solidFill>
                          <a:schemeClr val="bg1">
                            <a:lumMod val="75000"/>
                          </a:schemeClr>
                        </a:solidFill>
                        <a:latin typeface="Cambria Math" panose="02040503050406030204" pitchFamily="18" charset="0"/>
                      </a:rPr>
                      <m:t>𝑃</m:t>
                    </m:r>
                    <m:d>
                      <m:dPr>
                        <m:ctrlPr>
                          <a:rPr lang="en-US" altLang="zh-CN" i="1">
                            <a:solidFill>
                              <a:schemeClr val="bg1">
                                <a:lumMod val="75000"/>
                              </a:schemeClr>
                            </a:solidFill>
                            <a:latin typeface="Cambria Math" panose="02040503050406030204" pitchFamily="18" charset="0"/>
                          </a:rPr>
                        </m:ctrlPr>
                      </m:dPr>
                      <m:e>
                        <m:r>
                          <a:rPr lang="en-US" altLang="zh-CN" i="1">
                            <a:solidFill>
                              <a:schemeClr val="bg1">
                                <a:lumMod val="75000"/>
                              </a:schemeClr>
                            </a:solidFill>
                            <a:latin typeface="Cambria Math" panose="02040503050406030204" pitchFamily="18" charset="0"/>
                          </a:rPr>
                          <m:t>𝑎</m:t>
                        </m:r>
                        <m:r>
                          <a:rPr lang="en-US" altLang="zh-CN" i="1" baseline="-25000">
                            <a:solidFill>
                              <a:schemeClr val="bg1">
                                <a:lumMod val="75000"/>
                              </a:schemeClr>
                            </a:solidFill>
                            <a:latin typeface="Cambria Math" panose="02040503050406030204" pitchFamily="18" charset="0"/>
                          </a:rPr>
                          <m:t>3</m:t>
                        </m:r>
                        <m:r>
                          <a:rPr lang="en-US" altLang="zh-CN" b="0" i="1" smtClean="0">
                            <a:solidFill>
                              <a:schemeClr val="bg1">
                                <a:lumMod val="75000"/>
                              </a:schemeClr>
                            </a:solidFill>
                            <a:latin typeface="Cambria Math" panose="02040503050406030204" pitchFamily="18" charset="0"/>
                          </a:rPr>
                          <m:t>=0</m:t>
                        </m:r>
                        <m:r>
                          <m:rPr>
                            <m:nor/>
                          </m:rPr>
                          <a:rPr lang="en-US" altLang="zh-CN" dirty="0">
                            <a:solidFill>
                              <a:schemeClr val="bg1">
                                <a:lumMod val="75000"/>
                              </a:schemeClr>
                            </a:solidFill>
                            <a:latin typeface="Times New Roman" panose="02020603050405020304" pitchFamily="18" charset="0"/>
                            <a:cs typeface="Times New Roman" panose="02020603050405020304" pitchFamily="18" charset="0"/>
                          </a:rPr>
                          <m:t>|</m:t>
                        </m:r>
                        <m:r>
                          <a:rPr lang="en-US" altLang="zh-CN" i="1" dirty="0">
                            <a:solidFill>
                              <a:schemeClr val="bg1">
                                <a:lumMod val="75000"/>
                              </a:schemeClr>
                            </a:solidFill>
                            <a:latin typeface="Cambria Math" panose="02040503050406030204" pitchFamily="18" charset="0"/>
                            <a:cs typeface="Times New Roman" panose="02020603050405020304" pitchFamily="18" charset="0"/>
                          </a:rPr>
                          <m:t>𝐶</m:t>
                        </m:r>
                        <m:r>
                          <a:rPr lang="en-US" altLang="zh-CN" i="1" baseline="-25000" dirty="0">
                            <a:solidFill>
                              <a:schemeClr val="bg1">
                                <a:lumMod val="75000"/>
                              </a:schemeClr>
                            </a:solidFill>
                            <a:latin typeface="Cambria Math" panose="02040503050406030204" pitchFamily="18" charset="0"/>
                            <a:cs typeface="Times New Roman" panose="02020603050405020304" pitchFamily="18" charset="0"/>
                          </a:rPr>
                          <m:t>1</m:t>
                        </m:r>
                      </m:e>
                    </m:d>
                  </m:oMath>
                </a14:m>
                <a:r>
                  <a:rPr lang="en-US" altLang="zh-CN" dirty="0">
                    <a:solidFill>
                      <a:schemeClr val="bg1">
                        <a:lumMod val="75000"/>
                      </a:schemeClr>
                    </a:solidFill>
                  </a:rPr>
                  <a:t> </a:t>
                </a:r>
                <a:r>
                  <a:rPr lang="en-US" altLang="zh-CN" dirty="0" smtClean="0"/>
                  <a:t>) = 0.11</a:t>
                </a:r>
                <a:r>
                  <a:rPr lang="zh-CN" altLang="en-US" dirty="0" smtClean="0"/>
                  <a:t>*</a:t>
                </a:r>
                <a:r>
                  <a:rPr lang="en-US" altLang="zh-CN" dirty="0" smtClean="0"/>
                  <a:t>0.1</a:t>
                </a:r>
                <a:r>
                  <a:rPr lang="zh-CN" altLang="en-US" dirty="0" smtClean="0"/>
                  <a:t>*</a:t>
                </a:r>
                <a:r>
                  <a:rPr lang="en-US" altLang="zh-CN" dirty="0" smtClean="0"/>
                  <a:t>0.2</a:t>
                </a:r>
                <a:r>
                  <a:rPr lang="zh-CN" altLang="en-US" dirty="0" smtClean="0"/>
                  <a:t>*</a:t>
                </a:r>
                <a:r>
                  <a:rPr lang="en-US" altLang="zh-CN" dirty="0" smtClean="0"/>
                  <a:t>0.9 = 0.00198</a:t>
                </a:r>
                <a:endParaRPr lang="zh-CN" altLang="en-US" dirty="0"/>
              </a:p>
            </p:txBody>
          </p:sp>
        </mc:Choice>
        <mc:Fallback>
          <p:sp>
            <p:nvSpPr>
              <p:cNvPr id="8" name="矩形 7"/>
              <p:cNvSpPr>
                <a:spLocks noRot="1" noChangeAspect="1" noMove="1" noResize="1" noEditPoints="1" noAdjustHandles="1" noChangeArrowheads="1" noChangeShapeType="1" noTextEdit="1"/>
              </p:cNvSpPr>
              <p:nvPr/>
            </p:nvSpPr>
            <p:spPr>
              <a:xfrm>
                <a:off x="0" y="5672529"/>
                <a:ext cx="12526433" cy="369332"/>
              </a:xfrm>
              <a:prstGeom prst="rect">
                <a:avLst/>
              </a:prstGeom>
              <a:blipFill rotWithShape="0">
                <a:blip r:embed="rId7"/>
                <a:stretch>
                  <a:fillRect t="-10000" b="-26667"/>
                </a:stretch>
              </a:blipFill>
            </p:spPr>
            <p:txBody>
              <a:bodyPr/>
              <a:lstStyle/>
              <a:p>
                <a:r>
                  <a:rPr lang="zh-CN" altLang="en-US">
                    <a:noFill/>
                  </a:rPr>
                  <a:t> </a:t>
                </a:r>
              </a:p>
            </p:txBody>
          </p:sp>
        </mc:Fallback>
      </mc:AlternateContent>
      <p:sp>
        <p:nvSpPr>
          <p:cNvPr id="9" name="文本框 8"/>
          <p:cNvSpPr txBox="1"/>
          <p:nvPr/>
        </p:nvSpPr>
        <p:spPr>
          <a:xfrm>
            <a:off x="1010650" y="5028652"/>
            <a:ext cx="4564380" cy="369332"/>
          </a:xfrm>
          <a:prstGeom prst="rect">
            <a:avLst/>
          </a:prstGeom>
          <a:noFill/>
        </p:spPr>
        <p:txBody>
          <a:bodyPr wrap="square" rtlCol="0">
            <a:spAutoFit/>
          </a:bodyPr>
          <a:lstStyle/>
          <a:p>
            <a:r>
              <a:rPr lang="en-US" altLang="zh-CN" dirty="0">
                <a:solidFill>
                  <a:srgbClr val="333333"/>
                </a:solidFill>
                <a:latin typeface="Times New Roman" panose="02020603050405020304" pitchFamily="18" charset="0"/>
                <a:cs typeface="Times New Roman" panose="02020603050405020304" pitchFamily="18" charset="0"/>
              </a:rPr>
              <a:t>t</a:t>
            </a:r>
            <a:r>
              <a:rPr lang="en-US" altLang="zh-CN" baseline="-25000" dirty="0" smtClean="0">
                <a:solidFill>
                  <a:srgbClr val="333333"/>
                </a:solidFill>
                <a:latin typeface="Times New Roman" panose="02020603050405020304" pitchFamily="18" charset="0"/>
                <a:cs typeface="Times New Roman" panose="02020603050405020304" pitchFamily="18" charset="0"/>
              </a:rPr>
              <a:t>? </a:t>
            </a:r>
            <a:r>
              <a:rPr lang="zh-CN" altLang="en-US" i="1" dirty="0" smtClean="0">
                <a:latin typeface="Cambria Math" panose="02040503050406030204" pitchFamily="18" charset="0"/>
              </a:rPr>
              <a:t>是</a:t>
            </a:r>
            <a:r>
              <a:rPr lang="zh-CN" altLang="en-US" dirty="0" smtClean="0">
                <a:latin typeface="Cambria Math" panose="02040503050406030204" pitchFamily="18" charset="0"/>
              </a:rPr>
              <a:t>小号的概率</a:t>
            </a:r>
            <a:r>
              <a:rPr lang="en-US" altLang="zh-CN" dirty="0" smtClean="0">
                <a:latin typeface="Cambria Math" panose="02040503050406030204" pitchFamily="18" charset="0"/>
              </a:rPr>
              <a:t>=</a:t>
            </a:r>
            <a:r>
              <a:rPr lang="zh-CN" altLang="en-US" dirty="0" smtClean="0">
                <a:latin typeface="Cambria Math" panose="02040503050406030204" pitchFamily="18" charset="0"/>
              </a:rPr>
              <a:t>小号情况下</a:t>
            </a:r>
            <a:r>
              <a:rPr lang="en-US" altLang="zh-CN" dirty="0">
                <a:solidFill>
                  <a:srgbClr val="333333"/>
                </a:solidFill>
                <a:latin typeface="Times New Roman" panose="02020603050405020304" pitchFamily="18" charset="0"/>
                <a:cs typeface="Times New Roman" panose="02020603050405020304" pitchFamily="18" charset="0"/>
              </a:rPr>
              <a:t>t</a:t>
            </a:r>
            <a:r>
              <a:rPr lang="en-US" altLang="zh-CN" baseline="-25000" dirty="0">
                <a:solidFill>
                  <a:srgbClr val="333333"/>
                </a:solidFill>
                <a:latin typeface="Times New Roman" panose="02020603050405020304" pitchFamily="18" charset="0"/>
                <a:cs typeface="Times New Roman" panose="02020603050405020304" pitchFamily="18" charset="0"/>
              </a:rPr>
              <a:t>? </a:t>
            </a:r>
            <a:r>
              <a:rPr lang="zh-CN" altLang="en-US" dirty="0">
                <a:latin typeface="Cambria Math" panose="02040503050406030204" pitchFamily="18" charset="0"/>
              </a:rPr>
              <a:t>发生的概率</a:t>
            </a:r>
          </a:p>
        </p:txBody>
      </p:sp>
    </p:spTree>
    <p:extLst>
      <p:ext uri="{BB962C8B-B14F-4D97-AF65-F5344CB8AC3E}">
        <p14:creationId xmlns:p14="http://schemas.microsoft.com/office/powerpoint/2010/main" val="5120510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概要</a:t>
            </a:r>
            <a:endParaRPr lang="zh-CN" altLang="en-US" dirty="0"/>
          </a:p>
        </p:txBody>
      </p:sp>
      <p:sp>
        <p:nvSpPr>
          <p:cNvPr id="3" name="内容占位符 2"/>
          <p:cNvSpPr>
            <a:spLocks noGrp="1"/>
          </p:cNvSpPr>
          <p:nvPr>
            <p:ph idx="1"/>
          </p:nvPr>
        </p:nvSpPr>
        <p:spPr/>
        <p:txBody>
          <a:bodyPr/>
          <a:lstStyle/>
          <a:p>
            <a:pPr marL="0" indent="0">
              <a:buNone/>
            </a:pPr>
            <a:r>
              <a:rPr lang="zh-CN" altLang="en-US" dirty="0"/>
              <a:t>贝叶斯分类是一类分类算法的总称，这类算法均以贝叶斯定理为基础，故统称为贝叶斯分类。本文作为分类算法的第一篇，将首先介绍分类问题，对分类问题进行一个正式的定义。然后，介绍贝叶斯分类算法的基础</a:t>
            </a:r>
            <a:r>
              <a:rPr lang="en-US" altLang="zh-CN" dirty="0"/>
              <a:t>——</a:t>
            </a:r>
            <a:r>
              <a:rPr lang="zh-CN" altLang="en-US" dirty="0"/>
              <a:t>贝叶斯定理。最后，通过实例讨论贝叶斯分类中最简单的一种：</a:t>
            </a:r>
            <a:r>
              <a:rPr lang="zh-CN" altLang="en-US" b="1" dirty="0"/>
              <a:t>朴素贝叶斯分类</a:t>
            </a:r>
            <a:r>
              <a:rPr lang="zh-CN" altLang="en-US" dirty="0"/>
              <a:t>。</a:t>
            </a:r>
          </a:p>
        </p:txBody>
      </p:sp>
    </p:spTree>
    <p:extLst>
      <p:ext uri="{BB962C8B-B14F-4D97-AF65-F5344CB8AC3E}">
        <p14:creationId xmlns:p14="http://schemas.microsoft.com/office/powerpoint/2010/main" val="6146880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7000" b="-17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什么是分类问题？</a:t>
            </a:r>
            <a:endParaRPr lang="zh-CN" altLang="en-US" b="1" dirty="0"/>
          </a:p>
        </p:txBody>
      </p:sp>
      <p:sp>
        <p:nvSpPr>
          <p:cNvPr id="3" name="内容占位符 2"/>
          <p:cNvSpPr>
            <a:spLocks noGrp="1"/>
          </p:cNvSpPr>
          <p:nvPr>
            <p:ph idx="1"/>
          </p:nvPr>
        </p:nvSpPr>
        <p:spPr/>
        <p:txBody>
          <a:bodyPr/>
          <a:lstStyle/>
          <a:p>
            <a:pPr marL="0" indent="0">
              <a:buNone/>
            </a:pPr>
            <a:r>
              <a:rPr lang="zh-CN" altLang="en-US" dirty="0"/>
              <a:t>对于分类问题，其实谁都不会陌生，说我们每个人每天都在执行分类操作一点都不夸张，只是我们没有意识到罢了。例如，当你看到一个陌生人，你的脑子下意识判断</a:t>
            </a:r>
            <a:r>
              <a:rPr lang="en-US" altLang="zh-CN" dirty="0"/>
              <a:t>TA</a:t>
            </a:r>
            <a:r>
              <a:rPr lang="zh-CN" altLang="en-US" dirty="0"/>
              <a:t>是男是女；你可能经常会走在路上对身旁的朋友说“这个人一看就很有钱、那边有个非主流”之类的话，其实这就是一种分类操作。</a:t>
            </a:r>
            <a:endParaRPr lang="zh-CN" altLang="en-US" b="1" dirty="0"/>
          </a:p>
        </p:txBody>
      </p:sp>
    </p:spTree>
    <p:extLst>
      <p:ext uri="{BB962C8B-B14F-4D97-AF65-F5344CB8AC3E}">
        <p14:creationId xmlns:p14="http://schemas.microsoft.com/office/powerpoint/2010/main" val="36329956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7000" b="-17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什么是分类问题？</a:t>
            </a:r>
            <a:endParaRPr lang="zh-CN" altLang="en-US" b="1" dirty="0"/>
          </a:p>
        </p:txBody>
      </p:sp>
      <mc:AlternateContent xmlns:mc="http://schemas.openxmlformats.org/markup-compatibility/2006" xmlns:a14="http://schemas.microsoft.com/office/drawing/2010/main">
        <mc:Choice Requires="a14">
          <p:sp>
            <p:nvSpPr>
              <p:cNvPr id="4" name="内容占位符 3"/>
              <p:cNvSpPr>
                <a:spLocks noGrp="1"/>
              </p:cNvSpPr>
              <p:nvPr>
                <p:ph idx="1"/>
              </p:nvPr>
            </p:nvSpPr>
            <p:spPr/>
            <p:txBody>
              <a:bodyPr/>
              <a:lstStyle/>
              <a:p>
                <a:pPr marL="0" indent="0" eaLnBrk="0" fontAlgn="base" hangingPunct="0">
                  <a:lnSpc>
                    <a:spcPct val="100000"/>
                  </a:lnSpc>
                  <a:spcBef>
                    <a:spcPct val="0"/>
                  </a:spcBef>
                  <a:spcAft>
                    <a:spcPct val="0"/>
                  </a:spcAft>
                  <a:buNone/>
                </a:pPr>
                <a:r>
                  <a:rPr lang="zh-CN" altLang="zh-CN" sz="2000" dirty="0">
                    <a:solidFill>
                      <a:srgbClr val="333333"/>
                    </a:solidFill>
                    <a:latin typeface="Georgia" panose="02040502050405020303" pitchFamily="18" charset="0"/>
                  </a:rPr>
                  <a:t>从数学角度来说，分类问题可做如下定义：</a:t>
                </a:r>
                <a:endParaRPr lang="en-US" altLang="zh-CN" sz="2000" dirty="0">
                  <a:solidFill>
                    <a:srgbClr val="333333"/>
                  </a:solidFill>
                  <a:latin typeface="Georgia" panose="02040502050405020303" pitchFamily="18" charset="0"/>
                </a:endParaRPr>
              </a:p>
              <a:p>
                <a:pPr marL="0" lvl="0" indent="0" eaLnBrk="0" fontAlgn="base" hangingPunct="0">
                  <a:lnSpc>
                    <a:spcPct val="100000"/>
                  </a:lnSpc>
                  <a:spcBef>
                    <a:spcPct val="0"/>
                  </a:spcBef>
                  <a:spcAft>
                    <a:spcPct val="0"/>
                  </a:spcAft>
                  <a:buNone/>
                </a:pPr>
                <a:endParaRPr lang="zh-CN" altLang="zh-CN" sz="2000" dirty="0"/>
              </a:p>
              <a:p>
                <a:pPr marL="0" lvl="0" indent="0" eaLnBrk="0" fontAlgn="base" hangingPunct="0">
                  <a:lnSpc>
                    <a:spcPct val="100000"/>
                  </a:lnSpc>
                  <a:spcBef>
                    <a:spcPct val="0"/>
                  </a:spcBef>
                  <a:spcAft>
                    <a:spcPct val="0"/>
                  </a:spcAft>
                  <a:buNone/>
                </a:pPr>
                <a:r>
                  <a:rPr lang="zh-CN" altLang="zh-CN" dirty="0">
                    <a:solidFill>
                      <a:srgbClr val="333333"/>
                    </a:solidFill>
                    <a:latin typeface="Georgia" panose="02040502050405020303" pitchFamily="18" charset="0"/>
                  </a:rPr>
                  <a:t>      </a:t>
                </a:r>
                <a:r>
                  <a:rPr lang="en-US" altLang="zh-CN" dirty="0" smtClean="0">
                    <a:solidFill>
                      <a:srgbClr val="333333"/>
                    </a:solidFill>
                    <a:latin typeface="Georgia" panose="02040502050405020303" pitchFamily="18" charset="0"/>
                  </a:rPr>
                  <a:t>	</a:t>
                </a:r>
                <a:r>
                  <a:rPr lang="zh-CN" altLang="zh-CN" dirty="0" smtClean="0">
                    <a:solidFill>
                      <a:srgbClr val="333333"/>
                    </a:solidFill>
                    <a:latin typeface="Georgia" panose="02040502050405020303" pitchFamily="18" charset="0"/>
                  </a:rPr>
                  <a:t>已知</a:t>
                </a:r>
                <a:r>
                  <a:rPr lang="zh-CN" altLang="zh-CN" dirty="0">
                    <a:solidFill>
                      <a:srgbClr val="333333"/>
                    </a:solidFill>
                    <a:latin typeface="Georgia" panose="02040502050405020303" pitchFamily="18" charset="0"/>
                  </a:rPr>
                  <a:t>集合</a:t>
                </a:r>
                <a:r>
                  <a:rPr lang="zh-CN" altLang="zh-CN" dirty="0">
                    <a:solidFill>
                      <a:srgbClr val="333333"/>
                    </a:solidFill>
                  </a:rPr>
                  <a:t>：  </a:t>
                </a:r>
                <a:endParaRPr lang="en-US" altLang="zh-CN" dirty="0" smtClean="0">
                  <a:solidFill>
                    <a:srgbClr val="333333"/>
                  </a:solidFill>
                </a:endParaRPr>
              </a:p>
              <a:p>
                <a:pPr marL="0" lvl="0" indent="0" eaLnBrk="0" fontAlgn="base" hangingPunct="0">
                  <a:lnSpc>
                    <a:spcPct val="100000"/>
                  </a:lnSpc>
                  <a:spcBef>
                    <a:spcPct val="0"/>
                  </a:spcBef>
                  <a:spcAft>
                    <a:spcPct val="0"/>
                  </a:spcAft>
                  <a:buNone/>
                </a:pPr>
                <a:r>
                  <a:rPr lang="en-US" altLang="zh-CN" dirty="0">
                    <a:solidFill>
                      <a:srgbClr val="333333"/>
                    </a:solidFill>
                    <a:latin typeface="Times New Roman" panose="02020603050405020304" pitchFamily="18" charset="0"/>
                    <a:cs typeface="Times New Roman" panose="02020603050405020304" pitchFamily="18" charset="0"/>
                  </a:rPr>
                  <a:t>	</a:t>
                </a:r>
                <a:r>
                  <a:rPr lang="en-US" altLang="zh-CN" dirty="0" smtClean="0">
                    <a:solidFill>
                      <a:srgbClr val="333333"/>
                    </a:solidFill>
                    <a:latin typeface="Times New Roman" panose="02020603050405020304" pitchFamily="18" charset="0"/>
                    <a:cs typeface="Times New Roman" panose="02020603050405020304" pitchFamily="18" charset="0"/>
                  </a:rPr>
                  <a:t>C={c</a:t>
                </a:r>
                <a:r>
                  <a:rPr lang="en-US" altLang="zh-CN" baseline="-25000" dirty="0" smtClean="0">
                    <a:solidFill>
                      <a:srgbClr val="333333"/>
                    </a:solidFill>
                    <a:latin typeface="Times New Roman" panose="02020603050405020304" pitchFamily="18" charset="0"/>
                    <a:cs typeface="Times New Roman" panose="02020603050405020304" pitchFamily="18" charset="0"/>
                  </a:rPr>
                  <a:t>0</a:t>
                </a:r>
                <a:r>
                  <a:rPr lang="en-US" altLang="zh-CN" dirty="0" smtClean="0">
                    <a:solidFill>
                      <a:srgbClr val="333333"/>
                    </a:solidFill>
                    <a:latin typeface="Times New Roman" panose="02020603050405020304" pitchFamily="18" charset="0"/>
                    <a:cs typeface="Times New Roman" panose="02020603050405020304" pitchFamily="18" charset="0"/>
                  </a:rPr>
                  <a:t>,c</a:t>
                </a:r>
                <a:r>
                  <a:rPr lang="en-US" altLang="zh-CN" baseline="-25000" dirty="0">
                    <a:solidFill>
                      <a:srgbClr val="333333"/>
                    </a:solidFill>
                    <a:latin typeface="Times New Roman" panose="02020603050405020304" pitchFamily="18" charset="0"/>
                    <a:cs typeface="Times New Roman" panose="02020603050405020304" pitchFamily="18" charset="0"/>
                  </a:rPr>
                  <a:t>1</a:t>
                </a:r>
                <a:r>
                  <a:rPr lang="en-US" altLang="zh-CN" dirty="0" smtClean="0">
                    <a:solidFill>
                      <a:srgbClr val="333333"/>
                    </a:solidFill>
                    <a:latin typeface="Times New Roman" panose="02020603050405020304" pitchFamily="18" charset="0"/>
                    <a:cs typeface="Times New Roman" panose="02020603050405020304" pitchFamily="18" charset="0"/>
                  </a:rPr>
                  <a:t>,c</a:t>
                </a:r>
                <a:r>
                  <a:rPr lang="en-US" altLang="zh-CN" baseline="-25000" dirty="0">
                    <a:solidFill>
                      <a:srgbClr val="333333"/>
                    </a:solidFill>
                    <a:latin typeface="Times New Roman" panose="02020603050405020304" pitchFamily="18" charset="0"/>
                    <a:cs typeface="Times New Roman" panose="02020603050405020304" pitchFamily="18" charset="0"/>
                  </a:rPr>
                  <a:t>2</a:t>
                </a:r>
                <a:r>
                  <a:rPr lang="en-US" altLang="zh-CN" dirty="0" smtClean="0">
                    <a:solidFill>
                      <a:srgbClr val="333333"/>
                    </a:solidFill>
                    <a:latin typeface="Times New Roman" panose="02020603050405020304" pitchFamily="18" charset="0"/>
                    <a:cs typeface="Times New Roman" panose="02020603050405020304" pitchFamily="18" charset="0"/>
                  </a:rPr>
                  <a:t>,c</a:t>
                </a:r>
                <a:r>
                  <a:rPr lang="en-US" altLang="zh-CN" baseline="-25000" dirty="0">
                    <a:solidFill>
                      <a:srgbClr val="333333"/>
                    </a:solidFill>
                    <a:latin typeface="Times New Roman" panose="02020603050405020304" pitchFamily="18" charset="0"/>
                    <a:cs typeface="Times New Roman" panose="02020603050405020304" pitchFamily="18" charset="0"/>
                  </a:rPr>
                  <a:t>3</a:t>
                </a:r>
                <a:r>
                  <a:rPr lang="en-US" altLang="zh-CN" dirty="0" smtClean="0">
                    <a:solidFill>
                      <a:srgbClr val="333333"/>
                    </a:solidFill>
                    <a:latin typeface="Times New Roman" panose="02020603050405020304" pitchFamily="18" charset="0"/>
                    <a:cs typeface="Times New Roman" panose="02020603050405020304" pitchFamily="18" charset="0"/>
                  </a:rPr>
                  <a:t>,…,</a:t>
                </a:r>
                <a:r>
                  <a:rPr lang="en-US" altLang="zh-CN" dirty="0" err="1" smtClean="0">
                    <a:solidFill>
                      <a:srgbClr val="333333"/>
                    </a:solidFill>
                    <a:latin typeface="Times New Roman" panose="02020603050405020304" pitchFamily="18" charset="0"/>
                    <a:cs typeface="Times New Roman" panose="02020603050405020304" pitchFamily="18" charset="0"/>
                  </a:rPr>
                  <a:t>c</a:t>
                </a:r>
                <a:r>
                  <a:rPr lang="en-US" altLang="zh-CN" baseline="-25000" dirty="0" err="1" smtClean="0">
                    <a:solidFill>
                      <a:srgbClr val="333333"/>
                    </a:solidFill>
                    <a:latin typeface="Times New Roman" panose="02020603050405020304" pitchFamily="18" charset="0"/>
                    <a:cs typeface="Times New Roman" panose="02020603050405020304" pitchFamily="18" charset="0"/>
                  </a:rPr>
                  <a:t>n</a:t>
                </a:r>
                <a:r>
                  <a:rPr lang="en-US" altLang="zh-CN" dirty="0" smtClean="0">
                    <a:solidFill>
                      <a:srgbClr val="333333"/>
                    </a:solidFill>
                    <a:latin typeface="Times New Roman" panose="02020603050405020304" pitchFamily="18" charset="0"/>
                    <a:cs typeface="Times New Roman" panose="02020603050405020304" pitchFamily="18" charset="0"/>
                  </a:rPr>
                  <a:t>} </a:t>
                </a:r>
              </a:p>
              <a:p>
                <a:pPr marL="0" lvl="0" indent="0" eaLnBrk="0" fontAlgn="base" hangingPunct="0">
                  <a:lnSpc>
                    <a:spcPct val="100000"/>
                  </a:lnSpc>
                  <a:spcBef>
                    <a:spcPct val="0"/>
                  </a:spcBef>
                  <a:spcAft>
                    <a:spcPct val="0"/>
                  </a:spcAft>
                  <a:buNone/>
                </a:pPr>
                <a:r>
                  <a:rPr lang="en-US" altLang="zh-CN" dirty="0" smtClean="0">
                    <a:solidFill>
                      <a:srgbClr val="333333"/>
                    </a:solidFill>
                    <a:latin typeface="Times New Roman" panose="02020603050405020304" pitchFamily="18" charset="0"/>
                    <a:cs typeface="Times New Roman" panose="02020603050405020304" pitchFamily="18" charset="0"/>
                  </a:rPr>
                  <a:t>	T={t</a:t>
                </a:r>
                <a:r>
                  <a:rPr lang="en-US" altLang="zh-CN" baseline="-25000" dirty="0">
                    <a:solidFill>
                      <a:srgbClr val="333333"/>
                    </a:solidFill>
                    <a:latin typeface="Times New Roman" panose="02020603050405020304" pitchFamily="18" charset="0"/>
                    <a:cs typeface="Times New Roman" panose="02020603050405020304" pitchFamily="18" charset="0"/>
                  </a:rPr>
                  <a:t>0</a:t>
                </a:r>
                <a:r>
                  <a:rPr lang="en-US" altLang="zh-CN" dirty="0" smtClean="0">
                    <a:solidFill>
                      <a:srgbClr val="333333"/>
                    </a:solidFill>
                    <a:latin typeface="Times New Roman" panose="02020603050405020304" pitchFamily="18" charset="0"/>
                    <a:cs typeface="Times New Roman" panose="02020603050405020304" pitchFamily="18" charset="0"/>
                  </a:rPr>
                  <a:t>,t</a:t>
                </a:r>
                <a:r>
                  <a:rPr lang="en-US" altLang="zh-CN" baseline="-25000" dirty="0">
                    <a:solidFill>
                      <a:srgbClr val="333333"/>
                    </a:solidFill>
                    <a:latin typeface="Times New Roman" panose="02020603050405020304" pitchFamily="18" charset="0"/>
                    <a:cs typeface="Times New Roman" panose="02020603050405020304" pitchFamily="18" charset="0"/>
                  </a:rPr>
                  <a:t>1</a:t>
                </a:r>
                <a:r>
                  <a:rPr lang="en-US" altLang="zh-CN" dirty="0" smtClean="0">
                    <a:solidFill>
                      <a:srgbClr val="333333"/>
                    </a:solidFill>
                    <a:latin typeface="Times New Roman" panose="02020603050405020304" pitchFamily="18" charset="0"/>
                    <a:cs typeface="Times New Roman" panose="02020603050405020304" pitchFamily="18" charset="0"/>
                  </a:rPr>
                  <a:t>,t</a:t>
                </a:r>
                <a:r>
                  <a:rPr lang="en-US" altLang="zh-CN" baseline="-25000" dirty="0">
                    <a:solidFill>
                      <a:srgbClr val="333333"/>
                    </a:solidFill>
                    <a:latin typeface="Times New Roman" panose="02020603050405020304" pitchFamily="18" charset="0"/>
                    <a:cs typeface="Times New Roman" panose="02020603050405020304" pitchFamily="18" charset="0"/>
                  </a:rPr>
                  <a:t>2</a:t>
                </a:r>
                <a:r>
                  <a:rPr lang="en-US" altLang="zh-CN" dirty="0" smtClean="0">
                    <a:solidFill>
                      <a:srgbClr val="333333"/>
                    </a:solidFill>
                    <a:latin typeface="Times New Roman" panose="02020603050405020304" pitchFamily="18" charset="0"/>
                    <a:cs typeface="Times New Roman" panose="02020603050405020304" pitchFamily="18" charset="0"/>
                  </a:rPr>
                  <a:t>,t</a:t>
                </a:r>
                <a:r>
                  <a:rPr lang="en-US" altLang="zh-CN" baseline="-25000" dirty="0">
                    <a:solidFill>
                      <a:srgbClr val="333333"/>
                    </a:solidFill>
                    <a:latin typeface="Times New Roman" panose="02020603050405020304" pitchFamily="18" charset="0"/>
                    <a:cs typeface="Times New Roman" panose="02020603050405020304" pitchFamily="18" charset="0"/>
                  </a:rPr>
                  <a:t>3</a:t>
                </a:r>
                <a:r>
                  <a:rPr lang="en-US" altLang="zh-CN" dirty="0" smtClean="0">
                    <a:solidFill>
                      <a:srgbClr val="333333"/>
                    </a:solidFill>
                    <a:latin typeface="Times New Roman" panose="02020603050405020304" pitchFamily="18" charset="0"/>
                    <a:cs typeface="Times New Roman" panose="02020603050405020304" pitchFamily="18" charset="0"/>
                  </a:rPr>
                  <a:t>,…,t</a:t>
                </a:r>
                <a:r>
                  <a:rPr lang="en-US" altLang="zh-CN" baseline="-25000" dirty="0">
                    <a:solidFill>
                      <a:srgbClr val="333333"/>
                    </a:solidFill>
                    <a:latin typeface="Times New Roman" panose="02020603050405020304" pitchFamily="18" charset="0"/>
                    <a:cs typeface="Times New Roman" panose="02020603050405020304" pitchFamily="18" charset="0"/>
                  </a:rPr>
                  <a:t>m</a:t>
                </a:r>
                <a:r>
                  <a:rPr lang="en-US" altLang="zh-CN" dirty="0" smtClean="0">
                    <a:solidFill>
                      <a:srgbClr val="333333"/>
                    </a:solidFill>
                    <a:latin typeface="Times New Roman" panose="02020603050405020304" pitchFamily="18" charset="0"/>
                    <a:cs typeface="Times New Roman" panose="02020603050405020304" pitchFamily="18" charset="0"/>
                  </a:rPr>
                  <a:t>,</a:t>
                </a:r>
                <a14:m>
                  <m:oMath xmlns:m="http://schemas.openxmlformats.org/officeDocument/2006/math">
                    <m:r>
                      <a:rPr lang="en-US" altLang="zh-CN" i="1" smtClean="0">
                        <a:solidFill>
                          <a:srgbClr val="333333"/>
                        </a:solidFill>
                        <a:latin typeface="Cambria Math" panose="02040503050406030204" pitchFamily="18" charset="0"/>
                        <a:cs typeface="Times New Roman" panose="02020603050405020304" pitchFamily="18" charset="0"/>
                      </a:rPr>
                      <m:t> </m:t>
                    </m:r>
                  </m:oMath>
                </a14:m>
                <a:r>
                  <a:rPr lang="en-US" altLang="zh-CN" dirty="0" smtClean="0">
                    <a:solidFill>
                      <a:srgbClr val="333333"/>
                    </a:solidFill>
                    <a:latin typeface="Times New Roman" panose="02020603050405020304" pitchFamily="18" charset="0"/>
                    <a:cs typeface="Times New Roman" panose="02020603050405020304" pitchFamily="18" charset="0"/>
                  </a:rPr>
                  <a:t>….}</a:t>
                </a:r>
                <a:r>
                  <a:rPr lang="zh-CN" altLang="zh-CN" dirty="0" smtClean="0">
                    <a:solidFill>
                      <a:srgbClr val="333333"/>
                    </a:solidFill>
                    <a:latin typeface="Times New Roman" panose="02020603050405020304" pitchFamily="18" charset="0"/>
                    <a:cs typeface="Times New Roman" panose="02020603050405020304" pitchFamily="18" charset="0"/>
                  </a:rPr>
                  <a:t> </a:t>
                </a:r>
                <a:endParaRPr lang="en-US" altLang="zh-CN" dirty="0" smtClean="0">
                  <a:solidFill>
                    <a:srgbClr val="333333"/>
                  </a:solidFill>
                  <a:latin typeface="Times New Roman" panose="02020603050405020304" pitchFamily="18" charset="0"/>
                  <a:cs typeface="Times New Roman" panose="02020603050405020304" pitchFamily="18" charset="0"/>
                </a:endParaRPr>
              </a:p>
              <a:p>
                <a:pPr marL="0" lvl="0" indent="0" eaLnBrk="0" fontAlgn="base" hangingPunct="0">
                  <a:lnSpc>
                    <a:spcPct val="100000"/>
                  </a:lnSpc>
                  <a:spcBef>
                    <a:spcPct val="0"/>
                  </a:spcBef>
                  <a:spcAft>
                    <a:spcPct val="0"/>
                  </a:spcAft>
                  <a:buNone/>
                </a:pPr>
                <a:r>
                  <a:rPr lang="en-US" altLang="zh-CN" dirty="0">
                    <a:solidFill>
                      <a:srgbClr val="333333"/>
                    </a:solidFill>
                    <a:latin typeface="Times New Roman" panose="02020603050405020304" pitchFamily="18" charset="0"/>
                    <a:cs typeface="Times New Roman" panose="02020603050405020304" pitchFamily="18" charset="0"/>
                  </a:rPr>
                  <a:t>	</a:t>
                </a:r>
                <a:r>
                  <a:rPr lang="zh-CN" altLang="zh-CN" dirty="0" smtClean="0">
                    <a:solidFill>
                      <a:srgbClr val="333333"/>
                    </a:solidFill>
                    <a:latin typeface="Georgia" panose="02040502050405020303" pitchFamily="18" charset="0"/>
                  </a:rPr>
                  <a:t>确定</a:t>
                </a:r>
                <a:r>
                  <a:rPr lang="zh-CN" altLang="zh-CN" dirty="0">
                    <a:solidFill>
                      <a:srgbClr val="333333"/>
                    </a:solidFill>
                    <a:latin typeface="Georgia" panose="02040502050405020303" pitchFamily="18" charset="0"/>
                  </a:rPr>
                  <a:t>映射规则 </a:t>
                </a:r>
                <a:r>
                  <a:rPr lang="en-US" altLang="zh-CN" dirty="0" smtClean="0">
                    <a:solidFill>
                      <a:srgbClr val="333333"/>
                    </a:solidFill>
                    <a:latin typeface="Georgia" panose="02040502050405020303" pitchFamily="18" charset="0"/>
                  </a:rPr>
                  <a:t>C=f(T)</a:t>
                </a:r>
                <a:r>
                  <a:rPr lang="zh-CN" altLang="zh-CN" dirty="0" smtClean="0">
                    <a:solidFill>
                      <a:srgbClr val="333333"/>
                    </a:solidFill>
                    <a:latin typeface="Georgia" panose="02040502050405020303" pitchFamily="18" charset="0"/>
                  </a:rPr>
                  <a:t> </a:t>
                </a:r>
                <a:r>
                  <a:rPr lang="zh-CN" altLang="zh-CN" dirty="0">
                    <a:solidFill>
                      <a:srgbClr val="333333"/>
                    </a:solidFill>
                    <a:latin typeface="Georgia" panose="02040502050405020303" pitchFamily="18" charset="0"/>
                  </a:rPr>
                  <a:t>，使得任意 </a:t>
                </a:r>
                <a:r>
                  <a:rPr lang="en-US" altLang="zh-CN" dirty="0" err="1" smtClean="0">
                    <a:solidFill>
                      <a:srgbClr val="333333"/>
                    </a:solidFill>
                    <a:latin typeface="Georgia" panose="02040502050405020303" pitchFamily="18" charset="0"/>
                  </a:rPr>
                  <a:t>t</a:t>
                </a:r>
                <a:r>
                  <a:rPr lang="en-US" altLang="zh-CN" baseline="-25000" dirty="0" err="1">
                    <a:solidFill>
                      <a:srgbClr val="333333"/>
                    </a:solidFill>
                    <a:latin typeface="Times New Roman" panose="02020603050405020304" pitchFamily="18" charset="0"/>
                    <a:cs typeface="Times New Roman" panose="02020603050405020304" pitchFamily="18" charset="0"/>
                  </a:rPr>
                  <a:t>i</a:t>
                </a:r>
                <a:r>
                  <a:rPr lang="zh-CN" altLang="en-US" dirty="0" smtClean="0"/>
                  <a:t>∈</a:t>
                </a:r>
                <a:r>
                  <a:rPr lang="en-US" altLang="zh-CN" dirty="0" smtClean="0"/>
                  <a:t>T</a:t>
                </a:r>
                <a:r>
                  <a:rPr lang="zh-CN" altLang="zh-CN" dirty="0" smtClean="0">
                    <a:solidFill>
                      <a:srgbClr val="333333"/>
                    </a:solidFill>
                    <a:latin typeface="Georgia" panose="02040502050405020303" pitchFamily="18" charset="0"/>
                  </a:rPr>
                  <a:t>有</a:t>
                </a:r>
                <a:r>
                  <a:rPr lang="zh-CN" altLang="zh-CN" dirty="0">
                    <a:solidFill>
                      <a:srgbClr val="333333"/>
                    </a:solidFill>
                    <a:latin typeface="Georgia" panose="02040502050405020303" pitchFamily="18" charset="0"/>
                  </a:rPr>
                  <a:t>且仅有一</a:t>
                </a:r>
                <a:r>
                  <a:rPr lang="zh-CN" altLang="zh-CN" dirty="0" smtClean="0">
                    <a:solidFill>
                      <a:srgbClr val="333333"/>
                    </a:solidFill>
                    <a:latin typeface="Georgia" panose="02040502050405020303" pitchFamily="18" charset="0"/>
                  </a:rPr>
                  <a:t>个</a:t>
                </a:r>
                <a:r>
                  <a:rPr lang="en-US" altLang="zh-CN" dirty="0" err="1" smtClean="0">
                    <a:solidFill>
                      <a:srgbClr val="333333"/>
                    </a:solidFill>
                    <a:latin typeface="Georgia" panose="02040502050405020303" pitchFamily="18" charset="0"/>
                  </a:rPr>
                  <a:t>c</a:t>
                </a:r>
                <a:r>
                  <a:rPr lang="en-US" altLang="zh-CN" baseline="-25000" dirty="0" err="1" smtClean="0">
                    <a:solidFill>
                      <a:srgbClr val="333333"/>
                    </a:solidFill>
                    <a:latin typeface="Times New Roman" panose="02020603050405020304" pitchFamily="18" charset="0"/>
                    <a:cs typeface="Times New Roman" panose="02020603050405020304" pitchFamily="18" charset="0"/>
                  </a:rPr>
                  <a:t>j</a:t>
                </a:r>
                <a:r>
                  <a:rPr lang="zh-CN" altLang="en-US" dirty="0" smtClean="0"/>
                  <a:t>∈</a:t>
                </a:r>
                <a:r>
                  <a:rPr lang="en-US" altLang="zh-CN" dirty="0" smtClean="0"/>
                  <a:t>C</a:t>
                </a:r>
                <a:r>
                  <a:rPr lang="zh-CN" altLang="zh-CN" dirty="0" smtClean="0">
                    <a:solidFill>
                      <a:srgbClr val="333333"/>
                    </a:solidFill>
                    <a:latin typeface="Georgia" panose="02040502050405020303" pitchFamily="18" charset="0"/>
                  </a:rPr>
                  <a:t>使得</a:t>
                </a:r>
                <a:r>
                  <a:rPr lang="en-US" altLang="zh-CN" dirty="0" err="1" smtClean="0">
                    <a:solidFill>
                      <a:srgbClr val="333333"/>
                    </a:solidFill>
                    <a:latin typeface="Georgia" panose="02040502050405020303" pitchFamily="18" charset="0"/>
                  </a:rPr>
                  <a:t>C</a:t>
                </a:r>
                <a:r>
                  <a:rPr lang="en-US" altLang="zh-CN" baseline="-25000" dirty="0" err="1">
                    <a:solidFill>
                      <a:srgbClr val="333333"/>
                    </a:solidFill>
                    <a:latin typeface="Times New Roman" panose="02020603050405020304" pitchFamily="18" charset="0"/>
                    <a:cs typeface="Times New Roman" panose="02020603050405020304" pitchFamily="18" charset="0"/>
                  </a:rPr>
                  <a:t>j</a:t>
                </a:r>
                <a:r>
                  <a:rPr lang="en-US" altLang="zh-CN" baseline="-25000" dirty="0">
                    <a:solidFill>
                      <a:srgbClr val="333333"/>
                    </a:solidFill>
                    <a:latin typeface="Times New Roman" panose="02020603050405020304" pitchFamily="18" charset="0"/>
                    <a:cs typeface="Times New Roman" panose="02020603050405020304" pitchFamily="18" charset="0"/>
                  </a:rPr>
                  <a:t> </a:t>
                </a:r>
                <a:r>
                  <a:rPr lang="en-US" altLang="zh-CN" dirty="0" smtClean="0">
                    <a:solidFill>
                      <a:srgbClr val="333333"/>
                    </a:solidFill>
                    <a:latin typeface="Georgia" panose="02040502050405020303" pitchFamily="18" charset="0"/>
                  </a:rPr>
                  <a:t>= f(</a:t>
                </a:r>
                <a:r>
                  <a:rPr lang="en-US" altLang="zh-CN" dirty="0" err="1" smtClean="0">
                    <a:solidFill>
                      <a:srgbClr val="333333"/>
                    </a:solidFill>
                    <a:latin typeface="Georgia" panose="02040502050405020303" pitchFamily="18" charset="0"/>
                  </a:rPr>
                  <a:t>t</a:t>
                </a:r>
                <a:r>
                  <a:rPr lang="en-US" altLang="zh-CN" baseline="-25000" dirty="0" err="1">
                    <a:solidFill>
                      <a:srgbClr val="333333"/>
                    </a:solidFill>
                    <a:latin typeface="Times New Roman" panose="02020603050405020304" pitchFamily="18" charset="0"/>
                    <a:cs typeface="Times New Roman" panose="02020603050405020304" pitchFamily="18" charset="0"/>
                  </a:rPr>
                  <a:t>i</a:t>
                </a:r>
                <a:r>
                  <a:rPr lang="en-US" altLang="zh-CN" dirty="0" smtClean="0">
                    <a:solidFill>
                      <a:srgbClr val="333333"/>
                    </a:solidFill>
                    <a:latin typeface="Georgia" panose="02040502050405020303" pitchFamily="18" charset="0"/>
                  </a:rPr>
                  <a:t>)</a:t>
                </a:r>
                <a:r>
                  <a:rPr lang="zh-CN" altLang="zh-CN" dirty="0" smtClean="0">
                    <a:solidFill>
                      <a:srgbClr val="333333"/>
                    </a:solidFill>
                    <a:latin typeface="Georgia" panose="02040502050405020303" pitchFamily="18" charset="0"/>
                  </a:rPr>
                  <a:t>成立。</a:t>
                </a:r>
                <a:endParaRPr lang="en-US" altLang="zh-CN" dirty="0" smtClean="0">
                  <a:solidFill>
                    <a:srgbClr val="333333"/>
                  </a:solidFill>
                  <a:latin typeface="Georgia" panose="02040502050405020303" pitchFamily="18" charset="0"/>
                </a:endParaRPr>
              </a:p>
              <a:p>
                <a:pPr marL="0" lvl="0" indent="0" eaLnBrk="0" fontAlgn="base" hangingPunct="0">
                  <a:lnSpc>
                    <a:spcPct val="100000"/>
                  </a:lnSpc>
                  <a:spcBef>
                    <a:spcPct val="0"/>
                  </a:spcBef>
                  <a:spcAft>
                    <a:spcPct val="0"/>
                  </a:spcAft>
                  <a:buNone/>
                </a:pPr>
                <a:endParaRPr lang="en-US" altLang="zh-CN" dirty="0" smtClean="0">
                  <a:solidFill>
                    <a:srgbClr val="333333"/>
                  </a:solidFill>
                  <a:latin typeface="Georgia" panose="02040502050405020303" pitchFamily="18" charset="0"/>
                </a:endParaRPr>
              </a:p>
              <a:p>
                <a:pPr marL="0" lvl="0" indent="0" eaLnBrk="0" fontAlgn="base" hangingPunct="0">
                  <a:lnSpc>
                    <a:spcPct val="100000"/>
                  </a:lnSpc>
                  <a:spcBef>
                    <a:spcPct val="0"/>
                  </a:spcBef>
                  <a:spcAft>
                    <a:spcPct val="0"/>
                  </a:spcAft>
                  <a:buNone/>
                </a:pPr>
                <a:r>
                  <a:rPr lang="zh-CN" altLang="zh-CN" dirty="0">
                    <a:solidFill>
                      <a:srgbClr val="333333"/>
                    </a:solidFill>
                    <a:latin typeface="Georgia" panose="02040502050405020303" pitchFamily="18" charset="0"/>
                  </a:rPr>
                  <a:t>      </a:t>
                </a:r>
                <a:r>
                  <a:rPr lang="zh-CN" altLang="zh-CN" sz="2000" dirty="0">
                    <a:solidFill>
                      <a:srgbClr val="333333"/>
                    </a:solidFill>
                    <a:latin typeface="Georgia" panose="02040502050405020303" pitchFamily="18" charset="0"/>
                  </a:rPr>
                  <a:t>其中C叫做类别集合，其中每一个元素是一个类别，</a:t>
                </a:r>
                <a:r>
                  <a:rPr lang="zh-CN" altLang="zh-CN" sz="2000" dirty="0" smtClean="0">
                    <a:solidFill>
                      <a:srgbClr val="333333"/>
                    </a:solidFill>
                    <a:latin typeface="Georgia" panose="02040502050405020303" pitchFamily="18" charset="0"/>
                  </a:rPr>
                  <a:t>而</a:t>
                </a:r>
                <a:r>
                  <a:rPr lang="en-US" altLang="zh-CN" sz="2000" dirty="0" smtClean="0">
                    <a:solidFill>
                      <a:srgbClr val="333333"/>
                    </a:solidFill>
                    <a:latin typeface="Georgia" panose="02040502050405020303" pitchFamily="18" charset="0"/>
                  </a:rPr>
                  <a:t>T</a:t>
                </a:r>
                <a:r>
                  <a:rPr lang="zh-CN" altLang="zh-CN" sz="2000" dirty="0" smtClean="0">
                    <a:solidFill>
                      <a:srgbClr val="333333"/>
                    </a:solidFill>
                    <a:latin typeface="Georgia" panose="02040502050405020303" pitchFamily="18" charset="0"/>
                  </a:rPr>
                  <a:t>叫做</a:t>
                </a:r>
                <a:r>
                  <a:rPr lang="zh-CN" altLang="zh-CN" sz="2000" dirty="0">
                    <a:solidFill>
                      <a:srgbClr val="333333"/>
                    </a:solidFill>
                    <a:latin typeface="Georgia" panose="02040502050405020303" pitchFamily="18" charset="0"/>
                  </a:rPr>
                  <a:t>项集合，其中每一个元素是一个待分类项，f叫做分类器。分类算法的任务就是构造分类器f。</a:t>
                </a:r>
              </a:p>
              <a:p>
                <a:pPr marL="0" indent="0">
                  <a:buNone/>
                </a:pPr>
                <a:endParaRPr lang="zh-CN" altLang="en-US" dirty="0"/>
              </a:p>
            </p:txBody>
          </p:sp>
        </mc:Choice>
        <mc:Fallback xmlns="">
          <p:sp>
            <p:nvSpPr>
              <p:cNvPr id="4" name="内容占位符 3"/>
              <p:cNvSpPr>
                <a:spLocks noGrp="1" noRot="1" noChangeAspect="1" noMove="1" noResize="1" noEditPoints="1" noAdjustHandles="1" noChangeArrowheads="1" noChangeShapeType="1" noTextEdit="1"/>
              </p:cNvSpPr>
              <p:nvPr>
                <p:ph idx="1"/>
              </p:nvPr>
            </p:nvSpPr>
            <p:spPr>
              <a:blipFill rotWithShape="0">
                <a:blip r:embed="rId4"/>
                <a:stretch>
                  <a:fillRect l="-1217" t="-98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172010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7000" b="-17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贝叶斯定理</a:t>
            </a:r>
            <a:endParaRPr lang="zh-CN" altLang="en-US" dirty="0"/>
          </a:p>
        </p:txBody>
      </p:sp>
      <p:sp>
        <p:nvSpPr>
          <p:cNvPr id="4" name="Rectangle 1"/>
          <p:cNvSpPr>
            <a:spLocks noChangeArrowheads="1"/>
          </p:cNvSpPr>
          <p:nvPr/>
        </p:nvSpPr>
        <p:spPr bwMode="auto">
          <a:xfrm>
            <a:off x="838200" y="1642661"/>
            <a:ext cx="713657" cy="4770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smtClean="0">
                <a:ln>
                  <a:noFill/>
                </a:ln>
                <a:solidFill>
                  <a:srgbClr val="333333"/>
                </a:solidFill>
                <a:effectLst/>
                <a:latin typeface="Georgia" panose="02040502050405020303" pitchFamily="18" charset="0"/>
              </a:rPr>
              <a:t>    </a:t>
            </a:r>
            <a:r>
              <a:rPr kumimoji="0" lang="zh-CN" altLang="zh-CN" sz="800" b="0" i="0" u="none" strike="noStrike" cap="none" normalizeH="0" baseline="0" dirty="0" smtClean="0">
                <a:ln>
                  <a:noFill/>
                </a:ln>
                <a:solidFill>
                  <a:schemeClr val="tx1"/>
                </a:solidFill>
                <a:effectLst/>
              </a:rPr>
              <a:t>  </a:t>
            </a:r>
            <a:r>
              <a:rPr kumimoji="0" lang="zh-CN" altLang="zh-CN" sz="2500" b="0" i="0" u="none" strike="noStrike" cap="none" normalizeH="0" baseline="0" dirty="0" smtClean="0">
                <a:ln>
                  <a:noFill/>
                </a:ln>
                <a:solidFill>
                  <a:srgbClr val="333333"/>
                </a:solidFill>
                <a:effectLst/>
                <a:latin typeface="Georgia" panose="02040502050405020303" pitchFamily="18" charset="0"/>
              </a:rPr>
              <a:t>。</a:t>
            </a:r>
            <a:r>
              <a:rPr kumimoji="0" lang="zh-CN" altLang="zh-CN" sz="800" b="0" i="0" u="none" strike="noStrike" cap="none" normalizeH="0" baseline="0" dirty="0" smtClean="0">
                <a:ln>
                  <a:noFill/>
                </a:ln>
                <a:solidFill>
                  <a:schemeClr val="tx1"/>
                </a:solidFill>
                <a:effectLst/>
              </a:rPr>
              <a:t> </a:t>
            </a: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pic>
        <p:nvPicPr>
          <p:cNvPr id="3075" name="Picture 3" descr="http://latex.codecogs.com/gif.latex?P(A|B)=\frac%7bP(AB)%7d%7bP(B)%7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1975" y="2605088"/>
            <a:ext cx="2613282" cy="785812"/>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4572000" y="3735943"/>
            <a:ext cx="6096000" cy="738664"/>
          </a:xfrm>
          <a:prstGeom prst="rect">
            <a:avLst/>
          </a:prstGeom>
        </p:spPr>
        <p:txBody>
          <a:bodyPr>
            <a:spAutoFit/>
          </a:bodyPr>
          <a:lstStyle/>
          <a:p>
            <a:r>
              <a:rPr lang="zh-CN" altLang="zh-CN" sz="2400" dirty="0">
                <a:solidFill>
                  <a:srgbClr val="333333"/>
                </a:solidFill>
                <a:latin typeface="Georgia" panose="02040502050405020303" pitchFamily="18" charset="0"/>
              </a:rPr>
              <a:t>表</a:t>
            </a:r>
            <a:r>
              <a:rPr lang="zh-CN" altLang="zh-CN" dirty="0">
                <a:solidFill>
                  <a:srgbClr val="333333"/>
                </a:solidFill>
                <a:latin typeface="Georgia" panose="02040502050405020303" pitchFamily="18" charset="0"/>
              </a:rPr>
              <a:t>示事件B已经发生的前提下，事件A发生的概率，叫做事件B发生下事件A的条件概率。其基本求解公式为：</a:t>
            </a:r>
            <a:r>
              <a:rPr lang="zh-CN" altLang="zh-CN" sz="1400" dirty="0"/>
              <a:t> </a:t>
            </a:r>
            <a:endParaRPr lang="zh-CN" altLang="en-US" dirty="0"/>
          </a:p>
        </p:txBody>
      </p:sp>
    </p:spTree>
    <p:extLst>
      <p:ext uri="{BB962C8B-B14F-4D97-AF65-F5344CB8AC3E}">
        <p14:creationId xmlns:p14="http://schemas.microsoft.com/office/powerpoint/2010/main" val="28851087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贝叶斯定理</a:t>
            </a:r>
            <a:endParaRPr lang="zh-CN" altLang="en-US" dirty="0"/>
          </a:p>
        </p:txBody>
      </p:sp>
      <p:sp>
        <p:nvSpPr>
          <p:cNvPr id="3" name="内容占位符 2"/>
          <p:cNvSpPr>
            <a:spLocks noGrp="1"/>
          </p:cNvSpPr>
          <p:nvPr>
            <p:ph idx="1"/>
          </p:nvPr>
        </p:nvSpPr>
        <p:spPr/>
        <p:txBody>
          <a:bodyPr/>
          <a:lstStyle/>
          <a:p>
            <a:pPr marL="0" indent="0">
              <a:buNone/>
            </a:pPr>
            <a:r>
              <a:rPr lang="zh-CN" altLang="en-US" dirty="0" smtClean="0"/>
              <a:t>条件概率：</a:t>
            </a:r>
            <a:r>
              <a:rPr lang="en-US" altLang="zh-CN" dirty="0" smtClean="0"/>
              <a:t>P(A|B) </a:t>
            </a:r>
          </a:p>
          <a:p>
            <a:pPr marL="0" indent="0">
              <a:buNone/>
            </a:pPr>
            <a:r>
              <a:rPr lang="zh-CN" altLang="en-US" dirty="0" smtClean="0"/>
              <a:t>表示</a:t>
            </a:r>
            <a:r>
              <a:rPr lang="zh-CN" altLang="en-US" dirty="0"/>
              <a:t>事件</a:t>
            </a:r>
            <a:r>
              <a:rPr lang="en-US" altLang="zh-CN" dirty="0"/>
              <a:t>B</a:t>
            </a:r>
            <a:r>
              <a:rPr lang="zh-CN" altLang="en-US" dirty="0"/>
              <a:t>已经发生的前提下，事件</a:t>
            </a:r>
            <a:r>
              <a:rPr lang="en-US" altLang="zh-CN" dirty="0"/>
              <a:t>A</a:t>
            </a:r>
            <a:r>
              <a:rPr lang="zh-CN" altLang="en-US" dirty="0"/>
              <a:t>发生的概率，叫做事件</a:t>
            </a:r>
            <a:r>
              <a:rPr lang="en-US" altLang="zh-CN" dirty="0"/>
              <a:t>B</a:t>
            </a:r>
            <a:r>
              <a:rPr lang="zh-CN" altLang="en-US" dirty="0"/>
              <a:t>发生下事件</a:t>
            </a:r>
            <a:r>
              <a:rPr lang="en-US" altLang="zh-CN" dirty="0"/>
              <a:t>A</a:t>
            </a:r>
            <a:r>
              <a:rPr lang="zh-CN" altLang="en-US" dirty="0"/>
              <a:t>的条件概率</a:t>
            </a:r>
            <a:r>
              <a:rPr lang="zh-CN" altLang="en-US" dirty="0" smtClean="0"/>
              <a:t>。</a:t>
            </a:r>
            <a:endParaRPr lang="en-US" altLang="zh-CN" dirty="0" smtClean="0"/>
          </a:p>
          <a:p>
            <a:pPr marL="0" indent="0">
              <a:buNone/>
            </a:pPr>
            <a:r>
              <a:rPr lang="zh-CN" altLang="en-US" dirty="0"/>
              <a:t>贝叶斯定理之所以有用，是因为我们在生活中经常遇到这种情况：我们可以很容易直接得出</a:t>
            </a:r>
            <a:r>
              <a:rPr lang="en-US" altLang="zh-CN" dirty="0"/>
              <a:t>P(A|B)</a:t>
            </a:r>
            <a:r>
              <a:rPr lang="zh-CN" altLang="en-US" dirty="0"/>
              <a:t>，</a:t>
            </a:r>
            <a:r>
              <a:rPr lang="en-US" altLang="zh-CN" dirty="0"/>
              <a:t>P(B|A)</a:t>
            </a:r>
            <a:r>
              <a:rPr lang="zh-CN" altLang="en-US" dirty="0"/>
              <a:t>则很难直接得出，但我们更关心</a:t>
            </a:r>
            <a:r>
              <a:rPr lang="en-US" altLang="zh-CN" dirty="0"/>
              <a:t>P(B|A)</a:t>
            </a:r>
            <a:r>
              <a:rPr lang="zh-CN" altLang="en-US" dirty="0"/>
              <a:t>，贝叶斯定理就为我们打通从</a:t>
            </a:r>
            <a:r>
              <a:rPr lang="en-US" altLang="zh-CN" dirty="0"/>
              <a:t>P(A|B)</a:t>
            </a:r>
            <a:r>
              <a:rPr lang="zh-CN" altLang="en-US" dirty="0"/>
              <a:t>获得</a:t>
            </a:r>
            <a:r>
              <a:rPr lang="en-US" altLang="zh-CN" dirty="0"/>
              <a:t>P(B|A)</a:t>
            </a:r>
            <a:r>
              <a:rPr lang="zh-CN" altLang="en-US" dirty="0"/>
              <a:t>的道路</a:t>
            </a:r>
            <a:r>
              <a:rPr lang="zh-CN" altLang="en-US" dirty="0" smtClean="0"/>
              <a:t>。</a:t>
            </a:r>
            <a:endParaRPr lang="en-US" altLang="zh-CN" dirty="0" smtClean="0"/>
          </a:p>
          <a:p>
            <a:pPr marL="0" indent="0">
              <a:buNone/>
            </a:pPr>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57412" y="4824412"/>
            <a:ext cx="3871250" cy="871538"/>
          </a:xfrm>
          <a:prstGeom prst="rect">
            <a:avLst/>
          </a:prstGeom>
        </p:spPr>
      </p:pic>
    </p:spTree>
    <p:extLst>
      <p:ext uri="{BB962C8B-B14F-4D97-AF65-F5344CB8AC3E}">
        <p14:creationId xmlns:p14="http://schemas.microsoft.com/office/powerpoint/2010/main" val="18154451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朴素贝叶斯分类的原理与</a:t>
            </a:r>
            <a:r>
              <a:rPr lang="zh-CN" altLang="en-US" b="1" dirty="0" smtClean="0"/>
              <a:t>流程</a:t>
            </a:r>
            <a:endParaRPr lang="zh-CN" altLang="en-US" dirty="0"/>
          </a:p>
        </p:txBody>
      </p:sp>
      <p:sp>
        <p:nvSpPr>
          <p:cNvPr id="3" name="内容占位符 2"/>
          <p:cNvSpPr>
            <a:spLocks noGrp="1"/>
          </p:cNvSpPr>
          <p:nvPr>
            <p:ph idx="1"/>
          </p:nvPr>
        </p:nvSpPr>
        <p:spPr/>
        <p:txBody>
          <a:bodyPr/>
          <a:lstStyle/>
          <a:p>
            <a:pPr marL="0" indent="0">
              <a:buNone/>
            </a:pPr>
            <a:r>
              <a:rPr lang="zh-CN" altLang="en-US" b="1" dirty="0"/>
              <a:t>朴素贝叶斯分类</a:t>
            </a:r>
            <a:r>
              <a:rPr lang="zh-CN" altLang="en-US" dirty="0"/>
              <a:t>是一种十分简单的分类算法，叫它</a:t>
            </a:r>
            <a:r>
              <a:rPr lang="zh-CN" altLang="en-US" b="1" dirty="0"/>
              <a:t>朴素贝叶斯分类</a:t>
            </a:r>
            <a:r>
              <a:rPr lang="zh-CN" altLang="en-US" dirty="0"/>
              <a:t>是因为这种方法的思想真的很朴素，朴素贝叶斯的思想基础是这样的：对于给出的待分类项，求解在此项出现的条件下各个类别出现的概率，哪个最大，就认为此待分类项属于哪个类别。通俗来说，就好比这么个道理，你在街上看到一个黑人，我问你你猜这哥们哪里来的，你十有八九猜非洲。为什么呢？因为黑人中非洲人的比率最高，当然人家也可能是美洲人或亚洲人，但在没有其它可用信息下，我们会选择条件概率最大的类别，这就是朴素贝叶斯的思想基础。</a:t>
            </a:r>
          </a:p>
        </p:txBody>
      </p:sp>
    </p:spTree>
    <p:extLst>
      <p:ext uri="{BB962C8B-B14F-4D97-AF65-F5344CB8AC3E}">
        <p14:creationId xmlns:p14="http://schemas.microsoft.com/office/powerpoint/2010/main" val="9254738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 </a:t>
            </a:r>
            <a:r>
              <a:rPr lang="zh-CN" altLang="en-US" b="1" dirty="0"/>
              <a:t>朴素</a:t>
            </a:r>
            <a:r>
              <a:rPr lang="zh-CN" altLang="en-US" b="1" dirty="0" smtClean="0"/>
              <a:t>贝叶斯分类</a:t>
            </a:r>
            <a:r>
              <a:rPr lang="zh-CN" altLang="en-US" dirty="0" smtClean="0"/>
              <a:t>定义</a:t>
            </a:r>
            <a:endParaRPr lang="zh-CN" altLang="en-US" dirty="0"/>
          </a:p>
        </p:txBody>
      </p:sp>
      <p:sp>
        <p:nvSpPr>
          <p:cNvPr id="3" name="内容占位符 2"/>
          <p:cNvSpPr>
            <a:spLocks noGrp="1"/>
          </p:cNvSpPr>
          <p:nvPr>
            <p:ph idx="1"/>
          </p:nvPr>
        </p:nvSpPr>
        <p:spPr>
          <a:xfrm>
            <a:off x="838200" y="1825625"/>
            <a:ext cx="10515600" cy="4079875"/>
          </a:xfrm>
        </p:spPr>
        <p:txBody>
          <a:bodyPr/>
          <a:lstStyle/>
          <a:p>
            <a:pPr eaLnBrk="0" fontAlgn="base" hangingPunct="0">
              <a:lnSpc>
                <a:spcPct val="100000"/>
              </a:lnSpc>
              <a:spcBef>
                <a:spcPct val="0"/>
              </a:spcBef>
              <a:spcAft>
                <a:spcPct val="0"/>
              </a:spcAft>
            </a:pPr>
            <a:r>
              <a:rPr lang="zh-CN" altLang="en-US" dirty="0" smtClean="0">
                <a:solidFill>
                  <a:srgbClr val="333333"/>
                </a:solidFill>
                <a:latin typeface="Times New Roman" panose="02020603050405020304" pitchFamily="18" charset="0"/>
                <a:cs typeface="Times New Roman" panose="02020603050405020304" pitchFamily="18" charset="0"/>
              </a:rPr>
              <a:t>设</a:t>
            </a:r>
            <a:r>
              <a:rPr lang="en-US" altLang="zh-CN" dirty="0">
                <a:solidFill>
                  <a:srgbClr val="333333"/>
                </a:solidFill>
                <a:latin typeface="Times New Roman" panose="02020603050405020304" pitchFamily="18" charset="0"/>
                <a:cs typeface="Times New Roman" panose="02020603050405020304" pitchFamily="18" charset="0"/>
              </a:rPr>
              <a:t>t</a:t>
            </a:r>
            <a:r>
              <a:rPr lang="en-US" altLang="zh-CN" dirty="0" smtClean="0">
                <a:solidFill>
                  <a:srgbClr val="333333"/>
                </a:solidFill>
                <a:latin typeface="Times New Roman" panose="02020603050405020304" pitchFamily="18" charset="0"/>
                <a:cs typeface="Times New Roman" panose="02020603050405020304" pitchFamily="18" charset="0"/>
              </a:rPr>
              <a:t>={a</a:t>
            </a:r>
            <a:r>
              <a:rPr lang="en-US" altLang="zh-CN" baseline="-25000" dirty="0" smtClean="0">
                <a:solidFill>
                  <a:srgbClr val="333333"/>
                </a:solidFill>
                <a:latin typeface="Times New Roman" panose="02020603050405020304" pitchFamily="18" charset="0"/>
                <a:cs typeface="Times New Roman" panose="02020603050405020304" pitchFamily="18" charset="0"/>
              </a:rPr>
              <a:t>0</a:t>
            </a:r>
            <a:r>
              <a:rPr lang="en-US" altLang="zh-CN" dirty="0" smtClean="0">
                <a:solidFill>
                  <a:srgbClr val="333333"/>
                </a:solidFill>
                <a:latin typeface="Times New Roman" panose="02020603050405020304" pitchFamily="18" charset="0"/>
                <a:cs typeface="Times New Roman" panose="02020603050405020304" pitchFamily="18" charset="0"/>
              </a:rPr>
              <a:t>,a</a:t>
            </a:r>
            <a:r>
              <a:rPr lang="en-US" altLang="zh-CN" baseline="-25000" dirty="0" smtClean="0">
                <a:solidFill>
                  <a:srgbClr val="333333"/>
                </a:solidFill>
                <a:latin typeface="Times New Roman" panose="02020603050405020304" pitchFamily="18" charset="0"/>
                <a:cs typeface="Times New Roman" panose="02020603050405020304" pitchFamily="18" charset="0"/>
              </a:rPr>
              <a:t>1</a:t>
            </a:r>
            <a:r>
              <a:rPr lang="en-US" altLang="zh-CN" dirty="0" smtClean="0">
                <a:solidFill>
                  <a:srgbClr val="333333"/>
                </a:solidFill>
                <a:latin typeface="Times New Roman" panose="02020603050405020304" pitchFamily="18" charset="0"/>
                <a:cs typeface="Times New Roman" panose="02020603050405020304" pitchFamily="18" charset="0"/>
              </a:rPr>
              <a:t>,a</a:t>
            </a:r>
            <a:r>
              <a:rPr lang="en-US" altLang="zh-CN" baseline="-25000" dirty="0" smtClean="0">
                <a:solidFill>
                  <a:srgbClr val="333333"/>
                </a:solidFill>
                <a:latin typeface="Times New Roman" panose="02020603050405020304" pitchFamily="18" charset="0"/>
                <a:cs typeface="Times New Roman" panose="02020603050405020304" pitchFamily="18" charset="0"/>
              </a:rPr>
              <a:t>2</a:t>
            </a:r>
            <a:r>
              <a:rPr lang="en-US" altLang="zh-CN" dirty="0" smtClean="0">
                <a:solidFill>
                  <a:srgbClr val="333333"/>
                </a:solidFill>
                <a:latin typeface="Times New Roman" panose="02020603050405020304" pitchFamily="18" charset="0"/>
                <a:cs typeface="Times New Roman" panose="02020603050405020304" pitchFamily="18" charset="0"/>
              </a:rPr>
              <a:t>,a</a:t>
            </a:r>
            <a:r>
              <a:rPr lang="en-US" altLang="zh-CN" baseline="-25000" dirty="0" smtClean="0">
                <a:solidFill>
                  <a:srgbClr val="333333"/>
                </a:solidFill>
                <a:latin typeface="Times New Roman" panose="02020603050405020304" pitchFamily="18" charset="0"/>
                <a:cs typeface="Times New Roman" panose="02020603050405020304" pitchFamily="18" charset="0"/>
              </a:rPr>
              <a:t>3</a:t>
            </a:r>
            <a:r>
              <a:rPr lang="en-US" altLang="zh-CN" dirty="0" smtClean="0">
                <a:solidFill>
                  <a:srgbClr val="333333"/>
                </a:solidFill>
                <a:latin typeface="Times New Roman" panose="02020603050405020304" pitchFamily="18" charset="0"/>
                <a:cs typeface="Times New Roman" panose="02020603050405020304" pitchFamily="18" charset="0"/>
              </a:rPr>
              <a:t>,…,</a:t>
            </a:r>
            <a:r>
              <a:rPr lang="en-US" altLang="zh-CN" dirty="0" err="1" smtClean="0">
                <a:solidFill>
                  <a:srgbClr val="333333"/>
                </a:solidFill>
                <a:latin typeface="Times New Roman" panose="02020603050405020304" pitchFamily="18" charset="0"/>
                <a:cs typeface="Times New Roman" panose="02020603050405020304" pitchFamily="18" charset="0"/>
              </a:rPr>
              <a:t>a</a:t>
            </a:r>
            <a:r>
              <a:rPr lang="en-US" altLang="zh-CN" baseline="-25000" dirty="0" err="1" smtClean="0">
                <a:solidFill>
                  <a:srgbClr val="333333"/>
                </a:solidFill>
                <a:latin typeface="Times New Roman" panose="02020603050405020304" pitchFamily="18" charset="0"/>
                <a:cs typeface="Times New Roman" panose="02020603050405020304" pitchFamily="18" charset="0"/>
              </a:rPr>
              <a:t>k</a:t>
            </a:r>
            <a:r>
              <a:rPr lang="en-US" altLang="zh-CN" dirty="0" smtClean="0">
                <a:solidFill>
                  <a:srgbClr val="333333"/>
                </a:solidFill>
                <a:latin typeface="Times New Roman" panose="02020603050405020304" pitchFamily="18" charset="0"/>
                <a:cs typeface="Times New Roman" panose="02020603050405020304" pitchFamily="18" charset="0"/>
              </a:rPr>
              <a:t>}</a:t>
            </a:r>
            <a:r>
              <a:rPr lang="zh-CN" altLang="en-US" dirty="0"/>
              <a:t>而每个</a:t>
            </a:r>
            <a:r>
              <a:rPr lang="en-US" altLang="zh-CN" dirty="0"/>
              <a:t>a</a:t>
            </a:r>
            <a:r>
              <a:rPr lang="zh-CN" altLang="en-US" dirty="0" smtClean="0"/>
              <a:t>为</a:t>
            </a:r>
            <a:r>
              <a:rPr lang="en-US" altLang="zh-CN" dirty="0"/>
              <a:t>t</a:t>
            </a:r>
            <a:r>
              <a:rPr lang="zh-CN" altLang="en-US" dirty="0" smtClean="0"/>
              <a:t>的</a:t>
            </a:r>
            <a:r>
              <a:rPr lang="zh-CN" altLang="en-US" dirty="0"/>
              <a:t>一个特征属性</a:t>
            </a:r>
            <a:endParaRPr lang="en-US" altLang="zh-CN" dirty="0" smtClean="0">
              <a:solidFill>
                <a:srgbClr val="333333"/>
              </a:solidFill>
              <a:latin typeface="Times New Roman" panose="02020603050405020304" pitchFamily="18" charset="0"/>
              <a:cs typeface="Times New Roman" panose="02020603050405020304" pitchFamily="18" charset="0"/>
            </a:endParaRPr>
          </a:p>
          <a:p>
            <a:pPr eaLnBrk="0" fontAlgn="base" hangingPunct="0">
              <a:lnSpc>
                <a:spcPct val="100000"/>
              </a:lnSpc>
              <a:spcBef>
                <a:spcPct val="0"/>
              </a:spcBef>
              <a:spcAft>
                <a:spcPct val="0"/>
              </a:spcAft>
            </a:pPr>
            <a:endParaRPr lang="en-US" altLang="zh-CN" dirty="0" smtClean="0">
              <a:solidFill>
                <a:srgbClr val="333333"/>
              </a:solidFill>
              <a:latin typeface="Times New Roman" panose="02020603050405020304" pitchFamily="18" charset="0"/>
              <a:cs typeface="Times New Roman" panose="02020603050405020304" pitchFamily="18" charset="0"/>
            </a:endParaRPr>
          </a:p>
          <a:p>
            <a:pPr eaLnBrk="0" fontAlgn="base" hangingPunct="0">
              <a:lnSpc>
                <a:spcPct val="100000"/>
              </a:lnSpc>
              <a:spcBef>
                <a:spcPct val="0"/>
              </a:spcBef>
              <a:spcAft>
                <a:spcPct val="0"/>
              </a:spcAft>
            </a:pPr>
            <a:r>
              <a:rPr lang="zh-CN" altLang="en-US" dirty="0" smtClean="0">
                <a:solidFill>
                  <a:srgbClr val="333333"/>
                </a:solidFill>
                <a:latin typeface="Times New Roman" panose="02020603050405020304" pitchFamily="18" charset="0"/>
                <a:cs typeface="Times New Roman" panose="02020603050405020304" pitchFamily="18" charset="0"/>
              </a:rPr>
              <a:t>类别几何</a:t>
            </a:r>
            <a:r>
              <a:rPr lang="en-US" altLang="zh-CN" dirty="0">
                <a:solidFill>
                  <a:srgbClr val="333333"/>
                </a:solidFill>
                <a:latin typeface="Times New Roman" panose="02020603050405020304" pitchFamily="18" charset="0"/>
                <a:cs typeface="Times New Roman" panose="02020603050405020304" pitchFamily="18" charset="0"/>
              </a:rPr>
              <a:t>C</a:t>
            </a:r>
            <a:r>
              <a:rPr lang="en-US" altLang="zh-CN" dirty="0" smtClean="0">
                <a:solidFill>
                  <a:srgbClr val="333333"/>
                </a:solidFill>
                <a:latin typeface="Times New Roman" panose="02020603050405020304" pitchFamily="18" charset="0"/>
                <a:cs typeface="Times New Roman" panose="02020603050405020304" pitchFamily="18" charset="0"/>
              </a:rPr>
              <a:t>={</a:t>
            </a:r>
            <a:r>
              <a:rPr lang="en-US" altLang="zh-CN" dirty="0">
                <a:solidFill>
                  <a:srgbClr val="333333"/>
                </a:solidFill>
                <a:latin typeface="Times New Roman" panose="02020603050405020304" pitchFamily="18" charset="0"/>
                <a:cs typeface="Times New Roman" panose="02020603050405020304" pitchFamily="18" charset="0"/>
              </a:rPr>
              <a:t>c</a:t>
            </a:r>
            <a:r>
              <a:rPr lang="en-US" altLang="zh-CN" baseline="-25000" dirty="0">
                <a:solidFill>
                  <a:srgbClr val="333333"/>
                </a:solidFill>
                <a:latin typeface="Times New Roman" panose="02020603050405020304" pitchFamily="18" charset="0"/>
                <a:cs typeface="Times New Roman" panose="02020603050405020304" pitchFamily="18" charset="0"/>
              </a:rPr>
              <a:t>0</a:t>
            </a:r>
            <a:r>
              <a:rPr lang="en-US" altLang="zh-CN" dirty="0">
                <a:solidFill>
                  <a:srgbClr val="333333"/>
                </a:solidFill>
                <a:latin typeface="Times New Roman" panose="02020603050405020304" pitchFamily="18" charset="0"/>
                <a:cs typeface="Times New Roman" panose="02020603050405020304" pitchFamily="18" charset="0"/>
              </a:rPr>
              <a:t>,c</a:t>
            </a:r>
            <a:r>
              <a:rPr lang="en-US" altLang="zh-CN" baseline="-25000" dirty="0">
                <a:solidFill>
                  <a:srgbClr val="333333"/>
                </a:solidFill>
                <a:latin typeface="Times New Roman" panose="02020603050405020304" pitchFamily="18" charset="0"/>
                <a:cs typeface="Times New Roman" panose="02020603050405020304" pitchFamily="18" charset="0"/>
              </a:rPr>
              <a:t>1</a:t>
            </a:r>
            <a:r>
              <a:rPr lang="en-US" altLang="zh-CN" dirty="0">
                <a:solidFill>
                  <a:srgbClr val="333333"/>
                </a:solidFill>
                <a:latin typeface="Times New Roman" panose="02020603050405020304" pitchFamily="18" charset="0"/>
                <a:cs typeface="Times New Roman" panose="02020603050405020304" pitchFamily="18" charset="0"/>
              </a:rPr>
              <a:t>,c</a:t>
            </a:r>
            <a:r>
              <a:rPr lang="en-US" altLang="zh-CN" baseline="-25000" dirty="0">
                <a:solidFill>
                  <a:srgbClr val="333333"/>
                </a:solidFill>
                <a:latin typeface="Times New Roman" panose="02020603050405020304" pitchFamily="18" charset="0"/>
                <a:cs typeface="Times New Roman" panose="02020603050405020304" pitchFamily="18" charset="0"/>
              </a:rPr>
              <a:t>2</a:t>
            </a:r>
            <a:r>
              <a:rPr lang="en-US" altLang="zh-CN" dirty="0">
                <a:solidFill>
                  <a:srgbClr val="333333"/>
                </a:solidFill>
                <a:latin typeface="Times New Roman" panose="02020603050405020304" pitchFamily="18" charset="0"/>
                <a:cs typeface="Times New Roman" panose="02020603050405020304" pitchFamily="18" charset="0"/>
              </a:rPr>
              <a:t>,c</a:t>
            </a:r>
            <a:r>
              <a:rPr lang="en-US" altLang="zh-CN" baseline="-25000" dirty="0">
                <a:solidFill>
                  <a:srgbClr val="333333"/>
                </a:solidFill>
                <a:latin typeface="Times New Roman" panose="02020603050405020304" pitchFamily="18" charset="0"/>
                <a:cs typeface="Times New Roman" panose="02020603050405020304" pitchFamily="18" charset="0"/>
              </a:rPr>
              <a:t>3</a:t>
            </a:r>
            <a:r>
              <a:rPr lang="en-US" altLang="zh-CN" dirty="0">
                <a:solidFill>
                  <a:srgbClr val="333333"/>
                </a:solidFill>
                <a:latin typeface="Times New Roman" panose="02020603050405020304" pitchFamily="18" charset="0"/>
                <a:cs typeface="Times New Roman" panose="02020603050405020304" pitchFamily="18" charset="0"/>
              </a:rPr>
              <a:t>,…,</a:t>
            </a:r>
            <a:r>
              <a:rPr lang="en-US" altLang="zh-CN" dirty="0" err="1">
                <a:solidFill>
                  <a:srgbClr val="333333"/>
                </a:solidFill>
                <a:latin typeface="Times New Roman" panose="02020603050405020304" pitchFamily="18" charset="0"/>
                <a:cs typeface="Times New Roman" panose="02020603050405020304" pitchFamily="18" charset="0"/>
              </a:rPr>
              <a:t>c</a:t>
            </a:r>
            <a:r>
              <a:rPr lang="en-US" altLang="zh-CN" baseline="-25000" dirty="0" err="1">
                <a:solidFill>
                  <a:srgbClr val="333333"/>
                </a:solidFill>
                <a:latin typeface="Times New Roman" panose="02020603050405020304" pitchFamily="18" charset="0"/>
                <a:cs typeface="Times New Roman" panose="02020603050405020304" pitchFamily="18" charset="0"/>
              </a:rPr>
              <a:t>n</a:t>
            </a:r>
            <a:r>
              <a:rPr lang="en-US" altLang="zh-CN" dirty="0" smtClean="0">
                <a:solidFill>
                  <a:srgbClr val="333333"/>
                </a:solidFill>
                <a:latin typeface="Times New Roman" panose="02020603050405020304" pitchFamily="18" charset="0"/>
                <a:cs typeface="Times New Roman" panose="02020603050405020304" pitchFamily="18" charset="0"/>
              </a:rPr>
              <a:t>}</a:t>
            </a:r>
          </a:p>
          <a:p>
            <a:pPr eaLnBrk="0" fontAlgn="base" hangingPunct="0">
              <a:lnSpc>
                <a:spcPct val="100000"/>
              </a:lnSpc>
              <a:spcBef>
                <a:spcPct val="0"/>
              </a:spcBef>
              <a:spcAft>
                <a:spcPct val="0"/>
              </a:spcAft>
            </a:pPr>
            <a:endParaRPr lang="en-US" altLang="zh-CN" dirty="0" smtClean="0">
              <a:solidFill>
                <a:srgbClr val="333333"/>
              </a:solidFill>
              <a:latin typeface="Times New Roman" panose="02020603050405020304" pitchFamily="18" charset="0"/>
              <a:cs typeface="Times New Roman" panose="02020603050405020304" pitchFamily="18" charset="0"/>
            </a:endParaRPr>
          </a:p>
          <a:p>
            <a:pPr eaLnBrk="0" fontAlgn="base" hangingPunct="0">
              <a:lnSpc>
                <a:spcPct val="100000"/>
              </a:lnSpc>
              <a:spcBef>
                <a:spcPct val="0"/>
              </a:spcBef>
              <a:spcAft>
                <a:spcPct val="0"/>
              </a:spcAft>
            </a:pPr>
            <a:r>
              <a:rPr lang="zh-CN" altLang="en-US" dirty="0" smtClean="0">
                <a:solidFill>
                  <a:srgbClr val="333333"/>
                </a:solidFill>
                <a:latin typeface="Times New Roman" panose="02020603050405020304" pitchFamily="18" charset="0"/>
                <a:cs typeface="Times New Roman" panose="02020603050405020304" pitchFamily="18" charset="0"/>
              </a:rPr>
              <a:t>分别计算</a:t>
            </a:r>
            <a:r>
              <a:rPr lang="en-US" altLang="zh-CN" dirty="0" smtClean="0">
                <a:solidFill>
                  <a:srgbClr val="333333"/>
                </a:solidFill>
                <a:latin typeface="Times New Roman" panose="02020603050405020304" pitchFamily="18" charset="0"/>
                <a:cs typeface="Times New Roman" panose="02020603050405020304" pitchFamily="18" charset="0"/>
              </a:rPr>
              <a:t>P(c</a:t>
            </a:r>
            <a:r>
              <a:rPr lang="en-US" altLang="zh-CN" baseline="-25000" dirty="0" smtClean="0">
                <a:solidFill>
                  <a:srgbClr val="333333"/>
                </a:solidFill>
                <a:latin typeface="Times New Roman" panose="02020603050405020304" pitchFamily="18" charset="0"/>
                <a:cs typeface="Times New Roman" panose="02020603050405020304" pitchFamily="18" charset="0"/>
              </a:rPr>
              <a:t>0</a:t>
            </a:r>
            <a:r>
              <a:rPr lang="en-US" altLang="zh-CN" dirty="0" smtClean="0">
                <a:solidFill>
                  <a:srgbClr val="333333"/>
                </a:solidFill>
                <a:latin typeface="Times New Roman" panose="02020603050405020304" pitchFamily="18" charset="0"/>
                <a:cs typeface="Times New Roman" panose="02020603050405020304" pitchFamily="18" charset="0"/>
              </a:rPr>
              <a:t>|t),</a:t>
            </a:r>
            <a:r>
              <a:rPr lang="en-US" altLang="zh-CN" dirty="0">
                <a:solidFill>
                  <a:srgbClr val="333333"/>
                </a:solidFill>
                <a:latin typeface="Times New Roman" panose="02020603050405020304" pitchFamily="18" charset="0"/>
                <a:cs typeface="Times New Roman" panose="02020603050405020304" pitchFamily="18" charset="0"/>
              </a:rPr>
              <a:t> </a:t>
            </a:r>
            <a:r>
              <a:rPr lang="en-US" altLang="zh-CN" dirty="0" smtClean="0">
                <a:solidFill>
                  <a:srgbClr val="333333"/>
                </a:solidFill>
                <a:latin typeface="Times New Roman" panose="02020603050405020304" pitchFamily="18" charset="0"/>
                <a:cs typeface="Times New Roman" panose="02020603050405020304" pitchFamily="18" charset="0"/>
              </a:rPr>
              <a:t>P(c</a:t>
            </a:r>
            <a:r>
              <a:rPr lang="en-US" altLang="zh-CN" baseline="-25000" dirty="0" smtClean="0">
                <a:solidFill>
                  <a:srgbClr val="333333"/>
                </a:solidFill>
                <a:latin typeface="Times New Roman" panose="02020603050405020304" pitchFamily="18" charset="0"/>
                <a:cs typeface="Times New Roman" panose="02020603050405020304" pitchFamily="18" charset="0"/>
              </a:rPr>
              <a:t>1</a:t>
            </a:r>
            <a:r>
              <a:rPr lang="en-US" altLang="zh-CN" dirty="0" smtClean="0">
                <a:solidFill>
                  <a:srgbClr val="333333"/>
                </a:solidFill>
                <a:latin typeface="Times New Roman" panose="02020603050405020304" pitchFamily="18" charset="0"/>
                <a:cs typeface="Times New Roman" panose="02020603050405020304" pitchFamily="18" charset="0"/>
              </a:rPr>
              <a:t>|t),</a:t>
            </a:r>
            <a:r>
              <a:rPr lang="en-US" altLang="zh-CN" dirty="0">
                <a:solidFill>
                  <a:srgbClr val="333333"/>
                </a:solidFill>
                <a:latin typeface="Times New Roman" panose="02020603050405020304" pitchFamily="18" charset="0"/>
                <a:cs typeface="Times New Roman" panose="02020603050405020304" pitchFamily="18" charset="0"/>
              </a:rPr>
              <a:t> </a:t>
            </a:r>
            <a:r>
              <a:rPr lang="en-US" altLang="zh-CN" dirty="0" smtClean="0">
                <a:solidFill>
                  <a:srgbClr val="333333"/>
                </a:solidFill>
                <a:latin typeface="Times New Roman" panose="02020603050405020304" pitchFamily="18" charset="0"/>
                <a:cs typeface="Times New Roman" panose="02020603050405020304" pitchFamily="18" charset="0"/>
              </a:rPr>
              <a:t>P(c</a:t>
            </a:r>
            <a:r>
              <a:rPr lang="en-US" altLang="zh-CN" baseline="-25000" dirty="0" smtClean="0">
                <a:solidFill>
                  <a:srgbClr val="333333"/>
                </a:solidFill>
                <a:latin typeface="Times New Roman" panose="02020603050405020304" pitchFamily="18" charset="0"/>
                <a:cs typeface="Times New Roman" panose="02020603050405020304" pitchFamily="18" charset="0"/>
              </a:rPr>
              <a:t>2</a:t>
            </a:r>
            <a:r>
              <a:rPr lang="en-US" altLang="zh-CN" dirty="0" smtClean="0">
                <a:solidFill>
                  <a:srgbClr val="333333"/>
                </a:solidFill>
                <a:latin typeface="Times New Roman" panose="02020603050405020304" pitchFamily="18" charset="0"/>
                <a:cs typeface="Times New Roman" panose="02020603050405020304" pitchFamily="18" charset="0"/>
              </a:rPr>
              <a:t>|t),</a:t>
            </a:r>
            <a:r>
              <a:rPr lang="en-US" altLang="zh-CN" dirty="0">
                <a:solidFill>
                  <a:srgbClr val="333333"/>
                </a:solidFill>
                <a:latin typeface="Times New Roman" panose="02020603050405020304" pitchFamily="18" charset="0"/>
                <a:cs typeface="Times New Roman" panose="02020603050405020304" pitchFamily="18" charset="0"/>
              </a:rPr>
              <a:t> </a:t>
            </a:r>
            <a:r>
              <a:rPr lang="en-US" altLang="zh-CN" dirty="0" smtClean="0">
                <a:solidFill>
                  <a:srgbClr val="333333"/>
                </a:solidFill>
                <a:latin typeface="Times New Roman" panose="02020603050405020304" pitchFamily="18" charset="0"/>
                <a:cs typeface="Times New Roman" panose="02020603050405020304" pitchFamily="18" charset="0"/>
              </a:rPr>
              <a:t>P(c</a:t>
            </a:r>
            <a:r>
              <a:rPr lang="en-US" altLang="zh-CN" baseline="-25000" dirty="0" smtClean="0">
                <a:solidFill>
                  <a:srgbClr val="333333"/>
                </a:solidFill>
                <a:latin typeface="Times New Roman" panose="02020603050405020304" pitchFamily="18" charset="0"/>
                <a:cs typeface="Times New Roman" panose="02020603050405020304" pitchFamily="18" charset="0"/>
              </a:rPr>
              <a:t>3</a:t>
            </a:r>
            <a:r>
              <a:rPr lang="en-US" altLang="zh-CN" dirty="0" smtClean="0">
                <a:solidFill>
                  <a:srgbClr val="333333"/>
                </a:solidFill>
                <a:latin typeface="Times New Roman" panose="02020603050405020304" pitchFamily="18" charset="0"/>
                <a:cs typeface="Times New Roman" panose="02020603050405020304" pitchFamily="18" charset="0"/>
              </a:rPr>
              <a:t>|t),…,</a:t>
            </a:r>
            <a:r>
              <a:rPr lang="en-US" altLang="zh-CN" dirty="0">
                <a:solidFill>
                  <a:srgbClr val="333333"/>
                </a:solidFill>
                <a:latin typeface="Times New Roman" panose="02020603050405020304" pitchFamily="18" charset="0"/>
                <a:cs typeface="Times New Roman" panose="02020603050405020304" pitchFamily="18" charset="0"/>
              </a:rPr>
              <a:t> </a:t>
            </a:r>
            <a:r>
              <a:rPr lang="en-US" altLang="zh-CN" dirty="0" smtClean="0">
                <a:solidFill>
                  <a:srgbClr val="333333"/>
                </a:solidFill>
                <a:latin typeface="Times New Roman" panose="02020603050405020304" pitchFamily="18" charset="0"/>
                <a:cs typeface="Times New Roman" panose="02020603050405020304" pitchFamily="18" charset="0"/>
              </a:rPr>
              <a:t>P(</a:t>
            </a:r>
            <a:r>
              <a:rPr lang="en-US" altLang="zh-CN" dirty="0" err="1" smtClean="0">
                <a:solidFill>
                  <a:srgbClr val="333333"/>
                </a:solidFill>
                <a:latin typeface="Times New Roman" panose="02020603050405020304" pitchFamily="18" charset="0"/>
                <a:cs typeface="Times New Roman" panose="02020603050405020304" pitchFamily="18" charset="0"/>
              </a:rPr>
              <a:t>c</a:t>
            </a:r>
            <a:r>
              <a:rPr lang="en-US" altLang="zh-CN" baseline="-25000" dirty="0" err="1" smtClean="0">
                <a:solidFill>
                  <a:srgbClr val="333333"/>
                </a:solidFill>
                <a:latin typeface="Times New Roman" panose="02020603050405020304" pitchFamily="18" charset="0"/>
                <a:cs typeface="Times New Roman" panose="02020603050405020304" pitchFamily="18" charset="0"/>
              </a:rPr>
              <a:t>n</a:t>
            </a:r>
            <a:r>
              <a:rPr lang="en-US" altLang="zh-CN" dirty="0" err="1" smtClean="0">
                <a:solidFill>
                  <a:srgbClr val="333333"/>
                </a:solidFill>
                <a:latin typeface="Times New Roman" panose="02020603050405020304" pitchFamily="18" charset="0"/>
                <a:cs typeface="Times New Roman" panose="02020603050405020304" pitchFamily="18" charset="0"/>
              </a:rPr>
              <a:t>|t</a:t>
            </a:r>
            <a:r>
              <a:rPr lang="en-US" altLang="zh-CN" dirty="0" smtClean="0">
                <a:solidFill>
                  <a:srgbClr val="333333"/>
                </a:solidFill>
                <a:latin typeface="Times New Roman" panose="02020603050405020304" pitchFamily="18" charset="0"/>
                <a:cs typeface="Times New Roman" panose="02020603050405020304" pitchFamily="18" charset="0"/>
              </a:rPr>
              <a:t>)</a:t>
            </a:r>
          </a:p>
          <a:p>
            <a:pPr eaLnBrk="0" fontAlgn="base" hangingPunct="0">
              <a:lnSpc>
                <a:spcPct val="100000"/>
              </a:lnSpc>
              <a:spcBef>
                <a:spcPct val="0"/>
              </a:spcBef>
              <a:spcAft>
                <a:spcPct val="0"/>
              </a:spcAft>
            </a:pPr>
            <a:endParaRPr lang="en-US" altLang="zh-CN" dirty="0" smtClean="0">
              <a:solidFill>
                <a:srgbClr val="333333"/>
              </a:solidFill>
              <a:latin typeface="Times New Roman" panose="02020603050405020304" pitchFamily="18" charset="0"/>
              <a:cs typeface="Times New Roman" panose="02020603050405020304" pitchFamily="18" charset="0"/>
            </a:endParaRPr>
          </a:p>
          <a:p>
            <a:pPr eaLnBrk="0" fontAlgn="base" hangingPunct="0">
              <a:lnSpc>
                <a:spcPct val="100000"/>
              </a:lnSpc>
              <a:spcBef>
                <a:spcPct val="0"/>
              </a:spcBef>
              <a:spcAft>
                <a:spcPct val="0"/>
              </a:spcAft>
            </a:pPr>
            <a:r>
              <a:rPr lang="zh-CN" altLang="en-US" dirty="0" smtClean="0">
                <a:solidFill>
                  <a:srgbClr val="333333"/>
                </a:solidFill>
                <a:latin typeface="Times New Roman" panose="02020603050405020304" pitchFamily="18" charset="0"/>
                <a:cs typeface="Times New Roman" panose="02020603050405020304" pitchFamily="18" charset="0"/>
              </a:rPr>
              <a:t>求所有</a:t>
            </a:r>
            <a:r>
              <a:rPr lang="en-US" altLang="zh-CN" dirty="0" smtClean="0">
                <a:solidFill>
                  <a:srgbClr val="333333"/>
                </a:solidFill>
                <a:latin typeface="Times New Roman" panose="02020603050405020304" pitchFamily="18" charset="0"/>
                <a:cs typeface="Times New Roman" panose="02020603050405020304" pitchFamily="18" charset="0"/>
              </a:rPr>
              <a:t>P(*)</a:t>
            </a:r>
            <a:r>
              <a:rPr lang="zh-CN" altLang="en-US" dirty="0" smtClean="0">
                <a:solidFill>
                  <a:srgbClr val="333333"/>
                </a:solidFill>
                <a:latin typeface="Times New Roman" panose="02020603050405020304" pitchFamily="18" charset="0"/>
                <a:cs typeface="Times New Roman" panose="02020603050405020304" pitchFamily="18" charset="0"/>
              </a:rPr>
              <a:t>的最大值</a:t>
            </a:r>
            <a:r>
              <a:rPr lang="en-US" altLang="zh-CN" dirty="0" smtClean="0">
                <a:solidFill>
                  <a:srgbClr val="333333"/>
                </a:solidFill>
                <a:latin typeface="Times New Roman" panose="02020603050405020304" pitchFamily="18" charset="0"/>
                <a:cs typeface="Times New Roman" panose="02020603050405020304" pitchFamily="18" charset="0"/>
              </a:rPr>
              <a:t>,</a:t>
            </a:r>
            <a:r>
              <a:rPr lang="zh-CN" altLang="en-US" dirty="0" smtClean="0">
                <a:solidFill>
                  <a:srgbClr val="333333"/>
                </a:solidFill>
                <a:latin typeface="Times New Roman" panose="02020603050405020304" pitchFamily="18" charset="0"/>
                <a:cs typeface="Times New Roman" panose="02020603050405020304" pitchFamily="18" charset="0"/>
              </a:rPr>
              <a:t>发现</a:t>
            </a:r>
            <a:r>
              <a:rPr lang="en-US" altLang="zh-CN" dirty="0" smtClean="0">
                <a:solidFill>
                  <a:srgbClr val="333333"/>
                </a:solidFill>
                <a:latin typeface="Times New Roman" panose="02020603050405020304" pitchFamily="18" charset="0"/>
                <a:cs typeface="Times New Roman" panose="02020603050405020304" pitchFamily="18" charset="0"/>
              </a:rPr>
              <a:t>P(c</a:t>
            </a:r>
            <a:r>
              <a:rPr lang="en-US" altLang="zh-CN" baseline="-25000" dirty="0" smtClean="0">
                <a:solidFill>
                  <a:srgbClr val="333333"/>
                </a:solidFill>
                <a:latin typeface="Times New Roman" panose="02020603050405020304" pitchFamily="18" charset="0"/>
                <a:cs typeface="Times New Roman" panose="02020603050405020304" pitchFamily="18" charset="0"/>
              </a:rPr>
              <a:t>k</a:t>
            </a:r>
            <a:r>
              <a:rPr lang="en-US" altLang="zh-CN" dirty="0" smtClean="0">
                <a:solidFill>
                  <a:srgbClr val="333333"/>
                </a:solidFill>
                <a:latin typeface="Times New Roman" panose="02020603050405020304" pitchFamily="18" charset="0"/>
                <a:cs typeface="Times New Roman" panose="02020603050405020304" pitchFamily="18" charset="0"/>
              </a:rPr>
              <a:t>|t)</a:t>
            </a:r>
            <a:r>
              <a:rPr lang="zh-CN" altLang="en-US" dirty="0" smtClean="0">
                <a:solidFill>
                  <a:srgbClr val="333333"/>
                </a:solidFill>
                <a:latin typeface="Times New Roman" panose="02020603050405020304" pitchFamily="18" charset="0"/>
                <a:cs typeface="Times New Roman" panose="02020603050405020304" pitchFamily="18" charset="0"/>
              </a:rPr>
              <a:t>最大，那么</a:t>
            </a:r>
            <a:r>
              <a:rPr lang="en-US" altLang="zh-CN" dirty="0" smtClean="0">
                <a:solidFill>
                  <a:srgbClr val="333333"/>
                </a:solidFill>
                <a:latin typeface="Times New Roman" panose="02020603050405020304" pitchFamily="18" charset="0"/>
                <a:cs typeface="Times New Roman" panose="02020603050405020304" pitchFamily="18" charset="0"/>
              </a:rPr>
              <a:t>t</a:t>
            </a:r>
            <a:r>
              <a:rPr lang="zh-CN" altLang="en-US" dirty="0"/>
              <a:t> </a:t>
            </a:r>
            <a:r>
              <a:rPr lang="zh-CN" altLang="en-US" dirty="0" smtClean="0"/>
              <a:t>∈</a:t>
            </a:r>
            <a:r>
              <a:rPr lang="en-US" altLang="zh-CN" dirty="0" err="1" smtClean="0">
                <a:solidFill>
                  <a:srgbClr val="333333"/>
                </a:solidFill>
                <a:latin typeface="Times New Roman" panose="02020603050405020304" pitchFamily="18" charset="0"/>
                <a:cs typeface="Times New Roman" panose="02020603050405020304" pitchFamily="18" charset="0"/>
              </a:rPr>
              <a:t>c</a:t>
            </a:r>
            <a:r>
              <a:rPr lang="en-US" altLang="zh-CN" baseline="-25000" dirty="0" err="1" smtClean="0">
                <a:solidFill>
                  <a:srgbClr val="333333"/>
                </a:solidFill>
                <a:latin typeface="Times New Roman" panose="02020603050405020304" pitchFamily="18" charset="0"/>
                <a:cs typeface="Times New Roman" panose="02020603050405020304" pitchFamily="18" charset="0"/>
              </a:rPr>
              <a:t>k</a:t>
            </a:r>
            <a:endParaRPr lang="en-US" altLang="zh-CN" baseline="-25000" dirty="0" smtClean="0">
              <a:solidFill>
                <a:srgbClr val="333333"/>
              </a:solidFill>
              <a:latin typeface="Times New Roman" panose="02020603050405020304" pitchFamily="18" charset="0"/>
              <a:cs typeface="Times New Roman" panose="02020603050405020304" pitchFamily="18" charset="0"/>
            </a:endParaRPr>
          </a:p>
          <a:p>
            <a:pPr eaLnBrk="0" fontAlgn="base" hangingPunct="0">
              <a:lnSpc>
                <a:spcPct val="100000"/>
              </a:lnSpc>
              <a:spcBef>
                <a:spcPct val="0"/>
              </a:spcBef>
              <a:spcAft>
                <a:spcPct val="0"/>
              </a:spcAft>
            </a:pPr>
            <a:endParaRPr lang="en-US" altLang="zh-CN" baseline="-25000" dirty="0">
              <a:solidFill>
                <a:srgbClr val="333333"/>
              </a:solidFill>
              <a:latin typeface="Times New Roman" panose="02020603050405020304" pitchFamily="18" charset="0"/>
              <a:cs typeface="Times New Roman" panose="02020603050405020304" pitchFamily="18" charset="0"/>
            </a:endParaRPr>
          </a:p>
          <a:p>
            <a:pPr marL="0" indent="0" eaLnBrk="0" fontAlgn="base" hangingPunct="0">
              <a:lnSpc>
                <a:spcPct val="100000"/>
              </a:lnSpc>
              <a:spcBef>
                <a:spcPct val="0"/>
              </a:spcBef>
              <a:spcAft>
                <a:spcPct val="0"/>
              </a:spcAft>
              <a:buNone/>
            </a:pPr>
            <a:r>
              <a:rPr lang="zh-CN" altLang="en-US" sz="2400" dirty="0">
                <a:solidFill>
                  <a:schemeClr val="bg1">
                    <a:lumMod val="75000"/>
                  </a:schemeClr>
                </a:solidFill>
              </a:rPr>
              <a:t>那么现在的关键就是如何计算第</a:t>
            </a:r>
            <a:r>
              <a:rPr lang="en-US" altLang="zh-CN" sz="2400" dirty="0">
                <a:solidFill>
                  <a:schemeClr val="bg1">
                    <a:lumMod val="75000"/>
                  </a:schemeClr>
                </a:solidFill>
              </a:rPr>
              <a:t>3</a:t>
            </a:r>
            <a:r>
              <a:rPr lang="zh-CN" altLang="en-US" sz="2400" dirty="0">
                <a:solidFill>
                  <a:schemeClr val="bg1">
                    <a:lumMod val="75000"/>
                  </a:schemeClr>
                </a:solidFill>
              </a:rPr>
              <a:t>步中的各个条件概率。</a:t>
            </a:r>
            <a:endParaRPr lang="en-US" altLang="zh-CN" sz="2400" dirty="0">
              <a:solidFill>
                <a:schemeClr val="bg1">
                  <a:lumMod val="75000"/>
                </a:schemeClr>
              </a:solidFill>
              <a:latin typeface="Times New Roman" panose="02020603050405020304" pitchFamily="18" charset="0"/>
              <a:cs typeface="Times New Roman" panose="02020603050405020304" pitchFamily="18" charset="0"/>
            </a:endParaRPr>
          </a:p>
          <a:p>
            <a:pPr eaLnBrk="0" fontAlgn="base" hangingPunct="0">
              <a:lnSpc>
                <a:spcPct val="100000"/>
              </a:lnSpc>
              <a:spcBef>
                <a:spcPct val="0"/>
              </a:spcBef>
              <a:spcAft>
                <a:spcPct val="0"/>
              </a:spcAft>
            </a:pPr>
            <a:endParaRPr lang="en-US" altLang="zh-CN" dirty="0">
              <a:solidFill>
                <a:srgbClr val="333333"/>
              </a:solidFill>
              <a:latin typeface="Times New Roman" panose="02020603050405020304" pitchFamily="18" charset="0"/>
              <a:cs typeface="Times New Roman" panose="02020603050405020304" pitchFamily="18" charset="0"/>
            </a:endParaRPr>
          </a:p>
          <a:p>
            <a:pPr eaLnBrk="0" fontAlgn="base" hangingPunct="0">
              <a:lnSpc>
                <a:spcPct val="100000"/>
              </a:lnSpc>
              <a:spcBef>
                <a:spcPct val="0"/>
              </a:spcBef>
              <a:spcAft>
                <a:spcPct val="0"/>
              </a:spcAft>
            </a:pPr>
            <a:endParaRPr lang="en-US" altLang="zh-CN" dirty="0">
              <a:solidFill>
                <a:srgbClr val="333333"/>
              </a:solidFill>
              <a:latin typeface="Times New Roman" panose="02020603050405020304" pitchFamily="18" charset="0"/>
              <a:cs typeface="Times New Roman" panose="02020603050405020304" pitchFamily="18" charset="0"/>
            </a:endParaRPr>
          </a:p>
          <a:p>
            <a:pPr eaLnBrk="0" fontAlgn="base" hangingPunct="0">
              <a:lnSpc>
                <a:spcPct val="100000"/>
              </a:lnSpc>
              <a:spcBef>
                <a:spcPct val="0"/>
              </a:spcBef>
              <a:spcAft>
                <a:spcPct val="0"/>
              </a:spcAft>
            </a:pPr>
            <a:endParaRPr lang="en-US" altLang="zh-CN" dirty="0">
              <a:solidFill>
                <a:srgbClr val="333333"/>
              </a:solidFill>
              <a:latin typeface="Times New Roman" panose="02020603050405020304" pitchFamily="18" charset="0"/>
              <a:cs typeface="Times New Roman" panose="02020603050405020304" pitchFamily="18" charset="0"/>
            </a:endParaRPr>
          </a:p>
          <a:p>
            <a:pPr eaLnBrk="0" fontAlgn="base" hangingPunct="0">
              <a:lnSpc>
                <a:spcPct val="100000"/>
              </a:lnSpc>
              <a:spcBef>
                <a:spcPct val="0"/>
              </a:spcBef>
              <a:spcAft>
                <a:spcPct val="0"/>
              </a:spcAft>
            </a:pPr>
            <a:endParaRPr lang="en-US" altLang="zh-CN" dirty="0">
              <a:solidFill>
                <a:srgbClr val="333333"/>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23588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 </a:t>
            </a:r>
            <a:r>
              <a:rPr lang="zh-CN" altLang="en-US" b="1" dirty="0" smtClean="0"/>
              <a:t>如何获得</a:t>
            </a:r>
            <a:r>
              <a:rPr lang="en-US" altLang="zh-CN" dirty="0" smtClean="0">
                <a:solidFill>
                  <a:srgbClr val="333333"/>
                </a:solidFill>
                <a:latin typeface="Times New Roman" panose="02020603050405020304" pitchFamily="18" charset="0"/>
                <a:cs typeface="Times New Roman" panose="02020603050405020304" pitchFamily="18" charset="0"/>
              </a:rPr>
              <a:t>P(</a:t>
            </a:r>
            <a:r>
              <a:rPr lang="en-US" altLang="zh-CN" dirty="0" err="1" smtClean="0">
                <a:solidFill>
                  <a:srgbClr val="333333"/>
                </a:solidFill>
                <a:latin typeface="Times New Roman" panose="02020603050405020304" pitchFamily="18" charset="0"/>
                <a:cs typeface="Times New Roman" panose="02020603050405020304" pitchFamily="18" charset="0"/>
              </a:rPr>
              <a:t>c</a:t>
            </a:r>
            <a:r>
              <a:rPr lang="en-US" altLang="zh-CN" baseline="-25000" dirty="0" err="1" smtClean="0">
                <a:solidFill>
                  <a:srgbClr val="333333"/>
                </a:solidFill>
                <a:latin typeface="Times New Roman" panose="02020603050405020304" pitchFamily="18" charset="0"/>
                <a:cs typeface="Times New Roman" panose="02020603050405020304" pitchFamily="18" charset="0"/>
              </a:rPr>
              <a:t>i</a:t>
            </a:r>
            <a:r>
              <a:rPr lang="en-US" altLang="zh-CN" dirty="0" err="1" smtClean="0">
                <a:solidFill>
                  <a:srgbClr val="333333"/>
                </a:solidFill>
                <a:latin typeface="Times New Roman" panose="02020603050405020304" pitchFamily="18" charset="0"/>
                <a:cs typeface="Times New Roman" panose="02020603050405020304" pitchFamily="18" charset="0"/>
              </a:rPr>
              <a:t>|t</a:t>
            </a:r>
            <a:r>
              <a:rPr lang="en-US" altLang="zh-CN" dirty="0" smtClean="0">
                <a:solidFill>
                  <a:srgbClr val="333333"/>
                </a:solidFill>
                <a:latin typeface="Times New Roman" panose="02020603050405020304" pitchFamily="18" charset="0"/>
                <a:cs typeface="Times New Roman" panose="02020603050405020304" pitchFamily="18" charset="0"/>
              </a:rPr>
              <a:t>)</a:t>
            </a:r>
            <a:r>
              <a:rPr lang="zh-CN" altLang="en-US" dirty="0" smtClean="0">
                <a:solidFill>
                  <a:srgbClr val="333333"/>
                </a:solidFill>
                <a:latin typeface="Times New Roman" panose="02020603050405020304" pitchFamily="18" charset="0"/>
                <a:cs typeface="Times New Roman" panose="02020603050405020304" pitchFamily="18" charset="0"/>
              </a:rPr>
              <a:t>的值？</a:t>
            </a:r>
            <a:endParaRPr lang="zh-CN" altLang="en-US" dirty="0"/>
          </a:p>
        </p:txBody>
      </p:sp>
      <p:sp>
        <p:nvSpPr>
          <p:cNvPr id="3" name="内容占位符 2"/>
          <p:cNvSpPr>
            <a:spLocks noGrp="1"/>
          </p:cNvSpPr>
          <p:nvPr>
            <p:ph idx="1"/>
          </p:nvPr>
        </p:nvSpPr>
        <p:spPr>
          <a:xfrm>
            <a:off x="838200" y="1825625"/>
            <a:ext cx="10515600" cy="4079875"/>
          </a:xfrm>
        </p:spPr>
        <p:txBody>
          <a:bodyPr/>
          <a:lstStyle/>
          <a:p>
            <a:pPr marL="514350" indent="-514350" eaLnBrk="0" fontAlgn="base" hangingPunct="0">
              <a:lnSpc>
                <a:spcPct val="100000"/>
              </a:lnSpc>
              <a:spcBef>
                <a:spcPct val="0"/>
              </a:spcBef>
              <a:spcAft>
                <a:spcPct val="0"/>
              </a:spcAft>
              <a:buFont typeface="+mj-lt"/>
              <a:buAutoNum type="arabicPeriod"/>
            </a:pPr>
            <a:r>
              <a:rPr lang="zh-CN" altLang="en-US" dirty="0" smtClean="0"/>
              <a:t>准备一</a:t>
            </a:r>
            <a:r>
              <a:rPr lang="zh-CN" altLang="en-US" dirty="0"/>
              <a:t>个已知分类的待分类项</a:t>
            </a:r>
            <a:r>
              <a:rPr lang="zh-CN" altLang="en-US" dirty="0" smtClean="0"/>
              <a:t>集合（训练样本集）。</a:t>
            </a:r>
            <a:endParaRPr lang="en-US" altLang="zh-CN" dirty="0" smtClean="0"/>
          </a:p>
          <a:p>
            <a:pPr marL="457200" lvl="1" indent="0" eaLnBrk="0" fontAlgn="base" hangingPunct="0">
              <a:lnSpc>
                <a:spcPct val="100000"/>
              </a:lnSpc>
              <a:spcBef>
                <a:spcPct val="0"/>
              </a:spcBef>
              <a:spcAft>
                <a:spcPct val="0"/>
              </a:spcAft>
              <a:buNone/>
            </a:pPr>
            <a:r>
              <a:rPr lang="en-US" altLang="zh-CN" dirty="0" smtClean="0">
                <a:solidFill>
                  <a:srgbClr val="333333"/>
                </a:solidFill>
                <a:latin typeface="Times New Roman" panose="02020603050405020304" pitchFamily="18" charset="0"/>
                <a:cs typeface="Times New Roman" panose="02020603050405020304" pitchFamily="18" charset="0"/>
              </a:rPr>
              <a:t>T={</a:t>
            </a:r>
          </a:p>
          <a:p>
            <a:pPr marL="457200" lvl="1" indent="0" eaLnBrk="0" fontAlgn="base" hangingPunct="0">
              <a:lnSpc>
                <a:spcPct val="100000"/>
              </a:lnSpc>
              <a:spcBef>
                <a:spcPct val="0"/>
              </a:spcBef>
              <a:spcAft>
                <a:spcPct val="0"/>
              </a:spcAft>
              <a:buNone/>
            </a:pPr>
            <a:r>
              <a:rPr lang="en-US" altLang="zh-CN" dirty="0">
                <a:solidFill>
                  <a:srgbClr val="333333"/>
                </a:solidFill>
                <a:latin typeface="Times New Roman" panose="02020603050405020304" pitchFamily="18" charset="0"/>
                <a:cs typeface="Times New Roman" panose="02020603050405020304" pitchFamily="18" charset="0"/>
              </a:rPr>
              <a:t>	</a:t>
            </a:r>
            <a:r>
              <a:rPr lang="en-US" altLang="zh-CN" dirty="0" smtClean="0">
                <a:solidFill>
                  <a:srgbClr val="333333"/>
                </a:solidFill>
                <a:latin typeface="Times New Roman" panose="02020603050405020304" pitchFamily="18" charset="0"/>
                <a:cs typeface="Times New Roman" panose="02020603050405020304" pitchFamily="18" charset="0"/>
              </a:rPr>
              <a:t>{</a:t>
            </a:r>
            <a:r>
              <a:rPr lang="en-US" altLang="zh-CN" dirty="0">
                <a:solidFill>
                  <a:srgbClr val="333333"/>
                </a:solidFill>
                <a:latin typeface="Times New Roman" panose="02020603050405020304" pitchFamily="18" charset="0"/>
                <a:cs typeface="Times New Roman" panose="02020603050405020304" pitchFamily="18" charset="0"/>
              </a:rPr>
              <a:t>c</a:t>
            </a:r>
            <a:r>
              <a:rPr lang="en-US" altLang="zh-CN" baseline="-25000" dirty="0" smtClean="0">
                <a:solidFill>
                  <a:srgbClr val="333333"/>
                </a:solidFill>
                <a:latin typeface="Times New Roman" panose="02020603050405020304" pitchFamily="18" charset="0"/>
                <a:cs typeface="Times New Roman" panose="02020603050405020304" pitchFamily="18" charset="0"/>
              </a:rPr>
              <a:t>1</a:t>
            </a:r>
            <a:r>
              <a:rPr lang="en-US" altLang="zh-CN" dirty="0" smtClean="0">
                <a:solidFill>
                  <a:srgbClr val="333333"/>
                </a:solidFill>
                <a:latin typeface="Times New Roman" panose="02020603050405020304" pitchFamily="18" charset="0"/>
                <a:cs typeface="Times New Roman" panose="02020603050405020304" pitchFamily="18" charset="0"/>
              </a:rPr>
              <a:t>,</a:t>
            </a:r>
            <a:r>
              <a:rPr lang="en-US" altLang="zh-CN" dirty="0">
                <a:solidFill>
                  <a:srgbClr val="333333"/>
                </a:solidFill>
                <a:latin typeface="Times New Roman" panose="02020603050405020304" pitchFamily="18" charset="0"/>
                <a:cs typeface="Times New Roman" panose="02020603050405020304" pitchFamily="18" charset="0"/>
              </a:rPr>
              <a:t> </a:t>
            </a:r>
            <a:r>
              <a:rPr lang="en-US" altLang="zh-CN" dirty="0" smtClean="0">
                <a:solidFill>
                  <a:srgbClr val="333333"/>
                </a:solidFill>
                <a:latin typeface="Times New Roman" panose="02020603050405020304" pitchFamily="18" charset="0"/>
                <a:cs typeface="Times New Roman" panose="02020603050405020304" pitchFamily="18" charset="0"/>
              </a:rPr>
              <a:t>t</a:t>
            </a:r>
            <a:r>
              <a:rPr lang="en-US" altLang="zh-CN" baseline="-25000" dirty="0" smtClean="0">
                <a:solidFill>
                  <a:srgbClr val="333333"/>
                </a:solidFill>
                <a:latin typeface="Times New Roman" panose="02020603050405020304" pitchFamily="18" charset="0"/>
                <a:cs typeface="Times New Roman" panose="02020603050405020304" pitchFamily="18" charset="0"/>
              </a:rPr>
              <a:t>0</a:t>
            </a:r>
            <a:r>
              <a:rPr lang="en-US" altLang="zh-CN" dirty="0" smtClean="0">
                <a:solidFill>
                  <a:srgbClr val="333333"/>
                </a:solidFill>
                <a:latin typeface="Times New Roman" panose="02020603050405020304" pitchFamily="18" charset="0"/>
                <a:cs typeface="Times New Roman" panose="02020603050405020304" pitchFamily="18" charset="0"/>
              </a:rPr>
              <a:t>={ a</a:t>
            </a:r>
            <a:r>
              <a:rPr lang="en-US" altLang="zh-CN" baseline="-25000" dirty="0" smtClean="0">
                <a:solidFill>
                  <a:srgbClr val="333333"/>
                </a:solidFill>
                <a:latin typeface="Times New Roman" panose="02020603050405020304" pitchFamily="18" charset="0"/>
                <a:cs typeface="Times New Roman" panose="02020603050405020304" pitchFamily="18" charset="0"/>
              </a:rPr>
              <a:t>0</a:t>
            </a:r>
            <a:r>
              <a:rPr lang="en-US" altLang="zh-CN" dirty="0" smtClean="0">
                <a:solidFill>
                  <a:srgbClr val="333333"/>
                </a:solidFill>
                <a:latin typeface="Times New Roman" panose="02020603050405020304" pitchFamily="18" charset="0"/>
                <a:cs typeface="Times New Roman" panose="02020603050405020304" pitchFamily="18" charset="0"/>
              </a:rPr>
              <a:t>,a</a:t>
            </a:r>
            <a:r>
              <a:rPr lang="en-US" altLang="zh-CN" baseline="-25000" dirty="0" smtClean="0">
                <a:solidFill>
                  <a:srgbClr val="333333"/>
                </a:solidFill>
                <a:latin typeface="Times New Roman" panose="02020603050405020304" pitchFamily="18" charset="0"/>
                <a:cs typeface="Times New Roman" panose="02020603050405020304" pitchFamily="18" charset="0"/>
              </a:rPr>
              <a:t>1</a:t>
            </a:r>
            <a:r>
              <a:rPr lang="en-US" altLang="zh-CN" dirty="0" smtClean="0">
                <a:solidFill>
                  <a:srgbClr val="333333"/>
                </a:solidFill>
                <a:latin typeface="Times New Roman" panose="02020603050405020304" pitchFamily="18" charset="0"/>
                <a:cs typeface="Times New Roman" panose="02020603050405020304" pitchFamily="18" charset="0"/>
              </a:rPr>
              <a:t>,a</a:t>
            </a:r>
            <a:r>
              <a:rPr lang="en-US" altLang="zh-CN" baseline="-25000" dirty="0" smtClean="0">
                <a:solidFill>
                  <a:srgbClr val="333333"/>
                </a:solidFill>
                <a:latin typeface="Times New Roman" panose="02020603050405020304" pitchFamily="18" charset="0"/>
                <a:cs typeface="Times New Roman" panose="02020603050405020304" pitchFamily="18" charset="0"/>
              </a:rPr>
              <a:t>2</a:t>
            </a:r>
            <a:r>
              <a:rPr lang="en-US" altLang="zh-CN" dirty="0" smtClean="0">
                <a:solidFill>
                  <a:srgbClr val="333333"/>
                </a:solidFill>
                <a:latin typeface="Times New Roman" panose="02020603050405020304" pitchFamily="18" charset="0"/>
                <a:cs typeface="Times New Roman" panose="02020603050405020304" pitchFamily="18" charset="0"/>
              </a:rPr>
              <a:t>,a</a:t>
            </a:r>
            <a:r>
              <a:rPr lang="en-US" altLang="zh-CN" baseline="-25000" dirty="0" smtClean="0">
                <a:solidFill>
                  <a:srgbClr val="333333"/>
                </a:solidFill>
                <a:latin typeface="Times New Roman" panose="02020603050405020304" pitchFamily="18" charset="0"/>
                <a:cs typeface="Times New Roman" panose="02020603050405020304" pitchFamily="18" charset="0"/>
              </a:rPr>
              <a:t>3</a:t>
            </a:r>
            <a:r>
              <a:rPr lang="en-US" altLang="zh-CN" dirty="0">
                <a:solidFill>
                  <a:srgbClr val="333333"/>
                </a:solidFill>
                <a:latin typeface="Times New Roman" panose="02020603050405020304" pitchFamily="18" charset="0"/>
                <a:cs typeface="Times New Roman" panose="02020603050405020304" pitchFamily="18" charset="0"/>
              </a:rPr>
              <a:t>,…,</a:t>
            </a:r>
            <a:r>
              <a:rPr lang="en-US" altLang="zh-CN" dirty="0" smtClean="0">
                <a:solidFill>
                  <a:srgbClr val="333333"/>
                </a:solidFill>
                <a:latin typeface="Times New Roman" panose="02020603050405020304" pitchFamily="18" charset="0"/>
                <a:cs typeface="Times New Roman" panose="02020603050405020304" pitchFamily="18" charset="0"/>
              </a:rPr>
              <a:t>a</a:t>
            </a:r>
            <a:r>
              <a:rPr lang="en-US" altLang="zh-CN" baseline="-25000" dirty="0" smtClean="0">
                <a:solidFill>
                  <a:srgbClr val="333333"/>
                </a:solidFill>
                <a:latin typeface="Times New Roman" panose="02020603050405020304" pitchFamily="18" charset="0"/>
                <a:cs typeface="Times New Roman" panose="02020603050405020304" pitchFamily="18" charset="0"/>
              </a:rPr>
              <a:t>m </a:t>
            </a:r>
            <a:r>
              <a:rPr lang="en-US" altLang="zh-CN" dirty="0" smtClean="0">
                <a:solidFill>
                  <a:srgbClr val="333333"/>
                </a:solidFill>
                <a:latin typeface="Times New Roman" panose="02020603050405020304" pitchFamily="18" charset="0"/>
                <a:cs typeface="Times New Roman" panose="02020603050405020304" pitchFamily="18" charset="0"/>
              </a:rPr>
              <a:t>}},</a:t>
            </a:r>
            <a:endParaRPr lang="en-US" altLang="zh-CN" dirty="0">
              <a:solidFill>
                <a:srgbClr val="333333"/>
              </a:solidFill>
              <a:latin typeface="Times New Roman" panose="02020603050405020304" pitchFamily="18" charset="0"/>
              <a:cs typeface="Times New Roman" panose="02020603050405020304" pitchFamily="18" charset="0"/>
            </a:endParaRPr>
          </a:p>
          <a:p>
            <a:pPr marL="457200" lvl="1" indent="0" eaLnBrk="0" fontAlgn="base" hangingPunct="0">
              <a:lnSpc>
                <a:spcPct val="100000"/>
              </a:lnSpc>
              <a:spcBef>
                <a:spcPct val="0"/>
              </a:spcBef>
              <a:spcAft>
                <a:spcPct val="0"/>
              </a:spcAft>
              <a:buNone/>
            </a:pPr>
            <a:r>
              <a:rPr lang="en-US" altLang="zh-CN" dirty="0">
                <a:solidFill>
                  <a:srgbClr val="333333"/>
                </a:solidFill>
                <a:latin typeface="Times New Roman" panose="02020603050405020304" pitchFamily="18" charset="0"/>
                <a:cs typeface="Times New Roman" panose="02020603050405020304" pitchFamily="18" charset="0"/>
              </a:rPr>
              <a:t>	{</a:t>
            </a:r>
            <a:r>
              <a:rPr lang="en-US" altLang="zh-CN" dirty="0" smtClean="0">
                <a:solidFill>
                  <a:srgbClr val="333333"/>
                </a:solidFill>
                <a:latin typeface="Times New Roman" panose="02020603050405020304" pitchFamily="18" charset="0"/>
                <a:cs typeface="Times New Roman" panose="02020603050405020304" pitchFamily="18" charset="0"/>
              </a:rPr>
              <a:t>c</a:t>
            </a:r>
            <a:r>
              <a:rPr lang="en-US" altLang="zh-CN" baseline="-25000" dirty="0" smtClean="0">
                <a:solidFill>
                  <a:srgbClr val="333333"/>
                </a:solidFill>
                <a:latin typeface="Times New Roman" panose="02020603050405020304" pitchFamily="18" charset="0"/>
                <a:cs typeface="Times New Roman" panose="02020603050405020304" pitchFamily="18" charset="0"/>
              </a:rPr>
              <a:t>2</a:t>
            </a:r>
            <a:r>
              <a:rPr lang="en-US" altLang="zh-CN" dirty="0" smtClean="0">
                <a:solidFill>
                  <a:srgbClr val="333333"/>
                </a:solidFill>
                <a:latin typeface="Times New Roman" panose="02020603050405020304" pitchFamily="18" charset="0"/>
                <a:cs typeface="Times New Roman" panose="02020603050405020304" pitchFamily="18" charset="0"/>
              </a:rPr>
              <a:t>, t</a:t>
            </a:r>
            <a:r>
              <a:rPr lang="en-US" altLang="zh-CN" baseline="-25000" dirty="0" smtClean="0">
                <a:solidFill>
                  <a:srgbClr val="333333"/>
                </a:solidFill>
                <a:latin typeface="Times New Roman" panose="02020603050405020304" pitchFamily="18" charset="0"/>
                <a:cs typeface="Times New Roman" panose="02020603050405020304" pitchFamily="18" charset="0"/>
              </a:rPr>
              <a:t>1</a:t>
            </a:r>
            <a:r>
              <a:rPr lang="en-US" altLang="zh-CN" dirty="0" smtClean="0">
                <a:solidFill>
                  <a:srgbClr val="333333"/>
                </a:solidFill>
                <a:latin typeface="Times New Roman" panose="02020603050405020304" pitchFamily="18" charset="0"/>
                <a:cs typeface="Times New Roman" panose="02020603050405020304" pitchFamily="18" charset="0"/>
              </a:rPr>
              <a:t>={ a</a:t>
            </a:r>
            <a:r>
              <a:rPr lang="en-US" altLang="zh-CN" baseline="-25000" dirty="0" smtClean="0">
                <a:solidFill>
                  <a:srgbClr val="333333"/>
                </a:solidFill>
                <a:latin typeface="Times New Roman" panose="02020603050405020304" pitchFamily="18" charset="0"/>
                <a:cs typeface="Times New Roman" panose="02020603050405020304" pitchFamily="18" charset="0"/>
              </a:rPr>
              <a:t>0</a:t>
            </a:r>
            <a:r>
              <a:rPr lang="en-US" altLang="zh-CN" dirty="0" smtClean="0">
                <a:solidFill>
                  <a:srgbClr val="333333"/>
                </a:solidFill>
                <a:latin typeface="Times New Roman" panose="02020603050405020304" pitchFamily="18" charset="0"/>
                <a:cs typeface="Times New Roman" panose="02020603050405020304" pitchFamily="18" charset="0"/>
              </a:rPr>
              <a:t>,a</a:t>
            </a:r>
            <a:r>
              <a:rPr lang="en-US" altLang="zh-CN" baseline="-25000" dirty="0" smtClean="0">
                <a:solidFill>
                  <a:srgbClr val="333333"/>
                </a:solidFill>
                <a:latin typeface="Times New Roman" panose="02020603050405020304" pitchFamily="18" charset="0"/>
                <a:cs typeface="Times New Roman" panose="02020603050405020304" pitchFamily="18" charset="0"/>
              </a:rPr>
              <a:t>1</a:t>
            </a:r>
            <a:r>
              <a:rPr lang="en-US" altLang="zh-CN" dirty="0" smtClean="0">
                <a:solidFill>
                  <a:srgbClr val="333333"/>
                </a:solidFill>
                <a:latin typeface="Times New Roman" panose="02020603050405020304" pitchFamily="18" charset="0"/>
                <a:cs typeface="Times New Roman" panose="02020603050405020304" pitchFamily="18" charset="0"/>
              </a:rPr>
              <a:t>,a</a:t>
            </a:r>
            <a:r>
              <a:rPr lang="en-US" altLang="zh-CN" baseline="-25000" dirty="0" smtClean="0">
                <a:solidFill>
                  <a:srgbClr val="333333"/>
                </a:solidFill>
                <a:latin typeface="Times New Roman" panose="02020603050405020304" pitchFamily="18" charset="0"/>
                <a:cs typeface="Times New Roman" panose="02020603050405020304" pitchFamily="18" charset="0"/>
              </a:rPr>
              <a:t>2</a:t>
            </a:r>
            <a:r>
              <a:rPr lang="en-US" altLang="zh-CN" dirty="0" smtClean="0">
                <a:solidFill>
                  <a:srgbClr val="333333"/>
                </a:solidFill>
                <a:latin typeface="Times New Roman" panose="02020603050405020304" pitchFamily="18" charset="0"/>
                <a:cs typeface="Times New Roman" panose="02020603050405020304" pitchFamily="18" charset="0"/>
              </a:rPr>
              <a:t>,a</a:t>
            </a:r>
            <a:r>
              <a:rPr lang="en-US" altLang="zh-CN" baseline="-25000" dirty="0" smtClean="0">
                <a:solidFill>
                  <a:srgbClr val="333333"/>
                </a:solidFill>
                <a:latin typeface="Times New Roman" panose="02020603050405020304" pitchFamily="18" charset="0"/>
                <a:cs typeface="Times New Roman" panose="02020603050405020304" pitchFamily="18" charset="0"/>
              </a:rPr>
              <a:t>3</a:t>
            </a:r>
            <a:r>
              <a:rPr lang="en-US" altLang="zh-CN" dirty="0">
                <a:solidFill>
                  <a:srgbClr val="333333"/>
                </a:solidFill>
                <a:latin typeface="Times New Roman" panose="02020603050405020304" pitchFamily="18" charset="0"/>
                <a:cs typeface="Times New Roman" panose="02020603050405020304" pitchFamily="18" charset="0"/>
              </a:rPr>
              <a:t>,…,</a:t>
            </a:r>
            <a:r>
              <a:rPr lang="en-US" altLang="zh-CN" dirty="0" smtClean="0">
                <a:solidFill>
                  <a:srgbClr val="333333"/>
                </a:solidFill>
                <a:latin typeface="Times New Roman" panose="02020603050405020304" pitchFamily="18" charset="0"/>
                <a:cs typeface="Times New Roman" panose="02020603050405020304" pitchFamily="18" charset="0"/>
              </a:rPr>
              <a:t>a</a:t>
            </a:r>
            <a:r>
              <a:rPr lang="en-US" altLang="zh-CN" baseline="-25000" dirty="0" smtClean="0">
                <a:solidFill>
                  <a:srgbClr val="333333"/>
                </a:solidFill>
                <a:latin typeface="Times New Roman" panose="02020603050405020304" pitchFamily="18" charset="0"/>
                <a:cs typeface="Times New Roman" panose="02020603050405020304" pitchFamily="18" charset="0"/>
              </a:rPr>
              <a:t>m </a:t>
            </a:r>
            <a:r>
              <a:rPr lang="en-US" altLang="zh-CN" dirty="0" smtClean="0">
                <a:solidFill>
                  <a:srgbClr val="333333"/>
                </a:solidFill>
                <a:latin typeface="Times New Roman" panose="02020603050405020304" pitchFamily="18" charset="0"/>
                <a:cs typeface="Times New Roman" panose="02020603050405020304" pitchFamily="18" charset="0"/>
              </a:rPr>
              <a:t>}},</a:t>
            </a:r>
            <a:endParaRPr lang="en-US" altLang="zh-CN" dirty="0">
              <a:solidFill>
                <a:srgbClr val="333333"/>
              </a:solidFill>
              <a:latin typeface="Times New Roman" panose="02020603050405020304" pitchFamily="18" charset="0"/>
              <a:cs typeface="Times New Roman" panose="02020603050405020304" pitchFamily="18" charset="0"/>
            </a:endParaRPr>
          </a:p>
          <a:p>
            <a:pPr marL="457200" lvl="1" indent="0" eaLnBrk="0" fontAlgn="base" hangingPunct="0">
              <a:lnSpc>
                <a:spcPct val="100000"/>
              </a:lnSpc>
              <a:spcBef>
                <a:spcPct val="0"/>
              </a:spcBef>
              <a:spcAft>
                <a:spcPct val="0"/>
              </a:spcAft>
              <a:buNone/>
            </a:pPr>
            <a:r>
              <a:rPr lang="en-US" altLang="zh-CN" dirty="0" smtClean="0">
                <a:solidFill>
                  <a:srgbClr val="333333"/>
                </a:solidFill>
                <a:latin typeface="Times New Roman" panose="02020603050405020304" pitchFamily="18" charset="0"/>
                <a:cs typeface="Times New Roman" panose="02020603050405020304" pitchFamily="18" charset="0"/>
              </a:rPr>
              <a:t>	{c</a:t>
            </a:r>
            <a:r>
              <a:rPr lang="en-US" altLang="zh-CN" baseline="-25000" dirty="0" smtClean="0">
                <a:solidFill>
                  <a:srgbClr val="333333"/>
                </a:solidFill>
                <a:latin typeface="Times New Roman" panose="02020603050405020304" pitchFamily="18" charset="0"/>
                <a:cs typeface="Times New Roman" panose="02020603050405020304" pitchFamily="18" charset="0"/>
              </a:rPr>
              <a:t>2</a:t>
            </a:r>
            <a:r>
              <a:rPr lang="en-US" altLang="zh-CN" dirty="0" smtClean="0">
                <a:solidFill>
                  <a:srgbClr val="333333"/>
                </a:solidFill>
                <a:latin typeface="Times New Roman" panose="02020603050405020304" pitchFamily="18" charset="0"/>
                <a:cs typeface="Times New Roman" panose="02020603050405020304" pitchFamily="18" charset="0"/>
              </a:rPr>
              <a:t>, t</a:t>
            </a:r>
            <a:r>
              <a:rPr lang="en-US" altLang="zh-CN" baseline="-25000" dirty="0" smtClean="0">
                <a:solidFill>
                  <a:srgbClr val="333333"/>
                </a:solidFill>
                <a:latin typeface="Times New Roman" panose="02020603050405020304" pitchFamily="18" charset="0"/>
                <a:cs typeface="Times New Roman" panose="02020603050405020304" pitchFamily="18" charset="0"/>
              </a:rPr>
              <a:t>2</a:t>
            </a:r>
            <a:r>
              <a:rPr lang="en-US" altLang="zh-CN" dirty="0" smtClean="0">
                <a:solidFill>
                  <a:srgbClr val="333333"/>
                </a:solidFill>
                <a:latin typeface="Times New Roman" panose="02020603050405020304" pitchFamily="18" charset="0"/>
                <a:cs typeface="Times New Roman" panose="02020603050405020304" pitchFamily="18" charset="0"/>
              </a:rPr>
              <a:t>={ a</a:t>
            </a:r>
            <a:r>
              <a:rPr lang="en-US" altLang="zh-CN" baseline="-25000" dirty="0" smtClean="0">
                <a:solidFill>
                  <a:srgbClr val="333333"/>
                </a:solidFill>
                <a:latin typeface="Times New Roman" panose="02020603050405020304" pitchFamily="18" charset="0"/>
                <a:cs typeface="Times New Roman" panose="02020603050405020304" pitchFamily="18" charset="0"/>
              </a:rPr>
              <a:t>0</a:t>
            </a:r>
            <a:r>
              <a:rPr lang="en-US" altLang="zh-CN" dirty="0" smtClean="0">
                <a:solidFill>
                  <a:srgbClr val="333333"/>
                </a:solidFill>
                <a:latin typeface="Times New Roman" panose="02020603050405020304" pitchFamily="18" charset="0"/>
                <a:cs typeface="Times New Roman" panose="02020603050405020304" pitchFamily="18" charset="0"/>
              </a:rPr>
              <a:t>,a</a:t>
            </a:r>
            <a:r>
              <a:rPr lang="en-US" altLang="zh-CN" baseline="-25000" dirty="0" smtClean="0">
                <a:solidFill>
                  <a:srgbClr val="333333"/>
                </a:solidFill>
                <a:latin typeface="Times New Roman" panose="02020603050405020304" pitchFamily="18" charset="0"/>
                <a:cs typeface="Times New Roman" panose="02020603050405020304" pitchFamily="18" charset="0"/>
              </a:rPr>
              <a:t>1</a:t>
            </a:r>
            <a:r>
              <a:rPr lang="en-US" altLang="zh-CN" dirty="0" smtClean="0">
                <a:solidFill>
                  <a:srgbClr val="333333"/>
                </a:solidFill>
                <a:latin typeface="Times New Roman" panose="02020603050405020304" pitchFamily="18" charset="0"/>
                <a:cs typeface="Times New Roman" panose="02020603050405020304" pitchFamily="18" charset="0"/>
              </a:rPr>
              <a:t>,a</a:t>
            </a:r>
            <a:r>
              <a:rPr lang="en-US" altLang="zh-CN" baseline="-25000" dirty="0" smtClean="0">
                <a:solidFill>
                  <a:srgbClr val="333333"/>
                </a:solidFill>
                <a:latin typeface="Times New Roman" panose="02020603050405020304" pitchFamily="18" charset="0"/>
                <a:cs typeface="Times New Roman" panose="02020603050405020304" pitchFamily="18" charset="0"/>
              </a:rPr>
              <a:t>2</a:t>
            </a:r>
            <a:r>
              <a:rPr lang="en-US" altLang="zh-CN" dirty="0" smtClean="0">
                <a:solidFill>
                  <a:srgbClr val="333333"/>
                </a:solidFill>
                <a:latin typeface="Times New Roman" panose="02020603050405020304" pitchFamily="18" charset="0"/>
                <a:cs typeface="Times New Roman" panose="02020603050405020304" pitchFamily="18" charset="0"/>
              </a:rPr>
              <a:t>,a</a:t>
            </a:r>
            <a:r>
              <a:rPr lang="en-US" altLang="zh-CN" baseline="-25000" dirty="0" smtClean="0">
                <a:solidFill>
                  <a:srgbClr val="333333"/>
                </a:solidFill>
                <a:latin typeface="Times New Roman" panose="02020603050405020304" pitchFamily="18" charset="0"/>
                <a:cs typeface="Times New Roman" panose="02020603050405020304" pitchFamily="18" charset="0"/>
              </a:rPr>
              <a:t>3</a:t>
            </a:r>
            <a:r>
              <a:rPr lang="en-US" altLang="zh-CN" dirty="0">
                <a:solidFill>
                  <a:srgbClr val="333333"/>
                </a:solidFill>
                <a:latin typeface="Times New Roman" panose="02020603050405020304" pitchFamily="18" charset="0"/>
                <a:cs typeface="Times New Roman" panose="02020603050405020304" pitchFamily="18" charset="0"/>
              </a:rPr>
              <a:t>,…,</a:t>
            </a:r>
            <a:r>
              <a:rPr lang="en-US" altLang="zh-CN" dirty="0" smtClean="0">
                <a:solidFill>
                  <a:srgbClr val="333333"/>
                </a:solidFill>
                <a:latin typeface="Times New Roman" panose="02020603050405020304" pitchFamily="18" charset="0"/>
                <a:cs typeface="Times New Roman" panose="02020603050405020304" pitchFamily="18" charset="0"/>
              </a:rPr>
              <a:t>a</a:t>
            </a:r>
            <a:r>
              <a:rPr lang="en-US" altLang="zh-CN" baseline="-25000" dirty="0" smtClean="0">
                <a:solidFill>
                  <a:srgbClr val="333333"/>
                </a:solidFill>
                <a:latin typeface="Times New Roman" panose="02020603050405020304" pitchFamily="18" charset="0"/>
                <a:cs typeface="Times New Roman" panose="02020603050405020304" pitchFamily="18" charset="0"/>
              </a:rPr>
              <a:t>m </a:t>
            </a:r>
            <a:r>
              <a:rPr lang="en-US" altLang="zh-CN" dirty="0" smtClean="0">
                <a:solidFill>
                  <a:srgbClr val="333333"/>
                </a:solidFill>
                <a:latin typeface="Times New Roman" panose="02020603050405020304" pitchFamily="18" charset="0"/>
                <a:cs typeface="Times New Roman" panose="02020603050405020304" pitchFamily="18" charset="0"/>
              </a:rPr>
              <a:t>}},</a:t>
            </a:r>
            <a:endParaRPr lang="en-US" altLang="zh-CN" dirty="0">
              <a:solidFill>
                <a:srgbClr val="333333"/>
              </a:solidFill>
              <a:latin typeface="Times New Roman" panose="02020603050405020304" pitchFamily="18" charset="0"/>
              <a:cs typeface="Times New Roman" panose="02020603050405020304" pitchFamily="18" charset="0"/>
            </a:endParaRPr>
          </a:p>
          <a:p>
            <a:pPr marL="457200" lvl="1" indent="0" eaLnBrk="0" fontAlgn="base" hangingPunct="0">
              <a:lnSpc>
                <a:spcPct val="100000"/>
              </a:lnSpc>
              <a:spcBef>
                <a:spcPct val="0"/>
              </a:spcBef>
              <a:spcAft>
                <a:spcPct val="0"/>
              </a:spcAft>
              <a:buNone/>
            </a:pPr>
            <a:r>
              <a:rPr lang="en-US" altLang="zh-CN" dirty="0" smtClean="0">
                <a:solidFill>
                  <a:srgbClr val="333333"/>
                </a:solidFill>
                <a:latin typeface="Times New Roman" panose="02020603050405020304" pitchFamily="18" charset="0"/>
                <a:cs typeface="Times New Roman" panose="02020603050405020304" pitchFamily="18" charset="0"/>
              </a:rPr>
              <a:t>	</a:t>
            </a:r>
            <a:r>
              <a:rPr lang="en-US" altLang="zh-CN" dirty="0">
                <a:solidFill>
                  <a:srgbClr val="333333"/>
                </a:solidFill>
                <a:latin typeface="Times New Roman" panose="02020603050405020304" pitchFamily="18" charset="0"/>
                <a:cs typeface="Times New Roman" panose="02020603050405020304" pitchFamily="18" charset="0"/>
              </a:rPr>
              <a:t>{</a:t>
            </a:r>
            <a:r>
              <a:rPr lang="en-US" altLang="zh-CN" dirty="0" smtClean="0">
                <a:solidFill>
                  <a:srgbClr val="333333"/>
                </a:solidFill>
                <a:latin typeface="Times New Roman" panose="02020603050405020304" pitchFamily="18" charset="0"/>
                <a:cs typeface="Times New Roman" panose="02020603050405020304" pitchFamily="18" charset="0"/>
              </a:rPr>
              <a:t>c</a:t>
            </a:r>
            <a:r>
              <a:rPr lang="en-US" altLang="zh-CN" baseline="-25000" dirty="0" smtClean="0">
                <a:solidFill>
                  <a:srgbClr val="333333"/>
                </a:solidFill>
                <a:latin typeface="Times New Roman" panose="02020603050405020304" pitchFamily="18" charset="0"/>
                <a:cs typeface="Times New Roman" panose="02020603050405020304" pitchFamily="18" charset="0"/>
              </a:rPr>
              <a:t>3</a:t>
            </a:r>
            <a:r>
              <a:rPr lang="en-US" altLang="zh-CN" dirty="0" smtClean="0">
                <a:solidFill>
                  <a:srgbClr val="333333"/>
                </a:solidFill>
                <a:latin typeface="Times New Roman" panose="02020603050405020304" pitchFamily="18" charset="0"/>
                <a:cs typeface="Times New Roman" panose="02020603050405020304" pitchFamily="18" charset="0"/>
              </a:rPr>
              <a:t>, t</a:t>
            </a:r>
            <a:r>
              <a:rPr lang="en-US" altLang="zh-CN" baseline="-25000" dirty="0" smtClean="0">
                <a:solidFill>
                  <a:srgbClr val="333333"/>
                </a:solidFill>
                <a:latin typeface="Times New Roman" panose="02020603050405020304" pitchFamily="18" charset="0"/>
                <a:cs typeface="Times New Roman" panose="02020603050405020304" pitchFamily="18" charset="0"/>
              </a:rPr>
              <a:t>3</a:t>
            </a:r>
            <a:r>
              <a:rPr lang="en-US" altLang="zh-CN" dirty="0" smtClean="0">
                <a:solidFill>
                  <a:srgbClr val="333333"/>
                </a:solidFill>
                <a:latin typeface="Times New Roman" panose="02020603050405020304" pitchFamily="18" charset="0"/>
                <a:cs typeface="Times New Roman" panose="02020603050405020304" pitchFamily="18" charset="0"/>
              </a:rPr>
              <a:t>={ a</a:t>
            </a:r>
            <a:r>
              <a:rPr lang="en-US" altLang="zh-CN" baseline="-25000" dirty="0" smtClean="0">
                <a:solidFill>
                  <a:srgbClr val="333333"/>
                </a:solidFill>
                <a:latin typeface="Times New Roman" panose="02020603050405020304" pitchFamily="18" charset="0"/>
                <a:cs typeface="Times New Roman" panose="02020603050405020304" pitchFamily="18" charset="0"/>
              </a:rPr>
              <a:t>0</a:t>
            </a:r>
            <a:r>
              <a:rPr lang="en-US" altLang="zh-CN" dirty="0" smtClean="0">
                <a:solidFill>
                  <a:srgbClr val="333333"/>
                </a:solidFill>
                <a:latin typeface="Times New Roman" panose="02020603050405020304" pitchFamily="18" charset="0"/>
                <a:cs typeface="Times New Roman" panose="02020603050405020304" pitchFamily="18" charset="0"/>
              </a:rPr>
              <a:t>,a</a:t>
            </a:r>
            <a:r>
              <a:rPr lang="en-US" altLang="zh-CN" baseline="-25000" dirty="0" smtClean="0">
                <a:solidFill>
                  <a:srgbClr val="333333"/>
                </a:solidFill>
                <a:latin typeface="Times New Roman" panose="02020603050405020304" pitchFamily="18" charset="0"/>
                <a:cs typeface="Times New Roman" panose="02020603050405020304" pitchFamily="18" charset="0"/>
              </a:rPr>
              <a:t>1</a:t>
            </a:r>
            <a:r>
              <a:rPr lang="en-US" altLang="zh-CN" dirty="0" smtClean="0">
                <a:solidFill>
                  <a:srgbClr val="333333"/>
                </a:solidFill>
                <a:latin typeface="Times New Roman" panose="02020603050405020304" pitchFamily="18" charset="0"/>
                <a:cs typeface="Times New Roman" panose="02020603050405020304" pitchFamily="18" charset="0"/>
              </a:rPr>
              <a:t>,a</a:t>
            </a:r>
            <a:r>
              <a:rPr lang="en-US" altLang="zh-CN" baseline="-25000" dirty="0" smtClean="0">
                <a:solidFill>
                  <a:srgbClr val="333333"/>
                </a:solidFill>
                <a:latin typeface="Times New Roman" panose="02020603050405020304" pitchFamily="18" charset="0"/>
                <a:cs typeface="Times New Roman" panose="02020603050405020304" pitchFamily="18" charset="0"/>
              </a:rPr>
              <a:t>2</a:t>
            </a:r>
            <a:r>
              <a:rPr lang="en-US" altLang="zh-CN" dirty="0" smtClean="0">
                <a:solidFill>
                  <a:srgbClr val="333333"/>
                </a:solidFill>
                <a:latin typeface="Times New Roman" panose="02020603050405020304" pitchFamily="18" charset="0"/>
                <a:cs typeface="Times New Roman" panose="02020603050405020304" pitchFamily="18" charset="0"/>
              </a:rPr>
              <a:t>,a</a:t>
            </a:r>
            <a:r>
              <a:rPr lang="en-US" altLang="zh-CN" baseline="-25000" dirty="0" smtClean="0">
                <a:solidFill>
                  <a:srgbClr val="333333"/>
                </a:solidFill>
                <a:latin typeface="Times New Roman" panose="02020603050405020304" pitchFamily="18" charset="0"/>
                <a:cs typeface="Times New Roman" panose="02020603050405020304" pitchFamily="18" charset="0"/>
              </a:rPr>
              <a:t>3</a:t>
            </a:r>
            <a:r>
              <a:rPr lang="en-US" altLang="zh-CN" dirty="0">
                <a:solidFill>
                  <a:srgbClr val="333333"/>
                </a:solidFill>
                <a:latin typeface="Times New Roman" panose="02020603050405020304" pitchFamily="18" charset="0"/>
                <a:cs typeface="Times New Roman" panose="02020603050405020304" pitchFamily="18" charset="0"/>
              </a:rPr>
              <a:t>,…,</a:t>
            </a:r>
            <a:r>
              <a:rPr lang="en-US" altLang="zh-CN" dirty="0" smtClean="0">
                <a:solidFill>
                  <a:srgbClr val="333333"/>
                </a:solidFill>
                <a:latin typeface="Times New Roman" panose="02020603050405020304" pitchFamily="18" charset="0"/>
                <a:cs typeface="Times New Roman" panose="02020603050405020304" pitchFamily="18" charset="0"/>
              </a:rPr>
              <a:t>a</a:t>
            </a:r>
            <a:r>
              <a:rPr lang="en-US" altLang="zh-CN" baseline="-25000" dirty="0" smtClean="0">
                <a:solidFill>
                  <a:srgbClr val="333333"/>
                </a:solidFill>
                <a:latin typeface="Times New Roman" panose="02020603050405020304" pitchFamily="18" charset="0"/>
                <a:cs typeface="Times New Roman" panose="02020603050405020304" pitchFamily="18" charset="0"/>
              </a:rPr>
              <a:t>m </a:t>
            </a:r>
            <a:r>
              <a:rPr lang="en-US" altLang="zh-CN" dirty="0" smtClean="0">
                <a:solidFill>
                  <a:srgbClr val="333333"/>
                </a:solidFill>
                <a:latin typeface="Times New Roman" panose="02020603050405020304" pitchFamily="18" charset="0"/>
                <a:cs typeface="Times New Roman" panose="02020603050405020304" pitchFamily="18" charset="0"/>
              </a:rPr>
              <a:t>}},</a:t>
            </a:r>
          </a:p>
          <a:p>
            <a:pPr marL="457200" lvl="1" indent="0" eaLnBrk="0" fontAlgn="base" hangingPunct="0">
              <a:lnSpc>
                <a:spcPct val="100000"/>
              </a:lnSpc>
              <a:spcBef>
                <a:spcPct val="0"/>
              </a:spcBef>
              <a:spcAft>
                <a:spcPct val="0"/>
              </a:spcAft>
              <a:buNone/>
            </a:pPr>
            <a:r>
              <a:rPr lang="en-US" altLang="zh-CN" dirty="0">
                <a:solidFill>
                  <a:srgbClr val="333333"/>
                </a:solidFill>
                <a:latin typeface="Times New Roman" panose="02020603050405020304" pitchFamily="18" charset="0"/>
                <a:cs typeface="Times New Roman" panose="02020603050405020304" pitchFamily="18" charset="0"/>
              </a:rPr>
              <a:t>	</a:t>
            </a:r>
            <a:r>
              <a:rPr lang="en-US" altLang="zh-CN" dirty="0" smtClean="0">
                <a:solidFill>
                  <a:srgbClr val="333333"/>
                </a:solidFill>
                <a:latin typeface="Times New Roman" panose="02020603050405020304" pitchFamily="18" charset="0"/>
                <a:cs typeface="Times New Roman" panose="02020603050405020304" pitchFamily="18" charset="0"/>
              </a:rPr>
              <a:t>{…}</a:t>
            </a:r>
            <a:endParaRPr lang="en-US" altLang="zh-CN" dirty="0">
              <a:solidFill>
                <a:srgbClr val="333333"/>
              </a:solidFill>
              <a:latin typeface="Times New Roman" panose="02020603050405020304" pitchFamily="18" charset="0"/>
              <a:cs typeface="Times New Roman" panose="02020603050405020304" pitchFamily="18" charset="0"/>
            </a:endParaRPr>
          </a:p>
          <a:p>
            <a:pPr marL="457200" lvl="1" indent="0" eaLnBrk="0" fontAlgn="base" hangingPunct="0">
              <a:lnSpc>
                <a:spcPct val="100000"/>
              </a:lnSpc>
              <a:spcBef>
                <a:spcPct val="0"/>
              </a:spcBef>
              <a:spcAft>
                <a:spcPct val="0"/>
              </a:spcAft>
              <a:buNone/>
            </a:pPr>
            <a:r>
              <a:rPr lang="en-US" altLang="zh-CN" dirty="0" smtClean="0">
                <a:solidFill>
                  <a:srgbClr val="333333"/>
                </a:solidFill>
                <a:latin typeface="Times New Roman" panose="02020603050405020304" pitchFamily="18" charset="0"/>
                <a:cs typeface="Times New Roman" panose="02020603050405020304" pitchFamily="18" charset="0"/>
              </a:rPr>
              <a:t>	{c</a:t>
            </a:r>
            <a:r>
              <a:rPr lang="en-US" altLang="zh-CN" baseline="-25000" dirty="0" smtClean="0">
                <a:solidFill>
                  <a:srgbClr val="333333"/>
                </a:solidFill>
                <a:latin typeface="Times New Roman" panose="02020603050405020304" pitchFamily="18" charset="0"/>
                <a:cs typeface="Times New Roman" panose="02020603050405020304" pitchFamily="18" charset="0"/>
              </a:rPr>
              <a:t>1</a:t>
            </a:r>
            <a:r>
              <a:rPr lang="en-US" altLang="zh-CN" dirty="0" smtClean="0">
                <a:solidFill>
                  <a:srgbClr val="333333"/>
                </a:solidFill>
                <a:latin typeface="Times New Roman" panose="02020603050405020304" pitchFamily="18" charset="0"/>
                <a:cs typeface="Times New Roman" panose="02020603050405020304" pitchFamily="18" charset="0"/>
              </a:rPr>
              <a:t>, </a:t>
            </a:r>
            <a:r>
              <a:rPr lang="en-US" altLang="zh-CN" dirty="0" err="1" smtClean="0">
                <a:solidFill>
                  <a:srgbClr val="333333"/>
                </a:solidFill>
                <a:latin typeface="Times New Roman" panose="02020603050405020304" pitchFamily="18" charset="0"/>
                <a:cs typeface="Times New Roman" panose="02020603050405020304" pitchFamily="18" charset="0"/>
              </a:rPr>
              <a:t>t</a:t>
            </a:r>
            <a:r>
              <a:rPr lang="en-US" altLang="zh-CN" baseline="-25000" dirty="0" err="1" smtClean="0">
                <a:solidFill>
                  <a:srgbClr val="333333"/>
                </a:solidFill>
                <a:latin typeface="Times New Roman" panose="02020603050405020304" pitchFamily="18" charset="0"/>
                <a:cs typeface="Times New Roman" panose="02020603050405020304" pitchFamily="18" charset="0"/>
              </a:rPr>
              <a:t>k</a:t>
            </a:r>
            <a:r>
              <a:rPr lang="en-US" altLang="zh-CN" dirty="0" smtClean="0">
                <a:solidFill>
                  <a:srgbClr val="333333"/>
                </a:solidFill>
                <a:latin typeface="Times New Roman" panose="02020603050405020304" pitchFamily="18" charset="0"/>
                <a:cs typeface="Times New Roman" panose="02020603050405020304" pitchFamily="18" charset="0"/>
              </a:rPr>
              <a:t>={ a</a:t>
            </a:r>
            <a:r>
              <a:rPr lang="en-US" altLang="zh-CN" baseline="-25000" dirty="0" smtClean="0">
                <a:solidFill>
                  <a:srgbClr val="333333"/>
                </a:solidFill>
                <a:latin typeface="Times New Roman" panose="02020603050405020304" pitchFamily="18" charset="0"/>
                <a:cs typeface="Times New Roman" panose="02020603050405020304" pitchFamily="18" charset="0"/>
              </a:rPr>
              <a:t>0</a:t>
            </a:r>
            <a:r>
              <a:rPr lang="en-US" altLang="zh-CN" dirty="0" smtClean="0">
                <a:solidFill>
                  <a:srgbClr val="333333"/>
                </a:solidFill>
                <a:latin typeface="Times New Roman" panose="02020603050405020304" pitchFamily="18" charset="0"/>
                <a:cs typeface="Times New Roman" panose="02020603050405020304" pitchFamily="18" charset="0"/>
              </a:rPr>
              <a:t>,a</a:t>
            </a:r>
            <a:r>
              <a:rPr lang="en-US" altLang="zh-CN" baseline="-25000" dirty="0" smtClean="0">
                <a:solidFill>
                  <a:srgbClr val="333333"/>
                </a:solidFill>
                <a:latin typeface="Times New Roman" panose="02020603050405020304" pitchFamily="18" charset="0"/>
                <a:cs typeface="Times New Roman" panose="02020603050405020304" pitchFamily="18" charset="0"/>
              </a:rPr>
              <a:t>1</a:t>
            </a:r>
            <a:r>
              <a:rPr lang="en-US" altLang="zh-CN" dirty="0" smtClean="0">
                <a:solidFill>
                  <a:srgbClr val="333333"/>
                </a:solidFill>
                <a:latin typeface="Times New Roman" panose="02020603050405020304" pitchFamily="18" charset="0"/>
                <a:cs typeface="Times New Roman" panose="02020603050405020304" pitchFamily="18" charset="0"/>
              </a:rPr>
              <a:t>,a</a:t>
            </a:r>
            <a:r>
              <a:rPr lang="en-US" altLang="zh-CN" baseline="-25000" dirty="0" smtClean="0">
                <a:solidFill>
                  <a:srgbClr val="333333"/>
                </a:solidFill>
                <a:latin typeface="Times New Roman" panose="02020603050405020304" pitchFamily="18" charset="0"/>
                <a:cs typeface="Times New Roman" panose="02020603050405020304" pitchFamily="18" charset="0"/>
              </a:rPr>
              <a:t>2</a:t>
            </a:r>
            <a:r>
              <a:rPr lang="en-US" altLang="zh-CN" dirty="0" smtClean="0">
                <a:solidFill>
                  <a:srgbClr val="333333"/>
                </a:solidFill>
                <a:latin typeface="Times New Roman" panose="02020603050405020304" pitchFamily="18" charset="0"/>
                <a:cs typeface="Times New Roman" panose="02020603050405020304" pitchFamily="18" charset="0"/>
              </a:rPr>
              <a:t>,a</a:t>
            </a:r>
            <a:r>
              <a:rPr lang="en-US" altLang="zh-CN" baseline="-25000" dirty="0" smtClean="0">
                <a:solidFill>
                  <a:srgbClr val="333333"/>
                </a:solidFill>
                <a:latin typeface="Times New Roman" panose="02020603050405020304" pitchFamily="18" charset="0"/>
                <a:cs typeface="Times New Roman" panose="02020603050405020304" pitchFamily="18" charset="0"/>
              </a:rPr>
              <a:t>3</a:t>
            </a:r>
            <a:r>
              <a:rPr lang="en-US" altLang="zh-CN" dirty="0">
                <a:solidFill>
                  <a:srgbClr val="333333"/>
                </a:solidFill>
                <a:latin typeface="Times New Roman" panose="02020603050405020304" pitchFamily="18" charset="0"/>
                <a:cs typeface="Times New Roman" panose="02020603050405020304" pitchFamily="18" charset="0"/>
              </a:rPr>
              <a:t>,…,</a:t>
            </a:r>
            <a:r>
              <a:rPr lang="en-US" altLang="zh-CN" dirty="0" smtClean="0">
                <a:solidFill>
                  <a:srgbClr val="333333"/>
                </a:solidFill>
                <a:latin typeface="Times New Roman" panose="02020603050405020304" pitchFamily="18" charset="0"/>
                <a:cs typeface="Times New Roman" panose="02020603050405020304" pitchFamily="18" charset="0"/>
              </a:rPr>
              <a:t>a</a:t>
            </a:r>
            <a:r>
              <a:rPr lang="en-US" altLang="zh-CN" baseline="-25000" dirty="0" smtClean="0">
                <a:solidFill>
                  <a:srgbClr val="333333"/>
                </a:solidFill>
                <a:latin typeface="Times New Roman" panose="02020603050405020304" pitchFamily="18" charset="0"/>
                <a:cs typeface="Times New Roman" panose="02020603050405020304" pitchFamily="18" charset="0"/>
              </a:rPr>
              <a:t>m </a:t>
            </a:r>
            <a:r>
              <a:rPr lang="en-US" altLang="zh-CN" dirty="0" smtClean="0">
                <a:solidFill>
                  <a:srgbClr val="333333"/>
                </a:solidFill>
                <a:latin typeface="Times New Roman" panose="02020603050405020304" pitchFamily="18" charset="0"/>
                <a:cs typeface="Times New Roman" panose="02020603050405020304" pitchFamily="18" charset="0"/>
              </a:rPr>
              <a:t>}},</a:t>
            </a:r>
          </a:p>
          <a:p>
            <a:pPr marL="457200" lvl="1" indent="0" eaLnBrk="0" fontAlgn="base" hangingPunct="0">
              <a:lnSpc>
                <a:spcPct val="100000"/>
              </a:lnSpc>
              <a:spcBef>
                <a:spcPct val="0"/>
              </a:spcBef>
              <a:spcAft>
                <a:spcPct val="0"/>
              </a:spcAft>
              <a:buNone/>
            </a:pPr>
            <a:r>
              <a:rPr lang="en-US" altLang="zh-CN" dirty="0" smtClean="0">
                <a:solidFill>
                  <a:srgbClr val="333333"/>
                </a:solidFill>
                <a:latin typeface="Times New Roman" panose="02020603050405020304" pitchFamily="18" charset="0"/>
                <a:cs typeface="Times New Roman" panose="02020603050405020304" pitchFamily="18" charset="0"/>
              </a:rPr>
              <a:t>}</a:t>
            </a:r>
            <a:endParaRPr lang="en-US" altLang="zh-CN" dirty="0">
              <a:solidFill>
                <a:srgbClr val="333333"/>
              </a:solidFill>
              <a:latin typeface="Times New Roman" panose="02020603050405020304" pitchFamily="18" charset="0"/>
              <a:cs typeface="Times New Roman" panose="02020603050405020304" pitchFamily="18" charset="0"/>
            </a:endParaRPr>
          </a:p>
          <a:p>
            <a:pPr eaLnBrk="0" fontAlgn="base" hangingPunct="0">
              <a:lnSpc>
                <a:spcPct val="100000"/>
              </a:lnSpc>
              <a:spcBef>
                <a:spcPct val="0"/>
              </a:spcBef>
              <a:spcAft>
                <a:spcPct val="0"/>
              </a:spcAft>
            </a:pPr>
            <a:endParaRPr lang="en-US" altLang="zh-CN" dirty="0">
              <a:solidFill>
                <a:srgbClr val="333333"/>
              </a:solidFill>
              <a:latin typeface="Times New Roman" panose="02020603050405020304" pitchFamily="18" charset="0"/>
              <a:cs typeface="Times New Roman" panose="02020603050405020304" pitchFamily="18" charset="0"/>
            </a:endParaRPr>
          </a:p>
          <a:p>
            <a:pPr eaLnBrk="0" fontAlgn="base" hangingPunct="0">
              <a:lnSpc>
                <a:spcPct val="100000"/>
              </a:lnSpc>
              <a:spcBef>
                <a:spcPct val="0"/>
              </a:spcBef>
              <a:spcAft>
                <a:spcPct val="0"/>
              </a:spcAft>
            </a:pPr>
            <a:endParaRPr lang="en-US" altLang="zh-CN" dirty="0">
              <a:solidFill>
                <a:srgbClr val="333333"/>
              </a:solidFill>
              <a:latin typeface="Times New Roman" panose="02020603050405020304" pitchFamily="18" charset="0"/>
              <a:cs typeface="Times New Roman" panose="02020603050405020304" pitchFamily="18" charset="0"/>
            </a:endParaRPr>
          </a:p>
          <a:p>
            <a:pPr eaLnBrk="0" fontAlgn="base" hangingPunct="0">
              <a:lnSpc>
                <a:spcPct val="100000"/>
              </a:lnSpc>
              <a:spcBef>
                <a:spcPct val="0"/>
              </a:spcBef>
              <a:spcAft>
                <a:spcPct val="0"/>
              </a:spcAft>
            </a:pPr>
            <a:endParaRPr lang="en-US" altLang="zh-CN" dirty="0">
              <a:solidFill>
                <a:srgbClr val="333333"/>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5506402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1644</TotalTime>
  <Words>1601</Words>
  <Application>Microsoft Office PowerPoint</Application>
  <PresentationFormat>宽屏</PresentationFormat>
  <Paragraphs>237</Paragraphs>
  <Slides>19</Slides>
  <Notes>10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19</vt:i4>
      </vt:variant>
    </vt:vector>
  </HeadingPairs>
  <TitlesOfParts>
    <vt:vector size="29" baseType="lpstr">
      <vt:lpstr>宋体</vt:lpstr>
      <vt:lpstr>瀹嬩綋</vt:lpstr>
      <vt:lpstr>Arial</vt:lpstr>
      <vt:lpstr>Arial</vt:lpstr>
      <vt:lpstr>Calibri</vt:lpstr>
      <vt:lpstr>Calibri Light</vt:lpstr>
      <vt:lpstr>Cambria Math</vt:lpstr>
      <vt:lpstr>Georgia</vt:lpstr>
      <vt:lpstr>Times New Roman</vt:lpstr>
      <vt:lpstr>Office 主题</vt:lpstr>
      <vt:lpstr>朴素贝叶斯分类</vt:lpstr>
      <vt:lpstr>概要</vt:lpstr>
      <vt:lpstr>什么是分类问题？</vt:lpstr>
      <vt:lpstr>什么是分类问题？</vt:lpstr>
      <vt:lpstr>贝叶斯定理</vt:lpstr>
      <vt:lpstr>贝叶斯定理</vt:lpstr>
      <vt:lpstr>朴素贝叶斯分类的原理与流程</vt:lpstr>
      <vt:lpstr> 朴素贝叶斯分类定义</vt:lpstr>
      <vt:lpstr> 如何获得P(ci|t)的值？</vt:lpstr>
      <vt:lpstr> 如何获得P(ci|t)的值？</vt:lpstr>
      <vt:lpstr> 如何获得P(ci|t)的值？</vt:lpstr>
      <vt:lpstr> 如何获得P(ai|Cj)的值？</vt:lpstr>
      <vt:lpstr>工作流程</vt:lpstr>
      <vt:lpstr>应用-SNS小号识别</vt:lpstr>
      <vt:lpstr>应用-SNS小号识别</vt:lpstr>
      <vt:lpstr>应用-SNS小号识别</vt:lpstr>
      <vt:lpstr>应用-SNS小号识别</vt:lpstr>
      <vt:lpstr>应用-SNS小号识别</vt:lpstr>
      <vt:lpstr>应用-SNS小号识别</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机器学习基础</dc:title>
  <dc:creator>jiao</dc:creator>
  <cp:lastModifiedBy>Administrator</cp:lastModifiedBy>
  <cp:revision>35</cp:revision>
  <dcterms:created xsi:type="dcterms:W3CDTF">2016-01-12T08:15:43Z</dcterms:created>
  <dcterms:modified xsi:type="dcterms:W3CDTF">2016-07-23T08:25:37Z</dcterms:modified>
</cp:coreProperties>
</file>