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4.jpg" ContentType="image/png"/>
  <Override PartName="/ppt/media/image25.jpg" ContentType="image/png"/>
  <Override PartName="/ppt/media/image26.jpg" ContentType="image/pn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62" r:id="rId3"/>
    <p:sldId id="333" r:id="rId4"/>
    <p:sldId id="363" r:id="rId5"/>
    <p:sldId id="376" r:id="rId6"/>
    <p:sldId id="364" r:id="rId7"/>
    <p:sldId id="365" r:id="rId8"/>
    <p:sldId id="366" r:id="rId9"/>
    <p:sldId id="377" r:id="rId10"/>
    <p:sldId id="378" r:id="rId11"/>
    <p:sldId id="379" r:id="rId12"/>
    <p:sldId id="380" r:id="rId13"/>
    <p:sldId id="381" r:id="rId14"/>
    <p:sldId id="382" r:id="rId15"/>
    <p:sldId id="368" r:id="rId16"/>
    <p:sldId id="370" r:id="rId17"/>
    <p:sldId id="371" r:id="rId18"/>
    <p:sldId id="372" r:id="rId19"/>
    <p:sldId id="373" r:id="rId20"/>
    <p:sldId id="374" r:id="rId21"/>
    <p:sldId id="384" r:id="rId22"/>
    <p:sldId id="385" r:id="rId23"/>
    <p:sldId id="386" r:id="rId24"/>
    <p:sldId id="387" r:id="rId25"/>
    <p:sldId id="390" r:id="rId26"/>
    <p:sldId id="391" r:id="rId27"/>
    <p:sldId id="392" r:id="rId28"/>
    <p:sldId id="389" r:id="rId29"/>
    <p:sldId id="375" r:id="rId30"/>
    <p:sldId id="39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90" autoAdjust="0"/>
  </p:normalViewPr>
  <p:slideViewPr>
    <p:cSldViewPr snapToGrid="0">
      <p:cViewPr varScale="1">
        <p:scale>
          <a:sx n="67" d="100"/>
          <a:sy n="67" d="100"/>
        </p:scale>
        <p:origin x="10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100E4-AA40-4C47-A7D3-95E0A1824508}" type="datetimeFigureOut">
              <a:rPr lang="zh-CN" altLang="en-US" smtClean="0"/>
              <a:t>2016/1/29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3B03F-B4D1-415E-B1EE-0EEAD3733C9B}" type="slidenum">
              <a:rPr lang="zh-CN" altLang="en-US" smtClean="0"/>
              <a:t>‹#›</a:t>
            </a:fld>
            <a:endParaRPr lang="zh-CN" altLang="en-US"/>
          </a:p>
        </p:txBody>
      </p:sp>
    </p:spTree>
    <p:extLst>
      <p:ext uri="{BB962C8B-B14F-4D97-AF65-F5344CB8AC3E}">
        <p14:creationId xmlns:p14="http://schemas.microsoft.com/office/powerpoint/2010/main" val="2986071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buFont typeface="Wingdings" panose="05000000000000000000" pitchFamily="2" charset="2"/>
              <a:buNone/>
            </a:pPr>
            <a:r>
              <a:rPr lang="zh-CN" altLang="en-US" b="1" dirty="0" smtClean="0"/>
              <a:t>在上述实验中，有几个要点需要注意：</a:t>
            </a:r>
          </a:p>
          <a:p>
            <a:pPr algn="just"/>
            <a:endParaRPr lang="zh-CN" altLang="en-US" dirty="0" smtClean="0"/>
          </a:p>
          <a:p>
            <a:pPr algn="just"/>
            <a:r>
              <a:rPr lang="zh-CN" altLang="en-US" sz="1200" b="1" dirty="0" smtClean="0">
                <a:latin typeface="楷体_GB2312" pitchFamily="49" charset="-122"/>
                <a:ea typeface="楷体_GB2312" pitchFamily="49" charset="-122"/>
              </a:rPr>
              <a:t>缸间的转移不能被直接观察</a:t>
            </a:r>
          </a:p>
          <a:p>
            <a:pPr algn="just"/>
            <a:r>
              <a:rPr lang="zh-CN" altLang="en-US" sz="1200" b="1" dirty="0" smtClean="0">
                <a:latin typeface="楷体_GB2312" pitchFamily="49" charset="-122"/>
                <a:ea typeface="楷体_GB2312" pitchFamily="49" charset="-122"/>
              </a:rPr>
              <a:t>每次选取哪个缸由一组转移概率决定</a:t>
            </a:r>
          </a:p>
          <a:p>
            <a:pPr algn="just"/>
            <a:r>
              <a:rPr lang="zh-CN" altLang="en-US" sz="1200" b="1" dirty="0" smtClean="0">
                <a:latin typeface="楷体_GB2312" pitchFamily="49" charset="-122"/>
                <a:ea typeface="楷体_GB2312" pitchFamily="49" charset="-122"/>
              </a:rPr>
              <a:t>从缸中所选取的球的颜色和缸并不是  </a:t>
            </a:r>
          </a:p>
          <a:p>
            <a:pPr algn="just">
              <a:buFont typeface="Wingdings" panose="05000000000000000000" pitchFamily="2" charset="2"/>
              <a:buNone/>
            </a:pPr>
            <a:r>
              <a:rPr lang="zh-CN" altLang="en-US" sz="1200" b="1" dirty="0" smtClean="0">
                <a:latin typeface="楷体_GB2312" pitchFamily="49" charset="-122"/>
                <a:ea typeface="楷体_GB2312" pitchFamily="49" charset="-122"/>
              </a:rPr>
              <a:t>  一一对应的</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15</a:t>
            </a:fld>
            <a:endParaRPr lang="zh-CN" altLang="en-US"/>
          </a:p>
        </p:txBody>
      </p:sp>
    </p:spTree>
    <p:extLst>
      <p:ext uri="{BB962C8B-B14F-4D97-AF65-F5344CB8AC3E}">
        <p14:creationId xmlns:p14="http://schemas.microsoft.com/office/powerpoint/2010/main" val="316742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a:r>
            <a:br>
              <a:rPr lang="zh-CN" altLang="en-US" dirty="0" smtClean="0"/>
            </a:br>
            <a:r>
              <a:rPr lang="zh-CN" altLang="en-US" dirty="0" smtClean="0"/>
              <a:t>写到这里，大家应该看出点规律了。既然掷骰子一二三次可以算，掷多少次都可以以此类推。我们发现，我们要求最大概率骰子序列时要做这么几件事情。首先，不管序列多长，要从序列长度为</a:t>
            </a:r>
            <a:r>
              <a:rPr lang="en-US" altLang="zh-CN" dirty="0" smtClean="0"/>
              <a:t>1</a:t>
            </a:r>
            <a:r>
              <a:rPr lang="zh-CN" altLang="en-US" dirty="0" smtClean="0"/>
              <a:t>算起，算序列长度为</a:t>
            </a:r>
            <a:r>
              <a:rPr lang="en-US" altLang="zh-CN" dirty="0" smtClean="0"/>
              <a:t>1</a:t>
            </a:r>
            <a:r>
              <a:rPr lang="zh-CN" altLang="en-US" dirty="0" smtClean="0"/>
              <a:t>时取到每个骰子的最大概率。然后，逐渐增加长度，每增加一次长度，重新算一遍在这个长度下最后一个位置取到每个骰子的最大概率。因为上一个长度下的取到每个骰子的最大概率都算过了，重新计算的话其实不难。当我们算到最后一位时，就知道最后一位是哪个骰子的概率最大了。然后，我们要把对应这个最大概率的序列从后往前推出来。</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26</a:t>
            </a:fld>
            <a:endParaRPr lang="zh-CN" altLang="en-US"/>
          </a:p>
        </p:txBody>
      </p:sp>
    </p:spTree>
    <p:extLst>
      <p:ext uri="{BB962C8B-B14F-4D97-AF65-F5344CB8AC3E}">
        <p14:creationId xmlns:p14="http://schemas.microsoft.com/office/powerpoint/2010/main" val="306939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a:r>
            <a:br>
              <a:rPr lang="zh-CN" altLang="en-US" dirty="0" smtClean="0"/>
            </a:br>
            <a:r>
              <a:rPr lang="zh-CN" altLang="en-US" dirty="0" smtClean="0"/>
              <a:t>写到这里，大家应该看出点规律了。既然掷骰子一二三次可以算，掷多少次都可以以此类推。我们发现，我们要求最大概率骰子序列时要做这么几件事情。首先，不管序列多长，要从序列长度为</a:t>
            </a:r>
            <a:r>
              <a:rPr lang="en-US" altLang="zh-CN" dirty="0" smtClean="0"/>
              <a:t>1</a:t>
            </a:r>
            <a:r>
              <a:rPr lang="zh-CN" altLang="en-US" dirty="0" smtClean="0"/>
              <a:t>算起，算序列长度为</a:t>
            </a:r>
            <a:r>
              <a:rPr lang="en-US" altLang="zh-CN" dirty="0" smtClean="0"/>
              <a:t>1</a:t>
            </a:r>
            <a:r>
              <a:rPr lang="zh-CN" altLang="en-US" dirty="0" smtClean="0"/>
              <a:t>时取到每个骰子的最大概率。然后，逐渐增加长度，每增加一次长度，重新算一遍在这个长度下最后一个位置取到每个骰子的最大概率。因为上一个长度下的取到每个骰子的最大概率都算过了，重新计算的话其实不难。当我们算到最后一位时，就知道最后一位是哪个骰子的概率最大了。然后，我们要把对应这个最大概率的序列从后往前推出来。</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27</a:t>
            </a:fld>
            <a:endParaRPr lang="zh-CN" altLang="en-US"/>
          </a:p>
        </p:txBody>
      </p:sp>
    </p:spTree>
    <p:extLst>
      <p:ext uri="{BB962C8B-B14F-4D97-AF65-F5344CB8AC3E}">
        <p14:creationId xmlns:p14="http://schemas.microsoft.com/office/powerpoint/2010/main" val="1869735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
            </a:r>
            <a:br>
              <a:rPr lang="zh-CN" altLang="en-US" dirty="0" smtClean="0"/>
            </a:br>
            <a:r>
              <a:rPr lang="zh-CN" altLang="en-US" dirty="0" smtClean="0"/>
              <a:t>写到这里，大家应该看出点规律了。既然掷骰子一二三次可以算，掷多少次都可以以此类推。我们发现，我们要求最大概率骰子序列时要做这么几件事情。首先，不管序列多长，要从序列长度为</a:t>
            </a:r>
            <a:r>
              <a:rPr lang="en-US" altLang="zh-CN" dirty="0" smtClean="0"/>
              <a:t>1</a:t>
            </a:r>
            <a:r>
              <a:rPr lang="zh-CN" altLang="en-US" dirty="0" smtClean="0"/>
              <a:t>算起，算序列长度为</a:t>
            </a:r>
            <a:r>
              <a:rPr lang="en-US" altLang="zh-CN" dirty="0" smtClean="0"/>
              <a:t>1</a:t>
            </a:r>
            <a:r>
              <a:rPr lang="zh-CN" altLang="en-US" dirty="0" smtClean="0"/>
              <a:t>时取到每个骰子的最大概率。然后，逐渐增加长度，每增加一次长度，重新算一遍在这个长度下最后一个位置取到每个骰子的最大概率。因为上一个长度下的取到每个骰子的最大概率都算过了，重新计算的话其实不难。当我们算到最后一位时，就知道最后一位是哪个骰子的概率最大了。然后，我们要把对应这个最大概率的序列从后往前推出来。</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30</a:t>
            </a:fld>
            <a:endParaRPr lang="zh-CN" altLang="en-US"/>
          </a:p>
        </p:txBody>
      </p:sp>
    </p:spTree>
    <p:extLst>
      <p:ext uri="{BB962C8B-B14F-4D97-AF65-F5344CB8AC3E}">
        <p14:creationId xmlns:p14="http://schemas.microsoft.com/office/powerpoint/2010/main" val="93047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72937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45730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82681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36689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5300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350936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361167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81354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1137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61921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DCE2D6-3E03-4F67-AE7E-C6DBB9116834}" type="datetimeFigureOut">
              <a:rPr lang="zh-CN" altLang="en-US" smtClean="0"/>
              <a:t>2016/1/29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25597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CE2D6-3E03-4F67-AE7E-C6DBB9116834}" type="datetimeFigureOut">
              <a:rPr lang="zh-CN" altLang="en-US" smtClean="0"/>
              <a:t>2016/1/29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257597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aoshuai@ict.ac.cn"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1.jpg"/><Relationship Id="rId7" Type="http://schemas.openxmlformats.org/officeDocument/2006/relationships/image" Target="../media/image24.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6.jpg"/></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HMM-</a:t>
            </a:r>
            <a:r>
              <a:rPr lang="zh-CN" altLang="en-US" dirty="0" smtClean="0"/>
              <a:t>隐形马尔科夫模型</a:t>
            </a:r>
            <a:endParaRPr lang="zh-CN" altLang="en-US" dirty="0"/>
          </a:p>
        </p:txBody>
      </p:sp>
      <p:sp>
        <p:nvSpPr>
          <p:cNvPr id="3" name="副标题 2"/>
          <p:cNvSpPr>
            <a:spLocks noGrp="1"/>
          </p:cNvSpPr>
          <p:nvPr>
            <p:ph type="subTitle" idx="1"/>
          </p:nvPr>
        </p:nvSpPr>
        <p:spPr/>
        <p:txBody>
          <a:bodyPr/>
          <a:lstStyle/>
          <a:p>
            <a:r>
              <a:rPr lang="en-US" altLang="zh-CN" dirty="0" smtClean="0">
                <a:hlinkClick r:id="rId3"/>
              </a:rPr>
              <a:t>jiaoshuai@ict.ac.cn</a:t>
            </a:r>
            <a:endParaRPr lang="en-US" altLang="zh-CN" dirty="0" smtClean="0"/>
          </a:p>
          <a:p>
            <a:endParaRPr lang="zh-CN" altLang="en-US" dirty="0"/>
          </a:p>
        </p:txBody>
      </p:sp>
    </p:spTree>
    <p:extLst>
      <p:ext uri="{BB962C8B-B14F-4D97-AF65-F5344CB8AC3E}">
        <p14:creationId xmlns:p14="http://schemas.microsoft.com/office/powerpoint/2010/main" val="3893930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隐？</a:t>
            </a:r>
            <a:endParaRPr lang="zh-CN" altLang="en-US" dirty="0"/>
          </a:p>
        </p:txBody>
      </p:sp>
      <p:sp>
        <p:nvSpPr>
          <p:cNvPr id="3" name="内容占位符 2"/>
          <p:cNvSpPr>
            <a:spLocks noGrp="1"/>
          </p:cNvSpPr>
          <p:nvPr>
            <p:ph idx="1"/>
          </p:nvPr>
        </p:nvSpPr>
        <p:spPr/>
        <p:txBody>
          <a:bodyPr>
            <a:normAutofit/>
          </a:bodyPr>
          <a:lstStyle/>
          <a:p>
            <a:r>
              <a:rPr lang="zh-CN" altLang="en-US" dirty="0" smtClean="0"/>
              <a:t>假设</a:t>
            </a:r>
            <a:r>
              <a:rPr lang="zh-CN" altLang="en-US" dirty="0"/>
              <a:t>我手里有三个不同的骰子</a:t>
            </a:r>
            <a:r>
              <a:rPr lang="zh-CN" altLang="en-US" dirty="0" smtClean="0"/>
              <a:t>。</a:t>
            </a:r>
            <a:endParaRPr lang="en-US" altLang="zh-CN" dirty="0" smtClean="0"/>
          </a:p>
          <a:p>
            <a:pPr lvl="1"/>
            <a:r>
              <a:rPr lang="zh-CN" altLang="en-US" sz="1600" dirty="0" smtClean="0"/>
              <a:t>第一</a:t>
            </a:r>
            <a:r>
              <a:rPr lang="zh-CN" altLang="en-US" sz="1600" dirty="0"/>
              <a:t>个</a:t>
            </a:r>
            <a:r>
              <a:rPr lang="zh-CN" altLang="en-US" sz="1600" dirty="0" smtClean="0"/>
              <a:t>骰子是个六面体（</a:t>
            </a:r>
            <a:r>
              <a:rPr lang="zh-CN" altLang="en-US" sz="1600" dirty="0"/>
              <a:t>称这个骰子为</a:t>
            </a:r>
            <a:r>
              <a:rPr lang="en-US" altLang="zh-CN" sz="1600" dirty="0"/>
              <a:t>D6</a:t>
            </a:r>
            <a:r>
              <a:rPr lang="zh-CN" altLang="en-US" sz="1600" dirty="0" smtClean="0"/>
              <a:t>），每个</a:t>
            </a:r>
            <a:r>
              <a:rPr lang="zh-CN" altLang="en-US" sz="1600" dirty="0"/>
              <a:t>面（</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a:t>
            </a:r>
            <a:r>
              <a:rPr lang="en-US" altLang="zh-CN" sz="1600" dirty="0"/>
              <a:t>5</a:t>
            </a:r>
            <a:r>
              <a:rPr lang="zh-CN" altLang="en-US" sz="1600" dirty="0"/>
              <a:t>，</a:t>
            </a:r>
            <a:r>
              <a:rPr lang="en-US" altLang="zh-CN" sz="1600" dirty="0"/>
              <a:t>6</a:t>
            </a:r>
            <a:r>
              <a:rPr lang="zh-CN" altLang="en-US" sz="1600" dirty="0"/>
              <a:t>）出现的概率是</a:t>
            </a:r>
            <a:r>
              <a:rPr lang="en-US" altLang="zh-CN" sz="1600" dirty="0" smtClean="0"/>
              <a:t>1/6</a:t>
            </a:r>
            <a:endParaRPr lang="en-US" altLang="zh-CN" sz="1600" dirty="0"/>
          </a:p>
          <a:p>
            <a:pPr lvl="1"/>
            <a:r>
              <a:rPr lang="zh-CN" altLang="en-US" sz="1600" dirty="0" smtClean="0"/>
              <a:t>第二</a:t>
            </a:r>
            <a:r>
              <a:rPr lang="zh-CN" altLang="en-US" sz="1600" dirty="0"/>
              <a:t>个骰子是个四面体（称这个骰子为</a:t>
            </a:r>
            <a:r>
              <a:rPr lang="en-US" altLang="zh-CN" sz="1600" dirty="0"/>
              <a:t>D4</a:t>
            </a:r>
            <a:r>
              <a:rPr lang="zh-CN" altLang="en-US" sz="1600" dirty="0"/>
              <a:t>），每个面（</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）出现的概率是</a:t>
            </a:r>
            <a:r>
              <a:rPr lang="en-US" altLang="zh-CN" sz="1600" dirty="0"/>
              <a:t>1/4</a:t>
            </a:r>
            <a:r>
              <a:rPr lang="zh-CN" altLang="en-US" sz="1600" dirty="0" smtClean="0"/>
              <a:t>。</a:t>
            </a:r>
            <a:endParaRPr lang="en-US" altLang="zh-CN" sz="1600" dirty="0" smtClean="0"/>
          </a:p>
          <a:p>
            <a:pPr lvl="1"/>
            <a:r>
              <a:rPr lang="zh-CN" altLang="en-US" sz="1600" dirty="0" smtClean="0"/>
              <a:t>第三</a:t>
            </a:r>
            <a:r>
              <a:rPr lang="zh-CN" altLang="en-US" sz="1600" dirty="0"/>
              <a:t>个</a:t>
            </a:r>
            <a:r>
              <a:rPr lang="zh-CN" altLang="en-US" sz="1600" dirty="0" smtClean="0"/>
              <a:t>骰子是个八面提（</a:t>
            </a:r>
            <a:r>
              <a:rPr lang="zh-CN" altLang="en-US" sz="1600" dirty="0"/>
              <a:t>称这个骰子为</a:t>
            </a:r>
            <a:r>
              <a:rPr lang="en-US" altLang="zh-CN" sz="1600" dirty="0"/>
              <a:t>D8</a:t>
            </a:r>
            <a:r>
              <a:rPr lang="zh-CN" altLang="en-US" sz="1600" dirty="0"/>
              <a:t>），每个面（</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a:t>
            </a:r>
            <a:r>
              <a:rPr lang="en-US" altLang="zh-CN" sz="1600" dirty="0"/>
              <a:t>5</a:t>
            </a:r>
            <a:r>
              <a:rPr lang="zh-CN" altLang="en-US" sz="1600" dirty="0"/>
              <a:t>，</a:t>
            </a:r>
            <a:r>
              <a:rPr lang="en-US" altLang="zh-CN" sz="1600" dirty="0"/>
              <a:t>6</a:t>
            </a:r>
            <a:r>
              <a:rPr lang="zh-CN" altLang="en-US" sz="1600" dirty="0"/>
              <a:t>，</a:t>
            </a:r>
            <a:r>
              <a:rPr lang="en-US" altLang="zh-CN" sz="1600" dirty="0"/>
              <a:t>7</a:t>
            </a:r>
            <a:r>
              <a:rPr lang="zh-CN" altLang="en-US" sz="1600" dirty="0"/>
              <a:t>，</a:t>
            </a:r>
            <a:r>
              <a:rPr lang="en-US" altLang="zh-CN" sz="1600" dirty="0"/>
              <a:t>8</a:t>
            </a:r>
            <a:r>
              <a:rPr lang="zh-CN" altLang="en-US" sz="1600" dirty="0"/>
              <a:t>）出现的概率是</a:t>
            </a:r>
            <a:r>
              <a:rPr lang="en-US" altLang="zh-CN" sz="1600" dirty="0"/>
              <a:t>1/8</a:t>
            </a:r>
            <a:r>
              <a:rPr lang="zh-CN" altLang="en-US" sz="1600" dirty="0"/>
              <a:t>。</a:t>
            </a:r>
          </a:p>
        </p:txBody>
      </p:sp>
      <p:pic>
        <p:nvPicPr>
          <p:cNvPr id="1026" name="Picture 2" descr="https://pic4.zhimg.com/435fb8d2d675dc0be95aedf27feb6b67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342" y="3420558"/>
            <a:ext cx="5057775" cy="308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13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隐？</a:t>
            </a:r>
            <a:endParaRPr lang="zh-CN" altLang="en-US" dirty="0"/>
          </a:p>
        </p:txBody>
      </p:sp>
      <p:sp>
        <p:nvSpPr>
          <p:cNvPr id="3" name="内容占位符 2"/>
          <p:cNvSpPr>
            <a:spLocks noGrp="1"/>
          </p:cNvSpPr>
          <p:nvPr>
            <p:ph idx="1"/>
          </p:nvPr>
        </p:nvSpPr>
        <p:spPr/>
        <p:txBody>
          <a:bodyPr>
            <a:normAutofit/>
          </a:bodyPr>
          <a:lstStyle/>
          <a:p>
            <a:r>
              <a:rPr lang="zh-CN" altLang="en-US" dirty="0" smtClean="0"/>
              <a:t>假设</a:t>
            </a:r>
            <a:r>
              <a:rPr lang="zh-CN" altLang="en-US" dirty="0"/>
              <a:t>我手里有三个不同的骰子</a:t>
            </a:r>
            <a:r>
              <a:rPr lang="zh-CN" altLang="en-US" dirty="0" smtClean="0"/>
              <a:t>。</a:t>
            </a:r>
            <a:endParaRPr lang="en-US" altLang="zh-CN" dirty="0" smtClean="0"/>
          </a:p>
          <a:p>
            <a:pPr lvl="1"/>
            <a:r>
              <a:rPr lang="zh-CN" altLang="en-US" sz="1600" dirty="0" smtClean="0"/>
              <a:t>第一</a:t>
            </a:r>
            <a:r>
              <a:rPr lang="zh-CN" altLang="en-US" sz="1600" dirty="0"/>
              <a:t>个</a:t>
            </a:r>
            <a:r>
              <a:rPr lang="zh-CN" altLang="en-US" sz="1600" dirty="0" smtClean="0"/>
              <a:t>骰子是个六面体（</a:t>
            </a:r>
            <a:r>
              <a:rPr lang="zh-CN" altLang="en-US" sz="1600" dirty="0"/>
              <a:t>称这个骰子为</a:t>
            </a:r>
            <a:r>
              <a:rPr lang="en-US" altLang="zh-CN" sz="1600" dirty="0"/>
              <a:t>D6</a:t>
            </a:r>
            <a:r>
              <a:rPr lang="zh-CN" altLang="en-US" sz="1600" dirty="0" smtClean="0"/>
              <a:t>），每个</a:t>
            </a:r>
            <a:r>
              <a:rPr lang="zh-CN" altLang="en-US" sz="1600" dirty="0"/>
              <a:t>面（</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a:t>
            </a:r>
            <a:r>
              <a:rPr lang="en-US" altLang="zh-CN" sz="1600" dirty="0"/>
              <a:t>5</a:t>
            </a:r>
            <a:r>
              <a:rPr lang="zh-CN" altLang="en-US" sz="1600" dirty="0"/>
              <a:t>，</a:t>
            </a:r>
            <a:r>
              <a:rPr lang="en-US" altLang="zh-CN" sz="1600" dirty="0"/>
              <a:t>6</a:t>
            </a:r>
            <a:r>
              <a:rPr lang="zh-CN" altLang="en-US" sz="1600" dirty="0"/>
              <a:t>）出现的概率是</a:t>
            </a:r>
            <a:r>
              <a:rPr lang="en-US" altLang="zh-CN" sz="1600" dirty="0" smtClean="0"/>
              <a:t>1/6</a:t>
            </a:r>
            <a:endParaRPr lang="en-US" altLang="zh-CN" sz="1600" dirty="0"/>
          </a:p>
          <a:p>
            <a:pPr lvl="1"/>
            <a:r>
              <a:rPr lang="zh-CN" altLang="en-US" sz="1600" dirty="0" smtClean="0"/>
              <a:t>第二</a:t>
            </a:r>
            <a:r>
              <a:rPr lang="zh-CN" altLang="en-US" sz="1600" dirty="0"/>
              <a:t>个骰子是个四面体（称这个骰子为</a:t>
            </a:r>
            <a:r>
              <a:rPr lang="en-US" altLang="zh-CN" sz="1600" dirty="0"/>
              <a:t>D4</a:t>
            </a:r>
            <a:r>
              <a:rPr lang="zh-CN" altLang="en-US" sz="1600" dirty="0"/>
              <a:t>），每个面（</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）出现的概率是</a:t>
            </a:r>
            <a:r>
              <a:rPr lang="en-US" altLang="zh-CN" sz="1600" dirty="0"/>
              <a:t>1/4</a:t>
            </a:r>
            <a:r>
              <a:rPr lang="zh-CN" altLang="en-US" sz="1600" dirty="0" smtClean="0"/>
              <a:t>。</a:t>
            </a:r>
            <a:endParaRPr lang="en-US" altLang="zh-CN" sz="1600" dirty="0" smtClean="0"/>
          </a:p>
          <a:p>
            <a:pPr lvl="1"/>
            <a:r>
              <a:rPr lang="zh-CN" altLang="en-US" sz="1600" dirty="0" smtClean="0"/>
              <a:t>第三</a:t>
            </a:r>
            <a:r>
              <a:rPr lang="zh-CN" altLang="en-US" sz="1600" dirty="0"/>
              <a:t>个</a:t>
            </a:r>
            <a:r>
              <a:rPr lang="zh-CN" altLang="en-US" sz="1600" dirty="0" smtClean="0"/>
              <a:t>骰子是个八面提（</a:t>
            </a:r>
            <a:r>
              <a:rPr lang="zh-CN" altLang="en-US" sz="1600" dirty="0"/>
              <a:t>称这个骰子为</a:t>
            </a:r>
            <a:r>
              <a:rPr lang="en-US" altLang="zh-CN" sz="1600" dirty="0"/>
              <a:t>D8</a:t>
            </a:r>
            <a:r>
              <a:rPr lang="zh-CN" altLang="en-US" sz="1600" dirty="0"/>
              <a:t>），每个面（</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a:t>
            </a:r>
            <a:r>
              <a:rPr lang="en-US" altLang="zh-CN" sz="1600" dirty="0"/>
              <a:t>5</a:t>
            </a:r>
            <a:r>
              <a:rPr lang="zh-CN" altLang="en-US" sz="1600" dirty="0"/>
              <a:t>，</a:t>
            </a:r>
            <a:r>
              <a:rPr lang="en-US" altLang="zh-CN" sz="1600" dirty="0"/>
              <a:t>6</a:t>
            </a:r>
            <a:r>
              <a:rPr lang="zh-CN" altLang="en-US" sz="1600" dirty="0"/>
              <a:t>，</a:t>
            </a:r>
            <a:r>
              <a:rPr lang="en-US" altLang="zh-CN" sz="1600" dirty="0"/>
              <a:t>7</a:t>
            </a:r>
            <a:r>
              <a:rPr lang="zh-CN" altLang="en-US" sz="1600" dirty="0"/>
              <a:t>，</a:t>
            </a:r>
            <a:r>
              <a:rPr lang="en-US" altLang="zh-CN" sz="1600" dirty="0"/>
              <a:t>8</a:t>
            </a:r>
            <a:r>
              <a:rPr lang="zh-CN" altLang="en-US" sz="1600" dirty="0"/>
              <a:t>）出现的概率是</a:t>
            </a:r>
            <a:r>
              <a:rPr lang="en-US" altLang="zh-CN" sz="1600" dirty="0"/>
              <a:t>1/8</a:t>
            </a:r>
            <a:r>
              <a:rPr lang="zh-CN" altLang="en-US" sz="1600" dirty="0"/>
              <a:t>。</a:t>
            </a:r>
          </a:p>
        </p:txBody>
      </p:sp>
      <p:pic>
        <p:nvPicPr>
          <p:cNvPr id="1026" name="Picture 2" descr="https://pic4.zhimg.com/435fb8d2d675dc0be95aedf27feb6b67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342" y="3420558"/>
            <a:ext cx="5057775" cy="308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281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38374" y="365125"/>
            <a:ext cx="9115425" cy="1325563"/>
          </a:xfrm>
        </p:spPr>
        <p:txBody>
          <a:bodyPr/>
          <a:lstStyle/>
          <a:p>
            <a:r>
              <a:rPr lang="en-US" altLang="zh-CN" dirty="0" smtClean="0"/>
              <a:t>HMM-</a:t>
            </a:r>
            <a:endParaRPr lang="zh-CN" altLang="en-US" dirty="0"/>
          </a:p>
        </p:txBody>
      </p:sp>
      <p:sp>
        <p:nvSpPr>
          <p:cNvPr id="3" name="内容占位符 2"/>
          <p:cNvSpPr>
            <a:spLocks noGrp="1"/>
          </p:cNvSpPr>
          <p:nvPr>
            <p:ph idx="1"/>
          </p:nvPr>
        </p:nvSpPr>
        <p:spPr>
          <a:xfrm>
            <a:off x="476249" y="1515671"/>
            <a:ext cx="3749631" cy="4799404"/>
          </a:xfrm>
        </p:spPr>
        <p:txBody>
          <a:bodyPr>
            <a:normAutofit/>
          </a:bodyPr>
          <a:lstStyle/>
          <a:p>
            <a:pPr marL="0" indent="0">
              <a:buNone/>
            </a:pPr>
            <a:r>
              <a:rPr lang="zh-CN" altLang="en-US" sz="1600" dirty="0"/>
              <a:t/>
            </a:r>
            <a:br>
              <a:rPr lang="zh-CN" altLang="en-US" sz="1600" dirty="0"/>
            </a:br>
            <a:r>
              <a:rPr lang="zh-CN" altLang="en-US" sz="1600" dirty="0"/>
              <a:t>假设我们开始掷骰子，我们先从三个骰子里挑一个，挑到每一个骰子的概率都是</a:t>
            </a:r>
            <a:r>
              <a:rPr lang="en-US" altLang="zh-CN" sz="1600" dirty="0"/>
              <a:t>1/3</a:t>
            </a:r>
            <a:r>
              <a:rPr lang="zh-CN" altLang="en-US" sz="1600" dirty="0"/>
              <a:t>。然后我们掷骰子，得到一个数字，</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a:t>
            </a:r>
            <a:r>
              <a:rPr lang="en-US" altLang="zh-CN" sz="1600" dirty="0"/>
              <a:t>5</a:t>
            </a:r>
            <a:r>
              <a:rPr lang="zh-CN" altLang="en-US" sz="1600" dirty="0"/>
              <a:t>，</a:t>
            </a:r>
            <a:r>
              <a:rPr lang="en-US" altLang="zh-CN" sz="1600" dirty="0"/>
              <a:t>6</a:t>
            </a:r>
            <a:r>
              <a:rPr lang="zh-CN" altLang="en-US" sz="1600" dirty="0"/>
              <a:t>，</a:t>
            </a:r>
            <a:r>
              <a:rPr lang="en-US" altLang="zh-CN" sz="1600" dirty="0"/>
              <a:t>7</a:t>
            </a:r>
            <a:r>
              <a:rPr lang="zh-CN" altLang="en-US" sz="1600" dirty="0"/>
              <a:t>，</a:t>
            </a:r>
            <a:r>
              <a:rPr lang="en-US" altLang="zh-CN" sz="1600" dirty="0"/>
              <a:t>8</a:t>
            </a:r>
            <a:r>
              <a:rPr lang="zh-CN" altLang="en-US" sz="1600" dirty="0"/>
              <a:t>中的一个。不停的重复上述过程，我们会得到一串数字，每个数字都是</a:t>
            </a:r>
            <a:r>
              <a:rPr lang="en-US" altLang="zh-CN" sz="1600" dirty="0"/>
              <a:t>1</a:t>
            </a:r>
            <a:r>
              <a:rPr lang="zh-CN" altLang="en-US" sz="1600" dirty="0"/>
              <a:t>，</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a:t>
            </a:r>
            <a:r>
              <a:rPr lang="en-US" altLang="zh-CN" sz="1600" dirty="0"/>
              <a:t>5</a:t>
            </a:r>
            <a:r>
              <a:rPr lang="zh-CN" altLang="en-US" sz="1600" dirty="0"/>
              <a:t>，</a:t>
            </a:r>
            <a:r>
              <a:rPr lang="en-US" altLang="zh-CN" sz="1600" dirty="0"/>
              <a:t>6</a:t>
            </a:r>
            <a:r>
              <a:rPr lang="zh-CN" altLang="en-US" sz="1600" dirty="0"/>
              <a:t>，</a:t>
            </a:r>
            <a:r>
              <a:rPr lang="en-US" altLang="zh-CN" sz="1600" dirty="0"/>
              <a:t>7</a:t>
            </a:r>
            <a:r>
              <a:rPr lang="zh-CN" altLang="en-US" sz="1600" dirty="0"/>
              <a:t>，</a:t>
            </a:r>
            <a:r>
              <a:rPr lang="en-US" altLang="zh-CN" sz="1600" dirty="0"/>
              <a:t>8</a:t>
            </a:r>
            <a:r>
              <a:rPr lang="zh-CN" altLang="en-US" sz="1600" dirty="0"/>
              <a:t>中的一个。例如我们可能得到这么一串数字（掷骰子</a:t>
            </a:r>
            <a:r>
              <a:rPr lang="en-US" altLang="zh-CN" sz="1600" dirty="0"/>
              <a:t>10</a:t>
            </a:r>
            <a:r>
              <a:rPr lang="zh-CN" altLang="en-US" sz="1600" dirty="0"/>
              <a:t>次）：</a:t>
            </a:r>
            <a:r>
              <a:rPr lang="en-US" altLang="zh-CN" sz="1600" dirty="0"/>
              <a:t>1 6 3 5 2 7 3 5 2 4</a:t>
            </a:r>
            <a:br>
              <a:rPr lang="en-US" altLang="zh-CN" sz="1600" dirty="0"/>
            </a:br>
            <a:r>
              <a:rPr lang="en-US" altLang="zh-CN" sz="1600" dirty="0"/>
              <a:t/>
            </a:r>
            <a:br>
              <a:rPr lang="en-US" altLang="zh-CN" sz="1600" dirty="0"/>
            </a:br>
            <a:r>
              <a:rPr lang="zh-CN" altLang="en-US" sz="1600" dirty="0"/>
              <a:t>这串数字叫做可见状态链。但是在隐马尔可夫模型中，我们不仅仅有这么一串可见状态链，还有一串隐含状态链。在这个例子里，这串隐含状态链就是你用的骰子的序列。比如，隐含状态链有可能是：</a:t>
            </a:r>
            <a:r>
              <a:rPr lang="en-US" altLang="zh-CN" sz="1600" dirty="0"/>
              <a:t>D6 D8 </a:t>
            </a:r>
            <a:r>
              <a:rPr lang="en-US" altLang="zh-CN" sz="1600" dirty="0" err="1"/>
              <a:t>D8</a:t>
            </a:r>
            <a:r>
              <a:rPr lang="en-US" altLang="zh-CN" sz="1600" dirty="0"/>
              <a:t> D6 D4 D8 D6 </a:t>
            </a:r>
            <a:r>
              <a:rPr lang="en-US" altLang="zh-CN" sz="1600" dirty="0" err="1"/>
              <a:t>D6</a:t>
            </a:r>
            <a:r>
              <a:rPr lang="en-US" altLang="zh-CN" sz="1600" dirty="0"/>
              <a:t> D4 </a:t>
            </a:r>
            <a:r>
              <a:rPr lang="en-US" altLang="zh-CN" sz="1600" dirty="0" smtClean="0"/>
              <a:t>D8</a:t>
            </a:r>
          </a:p>
          <a:p>
            <a:pPr marL="0" indent="0">
              <a:buNone/>
            </a:pPr>
            <a:endParaRPr lang="zh-CN" altLang="en-US" sz="1600" dirty="0"/>
          </a:p>
          <a:p>
            <a:pPr marL="0" indent="0">
              <a:buNone/>
            </a:pPr>
            <a:endParaRPr lang="en-US" altLang="zh-CN" sz="1600" dirty="0"/>
          </a:p>
          <a:p>
            <a:endParaRPr lang="zh-CN" altLang="en-US" sz="1600" dirty="0"/>
          </a:p>
        </p:txBody>
      </p:sp>
      <p:pic>
        <p:nvPicPr>
          <p:cNvPr id="2050" name="Picture 2" descr="https://pic1.zhimg.com/95b60935725125a126e02e370c595000_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5880" y="1690688"/>
            <a:ext cx="788992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032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endParaRPr lang="zh-CN" altLang="en-US" dirty="0"/>
          </a:p>
        </p:txBody>
      </p:sp>
      <p:sp>
        <p:nvSpPr>
          <p:cNvPr id="3" name="内容占位符 2"/>
          <p:cNvSpPr>
            <a:spLocks noGrp="1"/>
          </p:cNvSpPr>
          <p:nvPr>
            <p:ph idx="1"/>
          </p:nvPr>
        </p:nvSpPr>
        <p:spPr>
          <a:xfrm>
            <a:off x="476249" y="1515671"/>
            <a:ext cx="5302251" cy="4799404"/>
          </a:xfrm>
        </p:spPr>
        <p:txBody>
          <a:bodyPr>
            <a:normAutofit/>
          </a:bodyPr>
          <a:lstStyle/>
          <a:p>
            <a:pPr marL="0" indent="0">
              <a:buNone/>
            </a:pPr>
            <a:r>
              <a:rPr lang="zh-CN" altLang="en-US" sz="1600" dirty="0"/>
              <a:t/>
            </a:r>
            <a:br>
              <a:rPr lang="zh-CN" altLang="en-US" sz="1600" dirty="0"/>
            </a:br>
            <a:r>
              <a:rPr lang="zh-CN" altLang="en-US" sz="1600" dirty="0" smtClean="0"/>
              <a:t>一般来说</a:t>
            </a:r>
            <a:r>
              <a:rPr lang="zh-CN" altLang="en-US" sz="1600" dirty="0"/>
              <a:t>，</a:t>
            </a:r>
            <a:r>
              <a:rPr lang="en-US" altLang="zh-CN" sz="1600" dirty="0"/>
              <a:t>HMM</a:t>
            </a:r>
            <a:r>
              <a:rPr lang="zh-CN" altLang="en-US" sz="1600" dirty="0"/>
              <a:t>中说到的马尔可夫链其实是指隐含状态链，因为隐含状态（骰子）之间存在转换概率（</a:t>
            </a:r>
            <a:r>
              <a:rPr lang="en-US" altLang="zh-CN" sz="1600" dirty="0"/>
              <a:t>transition probability</a:t>
            </a:r>
            <a:r>
              <a:rPr lang="zh-CN" altLang="en-US" sz="1600" dirty="0"/>
              <a:t>）。在我们这个例子里，</a:t>
            </a:r>
            <a:r>
              <a:rPr lang="en-US" altLang="zh-CN" sz="1600" dirty="0"/>
              <a:t>D6</a:t>
            </a:r>
            <a:r>
              <a:rPr lang="zh-CN" altLang="en-US" sz="1600" dirty="0"/>
              <a:t>的下一个状态是</a:t>
            </a:r>
            <a:r>
              <a:rPr lang="en-US" altLang="zh-CN" sz="1600" dirty="0"/>
              <a:t>D4</a:t>
            </a:r>
            <a:r>
              <a:rPr lang="zh-CN" altLang="en-US" sz="1600" dirty="0"/>
              <a:t>，</a:t>
            </a:r>
            <a:r>
              <a:rPr lang="en-US" altLang="zh-CN" sz="1600" dirty="0"/>
              <a:t>D6</a:t>
            </a:r>
            <a:r>
              <a:rPr lang="zh-CN" altLang="en-US" sz="1600" dirty="0"/>
              <a:t>，</a:t>
            </a:r>
            <a:r>
              <a:rPr lang="en-US" altLang="zh-CN" sz="1600" dirty="0"/>
              <a:t>D8</a:t>
            </a:r>
            <a:r>
              <a:rPr lang="zh-CN" altLang="en-US" sz="1600" dirty="0"/>
              <a:t>的概率都是</a:t>
            </a:r>
            <a:r>
              <a:rPr lang="en-US" altLang="zh-CN" sz="1600" dirty="0"/>
              <a:t>1/3</a:t>
            </a:r>
            <a:r>
              <a:rPr lang="zh-CN" altLang="en-US" sz="1600" dirty="0"/>
              <a:t>。</a:t>
            </a:r>
            <a:r>
              <a:rPr lang="en-US" altLang="zh-CN" sz="1600" dirty="0"/>
              <a:t>D4</a:t>
            </a:r>
            <a:r>
              <a:rPr lang="zh-CN" altLang="en-US" sz="1600" dirty="0"/>
              <a:t>，</a:t>
            </a:r>
            <a:r>
              <a:rPr lang="en-US" altLang="zh-CN" sz="1600" dirty="0"/>
              <a:t>D8</a:t>
            </a:r>
            <a:r>
              <a:rPr lang="zh-CN" altLang="en-US" sz="1600" dirty="0"/>
              <a:t>的下一个状态是</a:t>
            </a:r>
            <a:r>
              <a:rPr lang="en-US" altLang="zh-CN" sz="1600" dirty="0"/>
              <a:t>D4</a:t>
            </a:r>
            <a:r>
              <a:rPr lang="zh-CN" altLang="en-US" sz="1600" dirty="0"/>
              <a:t>，</a:t>
            </a:r>
            <a:r>
              <a:rPr lang="en-US" altLang="zh-CN" sz="1600" dirty="0"/>
              <a:t>D6</a:t>
            </a:r>
            <a:r>
              <a:rPr lang="zh-CN" altLang="en-US" sz="1600" dirty="0"/>
              <a:t>，</a:t>
            </a:r>
            <a:r>
              <a:rPr lang="en-US" altLang="zh-CN" sz="1600" dirty="0"/>
              <a:t>D8</a:t>
            </a:r>
            <a:r>
              <a:rPr lang="zh-CN" altLang="en-US" sz="1600" dirty="0"/>
              <a:t>的转换概率也都一样是</a:t>
            </a:r>
            <a:r>
              <a:rPr lang="en-US" altLang="zh-CN" sz="1600" dirty="0"/>
              <a:t>1/3</a:t>
            </a:r>
            <a:r>
              <a:rPr lang="zh-CN" altLang="en-US" sz="1600" dirty="0"/>
              <a:t>。这样设定是为了最开始容易说清楚，但是我们其实是可以随意设定转换概率的。比如，我们可以这样定义，</a:t>
            </a:r>
            <a:r>
              <a:rPr lang="en-US" altLang="zh-CN" sz="1600" dirty="0"/>
              <a:t>D6</a:t>
            </a:r>
            <a:r>
              <a:rPr lang="zh-CN" altLang="en-US" sz="1600" dirty="0"/>
              <a:t>后面不能接</a:t>
            </a:r>
            <a:r>
              <a:rPr lang="en-US" altLang="zh-CN" sz="1600" dirty="0"/>
              <a:t>D4</a:t>
            </a:r>
            <a:r>
              <a:rPr lang="zh-CN" altLang="en-US" sz="1600" dirty="0"/>
              <a:t>，</a:t>
            </a:r>
            <a:r>
              <a:rPr lang="en-US" altLang="zh-CN" sz="1600" dirty="0"/>
              <a:t>D6</a:t>
            </a:r>
            <a:r>
              <a:rPr lang="zh-CN" altLang="en-US" sz="1600" dirty="0"/>
              <a:t>后面是</a:t>
            </a:r>
            <a:r>
              <a:rPr lang="en-US" altLang="zh-CN" sz="1600" dirty="0"/>
              <a:t>D6</a:t>
            </a:r>
            <a:r>
              <a:rPr lang="zh-CN" altLang="en-US" sz="1600" dirty="0"/>
              <a:t>的概率是</a:t>
            </a:r>
            <a:r>
              <a:rPr lang="en-US" altLang="zh-CN" sz="1600" dirty="0"/>
              <a:t>0.9</a:t>
            </a:r>
            <a:r>
              <a:rPr lang="zh-CN" altLang="en-US" sz="1600" dirty="0"/>
              <a:t>，是</a:t>
            </a:r>
            <a:r>
              <a:rPr lang="en-US" altLang="zh-CN" sz="1600" dirty="0"/>
              <a:t>D8</a:t>
            </a:r>
            <a:r>
              <a:rPr lang="zh-CN" altLang="en-US" sz="1600" dirty="0"/>
              <a:t>的概率是</a:t>
            </a:r>
            <a:r>
              <a:rPr lang="en-US" altLang="zh-CN" sz="1600" dirty="0"/>
              <a:t>0.1</a:t>
            </a:r>
            <a:r>
              <a:rPr lang="zh-CN" altLang="en-US" sz="1600" dirty="0"/>
              <a:t>。这样就是一个新的</a:t>
            </a:r>
            <a:r>
              <a:rPr lang="en-US" altLang="zh-CN" sz="1600" dirty="0"/>
              <a:t>HMM</a:t>
            </a:r>
            <a:r>
              <a:rPr lang="zh-CN" altLang="en-US" sz="1600" dirty="0" smtClean="0"/>
              <a:t>。</a:t>
            </a:r>
            <a:endParaRPr lang="en-US" altLang="zh-CN" sz="1600" dirty="0" smtClean="0"/>
          </a:p>
          <a:p>
            <a:pPr marL="0" indent="0">
              <a:buNone/>
            </a:pPr>
            <a:endParaRPr lang="en-US" altLang="zh-CN" sz="1600" dirty="0" smtClean="0"/>
          </a:p>
          <a:p>
            <a:pPr marL="0" indent="0">
              <a:buNone/>
            </a:pPr>
            <a:r>
              <a:rPr lang="zh-CN" altLang="en-US" sz="1600" dirty="0" smtClean="0"/>
              <a:t>同样</a:t>
            </a:r>
            <a:r>
              <a:rPr lang="zh-CN" altLang="en-US" sz="1600" dirty="0"/>
              <a:t>的，尽管可见状态之间没有转换概率，但是隐含状态和可见状态之间有一个概率叫做输出概率（</a:t>
            </a:r>
            <a:r>
              <a:rPr lang="en-US" altLang="zh-CN" sz="1600" dirty="0"/>
              <a:t>emission probability</a:t>
            </a:r>
            <a:r>
              <a:rPr lang="zh-CN" altLang="en-US" sz="1600" dirty="0"/>
              <a:t>）。就我们的例子来说，六面骰（</a:t>
            </a:r>
            <a:r>
              <a:rPr lang="en-US" altLang="zh-CN" sz="1600" dirty="0"/>
              <a:t>D6</a:t>
            </a:r>
            <a:r>
              <a:rPr lang="zh-CN" altLang="en-US" sz="1600" dirty="0"/>
              <a:t>）产生</a:t>
            </a:r>
            <a:r>
              <a:rPr lang="en-US" altLang="zh-CN" sz="1600" dirty="0"/>
              <a:t>1</a:t>
            </a:r>
            <a:r>
              <a:rPr lang="zh-CN" altLang="en-US" sz="1600" dirty="0"/>
              <a:t>的输出概率是</a:t>
            </a:r>
            <a:r>
              <a:rPr lang="en-US" altLang="zh-CN" sz="1600" dirty="0"/>
              <a:t>1/6</a:t>
            </a:r>
            <a:r>
              <a:rPr lang="zh-CN" altLang="en-US" sz="1600" dirty="0"/>
              <a:t>。产生</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a:t>
            </a:r>
            <a:r>
              <a:rPr lang="en-US" altLang="zh-CN" sz="1600" dirty="0"/>
              <a:t>5</a:t>
            </a:r>
            <a:r>
              <a:rPr lang="zh-CN" altLang="en-US" sz="1600" dirty="0"/>
              <a:t>，</a:t>
            </a:r>
            <a:r>
              <a:rPr lang="en-US" altLang="zh-CN" sz="1600" dirty="0"/>
              <a:t>6</a:t>
            </a:r>
            <a:r>
              <a:rPr lang="zh-CN" altLang="en-US" sz="1600" dirty="0"/>
              <a:t>的概率也都是</a:t>
            </a:r>
            <a:r>
              <a:rPr lang="en-US" altLang="zh-CN" sz="1600" dirty="0"/>
              <a:t>1/6</a:t>
            </a:r>
            <a:r>
              <a:rPr lang="zh-CN" altLang="en-US" sz="1600" dirty="0"/>
              <a:t>。我们同样可以对输出概率进行其他定义。比如，我有一个被赌场动过手脚的六面骰子，掷出来是</a:t>
            </a:r>
            <a:r>
              <a:rPr lang="en-US" altLang="zh-CN" sz="1600" dirty="0"/>
              <a:t>1</a:t>
            </a:r>
            <a:r>
              <a:rPr lang="zh-CN" altLang="en-US" sz="1600" dirty="0"/>
              <a:t>的概率更大，是</a:t>
            </a:r>
            <a:r>
              <a:rPr lang="en-US" altLang="zh-CN" sz="1600" dirty="0"/>
              <a:t>1/2</a:t>
            </a:r>
            <a:r>
              <a:rPr lang="zh-CN" altLang="en-US" sz="1600" dirty="0"/>
              <a:t>，掷出来是</a:t>
            </a:r>
            <a:r>
              <a:rPr lang="en-US" altLang="zh-CN" sz="1600" dirty="0"/>
              <a:t>2</a:t>
            </a:r>
            <a:r>
              <a:rPr lang="zh-CN" altLang="en-US" sz="1600" dirty="0"/>
              <a:t>，</a:t>
            </a:r>
            <a:r>
              <a:rPr lang="en-US" altLang="zh-CN" sz="1600" dirty="0"/>
              <a:t>3</a:t>
            </a:r>
            <a:r>
              <a:rPr lang="zh-CN" altLang="en-US" sz="1600" dirty="0"/>
              <a:t>，</a:t>
            </a:r>
            <a:r>
              <a:rPr lang="en-US" altLang="zh-CN" sz="1600" dirty="0"/>
              <a:t>4</a:t>
            </a:r>
            <a:r>
              <a:rPr lang="zh-CN" altLang="en-US" sz="1600" dirty="0"/>
              <a:t>，</a:t>
            </a:r>
            <a:r>
              <a:rPr lang="en-US" altLang="zh-CN" sz="1600" dirty="0"/>
              <a:t>5</a:t>
            </a:r>
            <a:r>
              <a:rPr lang="zh-CN" altLang="en-US" sz="1600" dirty="0"/>
              <a:t>，</a:t>
            </a:r>
            <a:r>
              <a:rPr lang="en-US" altLang="zh-CN" sz="1600" dirty="0"/>
              <a:t>6</a:t>
            </a:r>
            <a:r>
              <a:rPr lang="zh-CN" altLang="en-US" sz="1600" dirty="0"/>
              <a:t>的概率是</a:t>
            </a:r>
            <a:r>
              <a:rPr lang="en-US" altLang="zh-CN" sz="1600" dirty="0"/>
              <a:t>1/10</a:t>
            </a:r>
            <a:r>
              <a:rPr lang="zh-CN" altLang="en-US" sz="1600" dirty="0"/>
              <a:t>。</a:t>
            </a:r>
          </a:p>
          <a:p>
            <a:pPr marL="0" indent="0">
              <a:buNone/>
            </a:pPr>
            <a:endParaRPr lang="zh-CN" altLang="en-US" sz="1600" dirty="0"/>
          </a:p>
          <a:p>
            <a:pPr marL="0" indent="0">
              <a:buNone/>
            </a:pPr>
            <a:endParaRPr lang="en-US" altLang="zh-CN" sz="1600" dirty="0"/>
          </a:p>
          <a:p>
            <a:endParaRPr lang="zh-CN" altLang="en-US" sz="1600" dirty="0"/>
          </a:p>
        </p:txBody>
      </p:sp>
      <p:pic>
        <p:nvPicPr>
          <p:cNvPr id="2050" name="Picture 2" descr="https://pic1.zhimg.com/95b60935725125a126e02e370c595000_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87755"/>
            <a:ext cx="5803900" cy="300586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pic2.zhimg.com/53193f484ae89279da5a717a9d756089_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9999" y="3915373"/>
            <a:ext cx="4270375" cy="2255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866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endParaRPr lang="zh-CN" altLang="en-US" dirty="0"/>
          </a:p>
        </p:txBody>
      </p:sp>
      <p:sp>
        <p:nvSpPr>
          <p:cNvPr id="3" name="内容占位符 2"/>
          <p:cNvSpPr>
            <a:spLocks noGrp="1"/>
          </p:cNvSpPr>
          <p:nvPr>
            <p:ph idx="1"/>
          </p:nvPr>
        </p:nvSpPr>
        <p:spPr>
          <a:xfrm>
            <a:off x="476249" y="1515671"/>
            <a:ext cx="6607176" cy="4799404"/>
          </a:xfrm>
        </p:spPr>
        <p:txBody>
          <a:bodyPr>
            <a:normAutofit/>
          </a:bodyPr>
          <a:lstStyle/>
          <a:p>
            <a:pPr marL="0" indent="0">
              <a:buNone/>
            </a:pPr>
            <a:r>
              <a:rPr lang="zh-CN" altLang="en-US" sz="2400" dirty="0"/>
              <a:t/>
            </a:r>
            <a:br>
              <a:rPr lang="zh-CN" altLang="en-US" sz="2400" dirty="0"/>
            </a:br>
            <a:r>
              <a:rPr lang="zh-CN" altLang="en-US" sz="2400" dirty="0" smtClean="0"/>
              <a:t>其实</a:t>
            </a:r>
            <a:r>
              <a:rPr lang="zh-CN" altLang="en-US" sz="2400" dirty="0"/>
              <a:t>对于</a:t>
            </a:r>
            <a:r>
              <a:rPr lang="en-US" altLang="zh-CN" sz="2400" dirty="0"/>
              <a:t>HMM</a:t>
            </a:r>
            <a:r>
              <a:rPr lang="zh-CN" altLang="en-US" sz="2400" dirty="0"/>
              <a:t>来说，如果提前知道所有隐含状态之间的转换概率和所有隐含状态到所有可见状态之间的输出概率，做模拟是相当容易的。但是应用</a:t>
            </a:r>
            <a:r>
              <a:rPr lang="en-US" altLang="zh-CN" sz="2400" dirty="0"/>
              <a:t>HMM</a:t>
            </a:r>
            <a:r>
              <a:rPr lang="zh-CN" altLang="en-US" sz="2400" dirty="0"/>
              <a:t>模型时候呢，往往是缺失了一部分信息的，有时候你知道骰子有几种，每种骰子是什么，但是不知道掷出来的骰子序列；有时候你只是看到了很多次掷骰子的结果，剩下的什么都不知道。如果应用算法去估计这些缺失的信息，就成了一个很重要的问题。这些算法我会在下面详细讲</a:t>
            </a:r>
            <a:r>
              <a:rPr lang="zh-CN" altLang="en-US" sz="2400" dirty="0" smtClean="0"/>
              <a:t>。</a:t>
            </a:r>
            <a:endParaRPr lang="zh-CN" altLang="en-US" sz="2400" dirty="0"/>
          </a:p>
        </p:txBody>
      </p:sp>
      <p:pic>
        <p:nvPicPr>
          <p:cNvPr id="2050" name="Picture 2" descr="https://pic1.zhimg.com/95b60935725125a126e02e370c595000_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7001" y="299281"/>
            <a:ext cx="4697350" cy="243277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s://pic2.zhimg.com/53193f484ae89279da5a717a9d756089_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3976" y="3496273"/>
            <a:ext cx="4270375" cy="2255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53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22437" y="126760"/>
            <a:ext cx="10515600" cy="1325563"/>
          </a:xfrm>
        </p:spPr>
        <p:txBody>
          <a:bodyPr/>
          <a:lstStyle/>
          <a:p>
            <a:r>
              <a:rPr lang="en-US" altLang="zh-CN" dirty="0" smtClean="0">
                <a:latin typeface="宋体" panose="02010600030101010101" pitchFamily="2" charset="-122"/>
              </a:rPr>
              <a:t>HMM-</a:t>
            </a:r>
            <a:r>
              <a:rPr lang="zh-CN" altLang="en-US" dirty="0" smtClean="0">
                <a:latin typeface="宋体" panose="02010600030101010101" pitchFamily="2" charset="-122"/>
              </a:rPr>
              <a:t>实例</a:t>
            </a:r>
            <a:r>
              <a:rPr lang="en-US" altLang="zh-CN" dirty="0" smtClean="0">
                <a:latin typeface="宋体" panose="02010600030101010101" pitchFamily="2" charset="-122"/>
              </a:rPr>
              <a:t>1</a:t>
            </a:r>
            <a:endParaRPr lang="zh-CN" altLang="en-US" dirty="0"/>
          </a:p>
        </p:txBody>
      </p:sp>
      <p:sp>
        <p:nvSpPr>
          <p:cNvPr id="5" name="Rectangle 3"/>
          <p:cNvSpPr>
            <a:spLocks noGrp="1" noChangeArrowheads="1"/>
          </p:cNvSpPr>
          <p:nvPr/>
        </p:nvSpPr>
        <p:spPr bwMode="auto">
          <a:xfrm>
            <a:off x="1353690" y="1624626"/>
            <a:ext cx="77724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5000"/>
              <a:buFont typeface="Wingdings" panose="05000000000000000000" pitchFamily="2" charset="2"/>
              <a:buChar char="n"/>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1"/>
              </a:buClr>
              <a:buChar char="»"/>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2"/>
              </a:buClr>
              <a:buSzPct val="75000"/>
              <a:buFont typeface="Wingdings" panose="05000000000000000000"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tx1"/>
              </a:buClr>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a:t> </a:t>
            </a:r>
          </a:p>
        </p:txBody>
      </p:sp>
      <p:sp>
        <p:nvSpPr>
          <p:cNvPr id="53" name="Rectangle 3"/>
          <p:cNvSpPr>
            <a:spLocks noGrp="1" noChangeArrowheads="1"/>
          </p:cNvSpPr>
          <p:nvPr/>
        </p:nvSpPr>
        <p:spPr bwMode="auto">
          <a:xfrm>
            <a:off x="382976" y="3161488"/>
            <a:ext cx="11069361"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5000"/>
              <a:buFont typeface="Wingdings" panose="05000000000000000000" pitchFamily="2" charset="2"/>
              <a:buChar char="n"/>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1"/>
              </a:buClr>
              <a:buChar char="»"/>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2"/>
              </a:buClr>
              <a:buSzPct val="75000"/>
              <a:buFont typeface="Wingdings" panose="05000000000000000000"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tx1"/>
              </a:buClr>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just"/>
            <a:r>
              <a:rPr lang="zh-CN" altLang="en-US" sz="2400" dirty="0">
                <a:effectLst/>
              </a:rPr>
              <a:t>设有</a:t>
            </a:r>
            <a:r>
              <a:rPr lang="en-US" altLang="zh-CN" sz="2400" dirty="0">
                <a:effectLst/>
              </a:rPr>
              <a:t>N</a:t>
            </a:r>
            <a:r>
              <a:rPr lang="zh-CN" altLang="en-US" sz="2400" dirty="0">
                <a:effectLst/>
              </a:rPr>
              <a:t>个缸，每个缸中装有很多彩球，球的颜色由一组概率分布描述。实验进行方式如下</a:t>
            </a:r>
          </a:p>
          <a:p>
            <a:pPr marL="0" lvl="1" algn="just"/>
            <a:r>
              <a:rPr lang="zh-CN" altLang="en-US" sz="2400" dirty="0">
                <a:effectLst/>
              </a:rPr>
              <a:t>根据初始概率分布，随机选择</a:t>
            </a:r>
            <a:r>
              <a:rPr lang="en-US" altLang="zh-CN" sz="2400" dirty="0">
                <a:effectLst/>
              </a:rPr>
              <a:t>N</a:t>
            </a:r>
            <a:r>
              <a:rPr lang="zh-CN" altLang="en-US" sz="2400" dirty="0">
                <a:effectLst/>
              </a:rPr>
              <a:t>个缸中的一个开始实验</a:t>
            </a:r>
          </a:p>
          <a:p>
            <a:pPr marL="0" lvl="1" algn="just"/>
            <a:r>
              <a:rPr lang="zh-CN" altLang="en-US" sz="2400" dirty="0">
                <a:effectLst/>
              </a:rPr>
              <a:t>根据缸中球颜色的概率分布，随机选择一个球，记球的颜色为</a:t>
            </a:r>
            <a:r>
              <a:rPr lang="en-US" altLang="zh-CN" sz="2400" dirty="0">
                <a:effectLst/>
              </a:rPr>
              <a:t>O1</a:t>
            </a:r>
            <a:r>
              <a:rPr lang="zh-CN" altLang="en-US" sz="2400" dirty="0">
                <a:effectLst/>
              </a:rPr>
              <a:t>，并把球放回缸中</a:t>
            </a:r>
          </a:p>
          <a:p>
            <a:pPr marL="0" lvl="1" algn="just"/>
            <a:r>
              <a:rPr lang="zh-CN" altLang="en-US" sz="2400" dirty="0">
                <a:effectLst/>
              </a:rPr>
              <a:t>根据描述缸的转移的概率分布，随机选择下一口缸，重复以上步骤。</a:t>
            </a:r>
          </a:p>
          <a:p>
            <a:pPr marL="0" algn="just"/>
            <a:r>
              <a:rPr lang="zh-CN" altLang="en-US" sz="2400" dirty="0">
                <a:effectLst/>
              </a:rPr>
              <a:t>最后得到一个描述球的颜色的序列</a:t>
            </a:r>
            <a:r>
              <a:rPr lang="en-US" altLang="zh-CN" sz="2400" dirty="0">
                <a:effectLst/>
              </a:rPr>
              <a:t>O1,O2,…</a:t>
            </a:r>
            <a:r>
              <a:rPr lang="zh-CN" altLang="en-US" sz="2400" dirty="0">
                <a:effectLst/>
              </a:rPr>
              <a:t>，称为观察值序列</a:t>
            </a:r>
            <a:r>
              <a:rPr lang="en-US" altLang="zh-CN" sz="2400" dirty="0">
                <a:effectLst/>
              </a:rPr>
              <a:t>O</a:t>
            </a:r>
            <a:r>
              <a:rPr lang="zh-CN" altLang="en-US" sz="2400" dirty="0">
                <a:effectLst/>
              </a:rPr>
              <a:t>。 </a:t>
            </a:r>
          </a:p>
        </p:txBody>
      </p:sp>
      <p:pic>
        <p:nvPicPr>
          <p:cNvPr id="54" name="图片 53"/>
          <p:cNvPicPr>
            <a:picLocks noChangeAspect="1"/>
          </p:cNvPicPr>
          <p:nvPr/>
        </p:nvPicPr>
        <p:blipFill>
          <a:blip r:embed="rId4"/>
          <a:stretch>
            <a:fillRect/>
          </a:stretch>
        </p:blipFill>
        <p:spPr>
          <a:xfrm>
            <a:off x="5917656" y="87764"/>
            <a:ext cx="5389263" cy="3073724"/>
          </a:xfrm>
          <a:prstGeom prst="rect">
            <a:avLst/>
          </a:prstGeom>
        </p:spPr>
      </p:pic>
    </p:spTree>
    <p:extLst>
      <p:ext uri="{BB962C8B-B14F-4D97-AF65-F5344CB8AC3E}">
        <p14:creationId xmlns:p14="http://schemas.microsoft.com/office/powerpoint/2010/main" val="3510121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概念</a:t>
            </a:r>
            <a:endParaRPr lang="zh-CN" altLang="en-US" dirty="0"/>
          </a:p>
        </p:txBody>
      </p:sp>
      <p:sp>
        <p:nvSpPr>
          <p:cNvPr id="3" name="内容占位符 2"/>
          <p:cNvSpPr>
            <a:spLocks noGrp="1"/>
          </p:cNvSpPr>
          <p:nvPr>
            <p:ph idx="1"/>
          </p:nvPr>
        </p:nvSpPr>
        <p:spPr/>
        <p:txBody>
          <a:bodyPr/>
          <a:lstStyle/>
          <a:p>
            <a:pPr algn="just"/>
            <a:r>
              <a:rPr lang="en-US" altLang="zh-CN" dirty="0"/>
              <a:t>HMM</a:t>
            </a:r>
            <a:r>
              <a:rPr lang="zh-CN" altLang="en-US" dirty="0"/>
              <a:t>的状态是不确定或不可见的，只有通过观测序列的随机过程才能表现出来</a:t>
            </a:r>
          </a:p>
          <a:p>
            <a:r>
              <a:rPr lang="zh-CN" altLang="en-US" dirty="0">
                <a:latin typeface="宋体" panose="02010600030101010101" pitchFamily="2" charset="-122"/>
              </a:rPr>
              <a:t>观察到的事件与状态并不是一一对应，而是通过一组概率分布相联系</a:t>
            </a:r>
            <a:r>
              <a:rPr lang="zh-CN" altLang="en-US" dirty="0"/>
              <a:t> </a:t>
            </a:r>
          </a:p>
          <a:p>
            <a:r>
              <a:rPr lang="en-US" altLang="zh-CN" dirty="0"/>
              <a:t>HMM</a:t>
            </a:r>
            <a:r>
              <a:rPr lang="zh-CN" altLang="en-US" dirty="0"/>
              <a:t>是一个双重随机过程，两个组成部分：</a:t>
            </a:r>
          </a:p>
          <a:p>
            <a:pPr lvl="1"/>
            <a:r>
              <a:rPr lang="zh-CN" altLang="en-US" sz="3200" dirty="0"/>
              <a:t>  </a:t>
            </a:r>
            <a:r>
              <a:rPr lang="zh-CN" altLang="en-US" sz="3200" b="1" dirty="0">
                <a:solidFill>
                  <a:schemeClr val="accent2"/>
                </a:solidFill>
                <a:ea typeface="楷体_GB2312" pitchFamily="49" charset="-122"/>
              </a:rPr>
              <a:t>马尔可夫链</a:t>
            </a:r>
            <a:r>
              <a:rPr lang="zh-CN" altLang="en-US" sz="3200" dirty="0"/>
              <a:t>：描述状态的转移，用</a:t>
            </a:r>
            <a:r>
              <a:rPr lang="zh-CN" altLang="en-US" sz="3200" b="1" dirty="0">
                <a:ea typeface="楷体_GB2312" pitchFamily="49" charset="-122"/>
              </a:rPr>
              <a:t>转移概率</a:t>
            </a:r>
            <a:r>
              <a:rPr lang="zh-CN" altLang="en-US" sz="3200" dirty="0"/>
              <a:t>描述。</a:t>
            </a:r>
          </a:p>
          <a:p>
            <a:pPr lvl="1"/>
            <a:r>
              <a:rPr lang="zh-CN" altLang="en-US" sz="3200" dirty="0"/>
              <a:t> </a:t>
            </a:r>
            <a:r>
              <a:rPr lang="zh-CN" altLang="en-US" sz="3200" b="1" dirty="0">
                <a:solidFill>
                  <a:schemeClr val="accent2"/>
                </a:solidFill>
                <a:ea typeface="楷体_GB2312" pitchFamily="49" charset="-122"/>
              </a:rPr>
              <a:t>一般随机过程</a:t>
            </a:r>
            <a:r>
              <a:rPr lang="zh-CN" altLang="en-US" sz="3200" dirty="0"/>
              <a:t>：描述状态与观察序列间的关系，  用</a:t>
            </a:r>
            <a:r>
              <a:rPr lang="zh-CN" altLang="en-US" sz="3200" b="1" dirty="0">
                <a:ea typeface="楷体_GB2312" pitchFamily="49" charset="-122"/>
              </a:rPr>
              <a:t>观察值概率</a:t>
            </a:r>
            <a:r>
              <a:rPr lang="zh-CN" altLang="en-US" sz="3200" dirty="0"/>
              <a:t>描述。</a:t>
            </a:r>
          </a:p>
          <a:p>
            <a:endParaRPr lang="zh-CN" altLang="en-US" dirty="0"/>
          </a:p>
        </p:txBody>
      </p:sp>
    </p:spTree>
    <p:extLst>
      <p:ext uri="{BB962C8B-B14F-4D97-AF65-F5344CB8AC3E}">
        <p14:creationId xmlns:p14="http://schemas.microsoft.com/office/powerpoint/2010/main" val="4257344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a:t>组成</a:t>
            </a:r>
          </a:p>
        </p:txBody>
      </p:sp>
      <p:sp>
        <p:nvSpPr>
          <p:cNvPr id="5" name="Rectangle 4"/>
          <p:cNvSpPr>
            <a:spLocks noChangeArrowheads="1"/>
          </p:cNvSpPr>
          <p:nvPr/>
        </p:nvSpPr>
        <p:spPr bwMode="auto">
          <a:xfrm>
            <a:off x="2015331" y="2102643"/>
            <a:ext cx="2127250" cy="1143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en-US" altLang="zh-CN" sz="2800" b="1">
                <a:latin typeface="Times New Roman" panose="02020603050405020304" pitchFamily="18" charset="0"/>
              </a:rPr>
              <a:t>Markov</a:t>
            </a:r>
            <a:r>
              <a:rPr kumimoji="1" lang="zh-CN" altLang="en-US" sz="2800" b="1">
                <a:latin typeface="Times New Roman" panose="02020603050405020304" pitchFamily="18" charset="0"/>
              </a:rPr>
              <a:t>链</a:t>
            </a:r>
          </a:p>
          <a:p>
            <a:pPr algn="ctr" eaLnBrk="1" hangingPunct="1"/>
            <a:r>
              <a:rPr kumimoji="1" lang="zh-CN" altLang="en-US" sz="2800" b="1">
                <a:latin typeface="Times New Roman" panose="02020603050405020304" pitchFamily="18" charset="0"/>
              </a:rPr>
              <a:t>（</a:t>
            </a:r>
            <a:r>
              <a:rPr kumimoji="1" lang="zh-CN" altLang="en-US"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sym typeface="Symbol" panose="05050102010706020507" pitchFamily="18" charset="2"/>
              </a:rPr>
              <a:t>, A</a:t>
            </a:r>
            <a:r>
              <a:rPr kumimoji="1" lang="zh-CN" altLang="en-US" sz="2800" b="1">
                <a:latin typeface="Times New Roman" panose="02020603050405020304" pitchFamily="18" charset="0"/>
              </a:rPr>
              <a:t>）</a:t>
            </a:r>
          </a:p>
        </p:txBody>
      </p:sp>
      <p:sp>
        <p:nvSpPr>
          <p:cNvPr id="6" name="Rectangle 5"/>
          <p:cNvSpPr>
            <a:spLocks noChangeArrowheads="1"/>
          </p:cNvSpPr>
          <p:nvPr/>
        </p:nvSpPr>
        <p:spPr bwMode="auto">
          <a:xfrm>
            <a:off x="6123781" y="2102643"/>
            <a:ext cx="2155825" cy="114300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zh-CN" altLang="en-US" sz="2800" b="1">
                <a:latin typeface="Times New Roman" panose="02020603050405020304" pitchFamily="18" charset="0"/>
              </a:rPr>
              <a:t>随机过程</a:t>
            </a:r>
          </a:p>
          <a:p>
            <a:pPr algn="ctr" eaLnBrk="1" hangingPunct="1"/>
            <a:r>
              <a:rPr kumimoji="1" lang="zh-CN" altLang="en-US" sz="2800" b="1">
                <a:latin typeface="Times New Roman" panose="02020603050405020304" pitchFamily="18" charset="0"/>
              </a:rPr>
              <a:t>（</a:t>
            </a:r>
            <a:r>
              <a:rPr kumimoji="1" lang="en-US" altLang="zh-CN" sz="2800" b="1">
                <a:latin typeface="Times New Roman" panose="02020603050405020304" pitchFamily="18" charset="0"/>
                <a:sym typeface="Symbol" panose="05050102010706020507" pitchFamily="18" charset="2"/>
              </a:rPr>
              <a:t>B</a:t>
            </a:r>
            <a:r>
              <a:rPr kumimoji="1" lang="zh-CN" altLang="en-US" sz="2800" b="1">
                <a:latin typeface="Times New Roman" panose="02020603050405020304" pitchFamily="18" charset="0"/>
              </a:rPr>
              <a:t>）</a:t>
            </a:r>
          </a:p>
        </p:txBody>
      </p:sp>
      <p:sp>
        <p:nvSpPr>
          <p:cNvPr id="7" name="Line 6"/>
          <p:cNvSpPr>
            <a:spLocks noChangeShapeType="1"/>
          </p:cNvSpPr>
          <p:nvPr/>
        </p:nvSpPr>
        <p:spPr bwMode="auto">
          <a:xfrm>
            <a:off x="4142581" y="2712243"/>
            <a:ext cx="19812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 name="Line 7"/>
          <p:cNvSpPr>
            <a:spLocks noChangeShapeType="1"/>
          </p:cNvSpPr>
          <p:nvPr/>
        </p:nvSpPr>
        <p:spPr bwMode="auto">
          <a:xfrm>
            <a:off x="8279606" y="2753518"/>
            <a:ext cx="18288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 name="Text Box 9"/>
          <p:cNvSpPr txBox="1">
            <a:spLocks noChangeArrowheads="1"/>
          </p:cNvSpPr>
          <p:nvPr/>
        </p:nvSpPr>
        <p:spPr bwMode="auto">
          <a:xfrm>
            <a:off x="4371181" y="217884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pPr>
            <a:r>
              <a:rPr kumimoji="1" lang="zh-CN" altLang="en-US" sz="2400" b="1">
                <a:latin typeface="Times New Roman" panose="02020603050405020304" pitchFamily="18" charset="0"/>
              </a:rPr>
              <a:t>状态序列</a:t>
            </a:r>
          </a:p>
        </p:txBody>
      </p:sp>
      <p:sp>
        <p:nvSpPr>
          <p:cNvPr id="10" name="Text Box 10"/>
          <p:cNvSpPr txBox="1">
            <a:spLocks noChangeArrowheads="1"/>
          </p:cNvSpPr>
          <p:nvPr/>
        </p:nvSpPr>
        <p:spPr bwMode="auto">
          <a:xfrm>
            <a:off x="8257381" y="215344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pPr>
            <a:r>
              <a:rPr kumimoji="1" lang="zh-CN" altLang="en-US" sz="2400" b="1">
                <a:latin typeface="Times New Roman" panose="02020603050405020304" pitchFamily="18" charset="0"/>
              </a:rPr>
              <a:t>观察值序列</a:t>
            </a:r>
          </a:p>
        </p:txBody>
      </p:sp>
      <p:sp>
        <p:nvSpPr>
          <p:cNvPr id="11" name="Text Box 11"/>
          <p:cNvSpPr txBox="1">
            <a:spLocks noChangeArrowheads="1"/>
          </p:cNvSpPr>
          <p:nvPr/>
        </p:nvSpPr>
        <p:spPr bwMode="auto">
          <a:xfrm>
            <a:off x="4294981" y="2712243"/>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pPr>
            <a:r>
              <a:rPr kumimoji="1" lang="en-US" altLang="zh-CN" sz="2400">
                <a:latin typeface="Times New Roman" panose="02020603050405020304" pitchFamily="18" charset="0"/>
              </a:rPr>
              <a:t>q</a:t>
            </a:r>
            <a:r>
              <a:rPr kumimoji="1" lang="en-US" altLang="zh-CN" sz="2400" baseline="-25000">
                <a:latin typeface="Times New Roman" panose="02020603050405020304" pitchFamily="18" charset="0"/>
              </a:rPr>
              <a:t>1</a:t>
            </a:r>
            <a:r>
              <a:rPr kumimoji="1" lang="en-US" altLang="zh-CN" sz="2400">
                <a:latin typeface="Times New Roman" panose="02020603050405020304" pitchFamily="18" charset="0"/>
              </a:rPr>
              <a:t>, q</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 ..., q</a:t>
            </a:r>
            <a:r>
              <a:rPr kumimoji="1" lang="en-US" altLang="zh-CN" sz="2400" baseline="-25000">
                <a:latin typeface="Times New Roman" panose="02020603050405020304" pitchFamily="18" charset="0"/>
              </a:rPr>
              <a:t>T</a:t>
            </a:r>
          </a:p>
        </p:txBody>
      </p:sp>
      <p:sp>
        <p:nvSpPr>
          <p:cNvPr id="12" name="Text Box 12"/>
          <p:cNvSpPr txBox="1">
            <a:spLocks noChangeArrowheads="1"/>
          </p:cNvSpPr>
          <p:nvPr/>
        </p:nvSpPr>
        <p:spPr bwMode="auto">
          <a:xfrm>
            <a:off x="8424069" y="2729706"/>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50000"/>
              </a:spcBef>
            </a:pPr>
            <a:r>
              <a:rPr kumimoji="1" lang="en-US" altLang="zh-CN" sz="2400">
                <a:latin typeface="Times New Roman" panose="02020603050405020304" pitchFamily="18" charset="0"/>
              </a:rPr>
              <a:t>o</a:t>
            </a:r>
            <a:r>
              <a:rPr kumimoji="1" lang="en-US" altLang="zh-CN" sz="2400" baseline="-25000">
                <a:latin typeface="Times New Roman" panose="02020603050405020304" pitchFamily="18" charset="0"/>
              </a:rPr>
              <a:t>1</a:t>
            </a:r>
            <a:r>
              <a:rPr kumimoji="1" lang="en-US" altLang="zh-CN" sz="2400">
                <a:latin typeface="Times New Roman" panose="02020603050405020304" pitchFamily="18" charset="0"/>
              </a:rPr>
              <a:t>, o</a:t>
            </a:r>
            <a:r>
              <a:rPr kumimoji="1" lang="en-US" altLang="zh-CN" sz="2400" baseline="-25000">
                <a:latin typeface="Times New Roman" panose="02020603050405020304" pitchFamily="18" charset="0"/>
              </a:rPr>
              <a:t>2</a:t>
            </a:r>
            <a:r>
              <a:rPr kumimoji="1" lang="en-US" altLang="zh-CN" sz="2400">
                <a:latin typeface="Times New Roman" panose="02020603050405020304" pitchFamily="18" charset="0"/>
              </a:rPr>
              <a:t>, ..., o</a:t>
            </a:r>
            <a:r>
              <a:rPr kumimoji="1" lang="en-US" altLang="zh-CN" sz="2400" baseline="-25000">
                <a:latin typeface="Times New Roman" panose="02020603050405020304" pitchFamily="18" charset="0"/>
              </a:rPr>
              <a:t>T</a:t>
            </a:r>
          </a:p>
        </p:txBody>
      </p:sp>
      <p:sp>
        <p:nvSpPr>
          <p:cNvPr id="13" name="Text Box 14"/>
          <p:cNvSpPr txBox="1">
            <a:spLocks noChangeArrowheads="1"/>
          </p:cNvSpPr>
          <p:nvPr/>
        </p:nvSpPr>
        <p:spPr bwMode="auto">
          <a:xfrm>
            <a:off x="2694781" y="4236243"/>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2800" b="1">
                <a:latin typeface="Times New Roman" panose="02020603050405020304" pitchFamily="18" charset="0"/>
              </a:rPr>
              <a:t>HMM</a:t>
            </a:r>
            <a:r>
              <a:rPr kumimoji="1" lang="zh-CN" altLang="en-US" sz="2800" b="1">
                <a:latin typeface="Times New Roman" panose="02020603050405020304" pitchFamily="18" charset="0"/>
              </a:rPr>
              <a:t>的组成示意图</a:t>
            </a:r>
          </a:p>
        </p:txBody>
      </p:sp>
    </p:spTree>
    <p:extLst>
      <p:ext uri="{BB962C8B-B14F-4D97-AF65-F5344CB8AC3E}">
        <p14:creationId xmlns:p14="http://schemas.microsoft.com/office/powerpoint/2010/main" val="1690702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模型描述</a:t>
            </a:r>
            <a:endParaRPr lang="zh-CN" altLang="en-US" dirty="0"/>
          </a:p>
        </p:txBody>
      </p:sp>
      <p:sp>
        <p:nvSpPr>
          <p:cNvPr id="3" name="矩形 2"/>
          <p:cNvSpPr/>
          <p:nvPr/>
        </p:nvSpPr>
        <p:spPr>
          <a:xfrm>
            <a:off x="838199" y="1465987"/>
            <a:ext cx="10868025" cy="1323439"/>
          </a:xfrm>
          <a:prstGeom prst="rect">
            <a:avLst/>
          </a:prstGeom>
        </p:spPr>
        <p:txBody>
          <a:bodyPr wrap="square">
            <a:spAutoFit/>
          </a:bodyPr>
          <a:lstStyle/>
          <a:p>
            <a:r>
              <a:rPr lang="zh-CN" altLang="en-US" sz="2800" dirty="0"/>
              <a:t>用模型五元组     ＝（ </a:t>
            </a:r>
            <a:r>
              <a:rPr lang="en-US" altLang="zh-CN" sz="2800" dirty="0"/>
              <a:t>N, M, π </a:t>
            </a:r>
            <a:r>
              <a:rPr lang="zh-CN" altLang="en-US" sz="2800" dirty="0"/>
              <a:t>，</a:t>
            </a:r>
            <a:r>
              <a:rPr lang="en-US" altLang="zh-CN" sz="2800" dirty="0"/>
              <a:t>A</a:t>
            </a:r>
            <a:r>
              <a:rPr lang="zh-CN" altLang="en-US" sz="2800" dirty="0"/>
              <a:t>，</a:t>
            </a:r>
            <a:r>
              <a:rPr lang="en-US" altLang="zh-CN" sz="2800" dirty="0"/>
              <a:t>B</a:t>
            </a:r>
            <a:r>
              <a:rPr lang="zh-CN" altLang="en-US" sz="2800" dirty="0"/>
              <a:t>）用来描述</a:t>
            </a:r>
            <a:r>
              <a:rPr lang="en-US" altLang="zh-CN" sz="2800" dirty="0"/>
              <a:t>HMM</a:t>
            </a:r>
            <a:r>
              <a:rPr lang="zh-CN" altLang="en-US" sz="2800" dirty="0"/>
              <a:t>，或简写为    </a:t>
            </a:r>
            <a:r>
              <a:rPr lang="en-US" altLang="zh-CN" sz="2800" dirty="0"/>
              <a:t>=(π </a:t>
            </a:r>
            <a:r>
              <a:rPr lang="zh-CN" altLang="en-US" sz="2800" dirty="0"/>
              <a:t>，</a:t>
            </a:r>
            <a:r>
              <a:rPr lang="en-US" altLang="zh-CN" sz="2800" dirty="0"/>
              <a:t>A</a:t>
            </a:r>
            <a:r>
              <a:rPr lang="zh-CN" altLang="en-US" sz="2800" dirty="0"/>
              <a:t>，</a:t>
            </a:r>
            <a:r>
              <a:rPr lang="en-US" altLang="zh-CN" sz="2800" dirty="0"/>
              <a:t>B)</a:t>
            </a:r>
          </a:p>
          <a:p>
            <a:pPr lvl="1">
              <a:buFontTx/>
              <a:buNone/>
            </a:pPr>
            <a:endParaRPr lang="en-US" altLang="zh-CN" sz="2400" dirty="0"/>
          </a:p>
        </p:txBody>
      </p:sp>
      <p:pic>
        <p:nvPicPr>
          <p:cNvPr id="14" name="table"/>
          <p:cNvPicPr>
            <a:picLocks noChangeAspect="1"/>
          </p:cNvPicPr>
          <p:nvPr/>
        </p:nvPicPr>
        <p:blipFill>
          <a:blip r:embed="rId3"/>
          <a:stretch>
            <a:fillRect/>
          </a:stretch>
        </p:blipFill>
        <p:spPr>
          <a:xfrm>
            <a:off x="104775" y="2536666"/>
            <a:ext cx="7842250" cy="3842069"/>
          </a:xfrm>
          <a:prstGeom prst="rect">
            <a:avLst/>
          </a:prstGeom>
        </p:spPr>
      </p:pic>
    </p:spTree>
    <p:extLst>
      <p:ext uri="{BB962C8B-B14F-4D97-AF65-F5344CB8AC3E}">
        <p14:creationId xmlns:p14="http://schemas.microsoft.com/office/powerpoint/2010/main" val="1664229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7848600" y="1825625"/>
            <a:ext cx="1756050" cy="476667"/>
          </a:xfrm>
          <a:prstGeom prst="rect">
            <a:avLst/>
          </a:prstGeom>
        </p:spPr>
      </p:pic>
      <p:sp>
        <p:nvSpPr>
          <p:cNvPr id="2" name="标题 1"/>
          <p:cNvSpPr>
            <a:spLocks noGrp="1"/>
          </p:cNvSpPr>
          <p:nvPr>
            <p:ph type="title"/>
          </p:nvPr>
        </p:nvSpPr>
        <p:spPr/>
        <p:txBody>
          <a:bodyPr/>
          <a:lstStyle/>
          <a:p>
            <a:r>
              <a:rPr lang="en-US" altLang="zh-CN" dirty="0" smtClean="0"/>
              <a:t>HMM</a:t>
            </a:r>
            <a:r>
              <a:rPr lang="zh-CN" altLang="en-US" dirty="0" smtClean="0"/>
              <a:t>可以解决三个问题</a:t>
            </a:r>
            <a:endParaRPr lang="zh-CN" altLang="en-US" dirty="0"/>
          </a:p>
        </p:txBody>
      </p:sp>
      <p:sp>
        <p:nvSpPr>
          <p:cNvPr id="3" name="内容占位符 2"/>
          <p:cNvSpPr>
            <a:spLocks noGrp="1"/>
          </p:cNvSpPr>
          <p:nvPr>
            <p:ph idx="1"/>
          </p:nvPr>
        </p:nvSpPr>
        <p:spPr/>
        <p:txBody>
          <a:bodyPr/>
          <a:lstStyle/>
          <a:p>
            <a:r>
              <a:rPr lang="zh-CN" altLang="en-US" dirty="0"/>
              <a:t>问题</a:t>
            </a:r>
            <a:r>
              <a:rPr lang="en-US" altLang="zh-CN" dirty="0"/>
              <a:t>1</a:t>
            </a:r>
            <a:r>
              <a:rPr lang="zh-CN" altLang="en-US" dirty="0"/>
              <a:t>：给定观察序列</a:t>
            </a:r>
            <a:r>
              <a:rPr lang="en-US" altLang="zh-CN" dirty="0"/>
              <a:t>O=O</a:t>
            </a:r>
            <a:r>
              <a:rPr lang="en-US" altLang="zh-CN" baseline="-25000" dirty="0"/>
              <a:t>1</a:t>
            </a:r>
            <a:r>
              <a:rPr lang="en-US" altLang="zh-CN" dirty="0"/>
              <a:t>,O</a:t>
            </a:r>
            <a:r>
              <a:rPr lang="en-US" altLang="zh-CN" baseline="-25000" dirty="0"/>
              <a:t>2</a:t>
            </a:r>
            <a:r>
              <a:rPr lang="en-US" altLang="zh-CN" dirty="0"/>
              <a:t>,…O</a:t>
            </a:r>
            <a:r>
              <a:rPr lang="en-US" altLang="zh-CN" baseline="-25000" dirty="0"/>
              <a:t>T</a:t>
            </a:r>
            <a:r>
              <a:rPr lang="en-US" altLang="zh-CN" dirty="0"/>
              <a:t>,</a:t>
            </a:r>
            <a:r>
              <a:rPr lang="zh-CN" altLang="en-US" dirty="0"/>
              <a:t>以及模型                   </a:t>
            </a:r>
            <a:r>
              <a:rPr lang="en-US" altLang="zh-CN" dirty="0"/>
              <a:t>,  </a:t>
            </a:r>
            <a:r>
              <a:rPr lang="zh-CN" altLang="en-US" dirty="0"/>
              <a:t>如何计算</a:t>
            </a:r>
            <a:r>
              <a:rPr lang="en-US" altLang="zh-CN" dirty="0">
                <a:solidFill>
                  <a:schemeClr val="tx2"/>
                </a:solidFill>
              </a:rPr>
              <a:t>P(</a:t>
            </a:r>
            <a:r>
              <a:rPr lang="en-US" altLang="zh-CN" dirty="0" err="1">
                <a:solidFill>
                  <a:schemeClr val="tx2"/>
                </a:solidFill>
              </a:rPr>
              <a:t>O|λ</a:t>
            </a:r>
            <a:r>
              <a:rPr lang="en-US" altLang="zh-CN" dirty="0">
                <a:solidFill>
                  <a:schemeClr val="tx2"/>
                </a:solidFill>
              </a:rPr>
              <a:t>)</a:t>
            </a:r>
            <a:r>
              <a:rPr lang="zh-CN" altLang="en-US" dirty="0"/>
              <a:t>？</a:t>
            </a:r>
          </a:p>
          <a:p>
            <a:r>
              <a:rPr lang="zh-CN" altLang="en-US" dirty="0"/>
              <a:t>问题</a:t>
            </a:r>
            <a:r>
              <a:rPr lang="en-US" altLang="zh-CN" dirty="0"/>
              <a:t>2</a:t>
            </a:r>
            <a:r>
              <a:rPr lang="zh-CN" altLang="en-US" dirty="0"/>
              <a:t>：给定观察序列</a:t>
            </a:r>
            <a:r>
              <a:rPr lang="en-US" altLang="zh-CN" dirty="0"/>
              <a:t>O=O</a:t>
            </a:r>
            <a:r>
              <a:rPr lang="en-US" altLang="zh-CN" baseline="-25000" dirty="0"/>
              <a:t>1</a:t>
            </a:r>
            <a:r>
              <a:rPr lang="en-US" altLang="zh-CN" dirty="0"/>
              <a:t>,O</a:t>
            </a:r>
            <a:r>
              <a:rPr lang="en-US" altLang="zh-CN" baseline="-25000" dirty="0"/>
              <a:t>2</a:t>
            </a:r>
            <a:r>
              <a:rPr lang="en-US" altLang="zh-CN" dirty="0"/>
              <a:t>,…O</a:t>
            </a:r>
            <a:r>
              <a:rPr lang="en-US" altLang="zh-CN" baseline="-25000" dirty="0"/>
              <a:t>T</a:t>
            </a:r>
            <a:r>
              <a:rPr lang="zh-CN" altLang="en-US" dirty="0"/>
              <a:t>以及模型</a:t>
            </a:r>
            <a:r>
              <a:rPr lang="en-US" altLang="zh-CN" dirty="0"/>
              <a:t>λ,</a:t>
            </a:r>
            <a:r>
              <a:rPr lang="zh-CN" altLang="en-US" dirty="0"/>
              <a:t>如何选择一个对应的状态序列     </a:t>
            </a:r>
            <a:r>
              <a:rPr lang="en-US" altLang="zh-CN" dirty="0"/>
              <a:t>S = q</a:t>
            </a:r>
            <a:r>
              <a:rPr lang="en-US" altLang="zh-CN" baseline="-25000" dirty="0"/>
              <a:t>1</a:t>
            </a:r>
            <a:r>
              <a:rPr lang="en-US" altLang="zh-CN" dirty="0"/>
              <a:t>,q</a:t>
            </a:r>
            <a:r>
              <a:rPr lang="en-US" altLang="zh-CN" baseline="-25000" dirty="0"/>
              <a:t>2</a:t>
            </a:r>
            <a:r>
              <a:rPr lang="en-US" altLang="zh-CN" dirty="0"/>
              <a:t>,…</a:t>
            </a:r>
            <a:r>
              <a:rPr lang="en-US" altLang="zh-CN" dirty="0" err="1"/>
              <a:t>q</a:t>
            </a:r>
            <a:r>
              <a:rPr lang="en-US" altLang="zh-CN" baseline="-25000" dirty="0" err="1"/>
              <a:t>T</a:t>
            </a:r>
            <a:r>
              <a:rPr lang="zh-CN" altLang="en-US" dirty="0"/>
              <a:t>，使得</a:t>
            </a:r>
            <a:r>
              <a:rPr lang="en-US" altLang="zh-CN" dirty="0"/>
              <a:t>S</a:t>
            </a:r>
            <a:r>
              <a:rPr lang="zh-CN" altLang="en-US" dirty="0"/>
              <a:t>能够最为合理地解释观察序列</a:t>
            </a:r>
            <a:r>
              <a:rPr lang="en-US" altLang="zh-CN" dirty="0"/>
              <a:t>O</a:t>
            </a:r>
            <a:r>
              <a:rPr lang="zh-CN" altLang="en-US" dirty="0"/>
              <a:t>？</a:t>
            </a:r>
          </a:p>
          <a:p>
            <a:r>
              <a:rPr lang="zh-CN" altLang="en-US" dirty="0"/>
              <a:t>问题</a:t>
            </a:r>
            <a:r>
              <a:rPr lang="en-US" altLang="zh-CN" dirty="0"/>
              <a:t>3</a:t>
            </a:r>
            <a:r>
              <a:rPr lang="zh-CN" altLang="en-US" dirty="0"/>
              <a:t>：如何调整模型参数                  </a:t>
            </a:r>
            <a:r>
              <a:rPr lang="en-US" altLang="zh-CN" dirty="0"/>
              <a:t>,  </a:t>
            </a:r>
            <a:r>
              <a:rPr lang="zh-CN" altLang="en-US" dirty="0"/>
              <a:t>使得</a:t>
            </a:r>
            <a:r>
              <a:rPr lang="en-US" altLang="zh-CN" dirty="0"/>
              <a:t>P(</a:t>
            </a:r>
            <a:r>
              <a:rPr lang="en-US" altLang="zh-CN" dirty="0" err="1"/>
              <a:t>O|λ</a:t>
            </a:r>
            <a:r>
              <a:rPr lang="en-US" altLang="zh-CN" dirty="0"/>
              <a:t>)</a:t>
            </a:r>
            <a:r>
              <a:rPr lang="zh-CN" altLang="en-US" dirty="0"/>
              <a:t>最大？  </a:t>
            </a:r>
          </a:p>
          <a:p>
            <a:endParaRPr lang="zh-CN" altLang="en-US" dirty="0"/>
          </a:p>
        </p:txBody>
      </p:sp>
      <p:pic>
        <p:nvPicPr>
          <p:cNvPr id="5" name="图片 4"/>
          <p:cNvPicPr>
            <a:picLocks noChangeAspect="1"/>
          </p:cNvPicPr>
          <p:nvPr/>
        </p:nvPicPr>
        <p:blipFill>
          <a:blip r:embed="rId4">
            <a:duotone>
              <a:prstClr val="black"/>
              <a:schemeClr val="tx2">
                <a:tint val="45000"/>
                <a:satMod val="400000"/>
              </a:schemeClr>
            </a:duotone>
          </a:blip>
          <a:stretch>
            <a:fillRect/>
          </a:stretch>
        </p:blipFill>
        <p:spPr>
          <a:xfrm>
            <a:off x="5151300" y="4428916"/>
            <a:ext cx="1756050" cy="476667"/>
          </a:xfrm>
          <a:prstGeom prst="rect">
            <a:avLst/>
          </a:prstGeom>
        </p:spPr>
      </p:pic>
    </p:spTree>
    <p:extLst>
      <p:ext uri="{BB962C8B-B14F-4D97-AF65-F5344CB8AC3E}">
        <p14:creationId xmlns:p14="http://schemas.microsoft.com/office/powerpoint/2010/main" val="1750899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09800" y="365125"/>
            <a:ext cx="9144000" cy="930275"/>
          </a:xfrm>
        </p:spPr>
        <p:txBody>
          <a:bodyPr/>
          <a:lstStyle/>
          <a:p>
            <a:r>
              <a:rPr lang="zh-CN" altLang="en-US" dirty="0"/>
              <a:t>目录</a:t>
            </a:r>
          </a:p>
        </p:txBody>
      </p:sp>
      <p:sp>
        <p:nvSpPr>
          <p:cNvPr id="3" name="内容占位符 2"/>
          <p:cNvSpPr>
            <a:spLocks noGrp="1"/>
          </p:cNvSpPr>
          <p:nvPr>
            <p:ph idx="1"/>
          </p:nvPr>
        </p:nvSpPr>
        <p:spPr/>
        <p:txBody>
          <a:bodyPr/>
          <a:lstStyle/>
          <a:p>
            <a:r>
              <a:rPr lang="en-US" altLang="zh-CN" dirty="0"/>
              <a:t>HMM</a:t>
            </a:r>
            <a:r>
              <a:rPr lang="zh-CN" altLang="en-US" dirty="0"/>
              <a:t>的由来</a:t>
            </a:r>
          </a:p>
          <a:p>
            <a:r>
              <a:rPr lang="zh-CN" altLang="en-US" dirty="0"/>
              <a:t>马尔可夫性和马尔可夫链</a:t>
            </a:r>
          </a:p>
          <a:p>
            <a:r>
              <a:rPr lang="en-US" altLang="zh-CN" dirty="0"/>
              <a:t>HMM</a:t>
            </a:r>
            <a:r>
              <a:rPr lang="zh-CN" altLang="en-US" dirty="0"/>
              <a:t>实例</a:t>
            </a:r>
          </a:p>
          <a:p>
            <a:r>
              <a:rPr lang="en-US" altLang="zh-CN" dirty="0"/>
              <a:t>HMM</a:t>
            </a:r>
            <a:r>
              <a:rPr lang="zh-CN" altLang="en-US" dirty="0"/>
              <a:t>的三个基本算法</a:t>
            </a:r>
          </a:p>
          <a:p>
            <a:r>
              <a:rPr lang="zh-CN" altLang="en-US" dirty="0"/>
              <a:t>主要参考文献</a:t>
            </a:r>
          </a:p>
          <a:p>
            <a:endParaRPr lang="zh-CN" altLang="en-US" dirty="0"/>
          </a:p>
        </p:txBody>
      </p:sp>
      <p:sp>
        <p:nvSpPr>
          <p:cNvPr id="5" name="Rectangle 3"/>
          <p:cNvSpPr>
            <a:spLocks noGrp="1" noChangeArrowheads="1"/>
          </p:cNvSpPr>
          <p:nvPr/>
        </p:nvSpPr>
        <p:spPr bwMode="auto">
          <a:xfrm>
            <a:off x="2209800" y="1908175"/>
            <a:ext cx="77724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5000"/>
              <a:buFont typeface="Wingdings" panose="05000000000000000000" pitchFamily="2" charset="2"/>
              <a:buChar char="n"/>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1"/>
              </a:buClr>
              <a:buChar char="»"/>
              <a:defRPr kumimoji="1"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2"/>
              </a:buClr>
              <a:buSzPct val="75000"/>
              <a:buFont typeface="Wingdings" panose="05000000000000000000"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tx1"/>
              </a:buClr>
              <a:buChar char="–"/>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3600" dirty="0"/>
          </a:p>
        </p:txBody>
      </p:sp>
    </p:spTree>
    <p:extLst>
      <p:ext uri="{BB962C8B-B14F-4D97-AF65-F5344CB8AC3E}">
        <p14:creationId xmlns:p14="http://schemas.microsoft.com/office/powerpoint/2010/main" val="3703284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HMM-Q1:</a:t>
            </a:r>
            <a:r>
              <a:rPr lang="zh-CN" altLang="en-US" sz="2800" dirty="0" smtClean="0"/>
              <a:t>给定模型求某观察序列的概率</a:t>
            </a:r>
            <a:endParaRPr lang="zh-CN" altLang="en-US" sz="2800" dirty="0"/>
          </a:p>
        </p:txBody>
      </p:sp>
      <p:sp>
        <p:nvSpPr>
          <p:cNvPr id="3" name="内容占位符 2"/>
          <p:cNvSpPr>
            <a:spLocks noGrp="1"/>
          </p:cNvSpPr>
          <p:nvPr>
            <p:ph idx="1"/>
          </p:nvPr>
        </p:nvSpPr>
        <p:spPr/>
        <p:txBody>
          <a:bodyPr/>
          <a:lstStyle/>
          <a:p>
            <a:r>
              <a:rPr lang="zh-CN" altLang="en-US" dirty="0"/>
              <a:t>给定一个固定的状态序列</a:t>
            </a:r>
            <a:r>
              <a:rPr lang="en-US" altLang="zh-CN" i="1" dirty="0"/>
              <a:t>S=(q</a:t>
            </a:r>
            <a:r>
              <a:rPr lang="en-US" altLang="zh-CN" sz="1200" i="1" dirty="0"/>
              <a:t>1</a:t>
            </a:r>
            <a:r>
              <a:rPr lang="zh-CN" altLang="en-US" i="1" dirty="0"/>
              <a:t>，</a:t>
            </a:r>
            <a:r>
              <a:rPr lang="en-US" altLang="zh-CN" i="1" dirty="0"/>
              <a:t>q</a:t>
            </a:r>
            <a:r>
              <a:rPr lang="en-US" altLang="zh-CN" sz="1100" i="1" dirty="0"/>
              <a:t>2</a:t>
            </a:r>
            <a:r>
              <a:rPr lang="zh-CN" altLang="en-US" i="1" dirty="0"/>
              <a:t>，</a:t>
            </a:r>
            <a:r>
              <a:rPr lang="en-US" altLang="zh-CN" i="1" dirty="0"/>
              <a:t>q</a:t>
            </a:r>
            <a:r>
              <a:rPr lang="en-US" altLang="zh-CN" sz="1100" i="1" dirty="0"/>
              <a:t>3</a:t>
            </a:r>
            <a:r>
              <a:rPr lang="en-US" altLang="zh-CN" i="1" dirty="0"/>
              <a:t>…)</a:t>
            </a:r>
          </a:p>
          <a:p>
            <a:endParaRPr lang="en-US" altLang="zh-CN" dirty="0"/>
          </a:p>
          <a:p>
            <a:endParaRPr lang="en-US" altLang="zh-CN" dirty="0" smtClean="0"/>
          </a:p>
          <a:p>
            <a:r>
              <a:rPr lang="zh-CN" altLang="en-US" dirty="0" smtClean="0"/>
              <a:t>表示</a:t>
            </a:r>
            <a:r>
              <a:rPr lang="zh-CN" altLang="en-US" dirty="0"/>
              <a:t>在</a:t>
            </a:r>
            <a:r>
              <a:rPr lang="en-US" altLang="zh-CN" i="1" dirty="0" err="1"/>
              <a:t>q</a:t>
            </a:r>
            <a:r>
              <a:rPr lang="en-US" altLang="zh-CN" sz="1100" i="1" dirty="0" err="1"/>
              <a:t>t</a:t>
            </a:r>
            <a:r>
              <a:rPr lang="zh-CN" altLang="en-US" dirty="0"/>
              <a:t>状态下观测到</a:t>
            </a:r>
            <a:r>
              <a:rPr lang="en-US" altLang="zh-CN" i="1" dirty="0" err="1"/>
              <a:t>O</a:t>
            </a:r>
            <a:r>
              <a:rPr lang="en-US" altLang="zh-CN" sz="1100" i="1" dirty="0" err="1"/>
              <a:t>t</a:t>
            </a:r>
            <a:r>
              <a:rPr lang="zh-CN" altLang="en-US" dirty="0"/>
              <a:t>的概率</a:t>
            </a:r>
          </a:p>
          <a:p>
            <a:endParaRPr lang="zh-CN" altLang="en-US" dirty="0"/>
          </a:p>
          <a:p>
            <a:endParaRPr lang="zh-CN" altLang="en-US" dirty="0"/>
          </a:p>
          <a:p>
            <a:r>
              <a:rPr lang="en-US" altLang="zh-CN" dirty="0"/>
              <a:t>N=5, M=100, </a:t>
            </a:r>
            <a:r>
              <a:rPr lang="zh-CN" altLang="en-US" dirty="0"/>
              <a:t>其计算量为</a:t>
            </a:r>
            <a:r>
              <a:rPr lang="en-US" altLang="zh-CN" dirty="0"/>
              <a:t>10</a:t>
            </a:r>
            <a:r>
              <a:rPr lang="en-US" altLang="zh-CN" baseline="30000" dirty="0"/>
              <a:t>72</a:t>
            </a:r>
            <a:r>
              <a:rPr lang="zh-CN" altLang="en-US" dirty="0"/>
              <a:t>！</a:t>
            </a:r>
          </a:p>
          <a:p>
            <a:endParaRPr lang="zh-CN" altLang="en-US" dirty="0"/>
          </a:p>
        </p:txBody>
      </p:sp>
      <p:pic>
        <p:nvPicPr>
          <p:cNvPr id="6" name="图片 5"/>
          <p:cNvPicPr>
            <a:picLocks noChangeAspect="1" noChangeArrowheads="1"/>
          </p:cNvPicPr>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135063" y="2332830"/>
            <a:ext cx="7632700" cy="95726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135063" y="4056856"/>
            <a:ext cx="5040312" cy="87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1733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根据点数序列求出骰子序列</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b="1" dirty="0" smtClean="0"/>
              <a:t>知道</a:t>
            </a:r>
            <a:r>
              <a:rPr lang="zh-CN" altLang="en-US" b="1" dirty="0"/>
              <a:t>骰子有几种（隐含状态数量），每种骰子是什么（转换概率），根据掷骰子掷出的结果（可见状态链），我想知道每次掷出来的都是哪种骰子（隐含状态链）。</a:t>
            </a:r>
            <a:r>
              <a:rPr lang="zh-CN" altLang="en-US" dirty="0"/>
              <a:t/>
            </a:r>
            <a:br>
              <a:rPr lang="zh-CN" altLang="en-US" dirty="0"/>
            </a:br>
            <a:endParaRPr lang="en-US" altLang="zh-CN" dirty="0" smtClean="0"/>
          </a:p>
          <a:p>
            <a:pPr marL="0" indent="0">
              <a:buNone/>
            </a:pPr>
            <a:r>
              <a:rPr lang="zh-CN" altLang="en-US" dirty="0" smtClean="0"/>
              <a:t>这个</a:t>
            </a:r>
            <a:r>
              <a:rPr lang="zh-CN" altLang="en-US" dirty="0"/>
              <a:t>问题呢，在语音识别领域呢，叫做解码问题。这个问题其实有两种解法，会给出两个不同的答案。每个答案都对，只不过这些答案的意义不一样。第一种解法求最大似然状态路径，说通俗点呢，就是我求一串骰子序列，这串骰子序列产生观测结果的概率最大。第二种解法呢，就不是求一组骰子序列了，而是求每次掷出的骰子分别是某种骰子的概率。比如说我看到结果后，我可以求得第一次掷骰子是</a:t>
            </a:r>
            <a:r>
              <a:rPr lang="en-US" altLang="zh-CN" dirty="0"/>
              <a:t>D4</a:t>
            </a:r>
            <a:r>
              <a:rPr lang="zh-CN" altLang="en-US" dirty="0"/>
              <a:t>的概率是</a:t>
            </a:r>
            <a:r>
              <a:rPr lang="en-US" altLang="zh-CN" dirty="0"/>
              <a:t>0.5</a:t>
            </a:r>
            <a:r>
              <a:rPr lang="zh-CN" altLang="en-US" dirty="0"/>
              <a:t>，</a:t>
            </a:r>
            <a:r>
              <a:rPr lang="en-US" altLang="zh-CN" dirty="0"/>
              <a:t>D6</a:t>
            </a:r>
            <a:r>
              <a:rPr lang="zh-CN" altLang="en-US" dirty="0"/>
              <a:t>的概率是</a:t>
            </a:r>
            <a:r>
              <a:rPr lang="en-US" altLang="zh-CN" dirty="0"/>
              <a:t>0.3</a:t>
            </a:r>
            <a:r>
              <a:rPr lang="zh-CN" altLang="en-US" dirty="0"/>
              <a:t>，</a:t>
            </a:r>
            <a:r>
              <a:rPr lang="en-US" altLang="zh-CN" dirty="0"/>
              <a:t>D8</a:t>
            </a:r>
            <a:r>
              <a:rPr lang="zh-CN" altLang="en-US" dirty="0"/>
              <a:t>的概率是</a:t>
            </a:r>
            <a:r>
              <a:rPr lang="en-US" altLang="zh-CN" dirty="0"/>
              <a:t>0.2.</a:t>
            </a:r>
            <a:r>
              <a:rPr lang="zh-CN" altLang="en-US" dirty="0"/>
              <a:t>第一种解法我会在下面说到，但是第二种解法我就不写在这里了，如果大家有兴趣，我们另开一个问题继续写吧。</a:t>
            </a:r>
          </a:p>
          <a:p>
            <a:endParaRPr lang="zh-CN" altLang="en-US" dirty="0"/>
          </a:p>
        </p:txBody>
      </p:sp>
    </p:spTree>
    <p:extLst>
      <p:ext uri="{BB962C8B-B14F-4D97-AF65-F5344CB8AC3E}">
        <p14:creationId xmlns:p14="http://schemas.microsoft.com/office/powerpoint/2010/main" val="3811075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根据点数序列，求出这个序列的概率</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b="1" dirty="0" smtClean="0"/>
              <a:t>还是</a:t>
            </a:r>
            <a:r>
              <a:rPr lang="zh-CN" altLang="en-US" b="1" dirty="0"/>
              <a:t>知道骰子有几种（隐含状态数量），每种骰子是什么（转换概率），根据掷骰子掷出的结果（可见状态链），我想知道掷出这个结果的概率</a:t>
            </a:r>
            <a:r>
              <a:rPr lang="zh-CN" altLang="en-US" b="1" dirty="0" smtClean="0"/>
              <a:t>。</a:t>
            </a:r>
            <a:endParaRPr lang="en-US" altLang="zh-CN" b="1" dirty="0" smtClean="0"/>
          </a:p>
          <a:p>
            <a:pPr marL="0" indent="0">
              <a:buNone/>
            </a:pPr>
            <a:r>
              <a:rPr lang="zh-CN" altLang="en-US" dirty="0"/>
              <a:t/>
            </a:r>
            <a:br>
              <a:rPr lang="zh-CN" altLang="en-US" dirty="0"/>
            </a:br>
            <a:r>
              <a:rPr lang="zh-CN" altLang="en-US" dirty="0"/>
              <a:t>看似这个问题意义不大，因为你掷出来的结果很多时候都对应了一个比较大的概率。问这个问题的目的呢，其实是检测观察到的结果和已知的模型是否吻合。如果很多次结果都对应了比较小的概率，那么就说明我们已知的模型很有可能是错的，有人偷偷把我们的骰子給换了。</a:t>
            </a:r>
          </a:p>
          <a:p>
            <a:endParaRPr lang="zh-CN" altLang="en-US" dirty="0"/>
          </a:p>
        </p:txBody>
      </p:sp>
    </p:spTree>
    <p:extLst>
      <p:ext uri="{BB962C8B-B14F-4D97-AF65-F5344CB8AC3E}">
        <p14:creationId xmlns:p14="http://schemas.microsoft.com/office/powerpoint/2010/main" val="1916280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根据点数序列，求出这个骰子最可能的序列</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b="1" dirty="0" smtClean="0"/>
              <a:t>知道</a:t>
            </a:r>
            <a:r>
              <a:rPr lang="zh-CN" altLang="en-US" b="1" dirty="0"/>
              <a:t>骰子有几种（隐含状态数量），不知道每种骰子是什么（转换概率），观测到很多次掷骰子的结果（可见状态链），我想反推出每种骰子是什么（转换概率）</a:t>
            </a:r>
            <a:r>
              <a:rPr lang="zh-CN" altLang="en-US" b="1" dirty="0" smtClean="0"/>
              <a:t>。</a:t>
            </a:r>
            <a:endParaRPr lang="en-US" altLang="zh-CN" b="1" dirty="0" smtClean="0"/>
          </a:p>
          <a:p>
            <a:endParaRPr lang="en-US" altLang="zh-CN" b="1" dirty="0"/>
          </a:p>
          <a:p>
            <a:pPr marL="0" indent="0">
              <a:buNone/>
            </a:pPr>
            <a:r>
              <a:rPr lang="zh-CN" altLang="en-US" dirty="0"/>
              <a:t/>
            </a:r>
            <a:br>
              <a:rPr lang="zh-CN" altLang="en-US" dirty="0"/>
            </a:br>
            <a:r>
              <a:rPr lang="zh-CN" altLang="en-US" dirty="0"/>
              <a:t>这个问题很重要，因为这是最常见的情况。很多时候我们只有可见结果，不知道</a:t>
            </a:r>
            <a:r>
              <a:rPr lang="en-US" altLang="zh-CN" dirty="0"/>
              <a:t>HMM</a:t>
            </a:r>
            <a:r>
              <a:rPr lang="zh-CN" altLang="en-US" dirty="0"/>
              <a:t>模型里的参数，我们需要从可见结果估计出这些参数，这是建模的一个必要步骤</a:t>
            </a:r>
          </a:p>
          <a:p>
            <a:endParaRPr lang="zh-CN" altLang="en-US" dirty="0"/>
          </a:p>
        </p:txBody>
      </p:sp>
    </p:spTree>
    <p:extLst>
      <p:ext uri="{BB962C8B-B14F-4D97-AF65-F5344CB8AC3E}">
        <p14:creationId xmlns:p14="http://schemas.microsoft.com/office/powerpoint/2010/main" val="3498235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先解决一个问题</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知道</a:t>
            </a:r>
            <a:r>
              <a:rPr lang="zh-CN" altLang="en-US" dirty="0"/>
              <a:t>骰子有几种，每种骰子是什么，每次掷的都是什么骰子，根据掷骰子掷出的结果，求产生这个结果的概率。</a:t>
            </a:r>
          </a:p>
          <a:p>
            <a:endParaRPr lang="zh-CN" altLang="en-US" dirty="0"/>
          </a:p>
        </p:txBody>
      </p:sp>
      <p:pic>
        <p:nvPicPr>
          <p:cNvPr id="5122" name="Picture 2" descr="https://pic1.zhimg.com/2ca5e20b49d2ad17963b477a5691a9e0_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3712"/>
            <a:ext cx="3467100" cy="22574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P(D6)*P(D6\rightarrow 1)*P(D6\rightarrow D8)*P(D8\rightarrow 6)*P(D8\rightarrow D8)*P(D8\rightarrow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4074" y="3432174"/>
            <a:ext cx="66008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rac{1}{3} *\frac{1}{6} *\frac{1}{3} *\frac{1}{8} *\frac{1}{3} *\frac{1}{8}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4074" y="3995737"/>
            <a:ext cx="1562100" cy="3333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664074" y="2881073"/>
            <a:ext cx="2723823" cy="369332"/>
          </a:xfrm>
          <a:prstGeom prst="rect">
            <a:avLst/>
          </a:prstGeom>
        </p:spPr>
        <p:txBody>
          <a:bodyPr wrap="none">
            <a:spAutoFit/>
          </a:bodyPr>
          <a:lstStyle/>
          <a:p>
            <a:r>
              <a:rPr lang="zh-CN" altLang="en-US" dirty="0">
                <a:solidFill>
                  <a:srgbClr val="222222"/>
                </a:solidFill>
                <a:latin typeface="Helvetica Neue"/>
              </a:rPr>
              <a:t>解法无非就是概率相乘：</a:t>
            </a:r>
            <a:endParaRPr lang="zh-CN" altLang="en-US" dirty="0"/>
          </a:p>
        </p:txBody>
      </p:sp>
    </p:spTree>
    <p:extLst>
      <p:ext uri="{BB962C8B-B14F-4D97-AF65-F5344CB8AC3E}">
        <p14:creationId xmlns:p14="http://schemas.microsoft.com/office/powerpoint/2010/main" val="128842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HMM-</a:t>
            </a:r>
            <a:r>
              <a:rPr lang="zh-CN" altLang="en-US" smtClean="0"/>
              <a:t>解码</a:t>
            </a:r>
            <a:endParaRPr lang="zh-CN" altLang="en-US"/>
          </a:p>
        </p:txBody>
      </p:sp>
      <p:sp>
        <p:nvSpPr>
          <p:cNvPr id="3" name="内容占位符 2"/>
          <p:cNvSpPr>
            <a:spLocks noGrp="1"/>
          </p:cNvSpPr>
          <p:nvPr>
            <p:ph idx="1"/>
          </p:nvPr>
        </p:nvSpPr>
        <p:spPr/>
        <p:txBody>
          <a:bodyPr>
            <a:normAutofit/>
          </a:bodyPr>
          <a:lstStyle/>
          <a:p>
            <a:pPr marL="0" indent="0">
              <a:buNone/>
            </a:pPr>
            <a:r>
              <a:rPr lang="zh-CN" altLang="en-US" b="1" dirty="0" smtClean="0"/>
              <a:t>看见</a:t>
            </a:r>
            <a:r>
              <a:rPr lang="zh-CN" altLang="en-US" b="1" dirty="0"/>
              <a:t>不可见的，破解骰子序列</a:t>
            </a:r>
            <a:r>
              <a:rPr lang="zh-CN" altLang="en-US" dirty="0"/>
              <a:t/>
            </a:r>
            <a:br>
              <a:rPr lang="zh-CN" altLang="en-US" dirty="0"/>
            </a:br>
            <a:r>
              <a:rPr lang="zh-CN" altLang="en-US" sz="2000" dirty="0"/>
              <a:t>这里我说的是第一种解法，解最大似然</a:t>
            </a:r>
            <a:r>
              <a:rPr lang="zh-CN" altLang="en-US" sz="2000"/>
              <a:t>路径问题</a:t>
            </a:r>
            <a:r>
              <a:rPr lang="zh-CN" altLang="en-US" sz="2000" smtClean="0"/>
              <a:t>。举例来说</a:t>
            </a:r>
            <a:r>
              <a:rPr lang="zh-CN" altLang="en-US" sz="2000" dirty="0"/>
              <a:t>，我知道我有三个骰子，六面骰，四面骰，八面骰。我也知道我掷了十次的结果（</a:t>
            </a:r>
            <a:r>
              <a:rPr lang="en-US" altLang="zh-CN" sz="2000" dirty="0"/>
              <a:t>1 6 3 5 2 7 3 5 2 4</a:t>
            </a:r>
            <a:r>
              <a:rPr lang="zh-CN" altLang="en-US" sz="2000" dirty="0"/>
              <a:t>），我不知道每次用了那种骰子，我想知道最有可能的骰子序列。</a:t>
            </a:r>
            <a:br>
              <a:rPr lang="zh-CN" altLang="en-US" sz="2000" dirty="0"/>
            </a:br>
            <a:r>
              <a:rPr lang="zh-CN" altLang="en-US" sz="2000" dirty="0"/>
              <a:t/>
            </a:r>
            <a:br>
              <a:rPr lang="zh-CN" altLang="en-US" sz="2000" dirty="0"/>
            </a:br>
            <a:r>
              <a:rPr lang="zh-CN" altLang="en-US" sz="2000" dirty="0"/>
              <a:t>其实最简单而暴力的方法就是穷举所有可能的骰子序列，然后依照第零个问题的解法把每个序列对应的概率算出来。然后我们从里面把对应最大概率的序列挑出来就行了。如果马尔可夫链不长，当然可行。如果长的话，穷举的数量太大，就很难完成</a:t>
            </a:r>
            <a:r>
              <a:rPr lang="zh-CN" altLang="en-US" sz="2000"/>
              <a:t>了</a:t>
            </a:r>
            <a:r>
              <a:rPr lang="zh-CN" altLang="en-US" sz="2000" smtClean="0"/>
              <a:t>。</a:t>
            </a:r>
            <a:endParaRPr lang="en-US" altLang="zh-CN" sz="2000" smtClean="0"/>
          </a:p>
          <a:p>
            <a:pPr marL="0" indent="0">
              <a:buNone/>
            </a:pPr>
            <a:endParaRPr lang="en-US" altLang="zh-CN" sz="2000" smtClean="0"/>
          </a:p>
          <a:p>
            <a:pPr marL="0" indent="0">
              <a:buNone/>
            </a:pPr>
            <a:r>
              <a:rPr lang="zh-CN" altLang="en-US" sz="2000" smtClean="0"/>
              <a:t>一</a:t>
            </a:r>
            <a:r>
              <a:rPr lang="zh-CN" altLang="en-US" sz="2000"/>
              <a:t>种很有名的算法叫做</a:t>
            </a:r>
            <a:r>
              <a:rPr lang="en-US" altLang="zh-CN" sz="2000"/>
              <a:t>Viterbi algorithm. </a:t>
            </a:r>
            <a:endParaRPr lang="zh-CN" altLang="en-US" sz="2000" dirty="0"/>
          </a:p>
          <a:p>
            <a:endParaRPr lang="zh-CN" altLang="en-US" dirty="0"/>
          </a:p>
        </p:txBody>
      </p:sp>
    </p:spTree>
    <p:extLst>
      <p:ext uri="{BB962C8B-B14F-4D97-AF65-F5344CB8AC3E}">
        <p14:creationId xmlns:p14="http://schemas.microsoft.com/office/powerpoint/2010/main" val="3576499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1030" name="Picture 6" descr="https://pic1.zhimg.com/6790ea73a601549e1f2a8dae1abcde44_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3775" y="2882967"/>
            <a:ext cx="5210175" cy="97007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HMM-</a:t>
            </a:r>
            <a:r>
              <a:rPr lang="zh-CN" altLang="en-US" dirty="0" smtClean="0"/>
              <a:t>解码</a:t>
            </a:r>
            <a:r>
              <a:rPr lang="en-US" altLang="zh-CN" dirty="0" smtClean="0"/>
              <a:t>-</a:t>
            </a:r>
            <a:r>
              <a:rPr lang="zh-CN" altLang="en-US" dirty="0" smtClean="0"/>
              <a:t>近似算法</a:t>
            </a:r>
            <a:endParaRPr lang="zh-CN" altLang="en-US" dirty="0"/>
          </a:p>
        </p:txBody>
      </p:sp>
      <p:pic>
        <p:nvPicPr>
          <p:cNvPr id="1026" name="Picture 2" descr="https://pic4.zhimg.com/cd4ede10233a8b9c33cd3921ac64bfeb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775" y="1690688"/>
            <a:ext cx="5715000" cy="105727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838449" y="1690688"/>
            <a:ext cx="8448675" cy="2031325"/>
          </a:xfrm>
          <a:prstGeom prst="rect">
            <a:avLst/>
          </a:prstGeom>
        </p:spPr>
        <p:txBody>
          <a:bodyPr wrap="square">
            <a:spAutoFit/>
          </a:bodyPr>
          <a:lstStyle/>
          <a:p>
            <a:r>
              <a:rPr lang="en-US" altLang="zh-CN" dirty="0" smtClean="0"/>
              <a:t>1</a:t>
            </a:r>
            <a:r>
              <a:rPr lang="zh-CN" altLang="en-US" dirty="0" smtClean="0"/>
              <a:t>：看到</a:t>
            </a:r>
            <a:r>
              <a:rPr lang="zh-CN" altLang="en-US" dirty="0"/>
              <a:t>结果为</a:t>
            </a:r>
            <a:r>
              <a:rPr lang="en-US" altLang="zh-CN" dirty="0"/>
              <a:t>1.</a:t>
            </a:r>
            <a:r>
              <a:rPr lang="zh-CN" altLang="en-US" dirty="0"/>
              <a:t>对应的最大概率骰子序列就是</a:t>
            </a:r>
            <a:r>
              <a:rPr lang="en-US" altLang="zh-CN" dirty="0"/>
              <a:t>D4</a:t>
            </a:r>
            <a:r>
              <a:rPr lang="zh-CN" altLang="en-US" dirty="0"/>
              <a:t>，因为</a:t>
            </a:r>
            <a:r>
              <a:rPr lang="en-US" altLang="zh-CN" dirty="0"/>
              <a:t>D4</a:t>
            </a:r>
            <a:r>
              <a:rPr lang="zh-CN" altLang="en-US" dirty="0"/>
              <a:t>产生</a:t>
            </a:r>
            <a:r>
              <a:rPr lang="en-US" altLang="zh-CN" dirty="0"/>
              <a:t>1</a:t>
            </a:r>
            <a:r>
              <a:rPr lang="zh-CN" altLang="en-US" dirty="0"/>
              <a:t>的概率是</a:t>
            </a:r>
            <a:r>
              <a:rPr lang="en-US" altLang="zh-CN" dirty="0"/>
              <a:t>1/4</a:t>
            </a:r>
            <a:r>
              <a:rPr lang="zh-CN" altLang="en-US" dirty="0"/>
              <a:t>，高于</a:t>
            </a:r>
            <a:r>
              <a:rPr lang="en-US" altLang="zh-CN" dirty="0"/>
              <a:t>1/6</a:t>
            </a:r>
            <a:r>
              <a:rPr lang="zh-CN" altLang="en-US" dirty="0"/>
              <a:t>和</a:t>
            </a:r>
            <a:r>
              <a:rPr lang="en-US" altLang="zh-CN" dirty="0"/>
              <a:t>1/8</a:t>
            </a:r>
            <a:r>
              <a:rPr lang="en-US" altLang="zh-CN" dirty="0" smtClean="0"/>
              <a:t>.</a:t>
            </a:r>
          </a:p>
          <a:p>
            <a:r>
              <a:rPr lang="en-US" altLang="zh-CN" dirty="0" smtClean="0"/>
              <a:t>2</a:t>
            </a:r>
            <a:r>
              <a:rPr lang="zh-CN" altLang="en-US" dirty="0" smtClean="0"/>
              <a:t>：把</a:t>
            </a:r>
            <a:r>
              <a:rPr lang="zh-CN" altLang="en-US" dirty="0"/>
              <a:t>这个情况拓展，我们掷两次骰子</a:t>
            </a:r>
            <a:r>
              <a:rPr lang="zh-CN" altLang="en-US" dirty="0" smtClean="0"/>
              <a:t>：</a:t>
            </a:r>
            <a:r>
              <a:rPr lang="zh-CN" altLang="en-US" dirty="0"/>
              <a:t>结果为</a:t>
            </a:r>
            <a:r>
              <a:rPr lang="en-US" altLang="zh-CN" dirty="0"/>
              <a:t>1</a:t>
            </a:r>
            <a:r>
              <a:rPr lang="zh-CN" altLang="en-US" dirty="0"/>
              <a:t>，</a:t>
            </a:r>
            <a:r>
              <a:rPr lang="en-US" altLang="zh-CN" dirty="0"/>
              <a:t>6.</a:t>
            </a:r>
            <a:r>
              <a:rPr lang="zh-CN" altLang="en-US" dirty="0"/>
              <a:t>这时问题变得复杂起来，我们要计算三个值，分别是第二个骰子是</a:t>
            </a:r>
            <a:r>
              <a:rPr lang="en-US" altLang="zh-CN" dirty="0"/>
              <a:t>D6</a:t>
            </a:r>
            <a:r>
              <a:rPr lang="zh-CN" altLang="en-US" dirty="0"/>
              <a:t>，</a:t>
            </a:r>
            <a:r>
              <a:rPr lang="en-US" altLang="zh-CN" dirty="0"/>
              <a:t>D4</a:t>
            </a:r>
            <a:r>
              <a:rPr lang="zh-CN" altLang="en-US" dirty="0"/>
              <a:t>，</a:t>
            </a:r>
            <a:r>
              <a:rPr lang="en-US" altLang="zh-CN" dirty="0"/>
              <a:t>D8</a:t>
            </a:r>
            <a:r>
              <a:rPr lang="zh-CN" altLang="en-US" dirty="0"/>
              <a:t>的最大概率。显然，要取到最大概率，第一个骰子必须为</a:t>
            </a:r>
            <a:r>
              <a:rPr lang="en-US" altLang="zh-CN" dirty="0"/>
              <a:t>D4</a:t>
            </a:r>
            <a:r>
              <a:rPr lang="zh-CN" altLang="en-US" dirty="0"/>
              <a:t>。这时，第二个骰子取到</a:t>
            </a:r>
            <a:r>
              <a:rPr lang="en-US" altLang="zh-CN" dirty="0"/>
              <a:t>D6</a:t>
            </a:r>
            <a:r>
              <a:rPr lang="zh-CN" altLang="en-US" dirty="0"/>
              <a:t>的最大概率是</a:t>
            </a:r>
          </a:p>
          <a:p>
            <a:endParaRPr lang="en-US" altLang="zh-CN" dirty="0" smtClean="0"/>
          </a:p>
          <a:p>
            <a:endParaRPr lang="en-US" altLang="zh-CN" dirty="0"/>
          </a:p>
        </p:txBody>
      </p:sp>
      <p:pic>
        <p:nvPicPr>
          <p:cNvPr id="1032" name="Picture 8" descr="P2(D6)=P(D4)*P(D4\rightarrow 1)*P(D4\rightarrow D6)*P(D6\rightarrow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8312" y="3336995"/>
            <a:ext cx="5584924" cy="2348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rac{1}{3} *\frac{1}{4} *\frac{1}{3} *\frac{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3099" y="3219554"/>
            <a:ext cx="1422328" cy="46976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pic4.zhimg.com/82093763ebb5f0b84784206bca544063_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93775" y="4073527"/>
            <a:ext cx="5413375" cy="1007907"/>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813048" y="3792362"/>
            <a:ext cx="8474075" cy="2031325"/>
          </a:xfrm>
          <a:prstGeom prst="rect">
            <a:avLst/>
          </a:prstGeom>
        </p:spPr>
        <p:txBody>
          <a:bodyPr wrap="square">
            <a:spAutoFit/>
          </a:bodyPr>
          <a:lstStyle/>
          <a:p>
            <a:r>
              <a:rPr lang="zh-CN" altLang="en-US" dirty="0" smtClean="0"/>
              <a:t>同样的，我们可以计算第二个骰子是</a:t>
            </a:r>
            <a:r>
              <a:rPr lang="en-US" altLang="zh-CN" dirty="0" smtClean="0"/>
              <a:t>D4</a:t>
            </a:r>
            <a:r>
              <a:rPr lang="zh-CN" altLang="en-US" dirty="0" smtClean="0"/>
              <a:t>或</a:t>
            </a:r>
            <a:r>
              <a:rPr lang="en-US" altLang="zh-CN" dirty="0" smtClean="0"/>
              <a:t>D8</a:t>
            </a:r>
            <a:r>
              <a:rPr lang="zh-CN" altLang="en-US" dirty="0" smtClean="0"/>
              <a:t>时的最大概率。我们发现，第二个骰子取到</a:t>
            </a:r>
            <a:r>
              <a:rPr lang="en-US" altLang="zh-CN" dirty="0" smtClean="0"/>
              <a:t>D6</a:t>
            </a:r>
            <a:r>
              <a:rPr lang="zh-CN" altLang="en-US" dirty="0" smtClean="0"/>
              <a:t>的概率最大。而使这个概率最大时，第一个骰子为</a:t>
            </a:r>
            <a:r>
              <a:rPr lang="en-US" altLang="zh-CN" dirty="0" smtClean="0"/>
              <a:t>D4</a:t>
            </a:r>
            <a:r>
              <a:rPr lang="zh-CN" altLang="en-US" dirty="0" smtClean="0"/>
              <a:t>。所以最大概率骰子序列就是</a:t>
            </a:r>
            <a:r>
              <a:rPr lang="en-US" altLang="zh-CN" dirty="0" smtClean="0"/>
              <a:t>D4 D6</a:t>
            </a:r>
            <a:r>
              <a:rPr lang="zh-CN" altLang="en-US" dirty="0" smtClean="0"/>
              <a:t>。</a:t>
            </a:r>
            <a:endParaRPr lang="en-US" altLang="zh-CN" dirty="0" smtClean="0"/>
          </a:p>
          <a:p>
            <a:endParaRPr lang="en-US" altLang="zh-CN" dirty="0"/>
          </a:p>
          <a:p>
            <a:r>
              <a:rPr lang="en-US" altLang="zh-CN" dirty="0" smtClean="0"/>
              <a:t>3</a:t>
            </a:r>
            <a:r>
              <a:rPr lang="zh-CN" altLang="en-US" dirty="0" smtClean="0"/>
              <a:t>：同样</a:t>
            </a:r>
            <a:r>
              <a:rPr lang="zh-CN" altLang="en-US" dirty="0"/>
              <a:t>，我们计算第三个骰子分别是</a:t>
            </a:r>
            <a:r>
              <a:rPr lang="en-US" altLang="zh-CN" dirty="0"/>
              <a:t>D6</a:t>
            </a:r>
            <a:r>
              <a:rPr lang="zh-CN" altLang="en-US" dirty="0"/>
              <a:t>，</a:t>
            </a:r>
            <a:r>
              <a:rPr lang="en-US" altLang="zh-CN" dirty="0"/>
              <a:t>D4</a:t>
            </a:r>
            <a:r>
              <a:rPr lang="zh-CN" altLang="en-US" dirty="0"/>
              <a:t>，</a:t>
            </a:r>
            <a:r>
              <a:rPr lang="en-US" altLang="zh-CN" dirty="0"/>
              <a:t>D8</a:t>
            </a:r>
            <a:r>
              <a:rPr lang="zh-CN" altLang="en-US" dirty="0"/>
              <a:t>的最大概率。我们再次发现，要取到最大概率，第二个骰子必须为</a:t>
            </a:r>
            <a:r>
              <a:rPr lang="en-US" altLang="zh-CN" dirty="0"/>
              <a:t>D6</a:t>
            </a:r>
            <a:r>
              <a:rPr lang="zh-CN" altLang="en-US" dirty="0"/>
              <a:t>。这时，第三个骰子取到</a:t>
            </a:r>
            <a:r>
              <a:rPr lang="en-US" altLang="zh-CN" dirty="0"/>
              <a:t>D4</a:t>
            </a:r>
            <a:r>
              <a:rPr lang="zh-CN" altLang="en-US" dirty="0"/>
              <a:t>的最大概率是</a:t>
            </a:r>
          </a:p>
          <a:p>
            <a:endParaRPr lang="zh-CN" altLang="en-US" dirty="0"/>
          </a:p>
        </p:txBody>
      </p:sp>
      <p:pic>
        <p:nvPicPr>
          <p:cNvPr id="1038" name="Picture 14" descr="P3(D4)=P2(D6)*P(D6\rightarrow D4)*P(D4\rightarrow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8312" y="5722586"/>
            <a:ext cx="3238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ac{1}{216} *\frac{1}{3} *\frac{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7150" y="5629911"/>
            <a:ext cx="933450" cy="34290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813048" y="5722586"/>
            <a:ext cx="8674102" cy="1107996"/>
          </a:xfrm>
          <a:prstGeom prst="rect">
            <a:avLst/>
          </a:prstGeom>
        </p:spPr>
        <p:txBody>
          <a:bodyPr wrap="square">
            <a:spAutoFit/>
          </a:bodyPr>
          <a:lstStyle/>
          <a:p>
            <a:r>
              <a:rPr lang="zh-CN" altLang="en-US" dirty="0"/>
              <a:t/>
            </a:r>
            <a:br>
              <a:rPr lang="zh-CN" altLang="en-US" dirty="0"/>
            </a:br>
            <a:r>
              <a:rPr lang="zh-CN" altLang="en-US" sz="1600" dirty="0"/>
              <a:t>同上，我们可以计算第三个骰子是</a:t>
            </a:r>
            <a:r>
              <a:rPr lang="en-US" altLang="zh-CN" sz="1600" dirty="0"/>
              <a:t>D6</a:t>
            </a:r>
            <a:r>
              <a:rPr lang="zh-CN" altLang="en-US" sz="1600" dirty="0"/>
              <a:t>或</a:t>
            </a:r>
            <a:r>
              <a:rPr lang="en-US" altLang="zh-CN" sz="1600" dirty="0"/>
              <a:t>D8</a:t>
            </a:r>
            <a:r>
              <a:rPr lang="zh-CN" altLang="en-US" sz="1600" dirty="0"/>
              <a:t>时的最大概率。我们发现，第三个骰子取到</a:t>
            </a:r>
            <a:r>
              <a:rPr lang="en-US" altLang="zh-CN" sz="1600" dirty="0"/>
              <a:t>D4</a:t>
            </a:r>
            <a:r>
              <a:rPr lang="zh-CN" altLang="en-US" sz="1600" dirty="0"/>
              <a:t>的概率最大。而使这个概率最大时，第二个骰子为</a:t>
            </a:r>
            <a:r>
              <a:rPr lang="en-US" altLang="zh-CN" sz="1600" dirty="0"/>
              <a:t>D6</a:t>
            </a:r>
            <a:r>
              <a:rPr lang="zh-CN" altLang="en-US" sz="1600" dirty="0"/>
              <a:t>，第一个骰子为</a:t>
            </a:r>
            <a:r>
              <a:rPr lang="en-US" altLang="zh-CN" sz="1600" dirty="0"/>
              <a:t>D4</a:t>
            </a:r>
            <a:r>
              <a:rPr lang="zh-CN" altLang="en-US" sz="1600" dirty="0"/>
              <a:t>。所以最大概率骰子序列就是</a:t>
            </a:r>
            <a:r>
              <a:rPr lang="en-US" altLang="zh-CN" sz="1600" dirty="0"/>
              <a:t>D4 D6 D4</a:t>
            </a:r>
            <a:r>
              <a:rPr lang="zh-CN" altLang="en-US" sz="1600" dirty="0"/>
              <a:t>。</a:t>
            </a:r>
          </a:p>
        </p:txBody>
      </p:sp>
    </p:spTree>
    <p:extLst>
      <p:ext uri="{BB962C8B-B14F-4D97-AF65-F5344CB8AC3E}">
        <p14:creationId xmlns:p14="http://schemas.microsoft.com/office/powerpoint/2010/main" val="1940133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1030" name="Picture 6" descr="https://pic1.zhimg.com/6790ea73a601549e1f2a8dae1abcde44_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3775" y="2882967"/>
            <a:ext cx="5210175" cy="97007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HMM-</a:t>
            </a:r>
            <a:r>
              <a:rPr lang="zh-CN" altLang="en-US" dirty="0" smtClean="0"/>
              <a:t>解码</a:t>
            </a:r>
            <a:r>
              <a:rPr lang="en-US" altLang="zh-CN" dirty="0" smtClean="0"/>
              <a:t>-Viterbi</a:t>
            </a:r>
            <a:r>
              <a:rPr lang="zh-CN" altLang="en-US" dirty="0" smtClean="0"/>
              <a:t>算法</a:t>
            </a:r>
            <a:endParaRPr lang="zh-CN" altLang="en-US" dirty="0"/>
          </a:p>
        </p:txBody>
      </p:sp>
      <p:pic>
        <p:nvPicPr>
          <p:cNvPr id="1026" name="Picture 2" descr="https://pic4.zhimg.com/cd4ede10233a8b9c33cd3921ac64bfeb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775" y="1690688"/>
            <a:ext cx="5715000" cy="10572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pic4.zhimg.com/82093763ebb5f0b84784206bca544063_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3775" y="4073527"/>
            <a:ext cx="5413375" cy="100790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1757" y="1269118"/>
            <a:ext cx="5713674" cy="1680492"/>
          </a:xfrm>
          <a:prstGeom prst="rect">
            <a:avLst/>
          </a:prstGeom>
        </p:spPr>
      </p:pic>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41757" y="3227897"/>
            <a:ext cx="5713674" cy="1680492"/>
          </a:xfrm>
          <a:prstGeom prst="rect">
            <a:avLst/>
          </a:prstGeom>
        </p:spPr>
      </p:pic>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1758" y="5081435"/>
            <a:ext cx="5713674" cy="1680492"/>
          </a:xfrm>
          <a:prstGeom prst="rect">
            <a:avLst/>
          </a:prstGeom>
        </p:spPr>
      </p:pic>
    </p:spTree>
    <p:extLst>
      <p:ext uri="{BB962C8B-B14F-4D97-AF65-F5344CB8AC3E}">
        <p14:creationId xmlns:p14="http://schemas.microsoft.com/office/powerpoint/2010/main" val="2591806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b="1" dirty="0" smtClean="0"/>
              <a:t>看见</a:t>
            </a:r>
            <a:r>
              <a:rPr lang="zh-CN" altLang="en-US" b="1" dirty="0"/>
              <a:t>不可见的，破解骰子序列</a:t>
            </a:r>
            <a:r>
              <a:rPr lang="zh-CN" altLang="en-US" dirty="0"/>
              <a:t/>
            </a:r>
            <a:br>
              <a:rPr lang="zh-CN" altLang="en-US" dirty="0"/>
            </a:br>
            <a:r>
              <a:rPr lang="zh-CN" altLang="en-US" dirty="0"/>
              <a:t>这里我说的是第一种解法，解最大似然路径问题。</a:t>
            </a:r>
            <a:br>
              <a:rPr lang="zh-CN" altLang="en-US" dirty="0"/>
            </a:br>
            <a:r>
              <a:rPr lang="zh-CN" altLang="en-US" dirty="0"/>
              <a:t>举例来说，我知道我有三个骰子，六面骰，四面骰，八面骰。我也知道我掷了十次的结果（</a:t>
            </a:r>
            <a:r>
              <a:rPr lang="en-US" altLang="zh-CN" dirty="0"/>
              <a:t>1 6 3 5 2 7 3 5 2 4</a:t>
            </a:r>
            <a:r>
              <a:rPr lang="zh-CN" altLang="en-US" dirty="0"/>
              <a:t>），我不知道每次用了那种骰子，我想知道最有可能的骰子序列。</a:t>
            </a:r>
            <a:br>
              <a:rPr lang="zh-CN" altLang="en-US" dirty="0"/>
            </a:br>
            <a:r>
              <a:rPr lang="zh-CN" altLang="en-US" dirty="0"/>
              <a:t/>
            </a:r>
            <a:br>
              <a:rPr lang="zh-CN" altLang="en-US" dirty="0"/>
            </a:br>
            <a:r>
              <a:rPr lang="zh-CN" altLang="en-US" dirty="0"/>
              <a:t>其实最简单而暴力的方法就是穷举所有可能的骰子序列，然后依照第零个问题的解法把每个序列对应的概率算出来。然后我们从里面把对应最大概率的序列挑出来就行了。如果马尔可夫链不长，当然可行。如果长的话，穷举的数量太大，就很难完成了。</a:t>
            </a:r>
          </a:p>
          <a:p>
            <a:endParaRPr lang="zh-CN" altLang="en-US" dirty="0"/>
          </a:p>
        </p:txBody>
      </p:sp>
    </p:spTree>
    <p:extLst>
      <p:ext uri="{BB962C8B-B14F-4D97-AF65-F5344CB8AC3E}">
        <p14:creationId xmlns:p14="http://schemas.microsoft.com/office/powerpoint/2010/main" val="2533718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HMM-Q1:</a:t>
            </a:r>
            <a:r>
              <a:rPr lang="zh-CN" altLang="en-US" sz="2800" dirty="0" smtClean="0"/>
              <a:t>给定模型求某观察序列的概率</a:t>
            </a:r>
            <a:endParaRPr lang="zh-CN" altLang="en-US" sz="2800" dirty="0"/>
          </a:p>
        </p:txBody>
      </p:sp>
      <p:sp>
        <p:nvSpPr>
          <p:cNvPr id="3" name="内容占位符 2"/>
          <p:cNvSpPr>
            <a:spLocks noGrp="1"/>
          </p:cNvSpPr>
          <p:nvPr>
            <p:ph idx="1"/>
          </p:nvPr>
        </p:nvSpPr>
        <p:spPr/>
        <p:txBody>
          <a:bodyPr/>
          <a:lstStyle/>
          <a:p>
            <a:r>
              <a:rPr lang="zh-CN" altLang="en-US" dirty="0"/>
              <a:t>给定一个固定的状态序列</a:t>
            </a:r>
            <a:r>
              <a:rPr lang="en-US" altLang="zh-CN" i="1" dirty="0"/>
              <a:t>S=(q</a:t>
            </a:r>
            <a:r>
              <a:rPr lang="en-US" altLang="zh-CN" sz="1200" i="1" dirty="0"/>
              <a:t>1</a:t>
            </a:r>
            <a:r>
              <a:rPr lang="zh-CN" altLang="en-US" i="1" dirty="0"/>
              <a:t>，</a:t>
            </a:r>
            <a:r>
              <a:rPr lang="en-US" altLang="zh-CN" i="1" dirty="0"/>
              <a:t>q</a:t>
            </a:r>
            <a:r>
              <a:rPr lang="en-US" altLang="zh-CN" sz="1100" i="1" dirty="0"/>
              <a:t>2</a:t>
            </a:r>
            <a:r>
              <a:rPr lang="zh-CN" altLang="en-US" i="1" dirty="0"/>
              <a:t>，</a:t>
            </a:r>
            <a:r>
              <a:rPr lang="en-US" altLang="zh-CN" i="1" dirty="0"/>
              <a:t>q</a:t>
            </a:r>
            <a:r>
              <a:rPr lang="en-US" altLang="zh-CN" sz="1100" i="1" dirty="0"/>
              <a:t>3</a:t>
            </a:r>
            <a:r>
              <a:rPr lang="en-US" altLang="zh-CN" i="1" dirty="0"/>
              <a:t>…)</a:t>
            </a:r>
          </a:p>
          <a:p>
            <a:endParaRPr lang="en-US" altLang="zh-CN" dirty="0"/>
          </a:p>
          <a:p>
            <a:endParaRPr lang="en-US" altLang="zh-CN" dirty="0" smtClean="0"/>
          </a:p>
          <a:p>
            <a:r>
              <a:rPr lang="zh-CN" altLang="en-US" dirty="0" smtClean="0"/>
              <a:t>表示</a:t>
            </a:r>
            <a:r>
              <a:rPr lang="zh-CN" altLang="en-US" dirty="0"/>
              <a:t>在</a:t>
            </a:r>
            <a:r>
              <a:rPr lang="en-US" altLang="zh-CN" i="1" dirty="0" err="1"/>
              <a:t>q</a:t>
            </a:r>
            <a:r>
              <a:rPr lang="en-US" altLang="zh-CN" sz="1100" i="1" dirty="0" err="1"/>
              <a:t>t</a:t>
            </a:r>
            <a:r>
              <a:rPr lang="zh-CN" altLang="en-US" dirty="0"/>
              <a:t>状态下观测到</a:t>
            </a:r>
            <a:r>
              <a:rPr lang="en-US" altLang="zh-CN" i="1" dirty="0" err="1"/>
              <a:t>O</a:t>
            </a:r>
            <a:r>
              <a:rPr lang="en-US" altLang="zh-CN" sz="1100" i="1" dirty="0" err="1"/>
              <a:t>t</a:t>
            </a:r>
            <a:r>
              <a:rPr lang="zh-CN" altLang="en-US" dirty="0"/>
              <a:t>的概率</a:t>
            </a:r>
          </a:p>
          <a:p>
            <a:endParaRPr lang="zh-CN" altLang="en-US" dirty="0"/>
          </a:p>
          <a:p>
            <a:endParaRPr lang="zh-CN" altLang="en-US" dirty="0"/>
          </a:p>
          <a:p>
            <a:r>
              <a:rPr lang="en-US" altLang="zh-CN" dirty="0"/>
              <a:t>N=5, M=100, </a:t>
            </a:r>
            <a:r>
              <a:rPr lang="zh-CN" altLang="en-US" dirty="0"/>
              <a:t>其计算量为</a:t>
            </a:r>
            <a:r>
              <a:rPr lang="en-US" altLang="zh-CN" dirty="0"/>
              <a:t>10</a:t>
            </a:r>
            <a:r>
              <a:rPr lang="en-US" altLang="zh-CN" baseline="30000" dirty="0"/>
              <a:t>72</a:t>
            </a:r>
            <a:r>
              <a:rPr lang="zh-CN" altLang="en-US" dirty="0"/>
              <a:t>！</a:t>
            </a:r>
          </a:p>
          <a:p>
            <a:endParaRPr lang="zh-CN" altLang="en-US" dirty="0"/>
          </a:p>
        </p:txBody>
      </p:sp>
      <p:pic>
        <p:nvPicPr>
          <p:cNvPr id="6" name="图片 5"/>
          <p:cNvPicPr>
            <a:picLocks noChangeAspect="1" noChangeArrowheads="1"/>
          </p:cNvPicPr>
          <p:nvPr/>
        </p:nvPicPr>
        <p:blipFill>
          <a:blip r:embed="rId3">
            <a:lum bright="-40000" contrast="-40000"/>
            <a:extLst>
              <a:ext uri="{28A0092B-C50C-407E-A947-70E740481C1C}">
                <a14:useLocalDpi xmlns:a14="http://schemas.microsoft.com/office/drawing/2010/main" val="0"/>
              </a:ext>
            </a:extLst>
          </a:blip>
          <a:srcRect/>
          <a:stretch>
            <a:fillRect/>
          </a:stretch>
        </p:blipFill>
        <p:spPr bwMode="auto">
          <a:xfrm>
            <a:off x="1135063" y="2332830"/>
            <a:ext cx="7632700" cy="95726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noChangeArrowheads="1"/>
          </p:cNvPicPr>
          <p:nvPr/>
        </p:nvPicPr>
        <p:blipFill>
          <a:blip r:embed="rId4">
            <a:lum bright="-40000" contrast="-40000"/>
            <a:extLst>
              <a:ext uri="{28A0092B-C50C-407E-A947-70E740481C1C}">
                <a14:useLocalDpi xmlns:a14="http://schemas.microsoft.com/office/drawing/2010/main" val="0"/>
              </a:ext>
            </a:extLst>
          </a:blip>
          <a:srcRect/>
          <a:stretch>
            <a:fillRect/>
          </a:stretch>
        </p:blipFill>
        <p:spPr bwMode="auto">
          <a:xfrm>
            <a:off x="1135063" y="4056856"/>
            <a:ext cx="5040312" cy="87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924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95524" y="365125"/>
            <a:ext cx="9058275" cy="1325563"/>
          </a:xfrm>
        </p:spPr>
        <p:txBody>
          <a:bodyPr/>
          <a:lstStyle/>
          <a:p>
            <a:r>
              <a:rPr lang="en-US" altLang="zh-CN" dirty="0" smtClean="0"/>
              <a:t>HMM</a:t>
            </a:r>
            <a:r>
              <a:rPr lang="zh-CN" altLang="en-US" dirty="0" smtClean="0"/>
              <a:t>来由</a:t>
            </a:r>
            <a:endParaRPr lang="zh-CN" altLang="en-US" dirty="0"/>
          </a:p>
        </p:txBody>
      </p:sp>
      <p:sp>
        <p:nvSpPr>
          <p:cNvPr id="3" name="内容占位符 2"/>
          <p:cNvSpPr>
            <a:spLocks noGrp="1"/>
          </p:cNvSpPr>
          <p:nvPr>
            <p:ph idx="1"/>
          </p:nvPr>
        </p:nvSpPr>
        <p:spPr/>
        <p:txBody>
          <a:bodyPr/>
          <a:lstStyle/>
          <a:p>
            <a:pPr>
              <a:buClr>
                <a:schemeClr val="tx2"/>
              </a:buClr>
              <a:buSzPct val="75000"/>
            </a:pPr>
            <a:r>
              <a:rPr lang="en-US" altLang="zh-CN" dirty="0"/>
              <a:t>1870</a:t>
            </a:r>
            <a:r>
              <a:rPr lang="zh-CN" altLang="en-US" dirty="0"/>
              <a:t>年，俄国有机化学家</a:t>
            </a:r>
            <a:r>
              <a:rPr lang="en-US" altLang="zh-CN" dirty="0"/>
              <a:t>Vladimir V. Markovnikov</a:t>
            </a:r>
            <a:r>
              <a:rPr lang="zh-CN" altLang="en-US" dirty="0"/>
              <a:t>第一次提出马尔科夫模型</a:t>
            </a:r>
          </a:p>
          <a:p>
            <a:pPr>
              <a:buClr>
                <a:schemeClr val="tx2"/>
              </a:buClr>
              <a:buSzPct val="75000"/>
            </a:pPr>
            <a:endParaRPr lang="zh-CN" altLang="en-US" dirty="0"/>
          </a:p>
          <a:p>
            <a:pPr marL="228600" lvl="1">
              <a:spcBef>
                <a:spcPts val="1000"/>
              </a:spcBef>
              <a:buClr>
                <a:schemeClr val="tx2"/>
              </a:buClr>
              <a:buSzPct val="75000"/>
            </a:pPr>
            <a:r>
              <a:rPr lang="zh-CN" altLang="en-US" sz="2800" dirty="0"/>
              <a:t>马尔可夫模型</a:t>
            </a:r>
          </a:p>
          <a:p>
            <a:pPr marL="228600" lvl="1">
              <a:spcBef>
                <a:spcPts val="1000"/>
              </a:spcBef>
              <a:buClr>
                <a:schemeClr val="tx2"/>
              </a:buClr>
              <a:buSzPct val="75000"/>
            </a:pPr>
            <a:r>
              <a:rPr lang="zh-CN" altLang="en-US" sz="2800" dirty="0"/>
              <a:t>马尔可夫链 </a:t>
            </a:r>
          </a:p>
          <a:p>
            <a:pPr marL="228600" lvl="1">
              <a:spcBef>
                <a:spcPts val="1000"/>
              </a:spcBef>
              <a:buClr>
                <a:schemeClr val="tx2"/>
              </a:buClr>
              <a:buSzPct val="75000"/>
            </a:pPr>
            <a:r>
              <a:rPr lang="zh-CN" altLang="en-US" sz="2800" dirty="0"/>
              <a:t>隐马尔可夫模型</a:t>
            </a:r>
          </a:p>
          <a:p>
            <a:endParaRPr lang="en-US" altLang="zh-CN" dirty="0"/>
          </a:p>
        </p:txBody>
      </p:sp>
    </p:spTree>
    <p:extLst>
      <p:ext uri="{BB962C8B-B14F-4D97-AF65-F5344CB8AC3E}">
        <p14:creationId xmlns:p14="http://schemas.microsoft.com/office/powerpoint/2010/main" val="19726023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HMM-</a:t>
            </a:r>
            <a:r>
              <a:rPr lang="zh-CN" altLang="en-US" dirty="0" smtClean="0"/>
              <a:t>解码</a:t>
            </a:r>
            <a:r>
              <a:rPr lang="en-US" altLang="zh-CN" dirty="0" smtClean="0"/>
              <a:t>-</a:t>
            </a:r>
            <a:r>
              <a:rPr lang="zh-CN" altLang="en-US" dirty="0" smtClean="0"/>
              <a:t>语音识别</a:t>
            </a:r>
            <a:endParaRPr lang="zh-CN" altLang="en-US" dirty="0"/>
          </a:p>
        </p:txBody>
      </p:sp>
      <p:sp>
        <p:nvSpPr>
          <p:cNvPr id="5" name="Rectangle 1"/>
          <p:cNvSpPr>
            <a:spLocks noChangeArrowheads="1"/>
          </p:cNvSpPr>
          <p:nvPr/>
        </p:nvSpPr>
        <p:spPr bwMode="auto">
          <a:xfrm>
            <a:off x="372317" y="2323999"/>
            <a:ext cx="1144736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语音识别问题就是将一段</a:t>
            </a:r>
            <a:r>
              <a:rPr kumimoji="0" lang="zh-CN" altLang="zh-CN" sz="1800" b="1" i="0" u="none" strike="noStrike" cap="none" normalizeH="0" baseline="0" dirty="0" smtClean="0">
                <a:ln>
                  <a:noFill/>
                </a:ln>
                <a:solidFill>
                  <a:schemeClr val="tx1"/>
                </a:solidFill>
                <a:effectLst/>
                <a:latin typeface="Arial" panose="020B0604020202020204" pitchFamily="34" charset="0"/>
              </a:rPr>
              <a:t>语音信号</a:t>
            </a:r>
            <a:r>
              <a:rPr kumimoji="0" lang="zh-CN" altLang="zh-CN" sz="1800" b="0" i="0" u="none" strike="noStrike" cap="none" normalizeH="0" baseline="0" dirty="0" smtClean="0">
                <a:ln>
                  <a:noFill/>
                </a:ln>
                <a:solidFill>
                  <a:schemeClr val="tx1"/>
                </a:solidFill>
                <a:effectLst/>
                <a:latin typeface="Arial" panose="020B0604020202020204" pitchFamily="34" charset="0"/>
              </a:rPr>
              <a:t>转换为</a:t>
            </a:r>
            <a:r>
              <a:rPr kumimoji="0" lang="zh-CN" altLang="zh-CN" sz="1800" b="1" i="0" u="none" strike="noStrike" cap="none" normalizeH="0" baseline="0" dirty="0" smtClean="0">
                <a:ln>
                  <a:noFill/>
                </a:ln>
                <a:solidFill>
                  <a:schemeClr val="tx1"/>
                </a:solidFill>
                <a:effectLst/>
                <a:latin typeface="Arial" panose="020B0604020202020204" pitchFamily="34" charset="0"/>
              </a:rPr>
              <a:t>文字序列</a:t>
            </a:r>
            <a:r>
              <a:rPr kumimoji="0" lang="zh-CN" altLang="zh-CN" sz="1800" b="0" i="0" u="none" strike="noStrike" cap="none" normalizeH="0" baseline="0" dirty="0" smtClean="0">
                <a:ln>
                  <a:noFill/>
                </a:ln>
                <a:solidFill>
                  <a:schemeClr val="tx1"/>
                </a:solidFill>
                <a:effectLst/>
                <a:latin typeface="Arial" panose="020B0604020202020204" pitchFamily="34" charset="0"/>
              </a:rPr>
              <a:t>的过程.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在个问题里面隐性状态就是: 语音信号对应的文字序列</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而显性的状态就是: 语音信号.</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r>
              <a:rPr kumimoji="0" lang="zh-CN" altLang="zh-CN" sz="1800" b="0" i="0" u="none" strike="noStrike" cap="none" normalizeH="0" baseline="0" dirty="0" smtClean="0">
                <a:ln>
                  <a:noFill/>
                </a:ln>
                <a:solidFill>
                  <a:schemeClr val="tx1"/>
                </a:solidFill>
                <a:effectLst/>
                <a:latin typeface="Arial" panose="020B0604020202020204" pitchFamily="34" charset="0"/>
              </a:rPr>
              <a:t>HMM模型的学习(Learning): 语音识别的模型学习和上文中通过观察骰子序列建立起一个最有可能的模型</a:t>
            </a:r>
            <a:r>
              <a:rPr kumimoji="0" lang="zh-CN" altLang="zh-CN" sz="1800" b="1" i="0" u="none" strike="noStrike" cap="none" normalizeH="0" baseline="0" dirty="0" smtClean="0">
                <a:ln>
                  <a:noFill/>
                </a:ln>
                <a:solidFill>
                  <a:schemeClr val="tx1"/>
                </a:solidFill>
                <a:effectLst/>
                <a:latin typeface="Arial" panose="020B0604020202020204" pitchFamily="34" charset="0"/>
              </a:rPr>
              <a:t>不同</a:t>
            </a:r>
            <a:r>
              <a:rPr kumimoji="0" lang="zh-CN" altLang="zh-CN" sz="1800" b="0" i="0" u="none" strike="noStrike" cap="none" normalizeH="0" baseline="0" dirty="0" smtClean="0">
                <a:ln>
                  <a:noFill/>
                </a:ln>
                <a:solidFill>
                  <a:schemeClr val="tx1"/>
                </a:solidFill>
                <a:effectLst/>
                <a:latin typeface="Arial" panose="020B0604020202020204" pitchFamily="34"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语音识别的HMM模型学习有两个步骤: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1. 统计文字的发音概率,建立隐性表现概率矩阵Ｂ</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2. 统计字词之间的转换概率(这个步骤并不需要考虑到语音,可以直接统计字词之间的转移概率即可)</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
            </a:r>
            <a:br>
              <a:rPr kumimoji="0" lang="zh-CN" altLang="zh-CN" sz="1800" b="0" i="0" u="none" strike="noStrike" cap="none" normalizeH="0" baseline="0" dirty="0" smtClean="0">
                <a:ln>
                  <a:noFill/>
                </a:ln>
                <a:solidFill>
                  <a:schemeClr val="tx1"/>
                </a:solidFill>
                <a:effectLst/>
                <a:latin typeface="Arial" panose="020B0604020202020204" pitchFamily="34" charset="0"/>
              </a:rPr>
            </a:br>
            <a:endParaRPr kumimoji="0" lang="zh-CN" altLang="zh-CN"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Arial" panose="020B0604020202020204" pitchFamily="34" charset="0"/>
              </a:rPr>
              <a:t>语音模型的估计(Evaluation): 计算"是十四”,"四十四"等等的概率,比较得出最有可能出现的文字序列.</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https://pic1.zhimg.com/8ea5a05ed423c75e283dac52bc378604_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132" y="1114324"/>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679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28850" y="365125"/>
            <a:ext cx="9124950" cy="1325563"/>
          </a:xfrm>
        </p:spPr>
        <p:txBody>
          <a:bodyPr/>
          <a:lstStyle/>
          <a:p>
            <a:r>
              <a:rPr lang="zh-CN" altLang="en-US" dirty="0"/>
              <a:t>马尔可夫性</a:t>
            </a:r>
          </a:p>
        </p:txBody>
      </p:sp>
      <p:sp>
        <p:nvSpPr>
          <p:cNvPr id="3" name="内容占位符 2"/>
          <p:cNvSpPr>
            <a:spLocks noGrp="1"/>
          </p:cNvSpPr>
          <p:nvPr>
            <p:ph idx="1"/>
          </p:nvPr>
        </p:nvSpPr>
        <p:spPr/>
        <p:txBody>
          <a:bodyPr/>
          <a:lstStyle/>
          <a:p>
            <a:pPr marL="609600" indent="-609600" algn="just"/>
            <a:r>
              <a:rPr lang="zh-CN" altLang="en-US" dirty="0"/>
              <a:t>如果一个过程的“将来”仅依赖“现在”而不依赖“过去”，则此过程具有</a:t>
            </a:r>
            <a:r>
              <a:rPr lang="zh-CN" altLang="en-US" b="1" dirty="0">
                <a:solidFill>
                  <a:schemeClr val="tx2"/>
                </a:solidFill>
                <a:ea typeface="黑体" panose="02010609060101010101" pitchFamily="49" charset="-122"/>
              </a:rPr>
              <a:t>马尔可夫性</a:t>
            </a:r>
            <a:r>
              <a:rPr lang="en-US" altLang="zh-CN" dirty="0"/>
              <a:t>,</a:t>
            </a:r>
            <a:r>
              <a:rPr lang="zh-CN" altLang="en-US" dirty="0"/>
              <a:t>或称此过程为</a:t>
            </a:r>
            <a:r>
              <a:rPr lang="zh-CN" altLang="en-US" b="1" dirty="0">
                <a:solidFill>
                  <a:schemeClr val="tx2"/>
                </a:solidFill>
                <a:ea typeface="黑体" panose="02010609060101010101" pitchFamily="49" charset="-122"/>
              </a:rPr>
              <a:t>马尔可夫过程</a:t>
            </a:r>
          </a:p>
          <a:p>
            <a:pPr marL="609600" indent="-609600" algn="just"/>
            <a:endParaRPr lang="zh-CN" altLang="en-US" dirty="0"/>
          </a:p>
          <a:p>
            <a:pPr marL="609600" indent="-609600" algn="just"/>
            <a:r>
              <a:rPr lang="en-US" altLang="zh-CN" i="1" dirty="0"/>
              <a:t>X(t+1) = f( X(t) )</a:t>
            </a:r>
            <a:endParaRPr lang="en-US" altLang="zh-CN" dirty="0"/>
          </a:p>
          <a:p>
            <a:endParaRPr lang="zh-CN" altLang="en-US" dirty="0"/>
          </a:p>
        </p:txBody>
      </p:sp>
      <p:sp>
        <p:nvSpPr>
          <p:cNvPr id="4" name="矩形 3"/>
          <p:cNvSpPr/>
          <p:nvPr/>
        </p:nvSpPr>
        <p:spPr>
          <a:xfrm>
            <a:off x="952499" y="4001294"/>
            <a:ext cx="7162801" cy="1200329"/>
          </a:xfrm>
          <a:prstGeom prst="rect">
            <a:avLst/>
          </a:prstGeom>
        </p:spPr>
        <p:txBody>
          <a:bodyPr wrap="square">
            <a:spAutoFit/>
          </a:bodyPr>
          <a:lstStyle/>
          <a:p>
            <a:r>
              <a:rPr lang="zh-CN" altLang="en-US" dirty="0">
                <a:solidFill>
                  <a:srgbClr val="000000"/>
                </a:solidFill>
                <a:latin typeface="Verdana" panose="020B0604030504040204" pitchFamily="34" charset="0"/>
              </a:rPr>
              <a:t>其未来由现在决定的程度，使得我们关于过去的知识丝毫不影响这种决定性。这种在已知“现在”的条件下，“未来”与“过去”彼此独立的特性就被称为马尔可夫性，具有这种性质的随机过程就叫做马尔可夫过程，其最原始的模型就是马尔可夫链</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599" y="4136133"/>
            <a:ext cx="2857500" cy="1905000"/>
          </a:xfrm>
          <a:prstGeom prst="rect">
            <a:avLst/>
          </a:prstGeom>
        </p:spPr>
      </p:pic>
      <p:sp>
        <p:nvSpPr>
          <p:cNvPr id="6" name="矩形 5"/>
          <p:cNvSpPr/>
          <p:nvPr/>
        </p:nvSpPr>
        <p:spPr>
          <a:xfrm>
            <a:off x="942974" y="5299800"/>
            <a:ext cx="7419976" cy="1754326"/>
          </a:xfrm>
          <a:prstGeom prst="rect">
            <a:avLst/>
          </a:prstGeom>
        </p:spPr>
        <p:txBody>
          <a:bodyPr wrap="square">
            <a:spAutoFit/>
          </a:bodyPr>
          <a:lstStyle/>
          <a:p>
            <a:r>
              <a:rPr lang="zh-CN" altLang="en-US" dirty="0">
                <a:solidFill>
                  <a:srgbClr val="000000"/>
                </a:solidFill>
                <a:latin typeface="Verdana" panose="020B0604030504040204" pitchFamily="34" charset="0"/>
              </a:rPr>
              <a:t>它指的是一个随机变量序列按时间先后关系依次排开的时候，第</a:t>
            </a:r>
            <a:r>
              <a:rPr lang="en-US" altLang="zh-CN" dirty="0">
                <a:solidFill>
                  <a:srgbClr val="000000"/>
                </a:solidFill>
                <a:latin typeface="Verdana" panose="020B0604030504040204" pitchFamily="34" charset="0"/>
              </a:rPr>
              <a:t>N+1</a:t>
            </a:r>
            <a:r>
              <a:rPr lang="zh-CN" altLang="en-US" dirty="0">
                <a:solidFill>
                  <a:srgbClr val="000000"/>
                </a:solidFill>
                <a:latin typeface="Verdana" panose="020B0604030504040204" pitchFamily="34" charset="0"/>
              </a:rPr>
              <a:t>时刻的分布特性，与</a:t>
            </a:r>
            <a:r>
              <a:rPr lang="en-US" altLang="zh-CN" dirty="0">
                <a:solidFill>
                  <a:srgbClr val="000000"/>
                </a:solidFill>
                <a:latin typeface="Verdana" panose="020B0604030504040204" pitchFamily="34" charset="0"/>
              </a:rPr>
              <a:t>N</a:t>
            </a:r>
            <a:r>
              <a:rPr lang="zh-CN" altLang="en-US" dirty="0">
                <a:solidFill>
                  <a:srgbClr val="000000"/>
                </a:solidFill>
                <a:latin typeface="Verdana" panose="020B0604030504040204" pitchFamily="34" charset="0"/>
              </a:rPr>
              <a:t>时刻以前的随机变量的取值无关。拿天气来打个比方。如果我们假定天气是马尔可夫的，其意思就是我们假设今天的天气仅仅与昨天的天气存在概率上的关联，而与前天及前天以前的天气没有关系。其它如传染病和谣言的传播规律，就是马尔可夫的。 </a:t>
            </a:r>
            <a:r>
              <a:rPr lang="zh-CN" altLang="en-US" dirty="0"/>
              <a:t/>
            </a:r>
            <a:br>
              <a:rPr lang="zh-CN" altLang="en-US" dirty="0"/>
            </a:br>
            <a:endParaRPr lang="zh-CN" altLang="en-US" dirty="0"/>
          </a:p>
        </p:txBody>
      </p:sp>
    </p:spTree>
    <p:extLst>
      <p:ext uri="{BB962C8B-B14F-4D97-AF65-F5344CB8AC3E}">
        <p14:creationId xmlns:p14="http://schemas.microsoft.com/office/powerpoint/2010/main" val="1041400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52674" y="365125"/>
            <a:ext cx="9001125" cy="1325563"/>
          </a:xfrm>
        </p:spPr>
        <p:txBody>
          <a:bodyPr/>
          <a:lstStyle/>
          <a:p>
            <a:r>
              <a:rPr lang="zh-CN" altLang="en-US" dirty="0"/>
              <a:t>马尔可夫性</a:t>
            </a:r>
          </a:p>
        </p:txBody>
      </p:sp>
      <p:sp>
        <p:nvSpPr>
          <p:cNvPr id="3" name="内容占位符 2"/>
          <p:cNvSpPr>
            <a:spLocks noGrp="1"/>
          </p:cNvSpPr>
          <p:nvPr>
            <p:ph idx="1"/>
          </p:nvPr>
        </p:nvSpPr>
        <p:spPr/>
        <p:txBody>
          <a:bodyPr/>
          <a:lstStyle/>
          <a:p>
            <a:pPr marL="609600" indent="-609600" algn="just"/>
            <a:r>
              <a:rPr lang="zh-CN" altLang="en-US" dirty="0"/>
              <a:t>如果一个过程的“将来”仅依赖“现在”而不依赖“过去”，则此过程具有</a:t>
            </a:r>
            <a:r>
              <a:rPr lang="zh-CN" altLang="en-US" b="1" dirty="0">
                <a:solidFill>
                  <a:schemeClr val="tx2"/>
                </a:solidFill>
                <a:ea typeface="黑体" panose="02010609060101010101" pitchFamily="49" charset="-122"/>
              </a:rPr>
              <a:t>马尔可夫性</a:t>
            </a:r>
            <a:r>
              <a:rPr lang="en-US" altLang="zh-CN" dirty="0"/>
              <a:t>,</a:t>
            </a:r>
            <a:r>
              <a:rPr lang="zh-CN" altLang="en-US" dirty="0"/>
              <a:t>或称此过程为</a:t>
            </a:r>
            <a:r>
              <a:rPr lang="zh-CN" altLang="en-US" b="1" dirty="0">
                <a:solidFill>
                  <a:schemeClr val="tx2"/>
                </a:solidFill>
                <a:ea typeface="黑体" panose="02010609060101010101" pitchFamily="49" charset="-122"/>
              </a:rPr>
              <a:t>马尔可夫过程</a:t>
            </a:r>
          </a:p>
          <a:p>
            <a:pPr marL="609600" indent="-609600" algn="just"/>
            <a:endParaRPr lang="zh-CN" altLang="en-US" dirty="0"/>
          </a:p>
          <a:p>
            <a:pPr marL="609600" indent="-609600" algn="just"/>
            <a:r>
              <a:rPr lang="en-US" altLang="zh-CN" i="1" dirty="0"/>
              <a:t>X(t+1) = f( X(t) )</a:t>
            </a:r>
            <a:endParaRPr lang="en-US" altLang="zh-CN" dirty="0"/>
          </a:p>
          <a:p>
            <a:endParaRPr lang="zh-CN" altLang="en-US" dirty="0"/>
          </a:p>
        </p:txBody>
      </p:sp>
      <p:sp>
        <p:nvSpPr>
          <p:cNvPr id="4" name="矩形 3"/>
          <p:cNvSpPr/>
          <p:nvPr/>
        </p:nvSpPr>
        <p:spPr>
          <a:xfrm>
            <a:off x="952499" y="4001294"/>
            <a:ext cx="7162801" cy="1200329"/>
          </a:xfrm>
          <a:prstGeom prst="rect">
            <a:avLst/>
          </a:prstGeom>
        </p:spPr>
        <p:txBody>
          <a:bodyPr wrap="square">
            <a:spAutoFit/>
          </a:bodyPr>
          <a:lstStyle/>
          <a:p>
            <a:r>
              <a:rPr lang="zh-CN" altLang="en-US" dirty="0">
                <a:solidFill>
                  <a:srgbClr val="000000"/>
                </a:solidFill>
                <a:latin typeface="Verdana" panose="020B0604030504040204" pitchFamily="34" charset="0"/>
              </a:rPr>
              <a:t>其未来由现在决定的程度，使得我们关于过去的知识丝毫不影响这种决定性。这种在已知“现在”的条件下，“未来”与“过去”彼此独立的特性就被称为马尔可夫性，具有这种性质的随机过程就叫做马尔可夫过程，其最原始的模型就是马尔可夫链</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599" y="4136133"/>
            <a:ext cx="2857500" cy="1905000"/>
          </a:xfrm>
          <a:prstGeom prst="rect">
            <a:avLst/>
          </a:prstGeom>
        </p:spPr>
      </p:pic>
      <p:sp>
        <p:nvSpPr>
          <p:cNvPr id="6" name="矩形 5"/>
          <p:cNvSpPr/>
          <p:nvPr/>
        </p:nvSpPr>
        <p:spPr>
          <a:xfrm>
            <a:off x="942974" y="5299800"/>
            <a:ext cx="7419976" cy="1754326"/>
          </a:xfrm>
          <a:prstGeom prst="rect">
            <a:avLst/>
          </a:prstGeom>
        </p:spPr>
        <p:txBody>
          <a:bodyPr wrap="square">
            <a:spAutoFit/>
          </a:bodyPr>
          <a:lstStyle/>
          <a:p>
            <a:r>
              <a:rPr lang="zh-CN" altLang="en-US" dirty="0">
                <a:solidFill>
                  <a:srgbClr val="000000"/>
                </a:solidFill>
                <a:latin typeface="Verdana" panose="020B0604030504040204" pitchFamily="34" charset="0"/>
              </a:rPr>
              <a:t>它指的是一个随机变量序列按时间先后关系依次排开的时候，第</a:t>
            </a:r>
            <a:r>
              <a:rPr lang="en-US" altLang="zh-CN" dirty="0">
                <a:solidFill>
                  <a:srgbClr val="000000"/>
                </a:solidFill>
                <a:latin typeface="Verdana" panose="020B0604030504040204" pitchFamily="34" charset="0"/>
              </a:rPr>
              <a:t>N+1</a:t>
            </a:r>
            <a:r>
              <a:rPr lang="zh-CN" altLang="en-US" dirty="0">
                <a:solidFill>
                  <a:srgbClr val="000000"/>
                </a:solidFill>
                <a:latin typeface="Verdana" panose="020B0604030504040204" pitchFamily="34" charset="0"/>
              </a:rPr>
              <a:t>时刻的分布特性，与</a:t>
            </a:r>
            <a:r>
              <a:rPr lang="en-US" altLang="zh-CN" dirty="0">
                <a:solidFill>
                  <a:srgbClr val="000000"/>
                </a:solidFill>
                <a:latin typeface="Verdana" panose="020B0604030504040204" pitchFamily="34" charset="0"/>
              </a:rPr>
              <a:t>N</a:t>
            </a:r>
            <a:r>
              <a:rPr lang="zh-CN" altLang="en-US" dirty="0">
                <a:solidFill>
                  <a:srgbClr val="000000"/>
                </a:solidFill>
                <a:latin typeface="Verdana" panose="020B0604030504040204" pitchFamily="34" charset="0"/>
              </a:rPr>
              <a:t>时刻以前的随机变量的取值无关。拿天气来打个比方。如果我们假定天气是马尔可夫的，其意思就是我们假设今天的天气仅仅与昨天的天气存在概率上的关联，而与前天及前天以前的天气没有关系。其它如传染病和谣言的传播规律，就是马尔可夫的。 </a:t>
            </a:r>
            <a:r>
              <a:rPr lang="zh-CN" altLang="en-US" dirty="0"/>
              <a:t/>
            </a:r>
            <a:br>
              <a:rPr lang="zh-CN" altLang="en-US" dirty="0"/>
            </a:br>
            <a:endParaRPr lang="zh-CN" altLang="en-US" dirty="0"/>
          </a:p>
        </p:txBody>
      </p:sp>
    </p:spTree>
    <p:extLst>
      <p:ext uri="{BB962C8B-B14F-4D97-AF65-F5344CB8AC3E}">
        <p14:creationId xmlns:p14="http://schemas.microsoft.com/office/powerpoint/2010/main" val="2229508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52674" y="365125"/>
            <a:ext cx="9001125" cy="1325563"/>
          </a:xfrm>
        </p:spPr>
        <p:txBody>
          <a:bodyPr/>
          <a:lstStyle/>
          <a:p>
            <a:r>
              <a:rPr lang="zh-CN" altLang="en-US" dirty="0" smtClean="0"/>
              <a:t>马尔可夫链</a:t>
            </a:r>
            <a:endParaRPr lang="zh-CN" altLang="en-US" dirty="0"/>
          </a:p>
        </p:txBody>
      </p:sp>
      <p:sp>
        <p:nvSpPr>
          <p:cNvPr id="3" name="内容占位符 2"/>
          <p:cNvSpPr>
            <a:spLocks noGrp="1"/>
          </p:cNvSpPr>
          <p:nvPr>
            <p:ph idx="1"/>
          </p:nvPr>
        </p:nvSpPr>
        <p:spPr/>
        <p:txBody>
          <a:bodyPr/>
          <a:lstStyle/>
          <a:p>
            <a:pPr algn="just"/>
            <a:r>
              <a:rPr lang="zh-CN" altLang="en-US" b="1" dirty="0">
                <a:solidFill>
                  <a:schemeClr val="tx2"/>
                </a:solidFill>
                <a:ea typeface="黑体" panose="02010609060101010101" pitchFamily="49" charset="-122"/>
              </a:rPr>
              <a:t>时间</a:t>
            </a:r>
            <a:r>
              <a:rPr lang="zh-CN" altLang="en-US" dirty="0"/>
              <a:t>和</a:t>
            </a:r>
            <a:r>
              <a:rPr lang="zh-CN" altLang="en-US" b="1" dirty="0">
                <a:solidFill>
                  <a:schemeClr val="tx2"/>
                </a:solidFill>
                <a:ea typeface="黑体" panose="02010609060101010101" pitchFamily="49" charset="-122"/>
              </a:rPr>
              <a:t>状态</a:t>
            </a:r>
            <a:r>
              <a:rPr lang="zh-CN" altLang="en-US" dirty="0"/>
              <a:t>都离散的马尔科夫过程称为马尔科夫链</a:t>
            </a:r>
          </a:p>
          <a:p>
            <a:pPr algn="just"/>
            <a:r>
              <a:rPr lang="zh-CN" altLang="en-US" dirty="0"/>
              <a:t>记作</a:t>
            </a:r>
            <a:r>
              <a:rPr lang="en-US" altLang="zh-CN" dirty="0"/>
              <a:t>{X</a:t>
            </a:r>
            <a:r>
              <a:rPr lang="en-US" altLang="zh-CN" baseline="-30000" dirty="0"/>
              <a:t>n</a:t>
            </a:r>
            <a:r>
              <a:rPr lang="en-US" altLang="zh-CN" dirty="0"/>
              <a:t> = X(n), n = 0,1,2,…}</a:t>
            </a:r>
          </a:p>
          <a:p>
            <a:pPr lvl="1" algn="just"/>
            <a:r>
              <a:rPr lang="zh-CN" altLang="en-US" dirty="0"/>
              <a:t>在时间集</a:t>
            </a:r>
            <a:r>
              <a:rPr lang="en-US" altLang="zh-CN" dirty="0"/>
              <a:t>T</a:t>
            </a:r>
            <a:r>
              <a:rPr lang="en-US" altLang="zh-CN" baseline="-30000" dirty="0"/>
              <a:t>1 </a:t>
            </a:r>
            <a:r>
              <a:rPr lang="en-US" altLang="zh-CN" dirty="0"/>
              <a:t>= {0,1,2,…}</a:t>
            </a:r>
            <a:r>
              <a:rPr lang="zh-CN" altLang="en-US" dirty="0"/>
              <a:t>上对离散状态的过程相继观察的结果</a:t>
            </a:r>
          </a:p>
          <a:p>
            <a:pPr lvl="1" algn="just"/>
            <a:endParaRPr lang="zh-CN" altLang="en-US" dirty="0"/>
          </a:p>
          <a:p>
            <a:pPr algn="just"/>
            <a:r>
              <a:rPr lang="zh-CN" altLang="en-US" dirty="0"/>
              <a:t>链的状态空间记做</a:t>
            </a:r>
            <a:r>
              <a:rPr lang="en-US" altLang="zh-CN" dirty="0"/>
              <a:t>I = {a</a:t>
            </a:r>
            <a:r>
              <a:rPr lang="en-US" altLang="zh-CN" baseline="-30000" dirty="0"/>
              <a:t>1</a:t>
            </a:r>
            <a:r>
              <a:rPr lang="en-US" altLang="zh-CN" dirty="0"/>
              <a:t>, a</a:t>
            </a:r>
            <a:r>
              <a:rPr lang="en-US" altLang="zh-CN" baseline="-30000" dirty="0"/>
              <a:t>2</a:t>
            </a:r>
            <a:r>
              <a:rPr lang="en-US" altLang="zh-CN" dirty="0"/>
              <a:t>,…}, </a:t>
            </a:r>
            <a:r>
              <a:rPr lang="en-US" altLang="zh-CN" dirty="0" err="1"/>
              <a:t>a</a:t>
            </a:r>
            <a:r>
              <a:rPr lang="en-US" altLang="zh-CN" baseline="-30000" dirty="0" err="1"/>
              <a:t>i</a:t>
            </a:r>
            <a:r>
              <a:rPr lang="en-US" altLang="zh-CN" dirty="0" err="1"/>
              <a:t>∈R</a:t>
            </a:r>
            <a:r>
              <a:rPr lang="en-US" altLang="zh-CN" dirty="0"/>
              <a:t>. </a:t>
            </a:r>
          </a:p>
          <a:p>
            <a:pPr algn="just"/>
            <a:endParaRPr lang="en-US" altLang="zh-CN" dirty="0"/>
          </a:p>
          <a:p>
            <a:r>
              <a:rPr lang="zh-CN" altLang="en-US" dirty="0">
                <a:latin typeface="宋体" panose="02010600030101010101" pitchFamily="2" charset="-122"/>
              </a:rPr>
              <a:t>条件概率</a:t>
            </a:r>
            <a:r>
              <a:rPr lang="en-US" altLang="zh-CN" dirty="0" err="1"/>
              <a:t>P</a:t>
            </a:r>
            <a:r>
              <a:rPr lang="en-US" altLang="zh-CN" baseline="-30000" dirty="0" err="1"/>
              <a:t>ij</a:t>
            </a:r>
            <a:r>
              <a:rPr lang="en-US" altLang="zh-CN" baseline="-30000" dirty="0"/>
              <a:t> </a:t>
            </a:r>
            <a:r>
              <a:rPr lang="en-US" altLang="zh-CN" dirty="0"/>
              <a:t>(</a:t>
            </a:r>
            <a:r>
              <a:rPr lang="en-US" altLang="zh-CN" baseline="-30000" dirty="0"/>
              <a:t> </a:t>
            </a:r>
            <a:r>
              <a:rPr lang="en-US" altLang="zh-CN" dirty="0"/>
              <a:t>m ,</a:t>
            </a:r>
            <a:r>
              <a:rPr lang="en-US" altLang="zh-CN" dirty="0" err="1"/>
              <a:t>m+n</a:t>
            </a:r>
            <a:r>
              <a:rPr lang="en-US" altLang="zh-CN" dirty="0"/>
              <a:t>)</a:t>
            </a:r>
            <a:r>
              <a:rPr lang="en-US" altLang="zh-CN" dirty="0">
                <a:latin typeface="宋体" panose="02010600030101010101" pitchFamily="2" charset="-122"/>
              </a:rPr>
              <a:t>=</a:t>
            </a:r>
            <a:r>
              <a:rPr lang="en-US" altLang="zh-CN" dirty="0"/>
              <a:t>P{</a:t>
            </a:r>
            <a:r>
              <a:rPr lang="en-US" altLang="zh-CN" dirty="0" err="1"/>
              <a:t>X</a:t>
            </a:r>
            <a:r>
              <a:rPr lang="en-US" altLang="zh-CN" baseline="-30000" dirty="0" err="1"/>
              <a:t>m+n</a:t>
            </a:r>
            <a:r>
              <a:rPr lang="en-US" altLang="zh-CN" dirty="0"/>
              <a:t> = </a:t>
            </a:r>
            <a:r>
              <a:rPr lang="en-US" altLang="zh-CN" dirty="0" err="1"/>
              <a:t>a</a:t>
            </a:r>
            <a:r>
              <a:rPr lang="en-US" altLang="zh-CN" baseline="-30000" dirty="0" err="1"/>
              <a:t>j</a:t>
            </a:r>
            <a:r>
              <a:rPr lang="en-US" altLang="zh-CN" dirty="0" err="1"/>
              <a:t>|X</a:t>
            </a:r>
            <a:r>
              <a:rPr lang="en-US" altLang="zh-CN" baseline="-30000" dirty="0" err="1"/>
              <a:t>m</a:t>
            </a:r>
            <a:r>
              <a:rPr lang="en-US" altLang="zh-CN" dirty="0"/>
              <a:t> = </a:t>
            </a:r>
            <a:r>
              <a:rPr lang="en-US" altLang="zh-CN" dirty="0" err="1"/>
              <a:t>a</a:t>
            </a:r>
            <a:r>
              <a:rPr lang="en-US" altLang="zh-CN" baseline="-30000" dirty="0" err="1"/>
              <a:t>i</a:t>
            </a:r>
            <a:r>
              <a:rPr lang="en-US" altLang="zh-CN" dirty="0"/>
              <a:t>} </a:t>
            </a:r>
            <a:r>
              <a:rPr lang="zh-CN" altLang="en-US" dirty="0">
                <a:latin typeface="宋体" panose="02010600030101010101" pitchFamily="2" charset="-122"/>
              </a:rPr>
              <a:t>为马氏链在时刻</a:t>
            </a:r>
            <a:r>
              <a:rPr lang="en-US" altLang="zh-CN" dirty="0"/>
              <a:t>m</a:t>
            </a:r>
            <a:r>
              <a:rPr lang="zh-CN" altLang="en-US" dirty="0">
                <a:latin typeface="宋体" panose="02010600030101010101" pitchFamily="2" charset="-122"/>
              </a:rPr>
              <a:t>处于状态</a:t>
            </a:r>
            <a:r>
              <a:rPr lang="en-US" altLang="zh-CN" dirty="0" err="1"/>
              <a:t>a</a:t>
            </a:r>
            <a:r>
              <a:rPr lang="en-US" altLang="zh-CN" baseline="-30000" dirty="0" err="1"/>
              <a:t>i</a:t>
            </a:r>
            <a:r>
              <a:rPr lang="zh-CN" altLang="en-US" dirty="0">
                <a:latin typeface="宋体" panose="02010600030101010101" pitchFamily="2" charset="-122"/>
              </a:rPr>
              <a:t>条件下，在时刻</a:t>
            </a:r>
            <a:r>
              <a:rPr lang="en-US" altLang="zh-CN" dirty="0" err="1"/>
              <a:t>m+n</a:t>
            </a:r>
            <a:r>
              <a:rPr lang="zh-CN" altLang="en-US" dirty="0">
                <a:latin typeface="宋体" panose="02010600030101010101" pitchFamily="2" charset="-122"/>
              </a:rPr>
              <a:t>转移到状态</a:t>
            </a:r>
            <a:r>
              <a:rPr lang="en-US" altLang="zh-CN" dirty="0" err="1"/>
              <a:t>a</a:t>
            </a:r>
            <a:r>
              <a:rPr lang="en-US" altLang="zh-CN" baseline="-30000" dirty="0" err="1"/>
              <a:t>j</a:t>
            </a:r>
            <a:r>
              <a:rPr lang="zh-CN" altLang="en-US" dirty="0">
                <a:latin typeface="宋体" panose="02010600030101010101" pitchFamily="2" charset="-122"/>
              </a:rPr>
              <a:t>的</a:t>
            </a:r>
            <a:r>
              <a:rPr lang="zh-CN" altLang="en-US" b="1" dirty="0">
                <a:solidFill>
                  <a:schemeClr val="tx2"/>
                </a:solidFill>
                <a:ea typeface="黑体" panose="02010609060101010101" pitchFamily="49" charset="-122"/>
              </a:rPr>
              <a:t>转移概率</a:t>
            </a:r>
            <a:r>
              <a:rPr lang="zh-CN" altLang="en-US" dirty="0">
                <a:latin typeface="宋体" panose="02010600030101010101" pitchFamily="2" charset="-122"/>
              </a:rPr>
              <a:t>。</a:t>
            </a:r>
          </a:p>
          <a:p>
            <a:endParaRPr lang="zh-CN" altLang="en-US" dirty="0"/>
          </a:p>
        </p:txBody>
      </p:sp>
    </p:spTree>
    <p:extLst>
      <p:ext uri="{BB962C8B-B14F-4D97-AF65-F5344CB8AC3E}">
        <p14:creationId xmlns:p14="http://schemas.microsoft.com/office/powerpoint/2010/main" val="110006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219324" y="365125"/>
            <a:ext cx="9134475" cy="1325563"/>
          </a:xfrm>
        </p:spPr>
        <p:txBody>
          <a:bodyPr/>
          <a:lstStyle/>
          <a:p>
            <a:r>
              <a:rPr lang="zh-CN" altLang="en-US" dirty="0">
                <a:latin typeface="宋体" panose="02010600030101010101" pitchFamily="2" charset="-122"/>
              </a:rPr>
              <a:t>转移概率矩阵</a:t>
            </a:r>
            <a:endParaRPr lang="zh-CN" altLang="en-US" dirty="0"/>
          </a:p>
        </p:txBody>
      </p:sp>
      <p:sp>
        <p:nvSpPr>
          <p:cNvPr id="5" name="Rectangle 6"/>
          <p:cNvSpPr>
            <a:spLocks noChangeArrowheads="1"/>
          </p:cNvSpPr>
          <p:nvPr/>
        </p:nvSpPr>
        <p:spPr bwMode="auto">
          <a:xfrm>
            <a:off x="4562474" y="1549401"/>
            <a:ext cx="33528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eaLnBrk="1" hangingPunct="1">
              <a:lnSpc>
                <a:spcPct val="90000"/>
              </a:lnSpc>
              <a:spcBef>
                <a:spcPct val="20000"/>
              </a:spcBef>
              <a:buClr>
                <a:schemeClr val="tx2"/>
              </a:buClr>
              <a:buSzPct val="75000"/>
              <a:buFont typeface="Wingdings" panose="05000000000000000000" pitchFamily="2" charset="2"/>
              <a:buChar char="n"/>
            </a:pPr>
            <a:endParaRPr lang="zh-CN" altLang="zh-CN" sz="2800">
              <a:effectLst>
                <a:outerShdw blurRad="38100" dist="38100" dir="2700000" algn="tl">
                  <a:srgbClr val="000000"/>
                </a:outerShdw>
              </a:effectLst>
              <a:latin typeface="宋体" panose="02010600030101010101" pitchFamily="2" charset="-122"/>
            </a:endParaRPr>
          </a:p>
        </p:txBody>
      </p:sp>
      <p:sp>
        <p:nvSpPr>
          <p:cNvPr id="6" name="Oval 22"/>
          <p:cNvSpPr>
            <a:spLocks noChangeArrowheads="1"/>
          </p:cNvSpPr>
          <p:nvPr/>
        </p:nvSpPr>
        <p:spPr bwMode="auto">
          <a:xfrm>
            <a:off x="3114674" y="1812926"/>
            <a:ext cx="1635125" cy="9144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zh-CN" altLang="en-US" sz="2800" b="1">
                <a:latin typeface="Times New Roman" panose="02020603050405020304" pitchFamily="18" charset="0"/>
              </a:rPr>
              <a:t>阴天</a:t>
            </a:r>
          </a:p>
        </p:txBody>
      </p:sp>
      <p:sp>
        <p:nvSpPr>
          <p:cNvPr id="7" name="Oval 23"/>
          <p:cNvSpPr>
            <a:spLocks noChangeArrowheads="1"/>
          </p:cNvSpPr>
          <p:nvPr/>
        </p:nvSpPr>
        <p:spPr bwMode="auto">
          <a:xfrm>
            <a:off x="447674" y="1812926"/>
            <a:ext cx="1636713" cy="9144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zh-CN" altLang="en-US" sz="2800" b="1">
                <a:latin typeface="Times New Roman" panose="02020603050405020304" pitchFamily="18" charset="0"/>
              </a:rPr>
              <a:t>晴天</a:t>
            </a:r>
          </a:p>
        </p:txBody>
      </p:sp>
      <p:sp>
        <p:nvSpPr>
          <p:cNvPr id="8" name="Oval 24"/>
          <p:cNvSpPr>
            <a:spLocks noChangeArrowheads="1"/>
          </p:cNvSpPr>
          <p:nvPr/>
        </p:nvSpPr>
        <p:spPr bwMode="auto">
          <a:xfrm>
            <a:off x="5781674" y="1889126"/>
            <a:ext cx="1631950" cy="9144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kumimoji="1" lang="zh-CN" altLang="en-US" sz="2800" b="1">
                <a:latin typeface="Times New Roman" panose="02020603050405020304" pitchFamily="18" charset="0"/>
              </a:rPr>
              <a:t>下雨</a:t>
            </a:r>
          </a:p>
        </p:txBody>
      </p:sp>
      <p:sp>
        <p:nvSpPr>
          <p:cNvPr id="9" name="Line 26"/>
          <p:cNvSpPr>
            <a:spLocks noChangeShapeType="1"/>
          </p:cNvSpPr>
          <p:nvPr/>
        </p:nvSpPr>
        <p:spPr bwMode="auto">
          <a:xfrm>
            <a:off x="1895474" y="2422526"/>
            <a:ext cx="1219200" cy="0"/>
          </a:xfrm>
          <a:prstGeom prst="line">
            <a:avLst/>
          </a:prstGeom>
          <a:noFill/>
          <a:ln w="28575"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 name="Line 27"/>
          <p:cNvSpPr>
            <a:spLocks noChangeShapeType="1"/>
          </p:cNvSpPr>
          <p:nvPr/>
        </p:nvSpPr>
        <p:spPr bwMode="auto">
          <a:xfrm>
            <a:off x="1971674" y="2117726"/>
            <a:ext cx="12192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1" name="Line 28"/>
          <p:cNvSpPr>
            <a:spLocks noChangeShapeType="1"/>
          </p:cNvSpPr>
          <p:nvPr/>
        </p:nvSpPr>
        <p:spPr bwMode="auto">
          <a:xfrm>
            <a:off x="4638674" y="2193926"/>
            <a:ext cx="1219200" cy="0"/>
          </a:xfrm>
          <a:prstGeom prst="line">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cxnSp>
        <p:nvCxnSpPr>
          <p:cNvPr id="12" name="AutoShape 30"/>
          <p:cNvCxnSpPr>
            <a:cxnSpLocks noChangeShapeType="1"/>
            <a:stCxn id="7" idx="7"/>
            <a:endCxn id="8" idx="1"/>
          </p:cNvCxnSpPr>
          <p:nvPr/>
        </p:nvCxnSpPr>
        <p:spPr bwMode="auto">
          <a:xfrm rot="5400000" flipV="1">
            <a:off x="3894931" y="-103981"/>
            <a:ext cx="76200" cy="4176713"/>
          </a:xfrm>
          <a:prstGeom prst="curvedConnector3">
            <a:avLst>
              <a:gd name="adj1" fmla="val -475000"/>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1"/>
          <p:cNvCxnSpPr>
            <a:cxnSpLocks noChangeShapeType="1"/>
            <a:stCxn id="7" idx="1"/>
            <a:endCxn id="7" idx="2"/>
          </p:cNvCxnSpPr>
          <p:nvPr/>
        </p:nvCxnSpPr>
        <p:spPr bwMode="auto">
          <a:xfrm rot="16200000" flipH="1" flipV="1">
            <a:off x="405606" y="1988344"/>
            <a:ext cx="323850" cy="239713"/>
          </a:xfrm>
          <a:prstGeom prst="curvedConnector4">
            <a:avLst>
              <a:gd name="adj1" fmla="val -111764"/>
              <a:gd name="adj2" fmla="val 195366"/>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2"/>
          <p:cNvCxnSpPr>
            <a:cxnSpLocks noChangeShapeType="1"/>
            <a:stCxn id="8" idx="7"/>
            <a:endCxn id="8" idx="6"/>
          </p:cNvCxnSpPr>
          <p:nvPr/>
        </p:nvCxnSpPr>
        <p:spPr bwMode="auto">
          <a:xfrm rot="5400000" flipV="1">
            <a:off x="7131843" y="2064545"/>
            <a:ext cx="323850" cy="239712"/>
          </a:xfrm>
          <a:prstGeom prst="curvedConnector4">
            <a:avLst>
              <a:gd name="adj1" fmla="val -111764"/>
              <a:gd name="adj2" fmla="val 195366"/>
            </a:avLst>
          </a:prstGeom>
          <a:noFill/>
          <a:ln w="28575"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3"/>
          <p:cNvCxnSpPr>
            <a:cxnSpLocks noChangeShapeType="1"/>
            <a:stCxn id="6" idx="3"/>
            <a:endCxn id="6" idx="5"/>
          </p:cNvCxnSpPr>
          <p:nvPr/>
        </p:nvCxnSpPr>
        <p:spPr bwMode="auto">
          <a:xfrm rot="16200000" flipH="1">
            <a:off x="3931443" y="2016920"/>
            <a:ext cx="1588" cy="1155700"/>
          </a:xfrm>
          <a:prstGeom prst="curvedConnector3">
            <a:avLst>
              <a:gd name="adj1" fmla="val 22800000"/>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5"/>
          <p:cNvCxnSpPr>
            <a:cxnSpLocks noChangeShapeType="1"/>
            <a:stCxn id="8" idx="4"/>
            <a:endCxn id="7" idx="4"/>
          </p:cNvCxnSpPr>
          <p:nvPr/>
        </p:nvCxnSpPr>
        <p:spPr bwMode="auto">
          <a:xfrm rot="16200000" flipV="1">
            <a:off x="3894137" y="100013"/>
            <a:ext cx="76200" cy="5330825"/>
          </a:xfrm>
          <a:prstGeom prst="curvedConnector3">
            <a:avLst>
              <a:gd name="adj1" fmla="val -300000"/>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Line 36"/>
          <p:cNvSpPr>
            <a:spLocks noChangeShapeType="1"/>
          </p:cNvSpPr>
          <p:nvPr/>
        </p:nvSpPr>
        <p:spPr bwMode="auto">
          <a:xfrm>
            <a:off x="4562474" y="2498726"/>
            <a:ext cx="1219200" cy="0"/>
          </a:xfrm>
          <a:prstGeom prst="line">
            <a:avLst/>
          </a:prstGeom>
          <a:noFill/>
          <a:ln w="28575" cap="sq">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8" name="Text Box 37"/>
          <p:cNvSpPr txBox="1">
            <a:spLocks noChangeArrowheads="1"/>
          </p:cNvSpPr>
          <p:nvPr/>
        </p:nvSpPr>
        <p:spPr bwMode="auto">
          <a:xfrm>
            <a:off x="806449" y="3581401"/>
            <a:ext cx="5791200"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3200" dirty="0">
                <a:latin typeface="Times New Roman" panose="02020603050405020304" pitchFamily="18" charset="0"/>
              </a:rPr>
              <a:t>          </a:t>
            </a:r>
            <a:r>
              <a:rPr kumimoji="1" lang="zh-CN" altLang="en-US" sz="3200" b="1" dirty="0">
                <a:latin typeface="Times New Roman" panose="02020603050405020304" pitchFamily="18" charset="0"/>
              </a:rPr>
              <a:t>晴天        阴天        下雨</a:t>
            </a:r>
          </a:p>
          <a:p>
            <a:pPr eaLnBrk="1" hangingPunct="1">
              <a:spcBef>
                <a:spcPct val="50000"/>
              </a:spcBef>
            </a:pPr>
            <a:r>
              <a:rPr kumimoji="1" lang="zh-CN" altLang="en-US" sz="3200" b="1" dirty="0">
                <a:latin typeface="Times New Roman" panose="02020603050405020304" pitchFamily="18" charset="0"/>
              </a:rPr>
              <a:t>晴天     </a:t>
            </a:r>
            <a:r>
              <a:rPr kumimoji="1" lang="en-US" altLang="zh-CN" sz="3200" b="1" dirty="0">
                <a:solidFill>
                  <a:schemeClr val="accent2"/>
                </a:solidFill>
                <a:latin typeface="Times New Roman" panose="02020603050405020304" pitchFamily="18" charset="0"/>
              </a:rPr>
              <a:t>0.50         0.25         0.25</a:t>
            </a:r>
          </a:p>
          <a:p>
            <a:pPr eaLnBrk="1" hangingPunct="1">
              <a:spcBef>
                <a:spcPct val="50000"/>
              </a:spcBef>
            </a:pPr>
            <a:r>
              <a:rPr kumimoji="1" lang="zh-CN" altLang="en-US" sz="3200" b="1" dirty="0">
                <a:latin typeface="Times New Roman" panose="02020603050405020304" pitchFamily="18" charset="0"/>
              </a:rPr>
              <a:t>阴天    </a:t>
            </a:r>
            <a:r>
              <a:rPr kumimoji="1" lang="en-US" altLang="zh-CN" sz="3200" b="1" dirty="0">
                <a:solidFill>
                  <a:schemeClr val="accent2"/>
                </a:solidFill>
                <a:latin typeface="Times New Roman" panose="02020603050405020304" pitchFamily="18" charset="0"/>
              </a:rPr>
              <a:t>0.375        0.25        0.375</a:t>
            </a:r>
          </a:p>
          <a:p>
            <a:pPr eaLnBrk="1" hangingPunct="1">
              <a:spcBef>
                <a:spcPct val="50000"/>
              </a:spcBef>
            </a:pPr>
            <a:r>
              <a:rPr kumimoji="1" lang="zh-CN" altLang="en-US" sz="3200" b="1" dirty="0">
                <a:latin typeface="Times New Roman" panose="02020603050405020304" pitchFamily="18" charset="0"/>
              </a:rPr>
              <a:t>下雨     </a:t>
            </a:r>
            <a:r>
              <a:rPr kumimoji="1" lang="en-US" altLang="zh-CN" sz="3200" b="1" dirty="0">
                <a:solidFill>
                  <a:schemeClr val="accent2"/>
                </a:solidFill>
                <a:latin typeface="Times New Roman" panose="02020603050405020304" pitchFamily="18" charset="0"/>
              </a:rPr>
              <a:t>0.25         0.125       0.625</a:t>
            </a:r>
          </a:p>
        </p:txBody>
      </p:sp>
    </p:spTree>
    <p:extLst>
      <p:ext uri="{BB962C8B-B14F-4D97-AF65-F5344CB8AC3E}">
        <p14:creationId xmlns:p14="http://schemas.microsoft.com/office/powerpoint/2010/main" val="262223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1249" y="98137"/>
            <a:ext cx="8963025" cy="1325563"/>
          </a:xfrm>
        </p:spPr>
        <p:txBody>
          <a:bodyPr/>
          <a:lstStyle/>
          <a:p>
            <a:r>
              <a:rPr lang="zh-CN" altLang="en-US" dirty="0">
                <a:latin typeface="宋体" panose="02010600030101010101" pitchFamily="2" charset="-122"/>
              </a:rPr>
              <a:t>转移概率矩阵</a:t>
            </a:r>
            <a:endParaRPr lang="zh-CN" altLang="en-US" dirty="0"/>
          </a:p>
        </p:txBody>
      </p:sp>
      <p:sp>
        <p:nvSpPr>
          <p:cNvPr id="3" name="矩形 2"/>
          <p:cNvSpPr/>
          <p:nvPr/>
        </p:nvSpPr>
        <p:spPr>
          <a:xfrm>
            <a:off x="838200" y="1608862"/>
            <a:ext cx="6096000" cy="4832092"/>
          </a:xfrm>
          <a:prstGeom prst="rect">
            <a:avLst/>
          </a:prstGeom>
        </p:spPr>
        <p:txBody>
          <a:bodyPr>
            <a:spAutoFit/>
          </a:bodyPr>
          <a:lstStyle/>
          <a:p>
            <a:pPr algn="just"/>
            <a:r>
              <a:rPr lang="zh-CN" altLang="en-US" sz="2800" dirty="0"/>
              <a:t>由于链在时刻</a:t>
            </a:r>
            <a:r>
              <a:rPr lang="en-US" altLang="zh-CN" sz="2800" dirty="0"/>
              <a:t>m</a:t>
            </a:r>
            <a:r>
              <a:rPr lang="zh-CN" altLang="en-US" sz="2800" dirty="0"/>
              <a:t>从任何一个状态</a:t>
            </a:r>
            <a:r>
              <a:rPr lang="en-US" altLang="zh-CN" sz="2800" dirty="0" err="1"/>
              <a:t>a</a:t>
            </a:r>
            <a:r>
              <a:rPr lang="en-US" altLang="zh-CN" sz="2800" baseline="-30000" dirty="0" err="1"/>
              <a:t>i</a:t>
            </a:r>
            <a:r>
              <a:rPr lang="zh-CN" altLang="en-US" sz="2800" dirty="0"/>
              <a:t>出发，到另一时刻</a:t>
            </a:r>
            <a:r>
              <a:rPr lang="en-US" altLang="zh-CN" sz="2800" dirty="0" err="1"/>
              <a:t>m+n</a:t>
            </a:r>
            <a:r>
              <a:rPr lang="zh-CN" altLang="en-US" sz="2800" dirty="0"/>
              <a:t>，必然转移到</a:t>
            </a:r>
            <a:r>
              <a:rPr lang="en-US" altLang="zh-CN" sz="2800" dirty="0"/>
              <a:t>a</a:t>
            </a:r>
            <a:r>
              <a:rPr lang="en-US" altLang="zh-CN" sz="2800" baseline="-30000" dirty="0"/>
              <a:t>1</a:t>
            </a:r>
            <a:r>
              <a:rPr lang="zh-CN" altLang="en-US" sz="2800" dirty="0"/>
              <a:t>，</a:t>
            </a:r>
            <a:r>
              <a:rPr lang="en-US" altLang="zh-CN" sz="2800" dirty="0"/>
              <a:t>a</a:t>
            </a:r>
            <a:r>
              <a:rPr lang="en-US" altLang="zh-CN" sz="2800" baseline="-30000" dirty="0"/>
              <a:t>2</a:t>
            </a:r>
            <a:r>
              <a:rPr lang="en-US" altLang="zh-CN" sz="2800" dirty="0"/>
              <a:t>…</a:t>
            </a:r>
            <a:r>
              <a:rPr lang="zh-CN" altLang="en-US" sz="2800" dirty="0"/>
              <a:t>，诸状态中的某一个，所以有</a:t>
            </a:r>
          </a:p>
          <a:p>
            <a:endParaRPr lang="zh-CN" altLang="en-US" sz="2800" dirty="0">
              <a:latin typeface="宋体" panose="02010600030101010101" pitchFamily="2" charset="-122"/>
            </a:endParaRPr>
          </a:p>
          <a:p>
            <a:endParaRPr lang="en-US" altLang="zh-CN" sz="2800" dirty="0" smtClean="0">
              <a:latin typeface="宋体" panose="02010600030101010101" pitchFamily="2" charset="-122"/>
            </a:endParaRPr>
          </a:p>
          <a:p>
            <a:endParaRPr lang="en-US" altLang="zh-CN" sz="2800" dirty="0">
              <a:latin typeface="宋体" panose="02010600030101010101" pitchFamily="2" charset="-122"/>
            </a:endParaRPr>
          </a:p>
          <a:p>
            <a:endParaRPr lang="en-US" altLang="zh-CN" sz="2800" dirty="0" smtClean="0">
              <a:latin typeface="宋体" panose="02010600030101010101" pitchFamily="2" charset="-122"/>
            </a:endParaRPr>
          </a:p>
          <a:p>
            <a:endParaRPr lang="zh-CN" altLang="en-US" sz="2800" dirty="0">
              <a:latin typeface="宋体" panose="02010600030101010101" pitchFamily="2" charset="-122"/>
            </a:endParaRPr>
          </a:p>
          <a:p>
            <a:r>
              <a:rPr lang="zh-CN" altLang="en-US" sz="2800" dirty="0">
                <a:latin typeface="宋体" panose="02010600030101010101" pitchFamily="2" charset="-122"/>
              </a:rPr>
              <a:t>当</a:t>
            </a:r>
            <a:r>
              <a:rPr lang="en-US" altLang="zh-CN" sz="2800" dirty="0" err="1"/>
              <a:t>P</a:t>
            </a:r>
            <a:r>
              <a:rPr lang="en-US" altLang="zh-CN" sz="2800" baseline="-30000" dirty="0" err="1"/>
              <a:t>ij</a:t>
            </a:r>
            <a:r>
              <a:rPr lang="en-US" altLang="zh-CN" sz="2800" dirty="0"/>
              <a:t>(</a:t>
            </a:r>
            <a:r>
              <a:rPr lang="en-US" altLang="zh-CN" sz="2800" dirty="0" err="1"/>
              <a:t>m,m+n</a:t>
            </a:r>
            <a:r>
              <a:rPr lang="en-US" altLang="zh-CN" sz="2800" dirty="0"/>
              <a:t>)</a:t>
            </a:r>
            <a:r>
              <a:rPr lang="zh-CN" altLang="en-US" sz="2800" dirty="0">
                <a:latin typeface="宋体" panose="02010600030101010101" pitchFamily="2" charset="-122"/>
              </a:rPr>
              <a:t>与</a:t>
            </a:r>
            <a:r>
              <a:rPr lang="en-US" altLang="zh-CN" sz="2800" dirty="0"/>
              <a:t>m</a:t>
            </a:r>
            <a:r>
              <a:rPr lang="zh-CN" altLang="en-US" sz="2800" dirty="0">
                <a:latin typeface="宋体" panose="02010600030101010101" pitchFamily="2" charset="-122"/>
              </a:rPr>
              <a:t>无关时，称马尔科夫链为</a:t>
            </a:r>
            <a:r>
              <a:rPr lang="zh-CN" altLang="en-US" sz="2800" b="1" dirty="0">
                <a:solidFill>
                  <a:schemeClr val="tx2"/>
                </a:solidFill>
                <a:latin typeface="黑体" panose="02010609060101010101" pitchFamily="49" charset="-122"/>
                <a:ea typeface="黑体" panose="02010609060101010101" pitchFamily="49" charset="-122"/>
              </a:rPr>
              <a:t>齐次马尔科夫链</a:t>
            </a:r>
            <a:r>
              <a:rPr lang="zh-CN" altLang="en-US" sz="2800" dirty="0">
                <a:latin typeface="宋体" panose="02010600030101010101" pitchFamily="2" charset="-122"/>
              </a:rPr>
              <a:t>，通常说的马尔科夫链都是指齐次马尔科夫链。</a:t>
            </a:r>
            <a:r>
              <a:rPr lang="zh-CN" altLang="en-US" sz="2800" dirty="0"/>
              <a:t> </a:t>
            </a:r>
          </a:p>
        </p:txBody>
      </p:sp>
      <p:pic>
        <p:nvPicPr>
          <p:cNvPr id="4" name="图片 3"/>
          <p:cNvPicPr>
            <a:picLocks noChangeAspect="1"/>
          </p:cNvPicPr>
          <p:nvPr/>
        </p:nvPicPr>
        <p:blipFill>
          <a:blip r:embed="rId3">
            <a:duotone>
              <a:prstClr val="black"/>
              <a:schemeClr val="tx2">
                <a:tint val="45000"/>
                <a:satMod val="400000"/>
              </a:schemeClr>
            </a:duotone>
          </a:blip>
          <a:stretch>
            <a:fillRect/>
          </a:stretch>
        </p:blipFill>
        <p:spPr>
          <a:xfrm>
            <a:off x="1939275" y="3304750"/>
            <a:ext cx="3893850" cy="972400"/>
          </a:xfrm>
          <a:prstGeom prst="rect">
            <a:avLst/>
          </a:prstGeom>
        </p:spPr>
      </p:pic>
    </p:spTree>
    <p:extLst>
      <p:ext uri="{BB962C8B-B14F-4D97-AF65-F5344CB8AC3E}">
        <p14:creationId xmlns:p14="http://schemas.microsoft.com/office/powerpoint/2010/main" val="3046398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072433" y="231775"/>
            <a:ext cx="9652842" cy="1325563"/>
          </a:xfrm>
        </p:spPr>
        <p:txBody>
          <a:bodyPr/>
          <a:lstStyle/>
          <a:p>
            <a:r>
              <a:rPr lang="en-US" altLang="zh-CN" dirty="0" smtClean="0"/>
              <a:t>HMM-</a:t>
            </a:r>
            <a:r>
              <a:rPr lang="zh-CN" altLang="en-US" dirty="0"/>
              <a:t>隐</a:t>
            </a:r>
          </a:p>
        </p:txBody>
      </p:sp>
      <p:sp>
        <p:nvSpPr>
          <p:cNvPr id="3" name="内容占位符 2"/>
          <p:cNvSpPr>
            <a:spLocks noGrp="1"/>
          </p:cNvSpPr>
          <p:nvPr>
            <p:ph idx="1"/>
          </p:nvPr>
        </p:nvSpPr>
        <p:spPr/>
        <p:txBody>
          <a:bodyPr/>
          <a:lstStyle/>
          <a:p>
            <a:r>
              <a:rPr lang="zh-CN" altLang="en-US" dirty="0"/>
              <a:t>用一句话描述马科夫过程，就是后一个事件发生的概率只与当前时间发生的概率相关。在下面的图里面，我们可以清楚看到”马科夫过程”这一属性，注箭头意</a:t>
            </a:r>
            <a:r>
              <a:rPr lang="en-US" altLang="zh-CN" dirty="0"/>
              <a:t>x(t-1), x(t), x(t+1)</a:t>
            </a:r>
            <a:r>
              <a:rPr lang="zh-CN" altLang="en-US" dirty="0"/>
              <a:t>之间的的指向，就用这个箭头表示他们之间的关系，这个箭头是单向的，对于</a:t>
            </a:r>
            <a:r>
              <a:rPr lang="en-US" altLang="zh-CN" dirty="0"/>
              <a:t>t</a:t>
            </a:r>
            <a:r>
              <a:rPr lang="zh-CN" altLang="en-US" dirty="0"/>
              <a:t>这一个时间的状态</a:t>
            </a:r>
            <a:r>
              <a:rPr lang="en-US" altLang="zh-CN" dirty="0"/>
              <a:t>x(t)</a:t>
            </a:r>
            <a:r>
              <a:rPr lang="zh-CN" altLang="en-US" dirty="0"/>
              <a:t>，只有</a:t>
            </a:r>
            <a:r>
              <a:rPr lang="en-US" altLang="zh-CN" dirty="0"/>
              <a:t>t-1</a:t>
            </a:r>
            <a:r>
              <a:rPr lang="zh-CN" altLang="en-US" dirty="0"/>
              <a:t>时刻的状态</a:t>
            </a:r>
            <a:r>
              <a:rPr lang="en-US" altLang="zh-CN" dirty="0"/>
              <a:t>x(t-1)</a:t>
            </a:r>
            <a:r>
              <a:rPr lang="zh-CN" altLang="en-US" dirty="0"/>
              <a:t>指向它，说明影响</a:t>
            </a:r>
            <a:r>
              <a:rPr lang="en-US" altLang="zh-CN" dirty="0"/>
              <a:t>t</a:t>
            </a:r>
            <a:r>
              <a:rPr lang="zh-CN" altLang="en-US" dirty="0"/>
              <a:t>时刻的状态</a:t>
            </a:r>
            <a:r>
              <a:rPr lang="en-US" altLang="zh-CN" dirty="0"/>
              <a:t>x(t)</a:t>
            </a:r>
            <a:r>
              <a:rPr lang="zh-CN" altLang="en-US" dirty="0"/>
              <a:t>的，只有</a:t>
            </a:r>
            <a:r>
              <a:rPr lang="en-US" altLang="zh-CN" dirty="0"/>
              <a:t>t-1</a:t>
            </a:r>
            <a:r>
              <a:rPr lang="zh-CN" altLang="en-US" dirty="0"/>
              <a:t>时刻的状态</a:t>
            </a:r>
            <a:r>
              <a:rPr lang="en-US" altLang="zh-CN" dirty="0"/>
              <a:t>x(t-1)</a:t>
            </a:r>
            <a:r>
              <a:rPr lang="zh-CN" altLang="en-US"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674" y="4543424"/>
            <a:ext cx="6120559" cy="1566863"/>
          </a:xfrm>
          <a:prstGeom prst="rect">
            <a:avLst/>
          </a:prstGeom>
        </p:spPr>
      </p:pic>
    </p:spTree>
    <p:extLst>
      <p:ext uri="{BB962C8B-B14F-4D97-AF65-F5344CB8AC3E}">
        <p14:creationId xmlns:p14="http://schemas.microsoft.com/office/powerpoint/2010/main" val="386734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4647</TotalTime>
  <Words>1847</Words>
  <Application>Microsoft Office PowerPoint</Application>
  <PresentationFormat>宽屏</PresentationFormat>
  <Paragraphs>168</Paragraphs>
  <Slides>30</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Helvetica Neue</vt:lpstr>
      <vt:lpstr>黑体</vt:lpstr>
      <vt:lpstr>楷体_GB2312</vt:lpstr>
      <vt:lpstr>宋体</vt:lpstr>
      <vt:lpstr>Arial</vt:lpstr>
      <vt:lpstr>Calibri</vt:lpstr>
      <vt:lpstr>Calibri Light</vt:lpstr>
      <vt:lpstr>Symbol</vt:lpstr>
      <vt:lpstr>Times New Roman</vt:lpstr>
      <vt:lpstr>Verdana</vt:lpstr>
      <vt:lpstr>Wingdings</vt:lpstr>
      <vt:lpstr>Office 主题</vt:lpstr>
      <vt:lpstr>HMM-隐形马尔科夫模型</vt:lpstr>
      <vt:lpstr>目录</vt:lpstr>
      <vt:lpstr>HMM来由</vt:lpstr>
      <vt:lpstr>马尔可夫性</vt:lpstr>
      <vt:lpstr>马尔可夫性</vt:lpstr>
      <vt:lpstr>马尔可夫链</vt:lpstr>
      <vt:lpstr>转移概率矩阵</vt:lpstr>
      <vt:lpstr>转移概率矩阵</vt:lpstr>
      <vt:lpstr>HMM-隐</vt:lpstr>
      <vt:lpstr>HMM-隐？</vt:lpstr>
      <vt:lpstr>HMM-隐？</vt:lpstr>
      <vt:lpstr>HMM-</vt:lpstr>
      <vt:lpstr>HMM-</vt:lpstr>
      <vt:lpstr>HMM-</vt:lpstr>
      <vt:lpstr>HMM-实例1</vt:lpstr>
      <vt:lpstr>HMM概念</vt:lpstr>
      <vt:lpstr>HMM组成</vt:lpstr>
      <vt:lpstr>HMM模型描述</vt:lpstr>
      <vt:lpstr>HMM可以解决三个问题</vt:lpstr>
      <vt:lpstr>HMM-Q1:给定模型求某观察序列的概率</vt:lpstr>
      <vt:lpstr>根据点数序列求出骰子序列</vt:lpstr>
      <vt:lpstr>根据点数序列，求出这个序列的概率</vt:lpstr>
      <vt:lpstr>根据点数序列，求出这个骰子最可能的序列</vt:lpstr>
      <vt:lpstr>HMM-先解决一个问题</vt:lpstr>
      <vt:lpstr>HMM-解码</vt:lpstr>
      <vt:lpstr>HMM-解码-近似算法</vt:lpstr>
      <vt:lpstr>HMM-解码-Viterbi算法</vt:lpstr>
      <vt:lpstr>PowerPoint 演示文稿</vt:lpstr>
      <vt:lpstr>HMM-Q1:给定模型求某观察序列的概率</vt:lpstr>
      <vt:lpstr>HMM-解码-语音识别</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机器学习基础</dc:title>
  <dc:creator>jiao</dc:creator>
  <cp:lastModifiedBy>jiao</cp:lastModifiedBy>
  <cp:revision>86</cp:revision>
  <dcterms:created xsi:type="dcterms:W3CDTF">2016-01-12T08:15:43Z</dcterms:created>
  <dcterms:modified xsi:type="dcterms:W3CDTF">2016-01-29T00:38:46Z</dcterms:modified>
</cp:coreProperties>
</file>