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62" r:id="rId2"/>
    <p:sldId id="363" r:id="rId3"/>
    <p:sldId id="256" r:id="rId4"/>
    <p:sldId id="333" r:id="rId5"/>
    <p:sldId id="334" r:id="rId6"/>
    <p:sldId id="335" r:id="rId7"/>
    <p:sldId id="336" r:id="rId8"/>
    <p:sldId id="338" r:id="rId9"/>
    <p:sldId id="337" r:id="rId10"/>
    <p:sldId id="339" r:id="rId11"/>
    <p:sldId id="340" r:id="rId12"/>
    <p:sldId id="341" r:id="rId13"/>
    <p:sldId id="342" r:id="rId14"/>
    <p:sldId id="331" r:id="rId15"/>
    <p:sldId id="322" r:id="rId16"/>
    <p:sldId id="257" r:id="rId17"/>
    <p:sldId id="324" r:id="rId18"/>
    <p:sldId id="323" r:id="rId19"/>
    <p:sldId id="325" r:id="rId20"/>
    <p:sldId id="326" r:id="rId21"/>
    <p:sldId id="327" r:id="rId22"/>
    <p:sldId id="328" r:id="rId23"/>
    <p:sldId id="329" r:id="rId24"/>
    <p:sldId id="330" r:id="rId25"/>
    <p:sldId id="332" r:id="rId26"/>
    <p:sldId id="343" r:id="rId27"/>
    <p:sldId id="344" r:id="rId28"/>
    <p:sldId id="345" r:id="rId29"/>
    <p:sldId id="346" r:id="rId30"/>
    <p:sldId id="347" r:id="rId31"/>
    <p:sldId id="355" r:id="rId32"/>
    <p:sldId id="357" r:id="rId33"/>
    <p:sldId id="356" r:id="rId34"/>
    <p:sldId id="348" r:id="rId35"/>
    <p:sldId id="349" r:id="rId36"/>
    <p:sldId id="352" r:id="rId37"/>
    <p:sldId id="354" r:id="rId38"/>
    <p:sldId id="358" r:id="rId39"/>
    <p:sldId id="359" r:id="rId40"/>
    <p:sldId id="360" r:id="rId41"/>
    <p:sldId id="36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90" autoAdjust="0"/>
  </p:normalViewPr>
  <p:slideViewPr>
    <p:cSldViewPr snapToGrid="0">
      <p:cViewPr>
        <p:scale>
          <a:sx n="75" d="100"/>
          <a:sy n="75" d="100"/>
        </p:scale>
        <p:origin x="51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100E4-AA40-4C47-A7D3-95E0A1824508}" type="datetimeFigureOut">
              <a:rPr lang="zh-CN" altLang="en-US" smtClean="0"/>
              <a:t>2017/7/16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3B03F-B4D1-415E-B1EE-0EEAD3733C9B}" type="slidenum">
              <a:rPr lang="zh-CN" altLang="en-US" smtClean="0"/>
              <a:t>‹#›</a:t>
            </a:fld>
            <a:endParaRPr lang="zh-CN" altLang="en-US"/>
          </a:p>
        </p:txBody>
      </p:sp>
    </p:spTree>
    <p:extLst>
      <p:ext uri="{BB962C8B-B14F-4D97-AF65-F5344CB8AC3E}">
        <p14:creationId xmlns:p14="http://schemas.microsoft.com/office/powerpoint/2010/main" val="298607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cnblogs.com/linecong/archive/2010/08/28/simhash.html" TargetMode="External"/><Relationship Id="rId3" Type="http://schemas.openxmlformats.org/officeDocument/2006/relationships/hyperlink" Target="http://zh.wikipedia.org/wiki/%E5%8D%8F%E6%96%B9%E5%B7%AE%E7%9F%A9%E9%98%B5" TargetMode="External"/><Relationship Id="rId7" Type="http://schemas.openxmlformats.org/officeDocument/2006/relationships/hyperlink" Target="http://t.cn/zl82CAH"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blog.csdn.net/v_july_v/article/details/8203674" TargetMode="External"/><Relationship Id="rId5" Type="http://schemas.openxmlformats.org/officeDocument/2006/relationships/hyperlink" Target="http://blog.csdn.net/v_july_v/article/details/7974418" TargetMode="External"/><Relationship Id="rId10" Type="http://schemas.openxmlformats.org/officeDocument/2006/relationships/hyperlink" Target="http://zh.wikipedia.org/wiki/%E5%8D%8F%E6%96%B9%E5%B7%AE" TargetMode="External"/><Relationship Id="rId4" Type="http://schemas.openxmlformats.org/officeDocument/2006/relationships/hyperlink" Target="http://en.wikipedia.org/wiki/Bhattacharyya_coefficient" TargetMode="External"/><Relationship Id="rId9" Type="http://schemas.openxmlformats.org/officeDocument/2006/relationships/hyperlink" Target="http://zh.wikipedia.org/wiki/%E6%95%B0%E5%AD%A6%E6%9C%9F%E6%9C%9B"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log.csdn.net/v_JULY_v/article/details/6530142"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blog.sina.com.cn/s/blog_72e1c7550101dsc3.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有两类不同的样本数据，分别用蓝色的小正方形和红色的小三角形表示，而图正中间的那个绿色的圆所标示的数据则是待分类的数据。也就是说，现在，我们不知道中间那个绿色的数据是从属于哪一类（蓝色小正方形</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红色小三角形），下面，我们就要解决这个问题：给这个绿色的圆分类。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我们常说，物以类聚，人以群分，判别一个人是一个什么样品质特征的人，常常可以从他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她身边的朋友入手，所谓观其友，而识其人。我们不是要判别上图中那个绿色的圆是属于哪一类数据么，好说，从它的邻居下手。但一次性看多少个邻居呢？从上图中，你还能看到：</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个红色小三角形和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个蓝色小正方形，少数从属于多数，基于统计的方法，判定绿色的这个待分类点属于红色的三角形一类。</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K=5</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个红色三角形和</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个蓝色的正方形，还是少数从属于多数，基于统计的方法，判定绿色的这个待分类点属于蓝色的正方形一类。</a:t>
            </a:r>
          </a:p>
          <a:p>
            <a:r>
              <a:rPr lang="zh-CN" altLang="en-US" sz="1200" b="0" i="0" kern="1200" dirty="0" smtClean="0">
                <a:solidFill>
                  <a:schemeClr val="tx1"/>
                </a:solidFill>
                <a:effectLst/>
                <a:latin typeface="+mn-lt"/>
                <a:ea typeface="+mn-ea"/>
                <a:cs typeface="+mn-cs"/>
              </a:rPr>
              <a:t>    于此我们看到，当无法判定当前待分类点是从属于已知分类中的哪一类时，我们可以依据统计学的理论看它所处的位置特征，衡量它周围邻居的权重，而把它归为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或分配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到权重更大的那一类。这就是</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近邻算法的核心思想。</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5</a:t>
            </a:fld>
            <a:endParaRPr lang="zh-CN" altLang="en-US"/>
          </a:p>
        </p:txBody>
      </p:sp>
    </p:spTree>
    <p:extLst>
      <p:ext uri="{BB962C8B-B14F-4D97-AF65-F5344CB8AC3E}">
        <p14:creationId xmlns:p14="http://schemas.microsoft.com/office/powerpoint/2010/main" val="399838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26</a:t>
            </a:fld>
            <a:endParaRPr lang="zh-CN" altLang="en-US"/>
          </a:p>
        </p:txBody>
      </p:sp>
    </p:spTree>
    <p:extLst>
      <p:ext uri="{BB962C8B-B14F-4D97-AF65-F5344CB8AC3E}">
        <p14:creationId xmlns:p14="http://schemas.microsoft.com/office/powerpoint/2010/main" val="287242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27</a:t>
            </a:fld>
            <a:endParaRPr lang="zh-CN" altLang="en-US"/>
          </a:p>
        </p:txBody>
      </p:sp>
    </p:spTree>
    <p:extLst>
      <p:ext uri="{BB962C8B-B14F-4D97-AF65-F5344CB8AC3E}">
        <p14:creationId xmlns:p14="http://schemas.microsoft.com/office/powerpoint/2010/main" val="863831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28</a:t>
            </a:fld>
            <a:endParaRPr lang="zh-CN" altLang="en-US"/>
          </a:p>
        </p:txBody>
      </p:sp>
    </p:spTree>
    <p:extLst>
      <p:ext uri="{BB962C8B-B14F-4D97-AF65-F5344CB8AC3E}">
        <p14:creationId xmlns:p14="http://schemas.microsoft.com/office/powerpoint/2010/main" val="303335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29</a:t>
            </a:fld>
            <a:endParaRPr lang="zh-CN" altLang="en-US"/>
          </a:p>
        </p:txBody>
      </p:sp>
    </p:spTree>
    <p:extLst>
      <p:ext uri="{BB962C8B-B14F-4D97-AF65-F5344CB8AC3E}">
        <p14:creationId xmlns:p14="http://schemas.microsoft.com/office/powerpoint/2010/main" val="3595112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30</a:t>
            </a:fld>
            <a:endParaRPr lang="zh-CN" altLang="en-US"/>
          </a:p>
        </p:txBody>
      </p:sp>
    </p:spTree>
    <p:extLst>
      <p:ext uri="{BB962C8B-B14F-4D97-AF65-F5344CB8AC3E}">
        <p14:creationId xmlns:p14="http://schemas.microsoft.com/office/powerpoint/2010/main" val="353170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31</a:t>
            </a:fld>
            <a:endParaRPr lang="zh-CN" altLang="en-US"/>
          </a:p>
        </p:txBody>
      </p:sp>
    </p:spTree>
    <p:extLst>
      <p:ext uri="{BB962C8B-B14F-4D97-AF65-F5344CB8AC3E}">
        <p14:creationId xmlns:p14="http://schemas.microsoft.com/office/powerpoint/2010/main" val="412785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34</a:t>
            </a:fld>
            <a:endParaRPr lang="zh-CN" altLang="en-US"/>
          </a:p>
        </p:txBody>
      </p:sp>
    </p:spTree>
    <p:extLst>
      <p:ext uri="{BB962C8B-B14F-4D97-AF65-F5344CB8AC3E}">
        <p14:creationId xmlns:p14="http://schemas.microsoft.com/office/powerpoint/2010/main" val="1847359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35</a:t>
            </a:fld>
            <a:endParaRPr lang="zh-CN" altLang="en-US"/>
          </a:p>
        </p:txBody>
      </p:sp>
    </p:spTree>
    <p:extLst>
      <p:ext uri="{BB962C8B-B14F-4D97-AF65-F5344CB8AC3E}">
        <p14:creationId xmlns:p14="http://schemas.microsoft.com/office/powerpoint/2010/main" val="426837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36</a:t>
            </a:fld>
            <a:endParaRPr lang="zh-CN" altLang="en-US"/>
          </a:p>
        </p:txBody>
      </p:sp>
    </p:spTree>
    <p:extLst>
      <p:ext uri="{BB962C8B-B14F-4D97-AF65-F5344CB8AC3E}">
        <p14:creationId xmlns:p14="http://schemas.microsoft.com/office/powerpoint/2010/main" val="3928148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37</a:t>
            </a:fld>
            <a:endParaRPr lang="zh-CN" altLang="en-US"/>
          </a:p>
        </p:txBody>
      </p:sp>
    </p:spTree>
    <p:extLst>
      <p:ext uri="{BB962C8B-B14F-4D97-AF65-F5344CB8AC3E}">
        <p14:creationId xmlns:p14="http://schemas.microsoft.com/office/powerpoint/2010/main" val="7731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http://blog.csdn.net/v_july_v/article/details/8203674</a:t>
            </a: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3. </a:t>
            </a:r>
            <a:r>
              <a:rPr lang="zh-CN" altLang="en-US" sz="1200" b="1" i="0" kern="1200" dirty="0" smtClean="0">
                <a:solidFill>
                  <a:schemeClr val="tx1"/>
                </a:solidFill>
                <a:effectLst/>
                <a:latin typeface="+mn-lt"/>
                <a:ea typeface="+mn-ea"/>
                <a:cs typeface="+mn-cs"/>
              </a:rPr>
              <a:t>切比雪夫距离，</a:t>
            </a:r>
            <a:r>
              <a:rPr lang="zh-CN" altLang="en-US" sz="1200" b="0" i="0" kern="1200" dirty="0" smtClean="0">
                <a:solidFill>
                  <a:schemeClr val="tx1"/>
                </a:solidFill>
                <a:effectLst/>
                <a:latin typeface="+mn-lt"/>
                <a:ea typeface="+mn-ea"/>
                <a:cs typeface="+mn-cs"/>
              </a:rPr>
              <a:t>若二个向量或二个点</a:t>
            </a:r>
            <a:r>
              <a:rPr lang="en-US" altLang="zh-CN" sz="1200" b="0" i="0" kern="1200" dirty="0" smtClean="0">
                <a:solidFill>
                  <a:schemeClr val="tx1"/>
                </a:solidFill>
                <a:effectLst/>
                <a:latin typeface="+mn-lt"/>
                <a:ea typeface="+mn-ea"/>
                <a:cs typeface="+mn-cs"/>
              </a:rPr>
              <a:t>p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and q</a:t>
            </a:r>
            <a:r>
              <a:rPr lang="zh-CN" altLang="en-US" sz="1200" b="0" i="0" kern="1200" dirty="0" smtClean="0">
                <a:solidFill>
                  <a:schemeClr val="tx1"/>
                </a:solidFill>
                <a:effectLst/>
                <a:latin typeface="+mn-lt"/>
                <a:ea typeface="+mn-ea"/>
                <a:cs typeface="+mn-cs"/>
              </a:rPr>
              <a:t>，其座标分别为及，则两者之间的切比雪夫距离定义如下：，</a:t>
            </a:r>
          </a:p>
          <a:p>
            <a:r>
              <a:rPr lang="zh-CN" altLang="en-US" sz="1200" b="0" i="0" kern="1200" dirty="0" smtClean="0">
                <a:solidFill>
                  <a:schemeClr val="tx1"/>
                </a:solidFill>
                <a:effectLst/>
                <a:latin typeface="+mn-lt"/>
                <a:ea typeface="+mn-ea"/>
                <a:cs typeface="+mn-cs"/>
              </a:rPr>
              <a:t>    这也等于以下</a:t>
            </a:r>
            <a:r>
              <a:rPr lang="en-US" altLang="zh-CN" sz="1200" b="0" i="0" kern="1200" dirty="0" err="1" smtClean="0">
                <a:solidFill>
                  <a:schemeClr val="tx1"/>
                </a:solidFill>
                <a:effectLst/>
                <a:latin typeface="+mn-lt"/>
                <a:ea typeface="+mn-ea"/>
                <a:cs typeface="+mn-cs"/>
              </a:rPr>
              <a:t>Lp</a:t>
            </a:r>
            <a:r>
              <a:rPr lang="zh-CN" altLang="en-US" sz="1200" b="0" i="0" kern="1200" dirty="0" smtClean="0">
                <a:solidFill>
                  <a:schemeClr val="tx1"/>
                </a:solidFill>
                <a:effectLst/>
                <a:latin typeface="+mn-lt"/>
                <a:ea typeface="+mn-ea"/>
                <a:cs typeface="+mn-cs"/>
              </a:rPr>
              <a:t>度量的极值：，因此切比雪夫距离也称为</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度量。</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以数学的观点来看，切比雪夫距离是由一致范数（</a:t>
            </a:r>
            <a:r>
              <a:rPr lang="en-US" altLang="zh-CN" sz="1200" b="0" i="0" kern="1200" dirty="0" smtClean="0">
                <a:solidFill>
                  <a:schemeClr val="tx1"/>
                </a:solidFill>
                <a:effectLst/>
                <a:latin typeface="+mn-lt"/>
                <a:ea typeface="+mn-ea"/>
                <a:cs typeface="+mn-cs"/>
              </a:rPr>
              <a:t>uniform norm</a:t>
            </a:r>
            <a:r>
              <a:rPr lang="zh-CN" altLang="en-US" sz="1200" b="0" i="0" kern="1200" dirty="0" smtClean="0">
                <a:solidFill>
                  <a:schemeClr val="tx1"/>
                </a:solidFill>
                <a:effectLst/>
                <a:latin typeface="+mn-lt"/>
                <a:ea typeface="+mn-ea"/>
                <a:cs typeface="+mn-cs"/>
              </a:rPr>
              <a:t>）（或称为上确界范数）所衍生的度量，也是超凸度量（</a:t>
            </a:r>
            <a:r>
              <a:rPr lang="en-US" altLang="zh-CN" sz="1200" b="0" i="0" kern="1200" dirty="0" smtClean="0">
                <a:solidFill>
                  <a:schemeClr val="tx1"/>
                </a:solidFill>
                <a:effectLst/>
                <a:latin typeface="+mn-lt"/>
                <a:ea typeface="+mn-ea"/>
                <a:cs typeface="+mn-cs"/>
              </a:rPr>
              <a:t>injective metric space</a:t>
            </a:r>
            <a:r>
              <a:rPr lang="zh-CN" altLang="en-US" sz="1200" b="0" i="0" kern="1200" dirty="0" smtClean="0">
                <a:solidFill>
                  <a:schemeClr val="tx1"/>
                </a:solidFill>
                <a:effectLst/>
                <a:latin typeface="+mn-lt"/>
                <a:ea typeface="+mn-ea"/>
                <a:cs typeface="+mn-cs"/>
              </a:rPr>
              <a:t>）的一种。</a:t>
            </a:r>
          </a:p>
          <a:p>
            <a:r>
              <a:rPr lang="zh-CN" altLang="en-US" sz="1200" b="0" i="0" kern="1200" dirty="0" smtClean="0">
                <a:solidFill>
                  <a:schemeClr val="tx1"/>
                </a:solidFill>
                <a:effectLst/>
                <a:latin typeface="+mn-lt"/>
                <a:ea typeface="+mn-ea"/>
                <a:cs typeface="+mn-cs"/>
              </a:rPr>
              <a:t>    在平面几何中，若二点</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及</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的直角坐标系坐标为及，则切比雪夫距离为：。</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玩过国际象棋的朋友或许知道，国王走一步能够移动到相邻的</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个方格中的任意一个。那么国王从格子</a:t>
            </a:r>
            <a:r>
              <a:rPr lang="en-US" altLang="zh-CN" sz="1200" b="0" i="0" kern="1200" dirty="0" smtClean="0">
                <a:solidFill>
                  <a:schemeClr val="tx1"/>
                </a:solidFill>
                <a:effectLst/>
                <a:latin typeface="+mn-lt"/>
                <a:ea typeface="+mn-ea"/>
                <a:cs typeface="+mn-cs"/>
              </a:rPr>
              <a:t>(x1,y1)</a:t>
            </a:r>
            <a:r>
              <a:rPr lang="zh-CN" altLang="en-US" sz="1200" b="0" i="0" kern="1200" dirty="0" smtClean="0">
                <a:solidFill>
                  <a:schemeClr val="tx1"/>
                </a:solidFill>
                <a:effectLst/>
                <a:latin typeface="+mn-lt"/>
                <a:ea typeface="+mn-ea"/>
                <a:cs typeface="+mn-cs"/>
              </a:rPr>
              <a:t>走到格子</a:t>
            </a:r>
            <a:r>
              <a:rPr lang="en-US" altLang="zh-CN" sz="1200" b="0" i="0" kern="1200" dirty="0" smtClean="0">
                <a:solidFill>
                  <a:schemeClr val="tx1"/>
                </a:solidFill>
                <a:effectLst/>
                <a:latin typeface="+mn-lt"/>
                <a:ea typeface="+mn-ea"/>
                <a:cs typeface="+mn-cs"/>
              </a:rPr>
              <a:t>(x2,y2)</a:t>
            </a:r>
            <a:r>
              <a:rPr lang="zh-CN" altLang="en-US" sz="1200" b="0" i="0" kern="1200" dirty="0" smtClean="0">
                <a:solidFill>
                  <a:schemeClr val="tx1"/>
                </a:solidFill>
                <a:effectLst/>
                <a:latin typeface="+mn-lt"/>
                <a:ea typeface="+mn-ea"/>
                <a:cs typeface="+mn-cs"/>
              </a:rPr>
              <a:t>最少需要多少步？。你会发现最少步数总是</a:t>
            </a:r>
            <a:r>
              <a:rPr lang="en-US" altLang="zh-CN" sz="1200" b="0" i="0" kern="1200" dirty="0" smtClean="0">
                <a:solidFill>
                  <a:schemeClr val="tx1"/>
                </a:solidFill>
                <a:effectLst/>
                <a:latin typeface="+mn-lt"/>
                <a:ea typeface="+mn-ea"/>
                <a:cs typeface="+mn-cs"/>
              </a:rPr>
              <a:t>max( | x2-x1 | , | y2-y1 | ) </a:t>
            </a:r>
            <a:r>
              <a:rPr lang="zh-CN" altLang="en-US" sz="1200" b="0" i="0" kern="1200" dirty="0" smtClean="0">
                <a:solidFill>
                  <a:schemeClr val="tx1"/>
                </a:solidFill>
                <a:effectLst/>
                <a:latin typeface="+mn-lt"/>
                <a:ea typeface="+mn-ea"/>
                <a:cs typeface="+mn-cs"/>
              </a:rPr>
              <a:t>步 。有一种类似的一种距离度量方法叫切比雪夫距离。</a:t>
            </a:r>
          </a:p>
          <a:p>
            <a:r>
              <a:rPr lang="en-US" altLang="zh-CN" dirty="0" smtClean="0"/>
              <a:t>(1)</a:t>
            </a:r>
            <a:r>
              <a:rPr lang="zh-CN" altLang="en-US" dirty="0" smtClean="0"/>
              <a:t>二维平面两点</a:t>
            </a:r>
            <a:r>
              <a:rPr lang="en-US" altLang="zh-CN" dirty="0" smtClean="0"/>
              <a:t>a(x1,y1)</a:t>
            </a:r>
            <a:r>
              <a:rPr lang="zh-CN" altLang="en-US" dirty="0" smtClean="0"/>
              <a:t>与</a:t>
            </a:r>
            <a:r>
              <a:rPr lang="en-US" altLang="zh-CN" dirty="0" smtClean="0"/>
              <a:t>b(x2,y2)</a:t>
            </a:r>
            <a:r>
              <a:rPr lang="zh-CN" altLang="en-US" dirty="0" smtClean="0"/>
              <a:t>间的切比雪夫距离 </a:t>
            </a:r>
          </a:p>
          <a:p>
            <a:r>
              <a:rPr lang="en-US" altLang="zh-CN" dirty="0" smtClean="0"/>
              <a:t>(2)</a:t>
            </a:r>
            <a:r>
              <a:rPr lang="zh-CN" altLang="en-US" dirty="0" smtClean="0"/>
              <a:t>两个</a:t>
            </a:r>
            <a:r>
              <a:rPr lang="en-US" altLang="zh-CN" dirty="0" smtClean="0"/>
              <a:t>n</a:t>
            </a:r>
            <a:r>
              <a:rPr lang="zh-CN" altLang="en-US" dirty="0" smtClean="0"/>
              <a:t>维向量</a:t>
            </a:r>
            <a:r>
              <a:rPr lang="en-US" altLang="zh-CN" dirty="0" smtClean="0"/>
              <a:t>a(x11,x12,…,x1n)</a:t>
            </a:r>
            <a:r>
              <a:rPr lang="zh-CN" altLang="en-US" dirty="0" smtClean="0"/>
              <a:t>与 </a:t>
            </a:r>
            <a:r>
              <a:rPr lang="en-US" altLang="zh-CN" dirty="0" smtClean="0"/>
              <a:t>b(x21,x22,…,x2n)</a:t>
            </a:r>
            <a:r>
              <a:rPr lang="zh-CN" altLang="en-US" dirty="0" smtClean="0"/>
              <a:t>间的切比雪夫距离 　　</a:t>
            </a:r>
          </a:p>
          <a:p>
            <a:r>
              <a:rPr lang="zh-CN" altLang="en-US" dirty="0" smtClean="0"/>
              <a:t>这个公式的另一种等价形式是 </a:t>
            </a:r>
          </a:p>
          <a:p>
            <a:r>
              <a:rPr lang="en-US" altLang="zh-CN" sz="1200" b="1" i="0" kern="1200" dirty="0" smtClean="0">
                <a:solidFill>
                  <a:schemeClr val="tx1"/>
                </a:solidFill>
                <a:effectLst/>
                <a:latin typeface="+mn-lt"/>
                <a:ea typeface="+mn-ea"/>
                <a:cs typeface="+mn-cs"/>
              </a:rPr>
              <a:t>4. </a:t>
            </a:r>
            <a:r>
              <a:rPr lang="zh-CN" altLang="en-US" sz="1200" b="1" i="0" kern="1200" dirty="0" smtClean="0">
                <a:solidFill>
                  <a:schemeClr val="tx1"/>
                </a:solidFill>
                <a:effectLst/>
                <a:latin typeface="+mn-lt"/>
                <a:ea typeface="+mn-ea"/>
                <a:cs typeface="+mn-cs"/>
              </a:rPr>
              <a:t>闵可夫斯基距离</a:t>
            </a:r>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Minkowski</a:t>
            </a:r>
            <a:r>
              <a:rPr lang="en-US" altLang="zh-CN" sz="1200" b="1" i="0" kern="1200" dirty="0" smtClean="0">
                <a:solidFill>
                  <a:schemeClr val="tx1"/>
                </a:solidFill>
                <a:effectLst/>
                <a:latin typeface="+mn-lt"/>
                <a:ea typeface="+mn-ea"/>
                <a:cs typeface="+mn-cs"/>
              </a:rPr>
              <a:t> Distance)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闵氏距离不是一种距离，而是一组距离的定义。</a:t>
            </a:r>
          </a:p>
          <a:p>
            <a:r>
              <a:rPr lang="en-US" altLang="zh-CN" dirty="0" smtClean="0"/>
              <a:t>(1) </a:t>
            </a:r>
            <a:r>
              <a:rPr lang="zh-CN" altLang="en-US" dirty="0" smtClean="0"/>
              <a:t>闵氏距离的定义       </a:t>
            </a:r>
          </a:p>
          <a:p>
            <a:r>
              <a:rPr lang="zh-CN" altLang="en-US" dirty="0" smtClean="0"/>
              <a:t>两个</a:t>
            </a:r>
            <a:r>
              <a:rPr lang="en-US" altLang="zh-CN" dirty="0" smtClean="0"/>
              <a:t>n</a:t>
            </a:r>
            <a:r>
              <a:rPr lang="zh-CN" altLang="en-US" dirty="0" smtClean="0"/>
              <a:t>维变量</a:t>
            </a:r>
            <a:r>
              <a:rPr lang="en-US" altLang="zh-CN" dirty="0" smtClean="0"/>
              <a:t>a(x11,x12,…,x1n)</a:t>
            </a:r>
            <a:r>
              <a:rPr lang="zh-CN" altLang="en-US" dirty="0" smtClean="0"/>
              <a:t>与 </a:t>
            </a:r>
            <a:r>
              <a:rPr lang="en-US" altLang="zh-CN" dirty="0" smtClean="0"/>
              <a:t>b(x21,x22,…,x2n)</a:t>
            </a:r>
            <a:r>
              <a:rPr lang="zh-CN" altLang="en-US" dirty="0" smtClean="0"/>
              <a:t>间的闵可夫斯基距离定义为： </a:t>
            </a:r>
          </a:p>
          <a:p>
            <a:r>
              <a:rPr lang="zh-CN" altLang="en-US" dirty="0" smtClean="0"/>
              <a:t>其中</a:t>
            </a:r>
            <a:r>
              <a:rPr lang="en-US" altLang="zh-CN" dirty="0" smtClean="0"/>
              <a:t>p</a:t>
            </a:r>
            <a:r>
              <a:rPr lang="zh-CN" altLang="en-US" dirty="0" smtClean="0"/>
              <a:t>是一个变参数。</a:t>
            </a:r>
          </a:p>
          <a:p>
            <a:r>
              <a:rPr lang="zh-CN" altLang="en-US" dirty="0" smtClean="0"/>
              <a:t>当</a:t>
            </a:r>
            <a:r>
              <a:rPr lang="en-US" altLang="zh-CN" dirty="0" smtClean="0"/>
              <a:t>p=1</a:t>
            </a:r>
            <a:r>
              <a:rPr lang="zh-CN" altLang="en-US" dirty="0" smtClean="0"/>
              <a:t>时，就是曼哈顿距离</a:t>
            </a:r>
          </a:p>
          <a:p>
            <a:r>
              <a:rPr lang="zh-CN" altLang="en-US" dirty="0" smtClean="0"/>
              <a:t>当</a:t>
            </a:r>
            <a:r>
              <a:rPr lang="en-US" altLang="zh-CN" dirty="0" smtClean="0"/>
              <a:t>p=2</a:t>
            </a:r>
            <a:r>
              <a:rPr lang="zh-CN" altLang="en-US" dirty="0" smtClean="0"/>
              <a:t>时，就是欧氏距离</a:t>
            </a:r>
          </a:p>
          <a:p>
            <a:r>
              <a:rPr lang="zh-CN" altLang="en-US" dirty="0" smtClean="0"/>
              <a:t>当</a:t>
            </a:r>
            <a:r>
              <a:rPr lang="en-US" altLang="zh-CN" dirty="0" smtClean="0"/>
              <a:t>p→∞</a:t>
            </a:r>
            <a:r>
              <a:rPr lang="zh-CN" altLang="en-US" dirty="0" smtClean="0"/>
              <a:t>时，就是切比雪夫距离       </a:t>
            </a:r>
          </a:p>
          <a:p>
            <a:r>
              <a:rPr lang="zh-CN" altLang="en-US" dirty="0" smtClean="0"/>
              <a:t>根据变参数的不同，闵氏距离可以表示一类的距离。 </a:t>
            </a:r>
          </a:p>
          <a:p>
            <a:r>
              <a:rPr lang="en-US" altLang="zh-CN" sz="1200" b="1" i="0" kern="1200" dirty="0" smtClean="0">
                <a:solidFill>
                  <a:schemeClr val="tx1"/>
                </a:solidFill>
                <a:effectLst/>
                <a:latin typeface="+mn-lt"/>
                <a:ea typeface="+mn-ea"/>
                <a:cs typeface="+mn-cs"/>
              </a:rPr>
              <a:t>5. </a:t>
            </a:r>
            <a:r>
              <a:rPr lang="zh-CN" altLang="en-US" sz="1200" b="1" i="0" kern="1200" dirty="0" smtClean="0">
                <a:solidFill>
                  <a:schemeClr val="tx1"/>
                </a:solidFill>
                <a:effectLst/>
                <a:latin typeface="+mn-lt"/>
                <a:ea typeface="+mn-ea"/>
                <a:cs typeface="+mn-cs"/>
              </a:rPr>
              <a:t>标准化欧氏距离 </a:t>
            </a:r>
            <a:r>
              <a:rPr lang="en-US" altLang="zh-CN" sz="1200" b="1" i="0" kern="1200" dirty="0" smtClean="0">
                <a:solidFill>
                  <a:schemeClr val="tx1"/>
                </a:solidFill>
                <a:effectLst/>
                <a:latin typeface="+mn-lt"/>
                <a:ea typeface="+mn-ea"/>
                <a:cs typeface="+mn-cs"/>
              </a:rPr>
              <a:t>(Standardized Euclidean distance )</a:t>
            </a:r>
            <a:r>
              <a:rPr lang="zh-CN" altLang="en-US" sz="1200" b="0" i="0" kern="1200" dirty="0" smtClean="0">
                <a:solidFill>
                  <a:schemeClr val="tx1"/>
                </a:solidFill>
                <a:effectLst/>
                <a:latin typeface="+mn-lt"/>
                <a:ea typeface="+mn-ea"/>
                <a:cs typeface="+mn-cs"/>
              </a:rPr>
              <a:t>，标准化欧氏距离是针对简单欧氏距离的缺点而作的一种改进方案。标准欧氏距离的思路：既然数据各维分量的分布不一样，那先将各个分量都“标准化”到均值、方差相等。至于均值和方差标准化到多少，先复习点统计学知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假设样本集</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的数学期望或均值</a:t>
            </a:r>
            <a:r>
              <a:rPr lang="en-US" altLang="zh-CN" sz="1200" b="0" i="0" kern="1200" dirty="0" smtClean="0">
                <a:solidFill>
                  <a:schemeClr val="tx1"/>
                </a:solidFill>
                <a:effectLst/>
                <a:latin typeface="+mn-lt"/>
                <a:ea typeface="+mn-ea"/>
                <a:cs typeface="+mn-cs"/>
              </a:rPr>
              <a:t>(mean)</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，标准差</a:t>
            </a:r>
            <a:r>
              <a:rPr lang="en-US" altLang="zh-CN" sz="1200" b="0" i="0" kern="1200" dirty="0" smtClean="0">
                <a:solidFill>
                  <a:schemeClr val="tx1"/>
                </a:solidFill>
                <a:effectLst/>
                <a:latin typeface="+mn-lt"/>
                <a:ea typeface="+mn-ea"/>
                <a:cs typeface="+mn-cs"/>
              </a:rPr>
              <a:t>(standard deviation</a:t>
            </a:r>
            <a:r>
              <a:rPr lang="zh-CN" altLang="en-US" sz="1200" b="0" i="0" kern="1200" dirty="0" smtClean="0">
                <a:solidFill>
                  <a:schemeClr val="tx1"/>
                </a:solidFill>
                <a:effectLst/>
                <a:latin typeface="+mn-lt"/>
                <a:ea typeface="+mn-ea"/>
                <a:cs typeface="+mn-cs"/>
              </a:rPr>
              <a:t>，方差开根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，那么</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的“标准化变量”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表示为：</a:t>
            </a:r>
            <a:r>
              <a:rPr lang="en-US" altLang="zh-CN" sz="1200" b="0" i="0" kern="1200" dirty="0" smtClean="0">
                <a:solidFill>
                  <a:schemeClr val="tx1"/>
                </a:solidFill>
                <a:effectLst/>
                <a:latin typeface="+mn-lt"/>
                <a:ea typeface="+mn-ea"/>
                <a:cs typeface="+mn-cs"/>
              </a:rPr>
              <a:t>(X-m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，而且标准化变量的数学期望为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，方差为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即，样本集的标准化过程</a:t>
            </a:r>
            <a:r>
              <a:rPr lang="en-US" altLang="zh-CN" sz="1200" b="0" i="0" kern="1200" dirty="0" smtClean="0">
                <a:solidFill>
                  <a:schemeClr val="tx1"/>
                </a:solidFill>
                <a:effectLst/>
                <a:latin typeface="+mn-lt"/>
                <a:ea typeface="+mn-ea"/>
                <a:cs typeface="+mn-cs"/>
              </a:rPr>
              <a:t>(standardization)</a:t>
            </a:r>
            <a:r>
              <a:rPr lang="zh-CN" altLang="en-US" sz="1200" b="0" i="0" kern="1200" dirty="0" smtClean="0">
                <a:solidFill>
                  <a:schemeClr val="tx1"/>
                </a:solidFill>
                <a:effectLst/>
                <a:latin typeface="+mn-lt"/>
                <a:ea typeface="+mn-ea"/>
                <a:cs typeface="+mn-cs"/>
              </a:rPr>
              <a:t>用公式描述就是：</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标准化后的值 </a:t>
            </a:r>
            <a:r>
              <a:rPr lang="en-US" altLang="zh-CN" sz="1200" b="0" i="0" kern="1200" dirty="0" smtClean="0">
                <a:solidFill>
                  <a:schemeClr val="tx1"/>
                </a:solidFill>
                <a:effectLst/>
                <a:latin typeface="+mn-lt"/>
                <a:ea typeface="+mn-ea"/>
                <a:cs typeface="+mn-cs"/>
              </a:rPr>
              <a:t>=  ( </a:t>
            </a:r>
            <a:r>
              <a:rPr lang="zh-CN" altLang="en-US" sz="1200" b="0" i="0" kern="1200" dirty="0" smtClean="0">
                <a:solidFill>
                  <a:schemeClr val="tx1"/>
                </a:solidFill>
                <a:effectLst/>
                <a:latin typeface="+mn-lt"/>
                <a:ea typeface="+mn-ea"/>
                <a:cs typeface="+mn-cs"/>
              </a:rPr>
              <a:t>标准化前的值  － 分量的均值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分量的标准差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经过简单的推导就可以得到两个</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维向量</a:t>
            </a:r>
            <a:r>
              <a:rPr lang="en-US" altLang="zh-CN" sz="1200" b="0" i="0" kern="1200" dirty="0" smtClean="0">
                <a:solidFill>
                  <a:schemeClr val="tx1"/>
                </a:solidFill>
                <a:effectLst/>
                <a:latin typeface="+mn-lt"/>
                <a:ea typeface="+mn-ea"/>
                <a:cs typeface="+mn-cs"/>
              </a:rPr>
              <a:t>a(x11,x12,…,x1n)</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b(x21,x22,…,x2n)</a:t>
            </a:r>
            <a:r>
              <a:rPr lang="zh-CN" altLang="en-US" sz="1200" b="0" i="0" kern="1200" dirty="0" smtClean="0">
                <a:solidFill>
                  <a:schemeClr val="tx1"/>
                </a:solidFill>
                <a:effectLst/>
                <a:latin typeface="+mn-lt"/>
                <a:ea typeface="+mn-ea"/>
                <a:cs typeface="+mn-cs"/>
              </a:rPr>
              <a:t>间的标准化欧氏距离的公式：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如果将方差的倒数看成是一个权重，这个公式可以看成是一种加权欧氏距离</a:t>
            </a:r>
            <a:r>
              <a:rPr lang="en-US" altLang="zh-CN" sz="1200" b="0" i="0" kern="1200" dirty="0" smtClean="0">
                <a:solidFill>
                  <a:schemeClr val="tx1"/>
                </a:solidFill>
                <a:effectLst/>
                <a:latin typeface="+mn-lt"/>
                <a:ea typeface="+mn-ea"/>
                <a:cs typeface="+mn-cs"/>
              </a:rPr>
              <a:t>(Weighted Euclidean distance)</a:t>
            </a:r>
            <a:r>
              <a:rPr lang="zh-CN" altLang="en-US" sz="1200" b="0" i="0" kern="1200" dirty="0" smtClean="0">
                <a:solidFill>
                  <a:schemeClr val="tx1"/>
                </a:solidFill>
                <a:effectLst/>
                <a:latin typeface="+mn-lt"/>
                <a:ea typeface="+mn-ea"/>
                <a:cs typeface="+mn-cs"/>
              </a:rPr>
              <a:t>。 </a:t>
            </a:r>
          </a:p>
          <a:p>
            <a:r>
              <a:rPr lang="en-US" altLang="zh-CN" sz="1200" b="1" i="0" kern="1200" dirty="0" smtClean="0">
                <a:solidFill>
                  <a:schemeClr val="tx1"/>
                </a:solidFill>
                <a:effectLst/>
                <a:latin typeface="+mn-lt"/>
                <a:ea typeface="+mn-ea"/>
                <a:cs typeface="+mn-cs"/>
              </a:rPr>
              <a:t>6. </a:t>
            </a:r>
            <a:r>
              <a:rPr lang="zh-CN" altLang="en-US" sz="1200" b="1" i="0" kern="1200" dirty="0" smtClean="0">
                <a:solidFill>
                  <a:schemeClr val="tx1"/>
                </a:solidFill>
                <a:effectLst/>
                <a:latin typeface="+mn-lt"/>
                <a:ea typeface="+mn-ea"/>
                <a:cs typeface="+mn-cs"/>
              </a:rPr>
              <a:t>马氏距离</a:t>
            </a:r>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Mahalanobis</a:t>
            </a:r>
            <a:r>
              <a:rPr lang="en-US" altLang="zh-CN" sz="1200" b="1" i="0" kern="1200" dirty="0" smtClean="0">
                <a:solidFill>
                  <a:schemeClr val="tx1"/>
                </a:solidFill>
                <a:effectLst/>
                <a:latin typeface="+mn-lt"/>
                <a:ea typeface="+mn-ea"/>
                <a:cs typeface="+mn-cs"/>
              </a:rPr>
              <a:t> Distance)</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）马氏距离定义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个样本向量</a:t>
            </a:r>
            <a:r>
              <a:rPr lang="en-US" altLang="zh-CN" sz="1200" b="0" i="0" kern="1200" dirty="0" smtClean="0">
                <a:solidFill>
                  <a:schemeClr val="tx1"/>
                </a:solidFill>
                <a:effectLst/>
                <a:latin typeface="+mn-lt"/>
                <a:ea typeface="+mn-ea"/>
                <a:cs typeface="+mn-cs"/>
              </a:rPr>
              <a:t>X1~Xm</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3"/>
              </a:rPr>
              <a:t>协方差矩阵</a:t>
            </a:r>
            <a:r>
              <a:rPr lang="zh-CN" altLang="en-US" sz="1200" b="0" i="0" kern="1200" dirty="0" smtClean="0">
                <a:solidFill>
                  <a:schemeClr val="tx1"/>
                </a:solidFill>
                <a:effectLst/>
                <a:latin typeface="+mn-lt"/>
                <a:ea typeface="+mn-ea"/>
                <a:cs typeface="+mn-cs"/>
              </a:rPr>
              <a:t>记为</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，均值记为向量</a:t>
            </a:r>
            <a:r>
              <a:rPr lang="en-US" altLang="zh-CN" sz="1200" b="0" i="0" kern="1200" dirty="0" smtClean="0">
                <a:solidFill>
                  <a:schemeClr val="tx1"/>
                </a:solidFill>
                <a:effectLst/>
                <a:latin typeface="+mn-lt"/>
                <a:ea typeface="+mn-ea"/>
                <a:cs typeface="+mn-cs"/>
              </a:rPr>
              <a:t>μ</a:t>
            </a:r>
            <a:r>
              <a:rPr lang="zh-CN" altLang="en-US" sz="1200" b="0" i="0" kern="1200" dirty="0" smtClean="0">
                <a:solidFill>
                  <a:schemeClr val="tx1"/>
                </a:solidFill>
                <a:effectLst/>
                <a:latin typeface="+mn-lt"/>
                <a:ea typeface="+mn-ea"/>
                <a:cs typeface="+mn-cs"/>
              </a:rPr>
              <a:t>，则其中样本向量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的马氏距离表示为：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（协方差矩阵中每个元素是各个矢量元素之间的协方差</a:t>
            </a:r>
            <a:r>
              <a:rPr lang="en-US" altLang="zh-CN" sz="1200" b="0" i="0" kern="1200" dirty="0" err="1" smtClean="0">
                <a:solidFill>
                  <a:schemeClr val="tx1"/>
                </a:solidFill>
                <a:effectLst/>
                <a:latin typeface="+mn-lt"/>
                <a:ea typeface="+mn-ea"/>
                <a:cs typeface="+mn-cs"/>
              </a:rPr>
              <a:t>Cov</a:t>
            </a:r>
            <a:r>
              <a:rPr lang="en-US" altLang="zh-CN" sz="1200" b="0" i="0" kern="1200" dirty="0" smtClean="0">
                <a:solidFill>
                  <a:schemeClr val="tx1"/>
                </a:solidFill>
                <a:effectLst/>
                <a:latin typeface="+mn-lt"/>
                <a:ea typeface="+mn-ea"/>
                <a:cs typeface="+mn-cs"/>
              </a:rPr>
              <a:t>(X,Y)</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Cov</a:t>
            </a:r>
            <a:r>
              <a:rPr lang="en-US" altLang="zh-CN" sz="1200" b="0" i="0" kern="1200" dirty="0" smtClean="0">
                <a:solidFill>
                  <a:schemeClr val="tx1"/>
                </a:solidFill>
                <a:effectLst/>
                <a:latin typeface="+mn-lt"/>
                <a:ea typeface="+mn-ea"/>
                <a:cs typeface="+mn-cs"/>
              </a:rPr>
              <a:t>(X,Y) = E{ [X-E(X)] [Y-E(Y)]}</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为数学期望）</a:t>
            </a:r>
          </a:p>
          <a:p>
            <a:r>
              <a:rPr lang="zh-CN" altLang="en-US" sz="1200" b="0" i="0" kern="1200" dirty="0" smtClean="0">
                <a:solidFill>
                  <a:schemeClr val="tx1"/>
                </a:solidFill>
                <a:effectLst/>
                <a:latin typeface="+mn-lt"/>
                <a:ea typeface="+mn-ea"/>
                <a:cs typeface="+mn-cs"/>
              </a:rPr>
              <a:t>而其中向量</a:t>
            </a:r>
            <a:r>
              <a:rPr lang="en-US" altLang="zh-CN" sz="1200" b="0" i="0" kern="1200" dirty="0" smtClean="0">
                <a:solidFill>
                  <a:schemeClr val="tx1"/>
                </a:solidFill>
                <a:effectLst/>
                <a:latin typeface="+mn-lt"/>
                <a:ea typeface="+mn-ea"/>
                <a:cs typeface="+mn-cs"/>
              </a:rPr>
              <a:t>Xi</a:t>
            </a:r>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Xj</a:t>
            </a:r>
            <a:r>
              <a:rPr lang="zh-CN" altLang="en-US" sz="1200" b="0" i="0" kern="1200" dirty="0" smtClean="0">
                <a:solidFill>
                  <a:schemeClr val="tx1"/>
                </a:solidFill>
                <a:effectLst/>
                <a:latin typeface="+mn-lt"/>
                <a:ea typeface="+mn-ea"/>
                <a:cs typeface="+mn-cs"/>
              </a:rPr>
              <a:t>之间的马氏距离定义为：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若协方差矩阵是单位矩阵（各个样本向量之间独立同分布）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则公式就成了：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也就是欧氏距离了。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若协方差矩阵是对角矩阵，公式变成了标准化欧氏距离。</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马氏距离的优缺点：量纲无关，排除变量之间的相关性的干扰。 </a:t>
            </a:r>
          </a:p>
          <a:p>
            <a:r>
              <a:rPr lang="zh-CN" altLang="en-US" sz="1200" b="0" i="0" kern="1200" dirty="0" smtClean="0">
                <a:solidFill>
                  <a:schemeClr val="tx1"/>
                </a:solidFill>
                <a:effectLst/>
                <a:latin typeface="+mn-lt"/>
                <a:ea typeface="+mn-ea"/>
                <a:cs typeface="+mn-cs"/>
              </a:rPr>
              <a:t>「微博上的</a:t>
            </a:r>
            <a:r>
              <a:rPr lang="en-US" altLang="zh-CN" sz="1200" b="0" i="0" kern="1200" dirty="0" smtClean="0">
                <a:solidFill>
                  <a:schemeClr val="tx1"/>
                </a:solidFill>
                <a:effectLst/>
                <a:latin typeface="+mn-lt"/>
                <a:ea typeface="+mn-ea"/>
                <a:cs typeface="+mn-cs"/>
              </a:rPr>
              <a:t>seafood</a:t>
            </a:r>
            <a:r>
              <a:rPr lang="zh-CN" altLang="en-US" sz="1200" b="0" i="0" kern="1200" dirty="0" smtClean="0">
                <a:solidFill>
                  <a:schemeClr val="tx1"/>
                </a:solidFill>
                <a:effectLst/>
                <a:latin typeface="+mn-lt"/>
                <a:ea typeface="+mn-ea"/>
                <a:cs typeface="+mn-cs"/>
              </a:rPr>
              <a:t>高清版点评道：原来马氏距离是根据协方差矩阵演变，一直被老师误导了，怪不得看</a:t>
            </a:r>
            <a:r>
              <a:rPr lang="en-US" altLang="zh-CN" sz="1200" b="0" i="0" kern="1200" dirty="0" smtClean="0">
                <a:solidFill>
                  <a:schemeClr val="tx1"/>
                </a:solidFill>
                <a:effectLst/>
                <a:latin typeface="+mn-lt"/>
                <a:ea typeface="+mn-ea"/>
                <a:cs typeface="+mn-cs"/>
              </a:rPr>
              <a:t>Killian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NIPS</a:t>
            </a:r>
            <a:r>
              <a:rPr lang="zh-CN" altLang="en-US" sz="1200" b="0" i="0" kern="1200" dirty="0" smtClean="0">
                <a:solidFill>
                  <a:schemeClr val="tx1"/>
                </a:solidFill>
                <a:effectLst/>
                <a:latin typeface="+mn-lt"/>
                <a:ea typeface="+mn-ea"/>
                <a:cs typeface="+mn-cs"/>
              </a:rPr>
              <a:t>发表的</a:t>
            </a:r>
            <a:r>
              <a:rPr lang="en-US" altLang="zh-CN" sz="1200" b="0" i="0" kern="1200" dirty="0" smtClean="0">
                <a:solidFill>
                  <a:schemeClr val="tx1"/>
                </a:solidFill>
                <a:effectLst/>
                <a:latin typeface="+mn-lt"/>
                <a:ea typeface="+mn-ea"/>
                <a:cs typeface="+mn-cs"/>
              </a:rPr>
              <a:t>LMNN</a:t>
            </a:r>
            <a:r>
              <a:rPr lang="zh-CN" altLang="en-US" sz="1200" b="0" i="0" kern="1200" dirty="0" smtClean="0">
                <a:solidFill>
                  <a:schemeClr val="tx1"/>
                </a:solidFill>
                <a:effectLst/>
                <a:latin typeface="+mn-lt"/>
                <a:ea typeface="+mn-ea"/>
                <a:cs typeface="+mn-cs"/>
              </a:rPr>
              <a:t>论文时候老是看到协方差矩阵和半正定，原来是这回事」</a:t>
            </a:r>
          </a:p>
          <a:p>
            <a:r>
              <a:rPr lang="en-US" altLang="zh-CN" sz="1200" b="1" i="0" kern="1200" dirty="0" smtClean="0">
                <a:solidFill>
                  <a:schemeClr val="tx1"/>
                </a:solidFill>
                <a:effectLst/>
                <a:latin typeface="+mn-lt"/>
                <a:ea typeface="+mn-ea"/>
                <a:cs typeface="+mn-cs"/>
              </a:rPr>
              <a:t>7</a:t>
            </a:r>
            <a:r>
              <a:rPr lang="zh-CN" altLang="en-US" sz="1200" b="1" i="0" kern="1200" dirty="0" smtClean="0">
                <a:solidFill>
                  <a:schemeClr val="tx1"/>
                </a:solidFill>
                <a:effectLst/>
                <a:latin typeface="+mn-lt"/>
                <a:ea typeface="+mn-ea"/>
                <a:cs typeface="+mn-cs"/>
              </a:rPr>
              <a:t>、巴氏距离（</a:t>
            </a:r>
            <a:r>
              <a:rPr lang="en-US" altLang="zh-CN" sz="1200" b="1" i="0" kern="1200" dirty="0" smtClean="0">
                <a:solidFill>
                  <a:schemeClr val="tx1"/>
                </a:solidFill>
                <a:effectLst/>
                <a:latin typeface="+mn-lt"/>
                <a:ea typeface="+mn-ea"/>
                <a:cs typeface="+mn-cs"/>
              </a:rPr>
              <a:t>Bhattacharyya Distance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在统计中，</a:t>
            </a:r>
            <a:r>
              <a:rPr lang="en-US" altLang="zh-CN" sz="1200" b="0" i="0" kern="1200" dirty="0" smtClean="0">
                <a:solidFill>
                  <a:schemeClr val="tx1"/>
                </a:solidFill>
                <a:effectLst/>
                <a:latin typeface="+mn-lt"/>
                <a:ea typeface="+mn-ea"/>
                <a:cs typeface="+mn-cs"/>
              </a:rPr>
              <a:t>Bhattacharyya</a:t>
            </a:r>
            <a:r>
              <a:rPr lang="zh-CN" altLang="en-US" sz="1200" b="0" i="0" kern="1200" dirty="0" smtClean="0">
                <a:solidFill>
                  <a:schemeClr val="tx1"/>
                </a:solidFill>
                <a:effectLst/>
                <a:latin typeface="+mn-lt"/>
                <a:ea typeface="+mn-ea"/>
                <a:cs typeface="+mn-cs"/>
              </a:rPr>
              <a:t>距离测量两个离散或连续概率分布的相似性。它与衡量两个统计样品或种群之间的重叠量的</a:t>
            </a:r>
            <a:r>
              <a:rPr lang="en-US" altLang="zh-CN" sz="1200" b="0" i="0" kern="1200" dirty="0" smtClean="0">
                <a:solidFill>
                  <a:schemeClr val="tx1"/>
                </a:solidFill>
                <a:effectLst/>
                <a:latin typeface="+mn-lt"/>
                <a:ea typeface="+mn-ea"/>
                <a:cs typeface="+mn-cs"/>
              </a:rPr>
              <a:t>Bhattacharyya</a:t>
            </a:r>
            <a:r>
              <a:rPr lang="zh-CN" altLang="en-US" sz="1200" b="0" i="0" kern="1200" dirty="0" smtClean="0">
                <a:solidFill>
                  <a:schemeClr val="tx1"/>
                </a:solidFill>
                <a:effectLst/>
                <a:latin typeface="+mn-lt"/>
                <a:ea typeface="+mn-ea"/>
                <a:cs typeface="+mn-cs"/>
              </a:rPr>
              <a:t>系数密切相关。</a:t>
            </a:r>
            <a:r>
              <a:rPr lang="en-US" altLang="zh-CN" sz="1200" b="0" i="0" kern="1200" dirty="0" smtClean="0">
                <a:solidFill>
                  <a:schemeClr val="tx1"/>
                </a:solidFill>
                <a:effectLst/>
                <a:latin typeface="+mn-lt"/>
                <a:ea typeface="+mn-ea"/>
                <a:cs typeface="+mn-cs"/>
              </a:rPr>
              <a:t>Bhattacharyya</a:t>
            </a:r>
            <a:r>
              <a:rPr lang="zh-CN" altLang="en-US" sz="1200" b="0" i="0" kern="1200" dirty="0" smtClean="0">
                <a:solidFill>
                  <a:schemeClr val="tx1"/>
                </a:solidFill>
                <a:effectLst/>
                <a:latin typeface="+mn-lt"/>
                <a:ea typeface="+mn-ea"/>
                <a:cs typeface="+mn-cs"/>
              </a:rPr>
              <a:t>距离和</a:t>
            </a:r>
            <a:r>
              <a:rPr lang="en-US" altLang="zh-CN" sz="1200" b="0" i="0" kern="1200" dirty="0" smtClean="0">
                <a:solidFill>
                  <a:schemeClr val="tx1"/>
                </a:solidFill>
                <a:effectLst/>
                <a:latin typeface="+mn-lt"/>
                <a:ea typeface="+mn-ea"/>
                <a:cs typeface="+mn-cs"/>
              </a:rPr>
              <a:t>Bhattacharyya</a:t>
            </a:r>
            <a:r>
              <a:rPr lang="zh-CN" altLang="en-US" sz="1200" b="0" i="0" kern="1200" dirty="0" smtClean="0">
                <a:solidFill>
                  <a:schemeClr val="tx1"/>
                </a:solidFill>
                <a:effectLst/>
                <a:latin typeface="+mn-lt"/>
                <a:ea typeface="+mn-ea"/>
                <a:cs typeface="+mn-cs"/>
              </a:rPr>
              <a:t>系数以</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世纪</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年代曾在印度统计研究所工作的一个统计学家</a:t>
            </a:r>
            <a:r>
              <a:rPr lang="en-US" altLang="zh-CN" sz="1200" b="0" i="0" kern="1200" dirty="0" smtClean="0">
                <a:solidFill>
                  <a:schemeClr val="tx1"/>
                </a:solidFill>
                <a:effectLst/>
                <a:latin typeface="+mn-lt"/>
                <a:ea typeface="+mn-ea"/>
                <a:cs typeface="+mn-cs"/>
              </a:rPr>
              <a:t>A. Bhattacharya</a:t>
            </a:r>
            <a:r>
              <a:rPr lang="zh-CN" altLang="en-US" sz="1200" b="0" i="0" kern="1200" dirty="0" smtClean="0">
                <a:solidFill>
                  <a:schemeClr val="tx1"/>
                </a:solidFill>
                <a:effectLst/>
                <a:latin typeface="+mn-lt"/>
                <a:ea typeface="+mn-ea"/>
                <a:cs typeface="+mn-cs"/>
              </a:rPr>
              <a:t>命名。同时，</a:t>
            </a:r>
            <a:r>
              <a:rPr lang="en-US" altLang="zh-CN" sz="1200" b="0" i="0" kern="1200" dirty="0" smtClean="0">
                <a:solidFill>
                  <a:schemeClr val="tx1"/>
                </a:solidFill>
                <a:effectLst/>
                <a:latin typeface="+mn-lt"/>
                <a:ea typeface="+mn-ea"/>
                <a:cs typeface="+mn-cs"/>
              </a:rPr>
              <a:t>Bhattacharyya</a:t>
            </a:r>
            <a:r>
              <a:rPr lang="zh-CN" altLang="en-US" sz="1200" b="0" i="0" kern="1200" dirty="0" smtClean="0">
                <a:solidFill>
                  <a:schemeClr val="tx1"/>
                </a:solidFill>
                <a:effectLst/>
                <a:latin typeface="+mn-lt"/>
                <a:ea typeface="+mn-ea"/>
                <a:cs typeface="+mn-cs"/>
              </a:rPr>
              <a:t>系数可以被用来确定两个样本被认为相对接近的，它是用来测量中的类分类的可分离性。</a:t>
            </a:r>
          </a:p>
          <a:p>
            <a:r>
              <a:rPr lang="zh-CN" altLang="en-US" dirty="0" smtClean="0"/>
              <a:t>（</a:t>
            </a:r>
            <a:r>
              <a:rPr lang="en-US" altLang="zh-CN" dirty="0" smtClean="0"/>
              <a:t>1</a:t>
            </a:r>
            <a:r>
              <a:rPr lang="zh-CN" altLang="en-US" dirty="0" smtClean="0"/>
              <a:t>）巴氏距离的定义</a:t>
            </a:r>
          </a:p>
          <a:p>
            <a:r>
              <a:rPr lang="zh-CN" altLang="en-US" dirty="0" smtClean="0"/>
              <a:t>对于离散概率分布 </a:t>
            </a:r>
            <a:r>
              <a:rPr lang="en-US" altLang="zh-CN" dirty="0" smtClean="0"/>
              <a:t>p</a:t>
            </a:r>
            <a:r>
              <a:rPr lang="zh-CN" altLang="en-US" dirty="0" smtClean="0"/>
              <a:t>和</a:t>
            </a:r>
            <a:r>
              <a:rPr lang="en-US" altLang="zh-CN" dirty="0" smtClean="0"/>
              <a:t>q</a:t>
            </a:r>
            <a:r>
              <a:rPr lang="zh-CN" altLang="en-US" dirty="0" smtClean="0"/>
              <a:t>在同一域 </a:t>
            </a:r>
            <a:r>
              <a:rPr lang="en-US" altLang="zh-CN" dirty="0" smtClean="0"/>
              <a:t>X</a:t>
            </a:r>
            <a:r>
              <a:rPr lang="zh-CN" altLang="en-US" dirty="0" smtClean="0"/>
              <a:t>，它被定义为：</a:t>
            </a:r>
          </a:p>
          <a:p>
            <a:r>
              <a:rPr lang="zh-CN" altLang="en-US" dirty="0" smtClean="0"/>
              <a:t>其中：</a:t>
            </a:r>
          </a:p>
          <a:p>
            <a:r>
              <a:rPr lang="zh-CN" altLang="en-US" dirty="0" smtClean="0"/>
              <a:t>是</a:t>
            </a:r>
            <a:r>
              <a:rPr lang="en-US" altLang="zh-CN" dirty="0" smtClean="0"/>
              <a:t>Bhattacharyya</a:t>
            </a:r>
            <a:r>
              <a:rPr lang="zh-CN" altLang="en-US" dirty="0" smtClean="0"/>
              <a:t>系数。</a:t>
            </a:r>
          </a:p>
          <a:p>
            <a:r>
              <a:rPr lang="zh-CN" altLang="en-US" dirty="0" smtClean="0"/>
              <a:t>对于连续概率分布，</a:t>
            </a:r>
            <a:r>
              <a:rPr lang="en-US" altLang="zh-CN" dirty="0" smtClean="0"/>
              <a:t>Bhattacharyya</a:t>
            </a:r>
            <a:r>
              <a:rPr lang="zh-CN" altLang="en-US" dirty="0" smtClean="0"/>
              <a:t>系数被定义为：</a:t>
            </a:r>
          </a:p>
          <a:p>
            <a:r>
              <a:rPr lang="zh-CN" altLang="en-US" dirty="0" smtClean="0"/>
              <a:t>在这两种情况下，巴氏距离并没有服从三角不等式</a:t>
            </a:r>
            <a:r>
              <a:rPr lang="en-US" altLang="zh-CN" dirty="0" smtClean="0"/>
              <a:t>.</a:t>
            </a:r>
            <a:r>
              <a:rPr lang="zh-CN" altLang="en-US" dirty="0" smtClean="0"/>
              <a:t>（值得一提的是，</a:t>
            </a:r>
            <a:r>
              <a:rPr lang="en-US" altLang="zh-CN" dirty="0" smtClean="0"/>
              <a:t>Hellinger</a:t>
            </a:r>
            <a:r>
              <a:rPr lang="zh-CN" altLang="en-US" dirty="0" smtClean="0"/>
              <a:t>距离不服从三角不等式）。 </a:t>
            </a:r>
          </a:p>
          <a:p>
            <a:r>
              <a:rPr lang="zh-CN" altLang="en-US" dirty="0" smtClean="0"/>
              <a:t>对于多变量的高斯分布 ，</a:t>
            </a:r>
          </a:p>
          <a:p>
            <a:r>
              <a:rPr lang="zh-CN" altLang="en-US" dirty="0" smtClean="0"/>
              <a:t>，</a:t>
            </a:r>
          </a:p>
          <a:p>
            <a:r>
              <a:rPr lang="zh-CN" altLang="en-US" dirty="0" smtClean="0"/>
              <a:t/>
            </a:r>
            <a:br>
              <a:rPr lang="zh-CN" altLang="en-US" dirty="0" smtClean="0"/>
            </a:br>
            <a:endParaRPr lang="zh-CN" altLang="en-US" dirty="0" smtClean="0"/>
          </a:p>
          <a:p>
            <a:r>
              <a:rPr lang="zh-CN" altLang="en-US" dirty="0" smtClean="0"/>
              <a:t>和是手段和协方差的分布。</a:t>
            </a:r>
          </a:p>
          <a:p>
            <a:r>
              <a:rPr lang="zh-CN" altLang="en-US" dirty="0" smtClean="0"/>
              <a:t>需要注意的是，在这种情况下，第一项中的</a:t>
            </a:r>
            <a:r>
              <a:rPr lang="en-US" altLang="zh-CN" dirty="0" smtClean="0"/>
              <a:t>Bhattacharyya</a:t>
            </a:r>
            <a:r>
              <a:rPr lang="zh-CN" altLang="en-US" dirty="0" smtClean="0"/>
              <a:t>距离与马氏距离有关联。 </a:t>
            </a:r>
          </a:p>
          <a:p>
            <a:r>
              <a:rPr lang="zh-CN" altLang="en-US" dirty="0" smtClean="0"/>
              <a:t>（</a:t>
            </a:r>
            <a:r>
              <a:rPr lang="en-US" altLang="zh-CN" dirty="0" smtClean="0"/>
              <a:t>2</a:t>
            </a:r>
            <a:r>
              <a:rPr lang="zh-CN" altLang="en-US" dirty="0" smtClean="0"/>
              <a:t>）</a:t>
            </a:r>
            <a:r>
              <a:rPr lang="en-US" altLang="zh-CN" dirty="0" smtClean="0"/>
              <a:t>Bhattacharyya</a:t>
            </a:r>
            <a:r>
              <a:rPr lang="zh-CN" altLang="en-US" dirty="0" smtClean="0"/>
              <a:t>系数</a:t>
            </a:r>
          </a:p>
          <a:p>
            <a:r>
              <a:rPr lang="en-US" altLang="zh-CN" dirty="0" smtClean="0"/>
              <a:t>Bhattacharyya</a:t>
            </a:r>
            <a:r>
              <a:rPr lang="zh-CN" altLang="en-US" dirty="0" smtClean="0"/>
              <a:t>系数是两个统计样本之间的重叠量的近似测量，可以被用于确定被考虑的两个样本的相对接近。</a:t>
            </a:r>
          </a:p>
          <a:p>
            <a:r>
              <a:rPr lang="zh-CN" altLang="en-US" dirty="0" smtClean="0"/>
              <a:t>计算</a:t>
            </a:r>
            <a:r>
              <a:rPr lang="en-US" altLang="zh-CN" dirty="0" smtClean="0"/>
              <a:t>Bhattacharyya</a:t>
            </a:r>
            <a:r>
              <a:rPr lang="zh-CN" altLang="en-US" dirty="0" smtClean="0"/>
              <a:t>系数涉及集成的基本形式的两个样本的重叠的时间间隔的值的两个样本被分裂成一个选定的分区数，并且在每个分区中的每个样品的成员的数量，在下面的公式中使用</a:t>
            </a:r>
          </a:p>
          <a:p>
            <a:r>
              <a:rPr lang="zh-CN" altLang="en-US" dirty="0" smtClean="0"/>
              <a:t>考虑样品</a:t>
            </a:r>
            <a:r>
              <a:rPr lang="en-US" altLang="zh-CN" dirty="0" smtClean="0"/>
              <a:t>a </a:t>
            </a:r>
            <a:r>
              <a:rPr lang="zh-CN" altLang="en-US" dirty="0" smtClean="0"/>
              <a:t>和 </a:t>
            </a:r>
            <a:r>
              <a:rPr lang="en-US" altLang="zh-CN" dirty="0" smtClean="0"/>
              <a:t>b </a:t>
            </a:r>
            <a:r>
              <a:rPr lang="zh-CN" altLang="en-US" dirty="0" smtClean="0"/>
              <a:t>，</a:t>
            </a:r>
            <a:r>
              <a:rPr lang="en-US" altLang="zh-CN" dirty="0" smtClean="0"/>
              <a:t>n</a:t>
            </a:r>
            <a:r>
              <a:rPr lang="zh-CN" altLang="en-US" dirty="0" smtClean="0"/>
              <a:t>是的分区数，并且，被一个 和 </a:t>
            </a:r>
            <a:r>
              <a:rPr lang="en-US" altLang="zh-CN" dirty="0" smtClean="0"/>
              <a:t>b </a:t>
            </a:r>
            <a:r>
              <a:rPr lang="en-US" altLang="zh-CN" dirty="0" err="1" smtClean="0"/>
              <a:t>i</a:t>
            </a:r>
            <a:r>
              <a:rPr lang="zh-CN" altLang="en-US" dirty="0" smtClean="0"/>
              <a:t>的日分区中的样本数量的成员。更多介绍请参看：</a:t>
            </a:r>
            <a:r>
              <a:rPr lang="en-US" altLang="zh-CN" sz="1200" u="none" strike="noStrike" kern="1200" dirty="0" smtClean="0">
                <a:solidFill>
                  <a:schemeClr val="tx1"/>
                </a:solidFill>
                <a:effectLst/>
                <a:latin typeface="+mn-lt"/>
                <a:ea typeface="+mn-ea"/>
                <a:cs typeface="+mn-cs"/>
                <a:hlinkClick r:id="rId4"/>
              </a:rPr>
              <a:t>http://en.wikipedia.org/wiki/Bhattacharyya_coefficient</a:t>
            </a:r>
            <a:r>
              <a:rPr lang="zh-CN" altLang="en-US" dirty="0" smtClean="0"/>
              <a:t>。</a:t>
            </a:r>
          </a:p>
          <a:p>
            <a:r>
              <a:rPr lang="en-US" altLang="zh-CN" sz="1200" b="1" i="0" kern="1200" dirty="0" smtClean="0">
                <a:solidFill>
                  <a:schemeClr val="tx1"/>
                </a:solidFill>
                <a:effectLst/>
                <a:latin typeface="+mn-lt"/>
                <a:ea typeface="+mn-ea"/>
                <a:cs typeface="+mn-cs"/>
              </a:rPr>
              <a:t>8. </a:t>
            </a:r>
            <a:r>
              <a:rPr lang="zh-CN" altLang="en-US" sz="1200" b="1" i="0" kern="1200" dirty="0" smtClean="0">
                <a:solidFill>
                  <a:schemeClr val="tx1"/>
                </a:solidFill>
                <a:effectLst/>
                <a:latin typeface="+mn-lt"/>
                <a:ea typeface="+mn-ea"/>
                <a:cs typeface="+mn-cs"/>
              </a:rPr>
              <a:t>汉明距离</a:t>
            </a:r>
            <a:r>
              <a:rPr lang="en-US" altLang="zh-CN" sz="1200" b="1" i="0" kern="1200" dirty="0" smtClean="0">
                <a:solidFill>
                  <a:schemeClr val="tx1"/>
                </a:solidFill>
                <a:effectLst/>
                <a:latin typeface="+mn-lt"/>
                <a:ea typeface="+mn-ea"/>
                <a:cs typeface="+mn-cs"/>
              </a:rPr>
              <a:t>(Hamming distance)</a:t>
            </a:r>
            <a:r>
              <a:rPr lang="zh-CN" altLang="en-US" sz="1200" b="0" i="0" kern="1200" dirty="0" smtClean="0">
                <a:solidFill>
                  <a:schemeClr val="tx1"/>
                </a:solidFill>
                <a:effectLst/>
                <a:latin typeface="+mn-lt"/>
                <a:ea typeface="+mn-ea"/>
                <a:cs typeface="+mn-cs"/>
              </a:rPr>
              <a:t>， 两个等长字符串</a:t>
            </a:r>
            <a:r>
              <a:rPr lang="en-US" altLang="zh-CN" sz="1200" b="0" i="0" kern="1200" dirty="0" smtClean="0">
                <a:solidFill>
                  <a:schemeClr val="tx1"/>
                </a:solidFill>
                <a:effectLst/>
                <a:latin typeface="+mn-lt"/>
                <a:ea typeface="+mn-ea"/>
                <a:cs typeface="+mn-cs"/>
              </a:rPr>
              <a:t>s1</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s2</a:t>
            </a:r>
            <a:r>
              <a:rPr lang="zh-CN" altLang="en-US" sz="1200" b="0" i="0" kern="1200" dirty="0" smtClean="0">
                <a:solidFill>
                  <a:schemeClr val="tx1"/>
                </a:solidFill>
                <a:effectLst/>
                <a:latin typeface="+mn-lt"/>
                <a:ea typeface="+mn-ea"/>
                <a:cs typeface="+mn-cs"/>
              </a:rPr>
              <a:t>之间的汉明距离定义为将其中一个变为另外一个所需要作的最小替换次数。例如字符串“</a:t>
            </a:r>
            <a:r>
              <a:rPr lang="en-US" altLang="zh-CN" sz="1200" b="0" i="0" kern="1200" dirty="0" smtClean="0">
                <a:solidFill>
                  <a:schemeClr val="tx1"/>
                </a:solidFill>
                <a:effectLst/>
                <a:latin typeface="+mn-lt"/>
                <a:ea typeface="+mn-ea"/>
                <a:cs typeface="+mn-cs"/>
              </a:rPr>
              <a:t>1111”</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1001”</a:t>
            </a:r>
            <a:r>
              <a:rPr lang="zh-CN" altLang="en-US" sz="1200" b="0" i="0" kern="1200" dirty="0" smtClean="0">
                <a:solidFill>
                  <a:schemeClr val="tx1"/>
                </a:solidFill>
                <a:effectLst/>
                <a:latin typeface="+mn-lt"/>
                <a:ea typeface="+mn-ea"/>
                <a:cs typeface="+mn-cs"/>
              </a:rPr>
              <a:t>之间的汉明距离为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。应用：信息编码（为了增强容错性，应使得编码间的最小汉明距离尽可能大）。</a:t>
            </a:r>
          </a:p>
          <a:p>
            <a:r>
              <a:rPr lang="zh-CN" altLang="en-US" dirty="0" smtClean="0"/>
              <a:t>或许，你还没明白我再说什么，不急，看下</a:t>
            </a:r>
            <a:r>
              <a:rPr lang="zh-CN" altLang="en-US" sz="1200" kern="1200" dirty="0" smtClean="0">
                <a:solidFill>
                  <a:schemeClr val="tx1"/>
                </a:solidFill>
                <a:effectLst/>
                <a:latin typeface="+mn-lt"/>
                <a:ea typeface="+mn-ea"/>
                <a:cs typeface="+mn-cs"/>
                <a:hlinkClick r:id="rId5"/>
              </a:rPr>
              <a:t>上篇</a:t>
            </a:r>
            <a:r>
              <a:rPr lang="en-US" altLang="zh-CN" sz="1200" kern="1200" dirty="0" smtClean="0">
                <a:solidFill>
                  <a:schemeClr val="tx1"/>
                </a:solidFill>
                <a:effectLst/>
                <a:latin typeface="+mn-lt"/>
                <a:ea typeface="+mn-ea"/>
                <a:cs typeface="+mn-cs"/>
                <a:hlinkClick r:id="rId5"/>
              </a:rPr>
              <a:t>blog</a:t>
            </a:r>
            <a:r>
              <a:rPr lang="zh-CN" altLang="en-US" sz="1200" kern="1200" dirty="0" smtClean="0">
                <a:solidFill>
                  <a:schemeClr val="tx1"/>
                </a:solidFill>
                <a:effectLst/>
                <a:latin typeface="+mn-lt"/>
                <a:ea typeface="+mn-ea"/>
                <a:cs typeface="+mn-cs"/>
              </a:rPr>
              <a:t>中第</a:t>
            </a:r>
            <a:r>
              <a:rPr lang="en-US" altLang="zh-CN" sz="1200" kern="1200" dirty="0" smtClean="0">
                <a:solidFill>
                  <a:schemeClr val="tx1"/>
                </a:solidFill>
                <a:effectLst/>
                <a:latin typeface="+mn-lt"/>
                <a:ea typeface="+mn-ea"/>
                <a:cs typeface="+mn-cs"/>
              </a:rPr>
              <a:t>78</a:t>
            </a:r>
            <a:r>
              <a:rPr lang="zh-CN" altLang="en-US" sz="1200" kern="1200" dirty="0" smtClean="0">
                <a:solidFill>
                  <a:schemeClr val="tx1"/>
                </a:solidFill>
                <a:effectLst/>
                <a:latin typeface="+mn-lt"/>
                <a:ea typeface="+mn-ea"/>
                <a:cs typeface="+mn-cs"/>
              </a:rPr>
              <a:t>题的第</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小题</a:t>
            </a:r>
            <a:r>
              <a:rPr lang="zh-CN" altLang="en-US" dirty="0" smtClean="0"/>
              <a:t>整理的一道面试题目，便一目了然了。如下图所示：</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cpp</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6" tooltip="view plain"/>
              </a:rPr>
              <a:t>view plain</a:t>
            </a:r>
            <a:r>
              <a:rPr lang="zh-CN" altLang="en-US"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6" tooltip="copy"/>
              </a:rPr>
              <a:t>copy</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6" tooltip="print"/>
              </a:rPr>
              <a:t>print</a:t>
            </a:r>
            <a:r>
              <a:rPr lang="en-US" altLang="zh-CN" sz="1200" b="0" i="0" u="none" strike="noStrike" kern="1200" dirty="0" smtClean="0">
                <a:solidFill>
                  <a:schemeClr val="tx1"/>
                </a:solidFill>
                <a:effectLst/>
                <a:latin typeface="+mn-lt"/>
                <a:ea typeface="+mn-ea"/>
                <a:cs typeface="+mn-cs"/>
                <a:hlinkClick r:id="rId6" tooltip="?"/>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动态规划：    </a:t>
            </a:r>
          </a:p>
          <a:p>
            <a:r>
              <a:rPr lang="zh-CN" altLang="en-US" sz="1200" b="0" i="0" kern="1200" dirty="0" smtClean="0">
                <a:solidFill>
                  <a:schemeClr val="tx1"/>
                </a:solidFill>
                <a:effectLst/>
                <a:latin typeface="+mn-lt"/>
                <a:ea typeface="+mn-ea"/>
                <a:cs typeface="+mn-cs"/>
              </a:rPr>
              <a:t>    </a:t>
            </a:r>
          </a:p>
          <a:p>
            <a:r>
              <a:rPr lang="en-US" altLang="zh-CN" sz="1200" b="0" i="0" kern="1200" dirty="0" smtClean="0">
                <a:solidFill>
                  <a:schemeClr val="tx1"/>
                </a:solidFill>
                <a:effectLst/>
                <a:latin typeface="+mn-lt"/>
                <a:ea typeface="+mn-ea"/>
                <a:cs typeface="+mn-cs"/>
              </a:rPr>
              <a:t>//f[</a:t>
            </a:r>
            <a:r>
              <a:rPr lang="en-US" altLang="zh-CN" sz="1200" b="0" i="0" kern="1200" dirty="0" err="1" smtClean="0">
                <a:solidFill>
                  <a:schemeClr val="tx1"/>
                </a:solidFill>
                <a:effectLst/>
                <a:latin typeface="+mn-lt"/>
                <a:ea typeface="+mn-ea"/>
                <a:cs typeface="+mn-cs"/>
              </a:rPr>
              <a:t>i,j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s[0...</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t[0...j]</a:t>
            </a:r>
            <a:r>
              <a:rPr lang="zh-CN" altLang="en-US" sz="1200" b="0" i="0" kern="1200" dirty="0" smtClean="0">
                <a:solidFill>
                  <a:schemeClr val="tx1"/>
                </a:solidFill>
                <a:effectLst/>
                <a:latin typeface="+mn-lt"/>
                <a:ea typeface="+mn-ea"/>
                <a:cs typeface="+mn-cs"/>
              </a:rPr>
              <a:t>的最小编辑距离。    </a:t>
            </a:r>
          </a:p>
          <a:p>
            <a:r>
              <a:rPr lang="en-US" altLang="zh-CN" sz="1200" b="0" i="0" kern="1200" dirty="0" smtClean="0">
                <a:solidFill>
                  <a:schemeClr val="tx1"/>
                </a:solidFill>
                <a:effectLst/>
                <a:latin typeface="+mn-lt"/>
                <a:ea typeface="+mn-ea"/>
                <a:cs typeface="+mn-cs"/>
              </a:rPr>
              <a:t>f[</a:t>
            </a:r>
            <a:r>
              <a:rPr lang="en-US" altLang="zh-CN" sz="1200" b="0" i="0" kern="1200" dirty="0" err="1" smtClean="0">
                <a:solidFill>
                  <a:schemeClr val="tx1"/>
                </a:solidFill>
                <a:effectLst/>
                <a:latin typeface="+mn-lt"/>
                <a:ea typeface="+mn-ea"/>
                <a:cs typeface="+mn-cs"/>
              </a:rPr>
              <a:t>i,j</a:t>
            </a:r>
            <a:r>
              <a:rPr lang="en-US" altLang="zh-CN" sz="1200" b="0" i="0" kern="1200" dirty="0" smtClean="0">
                <a:solidFill>
                  <a:schemeClr val="tx1"/>
                </a:solidFill>
                <a:effectLst/>
                <a:latin typeface="+mn-lt"/>
                <a:ea typeface="+mn-ea"/>
                <a:cs typeface="+mn-cs"/>
              </a:rPr>
              <a:t>] = min { f[i-1,j]+1,  f[i,j-1]+1,  f[i-1,j-1]+(s[</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]==t[j]?0:1) }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分别表示：添加</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个，删除</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个，替换</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个（相同就不用替换）。   </a:t>
            </a:r>
          </a:p>
          <a:p>
            <a:r>
              <a:rPr lang="zh-CN" altLang="en-US" dirty="0" smtClean="0"/>
              <a:t>    与此同时，</a:t>
            </a:r>
            <a:r>
              <a:rPr lang="zh-CN" altLang="en-US" sz="1200" kern="1200" dirty="0" smtClean="0">
                <a:solidFill>
                  <a:schemeClr val="tx1"/>
                </a:solidFill>
                <a:effectLst/>
                <a:latin typeface="+mn-lt"/>
                <a:ea typeface="+mn-ea"/>
                <a:cs typeface="+mn-cs"/>
              </a:rPr>
              <a:t>面试官还可以继续问下去：那么，请问，如何设计一个比较两篇文章相似性的算法？（这个问题的讨论可以看看这里：</a:t>
            </a:r>
            <a:r>
              <a:rPr lang="en-US" altLang="zh-CN" sz="1200" u="none" strike="noStrike" kern="1200" dirty="0" smtClean="0">
                <a:solidFill>
                  <a:schemeClr val="tx1"/>
                </a:solidFill>
                <a:effectLst/>
                <a:latin typeface="+mn-lt"/>
                <a:ea typeface="+mn-ea"/>
                <a:cs typeface="+mn-cs"/>
                <a:hlinkClick r:id="rId7" tooltip="http://www.dewen.org/q/6668/%E5%A6%82%E4%BD%95%E8%AE%BE%E8%AE%A1%E4%B8%80%E4%B8%AA%E6%AF%94%E8%BE%83%E4%B8%A4%E7%AF%87%E6%96%87%E7%AB%A0%E7%9B%B8%E4%BC%BC%E6%80%A7%E7%9A%84%E7%AE%97%E6%B3%95%EF%BC%9F"/>
              </a:rPr>
              <a:t>http://t.cn/zl82CAH</a:t>
            </a:r>
            <a:r>
              <a:rPr lang="zh-CN" altLang="en-US" dirty="0" smtClean="0"/>
              <a:t>，及这里关于</a:t>
            </a:r>
            <a:r>
              <a:rPr lang="en-US" altLang="zh-CN" dirty="0" err="1" smtClean="0"/>
              <a:t>simhash</a:t>
            </a:r>
            <a:r>
              <a:rPr lang="zh-CN" altLang="en-US" dirty="0" smtClean="0"/>
              <a:t>算法的介绍：</a:t>
            </a:r>
            <a:r>
              <a:rPr lang="en-US" altLang="zh-CN" sz="1200" u="none" strike="noStrike" kern="1200" dirty="0" smtClean="0">
                <a:solidFill>
                  <a:schemeClr val="tx1"/>
                </a:solidFill>
                <a:effectLst/>
                <a:latin typeface="+mn-lt"/>
                <a:ea typeface="+mn-ea"/>
                <a:cs typeface="+mn-cs"/>
                <a:hlinkClick r:id="rId8"/>
              </a:rPr>
              <a:t>http://www.cnblogs.com/linecong/archive/2010/08/28/simhash.html</a:t>
            </a:r>
            <a:r>
              <a:rPr lang="zh-CN" altLang="en-US" sz="1200" kern="1200" dirty="0" smtClean="0">
                <a:solidFill>
                  <a:schemeClr val="tx1"/>
                </a:solidFill>
                <a:effectLst/>
                <a:latin typeface="+mn-lt"/>
                <a:ea typeface="+mn-ea"/>
                <a:cs typeface="+mn-cs"/>
              </a:rPr>
              <a:t>），接下来，便引出了下文关于夹角余弦的讨论。</a:t>
            </a:r>
            <a:endParaRPr lang="zh-CN" altLang="en-US" dirty="0" smtClean="0"/>
          </a:p>
          <a:p>
            <a:r>
              <a:rPr lang="zh-CN" altLang="en-US" sz="1200" kern="1200" dirty="0" smtClean="0">
                <a:solidFill>
                  <a:schemeClr val="tx1"/>
                </a:solidFill>
                <a:effectLst/>
                <a:latin typeface="+mn-lt"/>
                <a:ea typeface="+mn-ea"/>
                <a:cs typeface="+mn-cs"/>
              </a:rPr>
              <a:t>（</a:t>
            </a:r>
            <a:r>
              <a:rPr lang="zh-CN" altLang="en-US" sz="1200" u="none" strike="noStrike" kern="1200" dirty="0" smtClean="0">
                <a:solidFill>
                  <a:schemeClr val="tx1"/>
                </a:solidFill>
                <a:effectLst/>
                <a:latin typeface="+mn-lt"/>
                <a:ea typeface="+mn-ea"/>
                <a:cs typeface="+mn-cs"/>
                <a:hlinkClick r:id="rId5"/>
              </a:rPr>
              <a:t>上篇</a:t>
            </a:r>
            <a:r>
              <a:rPr lang="en-US" altLang="zh-CN" sz="1200" u="none" strike="noStrike" kern="1200" dirty="0" smtClean="0">
                <a:solidFill>
                  <a:schemeClr val="tx1"/>
                </a:solidFill>
                <a:effectLst/>
                <a:latin typeface="+mn-lt"/>
                <a:ea typeface="+mn-ea"/>
                <a:cs typeface="+mn-cs"/>
                <a:hlinkClick r:id="rId5"/>
              </a:rPr>
              <a:t>blog</a:t>
            </a:r>
            <a:r>
              <a:rPr lang="zh-CN" altLang="en-US" sz="1200" kern="1200" dirty="0" smtClean="0">
                <a:solidFill>
                  <a:schemeClr val="tx1"/>
                </a:solidFill>
                <a:effectLst/>
                <a:latin typeface="+mn-lt"/>
                <a:ea typeface="+mn-ea"/>
                <a:cs typeface="+mn-cs"/>
              </a:rPr>
              <a:t>中第</a:t>
            </a:r>
            <a:r>
              <a:rPr lang="en-US" altLang="zh-CN" sz="1200" kern="1200" dirty="0" smtClean="0">
                <a:solidFill>
                  <a:schemeClr val="tx1"/>
                </a:solidFill>
                <a:effectLst/>
                <a:latin typeface="+mn-lt"/>
                <a:ea typeface="+mn-ea"/>
                <a:cs typeface="+mn-cs"/>
              </a:rPr>
              <a:t>78</a:t>
            </a:r>
            <a:r>
              <a:rPr lang="zh-CN" altLang="en-US" sz="1200" kern="1200" dirty="0" smtClean="0">
                <a:solidFill>
                  <a:schemeClr val="tx1"/>
                </a:solidFill>
                <a:effectLst/>
                <a:latin typeface="+mn-lt"/>
                <a:ea typeface="+mn-ea"/>
                <a:cs typeface="+mn-cs"/>
              </a:rPr>
              <a:t>题的第</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小题给出了多种方法，读者可以参看之。同时，程序员编程艺术系列第二十八章将详细阐述这个问题）</a:t>
            </a:r>
            <a:endParaRPr lang="zh-CN" altLang="en-US" dirty="0" smtClean="0"/>
          </a:p>
          <a:p>
            <a:r>
              <a:rPr lang="en-US" altLang="zh-CN" sz="1200" b="1" i="0" kern="1200" dirty="0" smtClean="0">
                <a:solidFill>
                  <a:schemeClr val="tx1"/>
                </a:solidFill>
                <a:effectLst/>
                <a:latin typeface="+mn-lt"/>
                <a:ea typeface="+mn-ea"/>
                <a:cs typeface="+mn-cs"/>
              </a:rPr>
              <a:t>9. </a:t>
            </a:r>
            <a:r>
              <a:rPr lang="zh-CN" altLang="en-US" sz="1200" b="1" i="0" kern="1200" dirty="0" smtClean="0">
                <a:solidFill>
                  <a:schemeClr val="tx1"/>
                </a:solidFill>
                <a:effectLst/>
                <a:latin typeface="+mn-lt"/>
                <a:ea typeface="+mn-ea"/>
                <a:cs typeface="+mn-cs"/>
              </a:rPr>
              <a:t>夹角余弦</a:t>
            </a:r>
            <a:r>
              <a:rPr lang="en-US" altLang="zh-CN" sz="1200" b="1" i="0" kern="1200" dirty="0" smtClean="0">
                <a:solidFill>
                  <a:schemeClr val="tx1"/>
                </a:solidFill>
                <a:effectLst/>
                <a:latin typeface="+mn-lt"/>
                <a:ea typeface="+mn-ea"/>
                <a:cs typeface="+mn-cs"/>
              </a:rPr>
              <a:t>(Cosine) </a:t>
            </a:r>
            <a:r>
              <a:rPr lang="zh-CN" altLang="en-US" sz="1200" b="0" i="0" kern="1200" dirty="0" smtClean="0">
                <a:solidFill>
                  <a:schemeClr val="tx1"/>
                </a:solidFill>
                <a:effectLst/>
                <a:latin typeface="+mn-lt"/>
                <a:ea typeface="+mn-ea"/>
                <a:cs typeface="+mn-cs"/>
              </a:rPr>
              <a:t>，几何中夹角余弦可用来衡量两个向量方向的差异，机器学习中借用这一概念来衡量样本向量之间的差异。</a:t>
            </a:r>
          </a:p>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在二维空间中向量</a:t>
            </a:r>
            <a:r>
              <a:rPr lang="en-US" altLang="zh-CN" sz="1200" kern="1200" dirty="0" smtClean="0">
                <a:solidFill>
                  <a:schemeClr val="tx1"/>
                </a:solidFill>
                <a:effectLst/>
                <a:latin typeface="+mn-lt"/>
                <a:ea typeface="+mn-ea"/>
                <a:cs typeface="+mn-cs"/>
              </a:rPr>
              <a:t>A(x1,y1)</a:t>
            </a:r>
            <a:r>
              <a:rPr lang="zh-CN" altLang="en-US" sz="1200" kern="1200" dirty="0" smtClean="0">
                <a:solidFill>
                  <a:schemeClr val="tx1"/>
                </a:solidFill>
                <a:effectLst/>
                <a:latin typeface="+mn-lt"/>
                <a:ea typeface="+mn-ea"/>
                <a:cs typeface="+mn-cs"/>
              </a:rPr>
              <a:t>与向量</a:t>
            </a:r>
            <a:r>
              <a:rPr lang="en-US" altLang="zh-CN" sz="1200" kern="1200" dirty="0" smtClean="0">
                <a:solidFill>
                  <a:schemeClr val="tx1"/>
                </a:solidFill>
                <a:effectLst/>
                <a:latin typeface="+mn-lt"/>
                <a:ea typeface="+mn-ea"/>
                <a:cs typeface="+mn-cs"/>
              </a:rPr>
              <a:t>B(x2,y2)</a:t>
            </a:r>
            <a:r>
              <a:rPr lang="zh-CN" altLang="en-US" sz="1200" kern="1200" dirty="0" smtClean="0">
                <a:solidFill>
                  <a:schemeClr val="tx1"/>
                </a:solidFill>
                <a:effectLst/>
                <a:latin typeface="+mn-lt"/>
                <a:ea typeface="+mn-ea"/>
                <a:cs typeface="+mn-cs"/>
              </a:rPr>
              <a:t>的夹角余弦公式：</a:t>
            </a:r>
            <a:endParaRPr lang="zh-CN" altLang="en-US" dirty="0" smtClean="0"/>
          </a:p>
          <a:p>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两个</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维样本点</a:t>
            </a:r>
            <a:r>
              <a:rPr lang="en-US" altLang="zh-CN" sz="1200" kern="1200" dirty="0" smtClean="0">
                <a:solidFill>
                  <a:schemeClr val="tx1"/>
                </a:solidFill>
                <a:effectLst/>
                <a:latin typeface="+mn-lt"/>
                <a:ea typeface="+mn-ea"/>
                <a:cs typeface="+mn-cs"/>
              </a:rPr>
              <a:t>a(x11,x12,…,x1n)</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b(x21,x22,…,x2n)</a:t>
            </a:r>
            <a:r>
              <a:rPr lang="zh-CN" altLang="en-US" sz="1200" kern="1200" dirty="0" smtClean="0">
                <a:solidFill>
                  <a:schemeClr val="tx1"/>
                </a:solidFill>
                <a:effectLst/>
                <a:latin typeface="+mn-lt"/>
                <a:ea typeface="+mn-ea"/>
                <a:cs typeface="+mn-cs"/>
              </a:rPr>
              <a:t>的夹角余弦</a:t>
            </a:r>
            <a:endParaRPr lang="zh-CN" altLang="en-US" dirty="0" smtClean="0"/>
          </a:p>
          <a:p>
            <a:r>
              <a:rPr lang="zh-CN" altLang="en-US" sz="1200" kern="1200" dirty="0" smtClean="0">
                <a:solidFill>
                  <a:schemeClr val="tx1"/>
                </a:solidFill>
                <a:effectLst/>
                <a:latin typeface="+mn-lt"/>
                <a:ea typeface="+mn-ea"/>
                <a:cs typeface="+mn-cs"/>
              </a:rPr>
              <a:t>       </a:t>
            </a:r>
            <a:endParaRPr lang="zh-CN" altLang="en-US" dirty="0" smtClean="0"/>
          </a:p>
          <a:p>
            <a:r>
              <a:rPr lang="zh-CN" altLang="en-US" sz="1200" kern="1200" dirty="0" smtClean="0">
                <a:solidFill>
                  <a:schemeClr val="tx1"/>
                </a:solidFill>
                <a:effectLst/>
                <a:latin typeface="+mn-lt"/>
                <a:ea typeface="+mn-ea"/>
                <a:cs typeface="+mn-cs"/>
              </a:rPr>
              <a:t>类似的，对于两个</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维样本点</a:t>
            </a:r>
            <a:r>
              <a:rPr lang="en-US" altLang="zh-CN" sz="1200" kern="1200" dirty="0" smtClean="0">
                <a:solidFill>
                  <a:schemeClr val="tx1"/>
                </a:solidFill>
                <a:effectLst/>
                <a:latin typeface="+mn-lt"/>
                <a:ea typeface="+mn-ea"/>
                <a:cs typeface="+mn-cs"/>
              </a:rPr>
              <a:t>a(x11,x12,…,x1n)</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b(x21,x22,…,x2n)</a:t>
            </a:r>
            <a:r>
              <a:rPr lang="zh-CN" altLang="en-US" sz="1200" kern="1200" dirty="0" smtClean="0">
                <a:solidFill>
                  <a:schemeClr val="tx1"/>
                </a:solidFill>
                <a:effectLst/>
                <a:latin typeface="+mn-lt"/>
                <a:ea typeface="+mn-ea"/>
                <a:cs typeface="+mn-cs"/>
              </a:rPr>
              <a:t>，可以使用类似于夹角余弦的概念来衡量它们间的相似程度，即：       </a:t>
            </a:r>
            <a:endParaRPr lang="zh-CN" altLang="en-US" dirty="0" smtClean="0"/>
          </a:p>
          <a:p>
            <a:r>
              <a:rPr lang="zh-CN" altLang="en-US" sz="1200" kern="1200" dirty="0" smtClean="0">
                <a:solidFill>
                  <a:schemeClr val="tx1"/>
                </a:solidFill>
                <a:effectLst/>
                <a:latin typeface="+mn-lt"/>
                <a:ea typeface="+mn-ea"/>
                <a:cs typeface="+mn-cs"/>
              </a:rPr>
              <a:t>夹角余弦取值范围为</a:t>
            </a:r>
            <a:r>
              <a:rPr lang="en-US" altLang="zh-CN" sz="1200" kern="1200" dirty="0" smtClean="0">
                <a:solidFill>
                  <a:schemeClr val="tx1"/>
                </a:solidFill>
                <a:effectLst/>
                <a:latin typeface="+mn-lt"/>
                <a:ea typeface="+mn-ea"/>
                <a:cs typeface="+mn-cs"/>
              </a:rPr>
              <a:t>[-1,1]</a:t>
            </a:r>
            <a:r>
              <a:rPr lang="zh-CN" altLang="en-US" sz="1200" kern="1200" dirty="0" smtClean="0">
                <a:solidFill>
                  <a:schemeClr val="tx1"/>
                </a:solidFill>
                <a:effectLst/>
                <a:latin typeface="+mn-lt"/>
                <a:ea typeface="+mn-ea"/>
                <a:cs typeface="+mn-cs"/>
              </a:rPr>
              <a:t>。夹角余弦越大表示两个向量的夹角越小，夹角余弦越小表示两向量的夹角越大。当两个向量的方向重合时夹角余弦取最大值</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，当两个向量的方向完全相反夹角余弦取最小值</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 </a:t>
            </a:r>
            <a:endParaRPr lang="zh-CN" altLang="en-US" dirty="0" smtClean="0"/>
          </a:p>
          <a:p>
            <a:r>
              <a:rPr lang="en-US" altLang="zh-CN" sz="1200" b="1" i="0" kern="1200" dirty="0" smtClean="0">
                <a:solidFill>
                  <a:schemeClr val="tx1"/>
                </a:solidFill>
                <a:effectLst/>
                <a:latin typeface="+mn-lt"/>
                <a:ea typeface="+mn-ea"/>
                <a:cs typeface="+mn-cs"/>
              </a:rPr>
              <a:t>10. </a:t>
            </a:r>
            <a:r>
              <a:rPr lang="zh-CN" altLang="en-US" sz="1200" b="1" i="0" kern="1200" dirty="0" smtClean="0">
                <a:solidFill>
                  <a:schemeClr val="tx1"/>
                </a:solidFill>
                <a:effectLst/>
                <a:latin typeface="+mn-lt"/>
                <a:ea typeface="+mn-ea"/>
                <a:cs typeface="+mn-cs"/>
              </a:rPr>
              <a:t>杰卡德相似系数</a:t>
            </a:r>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Jaccard</a:t>
            </a:r>
            <a:r>
              <a:rPr lang="en-US" altLang="zh-CN" sz="1200" b="1" i="0" kern="1200" dirty="0" smtClean="0">
                <a:solidFill>
                  <a:schemeClr val="tx1"/>
                </a:solidFill>
                <a:effectLst/>
                <a:latin typeface="+mn-lt"/>
                <a:ea typeface="+mn-ea"/>
                <a:cs typeface="+mn-cs"/>
              </a:rPr>
              <a:t> similarity coefficient)</a:t>
            </a:r>
            <a:endParaRPr lang="zh-CN" altLang="en-US" sz="1200" b="0" i="0" kern="1200" dirty="0" smtClean="0">
              <a:solidFill>
                <a:schemeClr val="tx1"/>
              </a:solidFill>
              <a:effectLst/>
              <a:latin typeface="+mn-lt"/>
              <a:ea typeface="+mn-ea"/>
              <a:cs typeface="+mn-cs"/>
            </a:endParaRPr>
          </a:p>
          <a:p>
            <a:r>
              <a:rPr lang="en-US" altLang="zh-CN" dirty="0" smtClean="0"/>
              <a:t>(1) </a:t>
            </a:r>
            <a:r>
              <a:rPr lang="zh-CN" altLang="en-US" dirty="0" smtClean="0"/>
              <a:t>杰卡德相似系数       </a:t>
            </a:r>
          </a:p>
          <a:p>
            <a:r>
              <a:rPr lang="zh-CN" altLang="en-US" dirty="0" smtClean="0"/>
              <a:t>两个集合</a:t>
            </a:r>
            <a:r>
              <a:rPr lang="en-US" altLang="zh-CN" dirty="0" smtClean="0"/>
              <a:t>A</a:t>
            </a:r>
            <a:r>
              <a:rPr lang="zh-CN" altLang="en-US" dirty="0" smtClean="0"/>
              <a:t>和</a:t>
            </a:r>
            <a:r>
              <a:rPr lang="en-US" altLang="zh-CN" dirty="0" smtClean="0"/>
              <a:t>B</a:t>
            </a:r>
            <a:r>
              <a:rPr lang="zh-CN" altLang="en-US" dirty="0" smtClean="0"/>
              <a:t>的交集元素在</a:t>
            </a:r>
            <a:r>
              <a:rPr lang="en-US" altLang="zh-CN" dirty="0" smtClean="0"/>
              <a:t>A</a:t>
            </a:r>
            <a:r>
              <a:rPr lang="zh-CN" altLang="en-US" dirty="0" smtClean="0"/>
              <a:t>，</a:t>
            </a:r>
            <a:r>
              <a:rPr lang="en-US" altLang="zh-CN" dirty="0" smtClean="0"/>
              <a:t>B</a:t>
            </a:r>
            <a:r>
              <a:rPr lang="zh-CN" altLang="en-US" dirty="0" smtClean="0"/>
              <a:t>的并集中所占的比例，称为两个集合的杰卡德相似系数，用符号</a:t>
            </a:r>
            <a:r>
              <a:rPr lang="en-US" altLang="zh-CN" dirty="0" smtClean="0"/>
              <a:t>J(A,B)</a:t>
            </a:r>
            <a:r>
              <a:rPr lang="zh-CN" altLang="en-US" dirty="0" smtClean="0"/>
              <a:t>表示。　</a:t>
            </a:r>
          </a:p>
          <a:p>
            <a:r>
              <a:rPr lang="zh-CN" altLang="en-US" dirty="0" smtClean="0"/>
              <a:t>　</a:t>
            </a:r>
          </a:p>
          <a:p>
            <a:r>
              <a:rPr lang="zh-CN" altLang="en-US" dirty="0" smtClean="0"/>
              <a:t>杰卡德相似系数是衡量两个集合的相似度一种指标。</a:t>
            </a:r>
          </a:p>
          <a:p>
            <a:r>
              <a:rPr lang="en-US" altLang="zh-CN" dirty="0" smtClean="0"/>
              <a:t>(2) </a:t>
            </a:r>
            <a:r>
              <a:rPr lang="zh-CN" altLang="en-US" dirty="0" smtClean="0"/>
              <a:t>杰卡德距离       </a:t>
            </a:r>
          </a:p>
          <a:p>
            <a:r>
              <a:rPr lang="zh-CN" altLang="en-US" dirty="0" smtClean="0"/>
              <a:t>与杰卡德相似系数相反的概念是杰卡德距离</a:t>
            </a:r>
            <a:r>
              <a:rPr lang="en-US" altLang="zh-CN" dirty="0" smtClean="0"/>
              <a:t>(</a:t>
            </a:r>
            <a:r>
              <a:rPr lang="en-US" altLang="zh-CN" dirty="0" err="1" smtClean="0"/>
              <a:t>Jaccard</a:t>
            </a:r>
            <a:r>
              <a:rPr lang="en-US" altLang="zh-CN" dirty="0" smtClean="0"/>
              <a:t> distance)</a:t>
            </a:r>
            <a:r>
              <a:rPr lang="zh-CN" altLang="en-US" dirty="0" smtClean="0"/>
              <a:t>。</a:t>
            </a:r>
          </a:p>
          <a:p>
            <a:r>
              <a:rPr lang="zh-CN" altLang="en-US" dirty="0" smtClean="0"/>
              <a:t>杰卡德距离可用如下公式表示：　　</a:t>
            </a:r>
          </a:p>
          <a:p>
            <a:r>
              <a:rPr lang="zh-CN" altLang="en-US" dirty="0" smtClean="0"/>
              <a:t>杰卡德距离用两个集合中不同元素占所有元素的比例来衡量两个集合的区分度。</a:t>
            </a:r>
          </a:p>
          <a:p>
            <a:r>
              <a:rPr lang="en-US" altLang="zh-CN" dirty="0" smtClean="0"/>
              <a:t>(3) </a:t>
            </a:r>
            <a:r>
              <a:rPr lang="zh-CN" altLang="en-US" dirty="0" smtClean="0"/>
              <a:t>杰卡德相似系数与杰卡德距离的应用      </a:t>
            </a:r>
          </a:p>
          <a:p>
            <a:r>
              <a:rPr lang="zh-CN" altLang="en-US" dirty="0" smtClean="0"/>
              <a:t>可将杰卡德相似系数用在衡量样本的相似度上。</a:t>
            </a:r>
            <a:br>
              <a:rPr lang="zh-CN" altLang="en-US" dirty="0" smtClean="0"/>
            </a:br>
            <a:r>
              <a:rPr lang="zh-CN" altLang="en-US" dirty="0" smtClean="0"/>
              <a:t>举例：样本</a:t>
            </a:r>
            <a:r>
              <a:rPr lang="en-US" altLang="zh-CN" dirty="0" smtClean="0"/>
              <a:t>A</a:t>
            </a:r>
            <a:r>
              <a:rPr lang="zh-CN" altLang="en-US" dirty="0" smtClean="0"/>
              <a:t>与样本</a:t>
            </a:r>
            <a:r>
              <a:rPr lang="en-US" altLang="zh-CN" dirty="0" smtClean="0"/>
              <a:t>B</a:t>
            </a:r>
            <a:r>
              <a:rPr lang="zh-CN" altLang="en-US" dirty="0" smtClean="0"/>
              <a:t>是两个</a:t>
            </a:r>
            <a:r>
              <a:rPr lang="en-US" altLang="zh-CN" dirty="0" smtClean="0"/>
              <a:t>n</a:t>
            </a:r>
            <a:r>
              <a:rPr lang="zh-CN" altLang="en-US" dirty="0" smtClean="0"/>
              <a:t>维向量，而且所有维度的取值都是</a:t>
            </a:r>
            <a:r>
              <a:rPr lang="en-US" altLang="zh-CN" dirty="0" smtClean="0"/>
              <a:t>0</a:t>
            </a:r>
            <a:r>
              <a:rPr lang="zh-CN" altLang="en-US" dirty="0" smtClean="0"/>
              <a:t>或</a:t>
            </a:r>
            <a:r>
              <a:rPr lang="en-US" altLang="zh-CN" dirty="0" smtClean="0"/>
              <a:t>1</a:t>
            </a:r>
            <a:r>
              <a:rPr lang="zh-CN" altLang="en-US" dirty="0" smtClean="0"/>
              <a:t>，例如：</a:t>
            </a:r>
            <a:r>
              <a:rPr lang="en-US" altLang="zh-CN" dirty="0" smtClean="0"/>
              <a:t>A(0111)</a:t>
            </a:r>
            <a:r>
              <a:rPr lang="zh-CN" altLang="en-US" dirty="0" smtClean="0"/>
              <a:t>和</a:t>
            </a:r>
            <a:r>
              <a:rPr lang="en-US" altLang="zh-CN" dirty="0" smtClean="0"/>
              <a:t>B(1011)</a:t>
            </a:r>
            <a:r>
              <a:rPr lang="zh-CN" altLang="en-US" dirty="0" smtClean="0"/>
              <a:t>。我们将样本看成是一个集合，</a:t>
            </a:r>
            <a:r>
              <a:rPr lang="en-US" altLang="zh-CN" dirty="0" smtClean="0"/>
              <a:t>1</a:t>
            </a:r>
            <a:r>
              <a:rPr lang="zh-CN" altLang="en-US" dirty="0" smtClean="0"/>
              <a:t>表示集合包含该元素，</a:t>
            </a:r>
            <a:r>
              <a:rPr lang="en-US" altLang="zh-CN" dirty="0" smtClean="0"/>
              <a:t>0</a:t>
            </a:r>
            <a:r>
              <a:rPr lang="zh-CN" altLang="en-US" dirty="0" smtClean="0"/>
              <a:t>表示集合不包含该元素。</a:t>
            </a:r>
          </a:p>
          <a:p>
            <a:r>
              <a:rPr lang="en-US" altLang="zh-CN" dirty="0" smtClean="0"/>
              <a:t>M</a:t>
            </a:r>
            <a:r>
              <a:rPr lang="en-US" altLang="zh-CN" dirty="0" smtClean="0">
                <a:effectLst/>
              </a:rPr>
              <a:t>11</a:t>
            </a:r>
            <a:r>
              <a:rPr lang="zh-CN" altLang="en-US" dirty="0" smtClean="0"/>
              <a:t> ：样本</a:t>
            </a:r>
            <a:r>
              <a:rPr lang="en-US" altLang="zh-CN" dirty="0" smtClean="0"/>
              <a:t>A</a:t>
            </a:r>
            <a:r>
              <a:rPr lang="zh-CN" altLang="en-US" dirty="0" smtClean="0"/>
              <a:t>与</a:t>
            </a:r>
            <a:r>
              <a:rPr lang="en-US" altLang="zh-CN" dirty="0" smtClean="0"/>
              <a:t>B</a:t>
            </a:r>
            <a:r>
              <a:rPr lang="zh-CN" altLang="en-US" dirty="0" smtClean="0"/>
              <a:t>都是</a:t>
            </a:r>
            <a:r>
              <a:rPr lang="en-US" altLang="zh-CN" dirty="0" smtClean="0"/>
              <a:t>1</a:t>
            </a:r>
            <a:r>
              <a:rPr lang="zh-CN" altLang="en-US" dirty="0" smtClean="0"/>
              <a:t>的维度的个数</a:t>
            </a:r>
          </a:p>
          <a:p>
            <a:r>
              <a:rPr lang="en-US" altLang="zh-CN" dirty="0" smtClean="0">
                <a:effectLst/>
              </a:rPr>
              <a:t>M01</a:t>
            </a:r>
            <a:r>
              <a:rPr lang="zh-CN" altLang="en-US" dirty="0" smtClean="0"/>
              <a:t>：样本</a:t>
            </a:r>
            <a:r>
              <a:rPr lang="en-US" altLang="zh-CN" dirty="0" smtClean="0"/>
              <a:t>A</a:t>
            </a:r>
            <a:r>
              <a:rPr lang="zh-CN" altLang="en-US" dirty="0" smtClean="0"/>
              <a:t>是</a:t>
            </a:r>
            <a:r>
              <a:rPr lang="en-US" altLang="zh-CN" dirty="0" smtClean="0"/>
              <a:t>0</a:t>
            </a:r>
            <a:r>
              <a:rPr lang="zh-CN" altLang="en-US" dirty="0" smtClean="0"/>
              <a:t>，样本</a:t>
            </a:r>
            <a:r>
              <a:rPr lang="en-US" altLang="zh-CN" dirty="0" smtClean="0"/>
              <a:t>B</a:t>
            </a:r>
            <a:r>
              <a:rPr lang="zh-CN" altLang="en-US" dirty="0" smtClean="0"/>
              <a:t>是</a:t>
            </a:r>
            <a:r>
              <a:rPr lang="en-US" altLang="zh-CN" dirty="0" smtClean="0"/>
              <a:t>1</a:t>
            </a:r>
            <a:r>
              <a:rPr lang="zh-CN" altLang="en-US" dirty="0" smtClean="0"/>
              <a:t>的维度的个数</a:t>
            </a:r>
          </a:p>
          <a:p>
            <a:r>
              <a:rPr lang="en-US" altLang="zh-CN" dirty="0" smtClean="0">
                <a:effectLst/>
              </a:rPr>
              <a:t>M10</a:t>
            </a:r>
            <a:r>
              <a:rPr lang="zh-CN" altLang="en-US" dirty="0" smtClean="0"/>
              <a:t>：样本</a:t>
            </a:r>
            <a:r>
              <a:rPr lang="en-US" altLang="zh-CN" dirty="0" smtClean="0"/>
              <a:t>A</a:t>
            </a:r>
            <a:r>
              <a:rPr lang="zh-CN" altLang="en-US" dirty="0" smtClean="0"/>
              <a:t>是</a:t>
            </a:r>
            <a:r>
              <a:rPr lang="en-US" altLang="zh-CN" dirty="0" smtClean="0"/>
              <a:t>1</a:t>
            </a:r>
            <a:r>
              <a:rPr lang="zh-CN" altLang="en-US" dirty="0" smtClean="0"/>
              <a:t>，样本</a:t>
            </a:r>
            <a:r>
              <a:rPr lang="en-US" altLang="zh-CN" dirty="0" smtClean="0"/>
              <a:t>B</a:t>
            </a:r>
            <a:r>
              <a:rPr lang="zh-CN" altLang="en-US" dirty="0" smtClean="0"/>
              <a:t>是</a:t>
            </a:r>
            <a:r>
              <a:rPr lang="en-US" altLang="zh-CN" dirty="0" smtClean="0"/>
              <a:t>0 </a:t>
            </a:r>
            <a:r>
              <a:rPr lang="zh-CN" altLang="en-US" dirty="0" smtClean="0"/>
              <a:t>的维度的个数</a:t>
            </a:r>
          </a:p>
          <a:p>
            <a:r>
              <a:rPr lang="en-US" altLang="zh-CN" dirty="0" smtClean="0"/>
              <a:t>M</a:t>
            </a:r>
            <a:r>
              <a:rPr lang="en-US" altLang="zh-CN" dirty="0" smtClean="0">
                <a:effectLst/>
              </a:rPr>
              <a:t>00</a:t>
            </a:r>
            <a:r>
              <a:rPr lang="zh-CN" altLang="en-US" dirty="0" smtClean="0"/>
              <a:t>：样本</a:t>
            </a:r>
            <a:r>
              <a:rPr lang="en-US" altLang="zh-CN" dirty="0" smtClean="0"/>
              <a:t>A</a:t>
            </a:r>
            <a:r>
              <a:rPr lang="zh-CN" altLang="en-US" dirty="0" smtClean="0"/>
              <a:t>与</a:t>
            </a:r>
            <a:r>
              <a:rPr lang="en-US" altLang="zh-CN" dirty="0" smtClean="0"/>
              <a:t>B</a:t>
            </a:r>
            <a:r>
              <a:rPr lang="zh-CN" altLang="en-US" dirty="0" smtClean="0"/>
              <a:t>都是</a:t>
            </a:r>
            <a:r>
              <a:rPr lang="en-US" altLang="zh-CN" dirty="0" smtClean="0"/>
              <a:t>0</a:t>
            </a:r>
            <a:r>
              <a:rPr lang="zh-CN" altLang="en-US" dirty="0" smtClean="0"/>
              <a:t>的维度的个数</a:t>
            </a:r>
          </a:p>
          <a:p>
            <a:r>
              <a:rPr lang="zh-CN" altLang="en-US" dirty="0" smtClean="0"/>
              <a:t>依据上文给的杰卡德相似系数及杰卡德距离的相关定义，样本</a:t>
            </a:r>
            <a:r>
              <a:rPr lang="en-US" altLang="zh-CN" dirty="0" smtClean="0"/>
              <a:t>A</a:t>
            </a:r>
            <a:r>
              <a:rPr lang="zh-CN" altLang="en-US" dirty="0" smtClean="0"/>
              <a:t>与</a:t>
            </a:r>
            <a:r>
              <a:rPr lang="en-US" altLang="zh-CN" dirty="0" smtClean="0"/>
              <a:t>B</a:t>
            </a:r>
            <a:r>
              <a:rPr lang="zh-CN" altLang="en-US" dirty="0" smtClean="0"/>
              <a:t>的杰卡德相似系数</a:t>
            </a:r>
            <a:r>
              <a:rPr lang="en-US" altLang="zh-CN" dirty="0" smtClean="0"/>
              <a:t>J</a:t>
            </a:r>
            <a:r>
              <a:rPr lang="zh-CN" altLang="en-US" dirty="0" smtClean="0"/>
              <a:t>可以表示为：</a:t>
            </a:r>
          </a:p>
          <a:p>
            <a:r>
              <a:rPr lang="zh-CN" altLang="en-US" dirty="0" smtClean="0"/>
              <a:t>这里</a:t>
            </a:r>
            <a:r>
              <a:rPr lang="en-US" altLang="zh-CN" dirty="0" smtClean="0"/>
              <a:t>M</a:t>
            </a:r>
            <a:r>
              <a:rPr lang="en-US" altLang="zh-CN" dirty="0" smtClean="0">
                <a:effectLst/>
              </a:rPr>
              <a:t>11</a:t>
            </a:r>
            <a:r>
              <a:rPr lang="en-US" altLang="zh-CN" dirty="0" smtClean="0"/>
              <a:t>+</a:t>
            </a:r>
            <a:r>
              <a:rPr lang="en-US" altLang="zh-CN" dirty="0" smtClean="0">
                <a:effectLst/>
              </a:rPr>
              <a:t>M01</a:t>
            </a:r>
            <a:r>
              <a:rPr lang="en-US" altLang="zh-CN" dirty="0" smtClean="0"/>
              <a:t>+</a:t>
            </a:r>
            <a:r>
              <a:rPr lang="en-US" altLang="zh-CN" dirty="0" smtClean="0">
                <a:effectLst/>
              </a:rPr>
              <a:t>M10</a:t>
            </a:r>
            <a:r>
              <a:rPr lang="zh-CN" altLang="en-US" dirty="0" smtClean="0"/>
              <a:t>可理解为</a:t>
            </a:r>
            <a:r>
              <a:rPr lang="en-US" altLang="zh-CN" dirty="0" smtClean="0"/>
              <a:t>A</a:t>
            </a:r>
            <a:r>
              <a:rPr lang="zh-CN" altLang="en-US" dirty="0" smtClean="0"/>
              <a:t>与</a:t>
            </a:r>
            <a:r>
              <a:rPr lang="en-US" altLang="zh-CN" dirty="0" smtClean="0"/>
              <a:t>B</a:t>
            </a:r>
            <a:r>
              <a:rPr lang="zh-CN" altLang="en-US" dirty="0" smtClean="0"/>
              <a:t>的并集的元素个数，而</a:t>
            </a:r>
            <a:r>
              <a:rPr lang="en-US" altLang="zh-CN" dirty="0" smtClean="0"/>
              <a:t>M</a:t>
            </a:r>
            <a:r>
              <a:rPr lang="en-US" altLang="zh-CN" dirty="0" smtClean="0">
                <a:effectLst/>
              </a:rPr>
              <a:t>11</a:t>
            </a:r>
            <a:r>
              <a:rPr lang="zh-CN" altLang="en-US" dirty="0" smtClean="0"/>
              <a:t>是</a:t>
            </a:r>
            <a:r>
              <a:rPr lang="en-US" altLang="zh-CN" dirty="0" smtClean="0"/>
              <a:t>A</a:t>
            </a:r>
            <a:r>
              <a:rPr lang="zh-CN" altLang="en-US" dirty="0" smtClean="0"/>
              <a:t>与</a:t>
            </a:r>
            <a:r>
              <a:rPr lang="en-US" altLang="zh-CN" dirty="0" smtClean="0"/>
              <a:t>B</a:t>
            </a:r>
            <a:r>
              <a:rPr lang="zh-CN" altLang="en-US" dirty="0" smtClean="0"/>
              <a:t>的交集的元素个数。而样本</a:t>
            </a:r>
            <a:r>
              <a:rPr lang="en-US" altLang="zh-CN" dirty="0" smtClean="0"/>
              <a:t>A</a:t>
            </a:r>
            <a:r>
              <a:rPr lang="zh-CN" altLang="en-US" dirty="0" smtClean="0"/>
              <a:t>与</a:t>
            </a:r>
            <a:r>
              <a:rPr lang="en-US" altLang="zh-CN" dirty="0" smtClean="0"/>
              <a:t>B</a:t>
            </a:r>
            <a:r>
              <a:rPr lang="zh-CN" altLang="en-US" dirty="0" smtClean="0"/>
              <a:t>的杰卡德距离表示为</a:t>
            </a:r>
            <a:r>
              <a:rPr lang="en-US" altLang="zh-CN" dirty="0" smtClean="0"/>
              <a:t>J'</a:t>
            </a:r>
            <a:r>
              <a:rPr lang="zh-CN" altLang="en-US" dirty="0" smtClean="0"/>
              <a:t>：</a:t>
            </a:r>
          </a:p>
          <a:p>
            <a:r>
              <a:rPr lang="zh-CN" altLang="en-US" dirty="0" smtClean="0"/>
              <a:t/>
            </a:r>
            <a:br>
              <a:rPr lang="zh-CN" altLang="en-US" dirty="0" smtClean="0"/>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11.</a:t>
            </a:r>
            <a:r>
              <a:rPr lang="zh-CN" altLang="en-US" sz="1200" b="1" i="0" kern="1200" dirty="0" smtClean="0">
                <a:solidFill>
                  <a:schemeClr val="tx1"/>
                </a:solidFill>
                <a:effectLst/>
                <a:latin typeface="+mn-lt"/>
                <a:ea typeface="+mn-ea"/>
                <a:cs typeface="+mn-cs"/>
              </a:rPr>
              <a:t>皮尔逊系数</a:t>
            </a:r>
            <a:r>
              <a:rPr lang="en-US" altLang="zh-CN" sz="1200" b="1" i="0" kern="1200" dirty="0" smtClean="0">
                <a:solidFill>
                  <a:schemeClr val="tx1"/>
                </a:solidFill>
                <a:effectLst/>
                <a:latin typeface="+mn-lt"/>
                <a:ea typeface="+mn-ea"/>
                <a:cs typeface="+mn-cs"/>
              </a:rPr>
              <a:t>(Pearson Correlation Coefficient)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在具体阐述皮尔逊相关系数之前，有必要解释下什么是相关系数 </a:t>
            </a:r>
            <a:r>
              <a:rPr lang="en-US" altLang="zh-CN" sz="1200" b="0" i="0" kern="1200" dirty="0" smtClean="0">
                <a:solidFill>
                  <a:schemeClr val="tx1"/>
                </a:solidFill>
                <a:effectLst/>
                <a:latin typeface="+mn-lt"/>
                <a:ea typeface="+mn-ea"/>
                <a:cs typeface="+mn-cs"/>
              </a:rPr>
              <a:t>( Correlation coefficient )</a:t>
            </a:r>
            <a:r>
              <a:rPr lang="zh-CN" altLang="en-US" sz="1200" b="0" i="0" kern="1200" dirty="0" smtClean="0">
                <a:solidFill>
                  <a:schemeClr val="tx1"/>
                </a:solidFill>
                <a:effectLst/>
                <a:latin typeface="+mn-lt"/>
                <a:ea typeface="+mn-ea"/>
                <a:cs typeface="+mn-cs"/>
              </a:rPr>
              <a:t>与相关距离</a:t>
            </a:r>
            <a:r>
              <a:rPr lang="en-US" altLang="zh-CN" sz="1200" b="0" i="0" kern="1200" dirty="0" smtClean="0">
                <a:solidFill>
                  <a:schemeClr val="tx1"/>
                </a:solidFill>
                <a:effectLst/>
                <a:latin typeface="+mn-lt"/>
                <a:ea typeface="+mn-ea"/>
                <a:cs typeface="+mn-cs"/>
              </a:rPr>
              <a:t>(Correlation distance)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相关系数 </a:t>
            </a:r>
            <a:r>
              <a:rPr lang="en-US" altLang="zh-CN" sz="1200" b="0" i="0" kern="1200" dirty="0" smtClean="0">
                <a:solidFill>
                  <a:schemeClr val="tx1"/>
                </a:solidFill>
                <a:effectLst/>
                <a:latin typeface="+mn-lt"/>
                <a:ea typeface="+mn-ea"/>
                <a:cs typeface="+mn-cs"/>
              </a:rPr>
              <a:t>( Correlation coefficient )</a:t>
            </a:r>
            <a:r>
              <a:rPr lang="zh-CN" altLang="en-US" sz="1200" b="0" i="0" kern="1200" dirty="0" smtClean="0">
                <a:solidFill>
                  <a:schemeClr val="tx1"/>
                </a:solidFill>
                <a:effectLst/>
                <a:latin typeface="+mn-lt"/>
                <a:ea typeface="+mn-ea"/>
                <a:cs typeface="+mn-cs"/>
              </a:rPr>
              <a:t>的定义是：</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为数学期望或均值，</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为方差，</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开根号为标准差，</a:t>
            </a:r>
            <a:r>
              <a:rPr lang="en-US" altLang="zh-CN" sz="1200" b="0" i="0" kern="1200" dirty="0" smtClean="0">
                <a:solidFill>
                  <a:schemeClr val="tx1"/>
                </a:solidFill>
                <a:effectLst/>
                <a:latin typeface="+mn-lt"/>
                <a:ea typeface="+mn-ea"/>
                <a:cs typeface="+mn-cs"/>
              </a:rPr>
              <a:t>E{ [X-E(X)] [Y-E(Y)]}</a:t>
            </a:r>
            <a:r>
              <a:rPr lang="zh-CN" altLang="en-US" sz="1200" b="0" i="0" kern="1200" dirty="0" smtClean="0">
                <a:solidFill>
                  <a:schemeClr val="tx1"/>
                </a:solidFill>
                <a:effectLst/>
                <a:latin typeface="+mn-lt"/>
                <a:ea typeface="+mn-ea"/>
                <a:cs typeface="+mn-cs"/>
              </a:rPr>
              <a:t>称为随机变量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的协方差，记为</a:t>
            </a:r>
            <a:r>
              <a:rPr lang="en-US" altLang="zh-CN" sz="1200" b="0" i="0" kern="1200" dirty="0" err="1" smtClean="0">
                <a:solidFill>
                  <a:schemeClr val="tx1"/>
                </a:solidFill>
                <a:effectLst/>
                <a:latin typeface="+mn-lt"/>
                <a:ea typeface="+mn-ea"/>
                <a:cs typeface="+mn-cs"/>
              </a:rPr>
              <a:t>Cov</a:t>
            </a:r>
            <a:r>
              <a:rPr lang="en-US" altLang="zh-CN" sz="1200" b="0" i="0" kern="1200" dirty="0" smtClean="0">
                <a:solidFill>
                  <a:schemeClr val="tx1"/>
                </a:solidFill>
                <a:effectLst/>
                <a:latin typeface="+mn-lt"/>
                <a:ea typeface="+mn-ea"/>
                <a:cs typeface="+mn-cs"/>
              </a:rPr>
              <a:t>(X,Y)</a:t>
            </a:r>
            <a:r>
              <a:rPr lang="zh-CN" altLang="en-US" sz="1200" b="0" i="0" kern="1200" dirty="0" smtClean="0">
                <a:solidFill>
                  <a:schemeClr val="tx1"/>
                </a:solidFill>
                <a:effectLst/>
                <a:latin typeface="+mn-lt"/>
                <a:ea typeface="+mn-ea"/>
                <a:cs typeface="+mn-cs"/>
              </a:rPr>
              <a:t>，即</a:t>
            </a:r>
            <a:r>
              <a:rPr lang="en-US" altLang="zh-CN" sz="1200" b="0" i="0" kern="1200" dirty="0" err="1" smtClean="0">
                <a:solidFill>
                  <a:schemeClr val="tx1"/>
                </a:solidFill>
                <a:effectLst/>
                <a:latin typeface="+mn-lt"/>
                <a:ea typeface="+mn-ea"/>
                <a:cs typeface="+mn-cs"/>
              </a:rPr>
              <a:t>Cov</a:t>
            </a:r>
            <a:r>
              <a:rPr lang="en-US" altLang="zh-CN" sz="1200" b="0" i="0" kern="1200" dirty="0" smtClean="0">
                <a:solidFill>
                  <a:schemeClr val="tx1"/>
                </a:solidFill>
                <a:effectLst/>
                <a:latin typeface="+mn-lt"/>
                <a:ea typeface="+mn-ea"/>
                <a:cs typeface="+mn-cs"/>
              </a:rPr>
              <a:t>(X,Y) = E{ [X-E(X)] [Y-E(Y)]}</a:t>
            </a:r>
            <a:r>
              <a:rPr lang="zh-CN" altLang="en-US" sz="1200" b="0" i="0" kern="1200" dirty="0" smtClean="0">
                <a:solidFill>
                  <a:schemeClr val="tx1"/>
                </a:solidFill>
                <a:effectLst/>
                <a:latin typeface="+mn-lt"/>
                <a:ea typeface="+mn-ea"/>
                <a:cs typeface="+mn-cs"/>
              </a:rPr>
              <a:t>，而两个变量之间的协方差和标准差的商则称为随机变量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的相关系数，记为</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相关系数衡量随机变量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相关程度的一种方法，相关系数的取值范围是</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。相关系数的绝对值越大，则表明</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相关度越高。当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线性相关时，相关系数取值为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（正线性相关）或</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（负线性相关）。</a:t>
            </a:r>
          </a:p>
          <a:p>
            <a:r>
              <a:rPr lang="zh-CN" altLang="en-US" sz="1200" b="0" i="0" kern="1200" dirty="0" smtClean="0">
                <a:solidFill>
                  <a:schemeClr val="tx1"/>
                </a:solidFill>
                <a:effectLst/>
                <a:latin typeface="+mn-lt"/>
                <a:ea typeface="+mn-ea"/>
                <a:cs typeface="+mn-cs"/>
              </a:rPr>
              <a:t>    具体的，如果有两个变量：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，最终计算出的相关系数的含义可以有如下理解：</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当相关系数为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两变量无关系。</a:t>
            </a:r>
          </a:p>
          <a:p>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的值增大（减小），</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值增大（减小），两个变量为正相关，相关系数在</a:t>
            </a:r>
            <a:r>
              <a:rPr lang="en-US" altLang="zh-CN" sz="1200" b="0" i="0" kern="1200" dirty="0" smtClean="0">
                <a:solidFill>
                  <a:schemeClr val="tx1"/>
                </a:solidFill>
                <a:effectLst/>
                <a:latin typeface="+mn-lt"/>
                <a:ea typeface="+mn-ea"/>
                <a:cs typeface="+mn-cs"/>
              </a:rPr>
              <a:t>0.00</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之间。</a:t>
            </a:r>
          </a:p>
          <a:p>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的值增大（减小），</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值减小（增大），两个变量为负相关，相关系数在</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0.00</a:t>
            </a:r>
            <a:r>
              <a:rPr lang="zh-CN" altLang="en-US" sz="1200" b="0" i="0" kern="1200" dirty="0" smtClean="0">
                <a:solidFill>
                  <a:schemeClr val="tx1"/>
                </a:solidFill>
                <a:effectLst/>
                <a:latin typeface="+mn-lt"/>
                <a:ea typeface="+mn-ea"/>
                <a:cs typeface="+mn-cs"/>
              </a:rPr>
              <a:t>之间。</a:t>
            </a:r>
          </a:p>
          <a:p>
            <a:r>
              <a:rPr lang="zh-CN" altLang="en-US" sz="1200" b="0" i="0" kern="1200" dirty="0" smtClean="0">
                <a:solidFill>
                  <a:schemeClr val="tx1"/>
                </a:solidFill>
                <a:effectLst/>
                <a:latin typeface="+mn-lt"/>
                <a:ea typeface="+mn-ea"/>
                <a:cs typeface="+mn-cs"/>
              </a:rPr>
              <a:t>   相关距离的定义是：</a:t>
            </a:r>
          </a:p>
          <a:p>
            <a:r>
              <a:rPr lang="zh-CN" altLang="en-US" dirty="0" smtClean="0"/>
              <a:t/>
            </a:r>
            <a:br>
              <a:rPr lang="zh-CN" altLang="en-US" dirty="0" smtClean="0"/>
            </a:br>
            <a:endParaRPr lang="zh-CN" altLang="en-US" dirty="0" smtClean="0"/>
          </a:p>
          <a:p>
            <a:r>
              <a:rPr lang="en-US" altLang="zh-CN" sz="1200" b="0" i="0" kern="1200" dirty="0" smtClean="0">
                <a:solidFill>
                  <a:schemeClr val="tx1"/>
                </a:solidFill>
                <a:effectLst/>
                <a:latin typeface="+mn-lt"/>
                <a:ea typeface="+mn-ea"/>
                <a:cs typeface="+mn-cs"/>
              </a:rPr>
              <a:t>OK</a:t>
            </a:r>
            <a:r>
              <a:rPr lang="zh-CN" altLang="en-US" sz="1200" b="0" i="0" kern="1200" dirty="0" smtClean="0">
                <a:solidFill>
                  <a:schemeClr val="tx1"/>
                </a:solidFill>
                <a:effectLst/>
                <a:latin typeface="+mn-lt"/>
                <a:ea typeface="+mn-ea"/>
                <a:cs typeface="+mn-cs"/>
              </a:rPr>
              <a:t>，接下来，咱们来重点了解下皮尔逊相关系数。</a:t>
            </a:r>
          </a:p>
          <a:p>
            <a:r>
              <a:rPr lang="zh-CN" altLang="en-US" sz="1200" b="0" i="0" kern="1200" dirty="0" smtClean="0">
                <a:solidFill>
                  <a:schemeClr val="tx1"/>
                </a:solidFill>
                <a:effectLst/>
                <a:latin typeface="+mn-lt"/>
                <a:ea typeface="+mn-ea"/>
                <a:cs typeface="+mn-cs"/>
              </a:rPr>
              <a:t>    在统计学中，皮尔逊积矩相关系数（英语：</a:t>
            </a:r>
            <a:r>
              <a:rPr lang="en-US" altLang="zh-CN" sz="1200" b="0" i="0" kern="1200" dirty="0" smtClean="0">
                <a:solidFill>
                  <a:schemeClr val="tx1"/>
                </a:solidFill>
                <a:effectLst/>
                <a:latin typeface="+mn-lt"/>
                <a:ea typeface="+mn-ea"/>
                <a:cs typeface="+mn-cs"/>
              </a:rPr>
              <a:t>Pearson product-moment correlation coefficient</a:t>
            </a:r>
            <a:r>
              <a:rPr lang="zh-CN" altLang="en-US" sz="1200" b="0" i="0" kern="1200" dirty="0" smtClean="0">
                <a:solidFill>
                  <a:schemeClr val="tx1"/>
                </a:solidFill>
                <a:effectLst/>
                <a:latin typeface="+mn-lt"/>
                <a:ea typeface="+mn-ea"/>
                <a:cs typeface="+mn-cs"/>
              </a:rPr>
              <a:t>，又称作 </a:t>
            </a:r>
            <a:r>
              <a:rPr lang="en-US" altLang="zh-CN" sz="1200" b="0" i="0" kern="1200" dirty="0" smtClean="0">
                <a:solidFill>
                  <a:schemeClr val="tx1"/>
                </a:solidFill>
                <a:effectLst/>
                <a:latin typeface="+mn-lt"/>
                <a:ea typeface="+mn-ea"/>
                <a:cs typeface="+mn-cs"/>
              </a:rPr>
              <a:t>PPMCC</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PCCs, </a:t>
            </a: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表示）用于度量两个变量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之间的相关（线性相关），其值介于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a:t>
            </a:r>
          </a:p>
          <a:p>
            <a:r>
              <a:rPr lang="zh-CN" altLang="en-US" sz="1200" b="0" i="0" kern="1200" dirty="0" smtClean="0">
                <a:solidFill>
                  <a:schemeClr val="tx1"/>
                </a:solidFill>
                <a:effectLst/>
                <a:latin typeface="+mn-lt"/>
                <a:ea typeface="+mn-ea"/>
                <a:cs typeface="+mn-cs"/>
              </a:rPr>
              <a:t>通常情况下通过以下取值范围判断变量的相关强度：</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相关系数     </a:t>
            </a:r>
            <a:r>
              <a:rPr lang="en-US" altLang="zh-CN" sz="1200" b="0" i="0" kern="1200" dirty="0" smtClean="0">
                <a:solidFill>
                  <a:schemeClr val="tx1"/>
                </a:solidFill>
                <a:effectLst/>
                <a:latin typeface="+mn-lt"/>
                <a:ea typeface="+mn-ea"/>
                <a:cs typeface="+mn-cs"/>
              </a:rPr>
              <a:t>0.8-1.0     </a:t>
            </a:r>
            <a:r>
              <a:rPr lang="zh-CN" altLang="en-US" sz="1200" b="0" i="0" kern="1200" dirty="0" smtClean="0">
                <a:solidFill>
                  <a:schemeClr val="tx1"/>
                </a:solidFill>
                <a:effectLst/>
                <a:latin typeface="+mn-lt"/>
                <a:ea typeface="+mn-ea"/>
                <a:cs typeface="+mn-cs"/>
              </a:rPr>
              <a:t>极强相关</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0.6-0.8     </a:t>
            </a:r>
            <a:r>
              <a:rPr lang="zh-CN" altLang="en-US" sz="1200" b="0" i="0" kern="1200" dirty="0" smtClean="0">
                <a:solidFill>
                  <a:schemeClr val="tx1"/>
                </a:solidFill>
                <a:effectLst/>
                <a:latin typeface="+mn-lt"/>
                <a:ea typeface="+mn-ea"/>
                <a:cs typeface="+mn-cs"/>
              </a:rPr>
              <a:t>强相关</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0.4-0.6     </a:t>
            </a:r>
            <a:r>
              <a:rPr lang="zh-CN" altLang="en-US" sz="1200" b="0" i="0" kern="1200" dirty="0" smtClean="0">
                <a:solidFill>
                  <a:schemeClr val="tx1"/>
                </a:solidFill>
                <a:effectLst/>
                <a:latin typeface="+mn-lt"/>
                <a:ea typeface="+mn-ea"/>
                <a:cs typeface="+mn-cs"/>
              </a:rPr>
              <a:t>中等程度相关</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0.2-0.4     </a:t>
            </a:r>
            <a:r>
              <a:rPr lang="zh-CN" altLang="en-US" sz="1200" b="0" i="0" kern="1200" dirty="0" smtClean="0">
                <a:solidFill>
                  <a:schemeClr val="tx1"/>
                </a:solidFill>
                <a:effectLst/>
                <a:latin typeface="+mn-lt"/>
                <a:ea typeface="+mn-ea"/>
                <a:cs typeface="+mn-cs"/>
              </a:rPr>
              <a:t>弱相关</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0.0-0.2     </a:t>
            </a:r>
            <a:r>
              <a:rPr lang="zh-CN" altLang="en-US" sz="1200" b="0" i="0" kern="1200" dirty="0" smtClean="0">
                <a:solidFill>
                  <a:schemeClr val="tx1"/>
                </a:solidFill>
                <a:effectLst/>
                <a:latin typeface="+mn-lt"/>
                <a:ea typeface="+mn-ea"/>
                <a:cs typeface="+mn-cs"/>
              </a:rPr>
              <a:t>极弱相关或无相关</a:t>
            </a:r>
          </a:p>
          <a:p>
            <a:r>
              <a:rPr lang="zh-CN" altLang="en-US" sz="1200" b="0" i="0" kern="1200" dirty="0" smtClean="0">
                <a:solidFill>
                  <a:schemeClr val="tx1"/>
                </a:solidFill>
                <a:effectLst/>
                <a:latin typeface="+mn-lt"/>
                <a:ea typeface="+mn-ea"/>
                <a:cs typeface="+mn-cs"/>
              </a:rPr>
              <a:t>在自然科学领域中，该系数广泛用于度量两个变量之间的相关程度。它是由卡尔</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皮尔逊从弗朗西斯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高尔顿在</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世纪</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年代提出的一个相似却又稍有不同的想法演变而来的。这个相关系数也称作“皮尔森相关系数</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皮尔逊系数的定义</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两个变量之间的皮尔逊相关系数定义为两个变量之间的协方差和标准差的商：</a:t>
            </a:r>
          </a:p>
          <a:p>
            <a:r>
              <a:rPr lang="zh-CN" altLang="en-US" sz="1200" b="0" i="0" kern="1200" dirty="0" smtClean="0">
                <a:solidFill>
                  <a:schemeClr val="tx1"/>
                </a:solidFill>
                <a:effectLst/>
                <a:latin typeface="+mn-lt"/>
                <a:ea typeface="+mn-ea"/>
                <a:cs typeface="+mn-cs"/>
              </a:rPr>
              <a:t>以上方程定义了总体相关系数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一般表示成希腊字母</a:t>
            </a:r>
            <a:r>
              <a:rPr lang="en-US" altLang="zh-CN" sz="1200" b="0" i="0" kern="1200" dirty="0" smtClean="0">
                <a:solidFill>
                  <a:schemeClr val="tx1"/>
                </a:solidFill>
                <a:effectLst/>
                <a:latin typeface="+mn-lt"/>
                <a:ea typeface="+mn-ea"/>
                <a:cs typeface="+mn-cs"/>
              </a:rPr>
              <a:t>ρ(rho)</a:t>
            </a:r>
            <a:r>
              <a:rPr lang="zh-CN" altLang="en-US" sz="1200" b="0" i="0" kern="1200" dirty="0" smtClean="0">
                <a:solidFill>
                  <a:schemeClr val="tx1"/>
                </a:solidFill>
                <a:effectLst/>
                <a:latin typeface="+mn-lt"/>
                <a:ea typeface="+mn-ea"/>
                <a:cs typeface="+mn-cs"/>
              </a:rPr>
              <a:t>。基于样本对协方差和方差进行估计，可以得到样本标准差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一般表示成</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一种等价表达式的是表示成标准分的均值。基于</a:t>
            </a:r>
            <a:r>
              <a:rPr lang="en-US" altLang="zh-CN" sz="1200" b="0" i="0" kern="1200" dirty="0" smtClean="0">
                <a:solidFill>
                  <a:schemeClr val="tx1"/>
                </a:solidFill>
                <a:effectLst/>
                <a:latin typeface="+mn-lt"/>
                <a:ea typeface="+mn-ea"/>
                <a:cs typeface="+mn-cs"/>
              </a:rPr>
              <a:t>(Xi, Yi)</a:t>
            </a:r>
            <a:r>
              <a:rPr lang="zh-CN" altLang="en-US" sz="1200" b="0" i="0" kern="1200" dirty="0" smtClean="0">
                <a:solidFill>
                  <a:schemeClr val="tx1"/>
                </a:solidFill>
                <a:effectLst/>
                <a:latin typeface="+mn-lt"/>
                <a:ea typeface="+mn-ea"/>
                <a:cs typeface="+mn-cs"/>
              </a:rPr>
              <a:t>的样本点，样本皮尔逊系数是</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其中、 及 ，分别是标准分、样本平均值和样本标准差。</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或许上面的讲解令你头脑混乱不堪，没关系，我换一种方式讲解，如下：</a:t>
            </a:r>
          </a:p>
          <a:p>
            <a:r>
              <a:rPr lang="zh-CN" altLang="en-US" sz="1200" b="0" i="0" kern="1200" dirty="0" smtClean="0">
                <a:solidFill>
                  <a:schemeClr val="tx1"/>
                </a:solidFill>
                <a:effectLst/>
                <a:latin typeface="+mn-lt"/>
                <a:ea typeface="+mn-ea"/>
                <a:cs typeface="+mn-cs"/>
              </a:rPr>
              <a:t>假设有两个变量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，那么两变量间的皮尔逊相关系数可通过以下公式计算：</a:t>
            </a:r>
          </a:p>
          <a:p>
            <a:r>
              <a:rPr lang="zh-CN" altLang="en-US" sz="1200" b="0" i="0" kern="1200" dirty="0" smtClean="0">
                <a:solidFill>
                  <a:schemeClr val="tx1"/>
                </a:solidFill>
                <a:effectLst/>
                <a:latin typeface="+mn-lt"/>
                <a:ea typeface="+mn-ea"/>
                <a:cs typeface="+mn-cs"/>
              </a:rPr>
              <a:t>公式一：</a:t>
            </a:r>
          </a:p>
          <a:p>
            <a:r>
              <a:rPr lang="zh-CN" altLang="en-US" dirty="0" smtClean="0">
                <a:effectLst/>
              </a:rPr>
              <a:t>注：勿忘了上面说过，“皮尔逊相关系数定义为两个变量之间的协方差和标准差的商”，其中标准差的计算公式为：</a:t>
            </a:r>
            <a:endParaRPr lang="zh-CN" altLang="en-US" dirty="0" smtClean="0"/>
          </a:p>
          <a:p>
            <a:r>
              <a:rPr lang="zh-CN" altLang="en-US" sz="1200" b="0" i="0" kern="1200" dirty="0" smtClean="0">
                <a:solidFill>
                  <a:schemeClr val="tx1"/>
                </a:solidFill>
                <a:effectLst/>
                <a:latin typeface="+mn-lt"/>
                <a:ea typeface="+mn-ea"/>
                <a:cs typeface="+mn-cs"/>
              </a:rPr>
              <a:t>公式二：</a:t>
            </a:r>
          </a:p>
          <a:p>
            <a:r>
              <a:rPr lang="zh-CN" altLang="en-US" sz="1200" b="0" i="0" kern="1200" dirty="0" smtClean="0">
                <a:solidFill>
                  <a:schemeClr val="tx1"/>
                </a:solidFill>
                <a:effectLst/>
                <a:latin typeface="+mn-lt"/>
                <a:ea typeface="+mn-ea"/>
                <a:cs typeface="+mn-cs"/>
              </a:rPr>
              <a:t>公式三：</a:t>
            </a:r>
          </a:p>
          <a:p>
            <a:r>
              <a:rPr lang="zh-CN" altLang="en-US" sz="1200" b="0" i="0" kern="1200" dirty="0" smtClean="0">
                <a:solidFill>
                  <a:schemeClr val="tx1"/>
                </a:solidFill>
                <a:effectLst/>
                <a:latin typeface="+mn-lt"/>
                <a:ea typeface="+mn-ea"/>
                <a:cs typeface="+mn-cs"/>
              </a:rPr>
              <a:t>公式四：</a:t>
            </a:r>
          </a:p>
          <a:p>
            <a:r>
              <a:rPr lang="zh-CN" altLang="en-US" sz="1200" b="0" i="0" kern="1200" dirty="0" smtClean="0">
                <a:solidFill>
                  <a:schemeClr val="tx1"/>
                </a:solidFill>
                <a:effectLst/>
                <a:latin typeface="+mn-lt"/>
                <a:ea typeface="+mn-ea"/>
                <a:cs typeface="+mn-cs"/>
              </a:rPr>
              <a:t>以上列出的四个公式等价，其中</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是</a:t>
            </a:r>
            <a:r>
              <a:rPr lang="zh-CN" altLang="en-US" sz="1200" b="0" i="0" u="none" strike="noStrike" kern="1200" dirty="0" smtClean="0">
                <a:solidFill>
                  <a:schemeClr val="tx1"/>
                </a:solidFill>
                <a:effectLst/>
                <a:latin typeface="+mn-lt"/>
                <a:ea typeface="+mn-ea"/>
                <a:cs typeface="+mn-cs"/>
                <a:hlinkClick r:id="rId9"/>
              </a:rPr>
              <a:t>数学期望</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cov</a:t>
            </a:r>
            <a:r>
              <a:rPr lang="zh-CN" altLang="en-US" sz="1200" b="0" i="0" kern="1200" dirty="0" smtClean="0">
                <a:solidFill>
                  <a:schemeClr val="tx1"/>
                </a:solidFill>
                <a:effectLst/>
                <a:latin typeface="+mn-lt"/>
                <a:ea typeface="+mn-ea"/>
                <a:cs typeface="+mn-cs"/>
              </a:rPr>
              <a:t>表示</a:t>
            </a:r>
            <a:r>
              <a:rPr lang="zh-CN" altLang="en-US" sz="1200" b="0" i="0" u="none" strike="noStrike" kern="1200" dirty="0" smtClean="0">
                <a:solidFill>
                  <a:schemeClr val="tx1"/>
                </a:solidFill>
                <a:effectLst/>
                <a:latin typeface="+mn-lt"/>
                <a:ea typeface="+mn-ea"/>
                <a:cs typeface="+mn-cs"/>
                <a:hlinkClick r:id="rId10"/>
              </a:rPr>
              <a:t>协方差</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表示变量取值的个数。</a:t>
            </a:r>
          </a:p>
          <a:p>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皮尔逊相关系数的适用范围</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当两个变量的标准差都不为零时，相关系数才有定义，皮尔逊相关系数适用于：</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两个变量之间是线性关系，都是连续数据。</a:t>
            </a:r>
          </a:p>
          <a:p>
            <a:r>
              <a:rPr lang="zh-CN" altLang="en-US" sz="1200" b="0" i="0" kern="1200" dirty="0" smtClean="0">
                <a:solidFill>
                  <a:schemeClr val="tx1"/>
                </a:solidFill>
                <a:effectLst/>
                <a:latin typeface="+mn-lt"/>
                <a:ea typeface="+mn-ea"/>
                <a:cs typeface="+mn-cs"/>
              </a:rPr>
              <a:t>两个变量的总体是正态分布，或接近正态的单峰分布。</a:t>
            </a:r>
          </a:p>
          <a:p>
            <a:r>
              <a:rPr lang="zh-CN" altLang="en-US" sz="1200" b="0" i="0" kern="1200" dirty="0" smtClean="0">
                <a:solidFill>
                  <a:schemeClr val="tx1"/>
                </a:solidFill>
                <a:effectLst/>
                <a:latin typeface="+mn-lt"/>
                <a:ea typeface="+mn-ea"/>
                <a:cs typeface="+mn-cs"/>
              </a:rPr>
              <a:t>两个变量的观测值是成对的，每对观测值之间相互独立。</a:t>
            </a:r>
          </a:p>
          <a:p>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如何理解皮尔逊相关系数</a:t>
            </a:r>
            <a:r>
              <a:rPr lang="en-US" altLang="zh-CN" sz="1200" b="0" i="0" kern="1200" dirty="0" err="1" smtClean="0">
                <a:solidFill>
                  <a:schemeClr val="tx1"/>
                </a:solidFill>
                <a:effectLst/>
                <a:latin typeface="+mn-lt"/>
                <a:ea typeface="+mn-ea"/>
                <a:cs typeface="+mn-cs"/>
              </a:rPr>
              <a:t>rubyist</a:t>
            </a:r>
            <a:r>
              <a:rPr lang="zh-CN" altLang="en-US" sz="1200" b="0" i="0" kern="1200" dirty="0" smtClean="0">
                <a:solidFill>
                  <a:schemeClr val="tx1"/>
                </a:solidFill>
                <a:effectLst/>
                <a:latin typeface="+mn-lt"/>
                <a:ea typeface="+mn-ea"/>
                <a:cs typeface="+mn-cs"/>
              </a:rPr>
              <a:t>：皮尔逊相关系数理解有两个角度</a:t>
            </a:r>
          </a:p>
          <a:p>
            <a:r>
              <a:rPr lang="zh-CN" altLang="en-US" sz="1200" b="0" i="0" kern="1200" dirty="0" smtClean="0">
                <a:solidFill>
                  <a:schemeClr val="tx1"/>
                </a:solidFill>
                <a:effectLst/>
                <a:latin typeface="+mn-lt"/>
                <a:ea typeface="+mn-ea"/>
                <a:cs typeface="+mn-cs"/>
              </a:rPr>
              <a:t>其一</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按照高中数学水平来理解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它很简单</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可以看做将</a:t>
            </a:r>
            <a:r>
              <a:rPr lang="zh-CN" altLang="en-US" sz="1200" b="1" i="0" kern="1200" dirty="0" smtClean="0">
                <a:solidFill>
                  <a:schemeClr val="tx1"/>
                </a:solidFill>
                <a:effectLst/>
                <a:latin typeface="+mn-lt"/>
                <a:ea typeface="+mn-ea"/>
                <a:cs typeface="+mn-cs"/>
              </a:rPr>
              <a:t>两组数据首先做</a:t>
            </a:r>
            <a:r>
              <a:rPr lang="en-US" altLang="zh-CN" sz="1200" b="1" i="0" kern="1200" dirty="0" smtClean="0">
                <a:solidFill>
                  <a:schemeClr val="tx1"/>
                </a:solidFill>
                <a:effectLst/>
                <a:latin typeface="+mn-lt"/>
                <a:ea typeface="+mn-ea"/>
                <a:cs typeface="+mn-cs"/>
              </a:rPr>
              <a:t>Z</a:t>
            </a:r>
            <a:r>
              <a:rPr lang="zh-CN" altLang="en-US" sz="1200" b="1" i="0" kern="1200" dirty="0" smtClean="0">
                <a:solidFill>
                  <a:schemeClr val="tx1"/>
                </a:solidFill>
                <a:effectLst/>
                <a:latin typeface="+mn-lt"/>
                <a:ea typeface="+mn-ea"/>
                <a:cs typeface="+mn-cs"/>
              </a:rPr>
              <a:t>分数处理之后</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然后两组数据的乘积和除以样本数，</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分数一般代表正态分布中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数据偏离中心点的距离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等于变量减掉平均数再除以标准差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就是高考的标准分类似的处理</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样本标准差则等于变量减掉平均数的平方和，再除以样本数，最后再开方，也就是说，方差开方即为标准差，样本标准差计算公式为：</a:t>
            </a:r>
          </a:p>
          <a:p>
            <a:r>
              <a:rPr lang="zh-CN" altLang="en-US" sz="1200" b="0" i="0" kern="1200" dirty="0" smtClean="0">
                <a:solidFill>
                  <a:schemeClr val="tx1"/>
                </a:solidFill>
                <a:effectLst/>
                <a:latin typeface="+mn-lt"/>
                <a:ea typeface="+mn-ea"/>
                <a:cs typeface="+mn-cs"/>
              </a:rPr>
              <a:t>所以</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根据这个最朴素的理解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我们可以将公式依次精简为</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其二</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按照大学的线性数学水平来理解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它比较复杂一点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可以看做是两组数据的向量夹角的余弦。下面是关于此皮尔逊系数的几何学的解释，先来看一幅图，如下所示：</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dirty="0" smtClean="0"/>
              <a:t>回归直线： </a:t>
            </a:r>
            <a:r>
              <a:rPr lang="en-US" altLang="zh-CN" dirty="0" smtClean="0"/>
              <a:t>y=</a:t>
            </a:r>
            <a:r>
              <a:rPr lang="en-US" altLang="zh-CN" dirty="0" err="1" smtClean="0"/>
              <a:t>gx</a:t>
            </a:r>
            <a:r>
              <a:rPr lang="en-US" altLang="zh-CN" dirty="0" smtClean="0"/>
              <a:t>(x) [</a:t>
            </a:r>
            <a:r>
              <a:rPr lang="zh-CN" altLang="en-US" dirty="0" smtClean="0"/>
              <a:t>红色</a:t>
            </a:r>
            <a:r>
              <a:rPr lang="en-US" altLang="zh-CN" dirty="0" smtClean="0"/>
              <a:t>] </a:t>
            </a:r>
            <a:r>
              <a:rPr lang="zh-CN" altLang="en-US" dirty="0" smtClean="0"/>
              <a:t>和 </a:t>
            </a:r>
            <a:r>
              <a:rPr lang="en-US" altLang="zh-CN" dirty="0" smtClean="0"/>
              <a:t>x=</a:t>
            </a:r>
            <a:r>
              <a:rPr lang="en-US" altLang="zh-CN" dirty="0" err="1" smtClean="0"/>
              <a:t>gy</a:t>
            </a:r>
            <a:r>
              <a:rPr lang="en-US" altLang="zh-CN" dirty="0" smtClean="0"/>
              <a:t>(y) [</a:t>
            </a:r>
            <a:r>
              <a:rPr lang="zh-CN" altLang="en-US" dirty="0" smtClean="0"/>
              <a:t>蓝色</a:t>
            </a:r>
            <a:r>
              <a:rPr lang="en-US" altLang="zh-CN" dirty="0" smtClean="0"/>
              <a:t>]</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如上图，对于没有中心化的数据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相关系数与两条可能的回归线</a:t>
            </a:r>
            <a:r>
              <a:rPr lang="en-US" altLang="zh-CN" sz="1200" b="0" i="0" kern="1200" dirty="0" smtClean="0">
                <a:solidFill>
                  <a:schemeClr val="tx1"/>
                </a:solidFill>
                <a:effectLst/>
                <a:latin typeface="+mn-lt"/>
                <a:ea typeface="+mn-ea"/>
                <a:cs typeface="+mn-cs"/>
              </a:rPr>
              <a:t>y=</a:t>
            </a:r>
            <a:r>
              <a:rPr lang="en-US" altLang="zh-CN" sz="1200" b="0" i="0" kern="1200" dirty="0" err="1" smtClean="0">
                <a:solidFill>
                  <a:schemeClr val="tx1"/>
                </a:solidFill>
                <a:effectLst/>
                <a:latin typeface="+mn-lt"/>
                <a:ea typeface="+mn-ea"/>
                <a:cs typeface="+mn-cs"/>
              </a:rPr>
              <a:t>gx</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x=</a:t>
            </a:r>
            <a:r>
              <a:rPr lang="en-US" altLang="zh-CN" sz="1200" b="0" i="0" kern="1200" dirty="0" err="1" smtClean="0">
                <a:solidFill>
                  <a:schemeClr val="tx1"/>
                </a:solidFill>
                <a:effectLst/>
                <a:latin typeface="+mn-lt"/>
                <a:ea typeface="+mn-ea"/>
                <a:cs typeface="+mn-cs"/>
              </a:rPr>
              <a:t>gy</a:t>
            </a:r>
            <a:r>
              <a:rPr lang="en-US" altLang="zh-CN" sz="1200" b="0" i="0" kern="1200" dirty="0" smtClean="0">
                <a:solidFill>
                  <a:schemeClr val="tx1"/>
                </a:solidFill>
                <a:effectLst/>
                <a:latin typeface="+mn-lt"/>
                <a:ea typeface="+mn-ea"/>
                <a:cs typeface="+mn-cs"/>
              </a:rPr>
              <a:t>(y) </a:t>
            </a:r>
            <a:r>
              <a:rPr lang="zh-CN" altLang="en-US" sz="1200" b="0" i="0" kern="1200" dirty="0" smtClean="0">
                <a:solidFill>
                  <a:schemeClr val="tx1"/>
                </a:solidFill>
                <a:effectLst/>
                <a:latin typeface="+mn-lt"/>
                <a:ea typeface="+mn-ea"/>
                <a:cs typeface="+mn-cs"/>
              </a:rPr>
              <a:t>夹角的余弦值一致。</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对于没有中心化的数据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也就是说</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数据移动一个样本平均值以使其均值为</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相关系数也可以被视作由两个随机变量 向量 夹角 的 余弦值（见下方）。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举个例子，例如，有</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个国家的国民生产总值分别为 </a:t>
            </a:r>
            <a:r>
              <a:rPr lang="en-US" altLang="zh-CN" sz="1200" b="0" i="0" kern="1200" dirty="0" smtClean="0">
                <a:solidFill>
                  <a:schemeClr val="tx1"/>
                </a:solidFill>
                <a:effectLst/>
                <a:latin typeface="+mn-lt"/>
                <a:ea typeface="+mn-ea"/>
                <a:cs typeface="+mn-cs"/>
              </a:rPr>
              <a:t>10, 20, 30, 50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80 </a:t>
            </a:r>
            <a:r>
              <a:rPr lang="zh-CN" altLang="en-US" sz="1200" b="0" i="0" kern="1200" dirty="0" smtClean="0">
                <a:solidFill>
                  <a:schemeClr val="tx1"/>
                </a:solidFill>
                <a:effectLst/>
                <a:latin typeface="+mn-lt"/>
                <a:ea typeface="+mn-ea"/>
                <a:cs typeface="+mn-cs"/>
              </a:rPr>
              <a:t>亿美元。 假设这</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个国家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顺序相同</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的贫困百分比分别为 </a:t>
            </a:r>
            <a:r>
              <a:rPr lang="en-US" altLang="zh-CN" sz="1200" b="0" i="0" kern="1200" dirty="0" smtClean="0">
                <a:solidFill>
                  <a:schemeClr val="tx1"/>
                </a:solidFill>
                <a:effectLst/>
                <a:latin typeface="+mn-lt"/>
                <a:ea typeface="+mn-ea"/>
                <a:cs typeface="+mn-cs"/>
              </a:rPr>
              <a:t>11%, 12%, 13%, 15%, and 18% </a:t>
            </a:r>
            <a:r>
              <a:rPr lang="zh-CN" altLang="en-US" sz="1200" b="0" i="0" kern="1200" dirty="0" smtClean="0">
                <a:solidFill>
                  <a:schemeClr val="tx1"/>
                </a:solidFill>
                <a:effectLst/>
                <a:latin typeface="+mn-lt"/>
                <a:ea typeface="+mn-ea"/>
                <a:cs typeface="+mn-cs"/>
              </a:rPr>
              <a:t>。 令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y </a:t>
            </a:r>
            <a:r>
              <a:rPr lang="zh-CN" altLang="en-US" sz="1200" b="0" i="0" kern="1200" dirty="0" smtClean="0">
                <a:solidFill>
                  <a:schemeClr val="tx1"/>
                </a:solidFill>
                <a:effectLst/>
                <a:latin typeface="+mn-lt"/>
                <a:ea typeface="+mn-ea"/>
                <a:cs typeface="+mn-cs"/>
              </a:rPr>
              <a:t>分别为包含上述</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个数据的向量</a:t>
            </a:r>
            <a:r>
              <a:rPr lang="en-US" altLang="zh-CN" sz="1200" b="0" i="0" kern="1200" dirty="0" smtClean="0">
                <a:solidFill>
                  <a:schemeClr val="tx1"/>
                </a:solidFill>
                <a:effectLst/>
                <a:latin typeface="+mn-lt"/>
                <a:ea typeface="+mn-ea"/>
                <a:cs typeface="+mn-cs"/>
              </a:rPr>
              <a:t>: x = (1, 2, 3, 5, 8)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y = (0.11, 0.12, 0.13, 0.15, 0.18)</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利用通常的方法计算两个向量之间的夹角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参见 数量积</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未中心化 的相关系数是</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我们发现以上的数据特意选定为完全相关</a:t>
            </a:r>
            <a:r>
              <a:rPr lang="en-US" altLang="zh-CN" sz="1200" b="0" i="0" kern="1200" dirty="0" smtClean="0">
                <a:solidFill>
                  <a:schemeClr val="tx1"/>
                </a:solidFill>
                <a:effectLst/>
                <a:latin typeface="+mn-lt"/>
                <a:ea typeface="+mn-ea"/>
                <a:cs typeface="+mn-cs"/>
              </a:rPr>
              <a:t>: y = 0.10 + 0.01 x</a:t>
            </a:r>
            <a:r>
              <a:rPr lang="zh-CN" altLang="en-US" sz="1200" b="0" i="0" kern="1200" dirty="0" smtClean="0">
                <a:solidFill>
                  <a:schemeClr val="tx1"/>
                </a:solidFill>
                <a:effectLst/>
                <a:latin typeface="+mn-lt"/>
                <a:ea typeface="+mn-ea"/>
                <a:cs typeface="+mn-cs"/>
              </a:rPr>
              <a:t>。 于是，皮尔逊相关系数应该等于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。将数据中心化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E(x) = 3.8</a:t>
            </a:r>
            <a:r>
              <a:rPr lang="zh-CN" altLang="en-US" sz="1200" b="0" i="0" kern="1200" dirty="0" smtClean="0">
                <a:solidFill>
                  <a:schemeClr val="tx1"/>
                </a:solidFill>
                <a:effectLst/>
                <a:latin typeface="+mn-lt"/>
                <a:ea typeface="+mn-ea"/>
                <a:cs typeface="+mn-cs"/>
              </a:rPr>
              <a:t>移动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和通过 </a:t>
            </a:r>
            <a:r>
              <a:rPr lang="en-US" altLang="zh-CN" sz="1200" b="0" i="0" kern="1200" dirty="0" smtClean="0">
                <a:solidFill>
                  <a:schemeClr val="tx1"/>
                </a:solidFill>
                <a:effectLst/>
                <a:latin typeface="+mn-lt"/>
                <a:ea typeface="+mn-ea"/>
                <a:cs typeface="+mn-cs"/>
              </a:rPr>
              <a:t>E(y) = 0.138 </a:t>
            </a:r>
            <a:r>
              <a:rPr lang="zh-CN" altLang="en-US" sz="1200" b="0" i="0" kern="1200" dirty="0" smtClean="0">
                <a:solidFill>
                  <a:schemeClr val="tx1"/>
                </a:solidFill>
                <a:effectLst/>
                <a:latin typeface="+mn-lt"/>
                <a:ea typeface="+mn-ea"/>
                <a:cs typeface="+mn-cs"/>
              </a:rPr>
              <a:t>移动 </a:t>
            </a:r>
            <a:r>
              <a:rPr lang="en-US" altLang="zh-CN" sz="1200" b="0" i="0" kern="1200" dirty="0" smtClean="0">
                <a:solidFill>
                  <a:schemeClr val="tx1"/>
                </a:solidFill>
                <a:effectLst/>
                <a:latin typeface="+mn-lt"/>
                <a:ea typeface="+mn-ea"/>
                <a:cs typeface="+mn-cs"/>
              </a:rPr>
              <a:t>y ) </a:t>
            </a:r>
            <a:r>
              <a:rPr lang="zh-CN" altLang="en-US" sz="1200" b="0" i="0" kern="1200" dirty="0" smtClean="0">
                <a:solidFill>
                  <a:schemeClr val="tx1"/>
                </a:solidFill>
                <a:effectLst/>
                <a:latin typeface="+mn-lt"/>
                <a:ea typeface="+mn-ea"/>
                <a:cs typeface="+mn-cs"/>
              </a:rPr>
              <a:t>得到 </a:t>
            </a:r>
            <a:r>
              <a:rPr lang="en-US" altLang="zh-CN" sz="1200" b="0" i="0" kern="1200" dirty="0" smtClean="0">
                <a:solidFill>
                  <a:schemeClr val="tx1"/>
                </a:solidFill>
                <a:effectLst/>
                <a:latin typeface="+mn-lt"/>
                <a:ea typeface="+mn-ea"/>
                <a:cs typeface="+mn-cs"/>
              </a:rPr>
              <a:t>x = (−2.8, −1.8, −0.8, 1.2, 4.2)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y = (−0.028, −0.018, −0.008, 0.012, 0.042), </a:t>
            </a:r>
            <a:r>
              <a:rPr lang="zh-CN" altLang="en-US" sz="1200" b="0" i="0" kern="1200" dirty="0" smtClean="0">
                <a:solidFill>
                  <a:schemeClr val="tx1"/>
                </a:solidFill>
                <a:effectLst/>
                <a:latin typeface="+mn-lt"/>
                <a:ea typeface="+mn-ea"/>
                <a:cs typeface="+mn-cs"/>
              </a:rPr>
              <a:t>从中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皮尔逊相关的约束条件</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从以上解释</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也可以理解皮尔逊相关的约束条件</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两个变量间有线性关系</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变量是连续变量</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变量均符合正态分布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且二元分布也符合正态分布</a:t>
            </a: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两变量独立</a:t>
            </a:r>
          </a:p>
          <a:p>
            <a:r>
              <a:rPr lang="zh-CN" altLang="en-US" sz="1200" b="0" i="0" kern="1200" dirty="0" smtClean="0">
                <a:solidFill>
                  <a:schemeClr val="tx1"/>
                </a:solidFill>
                <a:effectLst/>
                <a:latin typeface="+mn-lt"/>
                <a:ea typeface="+mn-ea"/>
                <a:cs typeface="+mn-cs"/>
              </a:rPr>
              <a:t>在实践统计中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一般只输出两个系数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一个是相关系数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也就是计算出来的相关系数大小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另一个是独立样本检验系数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用来检验样本一致性。</a:t>
            </a:r>
          </a:p>
          <a:p>
            <a:r>
              <a:rPr lang="zh-CN" altLang="en-US" sz="1200" b="0" i="0" kern="1200" dirty="0" smtClean="0">
                <a:solidFill>
                  <a:schemeClr val="tx1"/>
                </a:solidFill>
                <a:effectLst/>
                <a:latin typeface="+mn-lt"/>
                <a:ea typeface="+mn-ea"/>
                <a:cs typeface="+mn-cs"/>
              </a:rPr>
              <a:t>     简单说来，各种“距离”的应用场景简单概括为，空间：欧氏距离，路径：曼哈顿距离，国际象棋国王：切比雪夫距离，以上三种的统一形式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闵可夫斯基距离，加权：标准化欧氏距离，排除量纲和依存：马氏距离，向量差距：夹角余弦，编码差别：汉明距离，集合近似度：杰卡德类似系数与</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6</a:t>
            </a:fld>
            <a:endParaRPr lang="zh-CN" altLang="en-US"/>
          </a:p>
        </p:txBody>
      </p:sp>
    </p:spTree>
    <p:extLst>
      <p:ext uri="{BB962C8B-B14F-4D97-AF65-F5344CB8AC3E}">
        <p14:creationId xmlns:p14="http://schemas.microsoft.com/office/powerpoint/2010/main" val="211422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38</a:t>
            </a:fld>
            <a:endParaRPr lang="zh-CN" altLang="en-US"/>
          </a:p>
        </p:txBody>
      </p:sp>
    </p:spTree>
    <p:extLst>
      <p:ext uri="{BB962C8B-B14F-4D97-AF65-F5344CB8AC3E}">
        <p14:creationId xmlns:p14="http://schemas.microsoft.com/office/powerpoint/2010/main" val="277739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39</a:t>
            </a:fld>
            <a:endParaRPr lang="zh-CN" altLang="en-US"/>
          </a:p>
        </p:txBody>
      </p:sp>
    </p:spTree>
    <p:extLst>
      <p:ext uri="{BB962C8B-B14F-4D97-AF65-F5344CB8AC3E}">
        <p14:creationId xmlns:p14="http://schemas.microsoft.com/office/powerpoint/2010/main" val="430642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40</a:t>
            </a:fld>
            <a:endParaRPr lang="zh-CN" altLang="en-US"/>
          </a:p>
        </p:txBody>
      </p:sp>
    </p:spTree>
    <p:extLst>
      <p:ext uri="{BB962C8B-B14F-4D97-AF65-F5344CB8AC3E}">
        <p14:creationId xmlns:p14="http://schemas.microsoft.com/office/powerpoint/2010/main" val="267306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而关于</a:t>
            </a:r>
            <a:r>
              <a:rPr lang="en-US" altLang="zh-CN" sz="1200" b="0" i="0" u="none" strike="noStrike" kern="1200" dirty="0" smtClean="0">
                <a:solidFill>
                  <a:schemeClr val="tx1"/>
                </a:solidFill>
                <a:effectLst/>
                <a:latin typeface="+mn-lt"/>
                <a:ea typeface="+mn-ea"/>
                <a:cs typeface="+mn-cs"/>
                <a:hlinkClick r:id="rId3"/>
              </a:rPr>
              <a:t>R</a:t>
            </a:r>
            <a:r>
              <a:rPr lang="zh-CN" altLang="en-US" sz="1200" b="0" i="0" u="none" strike="noStrike" kern="1200" dirty="0" smtClean="0">
                <a:solidFill>
                  <a:schemeClr val="tx1"/>
                </a:solidFill>
                <a:effectLst/>
                <a:latin typeface="+mn-lt"/>
                <a:ea typeface="+mn-ea"/>
                <a:cs typeface="+mn-cs"/>
                <a:hlinkClick r:id="rId3"/>
              </a:rPr>
              <a:t>树</a:t>
            </a:r>
            <a:r>
              <a:rPr lang="zh-CN" altLang="en-US" sz="1200" b="0" i="0" kern="1200" dirty="0" smtClean="0">
                <a:solidFill>
                  <a:schemeClr val="tx1"/>
                </a:solidFill>
                <a:effectLst/>
                <a:latin typeface="+mn-lt"/>
                <a:ea typeface="+mn-ea"/>
                <a:cs typeface="+mn-cs"/>
              </a:rPr>
              <a:t>本</a:t>
            </a:r>
            <a:r>
              <a:rPr lang="en-US" altLang="zh-CN" sz="1200" b="0" i="0" kern="1200" dirty="0" smtClean="0">
                <a:solidFill>
                  <a:schemeClr val="tx1"/>
                </a:solidFill>
                <a:effectLst/>
                <a:latin typeface="+mn-lt"/>
                <a:ea typeface="+mn-ea"/>
                <a:cs typeface="+mn-cs"/>
              </a:rPr>
              <a:t>blog</a:t>
            </a:r>
            <a:r>
              <a:rPr lang="zh-CN" altLang="en-US" sz="1200" b="0" i="0" kern="1200" dirty="0" smtClean="0">
                <a:solidFill>
                  <a:schemeClr val="tx1"/>
                </a:solidFill>
                <a:effectLst/>
                <a:latin typeface="+mn-lt"/>
                <a:ea typeface="+mn-ea"/>
                <a:cs typeface="+mn-cs"/>
              </a:rPr>
              <a:t>内之前已有介绍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同时，关于基于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树的最近邻查找，还可以看下这篇文章：</a:t>
            </a:r>
            <a:r>
              <a:rPr lang="en-US" altLang="zh-CN" sz="1200" b="0" i="0" kern="1200" dirty="0" smtClean="0">
                <a:solidFill>
                  <a:schemeClr val="tx1"/>
                </a:solidFill>
                <a:effectLst/>
                <a:latin typeface="+mn-lt"/>
                <a:ea typeface="+mn-ea"/>
                <a:cs typeface="+mn-cs"/>
                <a:hlinkClick r:id="rId4"/>
              </a:rPr>
              <a:t>http://blog.sina.com.cn/s/blog_72e1c7550101dsc3.html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，本文着重介绍</a:t>
            </a:r>
            <a:r>
              <a:rPr lang="en-US" altLang="zh-CN" sz="1200" b="0" i="0" kern="1200" dirty="0" smtClean="0">
                <a:solidFill>
                  <a:schemeClr val="tx1"/>
                </a:solidFill>
                <a:effectLst/>
                <a:latin typeface="+mn-lt"/>
                <a:ea typeface="+mn-ea"/>
                <a:cs typeface="+mn-cs"/>
              </a:rPr>
              <a:t>k-d</a:t>
            </a:r>
            <a:r>
              <a:rPr lang="zh-CN" altLang="en-US" sz="1200" b="0" i="0" kern="1200" dirty="0" smtClean="0">
                <a:solidFill>
                  <a:schemeClr val="tx1"/>
                </a:solidFill>
                <a:effectLst/>
                <a:latin typeface="+mn-lt"/>
                <a:ea typeface="+mn-ea"/>
                <a:cs typeface="+mn-cs"/>
              </a:rPr>
              <a:t>树。</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263B03F-B4D1-415E-B1EE-0EEAD3733C9B}" type="slidenum">
              <a:rPr lang="zh-CN" altLang="en-US" smtClean="0"/>
              <a:t>41</a:t>
            </a:fld>
            <a:endParaRPr lang="zh-CN" altLang="en-US"/>
          </a:p>
        </p:txBody>
      </p:sp>
    </p:spTree>
    <p:extLst>
      <p:ext uri="{BB962C8B-B14F-4D97-AF65-F5344CB8AC3E}">
        <p14:creationId xmlns:p14="http://schemas.microsoft.com/office/powerpoint/2010/main" val="9606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有两类不同的样本数据，分别用蓝色的小正方形和红色的小三角形表示，而图正中间的那个绿色的圆所标示的数据则是待分类的数据。也就是说，现在，我们不知道中间那个绿色的数据是从属于哪一类（蓝色小正方形</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红色小三角形），下面，我们就要解决这个问题：给这个绿色的圆分类。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我们常说，物以类聚，人以群分，判别一个人是一个什么样品质特征的人，常常可以从他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她身边的朋友入手，所谓观其友，而识其人。我们不是要判别上图中那个绿色的圆是属于哪一类数据么，好说，从它的邻居下手。但一次性看多少个邻居呢？从上图中，你还能看到：</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个红色小三角形和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个蓝色小正方形，少数从属于多数，基于统计的方法，判定绿色的这个待分类点属于红色的三角形一类。</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K=5</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个红色三角形和</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个蓝色的正方形，还是少数从属于多数，基于统计的方法，判定绿色的这个待分类点属于蓝色的正方形一类。</a:t>
            </a:r>
          </a:p>
          <a:p>
            <a:r>
              <a:rPr lang="zh-CN" altLang="en-US" sz="1200" b="0" i="0" kern="1200" dirty="0" smtClean="0">
                <a:solidFill>
                  <a:schemeClr val="tx1"/>
                </a:solidFill>
                <a:effectLst/>
                <a:latin typeface="+mn-lt"/>
                <a:ea typeface="+mn-ea"/>
                <a:cs typeface="+mn-cs"/>
              </a:rPr>
              <a:t>    于此我们看到，当无法判定当前待分类点是从属于已知分类中的哪一类时，我们可以依据统计学的理论看它所处的位置特征，衡量它周围邻居的权重，而把它归为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或分配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到权重更大的那一类。这就是</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近邻算法的核心思想。</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7</a:t>
            </a:fld>
            <a:endParaRPr lang="zh-CN" altLang="en-US"/>
          </a:p>
        </p:txBody>
      </p:sp>
    </p:spTree>
    <p:extLst>
      <p:ext uri="{BB962C8B-B14F-4D97-AF65-F5344CB8AC3E}">
        <p14:creationId xmlns:p14="http://schemas.microsoft.com/office/powerpoint/2010/main" val="36800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有两类不同的样本数据，分别用蓝色的小正方形和红色的小三角形表示，而图正中间的那个绿色的圆所标示的数据则是待分类的数据。也就是说，现在，我们不知道中间那个绿色的数据是从属于哪一类（蓝色小正方形</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红色小三角形），下面，我们就要解决这个问题：给这个绿色的圆分类。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我们常说，物以类聚，人以群分，判别一个人是一个什么样品质特征的人，常常可以从他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她身边的朋友入手，所谓观其友，而识其人。我们不是要判别上图中那个绿色的圆是属于哪一类数据么，好说，从它的邻居下手。但一次性看多少个邻居呢？从上图中，你还能看到：</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个红色小三角形和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个蓝色小正方形，少数从属于多数，基于统计的方法，判定绿色的这个待分类点属于红色的三角形一类。</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K=5</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个红色三角形和</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个蓝色的正方形，还是少数从属于多数，基于统计的方法，判定绿色的这个待分类点属于蓝色的正方形一类。</a:t>
            </a:r>
          </a:p>
          <a:p>
            <a:r>
              <a:rPr lang="zh-CN" altLang="en-US" sz="1200" b="0" i="0" kern="1200" dirty="0" smtClean="0">
                <a:solidFill>
                  <a:schemeClr val="tx1"/>
                </a:solidFill>
                <a:effectLst/>
                <a:latin typeface="+mn-lt"/>
                <a:ea typeface="+mn-ea"/>
                <a:cs typeface="+mn-cs"/>
              </a:rPr>
              <a:t>    于此我们看到，当无法判定当前待分类点是从属于已知分类中的哪一类时，我们可以依据统计学的理论看它所处的位置特征，衡量它周围邻居的权重，而把它归为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或分配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到权重更大的那一类。这就是</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近邻算法的核心思想。</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8</a:t>
            </a:fld>
            <a:endParaRPr lang="zh-CN" altLang="en-US"/>
          </a:p>
        </p:txBody>
      </p:sp>
    </p:spTree>
    <p:extLst>
      <p:ext uri="{BB962C8B-B14F-4D97-AF65-F5344CB8AC3E}">
        <p14:creationId xmlns:p14="http://schemas.microsoft.com/office/powerpoint/2010/main" val="78050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有两类不同的样本数据，分别用蓝色的小正方形和红色的小三角形表示，而图正中间的那个绿色的圆所标示的数据则是待分类的数据。也就是说，现在，我们不知道中间那个绿色的数据是从属于哪一类（蓝色小正方形</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红色小三角形），下面，我们就要解决这个问题：给这个绿色的圆分类。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我们常说，物以类聚，人以群分，判别一个人是一个什么样品质特征的人，常常可以从他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她身边的朋友入手，所谓观其友，而识其人。我们不是要判别上图中那个绿色的圆是属于哪一类数据么，好说，从它的邻居下手。但一次性看多少个邻居呢？从上图中，你还能看到：</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个红色小三角形和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个蓝色小正方形，少数从属于多数，基于统计的方法，判定绿色的这个待分类点属于红色的三角形一类。</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K=5</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个红色三角形和</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个蓝色的正方形，还是少数从属于多数，基于统计的方法，判定绿色的这个待分类点属于蓝色的正方形一类。</a:t>
            </a:r>
          </a:p>
          <a:p>
            <a:r>
              <a:rPr lang="zh-CN" altLang="en-US" sz="1200" b="0" i="0" kern="1200" dirty="0" smtClean="0">
                <a:solidFill>
                  <a:schemeClr val="tx1"/>
                </a:solidFill>
                <a:effectLst/>
                <a:latin typeface="+mn-lt"/>
                <a:ea typeface="+mn-ea"/>
                <a:cs typeface="+mn-cs"/>
              </a:rPr>
              <a:t>    于此我们看到，当无法判定当前待分类点是从属于已知分类中的哪一类时，我们可以依据统计学的理论看它所处的位置特征，衡量它周围邻居的权重，而把它归为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或分配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到权重更大的那一类。这就是</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近邻算法的核心思想。</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9</a:t>
            </a:fld>
            <a:endParaRPr lang="zh-CN" altLang="en-US"/>
          </a:p>
        </p:txBody>
      </p:sp>
    </p:spTree>
    <p:extLst>
      <p:ext uri="{BB962C8B-B14F-4D97-AF65-F5344CB8AC3E}">
        <p14:creationId xmlns:p14="http://schemas.microsoft.com/office/powerpoint/2010/main" val="3737276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有两类不同的样本数据，分别用蓝色的小正方形和红色的小三角形表示，而图正中间的那个绿色的圆所标示的数据则是待分类的数据。也就是说，现在，我们不知道中间那个绿色的数据是从属于哪一类（蓝色小正方形</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红色小三角形），下面，我们就要解决这个问题：给这个绿色的圆分类。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我们常说，物以类聚，人以群分，判别一个人是一个什么样品质特征的人，常常可以从他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她身边的朋友入手，所谓观其友，而识其人。我们不是要判别上图中那个绿色的圆是属于哪一类数据么，好说，从它的邻居下手。但一次性看多少个邻居呢？从上图中，你还能看到：</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个红色小三角形和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个蓝色小正方形，少数从属于多数，基于统计的方法，判定绿色的这个待分类点属于红色的三角形一类。</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K=5</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个红色三角形和</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个蓝色的正方形，还是少数从属于多数，基于统计的方法，判定绿色的这个待分类点属于蓝色的正方形一类。</a:t>
            </a:r>
          </a:p>
          <a:p>
            <a:r>
              <a:rPr lang="zh-CN" altLang="en-US" sz="1200" b="0" i="0" kern="1200" dirty="0" smtClean="0">
                <a:solidFill>
                  <a:schemeClr val="tx1"/>
                </a:solidFill>
                <a:effectLst/>
                <a:latin typeface="+mn-lt"/>
                <a:ea typeface="+mn-ea"/>
                <a:cs typeface="+mn-cs"/>
              </a:rPr>
              <a:t>    于此我们看到，当无法判定当前待分类点是从属于已知分类中的哪一类时，我们可以依据统计学的理论看它所处的位置特征，衡量它周围邻居的权重，而把它归为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或分配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到权重更大的那一类。这就是</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近邻算法的核心思想。</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10</a:t>
            </a:fld>
            <a:endParaRPr lang="zh-CN" altLang="en-US"/>
          </a:p>
        </p:txBody>
      </p:sp>
    </p:spTree>
    <p:extLst>
      <p:ext uri="{BB962C8B-B14F-4D97-AF65-F5344CB8AC3E}">
        <p14:creationId xmlns:p14="http://schemas.microsoft.com/office/powerpoint/2010/main" val="19837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有两类不同的样本数据，分别用蓝色的小正方形和红色的小三角形表示，而图正中间的那个绿色的圆所标示的数据则是待分类的数据。也就是说，现在，我们不知道中间那个绿色的数据是从属于哪一类（蓝色小正方形</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红色小三角形），下面，我们就要解决这个问题：给这个绿色的圆分类。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我们常说，物以类聚，人以群分，判别一个人是一个什么样品质特征的人，常常可以从他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她身边的朋友入手，所谓观其友，而识其人。我们不是要判别上图中那个绿色的圆是属于哪一类数据么，好说，从它的邻居下手。但一次性看多少个邻居呢？从上图中，你还能看到：</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个红色小三角形和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个蓝色小正方形，少数从属于多数，基于统计的方法，判定绿色的这个待分类点属于红色的三角形一类。</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K=5</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个红色三角形和</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个蓝色的正方形，还是少数从属于多数，基于统计的方法，判定绿色的这个待分类点属于蓝色的正方形一类。</a:t>
            </a:r>
          </a:p>
          <a:p>
            <a:r>
              <a:rPr lang="zh-CN" altLang="en-US" sz="1200" b="0" i="0" kern="1200" dirty="0" smtClean="0">
                <a:solidFill>
                  <a:schemeClr val="tx1"/>
                </a:solidFill>
                <a:effectLst/>
                <a:latin typeface="+mn-lt"/>
                <a:ea typeface="+mn-ea"/>
                <a:cs typeface="+mn-cs"/>
              </a:rPr>
              <a:t>    于此我们看到，当无法判定当前待分类点是从属于已知分类中的哪一类时，我们可以依据统计学的理论看它所处的位置特征，衡量它周围邻居的权重，而把它归为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或分配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到权重更大的那一类。这就是</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近邻算法的核心思想。</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11</a:t>
            </a:fld>
            <a:endParaRPr lang="zh-CN" altLang="en-US"/>
          </a:p>
        </p:txBody>
      </p:sp>
    </p:spTree>
    <p:extLst>
      <p:ext uri="{BB962C8B-B14F-4D97-AF65-F5344CB8AC3E}">
        <p14:creationId xmlns:p14="http://schemas.microsoft.com/office/powerpoint/2010/main" val="196125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有两类不同的样本数据，分别用蓝色的小正方形和红色的小三角形表示，而图正中间的那个绿色的圆所标示的数据则是待分类的数据。也就是说，现在，我们不知道中间那个绿色的数据是从属于哪一类（蓝色小正方形</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红色小三角形），下面，我们就要解决这个问题：给这个绿色的圆分类。</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我们常说，物以类聚，人以群分，判别一个人是一个什么样品质特征的人，常常可以从他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她身边的朋友入手，所谓观其友，而识其人。我们不是要判别上图中那个绿色的圆是属于哪一类数据么，好说，从它的邻居下手。但一次性看多少个邻居呢？从上图中，你还能看到：</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K=3</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个红色小三角形和</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个蓝色小正方形，少数从属于多数，基于统计的方法，判定绿色的这个待分类点属于红色的三角形一类。</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K=5</a:t>
            </a:r>
            <a:r>
              <a:rPr lang="zh-CN" altLang="en-US" sz="1200" b="0" i="0" kern="1200" dirty="0" smtClean="0">
                <a:solidFill>
                  <a:schemeClr val="tx1"/>
                </a:solidFill>
                <a:effectLst/>
                <a:latin typeface="+mn-lt"/>
                <a:ea typeface="+mn-ea"/>
                <a:cs typeface="+mn-cs"/>
              </a:rPr>
              <a:t>，绿色圆点的最近的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个邻居是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个红色三角形和</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个蓝色的正方形，还是少数从属于多数，基于统计的方法，判定绿色的这个待分类点属于蓝色的正方形一类。</a:t>
            </a:r>
          </a:p>
          <a:p>
            <a:r>
              <a:rPr lang="zh-CN" altLang="en-US" sz="1200" b="0" i="0" kern="1200" dirty="0" smtClean="0">
                <a:solidFill>
                  <a:schemeClr val="tx1"/>
                </a:solidFill>
                <a:effectLst/>
                <a:latin typeface="+mn-lt"/>
                <a:ea typeface="+mn-ea"/>
                <a:cs typeface="+mn-cs"/>
              </a:rPr>
              <a:t>    于此我们看到，当无法判定当前待分类点是从属于已知分类中的哪一类时，我们可以依据统计学的理论看它所处的位置特征，衡量它周围邻居的权重，而把它归为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或分配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到权重更大的那一类。这就是</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近邻算法的核心思想。</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12</a:t>
            </a:fld>
            <a:endParaRPr lang="zh-CN" altLang="en-US"/>
          </a:p>
        </p:txBody>
      </p:sp>
    </p:spTree>
    <p:extLst>
      <p:ext uri="{BB962C8B-B14F-4D97-AF65-F5344CB8AC3E}">
        <p14:creationId xmlns:p14="http://schemas.microsoft.com/office/powerpoint/2010/main" val="1675358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15</a:t>
            </a:fld>
            <a:endParaRPr lang="zh-CN" altLang="en-US"/>
          </a:p>
        </p:txBody>
      </p:sp>
    </p:spTree>
    <p:extLst>
      <p:ext uri="{BB962C8B-B14F-4D97-AF65-F5344CB8AC3E}">
        <p14:creationId xmlns:p14="http://schemas.microsoft.com/office/powerpoint/2010/main" val="268279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72937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45730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2681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36689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5300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5093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61167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1354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1137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61921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2017/7/16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25597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CE2D6-3E03-4F67-AE7E-C6DBB9116834}" type="datetimeFigureOut">
              <a:rPr lang="zh-CN" altLang="en-US" smtClean="0"/>
              <a:t>2017/7/16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25759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ojinyuan2016@ia.ac.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hyperlink" Target="http://blog.csdn.net/v_july_v/article/details/7974418"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zh.wikipedia.org/zh/%E4%BA%A4%E5%8F%89%E9%A9%97%E8%AD%8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zh.wikipedia.org/zh/%E6%96%B9%E5%B7%A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jiaoshuai@ict.ac.cn"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img1.51cto.com/attachment/201110/13/2531780_1318510004hMCx.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jp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如何上网</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sz="3600" dirty="0" smtClean="0"/>
              <a:t>TPLINK_JIAOSHUAI(1,2,3</a:t>
            </a:r>
            <a:r>
              <a:rPr lang="zh-CN" altLang="en-US" sz="3600" dirty="0" smtClean="0"/>
              <a:t>组</a:t>
            </a:r>
            <a:r>
              <a:rPr lang="en-US" altLang="zh-CN" sz="3600" dirty="0" smtClean="0"/>
              <a:t>)</a:t>
            </a:r>
          </a:p>
          <a:p>
            <a:r>
              <a:rPr lang="en-US" altLang="zh-CN" sz="3600" dirty="0" smtClean="0"/>
              <a:t>TPLINK_JIAOSHUAI2(4</a:t>
            </a:r>
            <a:r>
              <a:rPr lang="zh-CN" altLang="en-US" sz="3600" dirty="0" smtClean="0"/>
              <a:t>，</a:t>
            </a:r>
            <a:r>
              <a:rPr lang="en-US" altLang="zh-CN" sz="3600" dirty="0" smtClean="0"/>
              <a:t>5</a:t>
            </a:r>
            <a:r>
              <a:rPr lang="zh-CN" altLang="en-US" sz="3600" dirty="0" smtClean="0"/>
              <a:t>，</a:t>
            </a:r>
            <a:r>
              <a:rPr lang="en-US" altLang="zh-CN" sz="3600" dirty="0" smtClean="0"/>
              <a:t>6</a:t>
            </a:r>
            <a:r>
              <a:rPr lang="zh-CN" altLang="en-US" sz="3600" dirty="0" smtClean="0"/>
              <a:t>组</a:t>
            </a:r>
            <a:r>
              <a:rPr lang="en-US" altLang="zh-CN" sz="3600" dirty="0" smtClean="0"/>
              <a:t>)</a:t>
            </a:r>
          </a:p>
          <a:p>
            <a:r>
              <a:rPr lang="zh-CN" altLang="en-US" sz="3600" dirty="0" smtClean="0"/>
              <a:t>密码：</a:t>
            </a:r>
            <a:r>
              <a:rPr lang="en-US" altLang="zh-CN" sz="3600" dirty="0" smtClean="0"/>
              <a:t>1234567890</a:t>
            </a:r>
          </a:p>
          <a:p>
            <a:r>
              <a:rPr lang="zh-CN" altLang="en-US" sz="3600" dirty="0" smtClean="0"/>
              <a:t>邮箱验证</a:t>
            </a:r>
            <a:r>
              <a:rPr lang="en-US" altLang="zh-CN" sz="3600" dirty="0" smtClean="0"/>
              <a:t>1: </a:t>
            </a:r>
            <a:r>
              <a:rPr lang="en-US" altLang="zh-CN" sz="3600" dirty="0" smtClean="0">
                <a:hlinkClick r:id="rId2"/>
              </a:rPr>
              <a:t>zhaojinyuan2016@ia.ac.cn</a:t>
            </a:r>
            <a:endParaRPr lang="en-US" altLang="zh-CN" sz="3600" dirty="0" smtClean="0"/>
          </a:p>
          <a:p>
            <a:r>
              <a:rPr lang="en-US" altLang="zh-CN" sz="3600" dirty="0"/>
              <a:t> </a:t>
            </a:r>
            <a:r>
              <a:rPr lang="en-US" altLang="zh-CN" sz="3600" dirty="0" smtClean="0"/>
              <a:t>                     zjy52951657</a:t>
            </a:r>
          </a:p>
          <a:p>
            <a:r>
              <a:rPr lang="zh-CN" altLang="en-US" sz="3600" dirty="0" smtClean="0"/>
              <a:t>邮箱验证</a:t>
            </a:r>
            <a:r>
              <a:rPr lang="en-US" altLang="zh-CN" sz="3600" dirty="0" smtClean="0"/>
              <a:t>2:wangxingang@ia.ac.cn</a:t>
            </a:r>
          </a:p>
          <a:p>
            <a:r>
              <a:rPr lang="en-US" altLang="zh-CN" sz="3600" dirty="0"/>
              <a:t> </a:t>
            </a:r>
            <a:r>
              <a:rPr lang="en-US" altLang="zh-CN" sz="3600" dirty="0" smtClean="0"/>
              <a:t>                    wxg131911</a:t>
            </a:r>
            <a:endParaRPr lang="en-US" altLang="zh-CN" sz="3600" dirty="0"/>
          </a:p>
          <a:p>
            <a:endParaRPr lang="en-US" altLang="zh-CN" sz="3600" dirty="0" smtClean="0"/>
          </a:p>
          <a:p>
            <a:r>
              <a:rPr lang="zh-CN" altLang="en-US" sz="3600" dirty="0" smtClean="0"/>
              <a:t>工作站</a:t>
            </a:r>
            <a:r>
              <a:rPr lang="en-US" altLang="zh-CN" sz="3600" dirty="0" err="1" smtClean="0"/>
              <a:t>ip</a:t>
            </a:r>
            <a:r>
              <a:rPr lang="zh-CN" altLang="en-US" sz="3600" dirty="0" smtClean="0"/>
              <a:t>：</a:t>
            </a:r>
            <a:r>
              <a:rPr lang="en-US" altLang="zh-CN" sz="3600" dirty="0" smtClean="0"/>
              <a:t>115.28.40.128</a:t>
            </a:r>
          </a:p>
          <a:p>
            <a:r>
              <a:rPr lang="zh-CN" altLang="en-US" sz="3600" dirty="0" smtClean="0"/>
              <a:t>用户名：</a:t>
            </a:r>
            <a:r>
              <a:rPr lang="en-US" altLang="zh-CN" sz="3600" dirty="0" smtClean="0"/>
              <a:t>study</a:t>
            </a:r>
          </a:p>
          <a:p>
            <a:r>
              <a:rPr lang="zh-CN" altLang="en-US" sz="3600" dirty="0" smtClean="0"/>
              <a:t>密码：</a:t>
            </a:r>
            <a:r>
              <a:rPr lang="en-US" altLang="zh-CN" sz="3600" dirty="0" smtClean="0"/>
              <a:t>123456</a:t>
            </a:r>
          </a:p>
          <a:p>
            <a:endParaRPr lang="en-US" altLang="zh-CN" sz="3600" dirty="0"/>
          </a:p>
          <a:p>
            <a:r>
              <a:rPr lang="en-US" altLang="zh-CN" sz="3600" dirty="0"/>
              <a:t>Spark</a:t>
            </a:r>
            <a:r>
              <a:rPr lang="zh-CN" altLang="en-US" sz="3600" dirty="0"/>
              <a:t>工作站</a:t>
            </a:r>
            <a:endParaRPr lang="en-US" altLang="zh-CN" sz="3600" dirty="0"/>
          </a:p>
          <a:p>
            <a:endParaRPr lang="en-US" altLang="zh-CN" sz="3600" dirty="0" smtClean="0"/>
          </a:p>
          <a:p>
            <a:endParaRPr lang="en-US" altLang="zh-CN" sz="3600" dirty="0"/>
          </a:p>
          <a:p>
            <a:endParaRPr lang="en-US" altLang="zh-CN" sz="3600" dirty="0" smtClean="0"/>
          </a:p>
          <a:p>
            <a:endParaRPr lang="zh-CN" altLang="en-US" sz="3600" dirty="0"/>
          </a:p>
        </p:txBody>
      </p:sp>
      <p:sp>
        <p:nvSpPr>
          <p:cNvPr id="5" name="文本框 4"/>
          <p:cNvSpPr txBox="1"/>
          <p:nvPr/>
        </p:nvSpPr>
        <p:spPr>
          <a:xfrm>
            <a:off x="6096000" y="5478227"/>
            <a:ext cx="4724400" cy="369332"/>
          </a:xfrm>
          <a:prstGeom prst="rect">
            <a:avLst/>
          </a:prstGeom>
          <a:noFill/>
        </p:spPr>
        <p:txBody>
          <a:bodyPr wrap="square" rtlCol="0">
            <a:spAutoFit/>
          </a:bodyPr>
          <a:lstStyle/>
          <a:p>
            <a:r>
              <a:rPr lang="en-US" altLang="zh-CN" dirty="0" smtClean="0"/>
              <a:t>OSX </a:t>
            </a:r>
            <a:r>
              <a:rPr lang="zh-CN" altLang="en-US" dirty="0" smtClean="0"/>
              <a:t>打开</a:t>
            </a:r>
            <a:r>
              <a:rPr lang="en-US" altLang="zh-CN" dirty="0" smtClean="0"/>
              <a:t>terminal </a:t>
            </a:r>
            <a:r>
              <a:rPr lang="zh-CN" altLang="en-US" dirty="0" smtClean="0"/>
              <a:t>输入</a:t>
            </a:r>
            <a:r>
              <a:rPr lang="en-US" altLang="zh-CN" dirty="0" err="1" smtClean="0"/>
              <a:t>ssh</a:t>
            </a:r>
            <a:r>
              <a:rPr lang="en-US" altLang="zh-CN" dirty="0" smtClean="0"/>
              <a:t> </a:t>
            </a:r>
            <a:r>
              <a:rPr lang="en-US" altLang="zh-CN" dirty="0" err="1" smtClean="0"/>
              <a:t>study@ip</a:t>
            </a:r>
            <a:endParaRPr lang="zh-CN" altLang="en-US" dirty="0"/>
          </a:p>
        </p:txBody>
      </p:sp>
      <p:sp>
        <p:nvSpPr>
          <p:cNvPr id="6" name="矩形 5"/>
          <p:cNvSpPr/>
          <p:nvPr/>
        </p:nvSpPr>
        <p:spPr>
          <a:xfrm>
            <a:off x="962209" y="6176963"/>
            <a:ext cx="4839210" cy="369332"/>
          </a:xfrm>
          <a:prstGeom prst="rect">
            <a:avLst/>
          </a:prstGeom>
        </p:spPr>
        <p:txBody>
          <a:bodyPr wrap="none">
            <a:spAutoFit/>
          </a:bodyPr>
          <a:lstStyle/>
          <a:p>
            <a:r>
              <a:rPr lang="en-US" altLang="zh-CN" dirty="0"/>
              <a:t>http://www.runoob.com/linux/linux-tutorial.html</a:t>
            </a:r>
            <a:endParaRPr lang="zh-CN" altLang="en-US" dirty="0"/>
          </a:p>
        </p:txBody>
      </p:sp>
      <p:sp>
        <p:nvSpPr>
          <p:cNvPr id="7" name="文本框 6"/>
          <p:cNvSpPr txBox="1"/>
          <p:nvPr/>
        </p:nvSpPr>
        <p:spPr>
          <a:xfrm>
            <a:off x="6096000" y="2197100"/>
            <a:ext cx="6350000" cy="1569660"/>
          </a:xfrm>
          <a:prstGeom prst="rect">
            <a:avLst/>
          </a:prstGeom>
          <a:noFill/>
        </p:spPr>
        <p:txBody>
          <a:bodyPr wrap="square" rtlCol="0">
            <a:spAutoFit/>
          </a:bodyPr>
          <a:lstStyle/>
          <a:p>
            <a:r>
              <a:rPr lang="en-US" altLang="zh-CN" sz="3200" dirty="0" smtClean="0"/>
              <a:t>Spark</a:t>
            </a:r>
            <a:r>
              <a:rPr lang="zh-CN" altLang="en-US" sz="3200" dirty="0" smtClean="0"/>
              <a:t>工作站</a:t>
            </a:r>
            <a:r>
              <a:rPr lang="en-US" altLang="zh-CN" sz="3200" dirty="0" smtClean="0"/>
              <a:t>ip:159.226.39.124</a:t>
            </a:r>
          </a:p>
          <a:p>
            <a:r>
              <a:rPr lang="zh-CN" altLang="en-US" sz="3200" dirty="0" smtClean="0"/>
              <a:t>用户名</a:t>
            </a:r>
            <a:r>
              <a:rPr lang="en-US" altLang="zh-CN" sz="3200" dirty="0" smtClean="0"/>
              <a:t>: spark</a:t>
            </a:r>
          </a:p>
          <a:p>
            <a:r>
              <a:rPr lang="zh-CN" altLang="en-US" sz="3200" dirty="0" smtClean="0"/>
              <a:t>密码：</a:t>
            </a:r>
            <a:r>
              <a:rPr lang="en-US" altLang="zh-CN" sz="3200" dirty="0" smtClean="0"/>
              <a:t>123456</a:t>
            </a:r>
            <a:endParaRPr lang="zh-CN" altLang="en-US" sz="3200" dirty="0"/>
          </a:p>
        </p:txBody>
      </p:sp>
    </p:spTree>
    <p:extLst>
      <p:ext uri="{BB962C8B-B14F-4D97-AF65-F5344CB8AC3E}">
        <p14:creationId xmlns:p14="http://schemas.microsoft.com/office/powerpoint/2010/main" val="3056459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b="1" dirty="0"/>
              <a:t>闵可夫斯基距离</a:t>
            </a:r>
            <a:endParaRPr lang="zh-CN" altLang="en-US" dirty="0"/>
          </a:p>
        </p:txBody>
      </p:sp>
      <p:pic>
        <p:nvPicPr>
          <p:cNvPr id="13314" name="Picture 2" descr="http://img.my.csdn.net/uploads/201211/20/1353398955_76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7138" y="1998887"/>
            <a:ext cx="1647825" cy="1905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525780" y="2051275"/>
            <a:ext cx="9365256"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(Minkowski Distance)，</a:t>
            </a:r>
            <a:r>
              <a:rPr kumimoji="0" lang="zh-CN" altLang="zh-CN" sz="2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闵氏距离不是一种距离，而是一组距离的定义。</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rPr>
              <a:t>(1) 闵氏距离的定义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两个n维变量a(x11,x12,…,x1n)与 b(x21,x22,…,x2n)间的闵可夫斯基距离定义为：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其中p是一个变参数。</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当p=1时，就是曼哈顿距离</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当p=2时，就是欧氏距离</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当p→∞时，就是切比雪夫距离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根据变参数的不同，闵氏距离可以表示一类的距离。 </a:t>
            </a:r>
          </a:p>
        </p:txBody>
      </p:sp>
      <p:pic>
        <p:nvPicPr>
          <p:cNvPr id="15362" name="Picture 2" descr="http://img.my.csdn.net/uploads/201211/20/1353400356_62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0260" y="3461064"/>
            <a:ext cx="2766060" cy="1358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01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b="1" dirty="0"/>
              <a:t>标准化欧氏距离 </a:t>
            </a:r>
            <a:endParaRPr lang="zh-CN" altLang="en-US" dirty="0"/>
          </a:p>
        </p:txBody>
      </p:sp>
      <p:pic>
        <p:nvPicPr>
          <p:cNvPr id="13314" name="Picture 2" descr="http://img.my.csdn.net/uploads/201211/20/1353398955_76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7138" y="1998887"/>
            <a:ext cx="1647825" cy="1905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449580" y="1434126"/>
            <a:ext cx="1090422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cs typeface="Arial" panose="020B0604020202020204" pitchFamily="34" charset="0"/>
              </a:rPr>
              <a:t>标准化欧氏距离 (Standardized Euclidean distance )</a:t>
            </a:r>
            <a:r>
              <a:rPr kumimoji="0" lang="zh-CN" altLang="zh-CN" sz="1400" b="0" i="0" u="none" strike="noStrike" cap="none" normalizeH="0" baseline="0" dirty="0" smtClean="0">
                <a:ln>
                  <a:noFill/>
                </a:ln>
                <a:solidFill>
                  <a:srgbClr val="333333"/>
                </a:solidFill>
                <a:effectLst/>
                <a:cs typeface="Arial" panose="020B0604020202020204" pitchFamily="34" charset="0"/>
              </a:rPr>
              <a:t>，标准化欧氏距离是针对简单欧氏距离的缺点而作的一种改进方案。</a:t>
            </a:r>
            <a:endParaRPr kumimoji="0" lang="en-US" altLang="zh-CN" sz="1400" b="0"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333333"/>
                </a:solidFill>
                <a:effectLst/>
                <a:cs typeface="Arial" panose="020B0604020202020204" pitchFamily="34" charset="0"/>
              </a:rPr>
              <a:t>标准欧氏距离的思路：既然数据各维分量的分布不一样，那先将各个分量都“标准化”到均值、方差相等。至于均值和方差标准化到多少，先复习点统计学知识。</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333333"/>
                </a:solidFill>
                <a:effectLst/>
                <a:cs typeface="Arial" panose="020B0604020202020204" pitchFamily="34" charset="0"/>
              </a:rPr>
              <a:t>假设样本集X的数学期望或均值(mean)为m，标准差(standard deviation，方差开根)为s，那么X的“标准化变量”X*表示为：(X-m）/s，而且标准化变量的数学期望为0，方差为1。</a:t>
            </a:r>
            <a:br>
              <a:rPr kumimoji="0" lang="zh-CN" altLang="zh-CN" sz="1400" b="0" i="0" u="none" strike="noStrike" cap="none" normalizeH="0" baseline="0" dirty="0" smtClean="0">
                <a:ln>
                  <a:noFill/>
                </a:ln>
                <a:solidFill>
                  <a:srgbClr val="333333"/>
                </a:solidFill>
                <a:effectLst/>
                <a:cs typeface="Arial" panose="020B0604020202020204" pitchFamily="34" charset="0"/>
              </a:rPr>
            </a:br>
            <a:r>
              <a:rPr kumimoji="0" lang="zh-CN" altLang="zh-CN" sz="1400" b="0" i="0" u="none" strike="noStrike" cap="none" normalizeH="0" baseline="0" dirty="0" smtClean="0">
                <a:ln>
                  <a:noFill/>
                </a:ln>
                <a:solidFill>
                  <a:srgbClr val="333333"/>
                </a:solidFill>
                <a:effectLst/>
                <a:cs typeface="Arial" panose="020B0604020202020204" pitchFamily="34" charset="0"/>
              </a:rPr>
              <a:t>即，样本集的标准化过程(standardization)用公式描述就是：</a:t>
            </a:r>
            <a:endParaRPr kumimoji="0" lang="en-US" altLang="zh-CN" sz="1400" b="0"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400" dirty="0">
              <a:solidFill>
                <a:srgbClr val="333333"/>
              </a:solidFill>
              <a:cs typeface="Arial" panose="020B0604020202020204" pitchFamily="34" charset="0"/>
            </a:endParaRPr>
          </a:p>
          <a:p>
            <a:pPr lvl="0"/>
            <a:r>
              <a:rPr lang="zh-CN" altLang="zh-CN" sz="1400" dirty="0">
                <a:solidFill>
                  <a:srgbClr val="333333"/>
                </a:solidFill>
                <a:cs typeface="Arial" panose="020B0604020202020204" pitchFamily="34" charset="0"/>
              </a:rPr>
              <a:t>假设样本集X的数学期望或均值(mean)为m，标准差(standard deviation，方差开根)为s，那么X的“标准化变量”X*表示为：(X-m）/s，而且标准化变量的数学期望为0，方差为1。</a:t>
            </a:r>
            <a:r>
              <a:rPr lang="zh-CN" altLang="zh-CN" sz="1400" dirty="0"/>
              <a:t/>
            </a:r>
            <a:br>
              <a:rPr lang="zh-CN" altLang="zh-CN" sz="1400" dirty="0"/>
            </a:br>
            <a:r>
              <a:rPr lang="zh-CN" altLang="zh-CN" sz="1400" dirty="0">
                <a:solidFill>
                  <a:srgbClr val="333333"/>
                </a:solidFill>
                <a:cs typeface="Arial" panose="020B0604020202020204" pitchFamily="34" charset="0"/>
              </a:rPr>
              <a:t>即，样本集的标准化过程(standardization)用公式描述就是：</a:t>
            </a:r>
            <a:endParaRPr kumimoji="0" lang="zh-CN" altLang="zh-CN" sz="1400" b="0" i="0" u="none" strike="noStrike" cap="none" normalizeH="0" baseline="0" dirty="0" smtClean="0">
              <a:ln>
                <a:noFill/>
              </a:ln>
              <a:solidFill>
                <a:schemeClr val="tx1"/>
              </a:solidFill>
              <a:effectLst/>
            </a:endParaRPr>
          </a:p>
        </p:txBody>
      </p:sp>
      <p:sp>
        <p:nvSpPr>
          <p:cNvPr id="6" name="Rectangle 3"/>
          <p:cNvSpPr>
            <a:spLocks noChangeArrowheads="1"/>
          </p:cNvSpPr>
          <p:nvPr/>
        </p:nvSpPr>
        <p:spPr bwMode="auto">
          <a:xfrm>
            <a:off x="449580" y="3582394"/>
            <a:ext cx="106756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chemeClr val="tx1"/>
                </a:solidFill>
                <a:effectLst/>
              </a:rPr>
              <a:t/>
            </a:r>
            <a:br>
              <a:rPr kumimoji="0" lang="zh-CN" altLang="zh-CN" sz="800" b="0" i="0" u="none" strike="noStrike" cap="none" normalizeH="0" baseline="0" dirty="0" smtClean="0">
                <a:ln>
                  <a:noFill/>
                </a:ln>
                <a:solidFill>
                  <a:schemeClr val="tx1"/>
                </a:solidFill>
                <a:effectLst/>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t>
            </a:r>
            <a:endParaRPr kumimoji="0" lang="zh-CN" altLang="zh-CN" sz="2500" b="0" i="0" u="none" strike="noStrike" cap="none" normalizeH="0" baseline="0" dirty="0" smtClean="0">
              <a:ln>
                <a:noFill/>
              </a:ln>
              <a:solidFill>
                <a:schemeClr val="tx1"/>
              </a:solidFill>
              <a:effectLst/>
              <a:latin typeface="Arial" panose="020B0604020202020204" pitchFamily="34" charset="0"/>
            </a:endParaRPr>
          </a:p>
        </p:txBody>
      </p:sp>
      <p:pic>
        <p:nvPicPr>
          <p:cNvPr id="16388" name="Picture 4" descr="http://img.my.csdn.net/uploads/201211/21/1353468927_464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069080"/>
            <a:ext cx="809625" cy="4000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2026920" y="44938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标准化后的值 =  ( 标准化前的值  － 分量的均值 ) /分量的标准差　　</a:t>
            </a:r>
            <a:r>
              <a:rPr kumimoji="0" lang="zh-CN" altLang="zh-CN" sz="800" b="0" i="0" u="none" strike="noStrike" cap="none" normalizeH="0" baseline="0" smtClean="0">
                <a:ln>
                  <a:noFill/>
                </a:ln>
                <a:solidFill>
                  <a:schemeClr val="tx1"/>
                </a:solidFill>
                <a:effectLst/>
              </a:rPr>
              <a:t/>
            </a:r>
            <a:br>
              <a:rPr kumimoji="0" lang="zh-CN" altLang="zh-CN" sz="800" b="0" i="0" u="none" strike="noStrike" cap="none" normalizeH="0" baseline="0" smtClean="0">
                <a:ln>
                  <a:noFill/>
                </a:ln>
                <a:solidFill>
                  <a:schemeClr val="tx1"/>
                </a:solidFill>
                <a:effectLst/>
              </a:rPr>
            </a:br>
            <a:r>
              <a:rPr kumimoji="0" lang="zh-CN" alt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经过简单的推导就可以得到两个n维向量a(x11,x12,…,x1n)与 b(x21,x22,…,x2n)间的标准化欧氏距离的公式：　　</a:t>
            </a:r>
            <a:r>
              <a:rPr kumimoji="0" lang="zh-CN" altLang="zh-CN" sz="800" b="0" i="0" u="none" strike="noStrike" cap="none" normalizeH="0" baseline="0" smtClean="0">
                <a:ln>
                  <a:noFill/>
                </a:ln>
                <a:solidFill>
                  <a:schemeClr val="tx1"/>
                </a:solidFill>
                <a:effectLst/>
              </a:rPr>
              <a:t/>
            </a:r>
            <a:br>
              <a:rPr kumimoji="0" lang="zh-CN" altLang="zh-CN" sz="800" b="0" i="0" u="none" strike="noStrike" cap="none" normalizeH="0" baseline="0" smtClean="0">
                <a:ln>
                  <a:noFill/>
                </a:ln>
                <a:solidFill>
                  <a:schemeClr val="tx1"/>
                </a:solidFill>
                <a:effectLst/>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t>
            </a:r>
            <a:endParaRPr kumimoji="0" lang="zh-CN" alt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如果将方差的倒数看成是一个权重，这个公式可以看成是一种加权欧氏距离</a:t>
            </a:r>
            <a:r>
              <a:rPr kumimoji="0" lang="zh-CN" altLang="zh-CN" sz="800" b="0" i="0" u="none" strike="noStrike" cap="none" normalizeH="0" baseline="0" smtClean="0">
                <a:ln>
                  <a:noFill/>
                </a:ln>
                <a:solidFill>
                  <a:schemeClr val="tx1"/>
                </a:solidFill>
                <a:effectLst/>
              </a:rPr>
              <a:t> </a:t>
            </a:r>
            <a:endParaRPr kumimoji="0" lang="zh-CN" altLang="zh-CN" sz="4900" b="0" i="0" u="none" strike="noStrike" cap="none" normalizeH="0" baseline="0" smtClean="0">
              <a:ln>
                <a:noFill/>
              </a:ln>
              <a:solidFill>
                <a:schemeClr val="tx1"/>
              </a:solidFill>
              <a:effectLst/>
              <a:latin typeface="Arial" panose="020B0604020202020204" pitchFamily="34" charset="0"/>
            </a:endParaRPr>
          </a:p>
        </p:txBody>
      </p:sp>
      <p:pic>
        <p:nvPicPr>
          <p:cNvPr id="16390" name="Picture 6" descr="http://img.my.csdn.net/uploads/201211/21/1353468944_529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4145" y="4493852"/>
            <a:ext cx="16287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83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b="1" dirty="0" smtClean="0"/>
              <a:t>汉明距离</a:t>
            </a:r>
            <a:endParaRPr lang="zh-CN" altLang="en-US" dirty="0"/>
          </a:p>
        </p:txBody>
      </p:sp>
      <p:pic>
        <p:nvPicPr>
          <p:cNvPr id="13314" name="Picture 2" descr="http://img.my.csdn.net/uploads/201211/20/1353398955_76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7138" y="1998887"/>
            <a:ext cx="1647825" cy="1905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434340" y="1514139"/>
            <a:ext cx="7789312"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汉明距离(Hamming distance)</a:t>
            </a: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两个等长字符串s1与s2之间的汉明距离定义为将其中一个变为另外一个所需要作的最小替换次数。</a:t>
            </a:r>
            <a:endParaRPr kumimoji="0" lang="en-US"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例如字符串“1111”与“1001”之间的汉明距离为2。应用：信息编码（为了增强容错性，应使得编码间的最小汉明距离尽可能大）。</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chemeClr val="tx1"/>
                </a:solidFill>
                <a:effectLst/>
              </a:rPr>
              <a:t>或许，你还没明白我再说什么，不急，看下</a:t>
            </a:r>
            <a:r>
              <a:rPr kumimoji="0" lang="zh-CN" altLang="zh-CN" sz="900" b="0" i="0" u="none" strike="noStrike" cap="none" normalizeH="0" baseline="0" dirty="0" smtClean="0">
                <a:ln>
                  <a:noFill/>
                </a:ln>
                <a:solidFill>
                  <a:srgbClr val="336699"/>
                </a:solidFill>
                <a:effectLst/>
                <a:latin typeface="Comic Sans MS" panose="030F0702030302020204" pitchFamily="66" charset="0"/>
                <a:hlinkClick r:id="rId5"/>
              </a:rPr>
              <a:t>上篇blog</a:t>
            </a:r>
            <a:r>
              <a:rPr kumimoji="0" lang="zh-CN" altLang="zh-CN" sz="900" b="0" i="0" u="none" strike="noStrike" cap="none" normalizeH="0" baseline="0" dirty="0" smtClean="0">
                <a:ln>
                  <a:noFill/>
                </a:ln>
                <a:solidFill>
                  <a:srgbClr val="333333"/>
                </a:solidFill>
                <a:effectLst/>
                <a:latin typeface="Comic Sans MS" panose="030F0702030302020204" pitchFamily="66" charset="0"/>
              </a:rPr>
              <a:t>中第78题的第3小题</a:t>
            </a:r>
            <a:r>
              <a:rPr kumimoji="0" lang="zh-CN" altLang="zh-CN" sz="800" b="0" i="0" u="none" strike="noStrike" cap="none" normalizeH="0" baseline="0" dirty="0" smtClean="0">
                <a:ln>
                  <a:noFill/>
                </a:ln>
                <a:solidFill>
                  <a:schemeClr val="tx1"/>
                </a:solidFill>
                <a:effectLst/>
              </a:rPr>
              <a:t>整理的一道面试题目，便一目了然了。如下图所示：</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t>
            </a:r>
            <a:endParaRPr kumimoji="0" lang="zh-CN" altLang="zh-CN" sz="7800" b="0" i="0" u="none" strike="noStrike" cap="none" normalizeH="0" baseline="0" dirty="0" smtClean="0">
              <a:ln>
                <a:noFill/>
              </a:ln>
              <a:solidFill>
                <a:schemeClr val="tx1"/>
              </a:solidFill>
              <a:effectLst/>
              <a:latin typeface="Arial" panose="020B0604020202020204" pitchFamily="34" charset="0"/>
            </a:endParaRPr>
          </a:p>
        </p:txBody>
      </p:sp>
      <p:pic>
        <p:nvPicPr>
          <p:cNvPr id="17410" name="Picture 2" descr="http://img.my.csdn.net/uploads/201211/21/1353502733_279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520" y="2704466"/>
            <a:ext cx="4819650" cy="123825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424170" y="2408893"/>
            <a:ext cx="6096000" cy="2031325"/>
          </a:xfrm>
          <a:prstGeom prst="rect">
            <a:avLst/>
          </a:prstGeom>
        </p:spPr>
        <p:txBody>
          <a:bodyPr>
            <a:spAutoFit/>
          </a:bodyPr>
          <a:lstStyle/>
          <a:p>
            <a:r>
              <a:rPr lang="zh-CN" altLang="en-US" dirty="0">
                <a:solidFill>
                  <a:srgbClr val="333333"/>
                </a:solidFill>
                <a:latin typeface="arial" panose="020B0604020202020204" pitchFamily="34" charset="0"/>
              </a:rPr>
              <a:t>汉明距离是以理查德</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卫斯里</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汉明的名字命名的。在信息论中，两个等长字符串之间的汉明距离是两个字符串对应位置的不同字符的个数。换句话说，它就是将一个字符串变换成另外一个字符串所需要替换的字符个数。例如：</a:t>
            </a:r>
          </a:p>
          <a:p>
            <a:r>
              <a:rPr lang="en-US" altLang="zh-CN" dirty="0">
                <a:solidFill>
                  <a:srgbClr val="333333"/>
                </a:solidFill>
                <a:latin typeface="arial" panose="020B0604020202020204" pitchFamily="34" charset="0"/>
              </a:rPr>
              <a:t>1011101 </a:t>
            </a:r>
            <a:r>
              <a:rPr lang="zh-CN" altLang="en-US" dirty="0">
                <a:solidFill>
                  <a:srgbClr val="333333"/>
                </a:solidFill>
                <a:latin typeface="arial" panose="020B0604020202020204" pitchFamily="34" charset="0"/>
              </a:rPr>
              <a:t>与 </a:t>
            </a:r>
            <a:r>
              <a:rPr lang="en-US" altLang="zh-CN" dirty="0">
                <a:solidFill>
                  <a:srgbClr val="333333"/>
                </a:solidFill>
                <a:latin typeface="arial" panose="020B0604020202020204" pitchFamily="34" charset="0"/>
              </a:rPr>
              <a:t>1001001 </a:t>
            </a:r>
            <a:r>
              <a:rPr lang="zh-CN" altLang="en-US" dirty="0">
                <a:solidFill>
                  <a:srgbClr val="333333"/>
                </a:solidFill>
                <a:latin typeface="arial" panose="020B0604020202020204" pitchFamily="34" charset="0"/>
              </a:rPr>
              <a:t>之间的汉明距离是 </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a:t>
            </a:r>
          </a:p>
          <a:p>
            <a:r>
              <a:rPr lang="en-US" altLang="zh-CN" dirty="0">
                <a:solidFill>
                  <a:srgbClr val="333333"/>
                </a:solidFill>
                <a:latin typeface="arial" panose="020B0604020202020204" pitchFamily="34" charset="0"/>
              </a:rPr>
              <a:t>2143896 </a:t>
            </a:r>
            <a:r>
              <a:rPr lang="zh-CN" altLang="en-US" dirty="0">
                <a:solidFill>
                  <a:srgbClr val="333333"/>
                </a:solidFill>
                <a:latin typeface="arial" panose="020B0604020202020204" pitchFamily="34" charset="0"/>
              </a:rPr>
              <a:t>与 </a:t>
            </a:r>
            <a:r>
              <a:rPr lang="en-US" altLang="zh-CN" dirty="0">
                <a:solidFill>
                  <a:srgbClr val="333333"/>
                </a:solidFill>
                <a:latin typeface="arial" panose="020B0604020202020204" pitchFamily="34" charset="0"/>
              </a:rPr>
              <a:t>2233796 </a:t>
            </a:r>
            <a:r>
              <a:rPr lang="zh-CN" altLang="en-US" dirty="0">
                <a:solidFill>
                  <a:srgbClr val="333333"/>
                </a:solidFill>
                <a:latin typeface="arial" panose="020B0604020202020204" pitchFamily="34" charset="0"/>
              </a:rPr>
              <a:t>之间的汉明距离是 </a:t>
            </a:r>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a:t>
            </a:r>
          </a:p>
          <a:p>
            <a:r>
              <a:rPr lang="en-US" altLang="zh-CN" dirty="0">
                <a:solidFill>
                  <a:srgbClr val="333333"/>
                </a:solidFill>
                <a:latin typeface="arial" panose="020B0604020202020204" pitchFamily="34" charset="0"/>
              </a:rPr>
              <a:t>"toned" </a:t>
            </a:r>
            <a:r>
              <a:rPr lang="zh-CN" altLang="en-US" dirty="0">
                <a:solidFill>
                  <a:srgbClr val="333333"/>
                </a:solidFill>
                <a:latin typeface="arial" panose="020B0604020202020204" pitchFamily="34" charset="0"/>
              </a:rPr>
              <a:t>与 </a:t>
            </a:r>
            <a:r>
              <a:rPr lang="en-US" altLang="zh-CN" dirty="0">
                <a:solidFill>
                  <a:srgbClr val="333333"/>
                </a:solidFill>
                <a:latin typeface="arial" panose="020B0604020202020204" pitchFamily="34" charset="0"/>
              </a:rPr>
              <a:t>"roses" </a:t>
            </a:r>
            <a:r>
              <a:rPr lang="zh-CN" altLang="en-US" dirty="0">
                <a:solidFill>
                  <a:srgbClr val="333333"/>
                </a:solidFill>
                <a:latin typeface="arial" panose="020B0604020202020204" pitchFamily="34" charset="0"/>
              </a:rPr>
              <a:t>之间的汉明距离是 </a:t>
            </a:r>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758510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dirty="0" smtClean="0"/>
              <a:t>如何选择</a:t>
            </a:r>
            <a:r>
              <a:rPr lang="en-US" altLang="zh-CN" dirty="0" smtClean="0"/>
              <a:t>K</a:t>
            </a:r>
            <a:r>
              <a:rPr lang="zh-CN" altLang="en-US" dirty="0" smtClean="0"/>
              <a:t>值</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除了如何</a:t>
            </a:r>
            <a:r>
              <a:rPr lang="zh-CN" altLang="en-US" dirty="0"/>
              <a:t>定义邻居的问题之外，还有一个选择多少个邻居，即</a:t>
            </a:r>
            <a:r>
              <a:rPr lang="en-US" altLang="zh-CN" dirty="0"/>
              <a:t>K</a:t>
            </a:r>
            <a:r>
              <a:rPr lang="zh-CN" altLang="en-US" dirty="0"/>
              <a:t>值定义为多大的问题。不要小看了这个</a:t>
            </a:r>
            <a:r>
              <a:rPr lang="en-US" altLang="zh-CN" dirty="0"/>
              <a:t>K</a:t>
            </a:r>
            <a:r>
              <a:rPr lang="zh-CN" altLang="en-US" dirty="0"/>
              <a:t>值选择问题，因为它对</a:t>
            </a:r>
            <a:r>
              <a:rPr lang="en-US" altLang="zh-CN" dirty="0"/>
              <a:t>K</a:t>
            </a:r>
            <a:r>
              <a:rPr lang="zh-CN" altLang="en-US" dirty="0"/>
              <a:t>近邻算法的结果会产生重大影响</a:t>
            </a:r>
            <a:r>
              <a:rPr lang="zh-CN" altLang="en-US" dirty="0" smtClean="0"/>
              <a:t>。</a:t>
            </a:r>
            <a:endParaRPr lang="en-US" altLang="zh-CN" dirty="0" smtClean="0"/>
          </a:p>
          <a:p>
            <a:pPr lvl="1"/>
            <a:r>
              <a:rPr lang="zh-CN" altLang="en-US" dirty="0" smtClean="0"/>
              <a:t>如果</a:t>
            </a:r>
            <a:r>
              <a:rPr lang="zh-CN" altLang="en-US" dirty="0"/>
              <a:t>选择较小的</a:t>
            </a:r>
            <a:r>
              <a:rPr lang="en-US" altLang="zh-CN" dirty="0"/>
              <a:t>K</a:t>
            </a:r>
            <a:r>
              <a:rPr lang="zh-CN" altLang="en-US" dirty="0"/>
              <a:t>值，就相当于用较小的领域中的训练实例进行预测，“学习”近似误差会减小，只有与输入实例较近或相似的训练实例才会对预测结果起作用，与此同时带来的问题是“学习”的估计误差会增大，换句话说，</a:t>
            </a:r>
            <a:r>
              <a:rPr lang="en-US" altLang="zh-CN" dirty="0"/>
              <a:t>K</a:t>
            </a:r>
            <a:r>
              <a:rPr lang="zh-CN" altLang="en-US" dirty="0"/>
              <a:t>值的减小就意味着整体模型变得复杂，容易发生过拟合；</a:t>
            </a:r>
          </a:p>
          <a:p>
            <a:pPr lvl="1"/>
            <a:r>
              <a:rPr lang="zh-CN" altLang="en-US" dirty="0"/>
              <a:t>如果选择较大的</a:t>
            </a:r>
            <a:r>
              <a:rPr lang="en-US" altLang="zh-CN" dirty="0"/>
              <a:t>K</a:t>
            </a:r>
            <a:r>
              <a:rPr lang="zh-CN" altLang="en-US" dirty="0"/>
              <a:t>值，就相当于用较大领域中的训练实例进行预测，其优点是可以减少学习的估计误差，但缺点是学习的近似误差会增大。这时候，与输入实例较远（不相似的）训练实例也会对预测器作用，使预测发生错误，且</a:t>
            </a:r>
            <a:r>
              <a:rPr lang="en-US" altLang="zh-CN" dirty="0"/>
              <a:t>K</a:t>
            </a:r>
            <a:r>
              <a:rPr lang="zh-CN" altLang="en-US" dirty="0"/>
              <a:t>值的增大就意味着整体的模型变得简单。</a:t>
            </a:r>
          </a:p>
          <a:p>
            <a:pPr lvl="1"/>
            <a:r>
              <a:rPr lang="en-US" altLang="zh-CN" dirty="0"/>
              <a:t>K=N</a:t>
            </a:r>
            <a:r>
              <a:rPr lang="zh-CN" altLang="en-US" dirty="0"/>
              <a:t>，则完全不足取，因为此时无论输入实例是什么，都只是简单的预测它属于在训练实例中最多的累，模型过于简单，忽略了训练实例中大量有用信息。</a:t>
            </a:r>
          </a:p>
          <a:p>
            <a:r>
              <a:rPr lang="zh-CN" altLang="en-US" dirty="0"/>
              <a:t>    在实际应用中，</a:t>
            </a:r>
            <a:r>
              <a:rPr lang="en-US" altLang="zh-CN" dirty="0"/>
              <a:t>K</a:t>
            </a:r>
            <a:r>
              <a:rPr lang="zh-CN" altLang="en-US" dirty="0"/>
              <a:t>值一般取一个比较小的数值，例如采用</a:t>
            </a:r>
            <a:r>
              <a:rPr lang="zh-CN" altLang="en-US" dirty="0">
                <a:hlinkClick r:id="rId3"/>
              </a:rPr>
              <a:t>交叉验证</a:t>
            </a:r>
            <a:r>
              <a:rPr lang="zh-CN" altLang="en-US" dirty="0"/>
              <a:t>法（简单来说，就是一部分样本做训练集，一部分做测试集）来选择最优的</a:t>
            </a:r>
            <a:r>
              <a:rPr lang="en-US" altLang="zh-CN" dirty="0"/>
              <a:t>K</a:t>
            </a:r>
            <a:r>
              <a:rPr lang="zh-CN" altLang="en-US" dirty="0"/>
              <a:t>值。</a:t>
            </a:r>
          </a:p>
          <a:p>
            <a:endParaRPr lang="zh-CN" altLang="en-US" dirty="0"/>
          </a:p>
        </p:txBody>
      </p:sp>
    </p:spTree>
    <p:extLst>
      <p:ext uri="{BB962C8B-B14F-4D97-AF65-F5344CB8AC3E}">
        <p14:creationId xmlns:p14="http://schemas.microsoft.com/office/powerpoint/2010/main" val="1148991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概要</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KNN</a:t>
            </a:r>
            <a:r>
              <a:rPr lang="zh-CN" altLang="en-US" dirty="0"/>
              <a:t>（</a:t>
            </a:r>
            <a:r>
              <a:rPr lang="en-US" altLang="zh-CN" dirty="0"/>
              <a:t>K Nearest </a:t>
            </a:r>
            <a:r>
              <a:rPr lang="en-US" altLang="zh-CN" dirty="0" err="1"/>
              <a:t>Neighbors,K</a:t>
            </a:r>
            <a:r>
              <a:rPr lang="zh-CN" altLang="en-US" dirty="0"/>
              <a:t>近邻 ）算法是机器学习所有算法中理论最简单，最好理解的。</a:t>
            </a:r>
            <a:r>
              <a:rPr lang="en-US" altLang="zh-CN" dirty="0"/>
              <a:t>KNN</a:t>
            </a:r>
            <a:r>
              <a:rPr lang="zh-CN" altLang="en-US" dirty="0"/>
              <a:t>是一种基于实例的学习，通过计算新数据与训练数据特征值之间的距离，然后选取</a:t>
            </a:r>
            <a:r>
              <a:rPr lang="en-US" altLang="zh-CN" dirty="0"/>
              <a:t>K</a:t>
            </a:r>
            <a:r>
              <a:rPr lang="zh-CN" altLang="en-US" dirty="0"/>
              <a:t>（</a:t>
            </a:r>
            <a:r>
              <a:rPr lang="en-US" altLang="zh-CN" dirty="0"/>
              <a:t>K&gt;=1</a:t>
            </a:r>
            <a:r>
              <a:rPr lang="zh-CN" altLang="en-US" dirty="0"/>
              <a:t>）个距离最近的邻居进行分类判断（投票法）或者回归。如果</a:t>
            </a:r>
            <a:r>
              <a:rPr lang="en-US" altLang="zh-CN" dirty="0"/>
              <a:t>K=1</a:t>
            </a:r>
            <a:r>
              <a:rPr lang="zh-CN" altLang="en-US" dirty="0"/>
              <a:t>，那么新数据被简单分配给其近邻的类。</a:t>
            </a:r>
            <a:r>
              <a:rPr lang="en-US" altLang="zh-CN" dirty="0"/>
              <a:t>KNN</a:t>
            </a:r>
            <a:r>
              <a:rPr lang="zh-CN" altLang="en-US" dirty="0"/>
              <a:t>算法算是监督学习还是无监督学习呢？首先来看一下监督学习和无监督学习的定义。对于监督学习，数据都有明确的</a:t>
            </a:r>
            <a:r>
              <a:rPr lang="en-US" altLang="zh-CN" dirty="0"/>
              <a:t>label</a:t>
            </a:r>
            <a:r>
              <a:rPr lang="zh-CN" altLang="en-US" dirty="0"/>
              <a:t>（分类针对离散分布，回归针对连续分布），根据机器学习产生的模型可以将新数据分到一个明确的类或得到一个预测值。对于非监督学习，数据没有</a:t>
            </a:r>
            <a:r>
              <a:rPr lang="en-US" altLang="zh-CN" dirty="0"/>
              <a:t>label</a:t>
            </a:r>
            <a:r>
              <a:rPr lang="zh-CN" altLang="en-US" dirty="0"/>
              <a:t>，机器学习出的模型是从数据中提取出来的</a:t>
            </a:r>
            <a:r>
              <a:rPr lang="en-US" altLang="zh-CN" dirty="0"/>
              <a:t>pattern</a:t>
            </a:r>
            <a:r>
              <a:rPr lang="zh-CN" altLang="en-US" dirty="0"/>
              <a:t>（提取决定性特征或者聚类等）。例如聚类是机器根据学习得到的模型来判断新数据“更像”哪些原数据集合。</a:t>
            </a:r>
            <a:r>
              <a:rPr lang="en-US" altLang="zh-CN" dirty="0"/>
              <a:t>KNN</a:t>
            </a:r>
            <a:r>
              <a:rPr lang="zh-CN" altLang="en-US" dirty="0"/>
              <a:t>算法用于分类时，每个训练数据都有明确的</a:t>
            </a:r>
            <a:r>
              <a:rPr lang="en-US" altLang="zh-CN" dirty="0"/>
              <a:t>label</a:t>
            </a:r>
            <a:r>
              <a:rPr lang="zh-CN" altLang="en-US" dirty="0"/>
              <a:t>，也可以明确的判断出新数据的</a:t>
            </a:r>
            <a:r>
              <a:rPr lang="en-US" altLang="zh-CN" dirty="0"/>
              <a:t>label</a:t>
            </a:r>
            <a:r>
              <a:rPr lang="zh-CN" altLang="en-US" dirty="0"/>
              <a:t>，</a:t>
            </a:r>
            <a:r>
              <a:rPr lang="en-US" altLang="zh-CN" dirty="0"/>
              <a:t>KNN</a:t>
            </a:r>
            <a:r>
              <a:rPr lang="zh-CN" altLang="en-US" dirty="0"/>
              <a:t>用于回归时也会根据邻居的值预测出一个明确的值，因此</a:t>
            </a:r>
            <a:r>
              <a:rPr lang="en-US" altLang="zh-CN" dirty="0"/>
              <a:t>KNN</a:t>
            </a:r>
            <a:r>
              <a:rPr lang="zh-CN" altLang="en-US" dirty="0"/>
              <a:t>属于监督学习。</a:t>
            </a:r>
          </a:p>
        </p:txBody>
      </p:sp>
    </p:spTree>
    <p:extLst>
      <p:ext uri="{BB962C8B-B14F-4D97-AF65-F5344CB8AC3E}">
        <p14:creationId xmlns:p14="http://schemas.microsoft.com/office/powerpoint/2010/main" val="4040038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算法是怎么来的</a:t>
            </a:r>
            <a:r>
              <a:rPr lang="en-US" altLang="zh-CN" dirty="0"/>
              <a:t>?</a:t>
            </a:r>
            <a:endParaRPr lang="zh-CN" altLang="en-US" dirty="0"/>
          </a:p>
        </p:txBody>
      </p:sp>
      <p:sp>
        <p:nvSpPr>
          <p:cNvPr id="8" name="TextBox 7"/>
          <p:cNvSpPr txBox="1"/>
          <p:nvPr/>
        </p:nvSpPr>
        <p:spPr>
          <a:xfrm>
            <a:off x="955006" y="1521619"/>
            <a:ext cx="6715125" cy="338138"/>
          </a:xfrm>
          <a:prstGeom prst="rect">
            <a:avLst/>
          </a:prstGeom>
          <a:noFill/>
        </p:spPr>
        <p:txBody>
          <a:bodyPr>
            <a:spAutoFit/>
          </a:bodyPr>
          <a:lstStyle/>
          <a:p>
            <a:pPr algn="just">
              <a:defRPr/>
            </a:pPr>
            <a:r>
              <a:rPr lang="zh-CN" altLang="en-US" sz="1600" dirty="0">
                <a:solidFill>
                  <a:schemeClr val="tx1">
                    <a:lumMod val="90000"/>
                    <a:lumOff val="10000"/>
                  </a:schemeClr>
                </a:solidFill>
                <a:ea typeface="微软雅黑" pitchFamily="34" charset="-122"/>
                <a:cs typeface="Arial" pitchFamily="34" charset="0"/>
              </a:rPr>
              <a:t>猜猜看：最后一行未知点属于什么类型的点。</a:t>
            </a:r>
          </a:p>
        </p:txBody>
      </p:sp>
      <p:graphicFrame>
        <p:nvGraphicFramePr>
          <p:cNvPr id="9" name="表格 8"/>
          <p:cNvGraphicFramePr>
            <a:graphicFrameLocks noGrp="1"/>
          </p:cNvGraphicFramePr>
          <p:nvPr>
            <p:extLst>
              <p:ext uri="{D42A27DB-BD31-4B8C-83A1-F6EECF244321}">
                <p14:modId xmlns:p14="http://schemas.microsoft.com/office/powerpoint/2010/main" val="226385268"/>
              </p:ext>
            </p:extLst>
          </p:nvPr>
        </p:nvGraphicFramePr>
        <p:xfrm>
          <a:off x="838200" y="2235382"/>
          <a:ext cx="5351463" cy="3950990"/>
        </p:xfrm>
        <a:graphic>
          <a:graphicData uri="http://schemas.openxmlformats.org/drawingml/2006/table">
            <a:tbl>
              <a:tblPr>
                <a:tableStyleId>{37CE84F3-28C3-443E-9E96-99CF82512B78}</a:tableStyleId>
              </a:tblPr>
              <a:tblGrid>
                <a:gridCol w="1338263"/>
                <a:gridCol w="1336675"/>
                <a:gridCol w="1338262"/>
                <a:gridCol w="1338263"/>
              </a:tblGrid>
              <a:tr h="345777">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rPr>
                        <a:t>电影名称</a:t>
                      </a:r>
                      <a:endParaRPr kumimoji="0" lang="zh-CN" altLang="en-US" sz="1200" b="0" i="0" u="none" strike="noStrike" cap="none" normalizeH="0" baseline="0" dirty="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rPr>
                        <a:t>打斗次数</a:t>
                      </a:r>
                      <a:endPar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rPr>
                        <a:t>接吻次数</a:t>
                      </a:r>
                      <a:endParaRPr kumimoji="0" lang="zh-CN" altLang="en-US" sz="1200" b="0" i="0" u="none" strike="noStrike" cap="none" normalizeH="0" baseline="0" dirty="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rPr>
                        <a:t>电影类型</a:t>
                      </a:r>
                      <a:endPar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r h="5270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California Man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 </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3</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104</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Romance</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r h="69850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He’s Not Really into Dudes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 </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2</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100</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Romance</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r h="5270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Beautiful Woman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 </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1</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81</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Romance</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r h="5270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Kevin Longblade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 </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101</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10</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Action</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r h="69850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Robo Slayer 3000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 </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99</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5</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Action</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r h="4127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Amped II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 </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98</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2</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Action</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r h="214313">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rPr>
                        <a:t>未知</a:t>
                      </a:r>
                      <a:endPar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18</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rPr>
                        <a:t>90</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rPr>
                        <a:t>Unknown</a:t>
                      </a:r>
                      <a:endParaRPr kumimoji="0" lang="en-US" altLang="zh-CN" sz="1200" b="0" i="0" u="none" strike="noStrike" cap="none" normalizeH="0" baseline="0" dirty="0" smtClean="0">
                        <a:ln>
                          <a:noFill/>
                        </a:ln>
                        <a:solidFill>
                          <a:srgbClr val="555555"/>
                        </a:solidFill>
                        <a:effectLst/>
                        <a:latin typeface="Arial" panose="020B0604020202020204" pitchFamily="34" charset="0"/>
                        <a:ea typeface="微软雅黑" panose="020B0503020204020204" pitchFamily="34" charset="-122"/>
                      </a:endParaRPr>
                    </a:p>
                  </a:txBody>
                  <a:tcPr marL="6546" marR="6546" marT="6546" marB="6546" anchor="ctr" horzOverflow="overflow"/>
                </a:tc>
              </a:tr>
            </a:tbl>
          </a:graphicData>
        </a:graphic>
      </p:graphicFrame>
    </p:spTree>
    <p:extLst>
      <p:ext uri="{BB962C8B-B14F-4D97-AF65-F5344CB8AC3E}">
        <p14:creationId xmlns:p14="http://schemas.microsoft.com/office/powerpoint/2010/main" val="3774013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算法是怎么来的</a:t>
            </a:r>
            <a:r>
              <a:rPr lang="en-US" altLang="zh-CN" dirty="0"/>
              <a:t>?</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718561884"/>
              </p:ext>
            </p:extLst>
          </p:nvPr>
        </p:nvGraphicFramePr>
        <p:xfrm>
          <a:off x="1000432" y="2055136"/>
          <a:ext cx="5351463" cy="3803164"/>
        </p:xfrm>
        <a:graphic>
          <a:graphicData uri="http://schemas.openxmlformats.org/drawingml/2006/table">
            <a:tbl>
              <a:tblPr/>
              <a:tblGrid>
                <a:gridCol w="1338263"/>
                <a:gridCol w="1336675"/>
                <a:gridCol w="1338262"/>
                <a:gridCol w="1338263"/>
              </a:tblGrid>
              <a:tr h="197951">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555555"/>
                          </a:solidFill>
                          <a:effectLst/>
                          <a:latin typeface="Arial" panose="020B0604020202020204" pitchFamily="34" charset="0"/>
                          <a:ea typeface="微软雅黑" panose="020B0503020204020204" pitchFamily="34" charset="-122"/>
                        </a:rPr>
                        <a:t>点</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X</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坐标</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Y</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坐标</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点类型</a:t>
                      </a:r>
                    </a:p>
                  </a:txBody>
                  <a:tcPr marL="6546" marR="6546" marT="6546" marB="6546" anchor="ctr" horzOverflow="overflow">
                    <a:lnL>
                      <a:noFill/>
                    </a:lnL>
                    <a:lnR>
                      <a:noFill/>
                    </a:lnR>
                    <a:lnT>
                      <a:noFill/>
                    </a:lnT>
                    <a:lnB>
                      <a:noFill/>
                    </a:lnB>
                    <a:lnTlToBr>
                      <a:noFill/>
                    </a:lnTlToBr>
                    <a:lnBlToTr>
                      <a:noFill/>
                    </a:lnBlToTr>
                    <a:noFill/>
                  </a:tcPr>
                </a:tc>
              </a:tr>
              <a:tr h="5270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A</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a:t>
                      </a: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555555"/>
                          </a:solidFill>
                          <a:effectLst/>
                          <a:latin typeface="Arial" panose="020B0604020202020204" pitchFamily="34" charset="0"/>
                          <a:ea typeface="微软雅黑" panose="020B0503020204020204" pitchFamily="34" charset="-122"/>
                        </a:rPr>
                        <a:t>3</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104</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Romance</a:t>
                      </a:r>
                    </a:p>
                  </a:txBody>
                  <a:tcPr marL="6546" marR="6546" marT="6546" marB="6546" anchor="ctr" horzOverflow="overflow">
                    <a:lnL>
                      <a:noFill/>
                    </a:lnL>
                    <a:lnR>
                      <a:noFill/>
                    </a:lnR>
                    <a:lnT>
                      <a:noFill/>
                    </a:lnT>
                    <a:lnB>
                      <a:noFill/>
                    </a:lnB>
                    <a:lnTlToBr>
                      <a:noFill/>
                    </a:lnTlToBr>
                    <a:lnBlToTr>
                      <a:noFill/>
                    </a:lnBlToTr>
                    <a:noFill/>
                  </a:tcPr>
                </a:tc>
              </a:tr>
              <a:tr h="69850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B</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a:t>
                      </a: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2</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100</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Romance</a:t>
                      </a:r>
                    </a:p>
                  </a:txBody>
                  <a:tcPr marL="6546" marR="6546" marT="6546" marB="6546" anchor="ctr" horzOverflow="overflow">
                    <a:lnL>
                      <a:noFill/>
                    </a:lnL>
                    <a:lnR>
                      <a:noFill/>
                    </a:lnR>
                    <a:lnT>
                      <a:noFill/>
                    </a:lnT>
                    <a:lnB>
                      <a:noFill/>
                    </a:lnB>
                    <a:lnTlToBr>
                      <a:noFill/>
                    </a:lnTlToBr>
                    <a:lnBlToTr>
                      <a:noFill/>
                    </a:lnBlToTr>
                    <a:noFill/>
                  </a:tcPr>
                </a:tc>
              </a:tr>
              <a:tr h="5270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C</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a:t>
                      </a: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1</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81</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Romance</a:t>
                      </a:r>
                    </a:p>
                  </a:txBody>
                  <a:tcPr marL="6546" marR="6546" marT="6546" marB="6546" anchor="ctr" horzOverflow="overflow">
                    <a:lnL>
                      <a:noFill/>
                    </a:lnL>
                    <a:lnR>
                      <a:noFill/>
                    </a:lnR>
                    <a:lnT>
                      <a:noFill/>
                    </a:lnT>
                    <a:lnB>
                      <a:noFill/>
                    </a:lnB>
                    <a:lnTlToBr>
                      <a:noFill/>
                    </a:lnTlToBr>
                    <a:lnBlToTr>
                      <a:noFill/>
                    </a:lnBlToTr>
                    <a:noFill/>
                  </a:tcPr>
                </a:tc>
              </a:tr>
              <a:tr h="5270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D</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a:t>
                      </a: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101</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10</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Action</a:t>
                      </a:r>
                    </a:p>
                  </a:txBody>
                  <a:tcPr marL="6546" marR="6546" marT="6546" marB="6546" anchor="ctr" horzOverflow="overflow">
                    <a:lnL>
                      <a:noFill/>
                    </a:lnL>
                    <a:lnR>
                      <a:noFill/>
                    </a:lnR>
                    <a:lnT>
                      <a:noFill/>
                    </a:lnT>
                    <a:lnB>
                      <a:noFill/>
                    </a:lnB>
                    <a:lnTlToBr>
                      <a:noFill/>
                    </a:lnTlToBr>
                    <a:lnBlToTr>
                      <a:noFill/>
                    </a:lnBlToTr>
                    <a:noFill/>
                  </a:tcPr>
                </a:tc>
              </a:tr>
              <a:tr h="69850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E</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a:t>
                      </a: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99</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5</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Action</a:t>
                      </a:r>
                    </a:p>
                  </a:txBody>
                  <a:tcPr marL="6546" marR="6546" marT="6546" marB="6546" anchor="ctr" horzOverflow="overflow">
                    <a:lnL>
                      <a:noFill/>
                    </a:lnL>
                    <a:lnR>
                      <a:noFill/>
                    </a:lnR>
                    <a:lnT>
                      <a:noFill/>
                    </a:lnT>
                    <a:lnB>
                      <a:noFill/>
                    </a:lnB>
                    <a:lnTlToBr>
                      <a:noFill/>
                    </a:lnTlToBr>
                    <a:lnBlToTr>
                      <a:noFill/>
                    </a:lnBlToTr>
                    <a:noFill/>
                  </a:tcPr>
                </a:tc>
              </a:tr>
              <a:tr h="412750">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F</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a:t>
                      </a:r>
                      <a:endPar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 </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98</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2</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Action</a:t>
                      </a:r>
                    </a:p>
                  </a:txBody>
                  <a:tcPr marL="6546" marR="6546" marT="6546" marB="6546" anchor="ctr" horzOverflow="overflow">
                    <a:lnL>
                      <a:noFill/>
                    </a:lnL>
                    <a:lnR>
                      <a:noFill/>
                    </a:lnR>
                    <a:lnT>
                      <a:noFill/>
                    </a:lnT>
                    <a:lnB>
                      <a:noFill/>
                    </a:lnB>
                    <a:lnTlToBr>
                      <a:noFill/>
                    </a:lnTlToBr>
                    <a:lnBlToTr>
                      <a:noFill/>
                    </a:lnBlToTr>
                    <a:noFill/>
                  </a:tcPr>
                </a:tc>
              </a:tr>
              <a:tr h="214313">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G</a:t>
                      </a:r>
                      <a:r>
                        <a:rPr kumimoji="0" lang="zh-CN" altLang="en-US"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点</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18</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555555"/>
                          </a:solidFill>
                          <a:effectLst/>
                          <a:latin typeface="Arial" panose="020B0604020202020204" pitchFamily="34" charset="0"/>
                          <a:ea typeface="微软雅黑" panose="020B0503020204020204" pitchFamily="34" charset="-122"/>
                        </a:rPr>
                        <a:t>90</a:t>
                      </a:r>
                    </a:p>
                  </a:txBody>
                  <a:tcPr marL="6546" marR="6546" marT="6546" marB="6546" anchor="ctr" horzOverflow="overflow">
                    <a:lnL>
                      <a:noFill/>
                    </a:lnL>
                    <a:lnR>
                      <a:noFill/>
                    </a:lnR>
                    <a:lnT>
                      <a:noFill/>
                    </a:lnT>
                    <a:lnB>
                      <a:noFill/>
                    </a:lnB>
                    <a:lnTlToBr>
                      <a:noFill/>
                    </a:lnTlToBr>
                    <a:lnBlToTr>
                      <a:noFill/>
                    </a:lnBlToTr>
                    <a:noFill/>
                  </a:tcPr>
                </a:tc>
                <a:tc>
                  <a:txBody>
                    <a:bodyPr/>
                    <a:lstStyle>
                      <a:lvl1pPr eaLnBrk="0" hangingPunct="0">
                        <a:lnSpc>
                          <a:spcPct val="150000"/>
                        </a:lnSpc>
                        <a:spcBef>
                          <a:spcPct val="20000"/>
                        </a:spcBef>
                        <a:buFont typeface="Arial" panose="020B0604020202020204" pitchFamily="34" charset="0"/>
                        <a:defRPr sz="2800">
                          <a:solidFill>
                            <a:srgbClr val="000000"/>
                          </a:solidFill>
                          <a:latin typeface="Arial" panose="020B0604020202020204" pitchFamily="34" charset="0"/>
                          <a:ea typeface="微软雅黑" panose="020B0503020204020204" pitchFamily="34" charset="-122"/>
                        </a:defRPr>
                      </a:lvl1pPr>
                      <a:lvl2pPr marL="742950" indent="-285750" eaLnBrk="0" hangingPunct="0">
                        <a:lnSpc>
                          <a:spcPct val="150000"/>
                        </a:lnSpc>
                        <a:spcBef>
                          <a:spcPct val="20000"/>
                        </a:spcBef>
                        <a:buFont typeface="Arial" panose="020B0604020202020204" pitchFamily="34" charset="0"/>
                        <a:defRPr sz="1400">
                          <a:solidFill>
                            <a:srgbClr val="000000"/>
                          </a:solidFill>
                          <a:latin typeface="Arial" panose="020B0604020202020204" pitchFamily="34" charset="0"/>
                          <a:ea typeface="微软雅黑" panose="020B0503020204020204" pitchFamily="34" charset="-122"/>
                        </a:defRPr>
                      </a:lvl2pPr>
                      <a:lvl3pPr marL="1143000" indent="-228600" eaLnBrk="0" hangingPunct="0">
                        <a:lnSpc>
                          <a:spcPct val="150000"/>
                        </a:lnSpc>
                        <a:spcBef>
                          <a:spcPct val="20000"/>
                        </a:spcBef>
                        <a:buFont typeface="Arial" panose="020B0604020202020204" pitchFamily="34" charset="0"/>
                        <a:defRPr sz="1200">
                          <a:solidFill>
                            <a:srgbClr val="000000"/>
                          </a:solidFill>
                          <a:latin typeface="Arial" panose="020B0604020202020204" pitchFamily="34" charset="0"/>
                          <a:ea typeface="微软雅黑" panose="020B0503020204020204" pitchFamily="34" charset="-122"/>
                        </a:defRPr>
                      </a:lvl3pPr>
                      <a:lvl4pPr marL="16002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4pPr>
                      <a:lvl5pPr marL="2057400" indent="-228600" eaLnBrk="0" hangingPunct="0">
                        <a:lnSpc>
                          <a:spcPct val="150000"/>
                        </a:lnSpc>
                        <a:spcBef>
                          <a:spcPct val="20000"/>
                        </a:spcBef>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lnSpc>
                          <a:spcPct val="150000"/>
                        </a:lnSpc>
                        <a:spcBef>
                          <a:spcPct val="20000"/>
                        </a:spcBef>
                        <a:spcAft>
                          <a:spcPct val="0"/>
                        </a:spcAft>
                        <a:buFont typeface="Arial" panose="020B0604020202020204" pitchFamily="34" charset="0"/>
                        <a:defRPr sz="1000">
                          <a:solidFill>
                            <a:srgbClr val="000000"/>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555555"/>
                          </a:solidFill>
                          <a:effectLst/>
                          <a:latin typeface="Arial" panose="020B0604020202020204" pitchFamily="34" charset="0"/>
                          <a:ea typeface="微软雅黑" panose="020B0503020204020204" pitchFamily="34" charset="-122"/>
                        </a:rPr>
                        <a:t>Unknown</a:t>
                      </a:r>
                    </a:p>
                  </a:txBody>
                  <a:tcPr marL="6546" marR="6546" marT="6546" marB="6546" anchor="ctr" horzOverflow="overflow">
                    <a:lnL>
                      <a:noFill/>
                    </a:lnL>
                    <a:lnR>
                      <a:noFill/>
                    </a:lnR>
                    <a:lnT>
                      <a:noFill/>
                    </a:lnT>
                    <a:lnB>
                      <a:noFill/>
                    </a:lnB>
                    <a:lnTlToBr>
                      <a:noFill/>
                    </a:lnTlToBr>
                    <a:lnBlToTr>
                      <a:noFill/>
                    </a:lnBlToTr>
                    <a:noFill/>
                  </a:tcPr>
                </a:tc>
              </a:tr>
            </a:tbl>
          </a:graphicData>
        </a:graphic>
      </p:graphicFrame>
      <p:sp>
        <p:nvSpPr>
          <p:cNvPr id="8" name="TextBox 7"/>
          <p:cNvSpPr txBox="1"/>
          <p:nvPr/>
        </p:nvSpPr>
        <p:spPr>
          <a:xfrm>
            <a:off x="1000432" y="1407318"/>
            <a:ext cx="6715125" cy="338138"/>
          </a:xfrm>
          <a:prstGeom prst="rect">
            <a:avLst/>
          </a:prstGeom>
          <a:noFill/>
        </p:spPr>
        <p:txBody>
          <a:bodyPr>
            <a:spAutoFit/>
          </a:bodyPr>
          <a:lstStyle/>
          <a:p>
            <a:pPr algn="just">
              <a:defRPr/>
            </a:pPr>
            <a:r>
              <a:rPr lang="zh-CN" altLang="en-US" sz="1600" dirty="0">
                <a:solidFill>
                  <a:schemeClr val="tx1">
                    <a:lumMod val="90000"/>
                    <a:lumOff val="10000"/>
                  </a:schemeClr>
                </a:solidFill>
                <a:ea typeface="微软雅黑" pitchFamily="34" charset="-122"/>
                <a:cs typeface="Arial" pitchFamily="34" charset="0"/>
              </a:rPr>
              <a:t>猜猜看：最后一行未知点属于什么类型的点。</a:t>
            </a:r>
          </a:p>
        </p:txBody>
      </p:sp>
    </p:spTree>
    <p:extLst>
      <p:ext uri="{BB962C8B-B14F-4D97-AF65-F5344CB8AC3E}">
        <p14:creationId xmlns:p14="http://schemas.microsoft.com/office/powerpoint/2010/main" val="614688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算法是怎么来的</a:t>
            </a:r>
            <a:r>
              <a:rPr lang="en-US" altLang="zh-CN" dirty="0"/>
              <a:t>?</a:t>
            </a:r>
            <a:endParaRPr lang="zh-CN" altLang="en-US" dirty="0"/>
          </a:p>
        </p:txBody>
      </p:sp>
      <p:sp>
        <p:nvSpPr>
          <p:cNvPr id="5" name="TextBox 6"/>
          <p:cNvSpPr txBox="1"/>
          <p:nvPr/>
        </p:nvSpPr>
        <p:spPr>
          <a:xfrm>
            <a:off x="1123950" y="1355191"/>
            <a:ext cx="6429375" cy="830263"/>
          </a:xfrm>
          <a:prstGeom prst="rect">
            <a:avLst/>
          </a:prstGeom>
          <a:noFill/>
        </p:spPr>
        <p:txBody>
          <a:bodyPr>
            <a:spAutoFit/>
          </a:bodyPr>
          <a:lstStyle/>
          <a:p>
            <a:pPr algn="just">
              <a:defRPr/>
            </a:pPr>
            <a:r>
              <a:rPr lang="zh-CN" altLang="en-US" sz="2400" b="1" dirty="0">
                <a:solidFill>
                  <a:schemeClr val="tx1">
                    <a:lumMod val="90000"/>
                    <a:lumOff val="10000"/>
                  </a:schemeClr>
                </a:solidFill>
                <a:ea typeface="微软雅黑" pitchFamily="34" charset="-122"/>
                <a:cs typeface="Arial" pitchFamily="34" charset="0"/>
              </a:rPr>
              <a:t>想一想：下面图片中只有三种豆，有三个豆是未知的种类，如何判定他们的种类？</a:t>
            </a:r>
          </a:p>
        </p:txBody>
      </p:sp>
      <p:pic>
        <p:nvPicPr>
          <p:cNvPr id="6" name="Picture 4" descr="C:\Users\Administrator\Desktop\2284031_093426186103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3879"/>
            <a:ext cx="7599363"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4"/>
          <p:cNvSpPr txBox="1"/>
          <p:nvPr/>
        </p:nvSpPr>
        <p:spPr>
          <a:xfrm>
            <a:off x="1338263" y="5712879"/>
            <a:ext cx="7143750" cy="400050"/>
          </a:xfrm>
          <a:prstGeom prst="rect">
            <a:avLst/>
          </a:prstGeom>
          <a:noFill/>
        </p:spPr>
        <p:txBody>
          <a:bodyPr>
            <a:spAutoFit/>
          </a:bodyPr>
          <a:lstStyle/>
          <a:p>
            <a:pPr algn="just">
              <a:defRPr/>
            </a:pPr>
            <a:r>
              <a:rPr lang="en-US" altLang="zh-CN" sz="2000" b="1" dirty="0">
                <a:solidFill>
                  <a:schemeClr val="tx1">
                    <a:lumMod val="90000"/>
                    <a:lumOff val="10000"/>
                  </a:schemeClr>
                </a:solidFill>
                <a:ea typeface="微软雅黑" pitchFamily="34" charset="-122"/>
                <a:cs typeface="Arial" pitchFamily="34" charset="0"/>
              </a:rPr>
              <a:t>1968</a:t>
            </a:r>
            <a:r>
              <a:rPr lang="zh-CN" altLang="en-US" sz="2000" b="1" dirty="0">
                <a:solidFill>
                  <a:schemeClr val="tx1">
                    <a:lumMod val="90000"/>
                    <a:lumOff val="10000"/>
                  </a:schemeClr>
                </a:solidFill>
                <a:ea typeface="微软雅黑" pitchFamily="34" charset="-122"/>
                <a:cs typeface="Arial" pitchFamily="34" charset="0"/>
              </a:rPr>
              <a:t>年，</a:t>
            </a:r>
            <a:r>
              <a:rPr lang="en-US" altLang="zh-CN" sz="2000" b="1" dirty="0">
                <a:solidFill>
                  <a:schemeClr val="tx1">
                    <a:lumMod val="90000"/>
                    <a:lumOff val="10000"/>
                  </a:schemeClr>
                </a:solidFill>
                <a:ea typeface="微软雅黑" pitchFamily="34" charset="-122"/>
                <a:cs typeface="Arial" pitchFamily="34" charset="0"/>
              </a:rPr>
              <a:t>Cover</a:t>
            </a:r>
            <a:r>
              <a:rPr lang="zh-CN" altLang="en-US" sz="2000" b="1" dirty="0">
                <a:solidFill>
                  <a:schemeClr val="tx1">
                    <a:lumMod val="90000"/>
                    <a:lumOff val="10000"/>
                  </a:schemeClr>
                </a:solidFill>
                <a:ea typeface="微软雅黑" pitchFamily="34" charset="-122"/>
                <a:cs typeface="Arial" pitchFamily="34" charset="0"/>
              </a:rPr>
              <a:t>和</a:t>
            </a:r>
            <a:r>
              <a:rPr lang="en-US" altLang="zh-CN" sz="2000" b="1" dirty="0">
                <a:solidFill>
                  <a:schemeClr val="tx1">
                    <a:lumMod val="90000"/>
                    <a:lumOff val="10000"/>
                  </a:schemeClr>
                </a:solidFill>
                <a:ea typeface="微软雅黑" pitchFamily="34" charset="-122"/>
                <a:cs typeface="Arial" pitchFamily="34" charset="0"/>
              </a:rPr>
              <a:t>Hart</a:t>
            </a:r>
            <a:r>
              <a:rPr lang="zh-CN" altLang="en-US" sz="2000" b="1" dirty="0">
                <a:solidFill>
                  <a:schemeClr val="tx1">
                    <a:lumMod val="90000"/>
                    <a:lumOff val="10000"/>
                  </a:schemeClr>
                </a:solidFill>
                <a:ea typeface="微软雅黑" pitchFamily="34" charset="-122"/>
                <a:cs typeface="Arial" pitchFamily="34" charset="0"/>
              </a:rPr>
              <a:t>提出了最初的近邻法。</a:t>
            </a:r>
          </a:p>
        </p:txBody>
      </p:sp>
    </p:spTree>
    <p:extLst>
      <p:ext uri="{BB962C8B-B14F-4D97-AF65-F5344CB8AC3E}">
        <p14:creationId xmlns:p14="http://schemas.microsoft.com/office/powerpoint/2010/main" val="1394952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算法是怎么来的</a:t>
            </a:r>
            <a:r>
              <a:rPr lang="en-US" altLang="zh-CN" dirty="0"/>
              <a:t>?</a:t>
            </a:r>
            <a:endParaRPr lang="zh-CN" altLang="en-US" dirty="0"/>
          </a:p>
        </p:txBody>
      </p:sp>
      <p:sp>
        <p:nvSpPr>
          <p:cNvPr id="10" name="TextBox 4"/>
          <p:cNvSpPr txBox="1"/>
          <p:nvPr/>
        </p:nvSpPr>
        <p:spPr>
          <a:xfrm>
            <a:off x="838200" y="1478969"/>
            <a:ext cx="5500687" cy="5078412"/>
          </a:xfrm>
          <a:prstGeom prst="rect">
            <a:avLst/>
          </a:prstGeom>
          <a:noFill/>
        </p:spPr>
        <p:txBody>
          <a:bodyPr>
            <a:spAutoFit/>
          </a:bodyPr>
          <a:lstStyle/>
          <a:p>
            <a:pPr algn="just">
              <a:lnSpc>
                <a:spcPct val="150000"/>
              </a:lnSpc>
              <a:defRPr/>
            </a:pPr>
            <a:r>
              <a:rPr lang="en-US" altLang="zh-CN" sz="2400" b="1" dirty="0">
                <a:solidFill>
                  <a:schemeClr val="tx1">
                    <a:lumMod val="90000"/>
                    <a:lumOff val="10000"/>
                  </a:schemeClr>
                </a:solidFill>
                <a:ea typeface="微软雅黑" pitchFamily="34" charset="-122"/>
                <a:cs typeface="Arial" pitchFamily="34" charset="0"/>
              </a:rPr>
              <a:t>	</a:t>
            </a:r>
            <a:r>
              <a:rPr lang="zh-CN" altLang="en-US" sz="2400" b="1" dirty="0">
                <a:solidFill>
                  <a:schemeClr val="tx1">
                    <a:lumMod val="90000"/>
                    <a:lumOff val="10000"/>
                  </a:schemeClr>
                </a:solidFill>
                <a:ea typeface="微软雅黑" pitchFamily="34" charset="-122"/>
                <a:cs typeface="Arial" pitchFamily="34" charset="0"/>
              </a:rPr>
              <a:t>提供一种思路，即：未知的豆离哪种豆最近就认为未知豆和该豆是同一种类。由此，我们引出</a:t>
            </a:r>
            <a:r>
              <a:rPr lang="zh-CN" altLang="en-US" sz="2400" b="1" dirty="0">
                <a:solidFill>
                  <a:srgbClr val="FF0000"/>
                </a:solidFill>
                <a:ea typeface="微软雅黑" pitchFamily="34" charset="-122"/>
                <a:cs typeface="Arial" pitchFamily="34" charset="0"/>
              </a:rPr>
              <a:t>最近邻算法</a:t>
            </a:r>
            <a:r>
              <a:rPr lang="zh-CN" altLang="en-US" sz="2400" b="1" dirty="0">
                <a:solidFill>
                  <a:schemeClr val="tx1">
                    <a:lumMod val="90000"/>
                    <a:lumOff val="10000"/>
                  </a:schemeClr>
                </a:solidFill>
                <a:ea typeface="微软雅黑" pitchFamily="34" charset="-122"/>
                <a:cs typeface="Arial" pitchFamily="34" charset="0"/>
              </a:rPr>
              <a:t>的定义：为了判定未知样本的类别，以全部训练样本作为代表点，计算未知样本与所有训练样本的距离，并以最近邻者的类别作为决策未知样本类别的唯一依据。但是，最近邻算法明显是存在缺陷的，我们来看一个例子。</a:t>
            </a:r>
          </a:p>
        </p:txBody>
      </p:sp>
      <p:sp>
        <p:nvSpPr>
          <p:cNvPr id="11" name="TextBox 4"/>
          <p:cNvSpPr txBox="1"/>
          <p:nvPr/>
        </p:nvSpPr>
        <p:spPr>
          <a:xfrm>
            <a:off x="6691313" y="860426"/>
            <a:ext cx="5500687" cy="830262"/>
          </a:xfrm>
          <a:prstGeom prst="rect">
            <a:avLst/>
          </a:prstGeom>
          <a:noFill/>
        </p:spPr>
        <p:txBody>
          <a:bodyPr>
            <a:spAutoFit/>
          </a:bodyPr>
          <a:lstStyle/>
          <a:p>
            <a:pPr algn="just">
              <a:defRPr/>
            </a:pPr>
            <a:r>
              <a:rPr lang="zh-CN" altLang="en-US" sz="2400" b="1" dirty="0">
                <a:solidFill>
                  <a:schemeClr val="tx1">
                    <a:lumMod val="90000"/>
                    <a:lumOff val="10000"/>
                  </a:schemeClr>
                </a:solidFill>
                <a:ea typeface="微软雅黑" pitchFamily="34" charset="-122"/>
                <a:cs typeface="Arial" pitchFamily="34" charset="0"/>
              </a:rPr>
              <a:t>问题：有一个未知形状</a:t>
            </a:r>
            <a:r>
              <a:rPr lang="en-US" altLang="zh-CN" sz="2400" b="1" dirty="0">
                <a:solidFill>
                  <a:schemeClr val="tx1">
                    <a:lumMod val="90000"/>
                    <a:lumOff val="10000"/>
                  </a:schemeClr>
                </a:solidFill>
                <a:ea typeface="微软雅黑" pitchFamily="34" charset="-122"/>
                <a:cs typeface="Arial" pitchFamily="34" charset="0"/>
              </a:rPr>
              <a:t>X(</a:t>
            </a:r>
            <a:r>
              <a:rPr lang="zh-CN" altLang="en-US" sz="2400" b="1" dirty="0">
                <a:solidFill>
                  <a:schemeClr val="tx1">
                    <a:lumMod val="90000"/>
                    <a:lumOff val="10000"/>
                  </a:schemeClr>
                </a:solidFill>
                <a:ea typeface="微软雅黑" pitchFamily="34" charset="-122"/>
                <a:cs typeface="Arial" pitchFamily="34" charset="0"/>
              </a:rPr>
              <a:t>图中绿色的圆点</a:t>
            </a:r>
            <a:r>
              <a:rPr lang="en-US" altLang="zh-CN" sz="2400" b="1" dirty="0">
                <a:solidFill>
                  <a:schemeClr val="tx1">
                    <a:lumMod val="90000"/>
                    <a:lumOff val="10000"/>
                  </a:schemeClr>
                </a:solidFill>
                <a:ea typeface="微软雅黑" pitchFamily="34" charset="-122"/>
                <a:cs typeface="Arial" pitchFamily="34" charset="0"/>
              </a:rPr>
              <a:t>)</a:t>
            </a:r>
            <a:r>
              <a:rPr lang="zh-CN" altLang="en-US" sz="2400" b="1" dirty="0">
                <a:solidFill>
                  <a:schemeClr val="tx1">
                    <a:lumMod val="90000"/>
                    <a:lumOff val="10000"/>
                  </a:schemeClr>
                </a:solidFill>
                <a:ea typeface="微软雅黑" pitchFamily="34" charset="-122"/>
                <a:cs typeface="Arial" pitchFamily="34" charset="0"/>
              </a:rPr>
              <a:t>，如何判断</a:t>
            </a:r>
            <a:r>
              <a:rPr lang="en-US" altLang="zh-CN" sz="2400" b="1" dirty="0">
                <a:solidFill>
                  <a:schemeClr val="tx1">
                    <a:lumMod val="90000"/>
                    <a:lumOff val="10000"/>
                  </a:schemeClr>
                </a:solidFill>
                <a:ea typeface="微软雅黑" pitchFamily="34" charset="-122"/>
                <a:cs typeface="Arial" pitchFamily="34" charset="0"/>
              </a:rPr>
              <a:t>X</a:t>
            </a:r>
            <a:r>
              <a:rPr lang="zh-CN" altLang="en-US" sz="2400" b="1" dirty="0">
                <a:solidFill>
                  <a:schemeClr val="tx1">
                    <a:lumMod val="90000"/>
                    <a:lumOff val="10000"/>
                  </a:schemeClr>
                </a:solidFill>
                <a:ea typeface="微软雅黑" pitchFamily="34" charset="-122"/>
                <a:cs typeface="Arial" pitchFamily="34" charset="0"/>
              </a:rPr>
              <a:t>是什么形状</a:t>
            </a:r>
            <a:r>
              <a:rPr lang="en-US" altLang="zh-CN" sz="2400" b="1" dirty="0">
                <a:solidFill>
                  <a:schemeClr val="tx1">
                    <a:lumMod val="90000"/>
                    <a:lumOff val="10000"/>
                  </a:schemeClr>
                </a:solidFill>
                <a:ea typeface="微软雅黑" pitchFamily="34" charset="-122"/>
                <a:cs typeface="Arial" pitchFamily="34" charset="0"/>
              </a:rPr>
              <a:t>?</a:t>
            </a:r>
            <a:endParaRPr lang="zh-CN" altLang="en-US" sz="2400" b="1" dirty="0">
              <a:solidFill>
                <a:schemeClr val="tx1">
                  <a:lumMod val="90000"/>
                  <a:lumOff val="10000"/>
                </a:schemeClr>
              </a:solidFill>
              <a:ea typeface="微软雅黑" pitchFamily="34" charset="-122"/>
              <a:cs typeface="Arial" pitchFamily="34" charset="0"/>
            </a:endParaRPr>
          </a:p>
        </p:txBody>
      </p:sp>
      <p:pic>
        <p:nvPicPr>
          <p:cNvPr id="12" name="Picture 6" descr="C:\Users\Administrator\Desktop\无标题-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387" y="1793011"/>
            <a:ext cx="5000625" cy="450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584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算法是怎么来的</a:t>
            </a:r>
            <a:r>
              <a:rPr lang="en-US" altLang="zh-CN" dirty="0"/>
              <a:t>?</a:t>
            </a:r>
            <a:endParaRPr lang="zh-CN" altLang="en-US" dirty="0"/>
          </a:p>
        </p:txBody>
      </p:sp>
      <p:sp>
        <p:nvSpPr>
          <p:cNvPr id="10" name="TextBox 4"/>
          <p:cNvSpPr txBox="1"/>
          <p:nvPr/>
        </p:nvSpPr>
        <p:spPr>
          <a:xfrm>
            <a:off x="838200" y="1478969"/>
            <a:ext cx="5500687" cy="3911327"/>
          </a:xfrm>
          <a:prstGeom prst="rect">
            <a:avLst/>
          </a:prstGeom>
          <a:noFill/>
        </p:spPr>
        <p:txBody>
          <a:bodyPr>
            <a:spAutoFit/>
          </a:bodyPr>
          <a:lstStyle/>
          <a:p>
            <a:pPr algn="just">
              <a:lnSpc>
                <a:spcPct val="150000"/>
              </a:lnSpc>
              <a:defRPr/>
            </a:pPr>
            <a:r>
              <a:rPr lang="en-US" altLang="zh-CN" sz="2400" b="1" dirty="0">
                <a:solidFill>
                  <a:schemeClr val="tx1">
                    <a:lumMod val="90000"/>
                    <a:lumOff val="10000"/>
                  </a:schemeClr>
                </a:solidFill>
                <a:ea typeface="微软雅黑" pitchFamily="34" charset="-122"/>
                <a:cs typeface="Arial" pitchFamily="34" charset="0"/>
              </a:rPr>
              <a:t>	</a:t>
            </a:r>
            <a:r>
              <a:rPr lang="zh-CN" altLang="en-US" sz="2400" b="1" dirty="0">
                <a:ea typeface="微软雅黑" pitchFamily="34" charset="-122"/>
                <a:cs typeface="Arial" pitchFamily="34" charset="0"/>
              </a:rPr>
              <a:t>显然，通过上面的例子我们可以明显发现最近邻算法的缺陷</a:t>
            </a:r>
            <a:r>
              <a:rPr lang="en-US" altLang="zh-CN" sz="2400" b="1" dirty="0">
                <a:ea typeface="微软雅黑" pitchFamily="34" charset="-122"/>
                <a:cs typeface="Arial" pitchFamily="34" charset="0"/>
              </a:rPr>
              <a:t>——</a:t>
            </a:r>
            <a:r>
              <a:rPr lang="zh-CN" altLang="en-US" sz="2400" b="1" dirty="0">
                <a:ea typeface="微软雅黑" pitchFamily="34" charset="-122"/>
                <a:cs typeface="Arial" pitchFamily="34" charset="0"/>
              </a:rPr>
              <a:t>对噪声数据过于敏感，为了解决这个问题，我们可以可以把位置样本周边的多个最近样本计算在内，扩大参与决策的样本量，以避免个别数据直接决定决策结果。由此，我们引进</a:t>
            </a:r>
            <a:r>
              <a:rPr lang="en-US" altLang="zh-CN" sz="2400" b="1" dirty="0">
                <a:solidFill>
                  <a:srgbClr val="FF0000"/>
                </a:solidFill>
                <a:ea typeface="微软雅黑" pitchFamily="34" charset="-122"/>
                <a:cs typeface="Arial" pitchFamily="34" charset="0"/>
              </a:rPr>
              <a:t>K-</a:t>
            </a:r>
            <a:r>
              <a:rPr lang="zh-CN" altLang="en-US" sz="2400" b="1" dirty="0">
                <a:ea typeface="微软雅黑" pitchFamily="34" charset="-122"/>
                <a:cs typeface="Arial" pitchFamily="34" charset="0"/>
              </a:rPr>
              <a:t>最近邻算法。</a:t>
            </a:r>
            <a:endParaRPr lang="en-US" altLang="zh-CN" sz="2400" b="1" dirty="0">
              <a:ea typeface="微软雅黑" pitchFamily="34" charset="-122"/>
              <a:cs typeface="Arial" pitchFamily="34" charset="0"/>
            </a:endParaRPr>
          </a:p>
        </p:txBody>
      </p:sp>
      <p:sp>
        <p:nvSpPr>
          <p:cNvPr id="11" name="TextBox 4"/>
          <p:cNvSpPr txBox="1"/>
          <p:nvPr/>
        </p:nvSpPr>
        <p:spPr>
          <a:xfrm>
            <a:off x="6691313" y="860426"/>
            <a:ext cx="5500687" cy="1938992"/>
          </a:xfrm>
          <a:prstGeom prst="rect">
            <a:avLst/>
          </a:prstGeom>
          <a:noFill/>
        </p:spPr>
        <p:txBody>
          <a:bodyPr>
            <a:spAutoFit/>
          </a:bodyPr>
          <a:lstStyle/>
          <a:p>
            <a:pPr algn="just">
              <a:defRPr/>
            </a:pPr>
            <a:r>
              <a:rPr lang="en-US" altLang="zh-CN" sz="2400" b="1" dirty="0">
                <a:solidFill>
                  <a:schemeClr val="tx1">
                    <a:lumMod val="90000"/>
                    <a:lumOff val="10000"/>
                  </a:schemeClr>
                </a:solidFill>
                <a:ea typeface="微软雅黑" pitchFamily="34" charset="-122"/>
                <a:cs typeface="Arial" pitchFamily="34" charset="0"/>
              </a:rPr>
              <a:t> </a:t>
            </a:r>
            <a:r>
              <a:rPr lang="en-US" altLang="zh-CN" sz="2400" b="1" dirty="0">
                <a:solidFill>
                  <a:srgbClr val="FF0000"/>
                </a:solidFill>
                <a:ea typeface="微软雅黑" pitchFamily="34" charset="-122"/>
                <a:cs typeface="Arial" pitchFamily="34" charset="0"/>
              </a:rPr>
              <a:t>K-</a:t>
            </a:r>
            <a:r>
              <a:rPr lang="zh-CN" altLang="en-US" sz="2400" b="1" dirty="0">
                <a:solidFill>
                  <a:srgbClr val="FF0000"/>
                </a:solidFill>
                <a:ea typeface="微软雅黑" pitchFamily="34" charset="-122"/>
                <a:cs typeface="Arial" pitchFamily="34" charset="0"/>
              </a:rPr>
              <a:t>最近邻算法</a:t>
            </a:r>
            <a:r>
              <a:rPr lang="zh-CN" altLang="en-US" sz="2400" b="1" dirty="0">
                <a:solidFill>
                  <a:schemeClr val="tx1">
                    <a:lumMod val="90000"/>
                    <a:lumOff val="10000"/>
                  </a:schemeClr>
                </a:solidFill>
                <a:ea typeface="微软雅黑" pitchFamily="34" charset="-122"/>
                <a:cs typeface="Arial" pitchFamily="34" charset="0"/>
              </a:rPr>
              <a:t>是最近邻算法的一个延伸。基本思路是：选择未知样本一定范围内确定个数的</a:t>
            </a:r>
            <a:r>
              <a:rPr lang="en-US" altLang="zh-CN" sz="2400" b="1" dirty="0">
                <a:solidFill>
                  <a:schemeClr val="tx1">
                    <a:lumMod val="90000"/>
                    <a:lumOff val="10000"/>
                  </a:schemeClr>
                </a:solidFill>
                <a:ea typeface="微软雅黑" pitchFamily="34" charset="-122"/>
                <a:cs typeface="Arial" pitchFamily="34" charset="0"/>
              </a:rPr>
              <a:t>K</a:t>
            </a:r>
            <a:r>
              <a:rPr lang="zh-CN" altLang="en-US" sz="2400" b="1" dirty="0">
                <a:solidFill>
                  <a:schemeClr val="tx1">
                    <a:lumMod val="90000"/>
                    <a:lumOff val="10000"/>
                  </a:schemeClr>
                </a:solidFill>
                <a:ea typeface="微软雅黑" pitchFamily="34" charset="-122"/>
                <a:cs typeface="Arial" pitchFamily="34" charset="0"/>
              </a:rPr>
              <a:t>个样本，该</a:t>
            </a:r>
            <a:r>
              <a:rPr lang="en-US" altLang="zh-CN" sz="2400" b="1" dirty="0">
                <a:solidFill>
                  <a:schemeClr val="tx1">
                    <a:lumMod val="90000"/>
                    <a:lumOff val="10000"/>
                  </a:schemeClr>
                </a:solidFill>
                <a:ea typeface="微软雅黑" pitchFamily="34" charset="-122"/>
                <a:cs typeface="Arial" pitchFamily="34" charset="0"/>
              </a:rPr>
              <a:t>K</a:t>
            </a:r>
            <a:r>
              <a:rPr lang="zh-CN" altLang="en-US" sz="2400" b="1" dirty="0">
                <a:solidFill>
                  <a:schemeClr val="tx1">
                    <a:lumMod val="90000"/>
                    <a:lumOff val="10000"/>
                  </a:schemeClr>
                </a:solidFill>
                <a:ea typeface="微软雅黑" pitchFamily="34" charset="-122"/>
                <a:cs typeface="Arial" pitchFamily="34" charset="0"/>
              </a:rPr>
              <a:t>个样本大多数属于某一类型，则未知样本判定为该类型。</a:t>
            </a:r>
          </a:p>
        </p:txBody>
      </p:sp>
      <p:pic>
        <p:nvPicPr>
          <p:cNvPr id="12" name="Picture 6" descr="C:\Users\Administrator\Desktop\无标题-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300" y="2799418"/>
            <a:ext cx="4070711" cy="366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85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543619" y="965201"/>
            <a:ext cx="7132727" cy="4783698"/>
          </a:xfrm>
          <a:prstGeom prst="rect">
            <a:avLst/>
          </a:prstGeom>
        </p:spPr>
      </p:pic>
      <p:sp>
        <p:nvSpPr>
          <p:cNvPr id="5" name="文本框 4"/>
          <p:cNvSpPr txBox="1"/>
          <p:nvPr/>
        </p:nvSpPr>
        <p:spPr>
          <a:xfrm>
            <a:off x="6756400" y="2235200"/>
            <a:ext cx="4724400" cy="369332"/>
          </a:xfrm>
          <a:prstGeom prst="rect">
            <a:avLst/>
          </a:prstGeom>
          <a:noFill/>
        </p:spPr>
        <p:txBody>
          <a:bodyPr wrap="square" rtlCol="0">
            <a:spAutoFit/>
          </a:bodyPr>
          <a:lstStyle/>
          <a:p>
            <a:r>
              <a:rPr lang="en-US" altLang="zh-CN" dirty="0" smtClean="0"/>
              <a:t>OSX </a:t>
            </a:r>
            <a:r>
              <a:rPr lang="zh-CN" altLang="en-US" dirty="0" smtClean="0"/>
              <a:t>打开</a:t>
            </a:r>
            <a:r>
              <a:rPr lang="en-US" altLang="zh-CN" dirty="0" smtClean="0"/>
              <a:t>terminal </a:t>
            </a:r>
            <a:r>
              <a:rPr lang="zh-CN" altLang="en-US" dirty="0" smtClean="0"/>
              <a:t>输入</a:t>
            </a:r>
            <a:r>
              <a:rPr lang="en-US" altLang="zh-CN" dirty="0" err="1" smtClean="0"/>
              <a:t>ssh</a:t>
            </a:r>
            <a:r>
              <a:rPr lang="en-US" altLang="zh-CN" dirty="0" smtClean="0"/>
              <a:t> </a:t>
            </a:r>
            <a:r>
              <a:rPr lang="en-US" altLang="zh-CN" dirty="0" err="1" smtClean="0"/>
              <a:t>study@ip</a:t>
            </a:r>
            <a:endParaRPr lang="zh-CN" altLang="en-US" dirty="0"/>
          </a:p>
        </p:txBody>
      </p:sp>
    </p:spTree>
    <p:extLst>
      <p:ext uri="{BB962C8B-B14F-4D97-AF65-F5344CB8AC3E}">
        <p14:creationId xmlns:p14="http://schemas.microsoft.com/office/powerpoint/2010/main" val="519996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smtClean="0"/>
              <a:t>算法的暴力步骤</a:t>
            </a:r>
            <a:endParaRPr lang="zh-CN" altLang="en-US" dirty="0"/>
          </a:p>
        </p:txBody>
      </p:sp>
      <p:sp>
        <p:nvSpPr>
          <p:cNvPr id="7" name="TextBox 4"/>
          <p:cNvSpPr txBox="1"/>
          <p:nvPr/>
        </p:nvSpPr>
        <p:spPr>
          <a:xfrm>
            <a:off x="838199" y="1515183"/>
            <a:ext cx="9374109" cy="4031873"/>
          </a:xfrm>
          <a:prstGeom prst="rect">
            <a:avLst/>
          </a:prstGeom>
          <a:noFill/>
        </p:spPr>
        <p:txBody>
          <a:bodyPr wrap="square">
            <a:spAutoFit/>
          </a:bodyPr>
          <a:lstStyle/>
          <a:p>
            <a:pPr>
              <a:lnSpc>
                <a:spcPct val="150000"/>
              </a:lnSpc>
              <a:defRPr/>
            </a:pPr>
            <a:r>
              <a:rPr lang="zh-CN" altLang="en-US" sz="2000" b="1" dirty="0">
                <a:latin typeface="Arial" charset="0"/>
              </a:rPr>
              <a:t>算法步骤：</a:t>
            </a:r>
          </a:p>
          <a:p>
            <a:pPr>
              <a:lnSpc>
                <a:spcPct val="150000"/>
              </a:lnSpc>
              <a:defRPr/>
            </a:pPr>
            <a:r>
              <a:rPr lang="en-US" altLang="zh-CN" sz="2000" b="1" dirty="0">
                <a:latin typeface="Arial" charset="0"/>
              </a:rPr>
              <a:t>step.1---</a:t>
            </a:r>
            <a:r>
              <a:rPr lang="zh-CN" altLang="en-US" sz="2000" b="1" dirty="0">
                <a:latin typeface="Arial" charset="0"/>
              </a:rPr>
              <a:t>初始化距离为最大值</a:t>
            </a:r>
          </a:p>
          <a:p>
            <a:pPr>
              <a:lnSpc>
                <a:spcPct val="150000"/>
              </a:lnSpc>
              <a:defRPr/>
            </a:pPr>
            <a:r>
              <a:rPr lang="en-US" altLang="zh-CN" sz="2000" b="1" dirty="0">
                <a:latin typeface="Arial" charset="0"/>
              </a:rPr>
              <a:t>step.2---</a:t>
            </a:r>
            <a:r>
              <a:rPr lang="zh-CN" altLang="en-US" sz="2000" b="1" dirty="0">
                <a:latin typeface="Arial" charset="0"/>
              </a:rPr>
              <a:t>计算未知样本和每个训练样本的距离</a:t>
            </a:r>
            <a:r>
              <a:rPr lang="en-US" altLang="zh-CN" sz="2000" b="1" dirty="0">
                <a:latin typeface="Arial" charset="0"/>
              </a:rPr>
              <a:t>dist</a:t>
            </a:r>
            <a:endParaRPr lang="zh-CN" altLang="en-US" sz="2000" b="1" dirty="0">
              <a:latin typeface="Arial" charset="0"/>
            </a:endParaRPr>
          </a:p>
          <a:p>
            <a:pPr>
              <a:lnSpc>
                <a:spcPct val="150000"/>
              </a:lnSpc>
              <a:defRPr/>
            </a:pPr>
            <a:r>
              <a:rPr lang="en-US" altLang="zh-CN" sz="2000" b="1" dirty="0">
                <a:latin typeface="Arial" charset="0"/>
              </a:rPr>
              <a:t>step.3---</a:t>
            </a:r>
            <a:r>
              <a:rPr lang="zh-CN" altLang="en-US" sz="2000" b="1" dirty="0">
                <a:latin typeface="Arial" charset="0"/>
              </a:rPr>
              <a:t>得到目前</a:t>
            </a:r>
            <a:r>
              <a:rPr lang="en-US" altLang="zh-CN" sz="2000" b="1" dirty="0">
                <a:latin typeface="Arial" charset="0"/>
              </a:rPr>
              <a:t>K</a:t>
            </a:r>
            <a:r>
              <a:rPr lang="zh-CN" altLang="en-US" sz="2000" b="1" dirty="0">
                <a:latin typeface="Arial" charset="0"/>
              </a:rPr>
              <a:t>个最临近样本中的最大距离</a:t>
            </a:r>
            <a:r>
              <a:rPr lang="en-US" altLang="zh-CN" sz="2000" b="1" dirty="0" err="1">
                <a:latin typeface="Arial" charset="0"/>
              </a:rPr>
              <a:t>maxdist</a:t>
            </a:r>
            <a:endParaRPr lang="en-US" altLang="zh-CN" sz="2000" b="1" dirty="0">
              <a:latin typeface="Arial" charset="0"/>
            </a:endParaRPr>
          </a:p>
          <a:p>
            <a:pPr>
              <a:lnSpc>
                <a:spcPct val="150000"/>
              </a:lnSpc>
              <a:defRPr/>
            </a:pPr>
            <a:r>
              <a:rPr lang="en-US" altLang="zh-CN" sz="2000" b="1" dirty="0">
                <a:latin typeface="Arial" charset="0"/>
              </a:rPr>
              <a:t>step.4---</a:t>
            </a:r>
            <a:r>
              <a:rPr lang="zh-CN" altLang="en-US" sz="2000" b="1" dirty="0">
                <a:latin typeface="Arial" charset="0"/>
              </a:rPr>
              <a:t>如果</a:t>
            </a:r>
            <a:r>
              <a:rPr lang="en-US" altLang="zh-CN" sz="2000" b="1" dirty="0">
                <a:latin typeface="Arial" charset="0"/>
              </a:rPr>
              <a:t>dist</a:t>
            </a:r>
            <a:r>
              <a:rPr lang="zh-CN" altLang="en-US" sz="2000" b="1" dirty="0">
                <a:latin typeface="Arial" charset="0"/>
              </a:rPr>
              <a:t>小于</a:t>
            </a:r>
            <a:r>
              <a:rPr lang="en-US" altLang="zh-CN" sz="2000" b="1" dirty="0" err="1">
                <a:latin typeface="Arial" charset="0"/>
              </a:rPr>
              <a:t>maxdist</a:t>
            </a:r>
            <a:r>
              <a:rPr lang="zh-CN" altLang="en-US" sz="2000" b="1" dirty="0">
                <a:latin typeface="Arial" charset="0"/>
              </a:rPr>
              <a:t>，则将该训练样本作为</a:t>
            </a:r>
            <a:r>
              <a:rPr lang="en-US" altLang="zh-CN" sz="2000" b="1" dirty="0">
                <a:latin typeface="Arial" charset="0"/>
              </a:rPr>
              <a:t>K-</a:t>
            </a:r>
            <a:r>
              <a:rPr lang="zh-CN" altLang="en-US" sz="2000" b="1" dirty="0" smtClean="0">
                <a:latin typeface="Arial" charset="0"/>
              </a:rPr>
              <a:t>最近邻</a:t>
            </a:r>
            <a:r>
              <a:rPr lang="zh-CN" altLang="en-US" sz="2000" b="1" dirty="0">
                <a:latin typeface="Arial" charset="0"/>
              </a:rPr>
              <a:t>样本</a:t>
            </a:r>
          </a:p>
          <a:p>
            <a:pPr>
              <a:lnSpc>
                <a:spcPct val="150000"/>
              </a:lnSpc>
              <a:defRPr/>
            </a:pPr>
            <a:r>
              <a:rPr lang="en-US" altLang="zh-CN" sz="2000" b="1" dirty="0">
                <a:latin typeface="Arial" charset="0"/>
              </a:rPr>
              <a:t>step.5---</a:t>
            </a:r>
            <a:r>
              <a:rPr lang="zh-CN" altLang="en-US" sz="2000" b="1" dirty="0">
                <a:latin typeface="Arial" charset="0"/>
              </a:rPr>
              <a:t>重复步骤</a:t>
            </a:r>
            <a:r>
              <a:rPr lang="en-US" altLang="zh-CN" sz="2000" b="1" dirty="0">
                <a:latin typeface="Arial" charset="0"/>
              </a:rPr>
              <a:t>2</a:t>
            </a:r>
            <a:r>
              <a:rPr lang="zh-CN" altLang="en-US" sz="2000" b="1" dirty="0">
                <a:latin typeface="Arial" charset="0"/>
              </a:rPr>
              <a:t>、</a:t>
            </a:r>
            <a:r>
              <a:rPr lang="en-US" altLang="zh-CN" sz="2000" b="1" dirty="0">
                <a:latin typeface="Arial" charset="0"/>
              </a:rPr>
              <a:t>3</a:t>
            </a:r>
            <a:r>
              <a:rPr lang="zh-CN" altLang="en-US" sz="2000" b="1" dirty="0">
                <a:latin typeface="Arial" charset="0"/>
              </a:rPr>
              <a:t>、</a:t>
            </a:r>
            <a:r>
              <a:rPr lang="en-US" altLang="zh-CN" sz="2000" b="1" dirty="0">
                <a:latin typeface="Arial" charset="0"/>
              </a:rPr>
              <a:t>4</a:t>
            </a:r>
            <a:r>
              <a:rPr lang="zh-CN" altLang="en-US" sz="2000" b="1" dirty="0">
                <a:latin typeface="Arial" charset="0"/>
              </a:rPr>
              <a:t>，直到未知样本和所有训练样本</a:t>
            </a:r>
            <a:r>
              <a:rPr lang="zh-CN" altLang="en-US" sz="2000" b="1" dirty="0" smtClean="0">
                <a:latin typeface="Arial" charset="0"/>
              </a:rPr>
              <a:t>的距离</a:t>
            </a:r>
            <a:r>
              <a:rPr lang="zh-CN" altLang="en-US" sz="2000" b="1" dirty="0">
                <a:latin typeface="Arial" charset="0"/>
              </a:rPr>
              <a:t>都算完</a:t>
            </a:r>
          </a:p>
          <a:p>
            <a:pPr>
              <a:lnSpc>
                <a:spcPct val="150000"/>
              </a:lnSpc>
              <a:defRPr/>
            </a:pPr>
            <a:r>
              <a:rPr lang="en-US" altLang="zh-CN" sz="2000" b="1" dirty="0">
                <a:latin typeface="Arial" charset="0"/>
              </a:rPr>
              <a:t>step.6---</a:t>
            </a:r>
            <a:r>
              <a:rPr lang="zh-CN" altLang="en-US" sz="2000" b="1" dirty="0">
                <a:latin typeface="Arial" charset="0"/>
              </a:rPr>
              <a:t>统计</a:t>
            </a:r>
            <a:r>
              <a:rPr lang="en-US" altLang="zh-CN" sz="2000" b="1" dirty="0">
                <a:latin typeface="Arial" charset="0"/>
              </a:rPr>
              <a:t>K</a:t>
            </a:r>
            <a:r>
              <a:rPr lang="zh-CN" altLang="en-US" sz="2000" b="1" dirty="0">
                <a:latin typeface="Arial" charset="0"/>
              </a:rPr>
              <a:t>个最近邻样本中每个类别出现的次数</a:t>
            </a:r>
          </a:p>
          <a:p>
            <a:pPr>
              <a:lnSpc>
                <a:spcPct val="150000"/>
              </a:lnSpc>
              <a:defRPr/>
            </a:pPr>
            <a:r>
              <a:rPr lang="en-US" altLang="zh-CN" sz="2000" b="1" dirty="0">
                <a:latin typeface="Arial" charset="0"/>
              </a:rPr>
              <a:t>step.7---</a:t>
            </a:r>
            <a:r>
              <a:rPr lang="zh-CN" altLang="en-US" sz="2000" b="1" dirty="0">
                <a:latin typeface="Arial" charset="0"/>
              </a:rPr>
              <a:t>选择出现频率最大的类别作为未知样本的类别</a:t>
            </a:r>
          </a:p>
          <a:p>
            <a:pPr algn="just">
              <a:defRPr/>
            </a:pPr>
            <a:endParaRPr lang="zh-CN" altLang="en-US" sz="1600" dirty="0">
              <a:solidFill>
                <a:schemeClr val="tx1">
                  <a:lumMod val="90000"/>
                  <a:lumOff val="10000"/>
                </a:schemeClr>
              </a:solidFill>
              <a:ea typeface="微软雅黑" pitchFamily="34" charset="-122"/>
              <a:cs typeface="Arial" pitchFamily="34" charset="0"/>
            </a:endParaRPr>
          </a:p>
        </p:txBody>
      </p:sp>
    </p:spTree>
    <p:extLst>
      <p:ext uri="{BB962C8B-B14F-4D97-AF65-F5344CB8AC3E}">
        <p14:creationId xmlns:p14="http://schemas.microsoft.com/office/powerpoint/2010/main" val="3436460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smtClean="0"/>
              <a:t>算法的暴力步骤</a:t>
            </a:r>
            <a:r>
              <a:rPr lang="en-US" altLang="zh-CN" dirty="0" smtClean="0"/>
              <a:t>-</a:t>
            </a:r>
            <a:r>
              <a:rPr lang="zh-CN" altLang="en-US" dirty="0" smtClean="0"/>
              <a:t>缺陷</a:t>
            </a:r>
            <a:endParaRPr lang="zh-CN" altLang="en-US" dirty="0"/>
          </a:p>
        </p:txBody>
      </p:sp>
      <p:sp>
        <p:nvSpPr>
          <p:cNvPr id="4" name="TextBox 6"/>
          <p:cNvSpPr txBox="1"/>
          <p:nvPr/>
        </p:nvSpPr>
        <p:spPr>
          <a:xfrm>
            <a:off x="1071563" y="1214438"/>
            <a:ext cx="6858000" cy="338137"/>
          </a:xfrm>
          <a:prstGeom prst="rect">
            <a:avLst/>
          </a:prstGeom>
          <a:noFill/>
        </p:spPr>
        <p:txBody>
          <a:bodyPr>
            <a:spAutoFit/>
          </a:bodyPr>
          <a:lstStyle/>
          <a:p>
            <a:pPr algn="just">
              <a:defRPr/>
            </a:pPr>
            <a:endParaRPr lang="zh-CN" altLang="en-US" sz="1600" dirty="0">
              <a:solidFill>
                <a:schemeClr val="tx1">
                  <a:lumMod val="90000"/>
                  <a:lumOff val="10000"/>
                </a:schemeClr>
              </a:solidFill>
              <a:ea typeface="微软雅黑" pitchFamily="34" charset="-122"/>
              <a:cs typeface="Arial" pitchFamily="34" charset="0"/>
            </a:endParaRPr>
          </a:p>
        </p:txBody>
      </p:sp>
      <p:pic>
        <p:nvPicPr>
          <p:cNvPr id="5" name="Picture 2" descr="C:\Users\Administrator\Desktop\QQ截图20131014210417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403" y="2028825"/>
            <a:ext cx="4962525"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p:cNvSpPr txBox="1"/>
          <p:nvPr/>
        </p:nvSpPr>
        <p:spPr>
          <a:xfrm>
            <a:off x="687215" y="1552575"/>
            <a:ext cx="6072188" cy="1631950"/>
          </a:xfrm>
          <a:prstGeom prst="rect">
            <a:avLst/>
          </a:prstGeom>
          <a:noFill/>
        </p:spPr>
        <p:txBody>
          <a:bodyPr>
            <a:spAutoFit/>
          </a:bodyPr>
          <a:lstStyle/>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观察下面的例子，我们看到，对于位置样本</a:t>
            </a:r>
            <a:r>
              <a:rPr lang="en-US" altLang="zh-CN" sz="2000" b="1" dirty="0">
                <a:solidFill>
                  <a:schemeClr val="tx1">
                    <a:lumMod val="90000"/>
                    <a:lumOff val="10000"/>
                  </a:schemeClr>
                </a:solidFill>
                <a:ea typeface="微软雅黑" pitchFamily="34" charset="-122"/>
                <a:cs typeface="Arial" pitchFamily="34" charset="0"/>
              </a:rPr>
              <a:t>X</a:t>
            </a:r>
            <a:r>
              <a:rPr lang="zh-CN" altLang="en-US" sz="2000" b="1" dirty="0">
                <a:solidFill>
                  <a:schemeClr val="tx1">
                    <a:lumMod val="90000"/>
                    <a:lumOff val="10000"/>
                  </a:schemeClr>
                </a:solidFill>
                <a:ea typeface="微软雅黑" pitchFamily="34" charset="-122"/>
                <a:cs typeface="Arial" pitchFamily="34" charset="0"/>
              </a:rPr>
              <a:t>，通过</a:t>
            </a:r>
            <a:r>
              <a:rPr lang="en-US" altLang="zh-CN" sz="2000" b="1" dirty="0">
                <a:solidFill>
                  <a:schemeClr val="tx1">
                    <a:lumMod val="90000"/>
                    <a:lumOff val="10000"/>
                  </a:schemeClr>
                </a:solidFill>
                <a:ea typeface="微软雅黑" pitchFamily="34" charset="-122"/>
                <a:cs typeface="Arial" pitchFamily="34" charset="0"/>
              </a:rPr>
              <a:t>KNN</a:t>
            </a:r>
            <a:r>
              <a:rPr lang="zh-CN" altLang="en-US" sz="2000" b="1" dirty="0">
                <a:solidFill>
                  <a:schemeClr val="tx1">
                    <a:lumMod val="90000"/>
                    <a:lumOff val="10000"/>
                  </a:schemeClr>
                </a:solidFill>
                <a:ea typeface="微软雅黑" pitchFamily="34" charset="-122"/>
                <a:cs typeface="Arial" pitchFamily="34" charset="0"/>
              </a:rPr>
              <a:t>算法，我们显然可以得到</a:t>
            </a:r>
            <a:r>
              <a:rPr lang="en-US" altLang="zh-CN" sz="2000" b="1" dirty="0">
                <a:solidFill>
                  <a:schemeClr val="tx1">
                    <a:lumMod val="90000"/>
                    <a:lumOff val="10000"/>
                  </a:schemeClr>
                </a:solidFill>
                <a:ea typeface="微软雅黑" pitchFamily="34" charset="-122"/>
                <a:cs typeface="Arial" pitchFamily="34" charset="0"/>
              </a:rPr>
              <a:t>X</a:t>
            </a:r>
            <a:r>
              <a:rPr lang="zh-CN" altLang="en-US" sz="2000" b="1" dirty="0">
                <a:solidFill>
                  <a:schemeClr val="tx1">
                    <a:lumMod val="90000"/>
                    <a:lumOff val="10000"/>
                  </a:schemeClr>
                </a:solidFill>
                <a:ea typeface="微软雅黑" pitchFamily="34" charset="-122"/>
                <a:cs typeface="Arial" pitchFamily="34" charset="0"/>
              </a:rPr>
              <a:t>应属于红点，但对于位置样本</a:t>
            </a:r>
            <a:r>
              <a:rPr lang="en-US" altLang="zh-CN" sz="2000" b="1" dirty="0">
                <a:solidFill>
                  <a:schemeClr val="tx1">
                    <a:lumMod val="90000"/>
                    <a:lumOff val="10000"/>
                  </a:schemeClr>
                </a:solidFill>
                <a:ea typeface="微软雅黑" pitchFamily="34" charset="-122"/>
                <a:cs typeface="Arial" pitchFamily="34" charset="0"/>
              </a:rPr>
              <a:t>Y</a:t>
            </a:r>
            <a:r>
              <a:rPr lang="zh-CN" altLang="en-US" sz="2000" b="1" dirty="0">
                <a:solidFill>
                  <a:schemeClr val="tx1">
                    <a:lumMod val="90000"/>
                    <a:lumOff val="10000"/>
                  </a:schemeClr>
                </a:solidFill>
                <a:ea typeface="微软雅黑" pitchFamily="34" charset="-122"/>
                <a:cs typeface="Arial" pitchFamily="34" charset="0"/>
              </a:rPr>
              <a:t>，通过</a:t>
            </a:r>
            <a:r>
              <a:rPr lang="en-US" altLang="zh-CN" sz="2000" b="1" dirty="0">
                <a:solidFill>
                  <a:schemeClr val="tx1">
                    <a:lumMod val="90000"/>
                    <a:lumOff val="10000"/>
                  </a:schemeClr>
                </a:solidFill>
                <a:ea typeface="微软雅黑" pitchFamily="34" charset="-122"/>
                <a:cs typeface="Arial" pitchFamily="34" charset="0"/>
              </a:rPr>
              <a:t>KNN</a:t>
            </a:r>
            <a:r>
              <a:rPr lang="zh-CN" altLang="en-US" sz="2000" b="1" dirty="0">
                <a:solidFill>
                  <a:schemeClr val="tx1">
                    <a:lumMod val="90000"/>
                    <a:lumOff val="10000"/>
                  </a:schemeClr>
                </a:solidFill>
                <a:ea typeface="微软雅黑" pitchFamily="34" charset="-122"/>
                <a:cs typeface="Arial" pitchFamily="34" charset="0"/>
              </a:rPr>
              <a:t>算法我们似乎得到了</a:t>
            </a:r>
            <a:r>
              <a:rPr lang="en-US" altLang="zh-CN" sz="2000" b="1" dirty="0">
                <a:solidFill>
                  <a:schemeClr val="tx1">
                    <a:lumMod val="90000"/>
                    <a:lumOff val="10000"/>
                  </a:schemeClr>
                </a:solidFill>
                <a:ea typeface="微软雅黑" pitchFamily="34" charset="-122"/>
                <a:cs typeface="Arial" pitchFamily="34" charset="0"/>
              </a:rPr>
              <a:t>Y</a:t>
            </a:r>
            <a:r>
              <a:rPr lang="zh-CN" altLang="en-US" sz="2000" b="1" dirty="0">
                <a:solidFill>
                  <a:schemeClr val="tx1">
                    <a:lumMod val="90000"/>
                    <a:lumOff val="10000"/>
                  </a:schemeClr>
                </a:solidFill>
                <a:ea typeface="微软雅黑" pitchFamily="34" charset="-122"/>
                <a:cs typeface="Arial" pitchFamily="34" charset="0"/>
              </a:rPr>
              <a:t>应属于蓝点的结论，而这个结论直观来看并没有说服力。</a:t>
            </a:r>
          </a:p>
        </p:txBody>
      </p:sp>
      <p:sp>
        <p:nvSpPr>
          <p:cNvPr id="8" name="TextBox 3"/>
          <p:cNvSpPr txBox="1"/>
          <p:nvPr/>
        </p:nvSpPr>
        <p:spPr>
          <a:xfrm>
            <a:off x="358179" y="3184525"/>
            <a:ext cx="6500812" cy="3139321"/>
          </a:xfrm>
          <a:prstGeom prst="rect">
            <a:avLst/>
          </a:prstGeom>
          <a:noFill/>
        </p:spPr>
        <p:txBody>
          <a:bodyPr>
            <a:spAutoFit/>
          </a:bodyPr>
          <a:lstStyle/>
          <a:p>
            <a:pPr algn="just">
              <a:defRPr/>
            </a:pPr>
            <a:r>
              <a:rPr lang="en-US" altLang="zh-CN" b="1" dirty="0">
                <a:latin typeface="+mn-ea"/>
              </a:rPr>
              <a:t>	</a:t>
            </a:r>
            <a:r>
              <a:rPr lang="zh-CN" altLang="en-US" b="1" dirty="0">
                <a:latin typeface="+mn-ea"/>
              </a:rPr>
              <a:t>由上面的例子可见：该算法在分类时有个重要的不足是，当样本不平衡时，即：一个类的样本容量很大，而其他类样本数量很小时，很有可能导致当输入一个未知样本时，该样本的</a:t>
            </a:r>
            <a:r>
              <a:rPr lang="en-US" altLang="zh-CN" b="1" dirty="0">
                <a:latin typeface="+mn-ea"/>
              </a:rPr>
              <a:t>K</a:t>
            </a:r>
            <a:r>
              <a:rPr lang="zh-CN" altLang="en-US" b="1" dirty="0">
                <a:latin typeface="+mn-ea"/>
              </a:rPr>
              <a:t>个邻居中大数量类的样本占多数。 但是这类样本并不接近目标样本，而数量小的这类样本很靠近目标样本。这个时候，我们有理由认为该位置样本属于数量小的样本所属的一类，但是，</a:t>
            </a:r>
            <a:r>
              <a:rPr lang="en-US" altLang="zh-CN" b="1" dirty="0">
                <a:latin typeface="+mn-ea"/>
              </a:rPr>
              <a:t>KNN</a:t>
            </a:r>
            <a:r>
              <a:rPr lang="zh-CN" altLang="en-US" b="1" dirty="0">
                <a:latin typeface="+mn-ea"/>
              </a:rPr>
              <a:t>却不关心这个问题，它只关心哪类样本的数量最多，而不去把距离远近考虑在内，因此，我们可以采用权值的方法来改进</a:t>
            </a:r>
            <a:r>
              <a:rPr lang="zh-CN" altLang="en-US" dirty="0">
                <a:latin typeface="Arial" charset="0"/>
                <a:ea typeface="宋体" charset="-122"/>
              </a:rPr>
              <a:t>。</a:t>
            </a:r>
            <a:r>
              <a:rPr lang="zh-CN" altLang="en-US" b="1" dirty="0">
                <a:latin typeface="+mn-ea"/>
                <a:ea typeface="宋体" charset="-122"/>
              </a:rPr>
              <a:t>和该样本距离小的邻居权值大，和该样本距离大的邻居权值则相对较小，由此，将距离远近的因素也考虑在内，避免因一个样本过大导致误判的情况。</a:t>
            </a:r>
            <a:endParaRPr lang="zh-CN" altLang="en-US" b="1" dirty="0">
              <a:solidFill>
                <a:schemeClr val="tx1">
                  <a:lumMod val="90000"/>
                  <a:lumOff val="10000"/>
                </a:schemeClr>
              </a:solidFill>
              <a:ea typeface="微软雅黑" pitchFamily="34" charset="-122"/>
              <a:cs typeface="Arial" pitchFamily="34" charset="0"/>
            </a:endParaRPr>
          </a:p>
        </p:txBody>
      </p:sp>
    </p:spTree>
    <p:extLst>
      <p:ext uri="{BB962C8B-B14F-4D97-AF65-F5344CB8AC3E}">
        <p14:creationId xmlns:p14="http://schemas.microsoft.com/office/powerpoint/2010/main" val="4211056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smtClean="0"/>
              <a:t>算法的暴力步骤</a:t>
            </a:r>
            <a:r>
              <a:rPr lang="en-US" altLang="zh-CN" dirty="0" smtClean="0"/>
              <a:t>-</a:t>
            </a:r>
            <a:r>
              <a:rPr lang="zh-CN" altLang="en-US" dirty="0" smtClean="0"/>
              <a:t>缺陷</a:t>
            </a:r>
            <a:endParaRPr lang="zh-CN" altLang="en-US" dirty="0"/>
          </a:p>
        </p:txBody>
      </p:sp>
      <p:sp>
        <p:nvSpPr>
          <p:cNvPr id="4" name="TextBox 6"/>
          <p:cNvSpPr txBox="1"/>
          <p:nvPr/>
        </p:nvSpPr>
        <p:spPr>
          <a:xfrm>
            <a:off x="1071563" y="1214438"/>
            <a:ext cx="6858000" cy="338137"/>
          </a:xfrm>
          <a:prstGeom prst="rect">
            <a:avLst/>
          </a:prstGeom>
          <a:noFill/>
        </p:spPr>
        <p:txBody>
          <a:bodyPr>
            <a:spAutoFit/>
          </a:bodyPr>
          <a:lstStyle/>
          <a:p>
            <a:pPr algn="just">
              <a:defRPr/>
            </a:pPr>
            <a:endParaRPr lang="zh-CN" altLang="en-US" sz="1600" dirty="0">
              <a:solidFill>
                <a:schemeClr val="tx1">
                  <a:lumMod val="90000"/>
                  <a:lumOff val="10000"/>
                </a:schemeClr>
              </a:solidFill>
              <a:ea typeface="微软雅黑" pitchFamily="34" charset="-122"/>
              <a:cs typeface="Arial" pitchFamily="34" charset="0"/>
            </a:endParaRPr>
          </a:p>
        </p:txBody>
      </p:sp>
      <p:pic>
        <p:nvPicPr>
          <p:cNvPr id="5" name="Picture 2" descr="C:\Users\Administrator\Desktop\QQ截图20131014210417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403" y="2028825"/>
            <a:ext cx="4962525"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76404" y="1690688"/>
            <a:ext cx="6096000" cy="923330"/>
          </a:xfrm>
          <a:prstGeom prst="rect">
            <a:avLst/>
          </a:prstGeom>
        </p:spPr>
        <p:txBody>
          <a:bodyPr>
            <a:spAutoFit/>
          </a:bodyPr>
          <a:lstStyle/>
          <a:p>
            <a:r>
              <a:rPr lang="zh-CN" altLang="en-US" b="1" dirty="0">
                <a:solidFill>
                  <a:schemeClr val="tx1">
                    <a:lumMod val="90000"/>
                    <a:lumOff val="10000"/>
                  </a:schemeClr>
                </a:solidFill>
                <a:ea typeface="微软雅黑" pitchFamily="34" charset="-122"/>
                <a:cs typeface="Arial" pitchFamily="34" charset="0"/>
              </a:rPr>
              <a:t>从算法实现的过程大家可以发现，该算法存两个严重的问题，第一个是需要存储全部的训练样本，第二个是需要进行繁重的距离计算量。对此，提出以下应对策略。</a:t>
            </a:r>
            <a:endParaRPr lang="zh-CN" altLang="en-US" dirty="0"/>
          </a:p>
        </p:txBody>
      </p:sp>
      <p:pic>
        <p:nvPicPr>
          <p:cNvPr id="7" name="图片 6"/>
          <p:cNvPicPr>
            <a:picLocks noChangeAspect="1"/>
          </p:cNvPicPr>
          <p:nvPr/>
        </p:nvPicPr>
        <p:blipFill>
          <a:blip r:embed="rId4"/>
          <a:stretch>
            <a:fillRect/>
          </a:stretch>
        </p:blipFill>
        <p:spPr>
          <a:xfrm>
            <a:off x="576404" y="3016251"/>
            <a:ext cx="6206952" cy="2840356"/>
          </a:xfrm>
          <a:prstGeom prst="rect">
            <a:avLst/>
          </a:prstGeom>
        </p:spPr>
      </p:pic>
    </p:spTree>
    <p:extLst>
      <p:ext uri="{BB962C8B-B14F-4D97-AF65-F5344CB8AC3E}">
        <p14:creationId xmlns:p14="http://schemas.microsoft.com/office/powerpoint/2010/main" val="1143816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smtClean="0"/>
              <a:t>算法的快速分组</a:t>
            </a:r>
            <a:endParaRPr lang="zh-CN" altLang="en-US" dirty="0"/>
          </a:p>
        </p:txBody>
      </p:sp>
      <p:sp>
        <p:nvSpPr>
          <p:cNvPr id="4" name="TextBox 6"/>
          <p:cNvSpPr txBox="1"/>
          <p:nvPr/>
        </p:nvSpPr>
        <p:spPr>
          <a:xfrm>
            <a:off x="1071563" y="1214438"/>
            <a:ext cx="6858000" cy="338137"/>
          </a:xfrm>
          <a:prstGeom prst="rect">
            <a:avLst/>
          </a:prstGeom>
          <a:noFill/>
        </p:spPr>
        <p:txBody>
          <a:bodyPr>
            <a:spAutoFit/>
          </a:bodyPr>
          <a:lstStyle/>
          <a:p>
            <a:pPr algn="just">
              <a:defRPr/>
            </a:pPr>
            <a:endParaRPr lang="zh-CN" altLang="en-US" sz="1600" dirty="0">
              <a:solidFill>
                <a:schemeClr val="tx1">
                  <a:lumMod val="90000"/>
                  <a:lumOff val="10000"/>
                </a:schemeClr>
              </a:solidFill>
              <a:ea typeface="微软雅黑" pitchFamily="34" charset="-122"/>
              <a:cs typeface="Arial" pitchFamily="34" charset="0"/>
            </a:endParaRPr>
          </a:p>
        </p:txBody>
      </p:sp>
      <p:sp>
        <p:nvSpPr>
          <p:cNvPr id="8" name="TextBox 6"/>
          <p:cNvSpPr txBox="1"/>
          <p:nvPr/>
        </p:nvSpPr>
        <p:spPr>
          <a:xfrm>
            <a:off x="250880" y="1383506"/>
            <a:ext cx="6858000" cy="1631950"/>
          </a:xfrm>
          <a:prstGeom prst="rect">
            <a:avLst/>
          </a:prstGeom>
          <a:noFill/>
        </p:spPr>
        <p:txBody>
          <a:bodyPr>
            <a:spAutoFit/>
          </a:bodyPr>
          <a:lstStyle/>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其基本思想是：将样本集按近邻关系分解成组，给出每组质心的位置，以质心作为代表点，和未知样本计算距离，选出距离最近的一个或若干个组，再在组的范围内应用一般的</a:t>
            </a:r>
            <a:r>
              <a:rPr lang="en-US" altLang="zh-CN" sz="2000" b="1" dirty="0" err="1">
                <a:solidFill>
                  <a:schemeClr val="tx1">
                    <a:lumMod val="90000"/>
                    <a:lumOff val="10000"/>
                  </a:schemeClr>
                </a:solidFill>
                <a:ea typeface="微软雅黑" pitchFamily="34" charset="-122"/>
                <a:cs typeface="Arial" pitchFamily="34" charset="0"/>
              </a:rPr>
              <a:t>knn</a:t>
            </a:r>
            <a:r>
              <a:rPr lang="zh-CN" altLang="en-US" sz="2000" b="1" dirty="0">
                <a:solidFill>
                  <a:schemeClr val="tx1">
                    <a:lumMod val="90000"/>
                    <a:lumOff val="10000"/>
                  </a:schemeClr>
                </a:solidFill>
                <a:ea typeface="微软雅黑" pitchFamily="34" charset="-122"/>
                <a:cs typeface="Arial" pitchFamily="34" charset="0"/>
              </a:rPr>
              <a:t>算法。由于并不是将未知样本与所有样本计算距离，故该改进算法可以减少计算量，但并不能减少存储量。</a:t>
            </a:r>
          </a:p>
        </p:txBody>
      </p:sp>
      <p:pic>
        <p:nvPicPr>
          <p:cNvPr id="9" name="Picture 2" descr="C:\Users\Administrator\Desktop\无标题-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47" y="3390795"/>
            <a:ext cx="5384265" cy="26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0526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smtClean="0"/>
              <a:t>算法的压缩快速分组</a:t>
            </a:r>
            <a:endParaRPr lang="zh-CN" altLang="en-US" dirty="0"/>
          </a:p>
        </p:txBody>
      </p:sp>
      <p:sp>
        <p:nvSpPr>
          <p:cNvPr id="7" name="TextBox 3"/>
          <p:cNvSpPr txBox="1"/>
          <p:nvPr/>
        </p:nvSpPr>
        <p:spPr>
          <a:xfrm>
            <a:off x="1351159" y="1534468"/>
            <a:ext cx="7215187" cy="5016500"/>
          </a:xfrm>
          <a:prstGeom prst="rect">
            <a:avLst/>
          </a:prstGeom>
          <a:noFill/>
        </p:spPr>
        <p:txBody>
          <a:bodyPr>
            <a:spAutoFit/>
          </a:bodyPr>
          <a:lstStyle/>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利用现在的样本集，采取一定的算法产生一个新的样本集，该样本集拥有比原样本集少的多的样本数量，但仍然保持有对未知样本进行分类的能力。</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基本思路：定义两个存储器，一个用来存放生成的样本集，称为</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样本集；另一个用来存放原来的样本集，称为</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1.</a:t>
            </a:r>
            <a:r>
              <a:rPr lang="zh-CN" altLang="en-US" sz="2000" b="1" dirty="0">
                <a:solidFill>
                  <a:schemeClr val="tx1">
                    <a:lumMod val="90000"/>
                    <a:lumOff val="10000"/>
                  </a:schemeClr>
                </a:solidFill>
                <a:ea typeface="微软雅黑" pitchFamily="34" charset="-122"/>
                <a:cs typeface="Arial" pitchFamily="34" charset="0"/>
              </a:rPr>
              <a:t>初始化：</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样本集为空集，原样本集存入</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样本集，从</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样本集中任意选择一个样本移动到</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样本集中；</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2.</a:t>
            </a:r>
            <a:r>
              <a:rPr lang="zh-CN" altLang="en-US" sz="2000" b="1" dirty="0">
                <a:solidFill>
                  <a:schemeClr val="tx1">
                    <a:lumMod val="90000"/>
                    <a:lumOff val="10000"/>
                  </a:schemeClr>
                </a:solidFill>
                <a:ea typeface="微软雅黑" pitchFamily="34" charset="-122"/>
                <a:cs typeface="Arial" pitchFamily="34" charset="0"/>
              </a:rPr>
              <a:t>在</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样本集中选择第</a:t>
            </a:r>
            <a:r>
              <a:rPr lang="en-US" altLang="zh-CN" sz="2000" b="1" dirty="0" err="1">
                <a:solidFill>
                  <a:schemeClr val="tx1">
                    <a:lumMod val="90000"/>
                    <a:lumOff val="10000"/>
                  </a:schemeClr>
                </a:solidFill>
                <a:ea typeface="微软雅黑" pitchFamily="34" charset="-122"/>
                <a:cs typeface="Arial" pitchFamily="34" charset="0"/>
              </a:rPr>
              <a:t>i</a:t>
            </a:r>
            <a:r>
              <a:rPr lang="zh-CN" altLang="en-US" sz="2000" b="1" dirty="0">
                <a:solidFill>
                  <a:schemeClr val="tx1">
                    <a:lumMod val="90000"/>
                    <a:lumOff val="10000"/>
                  </a:schemeClr>
                </a:solidFill>
                <a:ea typeface="微软雅黑" pitchFamily="34" charset="-122"/>
                <a:cs typeface="Arial" pitchFamily="34" charset="0"/>
              </a:rPr>
              <a:t>个样本，并使用</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样本集中的样本对其进行最近邻算法分类，若分类错误，则将该样本移动到</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样本集中，若分类正确，不做任何处理；</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3.</a:t>
            </a:r>
            <a:r>
              <a:rPr lang="zh-CN" altLang="en-US" sz="2000" b="1" dirty="0">
                <a:solidFill>
                  <a:schemeClr val="tx1">
                    <a:lumMod val="90000"/>
                    <a:lumOff val="10000"/>
                  </a:schemeClr>
                </a:solidFill>
                <a:ea typeface="微软雅黑" pitchFamily="34" charset="-122"/>
                <a:cs typeface="Arial" pitchFamily="34" charset="0"/>
              </a:rPr>
              <a:t>重复</a:t>
            </a:r>
            <a:r>
              <a:rPr lang="en-US" altLang="zh-CN" sz="2000" b="1" dirty="0">
                <a:solidFill>
                  <a:schemeClr val="tx1">
                    <a:lumMod val="90000"/>
                    <a:lumOff val="10000"/>
                  </a:schemeClr>
                </a:solidFill>
                <a:ea typeface="微软雅黑" pitchFamily="34" charset="-122"/>
                <a:cs typeface="Arial" pitchFamily="34" charset="0"/>
              </a:rPr>
              <a:t>2</a:t>
            </a:r>
            <a:r>
              <a:rPr lang="zh-CN" altLang="en-US" sz="2000" b="1" dirty="0">
                <a:solidFill>
                  <a:schemeClr val="tx1">
                    <a:lumMod val="90000"/>
                    <a:lumOff val="10000"/>
                  </a:schemeClr>
                </a:solidFill>
                <a:ea typeface="微软雅黑" pitchFamily="34" charset="-122"/>
                <a:cs typeface="Arial" pitchFamily="34" charset="0"/>
              </a:rPr>
              <a:t>步骤，直至遍历完</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样本集中的所有样本，</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样本集即为压缩后的样本集。</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通过这种方式也能减少算法的计算量，但仍然无法减少存储量。</a:t>
            </a:r>
          </a:p>
        </p:txBody>
      </p:sp>
    </p:spTree>
    <p:extLst>
      <p:ext uri="{BB962C8B-B14F-4D97-AF65-F5344CB8AC3E}">
        <p14:creationId xmlns:p14="http://schemas.microsoft.com/office/powerpoint/2010/main" val="3892853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smtClean="0"/>
              <a:t>算法的压缩快速分组</a:t>
            </a:r>
            <a:endParaRPr lang="zh-CN" altLang="en-US" dirty="0"/>
          </a:p>
        </p:txBody>
      </p:sp>
      <p:sp>
        <p:nvSpPr>
          <p:cNvPr id="7" name="TextBox 3"/>
          <p:cNvSpPr txBox="1"/>
          <p:nvPr/>
        </p:nvSpPr>
        <p:spPr>
          <a:xfrm>
            <a:off x="1351159" y="1534468"/>
            <a:ext cx="7215187" cy="5016500"/>
          </a:xfrm>
          <a:prstGeom prst="rect">
            <a:avLst/>
          </a:prstGeom>
          <a:noFill/>
        </p:spPr>
        <p:txBody>
          <a:bodyPr>
            <a:spAutoFit/>
          </a:bodyPr>
          <a:lstStyle/>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利用现在的样本集，采取一定的算法产生一个新的样本集，该样本集拥有比原样本集少的多的样本数量，但仍然保持有对未知样本进行分类的能力。</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基本思路：定义两个存储器，一个用来存放生成的样本集，称为</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样本集；另一个用来存放原来的样本集，称为</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1.</a:t>
            </a:r>
            <a:r>
              <a:rPr lang="zh-CN" altLang="en-US" sz="2000" b="1" dirty="0">
                <a:solidFill>
                  <a:schemeClr val="tx1">
                    <a:lumMod val="90000"/>
                    <a:lumOff val="10000"/>
                  </a:schemeClr>
                </a:solidFill>
                <a:ea typeface="微软雅黑" pitchFamily="34" charset="-122"/>
                <a:cs typeface="Arial" pitchFamily="34" charset="0"/>
              </a:rPr>
              <a:t>初始化：</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样本集为空集，原样本集存入</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样本集，从</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样本集中任意选择一个样本移动到</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样本集中；</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2.</a:t>
            </a:r>
            <a:r>
              <a:rPr lang="zh-CN" altLang="en-US" sz="2000" b="1" dirty="0">
                <a:solidFill>
                  <a:schemeClr val="tx1">
                    <a:lumMod val="90000"/>
                    <a:lumOff val="10000"/>
                  </a:schemeClr>
                </a:solidFill>
                <a:ea typeface="微软雅黑" pitchFamily="34" charset="-122"/>
                <a:cs typeface="Arial" pitchFamily="34" charset="0"/>
              </a:rPr>
              <a:t>在</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样本集中选择第</a:t>
            </a:r>
            <a:r>
              <a:rPr lang="en-US" altLang="zh-CN" sz="2000" b="1" dirty="0" err="1">
                <a:solidFill>
                  <a:schemeClr val="tx1">
                    <a:lumMod val="90000"/>
                    <a:lumOff val="10000"/>
                  </a:schemeClr>
                </a:solidFill>
                <a:ea typeface="微软雅黑" pitchFamily="34" charset="-122"/>
                <a:cs typeface="Arial" pitchFamily="34" charset="0"/>
              </a:rPr>
              <a:t>i</a:t>
            </a:r>
            <a:r>
              <a:rPr lang="zh-CN" altLang="en-US" sz="2000" b="1" dirty="0">
                <a:solidFill>
                  <a:schemeClr val="tx1">
                    <a:lumMod val="90000"/>
                    <a:lumOff val="10000"/>
                  </a:schemeClr>
                </a:solidFill>
                <a:ea typeface="微软雅黑" pitchFamily="34" charset="-122"/>
                <a:cs typeface="Arial" pitchFamily="34" charset="0"/>
              </a:rPr>
              <a:t>个样本，并使用</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样本集中的样本对其进行最近邻算法分类，若分类错误，则将该样本移动到</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样本集中，若分类正确，不做任何处理；</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3.</a:t>
            </a:r>
            <a:r>
              <a:rPr lang="zh-CN" altLang="en-US" sz="2000" b="1" dirty="0">
                <a:solidFill>
                  <a:schemeClr val="tx1">
                    <a:lumMod val="90000"/>
                    <a:lumOff val="10000"/>
                  </a:schemeClr>
                </a:solidFill>
                <a:ea typeface="微软雅黑" pitchFamily="34" charset="-122"/>
                <a:cs typeface="Arial" pitchFamily="34" charset="0"/>
              </a:rPr>
              <a:t>重复</a:t>
            </a:r>
            <a:r>
              <a:rPr lang="en-US" altLang="zh-CN" sz="2000" b="1" dirty="0">
                <a:solidFill>
                  <a:schemeClr val="tx1">
                    <a:lumMod val="90000"/>
                    <a:lumOff val="10000"/>
                  </a:schemeClr>
                </a:solidFill>
                <a:ea typeface="微软雅黑" pitchFamily="34" charset="-122"/>
                <a:cs typeface="Arial" pitchFamily="34" charset="0"/>
              </a:rPr>
              <a:t>2</a:t>
            </a:r>
            <a:r>
              <a:rPr lang="zh-CN" altLang="en-US" sz="2000" b="1" dirty="0">
                <a:solidFill>
                  <a:schemeClr val="tx1">
                    <a:lumMod val="90000"/>
                    <a:lumOff val="10000"/>
                  </a:schemeClr>
                </a:solidFill>
                <a:ea typeface="微软雅黑" pitchFamily="34" charset="-122"/>
                <a:cs typeface="Arial" pitchFamily="34" charset="0"/>
              </a:rPr>
              <a:t>步骤，直至遍历完</a:t>
            </a:r>
            <a:r>
              <a:rPr lang="en-US" altLang="zh-CN" sz="2000" b="1" dirty="0">
                <a:solidFill>
                  <a:schemeClr val="tx1">
                    <a:lumMod val="90000"/>
                    <a:lumOff val="10000"/>
                  </a:schemeClr>
                </a:solidFill>
                <a:ea typeface="微软雅黑" pitchFamily="34" charset="-122"/>
                <a:cs typeface="Arial" pitchFamily="34" charset="0"/>
              </a:rPr>
              <a:t>original</a:t>
            </a:r>
            <a:r>
              <a:rPr lang="zh-CN" altLang="en-US" sz="2000" b="1" dirty="0">
                <a:solidFill>
                  <a:schemeClr val="tx1">
                    <a:lumMod val="90000"/>
                    <a:lumOff val="10000"/>
                  </a:schemeClr>
                </a:solidFill>
                <a:ea typeface="微软雅黑" pitchFamily="34" charset="-122"/>
                <a:cs typeface="Arial" pitchFamily="34" charset="0"/>
              </a:rPr>
              <a:t>样本集中的所有样本，</a:t>
            </a:r>
            <a:r>
              <a:rPr lang="en-US" altLang="zh-CN" sz="2000" b="1" dirty="0">
                <a:solidFill>
                  <a:schemeClr val="tx1">
                    <a:lumMod val="90000"/>
                    <a:lumOff val="10000"/>
                  </a:schemeClr>
                </a:solidFill>
                <a:ea typeface="微软雅黑" pitchFamily="34" charset="-122"/>
                <a:cs typeface="Arial" pitchFamily="34" charset="0"/>
              </a:rPr>
              <a:t>output</a:t>
            </a:r>
            <a:r>
              <a:rPr lang="zh-CN" altLang="en-US" sz="2000" b="1" dirty="0">
                <a:solidFill>
                  <a:schemeClr val="tx1">
                    <a:lumMod val="90000"/>
                    <a:lumOff val="10000"/>
                  </a:schemeClr>
                </a:solidFill>
                <a:ea typeface="微软雅黑" pitchFamily="34" charset="-122"/>
                <a:cs typeface="Arial" pitchFamily="34" charset="0"/>
              </a:rPr>
              <a:t>样本集即为压缩后的样本集。</a:t>
            </a:r>
            <a:endParaRPr lang="en-US" altLang="zh-CN" sz="2000" b="1" dirty="0">
              <a:solidFill>
                <a:schemeClr val="tx1">
                  <a:lumMod val="90000"/>
                  <a:lumOff val="10000"/>
                </a:schemeClr>
              </a:solidFill>
              <a:ea typeface="微软雅黑" pitchFamily="34" charset="-122"/>
              <a:cs typeface="Arial" pitchFamily="34" charset="0"/>
            </a:endParaRPr>
          </a:p>
          <a:p>
            <a:pPr algn="just">
              <a:defRPr/>
            </a:pPr>
            <a:r>
              <a:rPr lang="en-US" altLang="zh-CN" sz="2000" b="1" dirty="0">
                <a:solidFill>
                  <a:schemeClr val="tx1">
                    <a:lumMod val="90000"/>
                    <a:lumOff val="10000"/>
                  </a:schemeClr>
                </a:solidFill>
                <a:ea typeface="微软雅黑" pitchFamily="34" charset="-122"/>
                <a:cs typeface="Arial" pitchFamily="34" charset="0"/>
              </a:rPr>
              <a:t>	</a:t>
            </a:r>
            <a:r>
              <a:rPr lang="zh-CN" altLang="en-US" sz="2000" b="1" dirty="0">
                <a:solidFill>
                  <a:schemeClr val="tx1">
                    <a:lumMod val="90000"/>
                    <a:lumOff val="10000"/>
                  </a:schemeClr>
                </a:solidFill>
                <a:ea typeface="微软雅黑" pitchFamily="34" charset="-122"/>
                <a:cs typeface="Arial" pitchFamily="34" charset="0"/>
              </a:rPr>
              <a:t>通过这种方式也能减少算法的计算量，但仍然无法减少存储量。</a:t>
            </a:r>
          </a:p>
        </p:txBody>
      </p:sp>
    </p:spTree>
    <p:extLst>
      <p:ext uri="{BB962C8B-B14F-4D97-AF65-F5344CB8AC3E}">
        <p14:creationId xmlns:p14="http://schemas.microsoft.com/office/powerpoint/2010/main" val="1483826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KNN-KD</a:t>
            </a:r>
            <a:r>
              <a:rPr lang="zh-CN" altLang="en-US" dirty="0" smtClean="0"/>
              <a:t>树</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如何快速而准确地找到查询点的近邻，不少人提出了很多高维空间索引结构和近似查询的算法。</a:t>
            </a:r>
          </a:p>
          <a:p>
            <a:r>
              <a:rPr lang="zh-CN" altLang="en-US" dirty="0"/>
              <a:t>    一般说来，索引结构中相似性查询有两种基本的方式：</a:t>
            </a:r>
          </a:p>
          <a:p>
            <a:r>
              <a:rPr lang="zh-CN" altLang="en-US" dirty="0"/>
              <a:t>一种是范围查询，范围查询时给定查询点和查询距离阈值，从数据集中查找所有与查询点距离小于阈值的数据</a:t>
            </a:r>
          </a:p>
          <a:p>
            <a:r>
              <a:rPr lang="zh-CN" altLang="en-US" dirty="0"/>
              <a:t>另一种是</a:t>
            </a:r>
            <a:r>
              <a:rPr lang="en-US" altLang="zh-CN" dirty="0"/>
              <a:t>K</a:t>
            </a:r>
            <a:r>
              <a:rPr lang="zh-CN" altLang="en-US" dirty="0"/>
              <a:t>近邻查询，就是给定查询点及正整数</a:t>
            </a:r>
            <a:r>
              <a:rPr lang="en-US" altLang="zh-CN" dirty="0"/>
              <a:t>K</a:t>
            </a:r>
            <a:r>
              <a:rPr lang="zh-CN" altLang="en-US" dirty="0"/>
              <a:t>，从数据集中找到距离查询点最近的</a:t>
            </a:r>
            <a:r>
              <a:rPr lang="en-US" altLang="zh-CN" dirty="0"/>
              <a:t>K</a:t>
            </a:r>
            <a:r>
              <a:rPr lang="zh-CN" altLang="en-US" dirty="0"/>
              <a:t>个数据，当</a:t>
            </a:r>
            <a:r>
              <a:rPr lang="en-US" altLang="zh-CN" dirty="0"/>
              <a:t>K=1</a:t>
            </a:r>
            <a:r>
              <a:rPr lang="zh-CN" altLang="en-US" dirty="0"/>
              <a:t>时，它就是最近邻查询。</a:t>
            </a:r>
          </a:p>
          <a:p>
            <a:r>
              <a:rPr lang="zh-CN" altLang="en-US" dirty="0"/>
              <a:t>    同样，针对特征点匹配也有两种方法：</a:t>
            </a:r>
          </a:p>
          <a:p>
            <a:r>
              <a:rPr lang="zh-CN" altLang="en-US" dirty="0"/>
              <a:t>最容易的办法就是线性扫描，也就是我们常说的穷举搜索，依次计算样本集</a:t>
            </a:r>
            <a:r>
              <a:rPr lang="en-US" altLang="zh-CN" dirty="0"/>
              <a:t>E</a:t>
            </a:r>
            <a:r>
              <a:rPr lang="zh-CN" altLang="en-US" dirty="0"/>
              <a:t>中每个样本到输入实例点的距离，然后抽取出计算出来的最小距离的点即为最近邻点。此种办法简单直白，但当样本集或训练集很大时，它的缺点就立马暴露出来了，举个例子，在物体识别的问题中，可能有数千个甚至数万个</a:t>
            </a:r>
            <a:r>
              <a:rPr lang="en-US" altLang="zh-CN" dirty="0"/>
              <a:t>SIFT</a:t>
            </a:r>
            <a:r>
              <a:rPr lang="zh-CN" altLang="en-US" dirty="0"/>
              <a:t>特征点，而去一一计算这成千上万的特征点与输入实例点的距离，明显是不足取的。</a:t>
            </a:r>
          </a:p>
          <a:p>
            <a:r>
              <a:rPr lang="zh-CN" altLang="en-US" dirty="0"/>
              <a:t>另外一种，就是构建数据索引，因为实际数据一般都会呈现簇状的聚类形态，因此我们想到建立数据索引，然后再进行快速匹配。索引树是一种树结构索引方法，其基本思想是对搜索空间进行层次划分。根据划分的空间是否有混叠可以分为</a:t>
            </a:r>
            <a:r>
              <a:rPr lang="en-US" altLang="zh-CN" dirty="0"/>
              <a:t>Clipping</a:t>
            </a:r>
            <a:r>
              <a:rPr lang="zh-CN" altLang="en-US" dirty="0"/>
              <a:t>和</a:t>
            </a:r>
            <a:r>
              <a:rPr lang="en-US" altLang="zh-CN" dirty="0"/>
              <a:t>Overlapping</a:t>
            </a:r>
            <a:r>
              <a:rPr lang="zh-CN" altLang="en-US" dirty="0"/>
              <a:t>两种。前者划分空间没有重叠，其代表就是</a:t>
            </a:r>
            <a:r>
              <a:rPr lang="en-US" altLang="zh-CN" dirty="0"/>
              <a:t>k-d</a:t>
            </a:r>
            <a:r>
              <a:rPr lang="zh-CN" altLang="en-US" dirty="0"/>
              <a:t>树；后者划分空间相互有交叠，其代表为</a:t>
            </a:r>
            <a:r>
              <a:rPr lang="en-US" altLang="zh-CN" dirty="0"/>
              <a:t>R</a:t>
            </a:r>
            <a:r>
              <a:rPr lang="zh-CN" altLang="en-US" dirty="0"/>
              <a:t>树。</a:t>
            </a:r>
          </a:p>
          <a:p>
            <a:endParaRPr lang="zh-CN" altLang="en-US" dirty="0"/>
          </a:p>
        </p:txBody>
      </p:sp>
    </p:spTree>
    <p:extLst>
      <p:ext uri="{BB962C8B-B14F-4D97-AF65-F5344CB8AC3E}">
        <p14:creationId xmlns:p14="http://schemas.microsoft.com/office/powerpoint/2010/main" val="1740779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KNN-KD</a:t>
            </a:r>
            <a:r>
              <a:rPr lang="zh-CN" altLang="en-US" dirty="0" smtClean="0"/>
              <a:t>树</a:t>
            </a:r>
            <a:endParaRPr lang="zh-CN" altLang="en-US" dirty="0"/>
          </a:p>
        </p:txBody>
      </p:sp>
      <p:sp>
        <p:nvSpPr>
          <p:cNvPr id="4" name="内容占位符 3"/>
          <p:cNvSpPr>
            <a:spLocks noGrp="1"/>
          </p:cNvSpPr>
          <p:nvPr>
            <p:ph idx="1"/>
          </p:nvPr>
        </p:nvSpPr>
        <p:spPr>
          <a:xfrm>
            <a:off x="838200" y="1825625"/>
            <a:ext cx="5311140" cy="4351338"/>
          </a:xfrm>
        </p:spPr>
        <p:txBody>
          <a:bodyPr>
            <a:normAutofit/>
          </a:bodyPr>
          <a:lstStyle/>
          <a:p>
            <a:pPr marL="0" indent="0">
              <a:buNone/>
            </a:pPr>
            <a:r>
              <a:rPr lang="zh-CN" altLang="en-US" sz="2000" dirty="0"/>
              <a:t> </a:t>
            </a:r>
            <a:r>
              <a:rPr lang="en-US" altLang="zh-CN" sz="2000" dirty="0" smtClean="0"/>
              <a:t>	</a:t>
            </a:r>
            <a:r>
              <a:rPr lang="en-US" altLang="zh-CN" sz="2000" dirty="0" err="1" smtClean="0"/>
              <a:t>Kd</a:t>
            </a:r>
            <a:r>
              <a:rPr lang="en-US" altLang="zh-CN" sz="2000" dirty="0" smtClean="0"/>
              <a:t>-</a:t>
            </a:r>
            <a:r>
              <a:rPr lang="zh-CN" altLang="en-US" sz="2000" dirty="0"/>
              <a:t>树是</a:t>
            </a:r>
            <a:r>
              <a:rPr lang="en-US" altLang="zh-CN" sz="2000" dirty="0"/>
              <a:t>K-dimension tree</a:t>
            </a:r>
            <a:r>
              <a:rPr lang="zh-CN" altLang="en-US" sz="2000" dirty="0"/>
              <a:t>的缩写，是对数据点在</a:t>
            </a:r>
            <a:r>
              <a:rPr lang="en-US" altLang="zh-CN" sz="2000" dirty="0"/>
              <a:t>k</a:t>
            </a:r>
            <a:r>
              <a:rPr lang="zh-CN" altLang="en-US" sz="2000" dirty="0"/>
              <a:t>维空间（如二维</a:t>
            </a:r>
            <a:r>
              <a:rPr lang="en-US" altLang="zh-CN" sz="2000" dirty="0"/>
              <a:t>(x</a:t>
            </a:r>
            <a:r>
              <a:rPr lang="zh-CN" altLang="en-US" sz="2000" dirty="0"/>
              <a:t>，</a:t>
            </a:r>
            <a:r>
              <a:rPr lang="en-US" altLang="zh-CN" sz="2000" dirty="0"/>
              <a:t>y)</a:t>
            </a:r>
            <a:r>
              <a:rPr lang="zh-CN" altLang="en-US" sz="2000" dirty="0"/>
              <a:t>，三维</a:t>
            </a:r>
            <a:r>
              <a:rPr lang="en-US" altLang="zh-CN" sz="2000" dirty="0"/>
              <a:t>(x</a:t>
            </a:r>
            <a:r>
              <a:rPr lang="zh-CN" altLang="en-US" sz="2000" dirty="0"/>
              <a:t>，</a:t>
            </a:r>
            <a:r>
              <a:rPr lang="en-US" altLang="zh-CN" sz="2000" dirty="0"/>
              <a:t>y</a:t>
            </a:r>
            <a:r>
              <a:rPr lang="zh-CN" altLang="en-US" sz="2000" dirty="0"/>
              <a:t>，</a:t>
            </a:r>
            <a:r>
              <a:rPr lang="en-US" altLang="zh-CN" sz="2000" dirty="0"/>
              <a:t>z)</a:t>
            </a:r>
            <a:r>
              <a:rPr lang="zh-CN" altLang="en-US" sz="2000" dirty="0"/>
              <a:t>，</a:t>
            </a:r>
            <a:r>
              <a:rPr lang="en-US" altLang="zh-CN" sz="2000" dirty="0"/>
              <a:t>k</a:t>
            </a:r>
            <a:r>
              <a:rPr lang="zh-CN" altLang="en-US" sz="2000" dirty="0"/>
              <a:t>维</a:t>
            </a:r>
            <a:r>
              <a:rPr lang="en-US" altLang="zh-CN" sz="2000" dirty="0"/>
              <a:t>(x1</a:t>
            </a:r>
            <a:r>
              <a:rPr lang="zh-CN" altLang="en-US" sz="2000" dirty="0"/>
              <a:t>，</a:t>
            </a:r>
            <a:r>
              <a:rPr lang="en-US" altLang="zh-CN" sz="2000" dirty="0"/>
              <a:t>y</a:t>
            </a:r>
            <a:r>
              <a:rPr lang="zh-CN" altLang="en-US" sz="2000" dirty="0"/>
              <a:t>，</a:t>
            </a:r>
            <a:r>
              <a:rPr lang="en-US" altLang="zh-CN" sz="2000" dirty="0"/>
              <a:t>z..)</a:t>
            </a:r>
            <a:r>
              <a:rPr lang="zh-CN" altLang="en-US" sz="2000" dirty="0"/>
              <a:t>）中划分的一种数据结构，主要应用于多维空间关键数据的搜索（如：范围搜索和最近邻搜索）。本质上说，</a:t>
            </a:r>
            <a:r>
              <a:rPr lang="en-US" altLang="zh-CN" sz="2000" dirty="0" err="1"/>
              <a:t>Kd</a:t>
            </a:r>
            <a:r>
              <a:rPr lang="en-US" altLang="zh-CN" sz="2000" dirty="0"/>
              <a:t>-</a:t>
            </a:r>
            <a:r>
              <a:rPr lang="zh-CN" altLang="en-US" sz="2000" dirty="0"/>
              <a:t>树就是一种平衡二叉树。</a:t>
            </a:r>
          </a:p>
          <a:p>
            <a:pPr marL="0" indent="0">
              <a:buNone/>
            </a:pPr>
            <a:r>
              <a:rPr lang="en-US" altLang="zh-CN" sz="2000" dirty="0"/>
              <a:t>	</a:t>
            </a:r>
            <a:r>
              <a:rPr lang="zh-CN" altLang="en-US" sz="2000" dirty="0" smtClean="0"/>
              <a:t>首先</a:t>
            </a:r>
            <a:r>
              <a:rPr lang="zh-CN" altLang="en-US" sz="2000" dirty="0"/>
              <a:t>必须搞清楚的是，</a:t>
            </a:r>
            <a:r>
              <a:rPr lang="en-US" altLang="zh-CN" sz="2000" dirty="0"/>
              <a:t>k-d</a:t>
            </a:r>
            <a:r>
              <a:rPr lang="zh-CN" altLang="en-US" sz="2000" dirty="0"/>
              <a:t>树是一种空间划分树，说白了，就是把整个空间划分为特定的几个部分，然后在特定空间的部分内进行相关搜索操作。想像一个三维</a:t>
            </a:r>
            <a:r>
              <a:rPr lang="en-US" altLang="zh-CN" sz="2000" dirty="0"/>
              <a:t>(</a:t>
            </a:r>
            <a:r>
              <a:rPr lang="zh-CN" altLang="en-US" sz="2000" dirty="0"/>
              <a:t>多维有点为难你的想象力了</a:t>
            </a:r>
            <a:r>
              <a:rPr lang="en-US" altLang="zh-CN" sz="2000" dirty="0"/>
              <a:t>)</a:t>
            </a:r>
            <a:r>
              <a:rPr lang="zh-CN" altLang="en-US" sz="2000" dirty="0"/>
              <a:t>空间，</a:t>
            </a:r>
            <a:r>
              <a:rPr lang="en-US" altLang="zh-CN" sz="2000" dirty="0" err="1"/>
              <a:t>kd</a:t>
            </a:r>
            <a:r>
              <a:rPr lang="zh-CN" altLang="en-US" sz="2000" dirty="0"/>
              <a:t>树按照一定的划分规则把这个三维空间划分了多个空间，如下图所示：</a:t>
            </a:r>
          </a:p>
          <a:p>
            <a:endParaRPr lang="zh-CN" altLang="en-US" sz="20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473" y="1690687"/>
            <a:ext cx="4450987" cy="4231687"/>
          </a:xfrm>
          <a:prstGeom prst="rect">
            <a:avLst/>
          </a:prstGeom>
        </p:spPr>
      </p:pic>
    </p:spTree>
    <p:extLst>
      <p:ext uri="{BB962C8B-B14F-4D97-AF65-F5344CB8AC3E}">
        <p14:creationId xmlns:p14="http://schemas.microsoft.com/office/powerpoint/2010/main" val="2650803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树的构建</a:t>
            </a:r>
          </a:p>
        </p:txBody>
      </p:sp>
      <p:sp>
        <p:nvSpPr>
          <p:cNvPr id="4" name="内容占位符 3"/>
          <p:cNvSpPr>
            <a:spLocks noGrp="1"/>
          </p:cNvSpPr>
          <p:nvPr>
            <p:ph idx="1"/>
          </p:nvPr>
        </p:nvSpPr>
        <p:spPr>
          <a:xfrm>
            <a:off x="838200" y="1825625"/>
            <a:ext cx="5311140" cy="4351338"/>
          </a:xfrm>
        </p:spPr>
        <p:txBody>
          <a:bodyPr>
            <a:normAutofit/>
          </a:bodyPr>
          <a:lstStyle/>
          <a:p>
            <a:pPr marL="0" indent="0">
              <a:buNone/>
            </a:pPr>
            <a:r>
              <a:rPr lang="zh-CN" altLang="en-US" sz="2000" dirty="0"/>
              <a:t>假设有</a:t>
            </a:r>
            <a:r>
              <a:rPr lang="en-US" altLang="zh-CN" sz="2000" dirty="0"/>
              <a:t>6</a:t>
            </a:r>
            <a:r>
              <a:rPr lang="zh-CN" altLang="en-US" sz="2000" dirty="0"/>
              <a:t>个二维数据点</a:t>
            </a:r>
            <a:r>
              <a:rPr lang="en-US" altLang="zh-CN" sz="2000" dirty="0"/>
              <a:t>{(2,3)</a:t>
            </a:r>
            <a:r>
              <a:rPr lang="zh-CN" altLang="en-US" sz="2000" dirty="0"/>
              <a:t>，</a:t>
            </a:r>
            <a:r>
              <a:rPr lang="en-US" altLang="zh-CN" sz="2000" dirty="0"/>
              <a:t>(5,4)</a:t>
            </a:r>
            <a:r>
              <a:rPr lang="zh-CN" altLang="en-US" sz="2000" dirty="0"/>
              <a:t>，</a:t>
            </a:r>
            <a:r>
              <a:rPr lang="en-US" altLang="zh-CN" sz="2000" dirty="0"/>
              <a:t>(9,6)</a:t>
            </a:r>
            <a:r>
              <a:rPr lang="zh-CN" altLang="en-US" sz="2000" dirty="0"/>
              <a:t>，</a:t>
            </a:r>
            <a:r>
              <a:rPr lang="en-US" altLang="zh-CN" sz="2000" dirty="0"/>
              <a:t>(4,7)</a:t>
            </a:r>
            <a:r>
              <a:rPr lang="zh-CN" altLang="en-US" sz="2000" dirty="0"/>
              <a:t>，</a:t>
            </a:r>
            <a:r>
              <a:rPr lang="en-US" altLang="zh-CN" sz="2000" dirty="0"/>
              <a:t>(8,1)</a:t>
            </a:r>
            <a:r>
              <a:rPr lang="zh-CN" altLang="en-US" sz="2000" dirty="0"/>
              <a:t>，</a:t>
            </a:r>
            <a:r>
              <a:rPr lang="en-US" altLang="zh-CN" sz="2000" dirty="0"/>
              <a:t>(7,2)}</a:t>
            </a:r>
            <a:r>
              <a:rPr lang="zh-CN" altLang="en-US" sz="2000" dirty="0"/>
              <a:t>，数据点位于二维空间内，如下图所示。为了能有效的找到最近邻，</a:t>
            </a:r>
            <a:r>
              <a:rPr lang="en-US" altLang="zh-CN" sz="2000" dirty="0"/>
              <a:t>k-d</a:t>
            </a:r>
            <a:r>
              <a:rPr lang="zh-CN" altLang="en-US" sz="2000" dirty="0"/>
              <a:t>树采用分而治之的思想，即将整个空间划分为几个小部分，首先，粗黑线将空间一分为二，然后在两个子空间中，细黑直线又将整个空间划分为四部分，最后虚黑直线将这四部分进一步划分。</a:t>
            </a:r>
          </a:p>
        </p:txBody>
      </p:sp>
      <p:pic>
        <p:nvPicPr>
          <p:cNvPr id="6" name="图片 5"/>
          <p:cNvPicPr>
            <a:picLocks noChangeAspect="1"/>
          </p:cNvPicPr>
          <p:nvPr/>
        </p:nvPicPr>
        <p:blipFill>
          <a:blip r:embed="rId4"/>
          <a:stretch>
            <a:fillRect/>
          </a:stretch>
        </p:blipFill>
        <p:spPr>
          <a:xfrm>
            <a:off x="6391275" y="641032"/>
            <a:ext cx="6038850" cy="5591175"/>
          </a:xfrm>
          <a:prstGeom prst="rect">
            <a:avLst/>
          </a:prstGeom>
        </p:spPr>
      </p:pic>
    </p:spTree>
    <p:extLst>
      <p:ext uri="{BB962C8B-B14F-4D97-AF65-F5344CB8AC3E}">
        <p14:creationId xmlns:p14="http://schemas.microsoft.com/office/powerpoint/2010/main" val="630202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树的构建</a:t>
            </a:r>
          </a:p>
        </p:txBody>
      </p:sp>
      <p:sp>
        <p:nvSpPr>
          <p:cNvPr id="4" name="内容占位符 3"/>
          <p:cNvSpPr>
            <a:spLocks noGrp="1"/>
          </p:cNvSpPr>
          <p:nvPr>
            <p:ph idx="1"/>
          </p:nvPr>
        </p:nvSpPr>
        <p:spPr>
          <a:xfrm>
            <a:off x="838200" y="1825625"/>
            <a:ext cx="5311140" cy="4351338"/>
          </a:xfrm>
        </p:spPr>
        <p:txBody>
          <a:bodyPr>
            <a:normAutofit/>
          </a:bodyPr>
          <a:lstStyle/>
          <a:p>
            <a:r>
              <a:rPr lang="en-US" altLang="zh-CN" sz="2000" dirty="0"/>
              <a:t>6</a:t>
            </a:r>
            <a:r>
              <a:rPr lang="zh-CN" altLang="en-US" sz="2000" dirty="0"/>
              <a:t>个二维数据点</a:t>
            </a:r>
            <a:r>
              <a:rPr lang="en-US" altLang="zh-CN" sz="2000" dirty="0"/>
              <a:t>{(2,3)</a:t>
            </a:r>
            <a:r>
              <a:rPr lang="zh-CN" altLang="en-US" sz="2000" dirty="0"/>
              <a:t>，</a:t>
            </a:r>
            <a:r>
              <a:rPr lang="en-US" altLang="zh-CN" sz="2000" dirty="0"/>
              <a:t>(5,4)</a:t>
            </a:r>
            <a:r>
              <a:rPr lang="zh-CN" altLang="en-US" sz="2000" dirty="0"/>
              <a:t>，</a:t>
            </a:r>
            <a:r>
              <a:rPr lang="en-US" altLang="zh-CN" sz="2000" dirty="0"/>
              <a:t>(9,6)</a:t>
            </a:r>
            <a:r>
              <a:rPr lang="zh-CN" altLang="en-US" sz="2000" dirty="0"/>
              <a:t>，</a:t>
            </a:r>
            <a:r>
              <a:rPr lang="en-US" altLang="zh-CN" sz="2000" dirty="0"/>
              <a:t>(4,7)</a:t>
            </a:r>
            <a:r>
              <a:rPr lang="zh-CN" altLang="en-US" sz="2000" dirty="0"/>
              <a:t>，</a:t>
            </a:r>
            <a:r>
              <a:rPr lang="en-US" altLang="zh-CN" sz="2000" dirty="0"/>
              <a:t>(8,1)</a:t>
            </a:r>
            <a:r>
              <a:rPr lang="zh-CN" altLang="en-US" sz="2000" dirty="0"/>
              <a:t>，</a:t>
            </a:r>
            <a:r>
              <a:rPr lang="en-US" altLang="zh-CN" sz="2000" dirty="0"/>
              <a:t>(7,2)}</a:t>
            </a:r>
            <a:r>
              <a:rPr lang="zh-CN" altLang="en-US" sz="2000" dirty="0"/>
              <a:t>构建</a:t>
            </a:r>
            <a:r>
              <a:rPr lang="en-US" altLang="zh-CN" sz="2000" dirty="0" err="1"/>
              <a:t>kd</a:t>
            </a:r>
            <a:r>
              <a:rPr lang="zh-CN" altLang="en-US" sz="2000" dirty="0"/>
              <a:t>树的具体步骤为：</a:t>
            </a:r>
          </a:p>
          <a:p>
            <a:pPr lvl="1"/>
            <a:r>
              <a:rPr lang="zh-CN" altLang="en-US" sz="1600" dirty="0"/>
              <a:t>确定：</a:t>
            </a:r>
            <a:r>
              <a:rPr lang="en-US" altLang="zh-CN" sz="1600" dirty="0"/>
              <a:t>split</a:t>
            </a:r>
            <a:r>
              <a:rPr lang="zh-CN" altLang="en-US" sz="1600" dirty="0"/>
              <a:t>域</a:t>
            </a:r>
            <a:r>
              <a:rPr lang="en-US" altLang="zh-CN" sz="1600" dirty="0"/>
              <a:t>=x</a:t>
            </a:r>
            <a:r>
              <a:rPr lang="zh-CN" altLang="en-US" sz="1600" dirty="0"/>
              <a:t>。具体是：</a:t>
            </a:r>
            <a:r>
              <a:rPr lang="en-US" altLang="zh-CN" sz="1600" dirty="0"/>
              <a:t>6</a:t>
            </a:r>
            <a:r>
              <a:rPr lang="zh-CN" altLang="en-US" sz="1600" dirty="0"/>
              <a:t>个数据点在</a:t>
            </a:r>
            <a:r>
              <a:rPr lang="en-US" altLang="zh-CN" sz="1600" dirty="0"/>
              <a:t>x</a:t>
            </a:r>
            <a:r>
              <a:rPr lang="zh-CN" altLang="en-US" sz="1600" dirty="0"/>
              <a:t>，</a:t>
            </a:r>
            <a:r>
              <a:rPr lang="en-US" altLang="zh-CN" sz="1600" dirty="0"/>
              <a:t>y</a:t>
            </a:r>
            <a:r>
              <a:rPr lang="zh-CN" altLang="en-US" sz="1600" dirty="0"/>
              <a:t>维度上的数据方差分别为</a:t>
            </a:r>
            <a:r>
              <a:rPr lang="en-US" altLang="zh-CN" sz="1600" dirty="0"/>
              <a:t>39</a:t>
            </a:r>
            <a:r>
              <a:rPr lang="zh-CN" altLang="en-US" sz="1600" dirty="0"/>
              <a:t>，</a:t>
            </a:r>
            <a:r>
              <a:rPr lang="en-US" altLang="zh-CN" sz="1600" dirty="0"/>
              <a:t>28.63</a:t>
            </a:r>
            <a:r>
              <a:rPr lang="zh-CN" altLang="en-US" sz="1600" dirty="0"/>
              <a:t>，所以在</a:t>
            </a:r>
            <a:r>
              <a:rPr lang="en-US" altLang="zh-CN" sz="1600" dirty="0"/>
              <a:t>x</a:t>
            </a:r>
            <a:r>
              <a:rPr lang="zh-CN" altLang="en-US" sz="1600" dirty="0"/>
              <a:t>轴上</a:t>
            </a:r>
            <a:r>
              <a:rPr lang="zh-CN" altLang="en-US" sz="1600" dirty="0">
                <a:hlinkClick r:id="rId4"/>
              </a:rPr>
              <a:t>方差</a:t>
            </a:r>
            <a:r>
              <a:rPr lang="zh-CN" altLang="en-US" sz="1600" dirty="0"/>
              <a:t>更大，故</a:t>
            </a:r>
            <a:r>
              <a:rPr lang="en-US" altLang="zh-CN" sz="1600" dirty="0"/>
              <a:t>split</a:t>
            </a:r>
            <a:r>
              <a:rPr lang="zh-CN" altLang="en-US" sz="1600" dirty="0"/>
              <a:t>域值为</a:t>
            </a:r>
            <a:r>
              <a:rPr lang="en-US" altLang="zh-CN" sz="1600" dirty="0"/>
              <a:t>x</a:t>
            </a:r>
            <a:r>
              <a:rPr lang="zh-CN" altLang="en-US" sz="1600" dirty="0"/>
              <a:t>；</a:t>
            </a:r>
          </a:p>
          <a:p>
            <a:pPr lvl="1"/>
            <a:r>
              <a:rPr lang="zh-CN" altLang="en-US" sz="1600" dirty="0"/>
              <a:t>确定：</a:t>
            </a:r>
            <a:r>
              <a:rPr lang="en-US" altLang="zh-CN" sz="1600" dirty="0"/>
              <a:t>Node-data = </a:t>
            </a:r>
            <a:r>
              <a:rPr lang="zh-CN" altLang="en-US" sz="1600" dirty="0"/>
              <a:t>（</a:t>
            </a:r>
            <a:r>
              <a:rPr lang="en-US" altLang="zh-CN" sz="1600" dirty="0"/>
              <a:t>7,2</a:t>
            </a:r>
            <a:r>
              <a:rPr lang="zh-CN" altLang="en-US" sz="1600" dirty="0"/>
              <a:t>）。具体是：根据</a:t>
            </a:r>
            <a:r>
              <a:rPr lang="en-US" altLang="zh-CN" sz="1600" dirty="0"/>
              <a:t>x</a:t>
            </a:r>
            <a:r>
              <a:rPr lang="zh-CN" altLang="en-US" sz="1600" dirty="0"/>
              <a:t>维上的值将数据排序，</a:t>
            </a:r>
            <a:r>
              <a:rPr lang="en-US" altLang="zh-CN" sz="1600" dirty="0"/>
              <a:t>6</a:t>
            </a:r>
            <a:r>
              <a:rPr lang="zh-CN" altLang="en-US" sz="1600" dirty="0"/>
              <a:t>个数据的中值</a:t>
            </a:r>
            <a:r>
              <a:rPr lang="en-US" altLang="zh-CN" sz="1600" dirty="0"/>
              <a:t>(</a:t>
            </a:r>
            <a:r>
              <a:rPr lang="zh-CN" altLang="en-US" sz="1600" dirty="0"/>
              <a:t>所谓中值，即中间大小的值</a:t>
            </a:r>
            <a:r>
              <a:rPr lang="en-US" altLang="zh-CN" sz="1600" dirty="0"/>
              <a:t>)</a:t>
            </a:r>
            <a:r>
              <a:rPr lang="zh-CN" altLang="en-US" sz="1600" dirty="0"/>
              <a:t>为</a:t>
            </a:r>
            <a:r>
              <a:rPr lang="en-US" altLang="zh-CN" sz="1600" dirty="0"/>
              <a:t>7</a:t>
            </a:r>
            <a:r>
              <a:rPr lang="zh-CN" altLang="en-US" sz="1600" dirty="0"/>
              <a:t>，所以</a:t>
            </a:r>
            <a:r>
              <a:rPr lang="en-US" altLang="zh-CN" sz="1600" dirty="0"/>
              <a:t>Node-data</a:t>
            </a:r>
            <a:r>
              <a:rPr lang="zh-CN" altLang="en-US" sz="1600" dirty="0"/>
              <a:t>域位数据点（</a:t>
            </a:r>
            <a:r>
              <a:rPr lang="en-US" altLang="zh-CN" sz="1600" dirty="0"/>
              <a:t>7,2</a:t>
            </a:r>
            <a:r>
              <a:rPr lang="zh-CN" altLang="en-US" sz="1600" dirty="0"/>
              <a:t>）。这样，该节点的分割超平面就是通过（</a:t>
            </a:r>
            <a:r>
              <a:rPr lang="en-US" altLang="zh-CN" sz="1600" dirty="0"/>
              <a:t>7,2</a:t>
            </a:r>
            <a:r>
              <a:rPr lang="zh-CN" altLang="en-US" sz="1600" dirty="0"/>
              <a:t>）并垂直于：</a:t>
            </a:r>
            <a:r>
              <a:rPr lang="en-US" altLang="zh-CN" sz="1600" dirty="0"/>
              <a:t>split=x</a:t>
            </a:r>
            <a:r>
              <a:rPr lang="zh-CN" altLang="en-US" sz="1600" dirty="0"/>
              <a:t>轴的直线</a:t>
            </a:r>
            <a:r>
              <a:rPr lang="en-US" altLang="zh-CN" sz="1600" dirty="0"/>
              <a:t>x=7</a:t>
            </a:r>
            <a:r>
              <a:rPr lang="zh-CN" altLang="en-US" sz="1600" dirty="0"/>
              <a:t>；</a:t>
            </a:r>
          </a:p>
          <a:p>
            <a:pPr lvl="1"/>
            <a:r>
              <a:rPr lang="zh-CN" altLang="en-US" sz="1600" dirty="0"/>
              <a:t>确定：左子空间和右子空间。具体是：分割超平面</a:t>
            </a:r>
            <a:r>
              <a:rPr lang="en-US" altLang="zh-CN" sz="1600" dirty="0"/>
              <a:t>x=7</a:t>
            </a:r>
            <a:r>
              <a:rPr lang="zh-CN" altLang="en-US" sz="1600" dirty="0"/>
              <a:t>将整个空间分为两部分：</a:t>
            </a:r>
            <a:r>
              <a:rPr lang="en-US" altLang="zh-CN" sz="1600" dirty="0"/>
              <a:t>x&lt;=7</a:t>
            </a:r>
            <a:r>
              <a:rPr lang="zh-CN" altLang="en-US" sz="1600" dirty="0"/>
              <a:t>的部分为左子空间，包含</a:t>
            </a:r>
            <a:r>
              <a:rPr lang="en-US" altLang="zh-CN" sz="1600" dirty="0"/>
              <a:t>3</a:t>
            </a:r>
            <a:r>
              <a:rPr lang="zh-CN" altLang="en-US" sz="1600" dirty="0"/>
              <a:t>个节点</a:t>
            </a:r>
            <a:r>
              <a:rPr lang="en-US" altLang="zh-CN" sz="1600" dirty="0"/>
              <a:t>={(2,3),(5,4),(4,7)}</a:t>
            </a:r>
            <a:r>
              <a:rPr lang="zh-CN" altLang="en-US" sz="1600" dirty="0"/>
              <a:t>；另一部分为右子空间，包含</a:t>
            </a:r>
            <a:r>
              <a:rPr lang="en-US" altLang="zh-CN" sz="1600" dirty="0"/>
              <a:t>2</a:t>
            </a:r>
            <a:r>
              <a:rPr lang="zh-CN" altLang="en-US" sz="1600" dirty="0"/>
              <a:t>个节点</a:t>
            </a:r>
            <a:r>
              <a:rPr lang="en-US" altLang="zh-CN" sz="1600" dirty="0"/>
              <a:t>={(9,6)</a:t>
            </a:r>
            <a:r>
              <a:rPr lang="zh-CN" altLang="en-US" sz="1600" dirty="0"/>
              <a:t>，</a:t>
            </a:r>
            <a:r>
              <a:rPr lang="en-US" altLang="zh-CN" sz="1600" dirty="0"/>
              <a:t>(8,1)}</a:t>
            </a:r>
            <a:r>
              <a:rPr lang="zh-CN" altLang="en-US" sz="1600" dirty="0"/>
              <a:t>；</a:t>
            </a:r>
          </a:p>
        </p:txBody>
      </p:sp>
      <p:pic>
        <p:nvPicPr>
          <p:cNvPr id="6" name="图片 5"/>
          <p:cNvPicPr>
            <a:picLocks noChangeAspect="1"/>
          </p:cNvPicPr>
          <p:nvPr/>
        </p:nvPicPr>
        <p:blipFill>
          <a:blip r:embed="rId5"/>
          <a:stretch>
            <a:fillRect/>
          </a:stretch>
        </p:blipFill>
        <p:spPr>
          <a:xfrm>
            <a:off x="6727740" y="-184150"/>
            <a:ext cx="4759409" cy="4406582"/>
          </a:xfrm>
          <a:prstGeom prst="rect">
            <a:avLst/>
          </a:prstGeom>
        </p:spPr>
      </p:pic>
      <p:sp>
        <p:nvSpPr>
          <p:cNvPr id="3" name="矩形 2"/>
          <p:cNvSpPr/>
          <p:nvPr/>
        </p:nvSpPr>
        <p:spPr>
          <a:xfrm>
            <a:off x="254793" y="5492769"/>
            <a:ext cx="11789093" cy="1200329"/>
          </a:xfrm>
          <a:prstGeom prst="rect">
            <a:avLst/>
          </a:prstGeom>
        </p:spPr>
        <p:txBody>
          <a:bodyPr wrap="square">
            <a:spAutoFit/>
          </a:bodyPr>
          <a:lstStyle/>
          <a:p>
            <a:r>
              <a:rPr lang="zh-CN" altLang="en-US" dirty="0" smtClean="0">
                <a:solidFill>
                  <a:srgbClr val="555555"/>
                </a:solidFill>
                <a:latin typeface="宋体" panose="02010600030101010101" pitchFamily="2" charset="-122"/>
              </a:rPr>
              <a:t>分裂</a:t>
            </a:r>
            <a:r>
              <a:rPr lang="zh-CN" altLang="en-US" dirty="0">
                <a:solidFill>
                  <a:srgbClr val="555555"/>
                </a:solidFill>
                <a:latin typeface="宋体" panose="02010600030101010101" pitchFamily="2" charset="-122"/>
              </a:rPr>
              <a:t>结点的选择通常有多种方法，最常用的是一种方法是：对于所有的样本点，统计它们在每个维上的方差，挑选出方差中的最大值，对应的维就是</a:t>
            </a:r>
            <a:r>
              <a:rPr lang="en-US" altLang="zh-CN" dirty="0">
                <a:solidFill>
                  <a:srgbClr val="555555"/>
                </a:solidFill>
                <a:latin typeface="宋体" panose="02010600030101010101" pitchFamily="2" charset="-122"/>
              </a:rPr>
              <a:t>split</a:t>
            </a:r>
            <a:r>
              <a:rPr lang="zh-CN" altLang="en-US" dirty="0">
                <a:solidFill>
                  <a:srgbClr val="555555"/>
                </a:solidFill>
                <a:latin typeface="宋体" panose="02010600030101010101" pitchFamily="2" charset="-122"/>
              </a:rPr>
              <a:t>域的值。数据方差最大表明沿该维度数据点分散得比较开，这个方向上进行数据分割可以获得最好的分辨率；然后再将所有样本点按其第</a:t>
            </a:r>
            <a:r>
              <a:rPr lang="en-US" altLang="zh-CN" dirty="0">
                <a:solidFill>
                  <a:srgbClr val="555555"/>
                </a:solidFill>
                <a:latin typeface="宋体" panose="02010600030101010101" pitchFamily="2" charset="-122"/>
              </a:rPr>
              <a:t>split</a:t>
            </a:r>
            <a:r>
              <a:rPr lang="zh-CN" altLang="en-US" dirty="0">
                <a:solidFill>
                  <a:srgbClr val="555555"/>
                </a:solidFill>
                <a:latin typeface="宋体" panose="02010600030101010101" pitchFamily="2" charset="-122"/>
              </a:rPr>
              <a:t>维的值进行排序，位于正中间的那个数据点选为分裂结点的</a:t>
            </a:r>
            <a:r>
              <a:rPr lang="en-US" altLang="zh-CN" dirty="0" err="1">
                <a:solidFill>
                  <a:srgbClr val="555555"/>
                </a:solidFill>
                <a:latin typeface="宋体" panose="02010600030101010101" pitchFamily="2" charset="-122"/>
              </a:rPr>
              <a:t>dom_elt</a:t>
            </a:r>
            <a:r>
              <a:rPr lang="zh-CN" altLang="en-US" dirty="0">
                <a:solidFill>
                  <a:srgbClr val="555555"/>
                </a:solidFill>
                <a:latin typeface="宋体" panose="02010600030101010101" pitchFamily="2" charset="-122"/>
              </a:rPr>
              <a:t>域</a:t>
            </a:r>
            <a:endParaRPr lang="zh-CN" altLang="en-US" dirty="0"/>
          </a:p>
        </p:txBody>
      </p:sp>
    </p:spTree>
    <p:extLst>
      <p:ext uri="{BB962C8B-B14F-4D97-AF65-F5344CB8AC3E}">
        <p14:creationId xmlns:p14="http://schemas.microsoft.com/office/powerpoint/2010/main" val="4041818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K</a:t>
            </a:r>
            <a:r>
              <a:rPr lang="zh-CN" altLang="en-US" dirty="0" smtClean="0"/>
              <a:t>最近邻分类</a:t>
            </a:r>
            <a:endParaRPr lang="zh-CN" altLang="en-US" dirty="0"/>
          </a:p>
        </p:txBody>
      </p:sp>
      <p:sp>
        <p:nvSpPr>
          <p:cNvPr id="3" name="副标题 2"/>
          <p:cNvSpPr>
            <a:spLocks noGrp="1"/>
          </p:cNvSpPr>
          <p:nvPr>
            <p:ph type="subTitle" idx="1"/>
          </p:nvPr>
        </p:nvSpPr>
        <p:spPr/>
        <p:txBody>
          <a:bodyPr/>
          <a:lstStyle/>
          <a:p>
            <a:r>
              <a:rPr lang="en-US" altLang="zh-CN" dirty="0" smtClean="0">
                <a:hlinkClick r:id="rId3"/>
              </a:rPr>
              <a:t>jiaoshuai@ict.ac.cn</a:t>
            </a:r>
            <a:endParaRPr lang="en-US" altLang="zh-CN" dirty="0" smtClean="0"/>
          </a:p>
          <a:p>
            <a:endParaRPr lang="zh-CN" altLang="en-US" dirty="0"/>
          </a:p>
        </p:txBody>
      </p:sp>
    </p:spTree>
    <p:extLst>
      <p:ext uri="{BB962C8B-B14F-4D97-AF65-F5344CB8AC3E}">
        <p14:creationId xmlns:p14="http://schemas.microsoft.com/office/powerpoint/2010/main" val="3893930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树的构建</a:t>
            </a:r>
          </a:p>
        </p:txBody>
      </p:sp>
      <p:pic>
        <p:nvPicPr>
          <p:cNvPr id="6" name="图片 5"/>
          <p:cNvPicPr>
            <a:picLocks noChangeAspect="1"/>
          </p:cNvPicPr>
          <p:nvPr/>
        </p:nvPicPr>
        <p:blipFill>
          <a:blip r:embed="rId4"/>
          <a:stretch>
            <a:fillRect/>
          </a:stretch>
        </p:blipFill>
        <p:spPr>
          <a:xfrm>
            <a:off x="6391275" y="641032"/>
            <a:ext cx="6038850" cy="5591175"/>
          </a:xfrm>
          <a:prstGeom prst="rect">
            <a:avLst/>
          </a:prstGeom>
        </p:spPr>
      </p:pic>
      <p:sp>
        <p:nvSpPr>
          <p:cNvPr id="3" name="内容占位符 2"/>
          <p:cNvSpPr>
            <a:spLocks noGrp="1"/>
          </p:cNvSpPr>
          <p:nvPr>
            <p:ph idx="1"/>
          </p:nvPr>
        </p:nvSpPr>
        <p:spPr>
          <a:xfrm>
            <a:off x="243840" y="1690688"/>
            <a:ext cx="6147435" cy="4351338"/>
          </a:xfrm>
        </p:spPr>
        <p:txBody>
          <a:bodyPr>
            <a:normAutofit/>
          </a:bodyPr>
          <a:lstStyle/>
          <a:p>
            <a:r>
              <a:rPr lang="zh-CN" altLang="en-US" sz="2000" dirty="0"/>
              <a:t>与此同时，经过对上面所示的空间划分之后，我们可以看出，点</a:t>
            </a:r>
            <a:r>
              <a:rPr lang="en-US" altLang="zh-CN" sz="2000" dirty="0"/>
              <a:t>(7,2)</a:t>
            </a:r>
            <a:r>
              <a:rPr lang="zh-CN" altLang="en-US" sz="2000" dirty="0"/>
              <a:t>可以为根结点，从根结点出发的两条红粗斜线指向的</a:t>
            </a:r>
            <a:r>
              <a:rPr lang="en-US" altLang="zh-CN" sz="2000" dirty="0"/>
              <a:t>(5,4)</a:t>
            </a:r>
            <a:r>
              <a:rPr lang="zh-CN" altLang="en-US" sz="2000" dirty="0"/>
              <a:t>和</a:t>
            </a:r>
            <a:r>
              <a:rPr lang="en-US" altLang="zh-CN" sz="2000" dirty="0"/>
              <a:t>(9,6)</a:t>
            </a:r>
            <a:r>
              <a:rPr lang="zh-CN" altLang="en-US" sz="2000" dirty="0"/>
              <a:t>则为根结点的左右子结点，而</a:t>
            </a:r>
            <a:r>
              <a:rPr lang="en-US" altLang="zh-CN" sz="2000" dirty="0"/>
              <a:t>(2,3)</a:t>
            </a:r>
            <a:r>
              <a:rPr lang="zh-CN" altLang="en-US" sz="2000" dirty="0"/>
              <a:t>，</a:t>
            </a:r>
            <a:r>
              <a:rPr lang="en-US" altLang="zh-CN" sz="2000" dirty="0"/>
              <a:t>(4,7)</a:t>
            </a:r>
            <a:r>
              <a:rPr lang="zh-CN" altLang="en-US" sz="2000" dirty="0"/>
              <a:t>则为</a:t>
            </a:r>
            <a:r>
              <a:rPr lang="en-US" altLang="zh-CN" sz="2000" dirty="0"/>
              <a:t>(5,4)</a:t>
            </a:r>
            <a:r>
              <a:rPr lang="zh-CN" altLang="en-US" sz="2000" dirty="0"/>
              <a:t>的左右孩子</a:t>
            </a:r>
            <a:r>
              <a:rPr lang="en-US" altLang="zh-CN" sz="2000" dirty="0"/>
              <a:t>(</a:t>
            </a:r>
            <a:r>
              <a:rPr lang="zh-CN" altLang="en-US" sz="2000" dirty="0"/>
              <a:t>通过两条细红斜线相连</a:t>
            </a:r>
            <a:r>
              <a:rPr lang="en-US" altLang="zh-CN" sz="2000" dirty="0"/>
              <a:t>)</a:t>
            </a:r>
            <a:r>
              <a:rPr lang="zh-CN" altLang="en-US" sz="2000" dirty="0"/>
              <a:t>，最后，</a:t>
            </a:r>
            <a:r>
              <a:rPr lang="en-US" altLang="zh-CN" sz="2000" dirty="0"/>
              <a:t>(8,1)</a:t>
            </a:r>
            <a:r>
              <a:rPr lang="zh-CN" altLang="en-US" sz="2000" dirty="0"/>
              <a:t>为</a:t>
            </a:r>
            <a:r>
              <a:rPr lang="en-US" altLang="zh-CN" sz="2000" dirty="0"/>
              <a:t>(9,6)</a:t>
            </a:r>
            <a:r>
              <a:rPr lang="zh-CN" altLang="en-US" sz="2000" dirty="0"/>
              <a:t>的左孩子</a:t>
            </a:r>
            <a:r>
              <a:rPr lang="en-US" altLang="zh-CN" sz="2000" dirty="0"/>
              <a:t>(</a:t>
            </a:r>
            <a:r>
              <a:rPr lang="zh-CN" altLang="en-US" sz="2000" dirty="0"/>
              <a:t>通过细红斜线相连</a:t>
            </a:r>
            <a:r>
              <a:rPr lang="en-US" altLang="zh-CN" sz="2000" dirty="0"/>
              <a:t>)</a:t>
            </a:r>
            <a:r>
              <a:rPr lang="zh-CN" altLang="en-US" sz="2000" dirty="0"/>
              <a:t>。如此，便形成了下面这样一棵</a:t>
            </a:r>
            <a:r>
              <a:rPr lang="en-US" altLang="zh-CN" sz="2000" dirty="0"/>
              <a:t>k-d</a:t>
            </a:r>
            <a:r>
              <a:rPr lang="zh-CN" altLang="en-US" sz="2000" dirty="0"/>
              <a:t>树：</a:t>
            </a: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110" y="3674690"/>
            <a:ext cx="5328285" cy="2756589"/>
          </a:xfrm>
          <a:prstGeom prst="rect">
            <a:avLst/>
          </a:prstGeom>
        </p:spPr>
      </p:pic>
    </p:spTree>
    <p:extLst>
      <p:ext uri="{BB962C8B-B14F-4D97-AF65-F5344CB8AC3E}">
        <p14:creationId xmlns:p14="http://schemas.microsoft.com/office/powerpoint/2010/main" val="3416552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树的构建</a:t>
            </a:r>
          </a:p>
        </p:txBody>
      </p:sp>
      <p:pic>
        <p:nvPicPr>
          <p:cNvPr id="6" name="图片 5"/>
          <p:cNvPicPr>
            <a:picLocks noChangeAspect="1"/>
          </p:cNvPicPr>
          <p:nvPr/>
        </p:nvPicPr>
        <p:blipFill>
          <a:blip r:embed="rId4"/>
          <a:stretch>
            <a:fillRect/>
          </a:stretch>
        </p:blipFill>
        <p:spPr>
          <a:xfrm>
            <a:off x="8340498" y="1584959"/>
            <a:ext cx="3784826" cy="3504247"/>
          </a:xfrm>
          <a:prstGeom prst="rect">
            <a:avLst/>
          </a:prstGeom>
        </p:spPr>
      </p:pic>
      <p:sp>
        <p:nvSpPr>
          <p:cNvPr id="4" name="内容占位符 3"/>
          <p:cNvSpPr>
            <a:spLocks noGrp="1"/>
          </p:cNvSpPr>
          <p:nvPr>
            <p:ph idx="1"/>
          </p:nvPr>
        </p:nvSpPr>
        <p:spPr/>
        <p:txBody>
          <a:bodyPr/>
          <a:lstStyle/>
          <a:p>
            <a:endParaRPr lang="zh-CN" altLang="en-US" dirty="0"/>
          </a:p>
        </p:txBody>
      </p:sp>
      <p:sp>
        <p:nvSpPr>
          <p:cNvPr id="7" name="Rectangle 1"/>
          <p:cNvSpPr>
            <a:spLocks noChangeArrowheads="1"/>
          </p:cNvSpPr>
          <p:nvPr/>
        </p:nvSpPr>
        <p:spPr bwMode="auto">
          <a:xfrm>
            <a:off x="548640" y="1423591"/>
            <a:ext cx="779893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也就是说，如之前所述，kd树中，kd代表k-dimension，每个节点即为一个k维的点。每个非叶节点可以想象为一个分割超平面，</a:t>
            </a:r>
            <a:endParaRPr kumimoji="0" lang="en-US"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用垂直于坐标轴的超平面将空间分为两个部分，这样递归的从根节点不停的划分，直到没有实例为止。经典的构造k-d tree的规则如下：</a:t>
            </a:r>
            <a:b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endParaRPr kumimoji="0" lang="zh-CN"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随着树的深度增加，循环的选取坐标轴，作为分割超平面的法向量。</a:t>
            </a:r>
            <a:endParaRPr kumimoji="0" lang="en-US"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对于3-d tree来说，根节点选取x轴，根节点的孩子选取y轴，根节点的孙子选取z轴，根节点的曾孙子选取x轴，这样循环下去。</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每次均为所有对应实例的中位数的实例作为切分点，切分点作为父节点，左右两侧为划分的作为左右两子树。</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chemeClr val="tx1"/>
                </a:solidFill>
                <a:effectLst/>
              </a:rPr>
              <a:t>  </a:t>
            </a:r>
            <a:endParaRPr kumimoji="0" lang="zh-CN" altLang="zh-CN" sz="20200" b="0" i="0" u="none" strike="noStrike" cap="none" normalizeH="0" baseline="0" dirty="0" smtClean="0">
              <a:ln>
                <a:noFill/>
              </a:ln>
              <a:solidFill>
                <a:schemeClr val="tx1"/>
              </a:solidFill>
              <a:effectLst/>
              <a:latin typeface="Arial" panose="020B0604020202020204" pitchFamily="34" charset="0"/>
            </a:endParaRPr>
          </a:p>
        </p:txBody>
      </p:sp>
      <p:pic>
        <p:nvPicPr>
          <p:cNvPr id="18434" name="Picture 2" descr="http://img.my.csdn.net/uploads/201211/24/1353730694_894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878" y="2659937"/>
            <a:ext cx="3664187" cy="272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9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938" y="2062957"/>
            <a:ext cx="2235666" cy="1842294"/>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771" y="2062957"/>
            <a:ext cx="2297915" cy="1842294"/>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750" y="2062957"/>
            <a:ext cx="2247900" cy="1851212"/>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2715" y="2062957"/>
            <a:ext cx="2326286" cy="1863710"/>
          </a:xfrm>
          <a:prstGeom prst="rect">
            <a:avLst/>
          </a:prstGeom>
        </p:spPr>
      </p:pic>
    </p:spTree>
    <p:extLst>
      <p:ext uri="{BB962C8B-B14F-4D97-AF65-F5344CB8AC3E}">
        <p14:creationId xmlns:p14="http://schemas.microsoft.com/office/powerpoint/2010/main" val="3745015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838200" y="2665889"/>
          <a:ext cx="10515600" cy="2670810"/>
        </p:xfrm>
        <a:graphic>
          <a:graphicData uri="http://schemas.openxmlformats.org/drawingml/2006/table">
            <a:tbl>
              <a:tblPr/>
              <a:tblGrid>
                <a:gridCol w="3505200"/>
                <a:gridCol w="3505200"/>
                <a:gridCol w="3505200"/>
              </a:tblGrid>
              <a:tr h="0">
                <a:tc>
                  <a:txBody>
                    <a:bodyPr/>
                    <a:lstStyle/>
                    <a:p>
                      <a:r>
                        <a:rPr lang="zh-CN" altLang="en-US">
                          <a:effectLst/>
                        </a:rPr>
                        <a:t>域名</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类型</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描述</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dom_elt</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kd</a:t>
                      </a:r>
                      <a:r>
                        <a:rPr lang="zh-CN" altLang="en-US">
                          <a:effectLst/>
                        </a:rPr>
                        <a:t>维的向量</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ltLang="zh-CN">
                          <a:effectLst/>
                        </a:rPr>
                        <a:t>kd</a:t>
                      </a:r>
                      <a:r>
                        <a:rPr lang="zh-CN" altLang="en-US">
                          <a:effectLst/>
                        </a:rPr>
                        <a:t>维空间中的一个样本点</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split</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整数</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分裂维的序号，也是垂直于分割超面的方向轴序号</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left</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kd-tree</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由位于该结点分割超面左子空间内所有数据点构成的</a:t>
                      </a:r>
                      <a:r>
                        <a:rPr lang="en-US" altLang="zh-CN">
                          <a:effectLst/>
                        </a:rPr>
                        <a:t>kd-tree</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right</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kd-tree</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rPr>
                        <a:t>由位于该结点分割超面右子空间内所有数据点构成的</a:t>
                      </a:r>
                      <a:r>
                        <a:rPr lang="en-US" altLang="zh-CN" dirty="0" err="1">
                          <a:effectLst/>
                        </a:rPr>
                        <a:t>kd</a:t>
                      </a:r>
                      <a:r>
                        <a:rPr lang="en-US" altLang="zh-CN" dirty="0">
                          <a:effectLst/>
                        </a:rPr>
                        <a:t>-tree</a:t>
                      </a:r>
                    </a:p>
                  </a:txBody>
                  <a:tcPr marL="95250" marR="95250"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517187" y="1815128"/>
            <a:ext cx="130086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rPr>
              <a:t>每个结点的内容如下：</a:t>
            </a:r>
            <a:endParaRPr kumimoji="0" lang="zh-CN"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rPr>
              <a:t>样本集E由k-d tree的结点的集合表示，每个结点表示一个样本点，dom_elt就是表示该样本点的向量。该样本点根据结点的分割超平面将样本空间分为两个子空间。</a:t>
            </a:r>
            <a:endParaRPr kumimoji="0" lang="en-US" altLang="zh-CN" sz="1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rPr>
              <a:t>左子空间中的样本点集合由左子树left表示，右子空间中的样本点集合由右子树right表示。分割超平面是一个通过点dom_elt并且垂直于split所指示的方向轴的平面。举个简单的例子，</a:t>
            </a:r>
            <a:endParaRPr kumimoji="0" lang="en-US" altLang="zh-CN" sz="1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rPr>
              <a:t>在二维的情况下，一个样本点可以由二维向量(x,y)表示，其中令x维的序号为0，y维的序号为1。假设一个结点的dom_elt为(7,2) ，split的取值为0，那么分割超面就是x=dom_elt(0)=7，它垂直与x轴且过点(7,2)，如下图所示：</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538" y="4552950"/>
            <a:ext cx="2635712" cy="2147887"/>
          </a:xfrm>
          <a:prstGeom prst="rect">
            <a:avLst/>
          </a:prstGeom>
        </p:spPr>
      </p:pic>
    </p:spTree>
    <p:extLst>
      <p:ext uri="{BB962C8B-B14F-4D97-AF65-F5344CB8AC3E}">
        <p14:creationId xmlns:p14="http://schemas.microsoft.com/office/powerpoint/2010/main" val="1676718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endParaRPr lang="zh-CN" altLang="en-US" b="1" dirty="0"/>
          </a:p>
        </p:txBody>
      </p:sp>
      <p:pic>
        <p:nvPicPr>
          <p:cNvPr id="7" name="内容占位符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2959" y="1784826"/>
            <a:ext cx="7610475" cy="2847975"/>
          </a:xfrm>
        </p:spPr>
      </p:pic>
    </p:spTree>
    <p:extLst>
      <p:ext uri="{BB962C8B-B14F-4D97-AF65-F5344CB8AC3E}">
        <p14:creationId xmlns:p14="http://schemas.microsoft.com/office/powerpoint/2010/main" val="3408840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endParaRPr lang="zh-CN" altLang="en-US" b="1" dirty="0"/>
          </a:p>
        </p:txBody>
      </p:sp>
      <p:pic>
        <p:nvPicPr>
          <p:cNvPr id="10" name="图片 9"/>
          <p:cNvPicPr>
            <a:picLocks noChangeAspect="1"/>
          </p:cNvPicPr>
          <p:nvPr/>
        </p:nvPicPr>
        <p:blipFill>
          <a:blip r:embed="rId4"/>
          <a:stretch>
            <a:fillRect/>
          </a:stretch>
        </p:blipFill>
        <p:spPr>
          <a:xfrm>
            <a:off x="1056322" y="1690688"/>
            <a:ext cx="7610475" cy="2847975"/>
          </a:xfrm>
          <a:prstGeom prst="rect">
            <a:avLst/>
          </a:prstGeom>
        </p:spPr>
      </p:pic>
    </p:spTree>
    <p:extLst>
      <p:ext uri="{BB962C8B-B14F-4D97-AF65-F5344CB8AC3E}">
        <p14:creationId xmlns:p14="http://schemas.microsoft.com/office/powerpoint/2010/main" val="2641724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endParaRPr lang="zh-CN" altLang="en-US" b="1" dirty="0"/>
          </a:p>
        </p:txBody>
      </p:sp>
      <p:pic>
        <p:nvPicPr>
          <p:cNvPr id="12" name="内容占位符 11"/>
          <p:cNvPicPr>
            <a:picLocks noGrp="1" noChangeAspect="1"/>
          </p:cNvPicPr>
          <p:nvPr>
            <p:ph idx="1"/>
          </p:nvPr>
        </p:nvPicPr>
        <p:blipFill>
          <a:blip r:embed="rId4"/>
          <a:stretch>
            <a:fillRect/>
          </a:stretch>
        </p:blipFill>
        <p:spPr>
          <a:xfrm>
            <a:off x="-106680" y="2188686"/>
            <a:ext cx="7610475" cy="2847975"/>
          </a:xfrm>
          <a:prstGeom prst="rect">
            <a:avLst/>
          </a:prstGeom>
        </p:spPr>
      </p:pic>
    </p:spTree>
    <p:extLst>
      <p:ext uri="{BB962C8B-B14F-4D97-AF65-F5344CB8AC3E}">
        <p14:creationId xmlns:p14="http://schemas.microsoft.com/office/powerpoint/2010/main" val="3876062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endParaRPr lang="zh-CN" altLang="en-US" b="1" dirty="0"/>
          </a:p>
        </p:txBody>
      </p:sp>
      <p:pic>
        <p:nvPicPr>
          <p:cNvPr id="4" name="图片 3"/>
          <p:cNvPicPr>
            <a:picLocks noChangeAspect="1"/>
          </p:cNvPicPr>
          <p:nvPr/>
        </p:nvPicPr>
        <p:blipFill>
          <a:blip r:embed="rId4"/>
          <a:stretch>
            <a:fillRect/>
          </a:stretch>
        </p:blipFill>
        <p:spPr>
          <a:xfrm>
            <a:off x="784860" y="2430182"/>
            <a:ext cx="7610475" cy="2847975"/>
          </a:xfrm>
          <a:prstGeom prst="rect">
            <a:avLst/>
          </a:prstGeom>
        </p:spPr>
      </p:pic>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85549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endParaRPr lang="zh-CN" altLang="en-US" b="1"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025" y="2066925"/>
            <a:ext cx="3886200" cy="2571750"/>
          </a:xfrm>
          <a:prstGeom prst="rect">
            <a:avLst/>
          </a:prstGeom>
        </p:spPr>
      </p:pic>
      <p:sp>
        <p:nvSpPr>
          <p:cNvPr id="6" name="矩形 5"/>
          <p:cNvSpPr/>
          <p:nvPr/>
        </p:nvSpPr>
        <p:spPr>
          <a:xfrm>
            <a:off x="5353050" y="1090642"/>
            <a:ext cx="6096000" cy="4524315"/>
          </a:xfrm>
          <a:prstGeom prst="rect">
            <a:avLst/>
          </a:prstGeom>
        </p:spPr>
        <p:txBody>
          <a:bodyPr>
            <a:spAutoFit/>
          </a:bodyPr>
          <a:lstStyle/>
          <a:p>
            <a:r>
              <a:rPr lang="zh-CN" altLang="en-US" dirty="0">
                <a:solidFill>
                  <a:srgbClr val="555555"/>
                </a:solidFill>
                <a:latin typeface="宋体" panose="02010600030101010101" pitchFamily="2" charset="-122"/>
              </a:rPr>
              <a:t>如前所述，在</a:t>
            </a:r>
            <a:r>
              <a:rPr lang="en-US" altLang="zh-CN" dirty="0">
                <a:solidFill>
                  <a:srgbClr val="555555"/>
                </a:solidFill>
                <a:latin typeface="宋体" panose="02010600030101010101" pitchFamily="2" charset="-122"/>
              </a:rPr>
              <a:t>k-d tree</a:t>
            </a:r>
            <a:r>
              <a:rPr lang="zh-CN" altLang="en-US" dirty="0">
                <a:solidFill>
                  <a:srgbClr val="555555"/>
                </a:solidFill>
                <a:latin typeface="宋体" panose="02010600030101010101" pitchFamily="2" charset="-122"/>
              </a:rPr>
              <a:t>树中进行数据的</a:t>
            </a:r>
            <a:r>
              <a:rPr lang="en-US" altLang="zh-CN" dirty="0">
                <a:solidFill>
                  <a:srgbClr val="555555"/>
                </a:solidFill>
                <a:latin typeface="宋体" panose="02010600030101010101" pitchFamily="2" charset="-122"/>
              </a:rPr>
              <a:t>k</a:t>
            </a:r>
            <a:r>
              <a:rPr lang="zh-CN" altLang="en-US" dirty="0">
                <a:solidFill>
                  <a:srgbClr val="555555"/>
                </a:solidFill>
                <a:latin typeface="宋体" panose="02010600030101010101" pitchFamily="2" charset="-122"/>
              </a:rPr>
              <a:t>近邻搜索是特征匹配的重要环节，其目的是检索在</a:t>
            </a:r>
            <a:r>
              <a:rPr lang="en-US" altLang="zh-CN" dirty="0">
                <a:solidFill>
                  <a:srgbClr val="555555"/>
                </a:solidFill>
                <a:latin typeface="宋体" panose="02010600030101010101" pitchFamily="2" charset="-122"/>
              </a:rPr>
              <a:t>k-d tree</a:t>
            </a:r>
            <a:r>
              <a:rPr lang="zh-CN" altLang="en-US" dirty="0">
                <a:solidFill>
                  <a:srgbClr val="555555"/>
                </a:solidFill>
                <a:latin typeface="宋体" panose="02010600030101010101" pitchFamily="2" charset="-122"/>
              </a:rPr>
              <a:t>中与待查询点距离最近的</a:t>
            </a:r>
            <a:r>
              <a:rPr lang="en-US" altLang="zh-CN" dirty="0">
                <a:solidFill>
                  <a:srgbClr val="555555"/>
                </a:solidFill>
                <a:latin typeface="宋体" panose="02010600030101010101" pitchFamily="2" charset="-122"/>
              </a:rPr>
              <a:t>k</a:t>
            </a:r>
            <a:r>
              <a:rPr lang="zh-CN" altLang="en-US" dirty="0">
                <a:solidFill>
                  <a:srgbClr val="555555"/>
                </a:solidFill>
                <a:latin typeface="宋体" panose="02010600030101010101" pitchFamily="2" charset="-122"/>
              </a:rPr>
              <a:t>个数据点。</a:t>
            </a:r>
          </a:p>
          <a:p>
            <a:r>
              <a:rPr lang="zh-CN" altLang="en-US" dirty="0">
                <a:solidFill>
                  <a:srgbClr val="555555"/>
                </a:solidFill>
                <a:latin typeface="宋体" panose="02010600030101010101" pitchFamily="2" charset="-122"/>
              </a:rPr>
              <a:t>最近邻搜索是</a:t>
            </a:r>
            <a:r>
              <a:rPr lang="en-US" altLang="zh-CN" dirty="0">
                <a:solidFill>
                  <a:srgbClr val="555555"/>
                </a:solidFill>
                <a:latin typeface="宋体" panose="02010600030101010101" pitchFamily="2" charset="-122"/>
              </a:rPr>
              <a:t>k</a:t>
            </a:r>
            <a:r>
              <a:rPr lang="zh-CN" altLang="en-US" dirty="0">
                <a:solidFill>
                  <a:srgbClr val="555555"/>
                </a:solidFill>
                <a:latin typeface="宋体" panose="02010600030101010101" pitchFamily="2" charset="-122"/>
              </a:rPr>
              <a:t>近邻的特例，也就是</a:t>
            </a:r>
            <a:r>
              <a:rPr lang="en-US" altLang="zh-CN" dirty="0">
                <a:solidFill>
                  <a:srgbClr val="555555"/>
                </a:solidFill>
                <a:latin typeface="宋体" panose="02010600030101010101" pitchFamily="2" charset="-122"/>
              </a:rPr>
              <a:t>1</a:t>
            </a:r>
            <a:r>
              <a:rPr lang="zh-CN" altLang="en-US" dirty="0">
                <a:solidFill>
                  <a:srgbClr val="555555"/>
                </a:solidFill>
                <a:latin typeface="宋体" panose="02010600030101010101" pitchFamily="2" charset="-122"/>
              </a:rPr>
              <a:t>近邻。将</a:t>
            </a:r>
            <a:r>
              <a:rPr lang="en-US" altLang="zh-CN" dirty="0">
                <a:solidFill>
                  <a:srgbClr val="555555"/>
                </a:solidFill>
                <a:latin typeface="宋体" panose="02010600030101010101" pitchFamily="2" charset="-122"/>
              </a:rPr>
              <a:t>1</a:t>
            </a:r>
            <a:r>
              <a:rPr lang="zh-CN" altLang="en-US" dirty="0">
                <a:solidFill>
                  <a:srgbClr val="555555"/>
                </a:solidFill>
                <a:latin typeface="宋体" panose="02010600030101010101" pitchFamily="2" charset="-122"/>
              </a:rPr>
              <a:t>近邻改扩展到</a:t>
            </a:r>
            <a:r>
              <a:rPr lang="en-US" altLang="zh-CN" dirty="0">
                <a:solidFill>
                  <a:srgbClr val="555555"/>
                </a:solidFill>
                <a:latin typeface="宋体" panose="02010600030101010101" pitchFamily="2" charset="-122"/>
              </a:rPr>
              <a:t>k</a:t>
            </a:r>
            <a:r>
              <a:rPr lang="zh-CN" altLang="en-US" dirty="0">
                <a:solidFill>
                  <a:srgbClr val="555555"/>
                </a:solidFill>
                <a:latin typeface="宋体" panose="02010600030101010101" pitchFamily="2" charset="-122"/>
              </a:rPr>
              <a:t>近邻非常容易。下面介绍最简单的</a:t>
            </a:r>
            <a:r>
              <a:rPr lang="en-US" altLang="zh-CN" dirty="0">
                <a:solidFill>
                  <a:srgbClr val="555555"/>
                </a:solidFill>
                <a:latin typeface="宋体" panose="02010600030101010101" pitchFamily="2" charset="-122"/>
              </a:rPr>
              <a:t>k-d tree</a:t>
            </a:r>
            <a:r>
              <a:rPr lang="zh-CN" altLang="en-US" dirty="0">
                <a:solidFill>
                  <a:srgbClr val="555555"/>
                </a:solidFill>
                <a:latin typeface="宋体" panose="02010600030101010101" pitchFamily="2" charset="-122"/>
              </a:rPr>
              <a:t>最近邻搜索算法。</a:t>
            </a:r>
          </a:p>
          <a:p>
            <a:r>
              <a:rPr lang="zh-CN" altLang="en-US" dirty="0">
                <a:solidFill>
                  <a:srgbClr val="555555"/>
                </a:solidFill>
                <a:latin typeface="宋体" panose="02010600030101010101" pitchFamily="2" charset="-122"/>
              </a:rPr>
              <a:t>基本的思路很简单：首先通过二叉树搜索（比较待查询节点和分裂节点的分裂维的值，小于等于就进入左子树分支，等于就进入右子树分支直到叶子结点），顺着“搜索路径”很快能找到最近邻的近似点，也就是与待查询点处于同一个子空间的叶子结点；然后再回溯搜索路径，并判断搜索路径上的结点的其他子结点空间中是否可能有距离查询点更近的数据点，如果有可能，则需要跳到其他子结点空间中去搜索（将其他子结点加入到搜索路径）。重复这个过程直到搜索路径为空。下面给出</a:t>
            </a:r>
            <a:r>
              <a:rPr lang="en-US" altLang="zh-CN" dirty="0">
                <a:solidFill>
                  <a:srgbClr val="555555"/>
                </a:solidFill>
                <a:latin typeface="宋体" panose="02010600030101010101" pitchFamily="2" charset="-122"/>
              </a:rPr>
              <a:t>k-d tree</a:t>
            </a:r>
            <a:r>
              <a:rPr lang="zh-CN" altLang="en-US" dirty="0">
                <a:solidFill>
                  <a:srgbClr val="555555"/>
                </a:solidFill>
                <a:latin typeface="宋体" panose="02010600030101010101" pitchFamily="2" charset="-122"/>
              </a:rPr>
              <a:t>最近邻搜索的伪代码：</a:t>
            </a:r>
          </a:p>
        </p:txBody>
      </p:sp>
    </p:spTree>
    <p:extLst>
      <p:ext uri="{BB962C8B-B14F-4D97-AF65-F5344CB8AC3E}">
        <p14:creationId xmlns:p14="http://schemas.microsoft.com/office/powerpoint/2010/main" val="529816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endParaRPr lang="zh-CN" altLang="en-US" b="1"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451161"/>
            <a:ext cx="3600450" cy="2382651"/>
          </a:xfrm>
          <a:prstGeom prst="rect">
            <a:avLst/>
          </a:prstGeom>
        </p:spPr>
      </p:pic>
      <p:sp>
        <p:nvSpPr>
          <p:cNvPr id="6" name="矩形 5"/>
          <p:cNvSpPr/>
          <p:nvPr/>
        </p:nvSpPr>
        <p:spPr>
          <a:xfrm>
            <a:off x="5657850" y="1090642"/>
            <a:ext cx="6200774" cy="4801314"/>
          </a:xfrm>
          <a:prstGeom prst="rect">
            <a:avLst/>
          </a:prstGeom>
        </p:spPr>
        <p:txBody>
          <a:bodyPr wrap="square">
            <a:spAutoFit/>
          </a:bodyPr>
          <a:lstStyle/>
          <a:p>
            <a:r>
              <a:rPr lang="zh-CN" altLang="en-US" dirty="0"/>
              <a:t>我们来查找点</a:t>
            </a:r>
            <a:r>
              <a:rPr lang="en-US" altLang="zh-CN" dirty="0"/>
              <a:t>(2.1,3.1)</a:t>
            </a:r>
            <a:r>
              <a:rPr lang="zh-CN" altLang="en-US" dirty="0"/>
              <a:t>，在</a:t>
            </a:r>
            <a:r>
              <a:rPr lang="en-US" altLang="zh-CN" dirty="0"/>
              <a:t>(7,2)</a:t>
            </a:r>
            <a:r>
              <a:rPr lang="zh-CN" altLang="en-US" dirty="0"/>
              <a:t>点测试到达</a:t>
            </a:r>
            <a:r>
              <a:rPr lang="en-US" altLang="zh-CN" dirty="0"/>
              <a:t>(5,4)</a:t>
            </a:r>
            <a:r>
              <a:rPr lang="zh-CN" altLang="en-US" dirty="0"/>
              <a:t>，在</a:t>
            </a:r>
            <a:r>
              <a:rPr lang="en-US" altLang="zh-CN" dirty="0"/>
              <a:t>(5,4)</a:t>
            </a:r>
            <a:r>
              <a:rPr lang="zh-CN" altLang="en-US" dirty="0"/>
              <a:t>点测试到达</a:t>
            </a:r>
            <a:r>
              <a:rPr lang="en-US" altLang="zh-CN" dirty="0"/>
              <a:t>(2,3)</a:t>
            </a:r>
            <a:r>
              <a:rPr lang="zh-CN" altLang="en-US" dirty="0"/>
              <a:t>，然后</a:t>
            </a:r>
            <a:r>
              <a:rPr lang="en-US" altLang="zh-CN" dirty="0" err="1"/>
              <a:t>search_path</a:t>
            </a:r>
            <a:r>
              <a:rPr lang="zh-CN" altLang="en-US" dirty="0"/>
              <a:t>中的结点为</a:t>
            </a:r>
            <a:r>
              <a:rPr lang="en-US" altLang="zh-CN" dirty="0"/>
              <a:t>&lt;(7,2), (5,4), (2,3)&gt;</a:t>
            </a:r>
            <a:r>
              <a:rPr lang="zh-CN" altLang="en-US" dirty="0"/>
              <a:t>，从</a:t>
            </a:r>
            <a:r>
              <a:rPr lang="en-US" altLang="zh-CN" dirty="0" err="1"/>
              <a:t>search_path</a:t>
            </a:r>
            <a:r>
              <a:rPr lang="zh-CN" altLang="en-US" dirty="0"/>
              <a:t>中取出</a:t>
            </a:r>
            <a:r>
              <a:rPr lang="en-US" altLang="zh-CN" dirty="0"/>
              <a:t>(2,3)</a:t>
            </a:r>
            <a:r>
              <a:rPr lang="zh-CN" altLang="en-US" dirty="0"/>
              <a:t>作为当前最佳结点</a:t>
            </a:r>
            <a:r>
              <a:rPr lang="en-US" altLang="zh-CN" dirty="0"/>
              <a:t>nearest, </a:t>
            </a:r>
            <a:r>
              <a:rPr lang="en-US" altLang="zh-CN" dirty="0" err="1"/>
              <a:t>dist</a:t>
            </a:r>
            <a:r>
              <a:rPr lang="zh-CN" altLang="en-US" dirty="0"/>
              <a:t>为</a:t>
            </a:r>
            <a:r>
              <a:rPr lang="en-US" altLang="zh-CN" dirty="0"/>
              <a:t>0.141</a:t>
            </a:r>
            <a:r>
              <a:rPr lang="zh-CN" altLang="en-US" dirty="0" smtClean="0"/>
              <a:t>；</a:t>
            </a:r>
            <a:endParaRPr lang="en-US" altLang="zh-CN" dirty="0" smtClean="0"/>
          </a:p>
          <a:p>
            <a:endParaRPr lang="zh-CN" altLang="en-US" dirty="0"/>
          </a:p>
          <a:p>
            <a:r>
              <a:rPr lang="zh-CN" altLang="en-US" dirty="0"/>
              <a:t>然后回溯至</a:t>
            </a:r>
            <a:r>
              <a:rPr lang="en-US" altLang="zh-CN" dirty="0"/>
              <a:t>(5,4)</a:t>
            </a:r>
            <a:r>
              <a:rPr lang="zh-CN" altLang="en-US" dirty="0"/>
              <a:t>，以</a:t>
            </a:r>
            <a:r>
              <a:rPr lang="en-US" altLang="zh-CN" dirty="0"/>
              <a:t>(2.1,3.1)</a:t>
            </a:r>
            <a:r>
              <a:rPr lang="zh-CN" altLang="en-US" dirty="0"/>
              <a:t>为圆心，以</a:t>
            </a:r>
            <a:r>
              <a:rPr lang="en-US" altLang="zh-CN" dirty="0" err="1"/>
              <a:t>dist</a:t>
            </a:r>
            <a:r>
              <a:rPr lang="en-US" altLang="zh-CN" dirty="0"/>
              <a:t>=0.141</a:t>
            </a:r>
            <a:r>
              <a:rPr lang="zh-CN" altLang="en-US" dirty="0"/>
              <a:t>为半径画一个圆，并不和超平面</a:t>
            </a:r>
            <a:r>
              <a:rPr lang="en-US" altLang="zh-CN" dirty="0"/>
              <a:t>y=4</a:t>
            </a:r>
            <a:r>
              <a:rPr lang="zh-CN" altLang="en-US" dirty="0"/>
              <a:t>相交，如下图，所以不必跳到结点</a:t>
            </a:r>
            <a:r>
              <a:rPr lang="en-US" altLang="zh-CN" dirty="0"/>
              <a:t>(5,4)</a:t>
            </a:r>
            <a:r>
              <a:rPr lang="zh-CN" altLang="en-US" dirty="0"/>
              <a:t>的右子空间去搜索，因为右子空间中不可能有更近样本点了</a:t>
            </a:r>
            <a:r>
              <a:rPr lang="zh-CN" altLang="en-US" dirty="0" smtClean="0"/>
              <a:t>。</a:t>
            </a:r>
            <a:endParaRPr lang="en-US" altLang="zh-CN" dirty="0" smtClean="0"/>
          </a:p>
          <a:p>
            <a:endParaRPr lang="en-US" altLang="zh-CN" dirty="0"/>
          </a:p>
          <a:p>
            <a:r>
              <a:rPr lang="zh-CN" altLang="en-US" dirty="0">
                <a:solidFill>
                  <a:srgbClr val="555555"/>
                </a:solidFill>
                <a:latin typeface="宋体" panose="02010600030101010101" pitchFamily="2" charset="-122"/>
              </a:rPr>
              <a:t>于是在回溯至</a:t>
            </a:r>
            <a:r>
              <a:rPr lang="en-US" altLang="zh-CN" dirty="0">
                <a:solidFill>
                  <a:srgbClr val="555555"/>
                </a:solidFill>
                <a:latin typeface="宋体" panose="02010600030101010101" pitchFamily="2" charset="-122"/>
              </a:rPr>
              <a:t>(7,2)</a:t>
            </a:r>
            <a:r>
              <a:rPr lang="zh-CN" altLang="en-US" dirty="0">
                <a:solidFill>
                  <a:srgbClr val="555555"/>
                </a:solidFill>
                <a:latin typeface="宋体" panose="02010600030101010101" pitchFamily="2" charset="-122"/>
              </a:rPr>
              <a:t>，同理，以</a:t>
            </a:r>
            <a:r>
              <a:rPr lang="en-US" altLang="zh-CN" dirty="0">
                <a:solidFill>
                  <a:srgbClr val="555555"/>
                </a:solidFill>
                <a:latin typeface="宋体" panose="02010600030101010101" pitchFamily="2" charset="-122"/>
              </a:rPr>
              <a:t>(2.1,3.1)</a:t>
            </a:r>
            <a:r>
              <a:rPr lang="zh-CN" altLang="en-US" dirty="0">
                <a:solidFill>
                  <a:srgbClr val="555555"/>
                </a:solidFill>
                <a:latin typeface="宋体" panose="02010600030101010101" pitchFamily="2" charset="-122"/>
              </a:rPr>
              <a:t>为圆心，以</a:t>
            </a:r>
            <a:r>
              <a:rPr lang="en-US" altLang="zh-CN" dirty="0" err="1">
                <a:solidFill>
                  <a:srgbClr val="555555"/>
                </a:solidFill>
                <a:latin typeface="宋体" panose="02010600030101010101" pitchFamily="2" charset="-122"/>
              </a:rPr>
              <a:t>dist</a:t>
            </a:r>
            <a:r>
              <a:rPr lang="en-US" altLang="zh-CN" dirty="0">
                <a:solidFill>
                  <a:srgbClr val="555555"/>
                </a:solidFill>
                <a:latin typeface="宋体" panose="02010600030101010101" pitchFamily="2" charset="-122"/>
              </a:rPr>
              <a:t>=0.141</a:t>
            </a:r>
            <a:r>
              <a:rPr lang="zh-CN" altLang="en-US" dirty="0">
                <a:solidFill>
                  <a:srgbClr val="555555"/>
                </a:solidFill>
                <a:latin typeface="宋体" panose="02010600030101010101" pitchFamily="2" charset="-122"/>
              </a:rPr>
              <a:t>为半径画一个圆并不和超平面</a:t>
            </a:r>
            <a:r>
              <a:rPr lang="en-US" altLang="zh-CN" dirty="0">
                <a:solidFill>
                  <a:srgbClr val="555555"/>
                </a:solidFill>
                <a:latin typeface="宋体" panose="02010600030101010101" pitchFamily="2" charset="-122"/>
              </a:rPr>
              <a:t>x=7</a:t>
            </a:r>
            <a:r>
              <a:rPr lang="zh-CN" altLang="en-US" dirty="0">
                <a:solidFill>
                  <a:srgbClr val="555555"/>
                </a:solidFill>
                <a:latin typeface="宋体" panose="02010600030101010101" pitchFamily="2" charset="-122"/>
              </a:rPr>
              <a:t>相交，所以也不用跳到结点</a:t>
            </a:r>
            <a:r>
              <a:rPr lang="en-US" altLang="zh-CN" dirty="0">
                <a:solidFill>
                  <a:srgbClr val="555555"/>
                </a:solidFill>
                <a:latin typeface="宋体" panose="02010600030101010101" pitchFamily="2" charset="-122"/>
              </a:rPr>
              <a:t>(7,2)</a:t>
            </a:r>
            <a:r>
              <a:rPr lang="zh-CN" altLang="en-US" dirty="0">
                <a:solidFill>
                  <a:srgbClr val="555555"/>
                </a:solidFill>
                <a:latin typeface="宋体" panose="02010600030101010101" pitchFamily="2" charset="-122"/>
              </a:rPr>
              <a:t>的右子空间去搜索</a:t>
            </a:r>
            <a:r>
              <a:rPr lang="zh-CN" altLang="en-US" b="1" dirty="0" smtClean="0">
                <a:solidFill>
                  <a:srgbClr val="555555"/>
                </a:solidFill>
                <a:latin typeface="宋体" panose="02010600030101010101" pitchFamily="2" charset="-122"/>
              </a:rPr>
              <a:t>。</a:t>
            </a:r>
            <a:endParaRPr lang="en-US" altLang="zh-CN" b="1" dirty="0" smtClean="0">
              <a:solidFill>
                <a:srgbClr val="555555"/>
              </a:solidFill>
              <a:latin typeface="宋体" panose="02010600030101010101" pitchFamily="2" charset="-122"/>
            </a:endParaRPr>
          </a:p>
          <a:p>
            <a:endParaRPr lang="en-US" altLang="zh-CN" b="1" dirty="0">
              <a:solidFill>
                <a:srgbClr val="555555"/>
              </a:solidFill>
              <a:latin typeface="宋体" panose="02010600030101010101" pitchFamily="2" charset="-122"/>
            </a:endParaRPr>
          </a:p>
          <a:p>
            <a:r>
              <a:rPr lang="zh-CN" altLang="en-US" b="1" dirty="0"/>
              <a:t>至此，</a:t>
            </a:r>
            <a:r>
              <a:rPr lang="en-US" altLang="zh-CN" b="1" dirty="0" err="1"/>
              <a:t>search_path</a:t>
            </a:r>
            <a:r>
              <a:rPr lang="zh-CN" altLang="en-US" b="1" dirty="0"/>
              <a:t>为空，结束整个搜索，返回</a:t>
            </a:r>
            <a:r>
              <a:rPr lang="en-US" altLang="zh-CN" b="1" dirty="0"/>
              <a:t>nearest(2,3)</a:t>
            </a:r>
            <a:r>
              <a:rPr lang="zh-CN" altLang="en-US" b="1" dirty="0"/>
              <a:t>作为</a:t>
            </a:r>
            <a:r>
              <a:rPr lang="en-US" altLang="zh-CN" b="1" dirty="0"/>
              <a:t>(2.1,3.1)</a:t>
            </a:r>
            <a:r>
              <a:rPr lang="zh-CN" altLang="en-US" b="1" dirty="0"/>
              <a:t>的最近邻点，最近距离为</a:t>
            </a:r>
            <a:r>
              <a:rPr lang="en-US" altLang="zh-CN" b="1" dirty="0"/>
              <a:t>0.141</a:t>
            </a:r>
            <a:r>
              <a:rPr lang="zh-CN" altLang="en-US" b="1" dirty="0"/>
              <a:t>。</a:t>
            </a:r>
            <a:endParaRPr lang="zh-CN" altLang="en-US" dirty="0"/>
          </a:p>
          <a:p>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156692"/>
            <a:ext cx="3181350" cy="2510808"/>
          </a:xfrm>
          <a:prstGeom prst="rect">
            <a:avLst/>
          </a:prstGeom>
        </p:spPr>
      </p:pic>
    </p:spTree>
    <p:extLst>
      <p:ext uri="{BB962C8B-B14F-4D97-AF65-F5344CB8AC3E}">
        <p14:creationId xmlns:p14="http://schemas.microsoft.com/office/powerpoint/2010/main" val="3083394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dirty="0" smtClean="0"/>
              <a:t>是什么？</a:t>
            </a:r>
            <a:endParaRPr lang="zh-CN" altLang="en-US" dirty="0"/>
          </a:p>
        </p:txBody>
      </p:sp>
      <p:sp>
        <p:nvSpPr>
          <p:cNvPr id="3" name="内容占位符 2"/>
          <p:cNvSpPr>
            <a:spLocks noGrp="1"/>
          </p:cNvSpPr>
          <p:nvPr>
            <p:ph idx="1"/>
          </p:nvPr>
        </p:nvSpPr>
        <p:spPr/>
        <p:txBody>
          <a:bodyPr/>
          <a:lstStyle/>
          <a:p>
            <a:r>
              <a:rPr lang="zh-CN" altLang="en-US" dirty="0"/>
              <a:t>何谓</a:t>
            </a:r>
            <a:r>
              <a:rPr lang="en-US" altLang="zh-CN" dirty="0"/>
              <a:t>K</a:t>
            </a:r>
            <a:r>
              <a:rPr lang="zh-CN" altLang="en-US" dirty="0"/>
              <a:t>近邻算法，即</a:t>
            </a:r>
            <a:r>
              <a:rPr lang="en-US" altLang="zh-CN" dirty="0"/>
              <a:t>K-Nearest Neighbor algorithm</a:t>
            </a:r>
            <a:r>
              <a:rPr lang="zh-CN" altLang="en-US" dirty="0"/>
              <a:t>，简称</a:t>
            </a:r>
            <a:r>
              <a:rPr lang="en-US" altLang="zh-CN" dirty="0"/>
              <a:t>KNN</a:t>
            </a:r>
            <a:r>
              <a:rPr lang="zh-CN" altLang="en-US" dirty="0"/>
              <a:t>算法，单从名字来猜想，可以简单粗暴的认为是：</a:t>
            </a:r>
            <a:r>
              <a:rPr lang="en-US" altLang="zh-CN" dirty="0"/>
              <a:t>K</a:t>
            </a:r>
            <a:r>
              <a:rPr lang="zh-CN" altLang="en-US" dirty="0"/>
              <a:t>个最近的邻居，当</a:t>
            </a:r>
            <a:r>
              <a:rPr lang="en-US" altLang="zh-CN" dirty="0"/>
              <a:t>K=1</a:t>
            </a:r>
            <a:r>
              <a:rPr lang="zh-CN" altLang="en-US" dirty="0"/>
              <a:t>时，算法便成了最近邻算法，即寻找最近的那个邻居。为何要找邻居？打个比方来说，假设你来到一个陌生的村庄，现在你要找到与你有着相似特征的人群融入他们，所谓入伙。</a:t>
            </a:r>
            <a:endParaRPr lang="en-US" altLang="zh-CN" dirty="0" smtClean="0"/>
          </a:p>
          <a:p>
            <a:endParaRPr lang="en-US" altLang="zh-CN" dirty="0"/>
          </a:p>
        </p:txBody>
      </p:sp>
    </p:spTree>
    <p:extLst>
      <p:ext uri="{BB962C8B-B14F-4D97-AF65-F5344CB8AC3E}">
        <p14:creationId xmlns:p14="http://schemas.microsoft.com/office/powerpoint/2010/main" val="1972602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endParaRPr lang="zh-CN" altLang="en-US" b="1"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451161"/>
            <a:ext cx="3600450" cy="2382651"/>
          </a:xfrm>
          <a:prstGeom prst="rect">
            <a:avLst/>
          </a:prstGeom>
        </p:spPr>
      </p:pic>
      <p:sp>
        <p:nvSpPr>
          <p:cNvPr id="6" name="矩形 5"/>
          <p:cNvSpPr/>
          <p:nvPr/>
        </p:nvSpPr>
        <p:spPr>
          <a:xfrm>
            <a:off x="5657850" y="1090642"/>
            <a:ext cx="6200774" cy="6186309"/>
          </a:xfrm>
          <a:prstGeom prst="rect">
            <a:avLst/>
          </a:prstGeom>
        </p:spPr>
        <p:txBody>
          <a:bodyPr wrap="square">
            <a:spAutoFit/>
          </a:bodyPr>
          <a:lstStyle/>
          <a:p>
            <a:r>
              <a:rPr lang="zh-CN" altLang="en-US" dirty="0" smtClean="0"/>
              <a:t>稍微</a:t>
            </a:r>
            <a:r>
              <a:rPr lang="zh-CN" altLang="en-US" dirty="0"/>
              <a:t>复杂的例子，我们来查找点</a:t>
            </a:r>
            <a:r>
              <a:rPr lang="en-US" altLang="zh-CN" dirty="0"/>
              <a:t>(2,4.5)</a:t>
            </a:r>
            <a:r>
              <a:rPr lang="zh-CN" altLang="en-US" dirty="0"/>
              <a:t>，在</a:t>
            </a:r>
            <a:r>
              <a:rPr lang="en-US" altLang="zh-CN" dirty="0"/>
              <a:t>(7,2)</a:t>
            </a:r>
            <a:r>
              <a:rPr lang="zh-CN" altLang="en-US" dirty="0"/>
              <a:t>处测试到达</a:t>
            </a:r>
            <a:r>
              <a:rPr lang="en-US" altLang="zh-CN" dirty="0"/>
              <a:t>(5,4)</a:t>
            </a:r>
            <a:r>
              <a:rPr lang="zh-CN" altLang="en-US" dirty="0"/>
              <a:t>，在</a:t>
            </a:r>
            <a:r>
              <a:rPr lang="en-US" altLang="zh-CN" dirty="0"/>
              <a:t>(5,4)</a:t>
            </a:r>
            <a:r>
              <a:rPr lang="zh-CN" altLang="en-US" dirty="0"/>
              <a:t>处测试到达</a:t>
            </a:r>
            <a:r>
              <a:rPr lang="en-US" altLang="zh-CN" dirty="0"/>
              <a:t>(4,7)</a:t>
            </a:r>
            <a:r>
              <a:rPr lang="zh-CN" altLang="en-US" dirty="0"/>
              <a:t>，然后</a:t>
            </a:r>
            <a:r>
              <a:rPr lang="en-US" altLang="zh-CN" dirty="0" err="1"/>
              <a:t>search_path</a:t>
            </a:r>
            <a:r>
              <a:rPr lang="zh-CN" altLang="en-US" dirty="0"/>
              <a:t>中的结点为</a:t>
            </a:r>
            <a:r>
              <a:rPr lang="en-US" altLang="zh-CN" dirty="0"/>
              <a:t>&lt;(7,2), (5,4), (4,7)&gt;</a:t>
            </a:r>
            <a:r>
              <a:rPr lang="zh-CN" altLang="en-US" dirty="0"/>
              <a:t>，从</a:t>
            </a:r>
            <a:r>
              <a:rPr lang="en-US" altLang="zh-CN" dirty="0" err="1"/>
              <a:t>search_path</a:t>
            </a:r>
            <a:r>
              <a:rPr lang="zh-CN" altLang="en-US" dirty="0"/>
              <a:t>中取出</a:t>
            </a:r>
            <a:r>
              <a:rPr lang="en-US" altLang="zh-CN" dirty="0"/>
              <a:t>(4,7)</a:t>
            </a:r>
            <a:r>
              <a:rPr lang="zh-CN" altLang="en-US" dirty="0"/>
              <a:t>作为当前最佳结点</a:t>
            </a:r>
            <a:r>
              <a:rPr lang="en-US" altLang="zh-CN" dirty="0"/>
              <a:t>nearest, </a:t>
            </a:r>
            <a:r>
              <a:rPr lang="en-US" altLang="zh-CN" dirty="0" err="1"/>
              <a:t>dist</a:t>
            </a:r>
            <a:r>
              <a:rPr lang="zh-CN" altLang="en-US" dirty="0"/>
              <a:t>为</a:t>
            </a:r>
            <a:r>
              <a:rPr lang="en-US" altLang="zh-CN" dirty="0"/>
              <a:t>3.202</a:t>
            </a:r>
            <a:r>
              <a:rPr lang="zh-CN" altLang="en-US" dirty="0"/>
              <a:t>；</a:t>
            </a:r>
          </a:p>
          <a:p>
            <a:endParaRPr lang="en-US" altLang="zh-CN" dirty="0" smtClean="0"/>
          </a:p>
          <a:p>
            <a:endParaRPr lang="en-US" altLang="zh-CN" dirty="0"/>
          </a:p>
          <a:p>
            <a:r>
              <a:rPr lang="zh-CN" altLang="en-US" dirty="0" smtClean="0"/>
              <a:t>然后</a:t>
            </a:r>
            <a:r>
              <a:rPr lang="zh-CN" altLang="en-US" dirty="0"/>
              <a:t>回溯至</a:t>
            </a:r>
            <a:r>
              <a:rPr lang="en-US" altLang="zh-CN" dirty="0"/>
              <a:t>(5,4)</a:t>
            </a:r>
            <a:r>
              <a:rPr lang="zh-CN" altLang="en-US" dirty="0"/>
              <a:t>，以</a:t>
            </a:r>
            <a:r>
              <a:rPr lang="en-US" altLang="zh-CN" dirty="0"/>
              <a:t>(2,4.5)</a:t>
            </a:r>
            <a:r>
              <a:rPr lang="zh-CN" altLang="en-US" dirty="0"/>
              <a:t>为圆心，以</a:t>
            </a:r>
            <a:r>
              <a:rPr lang="en-US" altLang="zh-CN" dirty="0" err="1"/>
              <a:t>dist</a:t>
            </a:r>
            <a:r>
              <a:rPr lang="en-US" altLang="zh-CN" dirty="0"/>
              <a:t>=3.202</a:t>
            </a:r>
            <a:r>
              <a:rPr lang="zh-CN" altLang="en-US" dirty="0"/>
              <a:t>为半径画一个圆与超平面</a:t>
            </a:r>
            <a:r>
              <a:rPr lang="en-US" altLang="zh-CN" dirty="0"/>
              <a:t>y=4</a:t>
            </a:r>
            <a:r>
              <a:rPr lang="zh-CN" altLang="en-US" dirty="0"/>
              <a:t>相交，如下图，所以需要跳到</a:t>
            </a:r>
            <a:r>
              <a:rPr lang="en-US" altLang="zh-CN" dirty="0"/>
              <a:t>(5,4)</a:t>
            </a:r>
            <a:r>
              <a:rPr lang="zh-CN" altLang="en-US" dirty="0"/>
              <a:t>的左子空间去搜索。所以要将</a:t>
            </a:r>
            <a:r>
              <a:rPr lang="en-US" altLang="zh-CN" dirty="0"/>
              <a:t>(2,3)</a:t>
            </a:r>
            <a:r>
              <a:rPr lang="zh-CN" altLang="en-US" dirty="0"/>
              <a:t>加入到</a:t>
            </a:r>
            <a:r>
              <a:rPr lang="en-US" altLang="zh-CN" dirty="0" err="1"/>
              <a:t>search_path</a:t>
            </a:r>
            <a:r>
              <a:rPr lang="zh-CN" altLang="en-US" dirty="0"/>
              <a:t>中，现在</a:t>
            </a:r>
            <a:r>
              <a:rPr lang="en-US" altLang="zh-CN" dirty="0" err="1"/>
              <a:t>search_path</a:t>
            </a:r>
            <a:r>
              <a:rPr lang="zh-CN" altLang="en-US" dirty="0"/>
              <a:t>中的结点为</a:t>
            </a:r>
            <a:r>
              <a:rPr lang="en-US" altLang="zh-CN" dirty="0"/>
              <a:t>&lt;(7,2), (2, 3)&gt;</a:t>
            </a:r>
            <a:r>
              <a:rPr lang="zh-CN" altLang="en-US" dirty="0"/>
              <a:t>；另外，</a:t>
            </a:r>
            <a:r>
              <a:rPr lang="en-US" altLang="zh-CN" dirty="0"/>
              <a:t>(5,4)</a:t>
            </a:r>
            <a:r>
              <a:rPr lang="zh-CN" altLang="en-US" dirty="0"/>
              <a:t>与</a:t>
            </a:r>
            <a:r>
              <a:rPr lang="en-US" altLang="zh-CN" dirty="0"/>
              <a:t>(2,4.5)</a:t>
            </a:r>
            <a:r>
              <a:rPr lang="zh-CN" altLang="en-US" dirty="0"/>
              <a:t>的距离为</a:t>
            </a:r>
            <a:r>
              <a:rPr lang="en-US" altLang="zh-CN" dirty="0"/>
              <a:t>3.04 &lt; </a:t>
            </a:r>
            <a:r>
              <a:rPr lang="en-US" altLang="zh-CN" dirty="0" err="1"/>
              <a:t>dist</a:t>
            </a:r>
            <a:r>
              <a:rPr lang="en-US" altLang="zh-CN" dirty="0"/>
              <a:t> = 3.202</a:t>
            </a:r>
            <a:r>
              <a:rPr lang="zh-CN" altLang="en-US" dirty="0"/>
              <a:t>，所以将</a:t>
            </a:r>
            <a:r>
              <a:rPr lang="en-US" altLang="zh-CN" dirty="0"/>
              <a:t>(5,4)</a:t>
            </a:r>
            <a:r>
              <a:rPr lang="zh-CN" altLang="en-US" dirty="0"/>
              <a:t>赋给</a:t>
            </a:r>
            <a:r>
              <a:rPr lang="en-US" altLang="zh-CN" dirty="0"/>
              <a:t>nearest</a:t>
            </a:r>
            <a:r>
              <a:rPr lang="zh-CN" altLang="en-US" dirty="0"/>
              <a:t>，并且</a:t>
            </a:r>
            <a:r>
              <a:rPr lang="en-US" altLang="zh-CN" dirty="0" err="1"/>
              <a:t>dist</a:t>
            </a:r>
            <a:r>
              <a:rPr lang="en-US" altLang="zh-CN" dirty="0"/>
              <a:t>=3.04</a:t>
            </a:r>
            <a:r>
              <a:rPr lang="zh-CN" altLang="en-US" dirty="0" smtClean="0"/>
              <a:t>。</a:t>
            </a:r>
            <a:endParaRPr lang="en-US" altLang="zh-CN" dirty="0" smtClean="0"/>
          </a:p>
          <a:p>
            <a:endParaRPr lang="en-US" altLang="zh-CN" dirty="0"/>
          </a:p>
          <a:p>
            <a:r>
              <a:rPr lang="zh-CN" altLang="en-US" dirty="0"/>
              <a:t>回溯至</a:t>
            </a:r>
            <a:r>
              <a:rPr lang="en-US" altLang="zh-CN" dirty="0"/>
              <a:t>(2,3)</a:t>
            </a:r>
            <a:r>
              <a:rPr lang="zh-CN" altLang="en-US" dirty="0"/>
              <a:t>，</a:t>
            </a:r>
            <a:r>
              <a:rPr lang="en-US" altLang="zh-CN" dirty="0"/>
              <a:t>(2,3)</a:t>
            </a:r>
            <a:r>
              <a:rPr lang="zh-CN" altLang="en-US" dirty="0"/>
              <a:t>是叶子节点，直接平判断</a:t>
            </a:r>
            <a:r>
              <a:rPr lang="en-US" altLang="zh-CN" dirty="0"/>
              <a:t>(2,3)</a:t>
            </a:r>
            <a:r>
              <a:rPr lang="zh-CN" altLang="en-US" dirty="0"/>
              <a:t>是否离</a:t>
            </a:r>
            <a:r>
              <a:rPr lang="en-US" altLang="zh-CN" dirty="0"/>
              <a:t>(2,4.5)</a:t>
            </a:r>
            <a:r>
              <a:rPr lang="zh-CN" altLang="en-US" dirty="0"/>
              <a:t>更近，计算得到距离为</a:t>
            </a:r>
            <a:r>
              <a:rPr lang="en-US" altLang="zh-CN" dirty="0"/>
              <a:t>1.5</a:t>
            </a:r>
            <a:r>
              <a:rPr lang="zh-CN" altLang="en-US" dirty="0"/>
              <a:t>，所以</a:t>
            </a:r>
            <a:r>
              <a:rPr lang="en-US" altLang="zh-CN" dirty="0"/>
              <a:t>nearest</a:t>
            </a:r>
            <a:r>
              <a:rPr lang="zh-CN" altLang="en-US" dirty="0"/>
              <a:t>更新为</a:t>
            </a:r>
            <a:r>
              <a:rPr lang="en-US" altLang="zh-CN" dirty="0"/>
              <a:t>(2,3)</a:t>
            </a:r>
            <a:r>
              <a:rPr lang="zh-CN" altLang="en-US" dirty="0"/>
              <a:t>，</a:t>
            </a:r>
            <a:r>
              <a:rPr lang="en-US" altLang="zh-CN" dirty="0" err="1"/>
              <a:t>dist</a:t>
            </a:r>
            <a:r>
              <a:rPr lang="zh-CN" altLang="en-US" dirty="0"/>
              <a:t>更新为</a:t>
            </a:r>
            <a:r>
              <a:rPr lang="en-US" altLang="zh-CN" dirty="0"/>
              <a:t>(1.5)</a:t>
            </a:r>
          </a:p>
          <a:p>
            <a:endParaRPr lang="en-US" altLang="zh-CN" dirty="0" smtClean="0"/>
          </a:p>
          <a:p>
            <a:r>
              <a:rPr lang="zh-CN" altLang="en-US" dirty="0" smtClean="0"/>
              <a:t>回溯</a:t>
            </a:r>
            <a:r>
              <a:rPr lang="zh-CN" altLang="en-US" dirty="0"/>
              <a:t>至</a:t>
            </a:r>
            <a:r>
              <a:rPr lang="en-US" altLang="zh-CN" dirty="0"/>
              <a:t>(7,2)</a:t>
            </a:r>
            <a:r>
              <a:rPr lang="zh-CN" altLang="en-US" dirty="0"/>
              <a:t>，同理，以</a:t>
            </a:r>
            <a:r>
              <a:rPr lang="en-US" altLang="zh-CN" dirty="0"/>
              <a:t>(2,4.5)</a:t>
            </a:r>
            <a:r>
              <a:rPr lang="zh-CN" altLang="en-US" dirty="0"/>
              <a:t>为圆心，以</a:t>
            </a:r>
            <a:r>
              <a:rPr lang="en-US" altLang="zh-CN" dirty="0" err="1"/>
              <a:t>dist</a:t>
            </a:r>
            <a:r>
              <a:rPr lang="en-US" altLang="zh-CN" dirty="0"/>
              <a:t>=1.5</a:t>
            </a:r>
            <a:r>
              <a:rPr lang="zh-CN" altLang="en-US" dirty="0"/>
              <a:t>为半径画一个圆并不和超平面</a:t>
            </a:r>
            <a:r>
              <a:rPr lang="en-US" altLang="zh-CN" dirty="0"/>
              <a:t>x=7</a:t>
            </a:r>
            <a:r>
              <a:rPr lang="zh-CN" altLang="en-US" dirty="0"/>
              <a:t>相交</a:t>
            </a:r>
            <a:r>
              <a:rPr lang="en-US" altLang="zh-CN" dirty="0"/>
              <a:t>, </a:t>
            </a:r>
            <a:r>
              <a:rPr lang="zh-CN" altLang="en-US" dirty="0"/>
              <a:t>所以不用跳到结点</a:t>
            </a:r>
            <a:r>
              <a:rPr lang="en-US" altLang="zh-CN" dirty="0"/>
              <a:t>(7,2)</a:t>
            </a:r>
            <a:r>
              <a:rPr lang="zh-CN" altLang="en-US" dirty="0"/>
              <a:t>的右子空间去搜索</a:t>
            </a:r>
          </a:p>
          <a:p>
            <a:endParaRPr lang="zh-CN" altLang="en-US" dirty="0"/>
          </a:p>
          <a:p>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119043"/>
            <a:ext cx="3248025" cy="2470654"/>
          </a:xfrm>
          <a:prstGeom prst="rect">
            <a:avLst/>
          </a:prstGeom>
        </p:spPr>
      </p:pic>
    </p:spTree>
    <p:extLst>
      <p:ext uri="{BB962C8B-B14F-4D97-AF65-F5344CB8AC3E}">
        <p14:creationId xmlns:p14="http://schemas.microsoft.com/office/powerpoint/2010/main" val="1269752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en-US" altLang="zh-CN" b="1" dirty="0"/>
              <a:t> KD</a:t>
            </a:r>
            <a:r>
              <a:rPr lang="zh-CN" altLang="en-US" b="1" dirty="0"/>
              <a:t>树</a:t>
            </a:r>
            <a:r>
              <a:rPr lang="zh-CN" altLang="en-US" b="1" dirty="0" smtClean="0"/>
              <a:t>的搜索</a:t>
            </a:r>
            <a:r>
              <a:rPr lang="zh-CN" altLang="en-US" b="1" dirty="0"/>
              <a:t>时间</a:t>
            </a:r>
          </a:p>
        </p:txBody>
      </p:sp>
      <p:sp>
        <p:nvSpPr>
          <p:cNvPr id="3" name="Rectangle 1"/>
          <p:cNvSpPr>
            <a:spLocks noChangeArrowheads="1"/>
          </p:cNvSpPr>
          <p:nvPr/>
        </p:nvSpPr>
        <p:spPr bwMode="auto">
          <a:xfrm>
            <a:off x="711200" y="1399402"/>
            <a:ext cx="10239375"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rPr>
              <a:t>两次搜索的返回的最近邻点虽然是一样的，但是搜索(2, 4.5)的过程要复杂一些，因为(2, 4.5)更接近超平面。</a:t>
            </a:r>
            <a:endParaRPr kumimoji="0" lang="en-US" altLang="zh-CN" sz="2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rPr>
              <a:t>研究表明，当查询点的邻域与分割超平面两侧的空间都产生交集时，回溯的次数大大增加。</a:t>
            </a:r>
            <a:endParaRPr kumimoji="0" lang="en-US" altLang="zh-CN" sz="2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55555"/>
                </a:solidFill>
                <a:effectLst/>
                <a:latin typeface="宋体" panose="02010600030101010101" pitchFamily="2" charset="-122"/>
                <a:ea typeface="宋体" panose="02010600030101010101" pitchFamily="2" charset="-122"/>
              </a:rPr>
              <a:t>最坏的情况下搜索N个结点的k维kd-tree所花费的时间为：</a:t>
            </a:r>
            <a:r>
              <a:rPr kumimoji="0" lang="zh-CN" altLang="zh-CN" sz="2000" b="0" i="0" u="none" strike="noStrike" cap="none" normalizeH="0" baseline="0" dirty="0" smtClean="0">
                <a:ln>
                  <a:noFill/>
                </a:ln>
                <a:solidFill>
                  <a:srgbClr val="1576AE"/>
                </a:solidFill>
                <a:effectLst/>
                <a:latin typeface="宋体" panose="02010600030101010101" pitchFamily="2" charset="-122"/>
                <a:ea typeface="宋体" panose="02010600030101010101" pitchFamily="2" charset="-122"/>
              </a:rPr>
              <a:t>                                   </a:t>
            </a:r>
          </a:p>
        </p:txBody>
      </p:sp>
      <p:pic>
        <p:nvPicPr>
          <p:cNvPr id="20482" name="Picture 2" descr="imag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125" y="4198937"/>
            <a:ext cx="2324100"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144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dirty="0" smtClean="0"/>
              <a:t>是什么？</a:t>
            </a:r>
            <a:endParaRPr lang="zh-CN" altLang="en-US" dirty="0"/>
          </a:p>
        </p:txBody>
      </p:sp>
      <p:sp>
        <p:nvSpPr>
          <p:cNvPr id="3" name="内容占位符 2"/>
          <p:cNvSpPr>
            <a:spLocks noGrp="1"/>
          </p:cNvSpPr>
          <p:nvPr>
            <p:ph idx="1"/>
          </p:nvPr>
        </p:nvSpPr>
        <p:spPr/>
        <p:txBody>
          <a:bodyPr/>
          <a:lstStyle/>
          <a:p>
            <a:r>
              <a:rPr lang="zh-CN" altLang="en-US" dirty="0"/>
              <a:t>用官方的话来说，所谓</a:t>
            </a:r>
            <a:r>
              <a:rPr lang="en-US" altLang="zh-CN" dirty="0"/>
              <a:t>K</a:t>
            </a:r>
            <a:r>
              <a:rPr lang="zh-CN" altLang="en-US" dirty="0"/>
              <a:t>近邻算法，即是给定一个训练数据集，对新的输入实例，在训练数据集中找到与该实例最邻近的</a:t>
            </a:r>
            <a:r>
              <a:rPr lang="en-US" altLang="zh-CN" dirty="0"/>
              <a:t>K</a:t>
            </a:r>
            <a:r>
              <a:rPr lang="zh-CN" altLang="en-US" dirty="0"/>
              <a:t>个实例（也就是上面所说的</a:t>
            </a:r>
            <a:r>
              <a:rPr lang="en-US" altLang="zh-CN" dirty="0"/>
              <a:t>K</a:t>
            </a:r>
            <a:r>
              <a:rPr lang="zh-CN" altLang="en-US" dirty="0"/>
              <a:t>个邻居），这</a:t>
            </a:r>
            <a:r>
              <a:rPr lang="en-US" altLang="zh-CN" dirty="0"/>
              <a:t>K</a:t>
            </a:r>
            <a:r>
              <a:rPr lang="zh-CN" altLang="en-US" dirty="0"/>
              <a:t>个实例的多数属于某个类，就把该输入实例分类到这个类中。根据这个说法，咱们来看下引自维基百科上的一幅图：</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395" y="3929369"/>
            <a:ext cx="2657475" cy="2400300"/>
          </a:xfrm>
          <a:prstGeom prst="rect">
            <a:avLst/>
          </a:prstGeom>
        </p:spPr>
      </p:pic>
      <p:sp>
        <p:nvSpPr>
          <p:cNvPr id="5" name="矩形 4"/>
          <p:cNvSpPr/>
          <p:nvPr/>
        </p:nvSpPr>
        <p:spPr>
          <a:xfrm>
            <a:off x="3948065" y="3723019"/>
            <a:ext cx="8116556" cy="3139321"/>
          </a:xfrm>
          <a:prstGeom prst="rect">
            <a:avLst/>
          </a:prstGeom>
        </p:spPr>
        <p:txBody>
          <a:bodyPr wrap="square">
            <a:spAutoFit/>
          </a:bodyPr>
          <a:lstStyle/>
          <a:p>
            <a:r>
              <a:rPr lang="zh-CN" altLang="en-US" dirty="0"/>
              <a:t>我们常说，物以类聚，人以群分，判别一个人是一个什么样品质特征的人，常常可以从他</a:t>
            </a:r>
            <a:r>
              <a:rPr lang="en-US" altLang="zh-CN" dirty="0"/>
              <a:t>/</a:t>
            </a:r>
            <a:r>
              <a:rPr lang="zh-CN" altLang="en-US" dirty="0"/>
              <a:t>她身边的朋友入手，所谓观其友，而识其人。我们不是要判别上图中那个绿色的圆是属于哪一类数据么，好说，从它的邻居下手。但一次性看多少个邻居呢？从上图中，你还能看到</a:t>
            </a:r>
            <a:r>
              <a:rPr lang="zh-CN" altLang="en-US" dirty="0" smtClean="0"/>
              <a:t>：</a:t>
            </a:r>
            <a:endParaRPr lang="en-US" altLang="zh-CN" dirty="0" smtClean="0"/>
          </a:p>
          <a:p>
            <a:endParaRPr lang="zh-CN" altLang="en-US" dirty="0"/>
          </a:p>
          <a:p>
            <a:r>
              <a:rPr lang="zh-CN" altLang="en-US" dirty="0"/>
              <a:t>如果</a:t>
            </a:r>
            <a:r>
              <a:rPr lang="en-US" altLang="zh-CN" dirty="0"/>
              <a:t>K=3</a:t>
            </a:r>
            <a:r>
              <a:rPr lang="zh-CN" altLang="en-US" dirty="0"/>
              <a:t>，绿色圆点的最近的</a:t>
            </a:r>
            <a:r>
              <a:rPr lang="en-US" altLang="zh-CN" dirty="0"/>
              <a:t>3</a:t>
            </a:r>
            <a:r>
              <a:rPr lang="zh-CN" altLang="en-US" dirty="0"/>
              <a:t>个邻居是</a:t>
            </a:r>
            <a:r>
              <a:rPr lang="en-US" altLang="zh-CN" dirty="0"/>
              <a:t>2</a:t>
            </a:r>
            <a:r>
              <a:rPr lang="zh-CN" altLang="en-US" dirty="0"/>
              <a:t>个红色小三角形和</a:t>
            </a:r>
            <a:r>
              <a:rPr lang="en-US" altLang="zh-CN" dirty="0"/>
              <a:t>1</a:t>
            </a:r>
            <a:r>
              <a:rPr lang="zh-CN" altLang="en-US" dirty="0"/>
              <a:t>个蓝色小正方形，少数从属于多数，基于统计的方法，判定绿色的这个待分类点属于红色的三角形一类。</a:t>
            </a:r>
          </a:p>
          <a:p>
            <a:r>
              <a:rPr lang="zh-CN" altLang="en-US" dirty="0"/>
              <a:t>如果</a:t>
            </a:r>
            <a:r>
              <a:rPr lang="en-US" altLang="zh-CN" dirty="0"/>
              <a:t>K=5</a:t>
            </a:r>
            <a:r>
              <a:rPr lang="zh-CN" altLang="en-US" dirty="0"/>
              <a:t>，绿色圆点的最近的</a:t>
            </a:r>
            <a:r>
              <a:rPr lang="en-US" altLang="zh-CN" dirty="0"/>
              <a:t>5</a:t>
            </a:r>
            <a:r>
              <a:rPr lang="zh-CN" altLang="en-US" dirty="0"/>
              <a:t>个邻居是</a:t>
            </a:r>
            <a:r>
              <a:rPr lang="en-US" altLang="zh-CN" dirty="0"/>
              <a:t>2</a:t>
            </a:r>
            <a:r>
              <a:rPr lang="zh-CN" altLang="en-US" dirty="0"/>
              <a:t>个红色三角形和</a:t>
            </a:r>
            <a:r>
              <a:rPr lang="en-US" altLang="zh-CN" dirty="0"/>
              <a:t>3</a:t>
            </a:r>
            <a:r>
              <a:rPr lang="zh-CN" altLang="en-US" dirty="0"/>
              <a:t>个蓝色的正方形，还是少数从属于多数，基于统计的方法，判定绿色的这个待分类点属于蓝色的正方形一类。</a:t>
            </a:r>
          </a:p>
        </p:txBody>
      </p:sp>
    </p:spTree>
    <p:extLst>
      <p:ext uri="{BB962C8B-B14F-4D97-AF65-F5344CB8AC3E}">
        <p14:creationId xmlns:p14="http://schemas.microsoft.com/office/powerpoint/2010/main" val="400009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dirty="0" smtClean="0"/>
              <a:t>的距离是什么？</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395" y="3929369"/>
            <a:ext cx="2657475" cy="2400300"/>
          </a:xfrm>
          <a:prstGeom prst="rect">
            <a:avLst/>
          </a:prstGeom>
        </p:spPr>
      </p:pic>
      <p:sp>
        <p:nvSpPr>
          <p:cNvPr id="6" name="内容占位符 5"/>
          <p:cNvSpPr>
            <a:spLocks noGrp="1"/>
          </p:cNvSpPr>
          <p:nvPr>
            <p:ph idx="1"/>
          </p:nvPr>
        </p:nvSpPr>
        <p:spPr>
          <a:xfrm>
            <a:off x="838200" y="1825625"/>
            <a:ext cx="11117238" cy="4351338"/>
          </a:xfrm>
        </p:spPr>
        <p:txBody>
          <a:bodyPr/>
          <a:lstStyle/>
          <a:p>
            <a:r>
              <a:rPr lang="zh-CN" altLang="en-US" dirty="0"/>
              <a:t>上文第一节，我们看到，</a:t>
            </a:r>
            <a:r>
              <a:rPr lang="en-US" altLang="zh-CN" dirty="0"/>
              <a:t>K</a:t>
            </a:r>
            <a:r>
              <a:rPr lang="zh-CN" altLang="en-US" dirty="0"/>
              <a:t>近邻算法的核心在于找到实例点的邻居，这个时候，问题就接踵而至了，如何找到邻居，邻居的判定标准是什么，用什么来度量。这一系列问题便是下面要讲的距离度量表示法。但有的读者可能就有疑问了，我是要找邻居，找相似性，怎么又跟距离扯上关系了？</a:t>
            </a:r>
          </a:p>
        </p:txBody>
      </p:sp>
      <p:sp>
        <p:nvSpPr>
          <p:cNvPr id="7" name="矩形 6"/>
          <p:cNvSpPr/>
          <p:nvPr/>
        </p:nvSpPr>
        <p:spPr>
          <a:xfrm>
            <a:off x="4153467" y="3818960"/>
            <a:ext cx="7665493" cy="1200329"/>
          </a:xfrm>
          <a:prstGeom prst="rect">
            <a:avLst/>
          </a:prstGeom>
        </p:spPr>
        <p:txBody>
          <a:bodyPr wrap="square">
            <a:spAutoFit/>
          </a:bodyPr>
          <a:lstStyle/>
          <a:p>
            <a:r>
              <a:rPr lang="zh-CN" altLang="en-US" dirty="0">
                <a:solidFill>
                  <a:srgbClr val="333333"/>
                </a:solidFill>
                <a:latin typeface="Arial" panose="020B0604020202020204" pitchFamily="34" charset="0"/>
              </a:rPr>
              <a:t> 这是因为特征空间中两个实例点的距离可以反应出两个实例点之间的相似性程度。</a:t>
            </a:r>
            <a:r>
              <a:rPr lang="en-US" altLang="zh-CN" dirty="0">
                <a:solidFill>
                  <a:srgbClr val="333333"/>
                </a:solidFill>
                <a:latin typeface="Arial" panose="020B0604020202020204" pitchFamily="34" charset="0"/>
              </a:rPr>
              <a:t>K</a:t>
            </a:r>
            <a:r>
              <a:rPr lang="zh-CN" altLang="en-US" dirty="0">
                <a:solidFill>
                  <a:srgbClr val="333333"/>
                </a:solidFill>
                <a:latin typeface="Arial" panose="020B0604020202020204" pitchFamily="34" charset="0"/>
              </a:rPr>
              <a:t>近邻模型的特征空间一般是</a:t>
            </a:r>
            <a:r>
              <a:rPr lang="en-US" altLang="zh-CN" dirty="0">
                <a:solidFill>
                  <a:srgbClr val="333333"/>
                </a:solidFill>
                <a:latin typeface="Arial" panose="020B0604020202020204" pitchFamily="34" charset="0"/>
              </a:rPr>
              <a:t>n</a:t>
            </a:r>
            <a:r>
              <a:rPr lang="zh-CN" altLang="en-US" dirty="0">
                <a:solidFill>
                  <a:srgbClr val="333333"/>
                </a:solidFill>
                <a:latin typeface="Arial" panose="020B0604020202020204" pitchFamily="34" charset="0"/>
              </a:rPr>
              <a:t>维实数向量空间，使用的距离可以使欧式距离，也是可以是其它距离，既然扯到了距离，下面就来具体阐述下都有哪些距离度量的表示法，权当扩展。</a:t>
            </a:r>
            <a:endParaRPr lang="zh-CN" altLang="en-US" dirty="0"/>
          </a:p>
        </p:txBody>
      </p:sp>
      <p:sp>
        <p:nvSpPr>
          <p:cNvPr id="8" name="矩形 7"/>
          <p:cNvSpPr/>
          <p:nvPr/>
        </p:nvSpPr>
        <p:spPr>
          <a:xfrm>
            <a:off x="4153467" y="5329986"/>
            <a:ext cx="7801971" cy="923330"/>
          </a:xfrm>
          <a:prstGeom prst="rect">
            <a:avLst/>
          </a:prstGeom>
        </p:spPr>
        <p:txBody>
          <a:bodyPr wrap="square">
            <a:spAutoFit/>
          </a:bodyPr>
          <a:lstStyle/>
          <a:p>
            <a:r>
              <a:rPr lang="zh-CN" altLang="en-US" b="1" dirty="0">
                <a:solidFill>
                  <a:srgbClr val="333333"/>
                </a:solidFill>
                <a:latin typeface="Arial" panose="020B0604020202020204" pitchFamily="34" charset="0"/>
              </a:rPr>
              <a:t>欧氏距离</a:t>
            </a:r>
            <a:r>
              <a:rPr lang="zh-CN" altLang="en-US" dirty="0">
                <a:solidFill>
                  <a:srgbClr val="333333"/>
                </a:solidFill>
                <a:latin typeface="Arial" panose="020B0604020202020204" pitchFamily="34" charset="0"/>
              </a:rPr>
              <a:t>，最常见的两点之间或多点之间的距离表示法，又称之为欧几里得度量，它定义于欧几里得空间中，如点 </a:t>
            </a:r>
            <a:r>
              <a:rPr lang="en-US" altLang="zh-CN" dirty="0">
                <a:solidFill>
                  <a:srgbClr val="333333"/>
                </a:solidFill>
                <a:latin typeface="Arial" panose="020B0604020202020204" pitchFamily="34" charset="0"/>
              </a:rPr>
              <a:t>x = (x</a:t>
            </a:r>
            <a:r>
              <a:rPr lang="en-US" altLang="zh-CN" baseline="-25000" dirty="0">
                <a:solidFill>
                  <a:srgbClr val="333333"/>
                </a:solidFill>
                <a:latin typeface="Arial" panose="020B0604020202020204" pitchFamily="34" charset="0"/>
              </a:rPr>
              <a:t>1</a:t>
            </a:r>
            <a:r>
              <a:rPr lang="en-US" altLang="zh-CN" dirty="0">
                <a:solidFill>
                  <a:srgbClr val="333333"/>
                </a:solidFill>
                <a:latin typeface="Arial" panose="020B0604020202020204" pitchFamily="34" charset="0"/>
              </a:rPr>
              <a:t>,...,x</a:t>
            </a:r>
            <a:r>
              <a:rPr lang="en-US" altLang="zh-CN" baseline="-25000" dirty="0">
                <a:solidFill>
                  <a:srgbClr val="333333"/>
                </a:solidFill>
                <a:latin typeface="Arial" panose="020B0604020202020204" pitchFamily="34" charset="0"/>
              </a:rPr>
              <a:t>n</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和 </a:t>
            </a:r>
            <a:r>
              <a:rPr lang="en-US" altLang="zh-CN" dirty="0">
                <a:solidFill>
                  <a:srgbClr val="333333"/>
                </a:solidFill>
                <a:latin typeface="Arial" panose="020B0604020202020204" pitchFamily="34" charset="0"/>
              </a:rPr>
              <a:t>y = (y</a:t>
            </a:r>
            <a:r>
              <a:rPr lang="en-US" altLang="zh-CN" baseline="-25000" dirty="0">
                <a:solidFill>
                  <a:srgbClr val="333333"/>
                </a:solidFill>
                <a:latin typeface="Arial" panose="020B0604020202020204" pitchFamily="34" charset="0"/>
              </a:rPr>
              <a:t>1</a:t>
            </a:r>
            <a:r>
              <a:rPr lang="en-US" altLang="zh-CN" dirty="0">
                <a:solidFill>
                  <a:srgbClr val="333333"/>
                </a:solidFill>
                <a:latin typeface="Arial" panose="020B0604020202020204" pitchFamily="34" charset="0"/>
              </a:rPr>
              <a:t>,...,y</a:t>
            </a:r>
            <a:r>
              <a:rPr lang="en-US" altLang="zh-CN" baseline="-25000" dirty="0">
                <a:solidFill>
                  <a:srgbClr val="333333"/>
                </a:solidFill>
                <a:latin typeface="Arial" panose="020B0604020202020204" pitchFamily="34" charset="0"/>
              </a:rPr>
              <a:t>n</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之间的距离为</a:t>
            </a:r>
            <a:endParaRPr lang="zh-CN" altLang="en-US"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0083" y="6063155"/>
            <a:ext cx="5724525" cy="571500"/>
          </a:xfrm>
          <a:prstGeom prst="rect">
            <a:avLst/>
          </a:prstGeom>
        </p:spPr>
      </p:pic>
    </p:spTree>
    <p:extLst>
      <p:ext uri="{BB962C8B-B14F-4D97-AF65-F5344CB8AC3E}">
        <p14:creationId xmlns:p14="http://schemas.microsoft.com/office/powerpoint/2010/main" val="3489698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dirty="0" smtClean="0"/>
              <a:t>欧式距离</a:t>
            </a:r>
            <a:endParaRPr lang="zh-CN" altLang="en-US" dirty="0"/>
          </a:p>
        </p:txBody>
      </p:sp>
      <p:sp>
        <p:nvSpPr>
          <p:cNvPr id="10" name="Rectangle 1"/>
          <p:cNvSpPr>
            <a:spLocks noChangeArrowheads="1"/>
          </p:cNvSpPr>
          <p:nvPr/>
        </p:nvSpPr>
        <p:spPr bwMode="auto">
          <a:xfrm>
            <a:off x="454167" y="1478447"/>
            <a:ext cx="4068743"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900" b="0" i="0" u="none" strike="noStrike" cap="none" normalizeH="0" baseline="0" dirty="0" smtClean="0">
                <a:ln>
                  <a:noFill/>
                </a:ln>
                <a:solidFill>
                  <a:schemeClr val="tx1"/>
                </a:solidFill>
                <a:effectLst/>
                <a:latin typeface="Verdana" panose="020B0604030504040204" pitchFamily="34" charset="0"/>
              </a:rPr>
              <a:t> </a:t>
            </a:r>
            <a:r>
              <a:rPr lang="zh-CN" altLang="zh-CN" sz="900" dirty="0">
                <a:latin typeface="Verdana" panose="020B0604030504040204" pitchFamily="34" charset="0"/>
              </a:rPr>
              <a:t>(1)二维平面上两点a(x1,y1)与b(x2,y2)间的欧氏距离</a:t>
            </a:r>
            <a:r>
              <a:rPr lang="zh-CN" altLang="zh-CN" sz="900" dirty="0" smtClean="0">
                <a:latin typeface="Verdana" panose="020B0604030504040204" pitchFamily="34" charset="0"/>
              </a:rPr>
              <a:t>：</a:t>
            </a:r>
            <a:endParaRPr lang="en-US" altLang="zh-CN" sz="900" dirty="0" smtClean="0">
              <a:latin typeface="Verdana" panose="020B0604030504040204" pitchFamily="34" charset="0"/>
            </a:endParaRPr>
          </a:p>
          <a:p>
            <a:pPr lvl="0" eaLnBrk="0" fontAlgn="base" hangingPunct="0">
              <a:spcBef>
                <a:spcPct val="0"/>
              </a:spcBef>
              <a:spcAft>
                <a:spcPct val="0"/>
              </a:spcAft>
            </a:pPr>
            <a:endParaRPr lang="en-US" altLang="zh-CN" sz="900" dirty="0">
              <a:latin typeface="Verdana" panose="020B0604030504040204" pitchFamily="34" charset="0"/>
            </a:endParaRPr>
          </a:p>
          <a:p>
            <a:pPr lvl="0" eaLnBrk="0" fontAlgn="base" hangingPunct="0">
              <a:spcBef>
                <a:spcPct val="0"/>
              </a:spcBef>
              <a:spcAft>
                <a:spcPct val="0"/>
              </a:spcAft>
            </a:pPr>
            <a:endParaRPr lang="en-US" altLang="zh-CN" sz="900" dirty="0" smtClean="0">
              <a:latin typeface="Verdana" panose="020B0604030504040204" pitchFamily="34" charset="0"/>
            </a:endParaRPr>
          </a:p>
          <a:p>
            <a:pPr lvl="0" eaLnBrk="0" fontAlgn="base" hangingPunct="0">
              <a:spcBef>
                <a:spcPct val="0"/>
              </a:spcBef>
              <a:spcAft>
                <a:spcPct val="0"/>
              </a:spcAft>
            </a:pPr>
            <a:endParaRPr lang="en-US" altLang="zh-CN" sz="900" dirty="0">
              <a:latin typeface="Verdana" panose="020B0604030504040204" pitchFamily="34" charset="0"/>
            </a:endParaRPr>
          </a:p>
          <a:p>
            <a:pPr lvl="0" eaLnBrk="0" fontAlgn="base" hangingPunct="0">
              <a:spcBef>
                <a:spcPct val="0"/>
              </a:spcBef>
              <a:spcAft>
                <a:spcPct val="0"/>
              </a:spcAft>
            </a:pPr>
            <a:endParaRPr lang="zh-CN" altLang="zh-CN" sz="800" dirty="0"/>
          </a:p>
          <a:p>
            <a:pPr lvl="0" eaLnBrk="0" fontAlgn="base" hangingPunct="0">
              <a:spcBef>
                <a:spcPct val="0"/>
              </a:spcBef>
              <a:spcAft>
                <a:spcPct val="0"/>
              </a:spcAft>
            </a:pPr>
            <a:r>
              <a:rPr lang="zh-CN" altLang="zh-CN" sz="900" dirty="0">
                <a:latin typeface="Verdana" panose="020B0604030504040204" pitchFamily="34" charset="0"/>
              </a:rPr>
              <a:t>  </a:t>
            </a:r>
            <a:endParaRPr lang="zh-CN" altLang="zh-CN" sz="800" dirty="0"/>
          </a:p>
          <a:p>
            <a:pPr lvl="0" eaLnBrk="0" fontAlgn="base" hangingPunct="0">
              <a:spcBef>
                <a:spcPct val="0"/>
              </a:spcBef>
              <a:spcAft>
                <a:spcPct val="0"/>
              </a:spcAft>
            </a:pPr>
            <a:r>
              <a:rPr lang="zh-CN" altLang="zh-CN" sz="900" dirty="0">
                <a:latin typeface="Verdana" panose="020B0604030504040204" pitchFamily="34" charset="0"/>
              </a:rPr>
              <a:t>(2)三维空间两点a(x1,y1,z1)与b(x2,y2,z2)间的欧氏距离</a:t>
            </a:r>
            <a:r>
              <a:rPr lang="zh-CN" altLang="zh-CN" sz="900" dirty="0" smtClean="0">
                <a:latin typeface="Verdana" panose="020B0604030504040204" pitchFamily="34" charset="0"/>
              </a:rPr>
              <a:t>：</a:t>
            </a:r>
            <a:endParaRPr lang="en-US" altLang="zh-CN" sz="900" dirty="0" smtClean="0">
              <a:latin typeface="Verdana" panose="020B0604030504040204" pitchFamily="34" charset="0"/>
            </a:endParaRPr>
          </a:p>
          <a:p>
            <a:pPr lvl="0" eaLnBrk="0" fontAlgn="base" hangingPunct="0">
              <a:spcBef>
                <a:spcPct val="0"/>
              </a:spcBef>
              <a:spcAft>
                <a:spcPct val="0"/>
              </a:spcAft>
            </a:pPr>
            <a:endParaRPr lang="en-US" altLang="zh-CN" sz="900" dirty="0">
              <a:latin typeface="Verdana" panose="020B0604030504040204" pitchFamily="34" charset="0"/>
            </a:endParaRPr>
          </a:p>
          <a:p>
            <a:pPr lvl="0" eaLnBrk="0" fontAlgn="base" hangingPunct="0">
              <a:spcBef>
                <a:spcPct val="0"/>
              </a:spcBef>
              <a:spcAft>
                <a:spcPct val="0"/>
              </a:spcAft>
            </a:pPr>
            <a:endParaRPr lang="en-US" altLang="zh-CN" sz="900" dirty="0" smtClean="0">
              <a:latin typeface="Verdana" panose="020B0604030504040204" pitchFamily="34" charset="0"/>
            </a:endParaRPr>
          </a:p>
          <a:p>
            <a:pPr lvl="0" eaLnBrk="0" fontAlgn="base" hangingPunct="0">
              <a:spcBef>
                <a:spcPct val="0"/>
              </a:spcBef>
              <a:spcAft>
                <a:spcPct val="0"/>
              </a:spcAft>
            </a:pPr>
            <a:endParaRPr lang="zh-CN" altLang="zh-CN" sz="800" dirty="0"/>
          </a:p>
          <a:p>
            <a:pPr lvl="0" eaLnBrk="0" fontAlgn="base" hangingPunct="0">
              <a:spcBef>
                <a:spcPct val="0"/>
              </a:spcBef>
              <a:spcAft>
                <a:spcPct val="0"/>
              </a:spcAft>
            </a:pPr>
            <a:r>
              <a:rPr lang="zh-CN" altLang="zh-CN" sz="900" dirty="0">
                <a:latin typeface="Verdana" panose="020B0604030504040204" pitchFamily="34" charset="0"/>
              </a:rPr>
              <a:t>  </a:t>
            </a:r>
            <a:endParaRPr lang="zh-CN" altLang="zh-CN" sz="800" dirty="0"/>
          </a:p>
          <a:p>
            <a:pPr lvl="0" eaLnBrk="0" fontAlgn="base" hangingPunct="0">
              <a:spcBef>
                <a:spcPct val="0"/>
              </a:spcBef>
              <a:spcAft>
                <a:spcPct val="0"/>
              </a:spcAft>
            </a:pPr>
            <a:r>
              <a:rPr lang="zh-CN" altLang="zh-CN" sz="900" dirty="0">
                <a:latin typeface="Verdana" panose="020B0604030504040204" pitchFamily="34" charset="0"/>
              </a:rPr>
              <a:t>(3)两个n维向量a(x11,x12,…,x1n)与 b(x21,x22,…,x2n)间的欧氏距离：</a:t>
            </a:r>
            <a:endParaRPr lang="zh-CN" altLang="zh-CN" sz="800" dirty="0"/>
          </a:p>
          <a:p>
            <a:pPr lvl="0" eaLnBrk="0" fontAlgn="base" hangingPunct="0">
              <a:spcBef>
                <a:spcPct val="0"/>
              </a:spcBef>
              <a:spcAft>
                <a:spcPct val="0"/>
              </a:spcAft>
            </a:pPr>
            <a:r>
              <a:rPr lang="zh-CN" altLang="zh-CN" sz="900" dirty="0">
                <a:latin typeface="Verdana" panose="020B0604030504040204" pitchFamily="34" charset="0"/>
              </a:rPr>
              <a:t>  </a:t>
            </a:r>
            <a:endParaRPr lang="zh-CN" altLang="zh-CN" sz="800" dirty="0"/>
          </a:p>
          <a:p>
            <a:pPr lvl="0" eaLnBrk="0" fontAlgn="base" hangingPunct="0">
              <a:spcBef>
                <a:spcPct val="0"/>
              </a:spcBef>
              <a:spcAft>
                <a:spcPct val="0"/>
              </a:spcAft>
            </a:pPr>
            <a:r>
              <a:rPr lang="zh-CN" altLang="zh-CN" sz="900" dirty="0">
                <a:latin typeface="Verdana" panose="020B0604030504040204" pitchFamily="34" charset="0"/>
              </a:rPr>
              <a:t>　　</a:t>
            </a:r>
            <a:endParaRPr lang="en-US" altLang="zh-CN" sz="900" dirty="0" smtClean="0">
              <a:latin typeface="Verdana" panose="020B0604030504040204" pitchFamily="34" charset="0"/>
            </a:endParaRPr>
          </a:p>
          <a:p>
            <a:pPr lvl="0" eaLnBrk="0" fontAlgn="base" hangingPunct="0">
              <a:spcBef>
                <a:spcPct val="0"/>
              </a:spcBef>
              <a:spcAft>
                <a:spcPct val="0"/>
              </a:spcAft>
            </a:pPr>
            <a:endParaRPr lang="en-US" altLang="zh-CN" sz="900" dirty="0">
              <a:latin typeface="Verdana" panose="020B0604030504040204" pitchFamily="34" charset="0"/>
            </a:endParaRPr>
          </a:p>
          <a:p>
            <a:pPr lvl="0" eaLnBrk="0" fontAlgn="base" hangingPunct="0">
              <a:spcBef>
                <a:spcPct val="0"/>
              </a:spcBef>
              <a:spcAft>
                <a:spcPct val="0"/>
              </a:spcAft>
            </a:pPr>
            <a:endParaRPr lang="en-US" altLang="zh-CN" sz="900" dirty="0" smtClean="0">
              <a:latin typeface="Verdana" panose="020B0604030504040204" pitchFamily="34" charset="0"/>
            </a:endParaRPr>
          </a:p>
          <a:p>
            <a:pPr lvl="0" eaLnBrk="0" fontAlgn="base" hangingPunct="0">
              <a:spcBef>
                <a:spcPct val="0"/>
              </a:spcBef>
              <a:spcAft>
                <a:spcPct val="0"/>
              </a:spcAft>
            </a:pPr>
            <a:endParaRPr lang="en-US" altLang="zh-CN" sz="900" dirty="0">
              <a:latin typeface="Verdana" panose="020B0604030504040204" pitchFamily="34" charset="0"/>
            </a:endParaRPr>
          </a:p>
          <a:p>
            <a:pPr lvl="0" eaLnBrk="0" fontAlgn="base" hangingPunct="0">
              <a:spcBef>
                <a:spcPct val="0"/>
              </a:spcBef>
              <a:spcAft>
                <a:spcPct val="0"/>
              </a:spcAft>
            </a:pPr>
            <a:endParaRPr lang="en-US" altLang="zh-CN" sz="900" dirty="0" smtClean="0">
              <a:latin typeface="Verdana" panose="020B0604030504040204" pitchFamily="34" charset="0"/>
            </a:endParaRPr>
          </a:p>
          <a:p>
            <a:pPr lvl="0" eaLnBrk="0" fontAlgn="base" hangingPunct="0">
              <a:spcBef>
                <a:spcPct val="0"/>
              </a:spcBef>
              <a:spcAft>
                <a:spcPct val="0"/>
              </a:spcAft>
            </a:pPr>
            <a:endParaRPr lang="en-US" altLang="zh-CN" sz="900" dirty="0">
              <a:latin typeface="Verdana" panose="020B0604030504040204" pitchFamily="34" charset="0"/>
            </a:endParaRPr>
          </a:p>
          <a:p>
            <a:pPr lvl="0" eaLnBrk="0" fontAlgn="base" hangingPunct="0">
              <a:spcBef>
                <a:spcPct val="0"/>
              </a:spcBef>
              <a:spcAft>
                <a:spcPct val="0"/>
              </a:spcAft>
            </a:pPr>
            <a:endParaRPr lang="en-US" altLang="zh-CN" sz="900" dirty="0" smtClean="0">
              <a:latin typeface="Verdana" panose="020B0604030504040204" pitchFamily="34" charset="0"/>
            </a:endParaRPr>
          </a:p>
          <a:p>
            <a:pPr lvl="0" eaLnBrk="0" fontAlgn="base" hangingPunct="0">
              <a:spcBef>
                <a:spcPct val="0"/>
              </a:spcBef>
              <a:spcAft>
                <a:spcPct val="0"/>
              </a:spcAft>
            </a:pPr>
            <a:endParaRPr lang="en-US" altLang="zh-CN" sz="900" dirty="0">
              <a:latin typeface="Verdana" panose="020B0604030504040204" pitchFamily="34" charset="0"/>
            </a:endParaRPr>
          </a:p>
          <a:p>
            <a:pPr lvl="0" eaLnBrk="0" fontAlgn="base" hangingPunct="0">
              <a:spcBef>
                <a:spcPct val="0"/>
              </a:spcBef>
              <a:spcAft>
                <a:spcPct val="0"/>
              </a:spcAft>
            </a:pPr>
            <a:r>
              <a:rPr lang="zh-CN" altLang="zh-CN" sz="900" dirty="0" smtClean="0">
                <a:latin typeface="Verdana" panose="020B0604030504040204" pitchFamily="34" charset="0"/>
              </a:rPr>
              <a:t>也</a:t>
            </a:r>
            <a:r>
              <a:rPr lang="zh-CN" altLang="zh-CN" sz="900" dirty="0">
                <a:latin typeface="Verdana" panose="020B0604030504040204" pitchFamily="34" charset="0"/>
              </a:rPr>
              <a:t>可以用表示成向量运算的形式：</a:t>
            </a:r>
            <a:endParaRPr lang="zh-CN" altLang="zh-CN" sz="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chemeClr val="tx1"/>
                </a:solidFill>
                <a:effectLst/>
                <a:latin typeface="Verdana" panose="020B0604030504040204" pitchFamily="34" charset="0"/>
              </a:rPr>
              <a:t> </a:t>
            </a:r>
            <a:endParaRPr kumimoji="0" lang="zh-CN" altLang="zh-CN" sz="2500" b="0" i="0" u="none" strike="noStrike" cap="none" normalizeH="0" baseline="0" dirty="0" smtClean="0">
              <a:ln>
                <a:noFill/>
              </a:ln>
              <a:solidFill>
                <a:schemeClr val="tx1"/>
              </a:solidFill>
              <a:effectLst/>
              <a:latin typeface="Verdana" panose="020B0604030504040204" pitchFamily="34" charset="0"/>
            </a:endParaRPr>
          </a:p>
        </p:txBody>
      </p:sp>
      <p:pic>
        <p:nvPicPr>
          <p:cNvPr id="1026" name="Picture 2" descr="http://img.my.csdn.net/uploads/201211/20/1353399552_41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55" y="1795688"/>
            <a:ext cx="21145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img.my.csdn.net/uploads/201211/20/1353399601_96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50" y="2573089"/>
            <a:ext cx="30194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g.my.csdn.net/uploads/201211/20/1353399644_380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755" y="3331067"/>
            <a:ext cx="16764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img.my.csdn.net/uploads/201211/20/1353399664_225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185" y="4255590"/>
            <a:ext cx="160972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538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dirty="0"/>
              <a:t>曼哈顿距离</a:t>
            </a:r>
          </a:p>
        </p:txBody>
      </p:sp>
      <p:sp>
        <p:nvSpPr>
          <p:cNvPr id="3" name="Rectangle 1"/>
          <p:cNvSpPr>
            <a:spLocks noChangeArrowheads="1"/>
          </p:cNvSpPr>
          <p:nvPr/>
        </p:nvSpPr>
        <p:spPr bwMode="auto">
          <a:xfrm>
            <a:off x="38101" y="1790701"/>
            <a:ext cx="537844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dirty="0">
                <a:solidFill>
                  <a:srgbClr val="333333"/>
                </a:solidFill>
                <a:cs typeface="Arial" panose="020B0604020202020204" pitchFamily="34" charset="0"/>
              </a:rPr>
              <a:t>我们可以定义曼哈顿距离的正式意义为L1-距离或城市区块距离</a:t>
            </a:r>
            <a:r>
              <a:rPr lang="zh-CN" altLang="zh-CN" dirty="0" smtClean="0">
                <a:solidFill>
                  <a:srgbClr val="333333"/>
                </a:solidFill>
                <a:cs typeface="Arial" panose="020B0604020202020204" pitchFamily="34" charset="0"/>
              </a:rPr>
              <a:t>，</a:t>
            </a:r>
            <a:endParaRPr lang="en-US" altLang="zh-CN" dirty="0" smtClean="0">
              <a:solidFill>
                <a:srgbClr val="333333"/>
              </a:solidFill>
              <a:cs typeface="Arial" panose="020B0604020202020204" pitchFamily="34" charset="0"/>
            </a:endParaRPr>
          </a:p>
          <a:p>
            <a:r>
              <a:rPr lang="zh-CN" altLang="zh-CN" dirty="0" smtClean="0">
                <a:solidFill>
                  <a:srgbClr val="333333"/>
                </a:solidFill>
                <a:cs typeface="Arial" panose="020B0604020202020204" pitchFamily="34" charset="0"/>
              </a:rPr>
              <a:t>也就是</a:t>
            </a:r>
            <a:r>
              <a:rPr lang="zh-CN" altLang="zh-CN" dirty="0">
                <a:solidFill>
                  <a:srgbClr val="333333"/>
                </a:solidFill>
                <a:cs typeface="Arial" panose="020B0604020202020204" pitchFamily="34" charset="0"/>
              </a:rPr>
              <a:t>在欧几里得空间的固定直角坐标系上两点所形成的线段对轴产生的投影的距离总和</a:t>
            </a:r>
            <a:r>
              <a:rPr lang="zh-CN" altLang="zh-CN" dirty="0" smtClean="0">
                <a:solidFill>
                  <a:srgbClr val="333333"/>
                </a:solidFill>
                <a:cs typeface="Arial" panose="020B0604020202020204" pitchFamily="34" charset="0"/>
              </a:rPr>
              <a:t>。</a:t>
            </a:r>
            <a:endParaRPr lang="en-US" altLang="zh-CN" dirty="0" smtClean="0">
              <a:solidFill>
                <a:srgbClr val="333333"/>
              </a:solidFill>
              <a:cs typeface="Arial" panose="020B0604020202020204" pitchFamily="34" charset="0"/>
            </a:endParaRPr>
          </a:p>
          <a:p>
            <a:r>
              <a:rPr lang="zh-CN" altLang="zh-CN" dirty="0" smtClean="0">
                <a:solidFill>
                  <a:srgbClr val="333333"/>
                </a:solidFill>
                <a:cs typeface="Arial" panose="020B0604020202020204" pitchFamily="34" charset="0"/>
              </a:rPr>
              <a:t>例如</a:t>
            </a:r>
            <a:r>
              <a:rPr lang="zh-CN" altLang="zh-CN" dirty="0">
                <a:solidFill>
                  <a:srgbClr val="333333"/>
                </a:solidFill>
                <a:cs typeface="Arial" panose="020B0604020202020204" pitchFamily="34" charset="0"/>
              </a:rPr>
              <a:t>在平面上，坐标（x</a:t>
            </a:r>
            <a:r>
              <a:rPr lang="zh-CN" altLang="zh-CN" baseline="-25000" dirty="0">
                <a:solidFill>
                  <a:srgbClr val="333333"/>
                </a:solidFill>
                <a:cs typeface="Arial" panose="020B0604020202020204" pitchFamily="34" charset="0"/>
              </a:rPr>
              <a:t>1</a:t>
            </a:r>
            <a:r>
              <a:rPr lang="zh-CN" altLang="zh-CN" dirty="0">
                <a:solidFill>
                  <a:srgbClr val="333333"/>
                </a:solidFill>
                <a:cs typeface="Arial" panose="020B0604020202020204" pitchFamily="34" charset="0"/>
              </a:rPr>
              <a:t>, y</a:t>
            </a:r>
            <a:r>
              <a:rPr lang="zh-CN" altLang="zh-CN" baseline="-25000" dirty="0">
                <a:solidFill>
                  <a:srgbClr val="333333"/>
                </a:solidFill>
                <a:cs typeface="Arial" panose="020B0604020202020204" pitchFamily="34" charset="0"/>
              </a:rPr>
              <a:t>1</a:t>
            </a:r>
            <a:r>
              <a:rPr lang="zh-CN" altLang="zh-CN" dirty="0">
                <a:solidFill>
                  <a:srgbClr val="333333"/>
                </a:solidFill>
                <a:cs typeface="Arial" panose="020B0604020202020204" pitchFamily="34" charset="0"/>
              </a:rPr>
              <a:t>）的点P</a:t>
            </a:r>
            <a:r>
              <a:rPr lang="zh-CN" altLang="zh-CN" baseline="-25000" dirty="0">
                <a:solidFill>
                  <a:srgbClr val="333333"/>
                </a:solidFill>
                <a:cs typeface="Arial" panose="020B0604020202020204" pitchFamily="34" charset="0"/>
              </a:rPr>
              <a:t>1</a:t>
            </a:r>
            <a:r>
              <a:rPr lang="zh-CN" altLang="zh-CN" dirty="0">
                <a:solidFill>
                  <a:srgbClr val="333333"/>
                </a:solidFill>
                <a:cs typeface="Arial" panose="020B0604020202020204" pitchFamily="34" charset="0"/>
              </a:rPr>
              <a:t>与坐标（x</a:t>
            </a:r>
            <a:r>
              <a:rPr lang="zh-CN" altLang="zh-CN" baseline="-25000" dirty="0">
                <a:solidFill>
                  <a:srgbClr val="333333"/>
                </a:solidFill>
                <a:cs typeface="Arial" panose="020B0604020202020204" pitchFamily="34" charset="0"/>
              </a:rPr>
              <a:t>2</a:t>
            </a:r>
            <a:r>
              <a:rPr lang="zh-CN" altLang="zh-CN" dirty="0">
                <a:solidFill>
                  <a:srgbClr val="333333"/>
                </a:solidFill>
                <a:cs typeface="Arial" panose="020B0604020202020204" pitchFamily="34" charset="0"/>
              </a:rPr>
              <a:t>, y</a:t>
            </a:r>
            <a:r>
              <a:rPr lang="zh-CN" altLang="zh-CN" baseline="-25000" dirty="0">
                <a:solidFill>
                  <a:srgbClr val="333333"/>
                </a:solidFill>
                <a:cs typeface="Arial" panose="020B0604020202020204" pitchFamily="34" charset="0"/>
              </a:rPr>
              <a:t>2</a:t>
            </a:r>
            <a:r>
              <a:rPr lang="zh-CN" altLang="zh-CN" dirty="0">
                <a:solidFill>
                  <a:srgbClr val="333333"/>
                </a:solidFill>
                <a:cs typeface="Arial" panose="020B0604020202020204" pitchFamily="34" charset="0"/>
              </a:rPr>
              <a:t>）的点P</a:t>
            </a:r>
            <a:r>
              <a:rPr lang="zh-CN" altLang="zh-CN" baseline="-25000" dirty="0">
                <a:solidFill>
                  <a:srgbClr val="333333"/>
                </a:solidFill>
                <a:cs typeface="Arial" panose="020B0604020202020204" pitchFamily="34" charset="0"/>
              </a:rPr>
              <a:t>2</a:t>
            </a:r>
            <a:r>
              <a:rPr lang="zh-CN" altLang="zh-CN" dirty="0">
                <a:solidFill>
                  <a:srgbClr val="333333"/>
                </a:solidFill>
                <a:cs typeface="Arial" panose="020B0604020202020204" pitchFamily="34" charset="0"/>
              </a:rPr>
              <a:t>的曼哈顿距离为：</a:t>
            </a:r>
            <a:r>
              <a:rPr lang="zh-CN" altLang="zh-CN" sz="1400" dirty="0"/>
              <a:t>  </a:t>
            </a:r>
            <a:r>
              <a:rPr lang="zh-CN" altLang="zh-CN" sz="2800" dirty="0" smtClean="0">
                <a:solidFill>
                  <a:srgbClr val="333333"/>
                </a:solidFill>
                <a:cs typeface="Arial" panose="020B0604020202020204" pitchFamily="34" charset="0"/>
              </a:rPr>
              <a:t>，</a:t>
            </a:r>
            <a:endParaRPr lang="en-US" altLang="zh-CN" sz="2800" dirty="0" smtClean="0">
              <a:solidFill>
                <a:srgbClr val="333333"/>
              </a:solidFill>
              <a:cs typeface="Arial" panose="020B0604020202020204" pitchFamily="34" charset="0"/>
            </a:endParaRPr>
          </a:p>
          <a:p>
            <a:r>
              <a:rPr lang="zh-CN" altLang="zh-CN" dirty="0" smtClean="0">
                <a:solidFill>
                  <a:srgbClr val="333333"/>
                </a:solidFill>
                <a:cs typeface="Arial" panose="020B0604020202020204" pitchFamily="34" charset="0"/>
              </a:rPr>
              <a:t>要</a:t>
            </a:r>
            <a:r>
              <a:rPr lang="zh-CN" altLang="zh-CN" dirty="0">
                <a:solidFill>
                  <a:srgbClr val="333333"/>
                </a:solidFill>
                <a:cs typeface="Arial" panose="020B0604020202020204" pitchFamily="34" charset="0"/>
              </a:rPr>
              <a:t>注意的是，曼哈顿距离依赖座标系统的转度，而非系统在座标轴上的平移或映射</a:t>
            </a:r>
            <a:r>
              <a:rPr lang="zh-CN" altLang="zh-CN" dirty="0" smtClean="0">
                <a:solidFill>
                  <a:srgbClr val="333333"/>
                </a:solidFill>
                <a:cs typeface="Arial" panose="020B0604020202020204" pitchFamily="34" charset="0"/>
              </a:rPr>
              <a:t>。</a:t>
            </a:r>
            <a:endParaRPr lang="en-US" altLang="zh-CN" dirty="0" smtClean="0">
              <a:solidFill>
                <a:srgbClr val="333333"/>
              </a:solidFill>
              <a:cs typeface="Arial" panose="020B0604020202020204" pitchFamily="34" charset="0"/>
            </a:endParaRPr>
          </a:p>
          <a:p>
            <a:endParaRPr lang="en-US" altLang="zh-CN" sz="1400" dirty="0" smtClean="0"/>
          </a:p>
          <a:p>
            <a:r>
              <a:rPr lang="zh-CN" altLang="en-US" sz="1400" dirty="0" smtClean="0"/>
              <a:t>通俗</a:t>
            </a:r>
            <a:r>
              <a:rPr lang="zh-CN" altLang="en-US" sz="1400" dirty="0"/>
              <a:t>来讲，想象你在曼哈顿要从一个十字路口开车到另外一个十字路口，驾驶距离是两点间的直线距离吗？显然不是，除非你能穿越大楼。而实际驾驶距离就是这个“曼哈顿距离”，此即曼哈顿距离名称的来源， 同时，曼哈顿距离也称为城市街区距离</a:t>
            </a:r>
            <a:r>
              <a:rPr lang="en-US" altLang="zh-CN" sz="1400" dirty="0"/>
              <a:t>(City Block distance)</a:t>
            </a:r>
            <a:r>
              <a:rPr lang="zh-CN" altLang="en-US" sz="1400" dirty="0"/>
              <a:t>。</a:t>
            </a:r>
            <a:r>
              <a:rPr lang="zh-CN" altLang="zh-CN" sz="1400" dirty="0" smtClean="0"/>
              <a:t> </a:t>
            </a:r>
            <a:endParaRPr lang="zh-CN" altLang="zh-CN" sz="4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3314" name="Picture 2" descr="http://img.my.csdn.net/uploads/201211/20/1353398955_76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7138" y="1998887"/>
            <a:ext cx="1647825" cy="190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325110" y="1773806"/>
            <a:ext cx="13965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Arial" panose="020B0604020202020204" pitchFamily="34" charset="0"/>
              </a:rPr>
              <a:t>                            </a:t>
            </a:r>
            <a:endParaRPr kumimoji="0" lang="zh-CN" altLang="zh-CN" sz="3700" b="0" i="0" u="none" strike="noStrike" cap="none" normalizeH="0" baseline="0" dirty="0" smtClean="0">
              <a:ln>
                <a:noFill/>
              </a:ln>
              <a:solidFill>
                <a:schemeClr val="tx1"/>
              </a:solidFill>
              <a:effectLst/>
              <a:latin typeface="Arial" panose="020B0604020202020204" pitchFamily="34" charset="0"/>
            </a:endParaRPr>
          </a:p>
        </p:txBody>
      </p:sp>
      <p:pic>
        <p:nvPicPr>
          <p:cNvPr id="13316" name="Picture 4" descr="http://img.my.csdn.net/uploads/201211/20/1353399908_784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23144"/>
            <a:ext cx="1743075" cy="200026"/>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http://img.my.csdn.net/uploads/201211/20/1353399924_23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463810"/>
            <a:ext cx="1485900" cy="5905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774690" y="2835523"/>
            <a:ext cx="6096000" cy="1631216"/>
          </a:xfrm>
          <a:prstGeom prst="rect">
            <a:avLst/>
          </a:prstGeom>
        </p:spPr>
        <p:txBody>
          <a:bodyPr>
            <a:spAutoFit/>
          </a:bodyPr>
          <a:lstStyle/>
          <a:p>
            <a:pPr eaLnBrk="0" fontAlgn="base" hangingPunct="0">
              <a:spcBef>
                <a:spcPct val="0"/>
              </a:spcBef>
              <a:spcAft>
                <a:spcPct val="0"/>
              </a:spcAft>
            </a:pPr>
            <a:r>
              <a:rPr lang="zh-CN" altLang="zh-CN" dirty="0">
                <a:latin typeface="Arial" panose="020B0604020202020204" pitchFamily="34" charset="0"/>
              </a:rPr>
              <a:t>(1)二维平面两点a(x1,y1)与b(x2,y2)间的曼哈顿距离 </a:t>
            </a:r>
          </a:p>
          <a:p>
            <a:pPr lvl="0" eaLnBrk="0" fontAlgn="base" hangingPunct="0">
              <a:spcBef>
                <a:spcPct val="0"/>
              </a:spcBef>
              <a:spcAft>
                <a:spcPct val="0"/>
              </a:spcAft>
            </a:pPr>
            <a:r>
              <a:rPr lang="zh-CN" altLang="zh-CN" sz="2800" dirty="0">
                <a:latin typeface="Arial" panose="020B0604020202020204" pitchFamily="34" charset="0"/>
              </a:rPr>
              <a:t>  </a:t>
            </a:r>
            <a:endParaRPr lang="en-US" altLang="zh-CN" sz="2800" dirty="0" smtClean="0">
              <a:latin typeface="Arial" panose="020B0604020202020204" pitchFamily="34" charset="0"/>
            </a:endParaRPr>
          </a:p>
          <a:p>
            <a:pPr lvl="0" eaLnBrk="0" fontAlgn="base" hangingPunct="0">
              <a:spcBef>
                <a:spcPct val="0"/>
              </a:spcBef>
              <a:spcAft>
                <a:spcPct val="0"/>
              </a:spcAft>
            </a:pPr>
            <a:endParaRPr lang="zh-CN" altLang="zh-CN" dirty="0">
              <a:latin typeface="Arial" panose="020B0604020202020204" pitchFamily="34" charset="0"/>
            </a:endParaRPr>
          </a:p>
          <a:p>
            <a:pPr lvl="0" eaLnBrk="0" fontAlgn="base" hangingPunct="0">
              <a:spcBef>
                <a:spcPct val="0"/>
              </a:spcBef>
              <a:spcAft>
                <a:spcPct val="0"/>
              </a:spcAft>
            </a:pPr>
            <a:r>
              <a:rPr lang="zh-CN" altLang="zh-CN" dirty="0">
                <a:latin typeface="Arial" panose="020B0604020202020204" pitchFamily="34" charset="0"/>
              </a:rPr>
              <a:t>(2)两个n维向量a(x11,x12,…,x1n)与 b(x21,x22,…,x2n)间的曼哈顿距离 </a:t>
            </a:r>
          </a:p>
        </p:txBody>
      </p:sp>
    </p:spTree>
    <p:extLst>
      <p:ext uri="{BB962C8B-B14F-4D97-AF65-F5344CB8AC3E}">
        <p14:creationId xmlns:p14="http://schemas.microsoft.com/office/powerpoint/2010/main" val="781396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b="1" dirty="0"/>
              <a:t>切比雪夫距离</a:t>
            </a:r>
            <a:endParaRPr lang="zh-CN" altLang="en-US" dirty="0"/>
          </a:p>
        </p:txBody>
      </p:sp>
      <p:sp>
        <p:nvSpPr>
          <p:cNvPr id="3" name="Rectangle 1"/>
          <p:cNvSpPr>
            <a:spLocks noChangeArrowheads="1"/>
          </p:cNvSpPr>
          <p:nvPr/>
        </p:nvSpPr>
        <p:spPr bwMode="auto">
          <a:xfrm>
            <a:off x="101601" y="1479647"/>
            <a:ext cx="53784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dirty="0">
                <a:solidFill>
                  <a:srgbClr val="333333"/>
                </a:solidFill>
                <a:cs typeface="Arial" panose="020B0604020202020204" pitchFamily="34" charset="0"/>
              </a:rPr>
              <a:t>若二个向量或二个点p 、and q，其座标分别为</a:t>
            </a:r>
            <a:r>
              <a:rPr lang="zh-CN" altLang="zh-CN" sz="1400" dirty="0"/>
              <a:t>  </a:t>
            </a:r>
            <a:r>
              <a:rPr lang="zh-CN" altLang="zh-CN" sz="800" dirty="0">
                <a:solidFill>
                  <a:srgbClr val="333333"/>
                </a:solidFill>
                <a:cs typeface="Arial" panose="020B0604020202020204" pitchFamily="34" charset="0"/>
              </a:rPr>
              <a:t>及</a:t>
            </a:r>
            <a:r>
              <a:rPr lang="zh-CN" altLang="zh-CN" sz="1400" dirty="0"/>
              <a:t>  </a:t>
            </a:r>
            <a:r>
              <a:rPr lang="zh-CN" altLang="zh-CN" sz="800" dirty="0">
                <a:solidFill>
                  <a:srgbClr val="333333"/>
                </a:solidFill>
                <a:cs typeface="Arial" panose="020B0604020202020204" pitchFamily="34" charset="0"/>
              </a:rPr>
              <a:t>，</a:t>
            </a:r>
            <a:r>
              <a:rPr lang="zh-CN" altLang="zh-CN" dirty="0">
                <a:solidFill>
                  <a:srgbClr val="333333"/>
                </a:solidFill>
                <a:cs typeface="Arial" panose="020B0604020202020204" pitchFamily="34" charset="0"/>
              </a:rPr>
              <a:t>则两者之间的切比雪夫距离定义如下</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3314" name="Picture 2" descr="http://img.my.csdn.net/uploads/201211/20/1353398955_76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7138" y="1998887"/>
            <a:ext cx="1647825" cy="190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416550" y="18732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(1)二维平面两点a(x1,y1)与b(x2,y2)间的曼哈顿距离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Arial" panose="020B0604020202020204" pitchFamily="34" charset="0"/>
              </a:rPr>
              <a:t>(2)两个n维向量a(x11,x12,…,x1n)与 b(x21,x22,…,x2n)间的曼哈顿距离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Arial" panose="020B0604020202020204" pitchFamily="34" charset="0"/>
              </a:rPr>
              <a:t>                            </a:t>
            </a:r>
            <a:endParaRPr kumimoji="0" lang="zh-CN" altLang="zh-CN" sz="3700" b="0" i="0" u="none" strike="noStrike" cap="none" normalizeH="0" baseline="0" dirty="0" smtClean="0">
              <a:ln>
                <a:noFill/>
              </a:ln>
              <a:solidFill>
                <a:schemeClr val="tx1"/>
              </a:solidFill>
              <a:effectLst/>
              <a:latin typeface="Arial" panose="020B0604020202020204" pitchFamily="34" charset="0"/>
            </a:endParaRPr>
          </a:p>
        </p:txBody>
      </p:sp>
      <p:pic>
        <p:nvPicPr>
          <p:cNvPr id="13316" name="Picture 4" descr="http://img.my.csdn.net/uploads/201211/20/1353399908_784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0050" y="1690688"/>
            <a:ext cx="1743075" cy="200026"/>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http://img.my.csdn.net/uploads/201211/20/1353399924_23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3838" y="2147889"/>
            <a:ext cx="14859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9" descr="http://img.my.csdn.net/uploads/201211/20/1353399181_477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2738" y="2308542"/>
            <a:ext cx="2667000" cy="25717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 y="2308542"/>
            <a:ext cx="2667000" cy="257175"/>
          </a:xfrm>
          <a:prstGeom prst="rect">
            <a:avLst/>
          </a:prstGeom>
        </p:spPr>
      </p:pic>
      <p:sp>
        <p:nvSpPr>
          <p:cNvPr id="7" name="矩形 6"/>
          <p:cNvSpPr/>
          <p:nvPr/>
        </p:nvSpPr>
        <p:spPr>
          <a:xfrm>
            <a:off x="99732" y="2784350"/>
            <a:ext cx="3275256" cy="369332"/>
          </a:xfrm>
          <a:prstGeom prst="rect">
            <a:avLst/>
          </a:prstGeom>
        </p:spPr>
        <p:txBody>
          <a:bodyPr wrap="none">
            <a:spAutoFit/>
          </a:bodyPr>
          <a:lstStyle/>
          <a:p>
            <a:r>
              <a:rPr lang="zh-CN" altLang="en-US" dirty="0">
                <a:solidFill>
                  <a:srgbClr val="333333"/>
                </a:solidFill>
                <a:latin typeface="Arial" panose="020B0604020202020204" pitchFamily="34" charset="0"/>
              </a:rPr>
              <a:t> 这也等于以下</a:t>
            </a:r>
            <a:r>
              <a:rPr lang="en-US" altLang="zh-CN" dirty="0" err="1">
                <a:solidFill>
                  <a:srgbClr val="333333"/>
                </a:solidFill>
                <a:latin typeface="Arial" panose="020B0604020202020204" pitchFamily="34" charset="0"/>
              </a:rPr>
              <a:t>Lp</a:t>
            </a:r>
            <a:r>
              <a:rPr lang="zh-CN" altLang="en-US" dirty="0">
                <a:solidFill>
                  <a:srgbClr val="333333"/>
                </a:solidFill>
                <a:latin typeface="Arial" panose="020B0604020202020204" pitchFamily="34" charset="0"/>
              </a:rPr>
              <a:t>度量的极值：</a:t>
            </a:r>
            <a:endParaRPr lang="zh-CN" altLang="en-US" dirty="0"/>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 y="3293575"/>
            <a:ext cx="1885950" cy="495300"/>
          </a:xfrm>
          <a:prstGeom prst="rect">
            <a:avLst/>
          </a:prstGeom>
        </p:spPr>
      </p:pic>
      <p:sp>
        <p:nvSpPr>
          <p:cNvPr id="9" name="矩形 8"/>
          <p:cNvSpPr/>
          <p:nvPr/>
        </p:nvSpPr>
        <p:spPr>
          <a:xfrm>
            <a:off x="164465" y="4052054"/>
            <a:ext cx="3709670" cy="369332"/>
          </a:xfrm>
          <a:prstGeom prst="rect">
            <a:avLst/>
          </a:prstGeom>
        </p:spPr>
        <p:txBody>
          <a:bodyPr wrap="none">
            <a:spAutoFit/>
          </a:bodyPr>
          <a:lstStyle/>
          <a:p>
            <a:r>
              <a:rPr lang="zh-CN" altLang="en-US" dirty="0">
                <a:solidFill>
                  <a:srgbClr val="333333"/>
                </a:solidFill>
                <a:latin typeface="Arial" panose="020B0604020202020204" pitchFamily="34" charset="0"/>
              </a:rPr>
              <a:t>因此切比雪夫距离也称为</a:t>
            </a:r>
            <a:r>
              <a:rPr lang="en-US" altLang="zh-CN" dirty="0">
                <a:solidFill>
                  <a:srgbClr val="333333"/>
                </a:solidFill>
                <a:latin typeface="Arial" panose="020B0604020202020204" pitchFamily="34" charset="0"/>
              </a:rPr>
              <a:t>L∞</a:t>
            </a:r>
            <a:r>
              <a:rPr lang="zh-CN" altLang="en-US" dirty="0">
                <a:solidFill>
                  <a:srgbClr val="333333"/>
                </a:solidFill>
                <a:latin typeface="Arial" panose="020B0604020202020204" pitchFamily="34" charset="0"/>
              </a:rPr>
              <a:t>度量。</a:t>
            </a:r>
            <a:endParaRPr lang="zh-CN" altLang="en-US" dirty="0"/>
          </a:p>
        </p:txBody>
      </p:sp>
      <p:sp>
        <p:nvSpPr>
          <p:cNvPr id="11" name="Rectangle 10"/>
          <p:cNvSpPr>
            <a:spLocks noChangeArrowheads="1"/>
          </p:cNvSpPr>
          <p:nvPr/>
        </p:nvSpPr>
        <p:spPr bwMode="auto">
          <a:xfrm>
            <a:off x="270510" y="4536541"/>
            <a:ext cx="55755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在平面几何中，若二点p及q的直角坐标系坐为</a:t>
            </a:r>
            <a:r>
              <a:rPr kumimoji="0" lang="zh-CN" altLang="zh-CN" sz="800" b="0" i="0" u="none" strike="noStrike" cap="none" normalizeH="0" baseline="0" dirty="0" smtClean="0">
                <a:ln>
                  <a:noFill/>
                </a:ln>
                <a:solidFill>
                  <a:schemeClr val="tx1"/>
                </a:solidFill>
                <a:effectLst/>
              </a:rPr>
              <a:t> </a:t>
            </a:r>
            <a:r>
              <a:rPr kumimoji="0" lang="zh-CN" altLang="en-US" sz="800" b="0" i="0" u="none" strike="noStrike" cap="none" normalizeH="0" baseline="0" dirty="0" smtClean="0">
                <a:ln>
                  <a:noFill/>
                </a:ln>
                <a:solidFill>
                  <a:schemeClr val="tx1"/>
                </a:solidFill>
                <a:effectLst/>
              </a:rPr>
              <a:t>（</a:t>
            </a:r>
            <a:r>
              <a:rPr kumimoji="0" lang="en-US" altLang="zh-CN" sz="800" b="0" i="0" u="none" strike="noStrike" cap="none" normalizeH="0" baseline="0" dirty="0" smtClean="0">
                <a:ln>
                  <a:noFill/>
                </a:ln>
                <a:solidFill>
                  <a:schemeClr val="tx1"/>
                </a:solidFill>
                <a:effectLst/>
              </a:rPr>
              <a:t>x1</a:t>
            </a:r>
            <a:r>
              <a:rPr kumimoji="0" lang="zh-CN" altLang="en-US" sz="800" b="0" i="0" u="none" strike="noStrike" cap="none" normalizeH="0" baseline="0" dirty="0" smtClean="0">
                <a:ln>
                  <a:noFill/>
                </a:ln>
                <a:solidFill>
                  <a:schemeClr val="tx1"/>
                </a:solidFill>
                <a:effectLst/>
              </a:rPr>
              <a:t>，</a:t>
            </a:r>
            <a:r>
              <a:rPr kumimoji="0" lang="en-US" altLang="zh-CN" sz="800" b="0" i="0" u="none" strike="noStrike" cap="none" normalizeH="0" baseline="0" dirty="0" smtClean="0">
                <a:ln>
                  <a:noFill/>
                </a:ln>
                <a:solidFill>
                  <a:schemeClr val="tx1"/>
                </a:solidFill>
                <a:effectLst/>
              </a:rPr>
              <a:t>y1</a:t>
            </a:r>
            <a:r>
              <a:rPr kumimoji="0" lang="zh-CN" altLang="en-US" sz="800" b="0" i="0" u="none" strike="noStrike" cap="none" normalizeH="0" baseline="0" dirty="0" smtClean="0">
                <a:ln>
                  <a:noFill/>
                </a:ln>
                <a:solidFill>
                  <a:schemeClr val="tx1"/>
                </a:solidFill>
                <a:effectLst/>
              </a:rPr>
              <a:t>）</a:t>
            </a:r>
            <a:r>
              <a:rPr kumimoji="0" lang="zh-CN" altLang="zh-CN" sz="800" b="0" i="0" u="none" strike="noStrike" cap="none" normalizeH="0" baseline="0" dirty="0" smtClean="0">
                <a:ln>
                  <a:noFill/>
                </a:ln>
                <a:solidFill>
                  <a:schemeClr val="tx1"/>
                </a:solidFill>
                <a:effectLst/>
              </a:rPr>
              <a:t> </a:t>
            </a:r>
            <a:r>
              <a:rPr kumimoji="0" lang="zh-CN" altLang="zh-CN"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及</a:t>
            </a:r>
            <a:r>
              <a:rPr kumimoji="0" lang="en-US" altLang="zh-CN"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(x2,y2)</a:t>
            </a:r>
            <a:r>
              <a:rPr kumimoji="0" lang="zh-CN" altLang="zh-CN" sz="800" b="0" i="0" u="none" strike="noStrike" cap="none" normalizeH="0" baseline="0" dirty="0" smtClean="0">
                <a:ln>
                  <a:noFill/>
                </a:ln>
                <a:solidFill>
                  <a:schemeClr val="tx1"/>
                </a:solidFill>
                <a:effectLst/>
              </a:rPr>
              <a:t>  </a:t>
            </a:r>
            <a:r>
              <a:rPr kumimoji="0" lang="zh-CN" altLang="zh-CN"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zh-CN" altLang="zh-CN"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则切比雪夫距离为：</a:t>
            </a:r>
            <a:r>
              <a:rPr kumimoji="0" lang="zh-CN" altLang="zh-CN" sz="800" b="0" i="0" u="none" strike="noStrike" cap="none" normalizeH="0" baseline="0" dirty="0" smtClean="0">
                <a:ln>
                  <a:noFill/>
                </a:ln>
                <a:solidFill>
                  <a:schemeClr val="tx1"/>
                </a:solidFill>
                <a:effectLst/>
              </a:rPr>
              <a:t>  </a:t>
            </a:r>
            <a:r>
              <a:rPr kumimoji="0" lang="zh-CN" altLang="zh-CN"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zh-CN" altLang="zh-CN" sz="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3325" name="Picture 13" descr="http://img.my.csdn.net/uploads/201211/20/1353399225_908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510" y="5046637"/>
            <a:ext cx="2819400" cy="200026"/>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310505" y="2640200"/>
            <a:ext cx="6096000" cy="1200329"/>
          </a:xfrm>
          <a:prstGeom prst="rect">
            <a:avLst/>
          </a:prstGeom>
        </p:spPr>
        <p:txBody>
          <a:bodyPr>
            <a:spAutoFit/>
          </a:bodyPr>
          <a:lstStyle/>
          <a:p>
            <a:r>
              <a:rPr lang="zh-CN" altLang="en-US" dirty="0" smtClean="0">
                <a:solidFill>
                  <a:srgbClr val="333333"/>
                </a:solidFill>
                <a:latin typeface="Arial" panose="020B0604020202020204" pitchFamily="34" charset="0"/>
              </a:rPr>
              <a:t>国际象棋</a:t>
            </a:r>
            <a:r>
              <a:rPr lang="en-US" altLang="zh-CN" dirty="0" smtClean="0">
                <a:solidFill>
                  <a:srgbClr val="333333"/>
                </a:solidFill>
                <a:latin typeface="Arial" panose="020B0604020202020204" pitchFamily="34" charset="0"/>
              </a:rPr>
              <a:t>,</a:t>
            </a:r>
            <a:r>
              <a:rPr lang="zh-CN" altLang="en-US" dirty="0" smtClean="0">
                <a:solidFill>
                  <a:srgbClr val="333333"/>
                </a:solidFill>
                <a:latin typeface="Arial" panose="020B0604020202020204" pitchFamily="34" charset="0"/>
              </a:rPr>
              <a:t>国王</a:t>
            </a:r>
            <a:r>
              <a:rPr lang="zh-CN" altLang="en-US" dirty="0">
                <a:solidFill>
                  <a:srgbClr val="333333"/>
                </a:solidFill>
                <a:latin typeface="Arial" panose="020B0604020202020204" pitchFamily="34" charset="0"/>
              </a:rPr>
              <a:t>走一步能够移动到相邻的</a:t>
            </a:r>
            <a:r>
              <a:rPr lang="en-US" altLang="zh-CN" dirty="0">
                <a:solidFill>
                  <a:srgbClr val="333333"/>
                </a:solidFill>
                <a:latin typeface="Arial" panose="020B0604020202020204" pitchFamily="34" charset="0"/>
              </a:rPr>
              <a:t>8</a:t>
            </a:r>
            <a:r>
              <a:rPr lang="zh-CN" altLang="en-US" dirty="0">
                <a:solidFill>
                  <a:srgbClr val="333333"/>
                </a:solidFill>
                <a:latin typeface="Arial" panose="020B0604020202020204" pitchFamily="34" charset="0"/>
              </a:rPr>
              <a:t>个方格中的任意一个。那么国王从格子</a:t>
            </a:r>
            <a:r>
              <a:rPr lang="en-US" altLang="zh-CN" dirty="0">
                <a:solidFill>
                  <a:srgbClr val="333333"/>
                </a:solidFill>
                <a:latin typeface="Arial" panose="020B0604020202020204" pitchFamily="34" charset="0"/>
              </a:rPr>
              <a:t>(x1,y1)</a:t>
            </a:r>
            <a:r>
              <a:rPr lang="zh-CN" altLang="en-US" dirty="0">
                <a:solidFill>
                  <a:srgbClr val="333333"/>
                </a:solidFill>
                <a:latin typeface="Arial" panose="020B0604020202020204" pitchFamily="34" charset="0"/>
              </a:rPr>
              <a:t>走到格子</a:t>
            </a:r>
            <a:r>
              <a:rPr lang="en-US" altLang="zh-CN" dirty="0">
                <a:solidFill>
                  <a:srgbClr val="333333"/>
                </a:solidFill>
                <a:latin typeface="Arial" panose="020B0604020202020204" pitchFamily="34" charset="0"/>
              </a:rPr>
              <a:t>(x2,y2)</a:t>
            </a:r>
            <a:r>
              <a:rPr lang="zh-CN" altLang="en-US" dirty="0">
                <a:solidFill>
                  <a:srgbClr val="333333"/>
                </a:solidFill>
                <a:latin typeface="Arial" panose="020B0604020202020204" pitchFamily="34" charset="0"/>
              </a:rPr>
              <a:t>最少需要多少步？。你会发现最少步数总是</a:t>
            </a:r>
            <a:r>
              <a:rPr lang="en-US" altLang="zh-CN" dirty="0">
                <a:solidFill>
                  <a:srgbClr val="333333"/>
                </a:solidFill>
                <a:latin typeface="Arial" panose="020B0604020202020204" pitchFamily="34" charset="0"/>
              </a:rPr>
              <a:t>max( | x2-x1 | , | y2-y1 | ) </a:t>
            </a:r>
            <a:r>
              <a:rPr lang="zh-CN" altLang="en-US" dirty="0">
                <a:solidFill>
                  <a:srgbClr val="333333"/>
                </a:solidFill>
                <a:latin typeface="Arial" panose="020B0604020202020204" pitchFamily="34" charset="0"/>
              </a:rPr>
              <a:t>步 。有一种类似的一种距离度量方法叫切比雪夫距离。</a:t>
            </a:r>
            <a:endParaRPr lang="zh-CN" altLang="en-US" dirty="0"/>
          </a:p>
        </p:txBody>
      </p:sp>
      <p:sp>
        <p:nvSpPr>
          <p:cNvPr id="14" name="Rectangle 17"/>
          <p:cNvSpPr>
            <a:spLocks noChangeArrowheads="1"/>
          </p:cNvSpPr>
          <p:nvPr/>
        </p:nvSpPr>
        <p:spPr bwMode="auto">
          <a:xfrm>
            <a:off x="5310505" y="3976567"/>
            <a:ext cx="63785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400" dirty="0">
                <a:latin typeface="Arial" panose="020B0604020202020204" pitchFamily="34" charset="0"/>
              </a:rPr>
              <a:t>(1)二维平面两点a(x1,y1)与b(x2,y2)间的切比雪夫距离 </a:t>
            </a:r>
            <a:endParaRPr lang="en-US" altLang="zh-CN" sz="1400" dirty="0" smtClean="0">
              <a:latin typeface="Arial" panose="020B0604020202020204" pitchFamily="34" charset="0"/>
            </a:endParaRPr>
          </a:p>
          <a:p>
            <a:pPr lvl="0" eaLnBrk="0" fontAlgn="base" hangingPunct="0">
              <a:spcBef>
                <a:spcPct val="0"/>
              </a:spcBef>
              <a:spcAft>
                <a:spcPct val="0"/>
              </a:spcAft>
            </a:pPr>
            <a:endParaRPr lang="zh-CN" altLang="zh-CN" sz="1400" dirty="0">
              <a:latin typeface="Arial" panose="020B0604020202020204" pitchFamily="34" charset="0"/>
            </a:endParaRPr>
          </a:p>
          <a:p>
            <a:pPr lvl="0" eaLnBrk="0" fontAlgn="base" hangingPunct="0">
              <a:spcBef>
                <a:spcPct val="0"/>
              </a:spcBef>
              <a:spcAft>
                <a:spcPct val="0"/>
              </a:spcAft>
            </a:pPr>
            <a:r>
              <a:rPr lang="zh-CN" altLang="zh-CN" sz="1400" dirty="0">
                <a:latin typeface="Arial" panose="020B0604020202020204" pitchFamily="34" charset="0"/>
              </a:rPr>
              <a:t>  </a:t>
            </a:r>
          </a:p>
          <a:p>
            <a:pPr lvl="0" eaLnBrk="0" fontAlgn="base" hangingPunct="0">
              <a:spcBef>
                <a:spcPct val="0"/>
              </a:spcBef>
              <a:spcAft>
                <a:spcPct val="0"/>
              </a:spcAft>
            </a:pPr>
            <a:r>
              <a:rPr lang="zh-CN" altLang="zh-CN" sz="1400" dirty="0">
                <a:latin typeface="Arial" panose="020B0604020202020204" pitchFamily="34" charset="0"/>
              </a:rPr>
              <a:t>(2)两个n维向量a(x11,x12,…,x1n)与 b(x21,x22,…,x2n)间的切比雪夫距离 </a:t>
            </a:r>
            <a:endParaRPr lang="en-US" altLang="zh-CN" sz="1400" dirty="0" smtClean="0">
              <a:latin typeface="Arial" panose="020B0604020202020204" pitchFamily="34" charset="0"/>
            </a:endParaRPr>
          </a:p>
          <a:p>
            <a:pPr lvl="0" eaLnBrk="0" fontAlgn="base" hangingPunct="0">
              <a:spcBef>
                <a:spcPct val="0"/>
              </a:spcBef>
              <a:spcAft>
                <a:spcPct val="0"/>
              </a:spcAft>
            </a:pPr>
            <a:r>
              <a:rPr lang="zh-CN" altLang="zh-CN" sz="1400" dirty="0">
                <a:latin typeface="Arial" panose="020B0604020202020204" pitchFamily="34" charset="0"/>
              </a:rPr>
              <a:t>　　</a:t>
            </a:r>
          </a:p>
          <a:p>
            <a:pPr lvl="0" eaLnBrk="0" fontAlgn="base" hangingPunct="0">
              <a:spcBef>
                <a:spcPct val="0"/>
              </a:spcBef>
              <a:spcAft>
                <a:spcPct val="0"/>
              </a:spcAft>
            </a:pPr>
            <a:r>
              <a:rPr lang="zh-CN" altLang="zh-CN" sz="1400" dirty="0">
                <a:latin typeface="Arial" panose="020B0604020202020204" pitchFamily="34" charset="0"/>
              </a:rPr>
              <a:t>  </a:t>
            </a:r>
          </a:p>
          <a:p>
            <a:pPr lvl="0" eaLnBrk="0" fontAlgn="base" hangingPunct="0">
              <a:spcBef>
                <a:spcPct val="0"/>
              </a:spcBef>
              <a:spcAft>
                <a:spcPct val="0"/>
              </a:spcAft>
            </a:pPr>
            <a:r>
              <a:rPr lang="zh-CN" altLang="zh-CN" sz="1400" dirty="0">
                <a:latin typeface="Arial" panose="020B0604020202020204" pitchFamily="34" charset="0"/>
              </a:rPr>
              <a:t>这个公式的另一种等价形式是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panose="020B0604020202020204" pitchFamily="34" charset="0"/>
              </a:rPr>
              <a:t>  </a:t>
            </a:r>
          </a:p>
        </p:txBody>
      </p:sp>
      <p:pic>
        <p:nvPicPr>
          <p:cNvPr id="13330" name="Picture 18" descr="http://img.my.csdn.net/uploads/201211/20/1353400142_866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9899" y="4336516"/>
            <a:ext cx="20193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13331" name="Picture 19" descr="http://img.my.csdn.net/uploads/201211/20/1353400159_5706.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9899" y="4881195"/>
            <a:ext cx="1533525" cy="400051"/>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descr="http://img.my.csdn.net/uploads/201211/20/1353400175_397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6086" y="5488409"/>
            <a:ext cx="2066925"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2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4611</TotalTime>
  <Words>4989</Words>
  <Application>Microsoft Office PowerPoint</Application>
  <PresentationFormat>宽屏</PresentationFormat>
  <Paragraphs>519</Paragraphs>
  <Slides>41</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宋体</vt:lpstr>
      <vt:lpstr>微软雅黑</vt:lpstr>
      <vt:lpstr>Arial</vt:lpstr>
      <vt:lpstr>Arial</vt:lpstr>
      <vt:lpstr>Calibri</vt:lpstr>
      <vt:lpstr>Calibri Light</vt:lpstr>
      <vt:lpstr>Comic Sans MS</vt:lpstr>
      <vt:lpstr>Verdana</vt:lpstr>
      <vt:lpstr>Office 主题</vt:lpstr>
      <vt:lpstr>如何上网</vt:lpstr>
      <vt:lpstr>PowerPoint 演示文稿</vt:lpstr>
      <vt:lpstr>K最近邻分类</vt:lpstr>
      <vt:lpstr>KNN是什么？</vt:lpstr>
      <vt:lpstr>KNN是什么？</vt:lpstr>
      <vt:lpstr>KNN的距离是什么？</vt:lpstr>
      <vt:lpstr>KNN-欧式距离</vt:lpstr>
      <vt:lpstr>KNN-曼哈顿距离</vt:lpstr>
      <vt:lpstr>KNN-切比雪夫距离</vt:lpstr>
      <vt:lpstr>KNN-闵可夫斯基距离</vt:lpstr>
      <vt:lpstr>KNN-标准化欧氏距离 </vt:lpstr>
      <vt:lpstr>KNN-汉明距离</vt:lpstr>
      <vt:lpstr>KNN-如何选择K值</vt:lpstr>
      <vt:lpstr>概要</vt:lpstr>
      <vt:lpstr>KNN算法是怎么来的?</vt:lpstr>
      <vt:lpstr>KNN算法是怎么来的?</vt:lpstr>
      <vt:lpstr>KNN算法是怎么来的?</vt:lpstr>
      <vt:lpstr>KNN算法是怎么来的?</vt:lpstr>
      <vt:lpstr>KNN算法是怎么来的?</vt:lpstr>
      <vt:lpstr>KNN算法的暴力步骤</vt:lpstr>
      <vt:lpstr>KNN算法的暴力步骤-缺陷</vt:lpstr>
      <vt:lpstr>KNN算法的暴力步骤-缺陷</vt:lpstr>
      <vt:lpstr>KNN算法的快速分组</vt:lpstr>
      <vt:lpstr>KNN算法的压缩快速分组</vt:lpstr>
      <vt:lpstr>KNN算法的压缩快速分组</vt:lpstr>
      <vt:lpstr>KNN-KD树</vt:lpstr>
      <vt:lpstr>KNN-KD树</vt:lpstr>
      <vt:lpstr>KNN- KD树的构建</vt:lpstr>
      <vt:lpstr>KNN- KD树的构建</vt:lpstr>
      <vt:lpstr>KNN- KD树的构建</vt:lpstr>
      <vt:lpstr>KNN- KD树的构建</vt:lpstr>
      <vt:lpstr>PowerPoint 演示文稿</vt:lpstr>
      <vt:lpstr>PowerPoint 演示文稿</vt:lpstr>
      <vt:lpstr>KNN- KD树的搜索</vt:lpstr>
      <vt:lpstr>KNN- KD树的搜索</vt:lpstr>
      <vt:lpstr>KNN- KD树的搜索</vt:lpstr>
      <vt:lpstr>KNN- KD树的搜索</vt:lpstr>
      <vt:lpstr>KNN- KD树的搜索</vt:lpstr>
      <vt:lpstr>KNN- KD树的搜索</vt:lpstr>
      <vt:lpstr>KNN- KD树的搜索</vt:lpstr>
      <vt:lpstr>KNN- KD树的搜索时间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机器学习基础</dc:title>
  <dc:creator>jiao</dc:creator>
  <cp:lastModifiedBy>Administrator</cp:lastModifiedBy>
  <cp:revision>75</cp:revision>
  <dcterms:created xsi:type="dcterms:W3CDTF">2016-01-12T08:15:43Z</dcterms:created>
  <dcterms:modified xsi:type="dcterms:W3CDTF">2017-07-17T02:37:15Z</dcterms:modified>
</cp:coreProperties>
</file>