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9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86" r:id="rId3"/>
    <p:sldId id="287" r:id="rId4"/>
    <p:sldId id="284" r:id="rId5"/>
    <p:sldId id="275" r:id="rId6"/>
    <p:sldId id="276" r:id="rId7"/>
    <p:sldId id="277" r:id="rId8"/>
    <p:sldId id="278" r:id="rId9"/>
    <p:sldId id="281" r:id="rId10"/>
    <p:sldId id="282" r:id="rId11"/>
    <p:sldId id="280" r:id="rId12"/>
    <p:sldId id="279" r:id="rId13"/>
    <p:sldId id="257" r:id="rId14"/>
    <p:sldId id="264" r:id="rId15"/>
    <p:sldId id="263" r:id="rId16"/>
    <p:sldId id="273" r:id="rId17"/>
    <p:sldId id="260" r:id="rId18"/>
    <p:sldId id="261" r:id="rId19"/>
    <p:sldId id="262" r:id="rId20"/>
    <p:sldId id="258" r:id="rId21"/>
    <p:sldId id="259" r:id="rId22"/>
    <p:sldId id="274" r:id="rId23"/>
    <p:sldId id="265" r:id="rId24"/>
    <p:sldId id="266" r:id="rId25"/>
    <p:sldId id="283" r:id="rId26"/>
    <p:sldId id="267" r:id="rId27"/>
    <p:sldId id="268" r:id="rId28"/>
    <p:sldId id="271" r:id="rId29"/>
    <p:sldId id="27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4" autoAdjust="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81F33-AA94-4EF0-834B-B79F08B66AF9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5BAFF-9198-46DA-9AC0-B7B9AE8870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93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四分位数（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），即统计学中，把所有数值由小到大排列并分成四等份，处于三个分割点位置的得分就是四分位数。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第一四分位数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，又称“较小四分位数”，等于该样本中所有数值由小到大排列后第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的数字。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第二四分位数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(Q2)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，又称“中位数”，等于该样本中所有数值由小到大排列后第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的数字。 第三四分位数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(Q3)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，又称“较大四分位数”，等于该样本中所有数值由小到大排列后第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的数字。 　　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第三四分位数与第一四分位数的差距又称四分位距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下面展示求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的步骤：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、将数据从大到小排序，计为数组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to 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代表数据的长度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、确定四分位数的位置：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b=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/4=4.25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的整数部分计为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的小数部分计为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、计算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Q1=a(c)+[a(c+1)-a(c)]*d=a(4)+[a(5)-a(4)] *0.25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=29+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31-29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）*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0.25=29.5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的求法类似，四分位差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=Q3-Q1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5BAFF-9198-46DA-9AC0-B7B9AE88703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13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四分位数（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Quartile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），即统计学中，把所有数值由小到大排列并分成四等份，处于三个分割点位置的得分就是四分位数。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第一四分位数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，又称“较小四分位数”，等于该样本中所有数值由小到大排列后第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的数字。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第二四分位数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(Q2)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，又称“中位数”，等于该样本中所有数值由小到大排列后第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的数字。 第三四分位数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(Q3)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，又称“较大四分位数”，等于该样本中所有数值由小到大排列后第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75%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的数字。 　　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第三四分位数与第一四分位数的差距又称四分位距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下面展示求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的步骤：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、将数据从大到小排序，计为数组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to 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代表数据的长度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、确定四分位数的位置：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b=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n+1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/4=4.25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的整数部分计为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的小数部分计为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、计算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Q1=a(c)+[a(c+1)-a(c)]*d=a(4)+[a(5)-a(4)] *0.25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=29+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31-29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）*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0.25=29.5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的求法类似，四分位差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=Q3-Q1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5BAFF-9198-46DA-9AC0-B7B9AE88703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676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5BAFF-9198-46DA-9AC0-B7B9AE88703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243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5BAFF-9198-46DA-9AC0-B7B9AE88703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47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5BAFF-9198-46DA-9AC0-B7B9AE88703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918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峰度系数 编辑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峰度的概念：峰度是用来反映频数分布曲线顶端尖峭或扁平程度的指标。有时两组数据的算术平均数、标准差和偏态系数都相同，但他们分布曲线顶端的高耸程度却不同。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中文名 峰度系数 外文名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Coefficient of kurtosis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又    称 峰度 表    示 峰度系数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bk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正态分布 峰度系数为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峰度系数 用来度量数据在中心聚集程度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2 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公式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定义编辑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统计上是用四阶中心矩来测定峰度的。因为实验研究表明，偶阶中心矩的大小与图形分布的峰度有关。其中的二阶中心矩就是数据的方差，它在一定程度上可以反映分布的峰度，但有时方差相同的数据却有不同的峰度，因此就利用四阶中心矩来反映分布的尖峭程度。为了消除变量值水平和计量单位不同的影响，实际工作中是利用四阶中心矩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的比值作为衡量峰度的指标，称为峰度系数。但是在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SPSS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中的计算公式是四阶中心矩与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的比值减去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后的值，这个值与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相比，如果为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，说明其峰度与正态分布相同。大于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，说明它是比正态分布要陡峭。公式编辑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峰度系数公式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峰度系数是否可以为负？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可以为负数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峰度系数（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Kurtosis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）用来度量数据在中心聚集程度。在正态分布情况下，峰度系数值是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（但是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SPSS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等软件中将正态分布峰度值定为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，是因为已经减去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，这样比较起来方便）。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的峰度系数说明观察量更集中，有比正态分布更短的尾部；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的峰度系数说明观测量不那么集中，有比正态分布更长的尾部，类似于矩形的均匀分布。峰度系数的标准误用来判断分布的正态性。峰度系数与其标准误的比值用来检验正态性。如果该比值绝对值大于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，将拒绝正态性。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在金融中，若某分布与正态分布有相同的方差，但是峰度系数大于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，则呈现“尖峰厚尾”形态，峰度更高，两段的尾部更厚，也就是极值更多的意思。</a:t>
            </a:r>
            <a:b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偏度系数（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Skewness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）用来度量分布是否对称。正态分布左右是对称的，偏度系数为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。较大的正值表明该分布具有右侧较长尾部。较大的负值表明有左侧较长尾部。偏度系数与其标准误的比值同样可以用来检验正态性。</a:t>
            </a:r>
            <a:endParaRPr lang="zh-CN" altLang="en-US" sz="1200" dirty="0" smtClean="0">
              <a:effectLst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余杰天大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(1258386316) 16:57:21</a:t>
            </a: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的二阶中心矩就是数据的方差，它在一定程度上可以反映分布的峰度，但有时方差相同的数据却有不同的峰度，因此就利用四阶中心矩来反映分布的尖峭程度。为了消除变量值水平和计量单位不同的影响，实际工作中是利用四阶中心矩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的比值作为衡量峰度的指标，称为峰度系数。但是在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SPSS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中的计算公式是四阶中心矩与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σ4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的比值减去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后的值，这个值与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相比，如果为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，说明其峰度与正态分布相同。大于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，说明它是比正态分布要陡峭。</a:t>
            </a:r>
            <a:endParaRPr lang="zh-CN" altLang="en-US" sz="1200" dirty="0" smtClean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95BAFF-9198-46DA-9AC0-B7B9AE88703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246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129-EE71-4791-9BF4-705ECB0A76D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CE6-5857-4BCC-906F-99B65F3F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129-EE71-4791-9BF4-705ECB0A76D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CE6-5857-4BCC-906F-99B65F3F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1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129-EE71-4791-9BF4-705ECB0A76D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CE6-5857-4BCC-906F-99B65F3F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5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129-EE71-4791-9BF4-705ECB0A76D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CE6-5857-4BCC-906F-99B65F3F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4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129-EE71-4791-9BF4-705ECB0A76D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CE6-5857-4BCC-906F-99B65F3F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129-EE71-4791-9BF4-705ECB0A76D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CE6-5857-4BCC-906F-99B65F3F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7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129-EE71-4791-9BF4-705ECB0A76D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CE6-5857-4BCC-906F-99B65F3F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15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129-EE71-4791-9BF4-705ECB0A76D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CE6-5857-4BCC-906F-99B65F3F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24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129-EE71-4791-9BF4-705ECB0A76D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CE6-5857-4BCC-906F-99B65F3F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16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129-EE71-4791-9BF4-705ECB0A76D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CE6-5857-4BCC-906F-99B65F3F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6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01129-EE71-4791-9BF4-705ECB0A76D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D6CE6-5857-4BCC-906F-99B65F3F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54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01129-EE71-4791-9BF4-705ECB0A76DF}" type="datetimeFigureOut">
              <a:rPr lang="zh-CN" altLang="en-US" smtClean="0"/>
              <a:t>2017/7/20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D6CE6-5857-4BCC-906F-99B65F3FF8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10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9B%9B%E5%88%86%E4%BD%8D%E8%B7%9D" TargetMode="External"/><Relationship Id="rId5" Type="http://schemas.openxmlformats.org/officeDocument/2006/relationships/hyperlink" Target="https://zh.wikipedia.org/wiki/%E4%B8%AD%E4%BD%8D%E6%95%B0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5%9B%9B%E5%88%86%E4%BD%8D%E8%B7%9D" TargetMode="External"/><Relationship Id="rId5" Type="http://schemas.openxmlformats.org/officeDocument/2006/relationships/hyperlink" Target="https://zh.wikipedia.org/wiki/%E4%B8%AD%E4%BD%8D%E6%95%B0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jpe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vearthhome/cordova-ubilib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行为识别特征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jiaoshuai@ict.ac.cn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404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4863" y="187704"/>
            <a:ext cx="9068937" cy="1325563"/>
          </a:xfrm>
        </p:spPr>
        <p:txBody>
          <a:bodyPr/>
          <a:lstStyle/>
          <a:p>
            <a:r>
              <a:rPr lang="zh-CN" altLang="en-US" dirty="0" smtClean="0"/>
              <a:t>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22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1880" y="365125"/>
            <a:ext cx="9101919" cy="1325563"/>
          </a:xfrm>
        </p:spPr>
        <p:txBody>
          <a:bodyPr/>
          <a:lstStyle/>
          <a:p>
            <a:r>
              <a:rPr lang="zh-CN" altLang="en-US" dirty="0"/>
              <a:t>谱峰</a:t>
            </a:r>
            <a:r>
              <a:rPr lang="zh-CN" altLang="en-US" dirty="0" smtClean="0"/>
              <a:t>位置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spp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24" y="2626838"/>
            <a:ext cx="4133333" cy="2790476"/>
          </a:xfrm>
        </p:spPr>
      </p:pic>
    </p:spTree>
    <p:extLst>
      <p:ext uri="{BB962C8B-B14F-4D97-AF65-F5344CB8AC3E}">
        <p14:creationId xmlns:p14="http://schemas.microsoft.com/office/powerpoint/2010/main" val="1292272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176" y="365125"/>
            <a:ext cx="9074624" cy="1325563"/>
          </a:xfrm>
        </p:spPr>
        <p:txBody>
          <a:bodyPr/>
          <a:lstStyle/>
          <a:p>
            <a:r>
              <a:rPr lang="zh-CN" altLang="en-US" dirty="0" smtClean="0"/>
              <a:t>标准差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stddev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11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2948" y="365125"/>
            <a:ext cx="8910851" cy="1325563"/>
          </a:xfrm>
        </p:spPr>
        <p:txBody>
          <a:bodyPr/>
          <a:lstStyle/>
          <a:p>
            <a:r>
              <a:rPr lang="zh-CN" altLang="en-US" dirty="0" smtClean="0"/>
              <a:t>时域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算数平均值</a:t>
            </a:r>
            <a:r>
              <a:rPr lang="en-US" altLang="zh-CN" dirty="0" smtClean="0"/>
              <a:t>mean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" y="1690688"/>
            <a:ext cx="3910525" cy="1361122"/>
          </a:xfrm>
        </p:spPr>
      </p:pic>
    </p:spTree>
    <p:extLst>
      <p:ext uri="{BB962C8B-B14F-4D97-AF65-F5344CB8AC3E}">
        <p14:creationId xmlns:p14="http://schemas.microsoft.com/office/powerpoint/2010/main" val="391357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176" y="365125"/>
            <a:ext cx="9074624" cy="1325563"/>
          </a:xfrm>
        </p:spPr>
        <p:txBody>
          <a:bodyPr/>
          <a:lstStyle/>
          <a:p>
            <a:r>
              <a:rPr lang="zh-CN" altLang="en-US" dirty="0" smtClean="0"/>
              <a:t>时域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均方根平均值</a:t>
            </a:r>
            <a:r>
              <a:rPr lang="en-US" altLang="zh-CN" dirty="0" err="1" smtClean="0"/>
              <a:t>rms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95" y="1912461"/>
            <a:ext cx="4826530" cy="1447959"/>
          </a:xfr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42891"/>
              </p:ext>
            </p:extLst>
          </p:nvPr>
        </p:nvGraphicFramePr>
        <p:xfrm>
          <a:off x="426720" y="3582193"/>
          <a:ext cx="10515600" cy="1592580"/>
        </p:xfrm>
        <a:graphic>
          <a:graphicData uri="http://schemas.openxmlformats.org/drawingml/2006/table">
            <a:tbl>
              <a:tblPr/>
              <a:tblGrid>
                <a:gridCol w="10515600"/>
              </a:tblGrid>
              <a:tr h="1592580">
                <a:tc>
                  <a:txBody>
                    <a:bodyPr/>
                    <a:lstStyle/>
                    <a:p>
                      <a:r>
                        <a:rPr lang="zh-TW" altLang="en-US" dirty="0"/>
                        <a:t>交流電的有效值與平均值是完全不同概念，交流電的平均值是從電量的角度來看，而交流電的有效值是從電流做電功的效應計算得來的。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6720" y="5396546"/>
            <a:ext cx="993092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交流電的有效值與平均值的數值是不同的。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        交流電的有效值又稱為均方根值 </a:t>
            </a:r>
            <a:r>
              <a:rPr kumimoji="0" lang="zh-CN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( 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root mean square value </a:t>
            </a:r>
            <a:r>
              <a:rPr kumimoji="0" lang="zh-TW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，簡寫為 </a:t>
            </a:r>
            <a:r>
              <a:rPr kumimoji="0" lang="zh-CN" altLang="zh-TW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.m.s. value )</a:t>
            </a:r>
            <a:r>
              <a:rPr kumimoji="0" lang="zh-TW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；</a:t>
            </a:r>
            <a:endParaRPr kumimoji="0" lang="en-US" altLang="zh-TW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所以交流電流、電壓和電動勢的有效值也可以用   </a:t>
            </a:r>
            <a:r>
              <a:rPr kumimoji="0" lang="zh-CN" altLang="zh-TW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</a:t>
            </a:r>
            <a:r>
              <a:rPr kumimoji="0" lang="zh-CN" altLang="zh-CN" sz="18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r.m.s.</a:t>
            </a:r>
            <a:r>
              <a:rPr kumimoji="0" lang="zh-TW" altLang="zh-CN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、 </a:t>
            </a:r>
            <a:r>
              <a:rPr kumimoji="0" lang="zh-CN" altLang="zh-TW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</a:t>
            </a:r>
            <a:r>
              <a:rPr kumimoji="0" lang="zh-CN" altLang="zh-CN" sz="18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r.m.s.</a:t>
            </a:r>
            <a:r>
              <a:rPr kumimoji="0" lang="zh-CN" altLang="zh-TW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 </a:t>
            </a:r>
            <a:r>
              <a:rPr kumimoji="0" lang="zh-TW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和 </a:t>
            </a:r>
            <a:r>
              <a:rPr kumimoji="0" lang="zh-CN" altLang="zh-TW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</a:t>
            </a:r>
            <a:r>
              <a:rPr kumimoji="0" lang="zh-CN" altLang="zh-CN" sz="18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r.m.s.</a:t>
            </a:r>
            <a:r>
              <a: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 </a:t>
            </a:r>
            <a:r>
              <a:rPr kumimoji="0" lang="zh-TW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來表示。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CN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        根據數學分析的結果，正弦波交流電電動勢、電壓和電流的有效值與其最大值的關係如下：</a:t>
            </a:r>
            <a:endParaRPr kumimoji="0" lang="zh-TW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4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47414" y="365125"/>
            <a:ext cx="9006385" cy="1325563"/>
          </a:xfrm>
        </p:spPr>
        <p:txBody>
          <a:bodyPr/>
          <a:lstStyle/>
          <a:p>
            <a:r>
              <a:rPr lang="zh-CN" altLang="en-US" dirty="0" smtClean="0"/>
              <a:t>时域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均方根</a:t>
            </a:r>
            <a:r>
              <a:rPr lang="en-US" altLang="zh-CN" dirty="0" err="1" smtClean="0"/>
              <a:t>rms</a:t>
            </a:r>
            <a:r>
              <a:rPr lang="en-US" altLang="zh-CN" dirty="0" smtClean="0"/>
              <a:t>=</a:t>
            </a:r>
            <a:r>
              <a:rPr lang="zh-CN" altLang="en-US" dirty="0" smtClean="0"/>
              <a:t>均方根平均值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10515600" cy="1119597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87983" y="3016251"/>
            <a:ext cx="10439076" cy="19889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95220" numCol="1" anchor="ctr" anchorCtr="0" compatLnSpc="1">
            <a:prstTxWarp prst="textNoShape">
              <a:avLst/>
            </a:prstTxWarp>
            <a:spAutoFit/>
          </a:bodyPr>
          <a:lstStyle>
            <a:lvl1pPr indent="317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有时也称方均根。英语写为:Root Mean Square（RMS）.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美国传统词典的定义为：The square root of the average of squares of a set of numbers.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cs typeface="Arial" panose="020B0604020202020204" pitchFamily="34" charset="0"/>
            </a:endParaRPr>
          </a:p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即：将N个项的平方和除以N后开平方的结果，即均方根的结果。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公式：</a:t>
            </a:r>
          </a:p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cs typeface="Arial" panose="020B0604020202020204" pitchFamily="34" charset="0"/>
              </a:rPr>
              <a:t>   </a:t>
            </a:r>
          </a:p>
        </p:txBody>
      </p:sp>
      <p:pic>
        <p:nvPicPr>
          <p:cNvPr id="1026" name="Picture 2" descr="http://e.hiphotos.baidu.com/baike/s%3D279/sign=da39cf05b21c8701d2b6b5e11e7e9e6e/b3fb43166d224f4ad4ee02f208f790529922d1d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005227"/>
            <a:ext cx="5206126" cy="111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126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0060" y="365125"/>
            <a:ext cx="9355540" cy="1325563"/>
          </a:xfrm>
        </p:spPr>
        <p:txBody>
          <a:bodyPr/>
          <a:lstStyle/>
          <a:p>
            <a:r>
              <a:rPr lang="zh-CN" altLang="en-US" dirty="0" smtClean="0"/>
              <a:t>时域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信号幅度面积</a:t>
            </a:r>
            <a:r>
              <a:rPr lang="en-US" altLang="zh-CN" dirty="0" err="1" smtClean="0"/>
              <a:t>sma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5440" y="1690688"/>
            <a:ext cx="4897323" cy="435133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35440" y="6179384"/>
            <a:ext cx="4604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在我们的系统汇中：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T= 4s, </a:t>
            </a:r>
            <a:r>
              <a:rPr lang="en-US" altLang="zh-CN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dt</a:t>
            </a:r>
            <a:r>
              <a:rPr lang="en-US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= 1/interval</a:t>
            </a:r>
            <a:r>
              <a:rPr lang="zh-CN" altLang="zh-CN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秒。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33875"/>
            <a:ext cx="4895850" cy="24003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76975" y="0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dirty="0">
                <a:solidFill>
                  <a:srgbClr val="3F5FBF"/>
                </a:solidFill>
                <a:latin typeface="Courier New" panose="02070309020205020404" pitchFamily="49" charset="0"/>
              </a:rPr>
              <a:t>/**</a:t>
            </a:r>
          </a:p>
          <a:p>
            <a:r>
              <a:rPr lang="zh-CN" altLang="en-US" sz="1600" dirty="0">
                <a:solidFill>
                  <a:srgbClr val="3F5FBF"/>
                </a:solidFill>
                <a:latin typeface="Courier New" panose="02070309020205020404" pitchFamily="49" charset="0"/>
              </a:rPr>
              <a:t>     * 向量幅值面积</a:t>
            </a:r>
          </a:p>
          <a:p>
            <a:r>
              <a:rPr lang="zh-CN" altLang="en-US" sz="1600" dirty="0">
                <a:solidFill>
                  <a:srgbClr val="3F5FBF"/>
                </a:solidFill>
                <a:latin typeface="Courier New" panose="02070309020205020404" pitchFamily="49" charset="0"/>
              </a:rPr>
              <a:t>     * 把离散值面积累加起来然后除以总长度</a:t>
            </a:r>
            <a:r>
              <a:rPr lang="zh-CN" altLang="en-US" sz="1600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。</a:t>
            </a:r>
            <a:endParaRPr lang="zh-CN" altLang="en-US" sz="1600" dirty="0">
              <a:solidFill>
                <a:srgbClr val="3F5FBF"/>
              </a:solidFill>
              <a:latin typeface="Courier New" panose="02070309020205020404" pitchFamily="49" charset="0"/>
            </a:endParaRPr>
          </a:p>
          <a:p>
            <a:r>
              <a:rPr lang="zh-CN" altLang="en-US" sz="1600" dirty="0">
                <a:solidFill>
                  <a:srgbClr val="3F5FBF"/>
                </a:solidFill>
                <a:latin typeface="Courier New" panose="02070309020205020404" pitchFamily="49" charset="0"/>
              </a:rPr>
              <a:t>     * 最后*</a:t>
            </a:r>
            <a:r>
              <a:rPr lang="en-US" altLang="zh-CN" sz="1600" dirty="0">
                <a:solidFill>
                  <a:srgbClr val="3F5FBF"/>
                </a:solidFill>
                <a:latin typeface="Courier New" panose="02070309020205020404" pitchFamily="49" charset="0"/>
              </a:rPr>
              <a:t>1/T</a:t>
            </a:r>
          </a:p>
          <a:p>
            <a:r>
              <a:rPr lang="en-US" altLang="zh-CN" sz="1600" dirty="0">
                <a:solidFill>
                  <a:srgbClr val="3F5FBF"/>
                </a:solidFill>
                <a:latin typeface="Courier New" panose="02070309020205020404" pitchFamily="49" charset="0"/>
              </a:rPr>
              <a:t>     * </a:t>
            </a:r>
            <a:r>
              <a:rPr lang="en-US" altLang="zh-CN" sz="1600" b="1" dirty="0">
                <a:solidFill>
                  <a:srgbClr val="7F9FB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600" b="1" dirty="0" err="1">
                <a:solidFill>
                  <a:srgbClr val="7F9FBF"/>
                </a:solidFill>
                <a:latin typeface="Courier New" panose="02070309020205020404" pitchFamily="49" charset="0"/>
              </a:rPr>
              <a:t>param</a:t>
            </a:r>
            <a:r>
              <a:rPr lang="en-US" altLang="zh-CN" sz="1600" b="1" dirty="0">
                <a:solidFill>
                  <a:srgbClr val="3F5FBF"/>
                </a:solidFill>
                <a:latin typeface="Courier New" panose="02070309020205020404" pitchFamily="49" charset="0"/>
              </a:rPr>
              <a:t> list</a:t>
            </a:r>
          </a:p>
          <a:p>
            <a:r>
              <a:rPr lang="en-US" altLang="zh-CN" sz="1600" dirty="0">
                <a:solidFill>
                  <a:srgbClr val="3F5FBF"/>
                </a:solidFill>
                <a:latin typeface="Courier New" panose="02070309020205020404" pitchFamily="49" charset="0"/>
              </a:rPr>
              <a:t>     * </a:t>
            </a:r>
            <a:r>
              <a:rPr lang="en-US" altLang="zh-CN" sz="1600" b="1" dirty="0">
                <a:solidFill>
                  <a:srgbClr val="7F9FBF"/>
                </a:solidFill>
                <a:latin typeface="Courier New" panose="02070309020205020404" pitchFamily="49" charset="0"/>
              </a:rPr>
              <a:t>@return</a:t>
            </a:r>
          </a:p>
          <a:p>
            <a:r>
              <a:rPr lang="zh-CN" altLang="en-US" sz="1600" dirty="0">
                <a:solidFill>
                  <a:srgbClr val="3F5FBF"/>
                </a:solidFill>
                <a:latin typeface="Courier New" panose="02070309020205020404" pitchFamily="49" charset="0"/>
              </a:rPr>
              <a:t>     *</a:t>
            </a:r>
            <a:r>
              <a:rPr lang="en-US" altLang="zh-CN" sz="1600" dirty="0">
                <a:solidFill>
                  <a:srgbClr val="3F5FBF"/>
                </a:solidFill>
                <a:latin typeface="Courier New" panose="02070309020205020404" pitchFamily="49" charset="0"/>
              </a:rPr>
              <a:t>/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sma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altLang="zh-CN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altLang="zh-CN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interval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sum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lot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interval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  <a:r>
              <a:rPr lang="en-US" altLang="zh-CN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CN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16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sum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+=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600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]*</a:t>
            </a:r>
            <a:r>
              <a:rPr lang="en-US" altLang="zh-CN" sz="1600" dirty="0">
                <a:solidFill>
                  <a:srgbClr val="6A3E3E"/>
                </a:solidFill>
                <a:latin typeface="Courier New" panose="02070309020205020404" pitchFamily="49" charset="0"/>
              </a:rPr>
              <a:t>interval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sum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600" b="1" dirty="0">
                <a:solidFill>
                  <a:srgbClr val="6A3E3E"/>
                </a:solidFill>
                <a:latin typeface="Courier New" panose="02070309020205020404" pitchFamily="49" charset="0"/>
              </a:rPr>
              <a:t>lot</a:t>
            </a:r>
            <a:r>
              <a:rPr lang="en-US" altLang="zh-CN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528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5654" y="365125"/>
            <a:ext cx="8938146" cy="1325563"/>
          </a:xfrm>
        </p:spPr>
        <p:txBody>
          <a:bodyPr/>
          <a:lstStyle/>
          <a:p>
            <a:r>
              <a:rPr lang="zh-CN" altLang="en-US" dirty="0" smtClean="0"/>
              <a:t>时域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中位数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7275" y="2181225"/>
            <a:ext cx="5819774" cy="184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60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6346" y="365125"/>
            <a:ext cx="9197454" cy="1325563"/>
          </a:xfrm>
        </p:spPr>
        <p:txBody>
          <a:bodyPr/>
          <a:lstStyle/>
          <a:p>
            <a:r>
              <a:rPr lang="zh-CN" altLang="en-US" dirty="0" smtClean="0"/>
              <a:t>时域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四分位数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7675" y="1537608"/>
            <a:ext cx="5305425" cy="212951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620050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97180" y="4150545"/>
            <a:ext cx="54559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sz="1400" b="1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第一四分位数</a:t>
            </a:r>
            <a:r>
              <a:rPr lang="zh-CN" altLang="en-US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(Q</a:t>
            </a:r>
            <a:r>
              <a:rPr lang="en-US" altLang="zh-CN" sz="1400" b="0" i="0" baseline="-2500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，又称“较小四分位数”，等于该样本中所有数值由小到大排列后第</a:t>
            </a:r>
            <a:r>
              <a:rPr lang="en-US" altLang="zh-CN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25%</a:t>
            </a:r>
            <a:r>
              <a:rPr lang="zh-CN" altLang="en-US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的数字。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b="1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第二四分位数</a:t>
            </a:r>
            <a:r>
              <a:rPr lang="zh-CN" altLang="en-US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(Q</a:t>
            </a:r>
            <a:r>
              <a:rPr lang="en-US" altLang="zh-CN" sz="1400" b="0" i="0" baseline="-2500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altLang="zh-CN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，又称“</a:t>
            </a:r>
            <a:r>
              <a:rPr lang="zh-CN" altLang="en-US" sz="1400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中位数"/>
              </a:rPr>
              <a:t>中位数</a:t>
            </a:r>
            <a:r>
              <a:rPr lang="zh-CN" altLang="en-US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”，等于该样本中所有数值由小到大排列后第</a:t>
            </a:r>
            <a:r>
              <a:rPr lang="en-US" altLang="zh-CN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50%</a:t>
            </a:r>
            <a:r>
              <a:rPr lang="zh-CN" altLang="en-US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的数字。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400" b="1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第三四分位数</a:t>
            </a:r>
            <a:r>
              <a:rPr lang="zh-CN" altLang="en-US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(Q</a:t>
            </a:r>
            <a:r>
              <a:rPr lang="en-US" altLang="zh-CN" sz="1400" b="0" i="0" baseline="-2500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altLang="zh-CN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，又称“较大四分位数”，等于该样本中所有数值由小到大排列后第</a:t>
            </a:r>
            <a:r>
              <a:rPr lang="en-US" altLang="zh-CN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75%</a:t>
            </a:r>
            <a:r>
              <a:rPr lang="zh-CN" altLang="en-US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的数字。</a:t>
            </a:r>
          </a:p>
          <a:p>
            <a:r>
              <a:rPr lang="zh-CN" altLang="en-US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第三四分位数与第一四分位数的差距又称</a:t>
            </a:r>
            <a:r>
              <a:rPr lang="zh-CN" altLang="en-US" sz="1400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四分位距"/>
              </a:rPr>
              <a:t>四分位距</a:t>
            </a:r>
            <a:r>
              <a:rPr lang="zh-CN" altLang="en-US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sz="1400" b="0" i="0" dirty="0" err="1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InterQuartile</a:t>
            </a:r>
            <a:r>
              <a:rPr lang="en-US" altLang="zh-CN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Range, IQR</a:t>
            </a:r>
            <a:r>
              <a:rPr lang="zh-CN" altLang="en-US" sz="1400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）。</a:t>
            </a:r>
            <a:endParaRPr lang="zh-CN" altLang="en-US" sz="1400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7400" y="561975"/>
            <a:ext cx="57340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7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5528" y="365125"/>
            <a:ext cx="9088272" cy="1325563"/>
          </a:xfrm>
        </p:spPr>
        <p:txBody>
          <a:bodyPr/>
          <a:lstStyle/>
          <a:p>
            <a:r>
              <a:rPr lang="zh-CN" altLang="en-US" dirty="0" smtClean="0"/>
              <a:t>时域</a:t>
            </a:r>
            <a:r>
              <a:rPr lang="en-US" altLang="zh-CN" dirty="0" smtClean="0"/>
              <a:t>-IQR(</a:t>
            </a:r>
            <a:r>
              <a:rPr lang="zh-CN" altLang="en-US" dirty="0" smtClean="0"/>
              <a:t>四分卫距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532736"/>
            <a:ext cx="5544243" cy="180697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6200503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40080" y="4988744"/>
            <a:ext cx="10911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b="1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第一四分位数</a:t>
            </a:r>
            <a:r>
              <a:rPr lang="zh-CN" alt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(Q</a:t>
            </a:r>
            <a:r>
              <a:rPr lang="en-US" altLang="zh-CN" b="0" i="0" baseline="-2500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altLang="zh-CN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，又称“较小四分位数”，等于该样本中所有数值由小到大排列后第</a:t>
            </a:r>
            <a:r>
              <a:rPr lang="en-US" altLang="zh-CN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25%</a:t>
            </a:r>
            <a:r>
              <a:rPr lang="zh-CN" alt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的数字。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第二四分位数</a:t>
            </a:r>
            <a:r>
              <a:rPr lang="zh-CN" alt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(Q</a:t>
            </a:r>
            <a:r>
              <a:rPr lang="en-US" altLang="zh-CN" b="0" i="0" baseline="-2500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altLang="zh-CN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，又称“</a:t>
            </a:r>
            <a:r>
              <a:rPr lang="zh-CN" altLang="en-US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中位数"/>
              </a:rPr>
              <a:t>中位数</a:t>
            </a:r>
            <a:r>
              <a:rPr lang="zh-CN" alt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”，等于该样本中所有数值由小到大排列后第</a:t>
            </a:r>
            <a:r>
              <a:rPr lang="en-US" altLang="zh-CN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50%</a:t>
            </a:r>
            <a:r>
              <a:rPr lang="zh-CN" alt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的数字。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第三四分位数</a:t>
            </a:r>
            <a:r>
              <a:rPr lang="zh-CN" alt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(Q</a:t>
            </a:r>
            <a:r>
              <a:rPr lang="en-US" altLang="zh-CN" b="0" i="0" baseline="-2500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en-US" altLang="zh-CN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zh-CN" alt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，又称“较大四分位数”，等于该样本中所有数值由小到大排列后第</a:t>
            </a:r>
            <a:r>
              <a:rPr lang="en-US" altLang="zh-CN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75%</a:t>
            </a:r>
            <a:r>
              <a:rPr lang="zh-CN" alt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的数字。</a:t>
            </a:r>
          </a:p>
          <a:p>
            <a:r>
              <a:rPr lang="zh-CN" alt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第三四分位数与第一四分位数的差距又称</a:t>
            </a:r>
            <a:r>
              <a:rPr lang="zh-CN" altLang="en-US" b="0" i="0" u="none" strike="noStrike" dirty="0" smtClean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四分位距"/>
              </a:rPr>
              <a:t>四分位距</a:t>
            </a:r>
            <a:r>
              <a:rPr lang="zh-CN" alt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 err="1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InterQuartile</a:t>
            </a:r>
            <a:r>
              <a:rPr lang="en-US" altLang="zh-CN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Range, IQR</a:t>
            </a:r>
            <a:r>
              <a:rPr lang="zh-CN" altLang="en-US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）。</a:t>
            </a:r>
            <a:endParaRPr lang="zh-CN" altLang="en-US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" y="3339715"/>
            <a:ext cx="7873277" cy="156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06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013" y="365125"/>
            <a:ext cx="3559975" cy="6328846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95" y="44355"/>
            <a:ext cx="3857625" cy="685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281" y="44355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6472" y="365125"/>
            <a:ext cx="9047328" cy="1325563"/>
          </a:xfrm>
        </p:spPr>
        <p:txBody>
          <a:bodyPr/>
          <a:lstStyle/>
          <a:p>
            <a:r>
              <a:rPr lang="zh-CN" altLang="en-US" dirty="0" smtClean="0"/>
              <a:t>时域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标准差</a:t>
            </a:r>
            <a:r>
              <a:rPr lang="en-US" altLang="zh-CN" dirty="0" smtClean="0"/>
              <a:t>-dev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384772"/>
            <a:ext cx="10515600" cy="12330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5521036" cy="15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24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平均偏差</a:t>
            </a:r>
            <a:r>
              <a:rPr lang="en-US" altLang="zh-CN" dirty="0" smtClean="0"/>
              <a:t>/</a:t>
            </a:r>
            <a:r>
              <a:rPr lang="zh-CN" altLang="en-US" dirty="0" smtClean="0"/>
              <a:t>绝对平均差</a:t>
            </a:r>
            <a:r>
              <a:rPr lang="en-US" altLang="zh-CN" dirty="0" smtClean="0"/>
              <a:t>=mad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64658"/>
            <a:ext cx="4848225" cy="139291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944880" y="4143376"/>
            <a:ext cx="5132070" cy="8000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775" y="1690688"/>
            <a:ext cx="4381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329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时域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能量</a:t>
            </a:r>
            <a:r>
              <a:rPr lang="en-US" altLang="zh-CN" dirty="0" err="1" smtClean="0"/>
              <a:t>tenergy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时域信号的能量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05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6472" y="365125"/>
            <a:ext cx="9047328" cy="1325563"/>
          </a:xfrm>
        </p:spPr>
        <p:txBody>
          <a:bodyPr/>
          <a:lstStyle/>
          <a:p>
            <a:r>
              <a:rPr lang="zh-CN" altLang="en-US" dirty="0"/>
              <a:t>频</a:t>
            </a:r>
            <a:r>
              <a:rPr lang="zh-CN" altLang="en-US" dirty="0" smtClean="0"/>
              <a:t>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能量</a:t>
            </a:r>
            <a:r>
              <a:rPr lang="en-US" altLang="zh-CN" dirty="0" smtClean="0"/>
              <a:t>Energy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690688"/>
            <a:ext cx="4829175" cy="282416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096000" y="1690688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dirty="0">
                <a:solidFill>
                  <a:srgbClr val="3F5FBF"/>
                </a:solidFill>
                <a:latin typeface="Courier New" panose="02070309020205020404" pitchFamily="49" charset="0"/>
              </a:rPr>
              <a:t>/**</a:t>
            </a:r>
          </a:p>
          <a:p>
            <a:r>
              <a:rPr lang="zh-CN" altLang="en-US" sz="1000" dirty="0">
                <a:solidFill>
                  <a:srgbClr val="3F5FBF"/>
                </a:solidFill>
                <a:latin typeface="Courier New" panose="02070309020205020404" pitchFamily="49" charset="0"/>
              </a:rPr>
              <a:t> * 频域 能量</a:t>
            </a:r>
          </a:p>
          <a:p>
            <a:r>
              <a:rPr lang="zh-CN" altLang="en-US" sz="1000" dirty="0">
                <a:solidFill>
                  <a:srgbClr val="3F5FBF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000" b="1" dirty="0">
                <a:solidFill>
                  <a:srgbClr val="7F9FBF"/>
                </a:solidFill>
                <a:latin typeface="Courier New" panose="02070309020205020404" pitchFamily="49" charset="0"/>
              </a:rPr>
              <a:t>FIXME</a:t>
            </a:r>
            <a:r>
              <a:rPr lang="en-US" altLang="zh-CN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:</a:t>
            </a:r>
            <a:r>
              <a:rPr lang="zh-CN" altLang="en-US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如果</a:t>
            </a:r>
            <a:r>
              <a:rPr lang="en-US" altLang="zh-CN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data</a:t>
            </a:r>
            <a:r>
              <a:rPr lang="zh-CN" altLang="en-US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数组有误，应该返回什么？</a:t>
            </a:r>
          </a:p>
          <a:p>
            <a:r>
              <a:rPr lang="en-US" altLang="zh-CN" sz="1000" dirty="0">
                <a:solidFill>
                  <a:srgbClr val="3F5FBF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000" b="1" dirty="0">
                <a:solidFill>
                  <a:srgbClr val="7F9FB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000" b="1" dirty="0" err="1">
                <a:solidFill>
                  <a:srgbClr val="7F9FBF"/>
                </a:solidFill>
                <a:latin typeface="Courier New" panose="02070309020205020404" pitchFamily="49" charset="0"/>
              </a:rPr>
              <a:t>param</a:t>
            </a:r>
            <a:r>
              <a:rPr lang="en-US" altLang="zh-CN" sz="1000" b="1" dirty="0">
                <a:solidFill>
                  <a:srgbClr val="3F5FBF"/>
                </a:solidFill>
                <a:latin typeface="Courier New" panose="02070309020205020404" pitchFamily="49" charset="0"/>
              </a:rPr>
              <a:t> data FFT array</a:t>
            </a:r>
          </a:p>
          <a:p>
            <a:r>
              <a:rPr lang="zh-CN" altLang="en-US" sz="1000" dirty="0">
                <a:solidFill>
                  <a:srgbClr val="3F5FB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1000" dirty="0">
                <a:solidFill>
                  <a:srgbClr val="3F5FBF"/>
                </a:solidFill>
                <a:latin typeface="Courier New" panose="02070309020205020404" pitchFamily="49" charset="0"/>
              </a:rPr>
              <a:t>/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energy(</a:t>
            </a:r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altLang="zh-CN" sz="1000" b="1" dirty="0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000" b="1" dirty="0" smtClean="0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== </a:t>
            </a:r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|| </a:t>
            </a:r>
            <a:r>
              <a:rPr lang="en-US" altLang="zh-CN" sz="1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0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== 0) </a:t>
            </a:r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0.0;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>
                <a:solidFill>
                  <a:srgbClr val="6A3E3E"/>
                </a:solidFill>
                <a:latin typeface="Courier New" panose="02070309020205020404" pitchFamily="49" charset="0"/>
              </a:rPr>
              <a:t>sum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0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  <a:r>
              <a:rPr lang="en-US" altLang="zh-CN" sz="10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0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1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r>
              <a:rPr lang="en-US" altLang="zh-CN" sz="1000" dirty="0">
                <a:solidFill>
                  <a:srgbClr val="6A3E3E"/>
                </a:solidFill>
                <a:latin typeface="Courier New" panose="02070309020205020404" pitchFamily="49" charset="0"/>
              </a:rPr>
              <a:t>sum</a:t>
            </a:r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+=</a:t>
            </a:r>
            <a:r>
              <a:rPr lang="en-US" altLang="zh-CN" sz="1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Math.</a:t>
            </a:r>
            <a:r>
              <a:rPr lang="en-US" altLang="zh-CN" sz="10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pow</a:t>
            </a:r>
            <a:r>
              <a:rPr lang="en-US" altLang="zh-CN" sz="10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000" i="1" dirty="0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000" i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000" i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000" i="1" dirty="0">
                <a:solidFill>
                  <a:srgbClr val="000000"/>
                </a:solidFill>
                <a:latin typeface="Courier New" panose="02070309020205020404" pitchFamily="49" charset="0"/>
              </a:rPr>
              <a:t>],2);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0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000" b="1" dirty="0">
                <a:solidFill>
                  <a:srgbClr val="6A3E3E"/>
                </a:solidFill>
                <a:latin typeface="Courier New" panose="02070309020205020404" pitchFamily="49" charset="0"/>
              </a:rPr>
              <a:t>sum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altLang="zh-CN" sz="10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0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CN" sz="10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688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6472" y="254000"/>
            <a:ext cx="9047328" cy="1325563"/>
          </a:xfrm>
        </p:spPr>
        <p:txBody>
          <a:bodyPr/>
          <a:lstStyle/>
          <a:p>
            <a:r>
              <a:rPr lang="zh-CN" altLang="en-US" dirty="0"/>
              <a:t>频</a:t>
            </a:r>
            <a:r>
              <a:rPr lang="zh-CN" altLang="en-US" dirty="0" smtClean="0"/>
              <a:t>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熵</a:t>
            </a:r>
            <a:r>
              <a:rPr lang="en-US" altLang="zh-CN" dirty="0" err="1" smtClean="0"/>
              <a:t>Entrpy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390" y="776287"/>
            <a:ext cx="4574029" cy="881063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4351338"/>
          </a:xfrm>
        </p:spPr>
        <p:txBody>
          <a:bodyPr>
            <a:normAutofit/>
          </a:bodyPr>
          <a:lstStyle/>
          <a:p>
            <a:pPr marL="0" lvl="0" indent="177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dirty="0">
                <a:solidFill>
                  <a:srgbClr val="333333"/>
                </a:solidFill>
                <a:cs typeface="Arial" panose="020B0604020202020204" pitchFamily="34" charset="0"/>
              </a:rPr>
              <a:t>在信源中，考虑的不是某一单个符号发生的不确定性，</a:t>
            </a:r>
            <a:endParaRPr lang="en-US" altLang="zh-CN" sz="16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0" lvl="0" indent="177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dirty="0">
                <a:solidFill>
                  <a:srgbClr val="333333"/>
                </a:solidFill>
                <a:cs typeface="Arial" panose="020B0604020202020204" pitchFamily="34" charset="0"/>
              </a:rPr>
              <a:t>而是要考虑这个信源所有可能发生情况的平均不确定性。</a:t>
            </a:r>
            <a:endParaRPr lang="en-US" altLang="zh-CN" sz="16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0" lvl="0" indent="177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dirty="0">
                <a:solidFill>
                  <a:srgbClr val="333333"/>
                </a:solidFill>
                <a:cs typeface="Arial" panose="020B0604020202020204" pitchFamily="34" charset="0"/>
              </a:rPr>
              <a:t>若信源符号有n种取值：U</a:t>
            </a:r>
            <a:r>
              <a:rPr lang="zh-CN" altLang="zh-CN" sz="1600" baseline="-30000" dirty="0">
                <a:solidFill>
                  <a:srgbClr val="333333"/>
                </a:solidFill>
                <a:cs typeface="Arial" panose="020B0604020202020204" pitchFamily="34" charset="0"/>
              </a:rPr>
              <a:t>1</a:t>
            </a:r>
            <a:r>
              <a:rPr lang="zh-CN" altLang="zh-CN" sz="1600" dirty="0">
                <a:solidFill>
                  <a:srgbClr val="333333"/>
                </a:solidFill>
                <a:cs typeface="Arial" panose="020B0604020202020204" pitchFamily="34" charset="0"/>
              </a:rPr>
              <a:t>…U</a:t>
            </a:r>
            <a:r>
              <a:rPr lang="zh-CN" altLang="zh-CN" sz="1600" baseline="-30000" dirty="0">
                <a:solidFill>
                  <a:srgbClr val="333333"/>
                </a:solidFill>
                <a:cs typeface="Arial" panose="020B0604020202020204" pitchFamily="34" charset="0"/>
              </a:rPr>
              <a:t>i</a:t>
            </a:r>
            <a:r>
              <a:rPr lang="zh-CN" altLang="zh-CN" sz="1600" dirty="0">
                <a:solidFill>
                  <a:srgbClr val="333333"/>
                </a:solidFill>
                <a:cs typeface="Arial" panose="020B0604020202020204" pitchFamily="34" charset="0"/>
              </a:rPr>
              <a:t>…U</a:t>
            </a:r>
            <a:r>
              <a:rPr lang="zh-CN" altLang="zh-CN" sz="1600" baseline="-30000" dirty="0">
                <a:solidFill>
                  <a:srgbClr val="333333"/>
                </a:solidFill>
                <a:cs typeface="Arial" panose="020B0604020202020204" pitchFamily="34" charset="0"/>
              </a:rPr>
              <a:t>n</a:t>
            </a:r>
            <a:r>
              <a:rPr lang="zh-CN" altLang="zh-CN" sz="1600" dirty="0">
                <a:solidFill>
                  <a:srgbClr val="333333"/>
                </a:solidFill>
                <a:cs typeface="Arial" panose="020B0604020202020204" pitchFamily="34" charset="0"/>
              </a:rPr>
              <a:t>，对应概率为：P</a:t>
            </a:r>
            <a:r>
              <a:rPr lang="zh-CN" altLang="zh-CN" sz="1600" baseline="-30000" dirty="0">
                <a:solidFill>
                  <a:srgbClr val="333333"/>
                </a:solidFill>
                <a:cs typeface="Arial" panose="020B0604020202020204" pitchFamily="34" charset="0"/>
              </a:rPr>
              <a:t>1</a:t>
            </a:r>
            <a:r>
              <a:rPr lang="zh-CN" altLang="zh-CN" sz="1600" dirty="0">
                <a:solidFill>
                  <a:srgbClr val="333333"/>
                </a:solidFill>
                <a:cs typeface="Arial" panose="020B0604020202020204" pitchFamily="34" charset="0"/>
              </a:rPr>
              <a:t>…Pi…P</a:t>
            </a:r>
            <a:r>
              <a:rPr lang="zh-CN" altLang="zh-CN" sz="1600" baseline="-30000" dirty="0">
                <a:solidFill>
                  <a:srgbClr val="333333"/>
                </a:solidFill>
                <a:cs typeface="Arial" panose="020B0604020202020204" pitchFamily="34" charset="0"/>
              </a:rPr>
              <a:t>n</a:t>
            </a:r>
            <a:r>
              <a:rPr lang="zh-CN" altLang="zh-CN" sz="1600" dirty="0">
                <a:solidFill>
                  <a:srgbClr val="333333"/>
                </a:solidFill>
                <a:cs typeface="Arial" panose="020B0604020202020204" pitchFamily="34" charset="0"/>
              </a:rPr>
              <a:t>，且各种符号的出现彼此独立。</a:t>
            </a:r>
            <a:endParaRPr lang="en-US" altLang="zh-CN" sz="16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0" lvl="0" indent="177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dirty="0">
                <a:solidFill>
                  <a:srgbClr val="333333"/>
                </a:solidFill>
                <a:cs typeface="Arial" panose="020B0604020202020204" pitchFamily="34" charset="0"/>
              </a:rPr>
              <a:t>这时，信源的平均不确定性应当为单个符号不确定性-logP</a:t>
            </a:r>
            <a:r>
              <a:rPr lang="zh-CN" altLang="zh-CN" sz="1600" baseline="-30000" dirty="0">
                <a:solidFill>
                  <a:srgbClr val="333333"/>
                </a:solidFill>
                <a:cs typeface="Arial" panose="020B0604020202020204" pitchFamily="34" charset="0"/>
              </a:rPr>
              <a:t>i</a:t>
            </a:r>
            <a:r>
              <a:rPr lang="zh-CN" altLang="zh-CN" sz="1600" dirty="0">
                <a:solidFill>
                  <a:srgbClr val="333333"/>
                </a:solidFill>
                <a:cs typeface="Arial" panose="020B0604020202020204" pitchFamily="34" charset="0"/>
              </a:rPr>
              <a:t>的统计平均值（E</a:t>
            </a:r>
            <a:r>
              <a:rPr lang="zh-CN" altLang="zh-CN" sz="1600" dirty="0" smtClean="0">
                <a:solidFill>
                  <a:srgbClr val="333333"/>
                </a:solidFill>
                <a:cs typeface="Arial" panose="020B0604020202020204" pitchFamily="34" charset="0"/>
              </a:rPr>
              <a:t>），</a:t>
            </a:r>
            <a:endParaRPr lang="en-US" altLang="zh-CN" sz="1600" dirty="0" smtClean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0" lvl="0" indent="177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600" dirty="0" smtClean="0">
                <a:solidFill>
                  <a:srgbClr val="333333"/>
                </a:solidFill>
                <a:cs typeface="Arial" panose="020B0604020202020204" pitchFamily="34" charset="0"/>
              </a:rPr>
              <a:t>可</a:t>
            </a:r>
            <a:r>
              <a:rPr lang="zh-CN" altLang="zh-CN" sz="1600" dirty="0">
                <a:solidFill>
                  <a:srgbClr val="333333"/>
                </a:solidFill>
                <a:cs typeface="Arial" panose="020B0604020202020204" pitchFamily="34" charset="0"/>
              </a:rPr>
              <a:t>称为信息熵</a:t>
            </a:r>
            <a:r>
              <a:rPr lang="zh-CN" altLang="zh-CN" sz="1600" dirty="0" smtClean="0">
                <a:solidFill>
                  <a:srgbClr val="333333"/>
                </a:solidFill>
                <a:cs typeface="Arial" panose="020B0604020202020204" pitchFamily="34" charset="0"/>
              </a:rPr>
              <a:t>，式</a:t>
            </a:r>
            <a:r>
              <a:rPr lang="zh-CN" altLang="zh-CN" sz="1600" dirty="0">
                <a:solidFill>
                  <a:srgbClr val="333333"/>
                </a:solidFill>
                <a:cs typeface="Arial" panose="020B0604020202020204" pitchFamily="34" charset="0"/>
              </a:rPr>
              <a:t>中对数一般取2为底，单位为比特</a:t>
            </a:r>
            <a:r>
              <a:rPr lang="zh-CN" altLang="zh-CN" sz="1600" dirty="0"/>
              <a:t> </a:t>
            </a:r>
            <a:endParaRPr lang="zh-CN" altLang="zh-CN" sz="16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1038224" y="2790825"/>
            <a:ext cx="109061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3F5FBF"/>
                </a:solidFill>
                <a:latin typeface="Courier New" panose="02070309020205020404" pitchFamily="49" charset="0"/>
              </a:rPr>
              <a:t>/**</a:t>
            </a:r>
          </a:p>
          <a:p>
            <a:r>
              <a:rPr lang="zh-CN" altLang="en-US" sz="1100" dirty="0">
                <a:solidFill>
                  <a:srgbClr val="3F5FBF"/>
                </a:solidFill>
                <a:latin typeface="Courier New" panose="02070309020205020404" pitchFamily="49" charset="0"/>
              </a:rPr>
              <a:t> * 热力学函数  熵</a:t>
            </a:r>
          </a:p>
          <a:p>
            <a:r>
              <a:rPr lang="zh-CN" altLang="en-US" sz="1100" dirty="0">
                <a:solidFill>
                  <a:srgbClr val="3F5FBF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100" dirty="0">
                <a:solidFill>
                  <a:srgbClr val="3F5FBF"/>
                </a:solidFill>
                <a:latin typeface="Courier New" panose="02070309020205020404" pitchFamily="49" charset="0"/>
              </a:rPr>
              <a:t>java.lang.Math.log(double a) </a:t>
            </a:r>
            <a:r>
              <a:rPr lang="zh-CN" altLang="en-US" sz="1100" dirty="0">
                <a:solidFill>
                  <a:srgbClr val="3F5FBF"/>
                </a:solidFill>
                <a:latin typeface="Courier New" panose="02070309020205020404" pitchFamily="49" charset="0"/>
              </a:rPr>
              <a:t>返回自然对数（以</a:t>
            </a:r>
            <a:r>
              <a:rPr lang="en-US" altLang="zh-CN" sz="1100" dirty="0">
                <a:solidFill>
                  <a:srgbClr val="3F5FBF"/>
                </a:solidFill>
                <a:latin typeface="Courier New" panose="02070309020205020404" pitchFamily="49" charset="0"/>
              </a:rPr>
              <a:t>e</a:t>
            </a:r>
            <a:r>
              <a:rPr lang="zh-CN" altLang="en-US" sz="1100" dirty="0">
                <a:solidFill>
                  <a:srgbClr val="3F5FBF"/>
                </a:solidFill>
                <a:latin typeface="Courier New" panose="02070309020205020404" pitchFamily="49" charset="0"/>
              </a:rPr>
              <a:t>为底）的一个</a:t>
            </a:r>
            <a:r>
              <a:rPr lang="en-US" altLang="zh-CN" sz="1100" dirty="0">
                <a:solidFill>
                  <a:srgbClr val="3F5FBF"/>
                </a:solidFill>
                <a:latin typeface="Courier New" panose="02070309020205020404" pitchFamily="49" charset="0"/>
              </a:rPr>
              <a:t>double</a:t>
            </a:r>
            <a:r>
              <a:rPr lang="zh-CN" altLang="en-US" sz="1100" dirty="0">
                <a:solidFill>
                  <a:srgbClr val="3F5FBF"/>
                </a:solidFill>
                <a:latin typeface="Courier New" panose="02070309020205020404" pitchFamily="49" charset="0"/>
              </a:rPr>
              <a:t>值。特殊情况：</a:t>
            </a:r>
            <a:r>
              <a:rPr lang="zh-CN" altLang="en-US" sz="1100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如果参数</a:t>
            </a:r>
            <a:r>
              <a:rPr lang="zh-CN" altLang="en-US" sz="1100" dirty="0">
                <a:solidFill>
                  <a:srgbClr val="3F5FBF"/>
                </a:solidFill>
                <a:latin typeface="Courier New" panose="02070309020205020404" pitchFamily="49" charset="0"/>
              </a:rPr>
              <a:t>是</a:t>
            </a:r>
            <a:r>
              <a:rPr lang="en-US" altLang="zh-CN" sz="1100" dirty="0" err="1">
                <a:solidFill>
                  <a:srgbClr val="3F5FBF"/>
                </a:solidFill>
                <a:latin typeface="Courier New" panose="02070309020205020404" pitchFamily="49" charset="0"/>
              </a:rPr>
              <a:t>NaN</a:t>
            </a:r>
            <a:r>
              <a:rPr lang="zh-CN" altLang="en-US" sz="1100" dirty="0">
                <a:solidFill>
                  <a:srgbClr val="3F5FBF"/>
                </a:solidFill>
                <a:latin typeface="Courier New" panose="02070309020205020404" pitchFamily="49" charset="0"/>
              </a:rPr>
              <a:t>或小于零，那么结果是</a:t>
            </a:r>
            <a:r>
              <a:rPr lang="en-US" altLang="zh-CN" sz="1100" dirty="0" err="1">
                <a:solidFill>
                  <a:srgbClr val="3F5FBF"/>
                </a:solidFill>
                <a:latin typeface="Courier New" panose="02070309020205020404" pitchFamily="49" charset="0"/>
              </a:rPr>
              <a:t>NaN</a:t>
            </a:r>
            <a:r>
              <a:rPr lang="en-US" altLang="zh-CN" sz="1100" dirty="0">
                <a:solidFill>
                  <a:srgbClr val="3F5FBF"/>
                </a:solidFill>
                <a:latin typeface="Courier New" panose="02070309020205020404" pitchFamily="49" charset="0"/>
              </a:rPr>
              <a:t>.</a:t>
            </a:r>
            <a:r>
              <a:rPr lang="zh-CN" altLang="en-US" sz="1100" dirty="0">
                <a:solidFill>
                  <a:srgbClr val="3F5FBF"/>
                </a:solidFill>
                <a:latin typeface="Courier New" panose="02070309020205020404" pitchFamily="49" charset="0"/>
              </a:rPr>
              <a:t>如果参数是正无穷大，那么结果是正无穷大。如果参数</a:t>
            </a:r>
            <a:r>
              <a:rPr lang="zh-CN" altLang="en-US" sz="1100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是</a:t>
            </a:r>
            <a:r>
              <a:rPr lang="en-US" altLang="zh-CN" sz="1100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	</a:t>
            </a:r>
            <a:r>
              <a:rPr lang="zh-CN" altLang="en-US" sz="1100" dirty="0" smtClean="0">
                <a:solidFill>
                  <a:srgbClr val="3F5FBF"/>
                </a:solidFill>
                <a:latin typeface="Courier New" panose="02070309020205020404" pitchFamily="49" charset="0"/>
              </a:rPr>
              <a:t>正</a:t>
            </a:r>
            <a:r>
              <a:rPr lang="zh-CN" altLang="en-US" sz="1100" dirty="0">
                <a:solidFill>
                  <a:srgbClr val="3F5FBF"/>
                </a:solidFill>
                <a:latin typeface="Courier New" panose="02070309020205020404" pitchFamily="49" charset="0"/>
              </a:rPr>
              <a:t>零或负零，那么结果是负无穷大。</a:t>
            </a:r>
          </a:p>
          <a:p>
            <a:r>
              <a:rPr lang="en-US" altLang="zh-CN" sz="1100" dirty="0">
                <a:solidFill>
                  <a:srgbClr val="3F5FBF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100" b="1" dirty="0">
                <a:solidFill>
                  <a:srgbClr val="7F9FB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100" b="1" dirty="0" err="1">
                <a:solidFill>
                  <a:srgbClr val="7F9FBF"/>
                </a:solidFill>
                <a:latin typeface="Courier New" panose="02070309020205020404" pitchFamily="49" charset="0"/>
              </a:rPr>
              <a:t>param</a:t>
            </a:r>
            <a:r>
              <a:rPr lang="en-US" altLang="zh-CN" sz="1100" b="1" dirty="0">
                <a:solidFill>
                  <a:srgbClr val="3F5FBF"/>
                </a:solidFill>
                <a:latin typeface="Courier New" panose="02070309020205020404" pitchFamily="49" charset="0"/>
              </a:rPr>
              <a:t> data  </a:t>
            </a:r>
            <a:r>
              <a:rPr lang="zh-CN" altLang="en-US" sz="1100" b="1" dirty="0">
                <a:solidFill>
                  <a:srgbClr val="3F5FBF"/>
                </a:solidFill>
                <a:latin typeface="Courier New" panose="02070309020205020404" pitchFamily="49" charset="0"/>
              </a:rPr>
              <a:t>有</a:t>
            </a:r>
            <a:r>
              <a:rPr lang="en-US" altLang="zh-CN" sz="1100" b="1" u="sng" dirty="0">
                <a:solidFill>
                  <a:srgbClr val="3F5FBF"/>
                </a:solidFill>
                <a:latin typeface="Courier New" panose="02070309020205020404" pitchFamily="49" charset="0"/>
              </a:rPr>
              <a:t>loge=ln</a:t>
            </a:r>
            <a:r>
              <a:rPr lang="zh-CN" altLang="en-US" sz="1100" b="1" u="sng" dirty="0">
                <a:solidFill>
                  <a:srgbClr val="3F5FBF"/>
                </a:solidFill>
                <a:latin typeface="Courier New" panose="02070309020205020404" pitchFamily="49" charset="0"/>
              </a:rPr>
              <a:t>运算不允许有和零值</a:t>
            </a:r>
          </a:p>
          <a:p>
            <a:r>
              <a:rPr lang="en-US" altLang="zh-CN" sz="1100" dirty="0">
                <a:solidFill>
                  <a:srgbClr val="3F5FBF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100" b="1" dirty="0">
                <a:solidFill>
                  <a:srgbClr val="7F9FBF"/>
                </a:solidFill>
                <a:latin typeface="Courier New" panose="02070309020205020404" pitchFamily="49" charset="0"/>
              </a:rPr>
              <a:t>@return</a:t>
            </a:r>
          </a:p>
          <a:p>
            <a:r>
              <a:rPr lang="en-US" altLang="zh-CN" sz="1100" dirty="0">
                <a:solidFill>
                  <a:srgbClr val="3F5FBF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100" b="1" dirty="0">
                <a:solidFill>
                  <a:srgbClr val="7F9FBF"/>
                </a:solidFill>
                <a:latin typeface="Courier New" panose="02070309020205020404" pitchFamily="49" charset="0"/>
              </a:rPr>
              <a:t>@throws</a:t>
            </a:r>
            <a:r>
              <a:rPr lang="en-US" altLang="zh-CN" sz="1100" b="1" dirty="0">
                <a:solidFill>
                  <a:srgbClr val="3F5FB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b="1" dirty="0" err="1">
                <a:solidFill>
                  <a:srgbClr val="3F5FBF"/>
                </a:solidFill>
                <a:latin typeface="Courier New" panose="02070309020205020404" pitchFamily="49" charset="0"/>
              </a:rPr>
              <a:t>InfoException</a:t>
            </a:r>
            <a:r>
              <a:rPr lang="en-US" altLang="zh-CN" sz="1100" b="1" dirty="0">
                <a:solidFill>
                  <a:srgbClr val="3F5FB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zh-CN" altLang="en-US" sz="1100" dirty="0">
                <a:solidFill>
                  <a:srgbClr val="3F5FB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1100" dirty="0">
                <a:solidFill>
                  <a:srgbClr val="3F5FBF"/>
                </a:solidFill>
                <a:latin typeface="Courier New" panose="02070309020205020404" pitchFamily="49" charset="0"/>
              </a:rPr>
              <a:t>/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entropy(</a:t>
            </a:r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[] </a:t>
            </a:r>
            <a:r>
              <a:rPr lang="en-US" altLang="zh-CN" sz="1100" b="1" dirty="0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100" b="1" dirty="0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|| </a:t>
            </a:r>
            <a:r>
              <a:rPr lang="en-US" altLang="zh-CN" sz="11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1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== 0) </a:t>
            </a:r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0.0;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b="1" dirty="0">
                <a:solidFill>
                  <a:srgbClr val="6A3E3E"/>
                </a:solidFill>
                <a:latin typeface="Courier New" panose="02070309020205020404" pitchFamily="49" charset="0"/>
              </a:rPr>
              <a:t>temp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b="1" dirty="0">
                <a:solidFill>
                  <a:srgbClr val="6A3E3E"/>
                </a:solidFill>
                <a:latin typeface="Courier New" panose="02070309020205020404" pitchFamily="49" charset="0"/>
              </a:rPr>
              <a:t>sum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1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  <a:r>
              <a:rPr lang="en-US" altLang="zh-CN" sz="11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1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1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CN" sz="11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11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r>
              <a:rPr lang="en-US" altLang="zh-CN" sz="1100" dirty="0">
                <a:solidFill>
                  <a:srgbClr val="6A3E3E"/>
                </a:solidFill>
                <a:latin typeface="Courier New" panose="02070309020205020404" pitchFamily="49" charset="0"/>
              </a:rPr>
              <a:t>temp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100" dirty="0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100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100" b="1" dirty="0">
                <a:solidFill>
                  <a:srgbClr val="6A3E3E"/>
                </a:solidFill>
                <a:latin typeface="Courier New" panose="02070309020205020404" pitchFamily="49" charset="0"/>
              </a:rPr>
              <a:t>temp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&gt; 0){</a:t>
            </a:r>
          </a:p>
          <a:p>
            <a:r>
              <a:rPr lang="en-US" altLang="zh-CN" sz="1100" dirty="0">
                <a:solidFill>
                  <a:srgbClr val="6A3E3E"/>
                </a:solidFill>
                <a:latin typeface="Courier New" panose="02070309020205020404" pitchFamily="49" charset="0"/>
              </a:rPr>
              <a:t>sum</a:t>
            </a:r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+=Math.</a:t>
            </a:r>
            <a:r>
              <a:rPr lang="en-US" altLang="zh-CN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log(</a:t>
            </a:r>
            <a:r>
              <a:rPr lang="en-US" altLang="zh-CN" sz="1100" i="1" dirty="0">
                <a:solidFill>
                  <a:srgbClr val="6A3E3E"/>
                </a:solidFill>
                <a:latin typeface="Courier New" panose="02070309020205020404" pitchFamily="49" charset="0"/>
              </a:rPr>
              <a:t>temp</a:t>
            </a:r>
            <a:r>
              <a:rPr lang="en-US" altLang="zh-CN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)*</a:t>
            </a:r>
            <a:r>
              <a:rPr lang="en-US" altLang="zh-CN" sz="1100" i="1" dirty="0">
                <a:solidFill>
                  <a:srgbClr val="6A3E3E"/>
                </a:solidFill>
                <a:latin typeface="Courier New" panose="02070309020205020404" pitchFamily="49" charset="0"/>
              </a:rPr>
              <a:t>temp</a:t>
            </a:r>
            <a:r>
              <a:rPr lang="en-US" altLang="zh-CN" sz="1100" i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100" b="1" dirty="0">
                <a:solidFill>
                  <a:srgbClr val="7F0055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100" b="1" dirty="0">
                <a:solidFill>
                  <a:srgbClr val="6A3E3E"/>
                </a:solidFill>
                <a:latin typeface="Courier New" panose="02070309020205020404" pitchFamily="49" charset="0"/>
              </a:rPr>
              <a:t>sum</a:t>
            </a:r>
            <a:r>
              <a:rPr lang="en-US" altLang="zh-CN" sz="1100" b="1" dirty="0">
                <a:solidFill>
                  <a:srgbClr val="000000"/>
                </a:solidFill>
                <a:latin typeface="Courier New" panose="02070309020205020404" pitchFamily="49" charset="0"/>
              </a:rPr>
              <a:t>*-1;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21430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1880" y="365125"/>
            <a:ext cx="9101919" cy="1325563"/>
          </a:xfrm>
        </p:spPr>
        <p:txBody>
          <a:bodyPr/>
          <a:lstStyle/>
          <a:p>
            <a:r>
              <a:rPr lang="zh-CN" altLang="en-US" dirty="0" smtClean="0"/>
              <a:t>质心</a:t>
            </a:r>
            <a:r>
              <a:rPr lang="en-US" altLang="zh-CN" dirty="0" smtClean="0"/>
              <a:t>-centroid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0" y="1604963"/>
            <a:ext cx="5800000" cy="13333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3788937"/>
            <a:ext cx="8477250" cy="29146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467475" y="22077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200" dirty="0">
                <a:solidFill>
                  <a:srgbClr val="3F5FBF"/>
                </a:solidFill>
                <a:latin typeface="Courier New" panose="02070309020205020404" pitchFamily="49" charset="0"/>
              </a:rPr>
              <a:t>/**</a:t>
            </a:r>
          </a:p>
          <a:p>
            <a:r>
              <a:rPr lang="zh-CN" altLang="en-US" sz="1200" dirty="0">
                <a:solidFill>
                  <a:srgbClr val="3F5FBF"/>
                </a:solidFill>
                <a:latin typeface="Courier New" panose="02070309020205020404" pitchFamily="49" charset="0"/>
              </a:rPr>
              <a:t> * 质心 </a:t>
            </a:r>
            <a:r>
              <a:rPr lang="en-US" altLang="zh-CN" sz="1200" u="sng" dirty="0">
                <a:solidFill>
                  <a:srgbClr val="3F5FBF"/>
                </a:solidFill>
                <a:latin typeface="Courier New" panose="02070309020205020404" pitchFamily="49" charset="0"/>
              </a:rPr>
              <a:t>centroid : SUM(</a:t>
            </a:r>
            <a:r>
              <a:rPr lang="en-US" altLang="zh-CN" sz="1200" u="sng" dirty="0" err="1">
                <a:solidFill>
                  <a:srgbClr val="3F5FB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u="sng" dirty="0">
                <a:solidFill>
                  <a:srgbClr val="3F5FBF"/>
                </a:solidFill>
                <a:latin typeface="Courier New" panose="02070309020205020404" pitchFamily="49" charset="0"/>
              </a:rPr>
              <a:t>*f(</a:t>
            </a:r>
            <a:r>
              <a:rPr lang="en-US" altLang="zh-CN" sz="1200" u="sng" dirty="0" err="1">
                <a:solidFill>
                  <a:srgbClr val="3F5FB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u="sng" dirty="0">
                <a:solidFill>
                  <a:srgbClr val="3F5FBF"/>
                </a:solidFill>
                <a:latin typeface="Courier New" panose="02070309020205020404" pitchFamily="49" charset="0"/>
              </a:rPr>
              <a:t>)*f(</a:t>
            </a:r>
            <a:r>
              <a:rPr lang="en-US" altLang="zh-CN" sz="1200" u="sng" dirty="0" err="1">
                <a:solidFill>
                  <a:srgbClr val="3F5FB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u="sng" dirty="0">
                <a:solidFill>
                  <a:srgbClr val="3F5FBF"/>
                </a:solidFill>
                <a:latin typeface="Courier New" panose="02070309020205020404" pitchFamily="49" charset="0"/>
              </a:rPr>
              <a:t>))/SUM(f(</a:t>
            </a:r>
            <a:r>
              <a:rPr lang="en-US" altLang="zh-CN" sz="1200" u="sng" dirty="0" err="1">
                <a:solidFill>
                  <a:srgbClr val="3F5FB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u="sng" dirty="0">
                <a:solidFill>
                  <a:srgbClr val="3F5FBF"/>
                </a:solidFill>
                <a:latin typeface="Courier New" panose="02070309020205020404" pitchFamily="49" charset="0"/>
              </a:rPr>
              <a:t>)*f(</a:t>
            </a:r>
            <a:r>
              <a:rPr lang="en-US" altLang="zh-CN" sz="1200" u="sng" dirty="0" err="1">
                <a:solidFill>
                  <a:srgbClr val="3F5FB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u="sng" dirty="0">
                <a:solidFill>
                  <a:srgbClr val="3F5FBF"/>
                </a:solidFill>
                <a:latin typeface="Courier New" panose="02070309020205020404" pitchFamily="49" charset="0"/>
              </a:rPr>
              <a:t>))</a:t>
            </a:r>
            <a:r>
              <a:rPr lang="zh-CN" altLang="en-US" sz="1200" u="sng" dirty="0">
                <a:solidFill>
                  <a:srgbClr val="3F5FBF"/>
                </a:solidFill>
                <a:latin typeface="Courier New" panose="02070309020205020404" pitchFamily="49" charset="0"/>
              </a:rPr>
              <a:t>见</a:t>
            </a:r>
            <a:r>
              <a:rPr lang="en-US" altLang="zh-CN" sz="1200" u="sng" dirty="0">
                <a:solidFill>
                  <a:srgbClr val="3F5FBF"/>
                </a:solidFill>
                <a:latin typeface="Courier New" panose="02070309020205020404" pitchFamily="49" charset="0"/>
              </a:rPr>
              <a:t>Intelligent Sleep Stage Mining Service with Smartphones </a:t>
            </a:r>
          </a:p>
          <a:p>
            <a:r>
              <a:rPr lang="en-US" altLang="zh-CN" sz="1200" dirty="0">
                <a:solidFill>
                  <a:srgbClr val="3F5FBF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200" b="1" dirty="0">
                <a:solidFill>
                  <a:srgbClr val="7F9FBF"/>
                </a:solidFill>
                <a:latin typeface="Courier New" panose="02070309020205020404" pitchFamily="49" charset="0"/>
              </a:rPr>
              <a:t>@</a:t>
            </a:r>
            <a:r>
              <a:rPr lang="en-US" altLang="zh-CN" sz="1200" b="1" dirty="0" err="1">
                <a:solidFill>
                  <a:srgbClr val="7F9FBF"/>
                </a:solidFill>
                <a:latin typeface="Courier New" panose="02070309020205020404" pitchFamily="49" charset="0"/>
              </a:rPr>
              <a:t>param</a:t>
            </a:r>
            <a:r>
              <a:rPr lang="en-US" altLang="zh-CN" sz="1200" b="1" dirty="0">
                <a:solidFill>
                  <a:srgbClr val="3F5FBF"/>
                </a:solidFill>
                <a:latin typeface="Courier New" panose="02070309020205020404" pitchFamily="49" charset="0"/>
              </a:rPr>
              <a:t> data</a:t>
            </a:r>
          </a:p>
          <a:p>
            <a:r>
              <a:rPr lang="en-US" altLang="zh-CN" sz="1200" dirty="0">
                <a:solidFill>
                  <a:srgbClr val="3F5FBF"/>
                </a:solidFill>
                <a:latin typeface="Courier New" panose="02070309020205020404" pitchFamily="49" charset="0"/>
              </a:rPr>
              <a:t> * </a:t>
            </a:r>
            <a:r>
              <a:rPr lang="en-US" altLang="zh-CN" sz="1200" b="1" dirty="0">
                <a:solidFill>
                  <a:srgbClr val="7F9FBF"/>
                </a:solidFill>
                <a:latin typeface="Courier New" panose="02070309020205020404" pitchFamily="49" charset="0"/>
              </a:rPr>
              <a:t>@return</a:t>
            </a:r>
          </a:p>
          <a:p>
            <a:r>
              <a:rPr lang="zh-CN" altLang="en-US" sz="1200" dirty="0">
                <a:solidFill>
                  <a:srgbClr val="3F5FB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1200" dirty="0">
                <a:solidFill>
                  <a:srgbClr val="3F5FBF"/>
                </a:solidFill>
                <a:latin typeface="Courier New" panose="02070309020205020404" pitchFamily="49" charset="0"/>
              </a:rPr>
              <a:t>/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centroid(</a:t>
            </a:r>
            <a:r>
              <a:rPr lang="en-US" altLang="zh-CN" sz="1200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[] </a:t>
            </a:r>
            <a:r>
              <a:rPr lang="en-US" altLang="zh-CN" sz="1200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data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){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== </a:t>
            </a:r>
            <a:r>
              <a:rPr lang="en-US" altLang="zh-CN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|| </a:t>
            </a:r>
            <a:r>
              <a:rPr lang="en-US" altLang="zh-CN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2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== 0) </a:t>
            </a:r>
            <a:r>
              <a:rPr lang="en-US" altLang="zh-CN" sz="1200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0.0;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sum1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sum2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0;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temp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tempPow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urier New" panose="02070309020205020404" pitchFamily="49" charset="0"/>
              </a:rPr>
              <a:t>for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2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=0;</a:t>
            </a:r>
            <a:r>
              <a:rPr lang="en-US" altLang="zh-CN" sz="1200" b="1" dirty="0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200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length</a:t>
            </a:r>
            <a:r>
              <a:rPr lang="en-US" altLang="zh-CN" sz="12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1200" b="1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b="1" dirty="0">
                <a:solidFill>
                  <a:srgbClr val="000000"/>
                </a:solidFill>
                <a:latin typeface="Courier New" panose="02070309020205020404" pitchFamily="49" charset="0"/>
              </a:rPr>
              <a:t>++){</a:t>
            </a:r>
          </a:p>
          <a:p>
            <a:r>
              <a:rPr lang="en-US" altLang="zh-CN" sz="1200" dirty="0">
                <a:solidFill>
                  <a:srgbClr val="6A3E3E"/>
                </a:solidFill>
                <a:latin typeface="Courier New" panose="02070309020205020404" pitchFamily="49" charset="0"/>
              </a:rPr>
              <a:t>temp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rgbClr val="6A3E3E"/>
                </a:solidFill>
                <a:latin typeface="Courier New" panose="02070309020205020404" pitchFamily="49" charset="0"/>
              </a:rPr>
              <a:t>data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r>
              <a:rPr lang="en-US" altLang="zh-CN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tempPow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1200" dirty="0">
                <a:solidFill>
                  <a:srgbClr val="6A3E3E"/>
                </a:solidFill>
                <a:latin typeface="Courier New" panose="02070309020205020404" pitchFamily="49" charset="0"/>
              </a:rPr>
              <a:t>temp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200" dirty="0">
                <a:solidFill>
                  <a:srgbClr val="6A3E3E"/>
                </a:solidFill>
                <a:latin typeface="Courier New" panose="02070309020205020404" pitchFamily="49" charset="0"/>
              </a:rPr>
              <a:t>temp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6A3E3E"/>
                </a:solidFill>
                <a:latin typeface="Courier New" panose="02070309020205020404" pitchFamily="49" charset="0"/>
              </a:rPr>
              <a:t>sum1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+=</a:t>
            </a:r>
            <a:r>
              <a:rPr lang="en-US" altLang="zh-CN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tempPow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6A3E3E"/>
                </a:solidFill>
                <a:latin typeface="Courier New" panose="02070309020205020404" pitchFamily="49" charset="0"/>
              </a:rPr>
              <a:t>sum2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+=</a:t>
            </a:r>
            <a:r>
              <a:rPr lang="en-US" altLang="zh-CN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tempPow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1200" dirty="0" err="1">
                <a:solidFill>
                  <a:srgbClr val="6A3E3E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r>
              <a:rPr lang="en-US" altLang="zh-CN" sz="1200" b="1" dirty="0">
                <a:solidFill>
                  <a:srgbClr val="7F0055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return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sz="1200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sum2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/</a:t>
            </a:r>
            <a:r>
              <a:rPr lang="en-US" altLang="zh-CN" sz="1200" b="1" dirty="0">
                <a:solidFill>
                  <a:srgbClr val="6A3E3E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sum1</a:t>
            </a:r>
            <a:r>
              <a:rPr lang="en-US" altLang="zh-CN" sz="12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5170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0118" y="365125"/>
            <a:ext cx="9033681" cy="1325563"/>
          </a:xfrm>
        </p:spPr>
        <p:txBody>
          <a:bodyPr/>
          <a:lstStyle/>
          <a:p>
            <a:r>
              <a:rPr lang="zh-CN" altLang="en-US" dirty="0"/>
              <a:t>频</a:t>
            </a:r>
            <a:r>
              <a:rPr lang="zh-CN" altLang="en-US" dirty="0" smtClean="0"/>
              <a:t>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标准差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fdev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84191"/>
            <a:ext cx="10515600" cy="36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54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176" y="365125"/>
            <a:ext cx="9074624" cy="1325563"/>
          </a:xfrm>
        </p:spPr>
        <p:txBody>
          <a:bodyPr/>
          <a:lstStyle/>
          <a:p>
            <a:r>
              <a:rPr lang="zh-CN" altLang="en-US" dirty="0"/>
              <a:t>频</a:t>
            </a:r>
            <a:r>
              <a:rPr lang="zh-CN" altLang="en-US" dirty="0" smtClean="0"/>
              <a:t>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平均值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fmean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572852"/>
            <a:ext cx="33718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91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1880" y="365125"/>
            <a:ext cx="9101919" cy="1325563"/>
          </a:xfrm>
        </p:spPr>
        <p:txBody>
          <a:bodyPr/>
          <a:lstStyle/>
          <a:p>
            <a:r>
              <a:rPr lang="zh-CN" altLang="en-US" dirty="0"/>
              <a:t>频</a:t>
            </a:r>
            <a:r>
              <a:rPr lang="zh-CN" altLang="en-US" dirty="0" smtClean="0"/>
              <a:t>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偏度</a:t>
            </a:r>
            <a:r>
              <a:rPr lang="en-US" altLang="zh-CN" dirty="0" smtClean="0"/>
              <a:t>-skew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4824" y="3476625"/>
            <a:ext cx="4935659" cy="2719388"/>
          </a:xfrm>
          <a:prstGeom prst="rect">
            <a:avLst/>
          </a:prstGeom>
        </p:spPr>
      </p:pic>
      <p:pic>
        <p:nvPicPr>
          <p:cNvPr id="6145" name="Picture 1" descr="C:\Users\jiao\Documents\Tencent Files\308507814\Image\Group\~CLIM${)ZHTQ4YC$SW3S_M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3" y="2161309"/>
            <a:ext cx="2752725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2687" y="771525"/>
            <a:ext cx="458152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19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20118" y="365125"/>
            <a:ext cx="9033681" cy="1325563"/>
          </a:xfrm>
        </p:spPr>
        <p:txBody>
          <a:bodyPr/>
          <a:lstStyle/>
          <a:p>
            <a:r>
              <a:rPr lang="zh-CN" altLang="en-US" dirty="0"/>
              <a:t>频</a:t>
            </a:r>
            <a:r>
              <a:rPr lang="zh-CN" altLang="en-US" dirty="0" smtClean="0"/>
              <a:t>域</a:t>
            </a:r>
            <a:r>
              <a:rPr lang="en-US" altLang="zh-CN" dirty="0" smtClean="0"/>
              <a:t>-</a:t>
            </a:r>
            <a:r>
              <a:rPr lang="zh-CN" altLang="en-US" dirty="0" smtClean="0"/>
              <a:t>峰度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kurt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3002828"/>
            <a:ext cx="5634014" cy="3012210"/>
          </a:xfrm>
          <a:prstGeom prst="rect">
            <a:avLst/>
          </a:prstGeom>
        </p:spPr>
      </p:pic>
      <p:pic>
        <p:nvPicPr>
          <p:cNvPr id="4097" name="Picture 1" descr="C:\Users\jiao\Documents\Tencent Files\308507814\Image\Group\~7Z4TDEMZP6N`R1]X%I5OX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923" y="2232458"/>
            <a:ext cx="30480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4675" y="447675"/>
            <a:ext cx="43434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4" y="365125"/>
            <a:ext cx="3943728" cy="7011074"/>
          </a:xfrm>
        </p:spPr>
      </p:pic>
    </p:spTree>
    <p:extLst>
      <p:ext uri="{BB962C8B-B14F-4D97-AF65-F5344CB8AC3E}">
        <p14:creationId xmlns:p14="http://schemas.microsoft.com/office/powerpoint/2010/main" val="148038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0244" y="365125"/>
            <a:ext cx="8883555" cy="1325563"/>
          </a:xfrm>
        </p:spPr>
        <p:txBody>
          <a:bodyPr/>
          <a:lstStyle/>
          <a:p>
            <a:r>
              <a:rPr lang="zh-CN" altLang="en-US" dirty="0"/>
              <a:t>开</a:t>
            </a:r>
            <a:r>
              <a:rPr lang="zh-CN" altLang="en-US" dirty="0" smtClean="0"/>
              <a:t>源在</a:t>
            </a:r>
            <a:r>
              <a:rPr lang="en-US" altLang="zh-CN" dirty="0" err="1" smtClean="0"/>
              <a:t>github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</a:t>
            </a:r>
            <a:r>
              <a:rPr lang="en-US" altLang="zh-CN" dirty="0" smtClean="0">
                <a:hlinkClick r:id="rId3"/>
              </a:rPr>
              <a:t>github.com/lovearthhome/cordova-ubilib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38387"/>
            <a:ext cx="96774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2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9994" y="365125"/>
            <a:ext cx="9183806" cy="1325563"/>
          </a:xfrm>
        </p:spPr>
        <p:txBody>
          <a:bodyPr/>
          <a:lstStyle/>
          <a:p>
            <a:r>
              <a:rPr lang="zh-CN" altLang="en-US" dirty="0" smtClean="0"/>
              <a:t>最小值</a:t>
            </a:r>
            <a:r>
              <a:rPr lang="en-US" altLang="zh-CN" dirty="0" smtClean="0"/>
              <a:t>-min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61657"/>
            <a:ext cx="8142276" cy="3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2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3892" y="365125"/>
            <a:ext cx="8869907" cy="1325563"/>
          </a:xfrm>
        </p:spPr>
        <p:txBody>
          <a:bodyPr/>
          <a:lstStyle/>
          <a:p>
            <a:r>
              <a:rPr lang="zh-CN" altLang="en-US" dirty="0" smtClean="0"/>
              <a:t>最大值</a:t>
            </a:r>
            <a:r>
              <a:rPr lang="en-US" altLang="zh-CN" dirty="0" smtClean="0"/>
              <a:t>-max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981127"/>
            <a:ext cx="9594391" cy="333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46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24584" y="365125"/>
            <a:ext cx="9129215" cy="1325563"/>
          </a:xfrm>
        </p:spPr>
        <p:txBody>
          <a:bodyPr/>
          <a:lstStyle/>
          <a:p>
            <a:r>
              <a:rPr lang="zh-CN" altLang="en-US" dirty="0" smtClean="0"/>
              <a:t>方差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var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9" y="1690687"/>
            <a:ext cx="6783835" cy="43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37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79176" y="365125"/>
            <a:ext cx="9074624" cy="1325563"/>
          </a:xfrm>
        </p:spPr>
        <p:txBody>
          <a:bodyPr/>
          <a:lstStyle/>
          <a:p>
            <a:r>
              <a:rPr lang="zh-CN" altLang="en-US" dirty="0" smtClean="0"/>
              <a:t>过均值率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84579"/>
            <a:ext cx="43719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3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92824" y="365125"/>
            <a:ext cx="9060976" cy="1325563"/>
          </a:xfrm>
        </p:spPr>
        <p:txBody>
          <a:bodyPr/>
          <a:lstStyle/>
          <a:p>
            <a:r>
              <a:rPr lang="zh-CN" altLang="en-US" dirty="0" smtClean="0"/>
              <a:t>频域能量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7"/>
            <a:ext cx="7688718" cy="410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962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723</Words>
  <Application>Microsoft Office PowerPoint</Application>
  <PresentationFormat>宽屏</PresentationFormat>
  <Paragraphs>132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新細明體</vt:lpstr>
      <vt:lpstr>Simsun</vt:lpstr>
      <vt:lpstr>宋体</vt:lpstr>
      <vt:lpstr>Arial</vt:lpstr>
      <vt:lpstr>Calibri</vt:lpstr>
      <vt:lpstr>Calibri Light</vt:lpstr>
      <vt:lpstr>Courier New</vt:lpstr>
      <vt:lpstr>Times New Roman</vt:lpstr>
      <vt:lpstr>Office 主题</vt:lpstr>
      <vt:lpstr>行为识别特征</vt:lpstr>
      <vt:lpstr>PowerPoint 演示文稿</vt:lpstr>
      <vt:lpstr>PowerPoint 演示文稿</vt:lpstr>
      <vt:lpstr>开源在github</vt:lpstr>
      <vt:lpstr>最小值-min</vt:lpstr>
      <vt:lpstr>最大值-max</vt:lpstr>
      <vt:lpstr>方差-var</vt:lpstr>
      <vt:lpstr>过均值率</vt:lpstr>
      <vt:lpstr>频域能量</vt:lpstr>
      <vt:lpstr>熵</vt:lpstr>
      <vt:lpstr>谱峰位置-spp</vt:lpstr>
      <vt:lpstr>标准差-stddev</vt:lpstr>
      <vt:lpstr>时域-算数平均值mean</vt:lpstr>
      <vt:lpstr>时域-均方根平均值rms</vt:lpstr>
      <vt:lpstr>时域-均方根rms=均方根平均值</vt:lpstr>
      <vt:lpstr>时域-信号幅度面积sma</vt:lpstr>
      <vt:lpstr>时域-中位数</vt:lpstr>
      <vt:lpstr>时域-四分位数</vt:lpstr>
      <vt:lpstr>时域-IQR(四分卫距)</vt:lpstr>
      <vt:lpstr>时域-标准差-dev</vt:lpstr>
      <vt:lpstr>时域-平均偏差/绝对平均差=mad</vt:lpstr>
      <vt:lpstr>时域-能量tenergy</vt:lpstr>
      <vt:lpstr>频域-能量Energy</vt:lpstr>
      <vt:lpstr>频域-熵Entrpy </vt:lpstr>
      <vt:lpstr>质心-centroid</vt:lpstr>
      <vt:lpstr>频域-标准差-fdev</vt:lpstr>
      <vt:lpstr>频域-平均值-fmean</vt:lpstr>
      <vt:lpstr>频域-偏度-skew</vt:lpstr>
      <vt:lpstr>频域-峰度-kurt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行为识别特征</dc:title>
  <dc:creator>jiao</dc:creator>
  <cp:lastModifiedBy>Administrator</cp:lastModifiedBy>
  <cp:revision>28</cp:revision>
  <dcterms:created xsi:type="dcterms:W3CDTF">2016-01-20T04:53:28Z</dcterms:created>
  <dcterms:modified xsi:type="dcterms:W3CDTF">2017-07-20T05:58:30Z</dcterms:modified>
</cp:coreProperties>
</file>