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27"/>
  </p:notesMasterIdLst>
  <p:sldIdLst>
    <p:sldId id="256" r:id="rId2"/>
    <p:sldId id="260" r:id="rId3"/>
    <p:sldId id="275" r:id="rId4"/>
    <p:sldId id="266" r:id="rId5"/>
    <p:sldId id="276" r:id="rId6"/>
    <p:sldId id="261" r:id="rId7"/>
    <p:sldId id="281" r:id="rId8"/>
    <p:sldId id="287" r:id="rId9"/>
    <p:sldId id="277" r:id="rId10"/>
    <p:sldId id="262" r:id="rId11"/>
    <p:sldId id="269" r:id="rId12"/>
    <p:sldId id="285" r:id="rId13"/>
    <p:sldId id="289" r:id="rId14"/>
    <p:sldId id="290" r:id="rId15"/>
    <p:sldId id="292" r:id="rId16"/>
    <p:sldId id="293" r:id="rId17"/>
    <p:sldId id="294" r:id="rId18"/>
    <p:sldId id="278" r:id="rId19"/>
    <p:sldId id="263" r:id="rId20"/>
    <p:sldId id="282" r:id="rId21"/>
    <p:sldId id="295" r:id="rId22"/>
    <p:sldId id="296" r:id="rId23"/>
    <p:sldId id="297" r:id="rId24"/>
    <p:sldId id="298" r:id="rId25"/>
    <p:sldId id="286" r:id="rId26"/>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2160" userDrawn="1">
          <p15:clr>
            <a:srgbClr val="A4A3A4"/>
          </p15:clr>
        </p15:guide>
        <p15:guide id="3" orient="horz" pos="3521" userDrawn="1">
          <p15:clr>
            <a:srgbClr val="A4A3A4"/>
          </p15:clr>
        </p15:guide>
        <p15:guide id="4" pos="211" userDrawn="1">
          <p15:clr>
            <a:srgbClr val="A4A3A4"/>
          </p15:clr>
        </p15:guide>
        <p15:guide id="5" pos="7469" userDrawn="1">
          <p15:clr>
            <a:srgbClr val="A4A3A4"/>
          </p15:clr>
        </p15:guide>
        <p15:guide id="6" orient="horz" pos="2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A5B2"/>
    <a:srgbClr val="CDCAC3"/>
    <a:srgbClr val="466E7A"/>
    <a:srgbClr val="F5F0EA"/>
    <a:srgbClr val="5D91A1"/>
    <a:srgbClr val="00B050"/>
    <a:srgbClr val="676661"/>
    <a:srgbClr val="3C5E68"/>
    <a:srgbClr val="777671"/>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3" autoAdjust="0"/>
    <p:restoredTop sz="95266" autoAdjust="0"/>
  </p:normalViewPr>
  <p:slideViewPr>
    <p:cSldViewPr snapToGrid="0" snapToObjects="1">
      <p:cViewPr varScale="1">
        <p:scale>
          <a:sx n="73" d="100"/>
          <a:sy n="73" d="100"/>
        </p:scale>
        <p:origin x="-96" y="-528"/>
      </p:cViewPr>
      <p:guideLst>
        <p:guide orient="horz" pos="2160"/>
        <p:guide orient="horz" pos="3521"/>
        <p:guide orient="horz" pos="232"/>
        <p:guide pos="3840"/>
        <p:guide pos="211"/>
        <p:guide pos="7469"/>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10E476-DBBF-42C4-9842-0751DB9A0A97}" type="datetimeFigureOut">
              <a:rPr lang="zh-CN" altLang="en-US" smtClean="0"/>
              <a:t>07/02/18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14805-A067-454A-9D69-29B08616F17D}" type="slidenum">
              <a:rPr lang="zh-CN" altLang="en-US" smtClean="0"/>
              <a:t>‹#›</a:t>
            </a:fld>
            <a:endParaRPr lang="zh-CN" altLang="en-US"/>
          </a:p>
        </p:txBody>
      </p:sp>
    </p:spTree>
    <p:extLst>
      <p:ext uri="{BB962C8B-B14F-4D97-AF65-F5344CB8AC3E}">
        <p14:creationId xmlns:p14="http://schemas.microsoft.com/office/powerpoint/2010/main" val="2395906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14805-A067-454A-9D69-29B08616F17D}" type="slidenum">
              <a:rPr lang="zh-CN" altLang="en-US" smtClean="0"/>
              <a:t>6</a:t>
            </a:fld>
            <a:endParaRPr lang="zh-CN" altLang="en-US"/>
          </a:p>
        </p:txBody>
      </p:sp>
    </p:spTree>
    <p:extLst>
      <p:ext uri="{BB962C8B-B14F-4D97-AF65-F5344CB8AC3E}">
        <p14:creationId xmlns:p14="http://schemas.microsoft.com/office/powerpoint/2010/main" val="4187251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14805-A067-454A-9D69-29B08616F17D}" type="slidenum">
              <a:rPr lang="zh-CN" altLang="en-US" smtClean="0"/>
              <a:t>7</a:t>
            </a:fld>
            <a:endParaRPr lang="zh-CN" altLang="en-US"/>
          </a:p>
        </p:txBody>
      </p:sp>
    </p:spTree>
    <p:extLst>
      <p:ext uri="{BB962C8B-B14F-4D97-AF65-F5344CB8AC3E}">
        <p14:creationId xmlns:p14="http://schemas.microsoft.com/office/powerpoint/2010/main" val="2163958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14805-A067-454A-9D69-29B08616F17D}" type="slidenum">
              <a:rPr lang="zh-CN" altLang="en-US" smtClean="0"/>
              <a:t>8</a:t>
            </a:fld>
            <a:endParaRPr lang="zh-CN" altLang="en-US"/>
          </a:p>
        </p:txBody>
      </p:sp>
    </p:spTree>
    <p:extLst>
      <p:ext uri="{BB962C8B-B14F-4D97-AF65-F5344CB8AC3E}">
        <p14:creationId xmlns:p14="http://schemas.microsoft.com/office/powerpoint/2010/main" val="2102469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office.msn.com.cn/" TargetMode="External"/><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pattFill prst="dotGrid">
          <a:fgClr>
            <a:schemeClr val="bg1">
              <a:lumMod val="85000"/>
            </a:schemeClr>
          </a:fgClr>
          <a:bgClr>
            <a:srgbClr val="F5F0EA"/>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标题幻灯片">
    <p:bg>
      <p:bgPr>
        <a:pattFill prst="dotGrid">
          <a:fgClr>
            <a:schemeClr val="bg1">
              <a:lumMod val="85000"/>
            </a:schemeClr>
          </a:fgClr>
          <a:bgClr>
            <a:srgbClr val="F5F0EA"/>
          </a:bgClr>
        </a:pattFill>
        <a:effectLst/>
      </p:bgPr>
    </p:bg>
    <p:spTree>
      <p:nvGrpSpPr>
        <p:cNvPr id="1" name=""/>
        <p:cNvGrpSpPr/>
        <p:nvPr/>
      </p:nvGrpSpPr>
      <p:grpSpPr>
        <a:xfrm>
          <a:off x="0" y="0"/>
          <a:ext cx="0" cy="0"/>
          <a:chOff x="0" y="0"/>
          <a:chExt cx="0" cy="0"/>
        </a:xfrm>
      </p:grpSpPr>
      <p:sp>
        <p:nvSpPr>
          <p:cNvPr id="2" name="矩形 1"/>
          <p:cNvSpPr/>
          <p:nvPr userDrawn="1"/>
        </p:nvSpPr>
        <p:spPr>
          <a:xfrm>
            <a:off x="152400" y="139700"/>
            <a:ext cx="11874500" cy="6591300"/>
          </a:xfrm>
          <a:prstGeom prst="rect">
            <a:avLst/>
          </a:prstGeom>
          <a:noFill/>
          <a:ln w="38100">
            <a:solidFill>
              <a:srgbClr val="5D91A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58882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00" dirty="0">
                <a:solidFill>
                  <a:srgbClr val="FFFFFF"/>
                </a:solidFill>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pPr>
            <a:r>
              <a:rPr lang="zh-CN" altLang="en-US" sz="1400" dirty="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行距</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声明</a:t>
            </a:r>
            <a:endParaRPr lang="en-US" altLang="zh-CN" sz="1400" dirty="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a:ea typeface="微软雅黑"/>
                <a:cs typeface="Segoe UI Light"/>
              </a:rPr>
              <a:t>英文 </a:t>
            </a:r>
            <a:r>
              <a:rPr lang="en-US" altLang="zh-CN" sz="1400" dirty="0">
                <a:solidFill>
                  <a:srgbClr val="FFFFFF"/>
                </a:solidFill>
                <a:latin typeface="Segoe UI Light"/>
                <a:cs typeface="Segoe UI Light"/>
              </a:rPr>
              <a:t>Calibri</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中文 微软雅黑</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正文 </a:t>
            </a:r>
            <a:r>
              <a:rPr lang="en-US" altLang="zh-CN" sz="1400" dirty="0">
                <a:solidFill>
                  <a:srgbClr val="FFFFFF"/>
                </a:solidFill>
                <a:latin typeface="Segoe UI Light"/>
                <a:ea typeface="微软雅黑"/>
                <a:cs typeface="Segoe UI Light"/>
              </a:rPr>
              <a:t>1.3</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en-US" altLang="zh-CN" sz="1400" dirty="0" err="1">
                <a:solidFill>
                  <a:srgbClr val="FFFFFF"/>
                </a:solidFill>
                <a:latin typeface="Segoe UI Light"/>
                <a:ea typeface="微软雅黑"/>
                <a:cs typeface="Segoe UI Light"/>
              </a:rPr>
              <a:t>cn.bing.com</a:t>
            </a: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43392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585"/>
            <a:r>
              <a:rPr kumimoji="1" lang="zh-CN" altLang="en-US" sz="1333" dirty="0">
                <a:solidFill>
                  <a:srgbClr val="000000"/>
                </a:solidFill>
                <a:latin typeface="Century Gothic"/>
                <a:ea typeface="微软雅黑" charset="0"/>
              </a:rPr>
              <a:t>点击</a:t>
            </a:r>
            <a:r>
              <a:rPr kumimoji="1" lang="en-US" altLang="zh-CN" sz="1333" dirty="0">
                <a:solidFill>
                  <a:srgbClr val="000000"/>
                </a:solidFill>
                <a:latin typeface="Segoe UI Light" charset="0"/>
                <a:ea typeface="Segoe UI Light" charset="0"/>
                <a:cs typeface="Segoe UI Light" charset="0"/>
              </a:rPr>
              <a:t>Logo</a:t>
            </a:r>
            <a:r>
              <a:rPr kumimoji="1" lang="zh-CN" altLang="en-US" sz="1333" dirty="0">
                <a:solidFill>
                  <a:srgbClr val="000000"/>
                </a:solidFill>
                <a:latin typeface="Century Gothic"/>
                <a:ea typeface="微软雅黑" charset="0"/>
              </a:rPr>
              <a:t>获取更多优质模板（放映模式）</a:t>
            </a:r>
          </a:p>
        </p:txBody>
      </p:sp>
      <p:pic>
        <p:nvPicPr>
          <p:cNvPr id="5" name="图片 4">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84399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995970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62" r:id="rId3"/>
    <p:sldLayoutId id="2147483664" r:id="rId4"/>
    <p:sldLayoutId id="2147483663" r:id="rId5"/>
    <p:sldLayoutId id="2147483665"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5"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office.msn.com.cn/" TargetMode="Externa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hyperlink" Target="http://office.msn.com.c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hyperlink" Target="http://office.msn.com.c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office.msn.com.cn/" TargetMode="Externa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hyperlink" Target="http://office.msn.com.c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office.msn.com.cn/" TargetMode="Externa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hyperlink" Target="http://office.msn.com.cn/"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hyperlink" Target="http://office.msn.com.cn/" TargetMode="External"/></Relationships>
</file>

<file path=ppt/slides/_rels/slide18.xml.rels><?xml version="1.0" encoding="UTF-8" standalone="yes"?>
<Relationships xmlns="http://schemas.openxmlformats.org/package/2006/relationships"><Relationship Id="rId3" Type="http://schemas.microsoft.com/office/2007/relationships/hdphoto" Target="../media/hdphoto5.wdp"/><Relationship Id="rId4" Type="http://schemas.openxmlformats.org/officeDocument/2006/relationships/hyperlink" Target="http://office.msn.com.cn/" TargetMode="External"/><Relationship Id="rId5"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hyperlink" Target="http://office.msn.com.cn/" TargetMode="External"/></Relationships>
</file>

<file path=ppt/slides/_rels/slide2.xml.rels><?xml version="1.0" encoding="UTF-8" standalone="yes"?>
<Relationships xmlns="http://schemas.openxmlformats.org/package/2006/relationships"><Relationship Id="rId3" Type="http://schemas.microsoft.com/office/2007/relationships/hdphoto" Target="../media/hdphoto3.wdp"/><Relationship Id="rId4" Type="http://schemas.openxmlformats.org/officeDocument/2006/relationships/image" Target="../media/image5.png"/><Relationship Id="rId5" Type="http://schemas.microsoft.com/office/2007/relationships/hdphoto" Target="../media/hdphoto4.wdp"/><Relationship Id="rId6" Type="http://schemas.openxmlformats.org/officeDocument/2006/relationships/hyperlink" Target="http://office.msn.com.cn/" TargetMode="External"/><Relationship Id="rId7"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office.msn.com.cn/" TargetMode="Externa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hyperlink" Target="http://office.msn.com.cn/"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hyperlink" Target="http://office.msn.com.c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5"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5.wdp"/><Relationship Id="rId4" Type="http://schemas.openxmlformats.org/officeDocument/2006/relationships/hyperlink" Target="http://office.msn.com.cn/" TargetMode="External"/><Relationship Id="rId5"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office.msn.com.cn/" TargetMode="Externa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microsoft.com/office/2007/relationships/hdphoto" Target="../media/hdphoto5.wdp"/><Relationship Id="rId4" Type="http://schemas.openxmlformats.org/officeDocument/2006/relationships/hyperlink" Target="http://office.msn.com.cn/" TargetMode="External"/><Relationship Id="rId5"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office.msn.com.cn/" TargetMode="External"/><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hyperlink" Target="http://office.msn.com.cn/" TargetMode="External"/><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openxmlformats.org/officeDocument/2006/relationships/hyperlink" Target="http://office.msn.com.cn/" TargetMode="External"/><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3" Type="http://schemas.microsoft.com/office/2007/relationships/hdphoto" Target="../media/hdphoto5.wdp"/><Relationship Id="rId4" Type="http://schemas.openxmlformats.org/officeDocument/2006/relationships/hyperlink" Target="http://office.msn.com.cn/" TargetMode="External"/><Relationship Id="rId5"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5266806"/>
            <a:ext cx="12193057" cy="1591194"/>
          </a:xfrm>
          <a:prstGeom prst="rect">
            <a:avLst/>
          </a:prstGeom>
        </p:spPr>
      </p:pic>
      <p:pic>
        <p:nvPicPr>
          <p:cNvPr id="26" name="图片 25"/>
          <p:cNvPicPr>
            <a:picLocks noChangeAspect="1"/>
          </p:cNvPicPr>
          <p:nvPr/>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1063545" y="910683"/>
            <a:ext cx="10064910" cy="1150770"/>
          </a:xfrm>
          <a:prstGeom prst="rect">
            <a:avLst/>
          </a:prstGeom>
        </p:spPr>
      </p:pic>
      <p:sp>
        <p:nvSpPr>
          <p:cNvPr id="30" name="任意多边形 29"/>
          <p:cNvSpPr/>
          <p:nvPr/>
        </p:nvSpPr>
        <p:spPr>
          <a:xfrm>
            <a:off x="125378" y="5499101"/>
            <a:ext cx="11941243" cy="1259002"/>
          </a:xfrm>
          <a:custGeom>
            <a:avLst/>
            <a:gdLst>
              <a:gd name="connsiteX0" fmla="*/ 6096000 w 12192000"/>
              <a:gd name="connsiteY0" fmla="*/ 0 h 1591193"/>
              <a:gd name="connsiteX1" fmla="*/ 6410502 w 12192000"/>
              <a:gd name="connsiteY1" fmla="*/ 322781 h 1591193"/>
              <a:gd name="connsiteX2" fmla="*/ 12192000 w 12192000"/>
              <a:gd name="connsiteY2" fmla="*/ 322781 h 1591193"/>
              <a:gd name="connsiteX3" fmla="*/ 12192000 w 12192000"/>
              <a:gd name="connsiteY3" fmla="*/ 1591193 h 1591193"/>
              <a:gd name="connsiteX4" fmla="*/ 0 w 12192000"/>
              <a:gd name="connsiteY4" fmla="*/ 1591193 h 1591193"/>
              <a:gd name="connsiteX5" fmla="*/ 0 w 12192000"/>
              <a:gd name="connsiteY5" fmla="*/ 322781 h 1591193"/>
              <a:gd name="connsiteX6" fmla="*/ 5781498 w 12192000"/>
              <a:gd name="connsiteY6" fmla="*/ 322781 h 159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591193">
                <a:moveTo>
                  <a:pt x="6096000" y="0"/>
                </a:moveTo>
                <a:lnTo>
                  <a:pt x="6410502" y="322781"/>
                </a:lnTo>
                <a:lnTo>
                  <a:pt x="12192000" y="322781"/>
                </a:lnTo>
                <a:lnTo>
                  <a:pt x="12192000" y="1591193"/>
                </a:lnTo>
                <a:lnTo>
                  <a:pt x="0" y="1591193"/>
                </a:lnTo>
                <a:lnTo>
                  <a:pt x="0" y="322781"/>
                </a:lnTo>
                <a:lnTo>
                  <a:pt x="5781498" y="322781"/>
                </a:lnTo>
                <a:close/>
              </a:path>
            </a:pathLst>
          </a:custGeom>
          <a:noFill/>
          <a:ln w="1905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矩形 33"/>
          <p:cNvSpPr/>
          <p:nvPr/>
        </p:nvSpPr>
        <p:spPr>
          <a:xfrm>
            <a:off x="2593337" y="2509184"/>
            <a:ext cx="6971396" cy="1107996"/>
          </a:xfrm>
          <a:prstGeom prst="rect">
            <a:avLst/>
          </a:prstGeom>
        </p:spPr>
        <p:txBody>
          <a:bodyPr wrap="none">
            <a:spAutoFit/>
          </a:bodyPr>
          <a:lstStyle/>
          <a:p>
            <a:r>
              <a:rPr kumimoji="1" lang="en-US" altLang="zh-CN" sz="6600" b="1" dirty="0">
                <a:solidFill>
                  <a:srgbClr val="777671"/>
                </a:solidFill>
                <a:latin typeface="Microsoft YaHei" charset="0"/>
                <a:ea typeface="Microsoft YaHei" charset="0"/>
                <a:cs typeface="Microsoft YaHei" charset="0"/>
              </a:rPr>
              <a:t>Bank Marketing</a:t>
            </a:r>
            <a:endParaRPr lang="zh-CN" altLang="en-US" sz="6600" dirty="0">
              <a:solidFill>
                <a:srgbClr val="777671"/>
              </a:solidFill>
            </a:endParaRPr>
          </a:p>
        </p:txBody>
      </p:sp>
      <p:grpSp>
        <p:nvGrpSpPr>
          <p:cNvPr id="83" name="组合 82"/>
          <p:cNvGrpSpPr/>
          <p:nvPr/>
        </p:nvGrpSpPr>
        <p:grpSpPr>
          <a:xfrm>
            <a:off x="1764181" y="4530394"/>
            <a:ext cx="8629705" cy="369332"/>
            <a:chOff x="1764181" y="3942834"/>
            <a:chExt cx="8629705" cy="369332"/>
          </a:xfrm>
        </p:grpSpPr>
        <p:cxnSp>
          <p:nvCxnSpPr>
            <p:cNvPr id="80" name="直接连接符 79"/>
            <p:cNvCxnSpPr/>
            <p:nvPr/>
          </p:nvCxnSpPr>
          <p:spPr>
            <a:xfrm>
              <a:off x="1764181" y="4127500"/>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7637986" y="4127500"/>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5370380" y="3942834"/>
              <a:ext cx="1417311" cy="369332"/>
            </a:xfrm>
            <a:prstGeom prst="rect">
              <a:avLst/>
            </a:prstGeom>
          </p:spPr>
          <p:txBody>
            <a:bodyPr wrap="none">
              <a:spAutoFit/>
            </a:bodyPr>
            <a:lstStyle/>
            <a:p>
              <a:pPr algn="ctr"/>
              <a:r>
                <a:rPr kumimoji="1" lang="en-US" altLang="zh-CN" dirty="0">
                  <a:solidFill>
                    <a:srgbClr val="777671"/>
                  </a:solidFill>
                  <a:latin typeface="微软雅黑" panose="020B0503020204020204" pitchFamily="34" charset="-122"/>
                  <a:ea typeface="微软雅黑" panose="020B0503020204020204" pitchFamily="34" charset="-122"/>
                </a:rPr>
                <a:t>By Group 5</a:t>
              </a:r>
              <a:endParaRPr lang="zh-CN" altLang="en-US" dirty="0">
                <a:solidFill>
                  <a:srgbClr val="77767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681692777"/>
      </p:ext>
    </p:extLst>
  </p:cSld>
  <p:clrMapOvr>
    <a:masterClrMapping/>
  </p:clrMapOvr>
  <p:transition xmlns:p14="http://schemas.microsoft.com/office/powerpoint/2010/mai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代码分析</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3</a:t>
            </a:r>
            <a:endParaRPr lang="zh-CN" altLang="en-US" sz="6000" b="1" dirty="0">
              <a:solidFill>
                <a:schemeClr val="bg1"/>
              </a:solidFill>
              <a:effectLst>
                <a:outerShdw blurRad="38100" dist="38100" dir="2700000" algn="tl">
                  <a:srgbClr val="000000">
                    <a:alpha val="43137"/>
                  </a:srgbClr>
                </a:outerShdw>
              </a:effectLst>
              <a:ea typeface="+mj-ea"/>
            </a:endParaRPr>
          </a:p>
        </p:txBody>
      </p:sp>
      <p:pic>
        <p:nvPicPr>
          <p:cNvPr id="8" name="图片 7">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3182" y="6367780"/>
            <a:ext cx="1828800" cy="243840"/>
          </a:xfrm>
          <a:prstGeom prst="rect">
            <a:avLst/>
          </a:prstGeom>
        </p:spPr>
      </p:pic>
      <p:sp>
        <p:nvSpPr>
          <p:cNvPr id="11" name="矩形: 圆角 10">
            <a:extLst>
              <a:ext uri="{FF2B5EF4-FFF2-40B4-BE49-F238E27FC236}">
                <a16:creationId xmlns:a16="http://schemas.microsoft.com/office/drawing/2014/main" xmlns="" id="{62746062-51F8-43CE-A299-0B0D0FC910BE}"/>
              </a:ext>
            </a:extLst>
          </p:cNvPr>
          <p:cNvSpPr/>
          <p:nvPr/>
        </p:nvSpPr>
        <p:spPr>
          <a:xfrm>
            <a:off x="1329890" y="1454602"/>
            <a:ext cx="1257300" cy="90397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lumMod val="50000"/>
                  </a:schemeClr>
                </a:solidFill>
              </a:rPr>
              <a:t>读取</a:t>
            </a:r>
            <a:r>
              <a:rPr lang="en-US" altLang="zh-CN" dirty="0">
                <a:solidFill>
                  <a:schemeClr val="bg1">
                    <a:lumMod val="50000"/>
                  </a:schemeClr>
                </a:solidFill>
              </a:rPr>
              <a:t>data</a:t>
            </a:r>
            <a:endParaRPr lang="zh-CN" altLang="en-US" dirty="0">
              <a:solidFill>
                <a:schemeClr val="bg1">
                  <a:lumMod val="50000"/>
                </a:schemeClr>
              </a:solidFill>
            </a:endParaRPr>
          </a:p>
        </p:txBody>
      </p:sp>
      <p:sp>
        <p:nvSpPr>
          <p:cNvPr id="58" name="矩形: 圆角 57">
            <a:extLst>
              <a:ext uri="{FF2B5EF4-FFF2-40B4-BE49-F238E27FC236}">
                <a16:creationId xmlns:a16="http://schemas.microsoft.com/office/drawing/2014/main" xmlns="" id="{4EDF5C65-D66F-4B76-83E7-B1B7F0D33041}"/>
              </a:ext>
            </a:extLst>
          </p:cNvPr>
          <p:cNvSpPr/>
          <p:nvPr/>
        </p:nvSpPr>
        <p:spPr>
          <a:xfrm>
            <a:off x="3071604" y="1454601"/>
            <a:ext cx="1456853" cy="8758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lumMod val="50000"/>
                  </a:schemeClr>
                </a:solidFill>
              </a:rPr>
              <a:t>逗号分词，得到</a:t>
            </a:r>
            <a:r>
              <a:rPr lang="en-US" altLang="zh-CN" dirty="0">
                <a:solidFill>
                  <a:schemeClr val="bg1">
                    <a:lumMod val="50000"/>
                  </a:schemeClr>
                </a:solidFill>
              </a:rPr>
              <a:t>lines</a:t>
            </a:r>
            <a:endParaRPr lang="zh-CN" altLang="en-US" dirty="0">
              <a:solidFill>
                <a:schemeClr val="bg1">
                  <a:lumMod val="50000"/>
                </a:schemeClr>
              </a:solidFill>
            </a:endParaRPr>
          </a:p>
        </p:txBody>
      </p:sp>
      <p:sp>
        <p:nvSpPr>
          <p:cNvPr id="59" name="矩形: 圆角 58">
            <a:extLst>
              <a:ext uri="{FF2B5EF4-FFF2-40B4-BE49-F238E27FC236}">
                <a16:creationId xmlns:a16="http://schemas.microsoft.com/office/drawing/2014/main" xmlns="" id="{BBD37CE4-1D98-4A11-89C2-B15084F7A85E}"/>
              </a:ext>
            </a:extLst>
          </p:cNvPr>
          <p:cNvSpPr/>
          <p:nvPr/>
        </p:nvSpPr>
        <p:spPr>
          <a:xfrm>
            <a:off x="5012871" y="1443263"/>
            <a:ext cx="1605643" cy="8758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lumMod val="50000"/>
                  </a:schemeClr>
                </a:solidFill>
              </a:rPr>
              <a:t>得到</a:t>
            </a:r>
            <a:r>
              <a:rPr lang="en-US" altLang="zh-CN" dirty="0" err="1">
                <a:solidFill>
                  <a:schemeClr val="bg1">
                    <a:lumMod val="50000"/>
                  </a:schemeClr>
                </a:solidFill>
              </a:rPr>
              <a:t>LabeledPoint</a:t>
            </a:r>
            <a:endParaRPr lang="zh-CN" altLang="en-US" dirty="0">
              <a:solidFill>
                <a:schemeClr val="bg1">
                  <a:lumMod val="50000"/>
                </a:schemeClr>
              </a:solidFill>
            </a:endParaRPr>
          </a:p>
        </p:txBody>
      </p:sp>
      <p:sp>
        <p:nvSpPr>
          <p:cNvPr id="60" name="矩形: 圆角 59">
            <a:extLst>
              <a:ext uri="{FF2B5EF4-FFF2-40B4-BE49-F238E27FC236}">
                <a16:creationId xmlns:a16="http://schemas.microsoft.com/office/drawing/2014/main" xmlns="" id="{B5D17E1B-C665-4653-B2DD-1ABB39253B26}"/>
              </a:ext>
            </a:extLst>
          </p:cNvPr>
          <p:cNvSpPr/>
          <p:nvPr/>
        </p:nvSpPr>
        <p:spPr>
          <a:xfrm>
            <a:off x="7186366" y="1454601"/>
            <a:ext cx="1856034" cy="8758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lumMod val="50000"/>
                  </a:schemeClr>
                </a:solidFill>
              </a:rPr>
              <a:t>数据集划分，训练集</a:t>
            </a:r>
            <a:r>
              <a:rPr lang="en-US" altLang="zh-CN" dirty="0">
                <a:solidFill>
                  <a:schemeClr val="bg1">
                    <a:lumMod val="50000"/>
                  </a:schemeClr>
                </a:solidFill>
              </a:rPr>
              <a:t>&amp;</a:t>
            </a:r>
            <a:r>
              <a:rPr lang="zh-CN" altLang="en-US" dirty="0">
                <a:solidFill>
                  <a:schemeClr val="bg1">
                    <a:lumMod val="50000"/>
                  </a:schemeClr>
                </a:solidFill>
              </a:rPr>
              <a:t>测试集</a:t>
            </a:r>
          </a:p>
        </p:txBody>
      </p:sp>
      <p:sp>
        <p:nvSpPr>
          <p:cNvPr id="61" name="矩形: 圆角 60">
            <a:extLst>
              <a:ext uri="{FF2B5EF4-FFF2-40B4-BE49-F238E27FC236}">
                <a16:creationId xmlns:a16="http://schemas.microsoft.com/office/drawing/2014/main" xmlns="" id="{E0427EBF-91E9-4901-8533-92396D5F8B4D}"/>
              </a:ext>
            </a:extLst>
          </p:cNvPr>
          <p:cNvSpPr/>
          <p:nvPr/>
        </p:nvSpPr>
        <p:spPr>
          <a:xfrm>
            <a:off x="9610252" y="1436911"/>
            <a:ext cx="1447215" cy="89353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lumMod val="50000"/>
                  </a:schemeClr>
                </a:solidFill>
              </a:rPr>
              <a:t>构建决策树</a:t>
            </a:r>
          </a:p>
        </p:txBody>
      </p:sp>
      <p:sp>
        <p:nvSpPr>
          <p:cNvPr id="62" name="矩形: 圆角 61">
            <a:extLst>
              <a:ext uri="{FF2B5EF4-FFF2-40B4-BE49-F238E27FC236}">
                <a16:creationId xmlns:a16="http://schemas.microsoft.com/office/drawing/2014/main" xmlns="" id="{F836962D-F13B-4CBA-8DBC-9D3EF10B0BE6}"/>
              </a:ext>
            </a:extLst>
          </p:cNvPr>
          <p:cNvSpPr/>
          <p:nvPr/>
        </p:nvSpPr>
        <p:spPr>
          <a:xfrm>
            <a:off x="1329890" y="3429000"/>
            <a:ext cx="1856034" cy="8758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lumMod val="50000"/>
                  </a:schemeClr>
                </a:solidFill>
              </a:rPr>
              <a:t>用决策树测试</a:t>
            </a:r>
          </a:p>
        </p:txBody>
      </p:sp>
      <p:sp>
        <p:nvSpPr>
          <p:cNvPr id="63" name="矩形: 圆角 62">
            <a:extLst>
              <a:ext uri="{FF2B5EF4-FFF2-40B4-BE49-F238E27FC236}">
                <a16:creationId xmlns:a16="http://schemas.microsoft.com/office/drawing/2014/main" xmlns="" id="{59ED15E2-8247-48DC-8714-A7AEF9B72740}"/>
              </a:ext>
            </a:extLst>
          </p:cNvPr>
          <p:cNvSpPr/>
          <p:nvPr/>
        </p:nvSpPr>
        <p:spPr>
          <a:xfrm>
            <a:off x="3800030" y="3276603"/>
            <a:ext cx="1856034" cy="110989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lumMod val="50000"/>
                  </a:schemeClr>
                </a:solidFill>
              </a:rPr>
              <a:t>计算精确度、准确率、召回率、混淆矩阵</a:t>
            </a:r>
          </a:p>
        </p:txBody>
      </p:sp>
      <p:cxnSp>
        <p:nvCxnSpPr>
          <p:cNvPr id="15" name="直接箭头连接符 14">
            <a:extLst>
              <a:ext uri="{FF2B5EF4-FFF2-40B4-BE49-F238E27FC236}">
                <a16:creationId xmlns:a16="http://schemas.microsoft.com/office/drawing/2014/main" xmlns="" id="{C9CC61CF-90CA-48FB-8224-C9B7DDCBCAEE}"/>
              </a:ext>
            </a:extLst>
          </p:cNvPr>
          <p:cNvCxnSpPr>
            <a:stCxn id="11" idx="3"/>
            <a:endCxn id="58" idx="1"/>
          </p:cNvCxnSpPr>
          <p:nvPr/>
        </p:nvCxnSpPr>
        <p:spPr>
          <a:xfrm flipV="1">
            <a:off x="2587190" y="1892525"/>
            <a:ext cx="484414" cy="14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xmlns="" id="{7E35A4D8-8748-4D5B-B179-DCDAC834DF70}"/>
              </a:ext>
            </a:extLst>
          </p:cNvPr>
          <p:cNvCxnSpPr>
            <a:stCxn id="58" idx="3"/>
            <a:endCxn id="59" idx="1"/>
          </p:cNvCxnSpPr>
          <p:nvPr/>
        </p:nvCxnSpPr>
        <p:spPr>
          <a:xfrm flipV="1">
            <a:off x="4528457" y="1881187"/>
            <a:ext cx="484414" cy="11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xmlns="" id="{58CB4BF3-4D84-452B-9A7C-79F5233DA785}"/>
              </a:ext>
            </a:extLst>
          </p:cNvPr>
          <p:cNvCxnSpPr>
            <a:stCxn id="59" idx="3"/>
            <a:endCxn id="60" idx="1"/>
          </p:cNvCxnSpPr>
          <p:nvPr/>
        </p:nvCxnSpPr>
        <p:spPr>
          <a:xfrm>
            <a:off x="6618514" y="1881187"/>
            <a:ext cx="567852" cy="11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xmlns="" id="{4E90450F-155B-44B5-B285-946FBA405B42}"/>
              </a:ext>
            </a:extLst>
          </p:cNvPr>
          <p:cNvCxnSpPr>
            <a:stCxn id="60" idx="3"/>
            <a:endCxn id="61" idx="1"/>
          </p:cNvCxnSpPr>
          <p:nvPr/>
        </p:nvCxnSpPr>
        <p:spPr>
          <a:xfrm flipV="1">
            <a:off x="9042400" y="1883680"/>
            <a:ext cx="567852" cy="8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连接符: 曲线 68">
            <a:extLst>
              <a:ext uri="{FF2B5EF4-FFF2-40B4-BE49-F238E27FC236}">
                <a16:creationId xmlns:a16="http://schemas.microsoft.com/office/drawing/2014/main" xmlns="" id="{0C88AD7C-7F0E-4E41-8457-585EABD16455}"/>
              </a:ext>
            </a:extLst>
          </p:cNvPr>
          <p:cNvCxnSpPr>
            <a:stCxn id="61" idx="2"/>
            <a:endCxn id="62" idx="0"/>
          </p:cNvCxnSpPr>
          <p:nvPr/>
        </p:nvCxnSpPr>
        <p:spPr>
          <a:xfrm rot="5400000">
            <a:off x="5746608" y="-1158252"/>
            <a:ext cx="1098552" cy="807595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xmlns="" id="{FB504759-1202-42D8-BFE9-E385B7C6EC50}"/>
              </a:ext>
            </a:extLst>
          </p:cNvPr>
          <p:cNvCxnSpPr>
            <a:stCxn id="62" idx="3"/>
            <a:endCxn id="63" idx="1"/>
          </p:cNvCxnSpPr>
          <p:nvPr/>
        </p:nvCxnSpPr>
        <p:spPr>
          <a:xfrm flipV="1">
            <a:off x="3185924" y="3831549"/>
            <a:ext cx="614106" cy="35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836331"/>
      </p:ext>
    </p:extLst>
  </p:cSld>
  <p:clrMapOvr>
    <a:masterClrMapping/>
  </p:clrMapOvr>
  <p:transition xmlns:p14="http://schemas.microsoft.com/office/powerpoint/2010/mai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代码分析</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3</a:t>
            </a:r>
            <a:endParaRPr lang="zh-CN" altLang="en-US" sz="6000" b="1" dirty="0">
              <a:solidFill>
                <a:schemeClr val="bg1"/>
              </a:solidFill>
              <a:effectLst>
                <a:outerShdw blurRad="38100" dist="38100" dir="2700000" algn="tl">
                  <a:srgbClr val="000000">
                    <a:alpha val="43137"/>
                  </a:srgbClr>
                </a:outerShdw>
              </a:effectLst>
              <a:ea typeface="+mj-ea"/>
            </a:endParaRPr>
          </a:p>
        </p:txBody>
      </p:sp>
      <p:pic>
        <p:nvPicPr>
          <p:cNvPr id="8" name="图片 7">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3182" y="6367780"/>
            <a:ext cx="1828800" cy="243840"/>
          </a:xfrm>
          <a:prstGeom prst="rect">
            <a:avLst/>
          </a:prstGeom>
        </p:spPr>
      </p:pic>
      <p:pic>
        <p:nvPicPr>
          <p:cNvPr id="3" name="图片 2">
            <a:extLst>
              <a:ext uri="{FF2B5EF4-FFF2-40B4-BE49-F238E27FC236}">
                <a16:creationId xmlns:a16="http://schemas.microsoft.com/office/drawing/2014/main" xmlns="" id="{D0614B09-B16E-4B73-A6B4-B9EE000FEBE6}"/>
              </a:ext>
            </a:extLst>
          </p:cNvPr>
          <p:cNvPicPr>
            <a:picLocks noChangeAspect="1"/>
          </p:cNvPicPr>
          <p:nvPr/>
        </p:nvPicPr>
        <p:blipFill>
          <a:blip r:embed="rId4"/>
          <a:stretch>
            <a:fillRect/>
          </a:stretch>
        </p:blipFill>
        <p:spPr>
          <a:xfrm>
            <a:off x="583588" y="1262767"/>
            <a:ext cx="6542926" cy="2218996"/>
          </a:xfrm>
          <a:prstGeom prst="rect">
            <a:avLst/>
          </a:prstGeom>
        </p:spPr>
      </p:pic>
      <p:sp>
        <p:nvSpPr>
          <p:cNvPr id="7" name="文本框 6">
            <a:extLst>
              <a:ext uri="{FF2B5EF4-FFF2-40B4-BE49-F238E27FC236}">
                <a16:creationId xmlns:a16="http://schemas.microsoft.com/office/drawing/2014/main" xmlns="" id="{26A4346E-AFA6-479C-9DA9-9A77527EEE40}"/>
              </a:ext>
            </a:extLst>
          </p:cNvPr>
          <p:cNvSpPr txBox="1"/>
          <p:nvPr/>
        </p:nvSpPr>
        <p:spPr>
          <a:xfrm>
            <a:off x="583588" y="3672449"/>
            <a:ext cx="3200400" cy="400110"/>
          </a:xfrm>
          <a:prstGeom prst="rect">
            <a:avLst/>
          </a:prstGeom>
          <a:noFill/>
        </p:spPr>
        <p:txBody>
          <a:bodyPr wrap="square" rtlCol="0">
            <a:spAutoFit/>
          </a:bodyPr>
          <a:lstStyle/>
          <a:p>
            <a:r>
              <a:rPr lang="zh-CN" altLang="en-US" sz="2000" dirty="0"/>
              <a:t>得到</a:t>
            </a:r>
            <a:r>
              <a:rPr lang="en-US" altLang="zh-CN" sz="2000" dirty="0" err="1"/>
              <a:t>labeledpoint</a:t>
            </a:r>
            <a:endParaRPr lang="zh-CN" altLang="en-US" sz="2000" dirty="0"/>
          </a:p>
        </p:txBody>
      </p:sp>
      <p:pic>
        <p:nvPicPr>
          <p:cNvPr id="10" name="图片 9">
            <a:extLst>
              <a:ext uri="{FF2B5EF4-FFF2-40B4-BE49-F238E27FC236}">
                <a16:creationId xmlns:a16="http://schemas.microsoft.com/office/drawing/2014/main" xmlns="" id="{FF59DBCE-26BD-4583-85D8-788320922437}"/>
              </a:ext>
            </a:extLst>
          </p:cNvPr>
          <p:cNvPicPr>
            <a:picLocks noChangeAspect="1"/>
          </p:cNvPicPr>
          <p:nvPr/>
        </p:nvPicPr>
        <p:blipFill>
          <a:blip r:embed="rId5"/>
          <a:stretch>
            <a:fillRect/>
          </a:stretch>
        </p:blipFill>
        <p:spPr>
          <a:xfrm>
            <a:off x="583588" y="4392208"/>
            <a:ext cx="7736352" cy="745849"/>
          </a:xfrm>
          <a:prstGeom prst="rect">
            <a:avLst/>
          </a:prstGeom>
        </p:spPr>
      </p:pic>
      <p:sp>
        <p:nvSpPr>
          <p:cNvPr id="11" name="文本框 10">
            <a:extLst>
              <a:ext uri="{FF2B5EF4-FFF2-40B4-BE49-F238E27FC236}">
                <a16:creationId xmlns:a16="http://schemas.microsoft.com/office/drawing/2014/main" xmlns="" id="{06BB37BC-B628-4307-9D7D-A0CC2C462742}"/>
              </a:ext>
            </a:extLst>
          </p:cNvPr>
          <p:cNvSpPr txBox="1"/>
          <p:nvPr/>
        </p:nvSpPr>
        <p:spPr>
          <a:xfrm>
            <a:off x="583588" y="5248500"/>
            <a:ext cx="1723549" cy="400110"/>
          </a:xfrm>
          <a:prstGeom prst="rect">
            <a:avLst/>
          </a:prstGeom>
          <a:noFill/>
        </p:spPr>
        <p:txBody>
          <a:bodyPr wrap="none" rtlCol="0">
            <a:spAutoFit/>
          </a:bodyPr>
          <a:lstStyle/>
          <a:p>
            <a:r>
              <a:rPr lang="zh-CN" altLang="en-US" sz="2000" dirty="0"/>
              <a:t>决策树的构建</a:t>
            </a:r>
          </a:p>
        </p:txBody>
      </p:sp>
    </p:spTree>
    <p:extLst>
      <p:ext uri="{BB962C8B-B14F-4D97-AF65-F5344CB8AC3E}">
        <p14:creationId xmlns:p14="http://schemas.microsoft.com/office/powerpoint/2010/main" val="1300958801"/>
      </p:ext>
    </p:extLst>
  </p:cSld>
  <p:clrMapOvr>
    <a:masterClrMapping/>
  </p:clrMapOvr>
  <p:transition xmlns:p14="http://schemas.microsoft.com/office/powerpoint/2010/mai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代码分析</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3</a:t>
            </a:r>
            <a:endParaRPr lang="zh-CN" altLang="en-US" sz="6000" b="1" dirty="0">
              <a:solidFill>
                <a:schemeClr val="bg1"/>
              </a:solidFill>
              <a:effectLst>
                <a:outerShdw blurRad="38100" dist="38100" dir="2700000" algn="tl">
                  <a:srgbClr val="000000">
                    <a:alpha val="43137"/>
                  </a:srgbClr>
                </a:outerShdw>
              </a:effectLst>
              <a:ea typeface="+mj-ea"/>
            </a:endParaRPr>
          </a:p>
        </p:txBody>
      </p:sp>
      <p:pic>
        <p:nvPicPr>
          <p:cNvPr id="8" name="图片 7">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3182" y="6367780"/>
            <a:ext cx="1828800" cy="243840"/>
          </a:xfrm>
          <a:prstGeom prst="rect">
            <a:avLst/>
          </a:prstGeom>
        </p:spPr>
      </p:pic>
      <p:pic>
        <p:nvPicPr>
          <p:cNvPr id="3" name="图片 2">
            <a:extLst>
              <a:ext uri="{FF2B5EF4-FFF2-40B4-BE49-F238E27FC236}">
                <a16:creationId xmlns:a16="http://schemas.microsoft.com/office/drawing/2014/main" xmlns="" id="{03A617FE-B142-411D-B774-9B2C6191560B}"/>
              </a:ext>
            </a:extLst>
          </p:cNvPr>
          <p:cNvPicPr>
            <a:picLocks noChangeAspect="1"/>
          </p:cNvPicPr>
          <p:nvPr/>
        </p:nvPicPr>
        <p:blipFill>
          <a:blip r:embed="rId4"/>
          <a:stretch>
            <a:fillRect/>
          </a:stretch>
        </p:blipFill>
        <p:spPr>
          <a:xfrm>
            <a:off x="877503" y="1437359"/>
            <a:ext cx="6177343" cy="1291226"/>
          </a:xfrm>
          <a:prstGeom prst="rect">
            <a:avLst/>
          </a:prstGeom>
        </p:spPr>
      </p:pic>
      <p:sp>
        <p:nvSpPr>
          <p:cNvPr id="7" name="文本框 6">
            <a:extLst>
              <a:ext uri="{FF2B5EF4-FFF2-40B4-BE49-F238E27FC236}">
                <a16:creationId xmlns:a16="http://schemas.microsoft.com/office/drawing/2014/main" xmlns="" id="{14935F7D-3226-4F9D-A8E3-E09C0F2BC1A9}"/>
              </a:ext>
            </a:extLst>
          </p:cNvPr>
          <p:cNvSpPr txBox="1"/>
          <p:nvPr/>
        </p:nvSpPr>
        <p:spPr>
          <a:xfrm>
            <a:off x="877503" y="2969054"/>
            <a:ext cx="2749471" cy="400110"/>
          </a:xfrm>
          <a:prstGeom prst="rect">
            <a:avLst/>
          </a:prstGeom>
          <a:noFill/>
        </p:spPr>
        <p:txBody>
          <a:bodyPr wrap="none" rtlCol="0">
            <a:spAutoFit/>
          </a:bodyPr>
          <a:lstStyle/>
          <a:p>
            <a:r>
              <a:rPr lang="zh-CN" altLang="en-US" sz="2000" dirty="0"/>
              <a:t>训练集与测试集的划分</a:t>
            </a:r>
          </a:p>
        </p:txBody>
      </p:sp>
      <p:pic>
        <p:nvPicPr>
          <p:cNvPr id="10" name="图片 9">
            <a:extLst>
              <a:ext uri="{FF2B5EF4-FFF2-40B4-BE49-F238E27FC236}">
                <a16:creationId xmlns:a16="http://schemas.microsoft.com/office/drawing/2014/main" xmlns="" id="{9AE24FF4-E2E8-4717-AEB7-8DC6328CC81C}"/>
              </a:ext>
            </a:extLst>
          </p:cNvPr>
          <p:cNvPicPr>
            <a:picLocks noChangeAspect="1"/>
          </p:cNvPicPr>
          <p:nvPr/>
        </p:nvPicPr>
        <p:blipFill>
          <a:blip r:embed="rId5"/>
          <a:stretch>
            <a:fillRect/>
          </a:stretch>
        </p:blipFill>
        <p:spPr>
          <a:xfrm>
            <a:off x="877502" y="3519614"/>
            <a:ext cx="7573859" cy="1153986"/>
          </a:xfrm>
          <a:prstGeom prst="rect">
            <a:avLst/>
          </a:prstGeom>
        </p:spPr>
      </p:pic>
      <p:sp>
        <p:nvSpPr>
          <p:cNvPr id="11" name="文本框 10">
            <a:extLst>
              <a:ext uri="{FF2B5EF4-FFF2-40B4-BE49-F238E27FC236}">
                <a16:creationId xmlns:a16="http://schemas.microsoft.com/office/drawing/2014/main" xmlns="" id="{E363DB0F-5907-40CE-AB80-BE349602826F}"/>
              </a:ext>
            </a:extLst>
          </p:cNvPr>
          <p:cNvSpPr txBox="1"/>
          <p:nvPr/>
        </p:nvSpPr>
        <p:spPr>
          <a:xfrm>
            <a:off x="877503" y="4893734"/>
            <a:ext cx="1210588" cy="400110"/>
          </a:xfrm>
          <a:prstGeom prst="rect">
            <a:avLst/>
          </a:prstGeom>
          <a:noFill/>
        </p:spPr>
        <p:txBody>
          <a:bodyPr wrap="none" rtlCol="0">
            <a:spAutoFit/>
          </a:bodyPr>
          <a:lstStyle/>
          <a:p>
            <a:r>
              <a:rPr lang="zh-CN" altLang="en-US" sz="2000" dirty="0"/>
              <a:t>样本测试</a:t>
            </a:r>
          </a:p>
        </p:txBody>
      </p:sp>
    </p:spTree>
    <p:extLst>
      <p:ext uri="{BB962C8B-B14F-4D97-AF65-F5344CB8AC3E}">
        <p14:creationId xmlns:p14="http://schemas.microsoft.com/office/powerpoint/2010/main" val="951868796"/>
      </p:ext>
    </p:extLst>
  </p:cSld>
  <p:clrMapOvr>
    <a:masterClrMapping/>
  </p:clrMapOvr>
  <p:transition xmlns:p14="http://schemas.microsoft.com/office/powerpoint/2010/mai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代码分析</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3</a:t>
            </a:r>
            <a:endParaRPr lang="zh-CN" altLang="en-US" sz="6000" b="1" dirty="0">
              <a:solidFill>
                <a:schemeClr val="bg1"/>
              </a:solidFill>
              <a:effectLst>
                <a:outerShdw blurRad="38100" dist="38100" dir="2700000" algn="tl">
                  <a:srgbClr val="000000">
                    <a:alpha val="43137"/>
                  </a:srgbClr>
                </a:outerShdw>
              </a:effectLst>
              <a:ea typeface="+mj-ea"/>
            </a:endParaRPr>
          </a:p>
        </p:txBody>
      </p:sp>
      <p:pic>
        <p:nvPicPr>
          <p:cNvPr id="8" name="图片 7">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3182" y="6367780"/>
            <a:ext cx="1828800" cy="243840"/>
          </a:xfrm>
          <a:prstGeom prst="rect">
            <a:avLst/>
          </a:prstGeom>
        </p:spPr>
      </p:pic>
      <p:sp>
        <p:nvSpPr>
          <p:cNvPr id="11" name="矩形: 圆角 10">
            <a:extLst>
              <a:ext uri="{FF2B5EF4-FFF2-40B4-BE49-F238E27FC236}">
                <a16:creationId xmlns:a16="http://schemas.microsoft.com/office/drawing/2014/main" xmlns="" id="{62746062-51F8-43CE-A299-0B0D0FC910BE}"/>
              </a:ext>
            </a:extLst>
          </p:cNvPr>
          <p:cNvSpPr/>
          <p:nvPr/>
        </p:nvSpPr>
        <p:spPr>
          <a:xfrm>
            <a:off x="1329890" y="1454602"/>
            <a:ext cx="1257300" cy="90397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lumMod val="50000"/>
                  </a:schemeClr>
                </a:solidFill>
              </a:rPr>
              <a:t>读取</a:t>
            </a:r>
            <a:r>
              <a:rPr lang="en-US" altLang="zh-CN" dirty="0">
                <a:solidFill>
                  <a:schemeClr val="bg1">
                    <a:lumMod val="50000"/>
                  </a:schemeClr>
                </a:solidFill>
              </a:rPr>
              <a:t>data</a:t>
            </a:r>
            <a:endParaRPr lang="zh-CN" altLang="en-US" dirty="0">
              <a:solidFill>
                <a:schemeClr val="bg1">
                  <a:lumMod val="50000"/>
                </a:schemeClr>
              </a:solidFill>
            </a:endParaRPr>
          </a:p>
        </p:txBody>
      </p:sp>
      <p:sp>
        <p:nvSpPr>
          <p:cNvPr id="58" name="矩形: 圆角 57">
            <a:extLst>
              <a:ext uri="{FF2B5EF4-FFF2-40B4-BE49-F238E27FC236}">
                <a16:creationId xmlns:a16="http://schemas.microsoft.com/office/drawing/2014/main" xmlns="" id="{4EDF5C65-D66F-4B76-83E7-B1B7F0D33041}"/>
              </a:ext>
            </a:extLst>
          </p:cNvPr>
          <p:cNvSpPr/>
          <p:nvPr/>
        </p:nvSpPr>
        <p:spPr>
          <a:xfrm>
            <a:off x="3071604" y="1454601"/>
            <a:ext cx="1456853" cy="8758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lumMod val="50000"/>
                  </a:schemeClr>
                </a:solidFill>
              </a:rPr>
              <a:t>逗号分词，得到</a:t>
            </a:r>
            <a:r>
              <a:rPr lang="en-US" altLang="zh-CN" dirty="0">
                <a:solidFill>
                  <a:schemeClr val="bg1">
                    <a:lumMod val="50000"/>
                  </a:schemeClr>
                </a:solidFill>
              </a:rPr>
              <a:t>lines</a:t>
            </a:r>
            <a:endParaRPr lang="zh-CN" altLang="en-US" dirty="0">
              <a:solidFill>
                <a:schemeClr val="bg1">
                  <a:lumMod val="50000"/>
                </a:schemeClr>
              </a:solidFill>
            </a:endParaRPr>
          </a:p>
        </p:txBody>
      </p:sp>
      <p:sp>
        <p:nvSpPr>
          <p:cNvPr id="59" name="矩形: 圆角 58">
            <a:extLst>
              <a:ext uri="{FF2B5EF4-FFF2-40B4-BE49-F238E27FC236}">
                <a16:creationId xmlns:a16="http://schemas.microsoft.com/office/drawing/2014/main" xmlns="" id="{BBD37CE4-1D98-4A11-89C2-B15084F7A85E}"/>
              </a:ext>
            </a:extLst>
          </p:cNvPr>
          <p:cNvSpPr/>
          <p:nvPr/>
        </p:nvSpPr>
        <p:spPr>
          <a:xfrm>
            <a:off x="5012871" y="1443263"/>
            <a:ext cx="1605643" cy="8758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lumMod val="50000"/>
                  </a:schemeClr>
                </a:solidFill>
              </a:rPr>
              <a:t>得到</a:t>
            </a:r>
            <a:r>
              <a:rPr lang="en-US" altLang="zh-CN" dirty="0" err="1">
                <a:solidFill>
                  <a:schemeClr val="bg1">
                    <a:lumMod val="50000"/>
                  </a:schemeClr>
                </a:solidFill>
              </a:rPr>
              <a:t>LabeledPoint</a:t>
            </a:r>
            <a:endParaRPr lang="zh-CN" altLang="en-US" dirty="0">
              <a:solidFill>
                <a:schemeClr val="bg1">
                  <a:lumMod val="50000"/>
                </a:schemeClr>
              </a:solidFill>
            </a:endParaRPr>
          </a:p>
        </p:txBody>
      </p:sp>
      <p:sp>
        <p:nvSpPr>
          <p:cNvPr id="60" name="矩形: 圆角 59">
            <a:extLst>
              <a:ext uri="{FF2B5EF4-FFF2-40B4-BE49-F238E27FC236}">
                <a16:creationId xmlns:a16="http://schemas.microsoft.com/office/drawing/2014/main" xmlns="" id="{B5D17E1B-C665-4653-B2DD-1ABB39253B26}"/>
              </a:ext>
            </a:extLst>
          </p:cNvPr>
          <p:cNvSpPr/>
          <p:nvPr/>
        </p:nvSpPr>
        <p:spPr>
          <a:xfrm>
            <a:off x="7186366" y="1454601"/>
            <a:ext cx="1856034" cy="8758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lumMod val="50000"/>
                  </a:schemeClr>
                </a:solidFill>
              </a:rPr>
              <a:t>数据集划分，训练集</a:t>
            </a:r>
            <a:r>
              <a:rPr lang="en-US" altLang="zh-CN" dirty="0">
                <a:solidFill>
                  <a:schemeClr val="bg1">
                    <a:lumMod val="50000"/>
                  </a:schemeClr>
                </a:solidFill>
              </a:rPr>
              <a:t>&amp;</a:t>
            </a:r>
            <a:r>
              <a:rPr lang="zh-CN" altLang="en-US" dirty="0">
                <a:solidFill>
                  <a:schemeClr val="bg1">
                    <a:lumMod val="50000"/>
                  </a:schemeClr>
                </a:solidFill>
              </a:rPr>
              <a:t>测试集</a:t>
            </a:r>
          </a:p>
        </p:txBody>
      </p:sp>
      <p:sp>
        <p:nvSpPr>
          <p:cNvPr id="61" name="矩形: 圆角 60">
            <a:extLst>
              <a:ext uri="{FF2B5EF4-FFF2-40B4-BE49-F238E27FC236}">
                <a16:creationId xmlns:a16="http://schemas.microsoft.com/office/drawing/2014/main" xmlns="" id="{E0427EBF-91E9-4901-8533-92396D5F8B4D}"/>
              </a:ext>
            </a:extLst>
          </p:cNvPr>
          <p:cNvSpPr/>
          <p:nvPr/>
        </p:nvSpPr>
        <p:spPr>
          <a:xfrm>
            <a:off x="9610252" y="1436911"/>
            <a:ext cx="1447215" cy="89353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lumMod val="50000"/>
                  </a:schemeClr>
                </a:solidFill>
              </a:rPr>
              <a:t>构建</a:t>
            </a:r>
            <a:r>
              <a:rPr lang="en-US" altLang="zh-CN" dirty="0">
                <a:solidFill>
                  <a:schemeClr val="bg1">
                    <a:lumMod val="50000"/>
                  </a:schemeClr>
                </a:solidFill>
              </a:rPr>
              <a:t>SVM</a:t>
            </a:r>
            <a:r>
              <a:rPr lang="zh-CN" altLang="en-US" dirty="0">
                <a:solidFill>
                  <a:schemeClr val="bg1">
                    <a:lumMod val="50000"/>
                  </a:schemeClr>
                </a:solidFill>
              </a:rPr>
              <a:t>模型</a:t>
            </a:r>
          </a:p>
        </p:txBody>
      </p:sp>
      <p:sp>
        <p:nvSpPr>
          <p:cNvPr id="62" name="矩形: 圆角 61">
            <a:extLst>
              <a:ext uri="{FF2B5EF4-FFF2-40B4-BE49-F238E27FC236}">
                <a16:creationId xmlns:a16="http://schemas.microsoft.com/office/drawing/2014/main" xmlns="" id="{F836962D-F13B-4CBA-8DBC-9D3EF10B0BE6}"/>
              </a:ext>
            </a:extLst>
          </p:cNvPr>
          <p:cNvSpPr/>
          <p:nvPr/>
        </p:nvSpPr>
        <p:spPr>
          <a:xfrm>
            <a:off x="1329890" y="3429000"/>
            <a:ext cx="1856034" cy="8758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lumMod val="50000"/>
                  </a:schemeClr>
                </a:solidFill>
              </a:rPr>
              <a:t>算出特征向量权值</a:t>
            </a:r>
            <a:r>
              <a:rPr lang="en-US" altLang="zh-CN" dirty="0">
                <a:solidFill>
                  <a:schemeClr val="bg1">
                    <a:lumMod val="50000"/>
                  </a:schemeClr>
                </a:solidFill>
              </a:rPr>
              <a:t>w</a:t>
            </a:r>
            <a:endParaRPr lang="zh-CN" altLang="en-US" dirty="0">
              <a:solidFill>
                <a:schemeClr val="bg1">
                  <a:lumMod val="50000"/>
                </a:schemeClr>
              </a:solidFill>
            </a:endParaRPr>
          </a:p>
        </p:txBody>
      </p:sp>
      <p:sp>
        <p:nvSpPr>
          <p:cNvPr id="63" name="矩形: 圆角 62">
            <a:extLst>
              <a:ext uri="{FF2B5EF4-FFF2-40B4-BE49-F238E27FC236}">
                <a16:creationId xmlns:a16="http://schemas.microsoft.com/office/drawing/2014/main" xmlns="" id="{59ED15E2-8247-48DC-8714-A7AEF9B72740}"/>
              </a:ext>
            </a:extLst>
          </p:cNvPr>
          <p:cNvSpPr/>
          <p:nvPr/>
        </p:nvSpPr>
        <p:spPr>
          <a:xfrm>
            <a:off x="3800030" y="3276603"/>
            <a:ext cx="1856034" cy="110989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lumMod val="50000"/>
                  </a:schemeClr>
                </a:solidFill>
              </a:rPr>
              <a:t>预测测试集，计算精确度</a:t>
            </a:r>
          </a:p>
        </p:txBody>
      </p:sp>
      <p:cxnSp>
        <p:nvCxnSpPr>
          <p:cNvPr id="15" name="直接箭头连接符 14">
            <a:extLst>
              <a:ext uri="{FF2B5EF4-FFF2-40B4-BE49-F238E27FC236}">
                <a16:creationId xmlns:a16="http://schemas.microsoft.com/office/drawing/2014/main" xmlns="" id="{C9CC61CF-90CA-48FB-8224-C9B7DDCBCAEE}"/>
              </a:ext>
            </a:extLst>
          </p:cNvPr>
          <p:cNvCxnSpPr>
            <a:stCxn id="11" idx="3"/>
            <a:endCxn id="58" idx="1"/>
          </p:cNvCxnSpPr>
          <p:nvPr/>
        </p:nvCxnSpPr>
        <p:spPr>
          <a:xfrm flipV="1">
            <a:off x="2587190" y="1892525"/>
            <a:ext cx="484414" cy="14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xmlns="" id="{7E35A4D8-8748-4D5B-B179-DCDAC834DF70}"/>
              </a:ext>
            </a:extLst>
          </p:cNvPr>
          <p:cNvCxnSpPr>
            <a:stCxn id="58" idx="3"/>
            <a:endCxn id="59" idx="1"/>
          </p:cNvCxnSpPr>
          <p:nvPr/>
        </p:nvCxnSpPr>
        <p:spPr>
          <a:xfrm flipV="1">
            <a:off x="4528457" y="1881187"/>
            <a:ext cx="484414" cy="11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xmlns="" id="{58CB4BF3-4D84-452B-9A7C-79F5233DA785}"/>
              </a:ext>
            </a:extLst>
          </p:cNvPr>
          <p:cNvCxnSpPr>
            <a:stCxn id="59" idx="3"/>
            <a:endCxn id="60" idx="1"/>
          </p:cNvCxnSpPr>
          <p:nvPr/>
        </p:nvCxnSpPr>
        <p:spPr>
          <a:xfrm>
            <a:off x="6618514" y="1881187"/>
            <a:ext cx="567852" cy="11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xmlns="" id="{4E90450F-155B-44B5-B285-946FBA405B42}"/>
              </a:ext>
            </a:extLst>
          </p:cNvPr>
          <p:cNvCxnSpPr>
            <a:stCxn id="60" idx="3"/>
            <a:endCxn id="61" idx="1"/>
          </p:cNvCxnSpPr>
          <p:nvPr/>
        </p:nvCxnSpPr>
        <p:spPr>
          <a:xfrm flipV="1">
            <a:off x="9042400" y="1883680"/>
            <a:ext cx="567852" cy="8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连接符: 曲线 68">
            <a:extLst>
              <a:ext uri="{FF2B5EF4-FFF2-40B4-BE49-F238E27FC236}">
                <a16:creationId xmlns:a16="http://schemas.microsoft.com/office/drawing/2014/main" xmlns="" id="{0C88AD7C-7F0E-4E41-8457-585EABD16455}"/>
              </a:ext>
            </a:extLst>
          </p:cNvPr>
          <p:cNvCxnSpPr/>
          <p:nvPr/>
        </p:nvCxnSpPr>
        <p:spPr>
          <a:xfrm rot="5400000">
            <a:off x="5641445" y="-1169590"/>
            <a:ext cx="1098552" cy="8075953"/>
          </a:xfrm>
          <a:prstGeom prst="curvedConnector3">
            <a:avLst>
              <a:gd name="adj1" fmla="val 359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xmlns="" id="{FB504759-1202-42D8-BFE9-E385B7C6EC50}"/>
              </a:ext>
            </a:extLst>
          </p:cNvPr>
          <p:cNvCxnSpPr>
            <a:stCxn id="62" idx="3"/>
            <a:endCxn id="63" idx="1"/>
          </p:cNvCxnSpPr>
          <p:nvPr/>
        </p:nvCxnSpPr>
        <p:spPr>
          <a:xfrm flipV="1">
            <a:off x="3185924" y="3831549"/>
            <a:ext cx="614106" cy="35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795815"/>
      </p:ext>
    </p:extLst>
  </p:cSld>
  <p:clrMapOvr>
    <a:masterClrMapping/>
  </p:clrMapOvr>
  <p:transition xmlns:p14="http://schemas.microsoft.com/office/powerpoint/2010/mai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代码分析</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3</a:t>
            </a:r>
            <a:endParaRPr lang="zh-CN" altLang="en-US" sz="6000" b="1" dirty="0">
              <a:solidFill>
                <a:schemeClr val="bg1"/>
              </a:solidFill>
              <a:effectLst>
                <a:outerShdw blurRad="38100" dist="38100" dir="2700000" algn="tl">
                  <a:srgbClr val="000000">
                    <a:alpha val="43137"/>
                  </a:srgbClr>
                </a:outerShdw>
              </a:effectLst>
              <a:ea typeface="+mj-ea"/>
            </a:endParaRPr>
          </a:p>
        </p:txBody>
      </p:sp>
      <p:pic>
        <p:nvPicPr>
          <p:cNvPr id="8" name="图片 7">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3182" y="6367780"/>
            <a:ext cx="1828800" cy="243840"/>
          </a:xfrm>
          <a:prstGeom prst="rect">
            <a:avLst/>
          </a:prstGeom>
        </p:spPr>
      </p:pic>
      <p:sp>
        <p:nvSpPr>
          <p:cNvPr id="11" name="文本框 10">
            <a:extLst>
              <a:ext uri="{FF2B5EF4-FFF2-40B4-BE49-F238E27FC236}">
                <a16:creationId xmlns:a16="http://schemas.microsoft.com/office/drawing/2014/main" xmlns="" id="{06BB37BC-B628-4307-9D7D-A0CC2C462742}"/>
              </a:ext>
            </a:extLst>
          </p:cNvPr>
          <p:cNvSpPr txBox="1"/>
          <p:nvPr/>
        </p:nvSpPr>
        <p:spPr>
          <a:xfrm>
            <a:off x="583588" y="2477396"/>
            <a:ext cx="1954381" cy="400110"/>
          </a:xfrm>
          <a:prstGeom prst="rect">
            <a:avLst/>
          </a:prstGeom>
          <a:noFill/>
        </p:spPr>
        <p:txBody>
          <a:bodyPr wrap="none" rtlCol="0">
            <a:spAutoFit/>
          </a:bodyPr>
          <a:lstStyle/>
          <a:p>
            <a:r>
              <a:rPr lang="en-US" altLang="zh-CN" sz="2000" dirty="0"/>
              <a:t>SVM</a:t>
            </a:r>
            <a:r>
              <a:rPr lang="zh-CN" altLang="en-US" sz="2000" dirty="0"/>
              <a:t>模型的构建</a:t>
            </a:r>
          </a:p>
        </p:txBody>
      </p:sp>
      <p:pic>
        <p:nvPicPr>
          <p:cNvPr id="2" name="Picture 1" descr="屏幕快照 2018-02-07 下午8.44.2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588" y="891721"/>
            <a:ext cx="10525191" cy="1352709"/>
          </a:xfrm>
          <a:prstGeom prst="rect">
            <a:avLst/>
          </a:prstGeom>
        </p:spPr>
      </p:pic>
      <p:sp>
        <p:nvSpPr>
          <p:cNvPr id="12" name="文本框 10">
            <a:extLst>
              <a:ext uri="{FF2B5EF4-FFF2-40B4-BE49-F238E27FC236}">
                <a16:creationId xmlns:a16="http://schemas.microsoft.com/office/drawing/2014/main" xmlns="" id="{E363DB0F-5907-40CE-AB80-BE349602826F}"/>
              </a:ext>
            </a:extLst>
          </p:cNvPr>
          <p:cNvSpPr txBox="1"/>
          <p:nvPr/>
        </p:nvSpPr>
        <p:spPr>
          <a:xfrm>
            <a:off x="877503" y="4893734"/>
            <a:ext cx="1210588" cy="400110"/>
          </a:xfrm>
          <a:prstGeom prst="rect">
            <a:avLst/>
          </a:prstGeom>
          <a:noFill/>
        </p:spPr>
        <p:txBody>
          <a:bodyPr wrap="none" rtlCol="0">
            <a:spAutoFit/>
          </a:bodyPr>
          <a:lstStyle/>
          <a:p>
            <a:r>
              <a:rPr lang="zh-CN" altLang="en-US" sz="2000" dirty="0"/>
              <a:t>样本测试</a:t>
            </a:r>
          </a:p>
        </p:txBody>
      </p:sp>
      <p:pic>
        <p:nvPicPr>
          <p:cNvPr id="9" name="Picture 8" descr="屏幕快照 2018-02-07 下午9.29.24.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404" y="3122336"/>
            <a:ext cx="10926741" cy="1437729"/>
          </a:xfrm>
          <a:prstGeom prst="rect">
            <a:avLst/>
          </a:prstGeom>
        </p:spPr>
      </p:pic>
    </p:spTree>
    <p:extLst>
      <p:ext uri="{BB962C8B-B14F-4D97-AF65-F5344CB8AC3E}">
        <p14:creationId xmlns:p14="http://schemas.microsoft.com/office/powerpoint/2010/main" val="1550961709"/>
      </p:ext>
    </p:extLst>
  </p:cSld>
  <p:clrMapOvr>
    <a:masterClrMapping/>
  </p:clrMapOvr>
  <p:transition xmlns:p14="http://schemas.microsoft.com/office/powerpoint/2010/mai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 name="矩形 4"/>
          <p:cNvSpPr txBox="1"/>
          <p:nvPr/>
        </p:nvSpPr>
        <p:spPr>
          <a:xfrm>
            <a:off x="1171418" y="184665"/>
            <a:ext cx="1323341" cy="510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2400" b="1">
                <a:solidFill>
                  <a:srgbClr val="676661"/>
                </a:solidFill>
                <a:latin typeface="微软雅黑"/>
                <a:ea typeface="微软雅黑"/>
                <a:cs typeface="微软雅黑"/>
                <a:sym typeface="微软雅黑"/>
              </a:defRPr>
            </a:lvl1pPr>
          </a:lstStyle>
          <a:p>
            <a:r>
              <a:t>代码分析</a:t>
            </a:r>
          </a:p>
        </p:txBody>
      </p:sp>
      <p:sp>
        <p:nvSpPr>
          <p:cNvPr id="611" name="五边形 5"/>
          <p:cNvSpPr/>
          <p:nvPr/>
        </p:nvSpPr>
        <p:spPr>
          <a:xfrm rot="5400000">
            <a:off x="431642" y="151945"/>
            <a:ext cx="891721" cy="58783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481" y="0"/>
                </a:lnTo>
                <a:lnTo>
                  <a:pt x="21600" y="10800"/>
                </a:lnTo>
                <a:lnTo>
                  <a:pt x="14481" y="21600"/>
                </a:lnTo>
                <a:lnTo>
                  <a:pt x="0" y="21600"/>
                </a:lnTo>
                <a:close/>
              </a:path>
            </a:pathLst>
          </a:custGeom>
          <a:solidFill>
            <a:srgbClr val="79A5B2"/>
          </a:solidFill>
          <a:ln w="12700">
            <a:miter lim="400000"/>
          </a:ln>
          <a:effectLst>
            <a:outerShdw blurRad="50800" dist="38100" dir="2700000" rotWithShape="0">
              <a:srgbClr val="000000">
                <a:alpha val="40000"/>
              </a:srgbClr>
            </a:outerShdw>
          </a:effectLst>
        </p:spPr>
        <p:txBody>
          <a:bodyPr lIns="45719" rIns="45719" anchor="ctr"/>
          <a:lstStyle/>
          <a:p>
            <a:pPr algn="ctr">
              <a:defRPr>
                <a:solidFill>
                  <a:srgbClr val="FFFFFF"/>
                </a:solidFill>
              </a:defRPr>
            </a:pPr>
            <a:endParaRPr/>
          </a:p>
        </p:txBody>
      </p:sp>
      <p:sp>
        <p:nvSpPr>
          <p:cNvPr id="612" name="文本框 3"/>
          <p:cNvSpPr txBox="1"/>
          <p:nvPr/>
        </p:nvSpPr>
        <p:spPr>
          <a:xfrm>
            <a:off x="590404" y="-139532"/>
            <a:ext cx="550626" cy="9677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0" b="1">
                <a:solidFill>
                  <a:srgbClr val="FFFFFF"/>
                </a:solidFill>
                <a:effectLst>
                  <a:outerShdw blurRad="38100" dist="38100" dir="2700000" rotWithShape="0">
                    <a:srgbClr val="000000">
                      <a:alpha val="43137"/>
                    </a:srgbClr>
                  </a:outerShdw>
                </a:effectLst>
              </a:defRPr>
            </a:lvl1pPr>
          </a:lstStyle>
          <a:p>
            <a:r>
              <a:t>3</a:t>
            </a:r>
          </a:p>
        </p:txBody>
      </p:sp>
      <p:pic>
        <p:nvPicPr>
          <p:cNvPr id="613" name="图片 7" descr="图片 7">
            <a:hlinkClick r:id="rId2"/>
          </p:cNvPr>
          <p:cNvPicPr>
            <a:picLocks noChangeAspect="1"/>
          </p:cNvPicPr>
          <p:nvPr/>
        </p:nvPicPr>
        <p:blipFill>
          <a:blip r:embed="rId3">
            <a:extLst/>
          </a:blip>
          <a:stretch>
            <a:fillRect/>
          </a:stretch>
        </p:blipFill>
        <p:spPr>
          <a:xfrm>
            <a:off x="9953181" y="6367779"/>
            <a:ext cx="1828801" cy="243841"/>
          </a:xfrm>
          <a:prstGeom prst="rect">
            <a:avLst/>
          </a:prstGeom>
          <a:ln w="12700">
            <a:miter lim="400000"/>
          </a:ln>
        </p:spPr>
      </p:pic>
      <p:grpSp>
        <p:nvGrpSpPr>
          <p:cNvPr id="616" name="矩形: 圆角 10"/>
          <p:cNvGrpSpPr/>
          <p:nvPr/>
        </p:nvGrpSpPr>
        <p:grpSpPr>
          <a:xfrm>
            <a:off x="1329890" y="1454602"/>
            <a:ext cx="1257301" cy="903972"/>
            <a:chOff x="0" y="0"/>
            <a:chExt cx="1257300" cy="903971"/>
          </a:xfrm>
        </p:grpSpPr>
        <p:sp>
          <p:nvSpPr>
            <p:cNvPr id="614" name="圆角矩形"/>
            <p:cNvSpPr/>
            <p:nvPr/>
          </p:nvSpPr>
          <p:spPr>
            <a:xfrm>
              <a:off x="0" y="0"/>
              <a:ext cx="1257300" cy="903972"/>
            </a:xfrm>
            <a:prstGeom prst="roundRect">
              <a:avLst>
                <a:gd name="adj" fmla="val 16667"/>
              </a:avLst>
            </a:prstGeom>
            <a:noFill/>
            <a:ln w="12700" cap="flat">
              <a:solidFill>
                <a:srgbClr val="000000"/>
              </a:solidFill>
              <a:prstDash val="solid"/>
              <a:miter lim="800000"/>
            </a:ln>
            <a:effectLst/>
          </p:spPr>
          <p:txBody>
            <a:bodyPr wrap="square" lIns="45719" tIns="45719" rIns="45719" bIns="45719" numCol="1" anchor="ctr">
              <a:noAutofit/>
            </a:bodyPr>
            <a:lstStyle/>
            <a:p>
              <a:pPr algn="ctr">
                <a:defRPr>
                  <a:solidFill>
                    <a:srgbClr val="808080"/>
                  </a:solidFill>
                </a:defRPr>
              </a:pPr>
              <a:endParaRPr/>
            </a:p>
          </p:txBody>
        </p:sp>
        <p:sp>
          <p:nvSpPr>
            <p:cNvPr id="615" name="读取data"/>
            <p:cNvSpPr txBox="1"/>
            <p:nvPr/>
          </p:nvSpPr>
          <p:spPr>
            <a:xfrm>
              <a:off x="44127" y="247515"/>
              <a:ext cx="1169046"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808080"/>
                  </a:solidFill>
                </a:defRPr>
              </a:pPr>
              <a:r>
                <a:rPr>
                  <a:latin typeface="微软雅黑"/>
                  <a:ea typeface="微软雅黑"/>
                  <a:cs typeface="微软雅黑"/>
                  <a:sym typeface="微软雅黑"/>
                </a:rPr>
                <a:t>读取</a:t>
              </a:r>
              <a:r>
                <a:t>data</a:t>
              </a:r>
            </a:p>
          </p:txBody>
        </p:sp>
      </p:grpSp>
      <p:grpSp>
        <p:nvGrpSpPr>
          <p:cNvPr id="619" name="矩形: 圆角 57"/>
          <p:cNvGrpSpPr/>
          <p:nvPr/>
        </p:nvGrpSpPr>
        <p:grpSpPr>
          <a:xfrm>
            <a:off x="3071603" y="1454601"/>
            <a:ext cx="1456855" cy="875848"/>
            <a:chOff x="0" y="0"/>
            <a:chExt cx="1456853" cy="875847"/>
          </a:xfrm>
        </p:grpSpPr>
        <p:sp>
          <p:nvSpPr>
            <p:cNvPr id="617" name="圆角矩形"/>
            <p:cNvSpPr/>
            <p:nvPr/>
          </p:nvSpPr>
          <p:spPr>
            <a:xfrm>
              <a:off x="0" y="0"/>
              <a:ext cx="1456854" cy="875848"/>
            </a:xfrm>
            <a:prstGeom prst="roundRect">
              <a:avLst>
                <a:gd name="adj" fmla="val 16667"/>
              </a:avLst>
            </a:prstGeom>
            <a:noFill/>
            <a:ln w="12700" cap="flat">
              <a:solidFill>
                <a:srgbClr val="000000"/>
              </a:solidFill>
              <a:prstDash val="solid"/>
              <a:miter lim="800000"/>
            </a:ln>
            <a:effectLst/>
          </p:spPr>
          <p:txBody>
            <a:bodyPr wrap="square" lIns="45719" tIns="45719" rIns="45719" bIns="45719" numCol="1" anchor="ctr">
              <a:noAutofit/>
            </a:bodyPr>
            <a:lstStyle/>
            <a:p>
              <a:pPr algn="ctr">
                <a:defRPr>
                  <a:solidFill>
                    <a:srgbClr val="808080"/>
                  </a:solidFill>
                </a:defRPr>
              </a:pPr>
              <a:endParaRPr/>
            </a:p>
          </p:txBody>
        </p:sp>
        <p:sp>
          <p:nvSpPr>
            <p:cNvPr id="618" name="逗号分词，得到lines"/>
            <p:cNvSpPr txBox="1"/>
            <p:nvPr/>
          </p:nvSpPr>
          <p:spPr>
            <a:xfrm>
              <a:off x="42754" y="74703"/>
              <a:ext cx="1371345" cy="726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808080"/>
                  </a:solidFill>
                </a:defRPr>
              </a:pPr>
              <a:r>
                <a:rPr>
                  <a:latin typeface="微软雅黑"/>
                  <a:ea typeface="微软雅黑"/>
                  <a:cs typeface="微软雅黑"/>
                  <a:sym typeface="微软雅黑"/>
                </a:rPr>
                <a:t>逗号分词，得到</a:t>
              </a:r>
              <a:r>
                <a:t>lines</a:t>
              </a:r>
            </a:p>
          </p:txBody>
        </p:sp>
      </p:grpSp>
      <p:grpSp>
        <p:nvGrpSpPr>
          <p:cNvPr id="622" name="矩形: 圆角 58"/>
          <p:cNvGrpSpPr/>
          <p:nvPr/>
        </p:nvGrpSpPr>
        <p:grpSpPr>
          <a:xfrm>
            <a:off x="5012871" y="1443262"/>
            <a:ext cx="1605644" cy="875848"/>
            <a:chOff x="0" y="0"/>
            <a:chExt cx="1605642" cy="875847"/>
          </a:xfrm>
        </p:grpSpPr>
        <p:sp>
          <p:nvSpPr>
            <p:cNvPr id="620" name="圆角矩形"/>
            <p:cNvSpPr/>
            <p:nvPr/>
          </p:nvSpPr>
          <p:spPr>
            <a:xfrm>
              <a:off x="0" y="0"/>
              <a:ext cx="1605643" cy="875848"/>
            </a:xfrm>
            <a:prstGeom prst="roundRect">
              <a:avLst>
                <a:gd name="adj" fmla="val 16667"/>
              </a:avLst>
            </a:prstGeom>
            <a:noFill/>
            <a:ln w="12700" cap="flat">
              <a:solidFill>
                <a:srgbClr val="000000"/>
              </a:solidFill>
              <a:prstDash val="solid"/>
              <a:miter lim="800000"/>
            </a:ln>
            <a:effectLst/>
          </p:spPr>
          <p:txBody>
            <a:bodyPr wrap="square" lIns="45719" tIns="45719" rIns="45719" bIns="45719" numCol="1" anchor="ctr">
              <a:noAutofit/>
            </a:bodyPr>
            <a:lstStyle/>
            <a:p>
              <a:pPr algn="ctr">
                <a:defRPr>
                  <a:solidFill>
                    <a:srgbClr val="808080"/>
                  </a:solidFill>
                </a:defRPr>
              </a:pPr>
              <a:endParaRPr/>
            </a:p>
          </p:txBody>
        </p:sp>
        <p:sp>
          <p:nvSpPr>
            <p:cNvPr id="621" name="得到LabeledPoint"/>
            <p:cNvSpPr txBox="1"/>
            <p:nvPr/>
          </p:nvSpPr>
          <p:spPr>
            <a:xfrm>
              <a:off x="42755" y="100103"/>
              <a:ext cx="1520133" cy="675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808080"/>
                  </a:solidFill>
                </a:defRPr>
              </a:pPr>
              <a:r>
                <a:rPr>
                  <a:latin typeface="微软雅黑"/>
                  <a:ea typeface="微软雅黑"/>
                  <a:cs typeface="微软雅黑"/>
                  <a:sym typeface="微软雅黑"/>
                </a:rPr>
                <a:t>得到</a:t>
              </a:r>
              <a:r>
                <a:t>LabeledPoint</a:t>
              </a:r>
            </a:p>
          </p:txBody>
        </p:sp>
      </p:grpSp>
      <p:grpSp>
        <p:nvGrpSpPr>
          <p:cNvPr id="625" name="矩形: 圆角 59"/>
          <p:cNvGrpSpPr/>
          <p:nvPr/>
        </p:nvGrpSpPr>
        <p:grpSpPr>
          <a:xfrm>
            <a:off x="7186366" y="1454601"/>
            <a:ext cx="1856034" cy="875848"/>
            <a:chOff x="0" y="0"/>
            <a:chExt cx="1856033" cy="875847"/>
          </a:xfrm>
        </p:grpSpPr>
        <p:sp>
          <p:nvSpPr>
            <p:cNvPr id="623" name="圆角矩形"/>
            <p:cNvSpPr/>
            <p:nvPr/>
          </p:nvSpPr>
          <p:spPr>
            <a:xfrm>
              <a:off x="0" y="0"/>
              <a:ext cx="1856034" cy="875848"/>
            </a:xfrm>
            <a:prstGeom prst="roundRect">
              <a:avLst>
                <a:gd name="adj" fmla="val 16667"/>
              </a:avLst>
            </a:prstGeom>
            <a:noFill/>
            <a:ln w="12700" cap="flat">
              <a:solidFill>
                <a:srgbClr val="000000"/>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624" name="数据集划分，训练集&amp;测试集"/>
            <p:cNvSpPr txBox="1"/>
            <p:nvPr/>
          </p:nvSpPr>
          <p:spPr>
            <a:xfrm>
              <a:off x="42754" y="74703"/>
              <a:ext cx="1770526" cy="726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808080"/>
                  </a:solidFill>
                </a:defRPr>
              </a:pPr>
              <a:r>
                <a:rPr>
                  <a:latin typeface="微软雅黑"/>
                  <a:ea typeface="微软雅黑"/>
                  <a:cs typeface="微软雅黑"/>
                  <a:sym typeface="微软雅黑"/>
                </a:rPr>
                <a:t>数据集划分，训练集</a:t>
              </a:r>
              <a:r>
                <a:t>&amp;</a:t>
              </a:r>
              <a:r>
                <a:rPr>
                  <a:latin typeface="微软雅黑"/>
                  <a:ea typeface="微软雅黑"/>
                  <a:cs typeface="微软雅黑"/>
                  <a:sym typeface="微软雅黑"/>
                </a:rPr>
                <a:t>测试集</a:t>
              </a:r>
            </a:p>
          </p:txBody>
        </p:sp>
      </p:grpSp>
      <p:grpSp>
        <p:nvGrpSpPr>
          <p:cNvPr id="628" name="矩形: 圆角 60"/>
          <p:cNvGrpSpPr/>
          <p:nvPr/>
        </p:nvGrpSpPr>
        <p:grpSpPr>
          <a:xfrm>
            <a:off x="9610252" y="1436911"/>
            <a:ext cx="1447216" cy="893538"/>
            <a:chOff x="0" y="0"/>
            <a:chExt cx="1447214" cy="893537"/>
          </a:xfrm>
        </p:grpSpPr>
        <p:sp>
          <p:nvSpPr>
            <p:cNvPr id="626" name="圆角矩形"/>
            <p:cNvSpPr/>
            <p:nvPr/>
          </p:nvSpPr>
          <p:spPr>
            <a:xfrm>
              <a:off x="0" y="0"/>
              <a:ext cx="1447215" cy="893538"/>
            </a:xfrm>
            <a:prstGeom prst="roundRect">
              <a:avLst>
                <a:gd name="adj" fmla="val 16667"/>
              </a:avLst>
            </a:prstGeom>
            <a:noFill/>
            <a:ln w="12700" cap="flat">
              <a:solidFill>
                <a:srgbClr val="000000"/>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627" name="构建logistic模型"/>
            <p:cNvSpPr txBox="1"/>
            <p:nvPr/>
          </p:nvSpPr>
          <p:spPr>
            <a:xfrm>
              <a:off x="43618" y="83548"/>
              <a:ext cx="1359979" cy="726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808080"/>
                  </a:solidFill>
                  <a:latin typeface="微软雅黑"/>
                  <a:ea typeface="微软雅黑"/>
                  <a:cs typeface="微软雅黑"/>
                  <a:sym typeface="微软雅黑"/>
                </a:defRPr>
              </a:lvl1pPr>
            </a:lstStyle>
            <a:p>
              <a:r>
                <a:t>构建logistic模型</a:t>
              </a:r>
            </a:p>
          </p:txBody>
        </p:sp>
      </p:grpSp>
      <p:grpSp>
        <p:nvGrpSpPr>
          <p:cNvPr id="631" name="矩形: 圆角 61"/>
          <p:cNvGrpSpPr/>
          <p:nvPr/>
        </p:nvGrpSpPr>
        <p:grpSpPr>
          <a:xfrm>
            <a:off x="1329890" y="3429000"/>
            <a:ext cx="1856035" cy="875848"/>
            <a:chOff x="0" y="0"/>
            <a:chExt cx="1856033" cy="875847"/>
          </a:xfrm>
        </p:grpSpPr>
        <p:sp>
          <p:nvSpPr>
            <p:cNvPr id="629" name="圆角矩形"/>
            <p:cNvSpPr/>
            <p:nvPr/>
          </p:nvSpPr>
          <p:spPr>
            <a:xfrm>
              <a:off x="0" y="0"/>
              <a:ext cx="1856034" cy="875848"/>
            </a:xfrm>
            <a:prstGeom prst="roundRect">
              <a:avLst>
                <a:gd name="adj" fmla="val 16667"/>
              </a:avLst>
            </a:prstGeom>
            <a:noFill/>
            <a:ln w="12700" cap="flat">
              <a:solidFill>
                <a:srgbClr val="000000"/>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630" name="用logistic模型测试"/>
            <p:cNvSpPr txBox="1"/>
            <p:nvPr/>
          </p:nvSpPr>
          <p:spPr>
            <a:xfrm>
              <a:off x="42754" y="74703"/>
              <a:ext cx="1770526" cy="726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808080"/>
                  </a:solidFill>
                  <a:latin typeface="微软雅黑"/>
                  <a:ea typeface="微软雅黑"/>
                  <a:cs typeface="微软雅黑"/>
                  <a:sym typeface="微软雅黑"/>
                </a:defRPr>
              </a:lvl1pPr>
            </a:lstStyle>
            <a:p>
              <a:pPr>
                <a:defRPr>
                  <a:latin typeface="Calibri"/>
                  <a:ea typeface="Calibri"/>
                  <a:cs typeface="Calibri"/>
                  <a:sym typeface="Calibri"/>
                </a:defRPr>
              </a:pPr>
              <a:r>
                <a:rPr>
                  <a:latin typeface="微软雅黑"/>
                  <a:ea typeface="微软雅黑"/>
                  <a:cs typeface="微软雅黑"/>
                  <a:sym typeface="微软雅黑"/>
                </a:rPr>
                <a:t>用logistic模型测试</a:t>
              </a:r>
            </a:p>
          </p:txBody>
        </p:sp>
      </p:grpSp>
      <p:grpSp>
        <p:nvGrpSpPr>
          <p:cNvPr id="634" name="矩形: 圆角 62"/>
          <p:cNvGrpSpPr/>
          <p:nvPr/>
        </p:nvGrpSpPr>
        <p:grpSpPr>
          <a:xfrm>
            <a:off x="3800030" y="3276603"/>
            <a:ext cx="1856035" cy="1109892"/>
            <a:chOff x="0" y="0"/>
            <a:chExt cx="1856033" cy="1109890"/>
          </a:xfrm>
        </p:grpSpPr>
        <p:sp>
          <p:nvSpPr>
            <p:cNvPr id="632" name="圆角矩形"/>
            <p:cNvSpPr/>
            <p:nvPr/>
          </p:nvSpPr>
          <p:spPr>
            <a:xfrm>
              <a:off x="0" y="0"/>
              <a:ext cx="1856034" cy="1109891"/>
            </a:xfrm>
            <a:prstGeom prst="roundRect">
              <a:avLst>
                <a:gd name="adj" fmla="val 16667"/>
              </a:avLst>
            </a:prstGeom>
            <a:noFill/>
            <a:ln w="12700" cap="flat">
              <a:solidFill>
                <a:srgbClr val="000000"/>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633" name="计算精确度、准确率、召回率、混淆矩阵"/>
            <p:cNvSpPr txBox="1"/>
            <p:nvPr/>
          </p:nvSpPr>
          <p:spPr>
            <a:xfrm>
              <a:off x="54180" y="32975"/>
              <a:ext cx="1747674" cy="1043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808080"/>
                  </a:solidFill>
                  <a:latin typeface="微软雅黑"/>
                  <a:ea typeface="微软雅黑"/>
                  <a:cs typeface="微软雅黑"/>
                  <a:sym typeface="微软雅黑"/>
                </a:defRPr>
              </a:lvl1pPr>
            </a:lstStyle>
            <a:p>
              <a:pPr>
                <a:defRPr>
                  <a:latin typeface="Calibri"/>
                  <a:ea typeface="Calibri"/>
                  <a:cs typeface="Calibri"/>
                  <a:sym typeface="Calibri"/>
                </a:defRPr>
              </a:pPr>
              <a:r>
                <a:rPr>
                  <a:latin typeface="微软雅黑"/>
                  <a:ea typeface="微软雅黑"/>
                  <a:cs typeface="微软雅黑"/>
                  <a:sym typeface="微软雅黑"/>
                </a:rPr>
                <a:t>计算精确度、准确率、召回率、混淆矩阵</a:t>
              </a:r>
            </a:p>
          </p:txBody>
        </p:sp>
      </p:grpSp>
      <p:sp>
        <p:nvSpPr>
          <p:cNvPr id="641" name="直接箭头连接符 14"/>
          <p:cNvSpPr/>
          <p:nvPr/>
        </p:nvSpPr>
        <p:spPr>
          <a:xfrm>
            <a:off x="2593540" y="1898136"/>
            <a:ext cx="471714" cy="360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6350">
            <a:solidFill>
              <a:schemeClr val="accent1"/>
            </a:solidFill>
            <a:miter/>
            <a:tailEnd type="triangle"/>
          </a:ln>
        </p:spPr>
        <p:txBody>
          <a:bodyPr/>
          <a:lstStyle/>
          <a:p>
            <a:endParaRPr/>
          </a:p>
        </p:txBody>
      </p:sp>
      <p:sp>
        <p:nvSpPr>
          <p:cNvPr id="642" name="直接箭头连接符 18"/>
          <p:cNvSpPr/>
          <p:nvPr/>
        </p:nvSpPr>
        <p:spPr>
          <a:xfrm>
            <a:off x="4534882" y="1885738"/>
            <a:ext cx="471640" cy="265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6350">
            <a:solidFill>
              <a:schemeClr val="accent1"/>
            </a:solidFill>
            <a:miter/>
            <a:tailEnd type="triangle"/>
          </a:ln>
        </p:spPr>
        <p:txBody>
          <a:bodyPr/>
          <a:lstStyle/>
          <a:p>
            <a:endParaRPr/>
          </a:p>
        </p:txBody>
      </p:sp>
      <p:sp>
        <p:nvSpPr>
          <p:cNvPr id="643" name="直接箭头连接符 64"/>
          <p:cNvSpPr/>
          <p:nvPr/>
        </p:nvSpPr>
        <p:spPr>
          <a:xfrm>
            <a:off x="6624977" y="1885178"/>
            <a:ext cx="555040" cy="27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6350">
            <a:solidFill>
              <a:schemeClr val="accent1"/>
            </a:solidFill>
            <a:miter/>
            <a:tailEnd type="triangle"/>
          </a:ln>
        </p:spPr>
        <p:txBody>
          <a:bodyPr/>
          <a:lstStyle/>
          <a:p>
            <a:endParaRPr/>
          </a:p>
        </p:txBody>
      </p:sp>
      <p:sp>
        <p:nvSpPr>
          <p:cNvPr id="644" name="直接箭头连接符 66"/>
          <p:cNvSpPr/>
          <p:nvPr/>
        </p:nvSpPr>
        <p:spPr>
          <a:xfrm>
            <a:off x="9048900" y="1886588"/>
            <a:ext cx="555003" cy="22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6350">
            <a:solidFill>
              <a:schemeClr val="accent1"/>
            </a:solidFill>
            <a:miter/>
            <a:tailEnd type="triangle"/>
          </a:ln>
        </p:spPr>
        <p:txBody>
          <a:bodyPr/>
          <a:lstStyle/>
          <a:p>
            <a:endParaRPr/>
          </a:p>
        </p:txBody>
      </p:sp>
      <p:sp>
        <p:nvSpPr>
          <p:cNvPr id="646" name="直接箭头连接符 70"/>
          <p:cNvSpPr/>
          <p:nvPr/>
        </p:nvSpPr>
        <p:spPr>
          <a:xfrm>
            <a:off x="3192424" y="3844929"/>
            <a:ext cx="601257" cy="86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6350">
            <a:solidFill>
              <a:schemeClr val="accent1"/>
            </a:solidFill>
            <a:miter/>
            <a:tailEnd type="triangle"/>
          </a:ln>
        </p:spPr>
        <p:txBody>
          <a:bodyPr/>
          <a:lstStyle/>
          <a:p>
            <a:endParaRPr/>
          </a:p>
        </p:txBody>
      </p:sp>
      <p:cxnSp>
        <p:nvCxnSpPr>
          <p:cNvPr id="3" name="连接符: 曲线 2">
            <a:extLst>
              <a:ext uri="{FF2B5EF4-FFF2-40B4-BE49-F238E27FC236}">
                <a16:creationId xmlns:a16="http://schemas.microsoft.com/office/drawing/2014/main" xmlns="" id="{2B94A1A8-976B-4406-A384-894D233B6816}"/>
              </a:ext>
            </a:extLst>
          </p:cNvPr>
          <p:cNvCxnSpPr>
            <a:cxnSpLocks/>
            <a:stCxn id="626" idx="2"/>
            <a:endCxn id="629" idx="0"/>
          </p:cNvCxnSpPr>
          <p:nvPr/>
        </p:nvCxnSpPr>
        <p:spPr>
          <a:xfrm rot="5400000">
            <a:off x="5746610" y="-1158251"/>
            <a:ext cx="1098550" cy="807595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203379"/>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矩形 4"/>
          <p:cNvSpPr txBox="1"/>
          <p:nvPr/>
        </p:nvSpPr>
        <p:spPr>
          <a:xfrm>
            <a:off x="1171418" y="184665"/>
            <a:ext cx="1323341" cy="510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2400" b="1">
                <a:solidFill>
                  <a:srgbClr val="676661"/>
                </a:solidFill>
                <a:latin typeface="微软雅黑"/>
                <a:ea typeface="微软雅黑"/>
                <a:cs typeface="微软雅黑"/>
                <a:sym typeface="微软雅黑"/>
              </a:defRPr>
            </a:lvl1pPr>
          </a:lstStyle>
          <a:p>
            <a:r>
              <a:t>代码分析</a:t>
            </a:r>
          </a:p>
        </p:txBody>
      </p:sp>
      <p:sp>
        <p:nvSpPr>
          <p:cNvPr id="649" name="五边形 5"/>
          <p:cNvSpPr/>
          <p:nvPr/>
        </p:nvSpPr>
        <p:spPr>
          <a:xfrm rot="5400000">
            <a:off x="431642" y="151945"/>
            <a:ext cx="891721" cy="58783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481" y="0"/>
                </a:lnTo>
                <a:lnTo>
                  <a:pt x="21600" y="10800"/>
                </a:lnTo>
                <a:lnTo>
                  <a:pt x="14481" y="21600"/>
                </a:lnTo>
                <a:lnTo>
                  <a:pt x="0" y="21600"/>
                </a:lnTo>
                <a:close/>
              </a:path>
            </a:pathLst>
          </a:custGeom>
          <a:solidFill>
            <a:srgbClr val="79A5B2"/>
          </a:solidFill>
          <a:ln w="12700">
            <a:miter lim="400000"/>
          </a:ln>
          <a:effectLst>
            <a:outerShdw blurRad="50800" dist="38100" dir="2700000" rotWithShape="0">
              <a:srgbClr val="000000">
                <a:alpha val="40000"/>
              </a:srgbClr>
            </a:outerShdw>
          </a:effectLst>
        </p:spPr>
        <p:txBody>
          <a:bodyPr lIns="45719" rIns="45719" anchor="ctr"/>
          <a:lstStyle/>
          <a:p>
            <a:pPr algn="ctr">
              <a:defRPr>
                <a:solidFill>
                  <a:srgbClr val="FFFFFF"/>
                </a:solidFill>
              </a:defRPr>
            </a:pPr>
            <a:endParaRPr/>
          </a:p>
        </p:txBody>
      </p:sp>
      <p:sp>
        <p:nvSpPr>
          <p:cNvPr id="650" name="文本框 3"/>
          <p:cNvSpPr txBox="1"/>
          <p:nvPr/>
        </p:nvSpPr>
        <p:spPr>
          <a:xfrm>
            <a:off x="590404" y="-139532"/>
            <a:ext cx="550626" cy="9677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0" b="1">
                <a:solidFill>
                  <a:srgbClr val="FFFFFF"/>
                </a:solidFill>
                <a:effectLst>
                  <a:outerShdw blurRad="38100" dist="38100" dir="2700000" rotWithShape="0">
                    <a:srgbClr val="000000">
                      <a:alpha val="43137"/>
                    </a:srgbClr>
                  </a:outerShdw>
                </a:effectLst>
              </a:defRPr>
            </a:lvl1pPr>
          </a:lstStyle>
          <a:p>
            <a:r>
              <a:t>3</a:t>
            </a:r>
          </a:p>
        </p:txBody>
      </p:sp>
      <p:pic>
        <p:nvPicPr>
          <p:cNvPr id="651" name="图片 7" descr="图片 7">
            <a:hlinkClick r:id="rId2"/>
          </p:cNvPr>
          <p:cNvPicPr>
            <a:picLocks noChangeAspect="1"/>
          </p:cNvPicPr>
          <p:nvPr/>
        </p:nvPicPr>
        <p:blipFill>
          <a:blip r:embed="rId3">
            <a:extLst/>
          </a:blip>
          <a:stretch>
            <a:fillRect/>
          </a:stretch>
        </p:blipFill>
        <p:spPr>
          <a:xfrm>
            <a:off x="9953181" y="6367779"/>
            <a:ext cx="1828801" cy="243841"/>
          </a:xfrm>
          <a:prstGeom prst="rect">
            <a:avLst/>
          </a:prstGeom>
          <a:ln w="12700">
            <a:miter lim="400000"/>
          </a:ln>
        </p:spPr>
      </p:pic>
      <p:pic>
        <p:nvPicPr>
          <p:cNvPr id="652" name="图片 2" descr="图片 2"/>
          <p:cNvPicPr>
            <a:picLocks noChangeAspect="1"/>
          </p:cNvPicPr>
          <p:nvPr/>
        </p:nvPicPr>
        <p:blipFill>
          <a:blip r:embed="rId4">
            <a:extLst/>
          </a:blip>
          <a:stretch>
            <a:fillRect/>
          </a:stretch>
        </p:blipFill>
        <p:spPr>
          <a:xfrm>
            <a:off x="583588" y="1262766"/>
            <a:ext cx="6917909" cy="2346169"/>
          </a:xfrm>
          <a:prstGeom prst="rect">
            <a:avLst/>
          </a:prstGeom>
          <a:ln w="12700">
            <a:miter lim="400000"/>
          </a:ln>
        </p:spPr>
      </p:pic>
      <p:sp>
        <p:nvSpPr>
          <p:cNvPr id="653" name="文本框 6"/>
          <p:cNvSpPr txBox="1"/>
          <p:nvPr/>
        </p:nvSpPr>
        <p:spPr>
          <a:xfrm>
            <a:off x="583588" y="3774047"/>
            <a:ext cx="3200401" cy="4001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pPr>
            <a:r>
              <a:rPr dirty="0" err="1">
                <a:latin typeface="+mn-ea"/>
                <a:cs typeface="微软雅黑"/>
                <a:sym typeface="微软雅黑"/>
              </a:rPr>
              <a:t>得到</a:t>
            </a:r>
            <a:r>
              <a:rPr dirty="0" err="1">
                <a:latin typeface="+mn-ea"/>
              </a:rPr>
              <a:t>labeledpoint</a:t>
            </a:r>
            <a:endParaRPr dirty="0">
              <a:latin typeface="+mn-ea"/>
            </a:endParaRPr>
          </a:p>
        </p:txBody>
      </p:sp>
      <p:sp>
        <p:nvSpPr>
          <p:cNvPr id="654" name="文本框 10"/>
          <p:cNvSpPr txBox="1"/>
          <p:nvPr/>
        </p:nvSpPr>
        <p:spPr>
          <a:xfrm>
            <a:off x="583587" y="5248500"/>
            <a:ext cx="2235360"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latin typeface="微软雅黑"/>
                <a:ea typeface="微软雅黑"/>
                <a:cs typeface="微软雅黑"/>
                <a:sym typeface="微软雅黑"/>
              </a:defRPr>
            </a:lvl1pPr>
          </a:lstStyle>
          <a:p>
            <a:r>
              <a:rPr dirty="0" err="1"/>
              <a:t>Logistic模型的构建</a:t>
            </a:r>
            <a:endParaRPr dirty="0"/>
          </a:p>
        </p:txBody>
      </p:sp>
      <p:pic>
        <p:nvPicPr>
          <p:cNvPr id="655" name="屏幕快照 2018-02-07 04.58.25.png" descr="屏幕快照 2018-02-07 04.58.25.png"/>
          <p:cNvPicPr>
            <a:picLocks noChangeAspect="1"/>
          </p:cNvPicPr>
          <p:nvPr/>
        </p:nvPicPr>
        <p:blipFill>
          <a:blip r:embed="rId5">
            <a:extLst/>
          </a:blip>
          <a:stretch>
            <a:fillRect/>
          </a:stretch>
        </p:blipFill>
        <p:spPr>
          <a:xfrm>
            <a:off x="656329" y="4455394"/>
            <a:ext cx="10440303" cy="596590"/>
          </a:xfrm>
          <a:prstGeom prst="rect">
            <a:avLst/>
          </a:prstGeom>
          <a:ln w="12700">
            <a:miter lim="400000"/>
          </a:ln>
        </p:spPr>
      </p:pic>
    </p:spTree>
    <p:extLst>
      <p:ext uri="{BB962C8B-B14F-4D97-AF65-F5344CB8AC3E}">
        <p14:creationId xmlns:p14="http://schemas.microsoft.com/office/powerpoint/2010/main" val="2375046027"/>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矩形 4"/>
          <p:cNvSpPr txBox="1"/>
          <p:nvPr/>
        </p:nvSpPr>
        <p:spPr>
          <a:xfrm>
            <a:off x="1171418" y="184665"/>
            <a:ext cx="1323341" cy="510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2400" b="1">
                <a:solidFill>
                  <a:srgbClr val="676661"/>
                </a:solidFill>
                <a:latin typeface="微软雅黑"/>
                <a:ea typeface="微软雅黑"/>
                <a:cs typeface="微软雅黑"/>
                <a:sym typeface="微软雅黑"/>
              </a:defRPr>
            </a:lvl1pPr>
          </a:lstStyle>
          <a:p>
            <a:r>
              <a:t>代码分析</a:t>
            </a:r>
          </a:p>
        </p:txBody>
      </p:sp>
      <p:sp>
        <p:nvSpPr>
          <p:cNvPr id="658" name="五边形 5"/>
          <p:cNvSpPr/>
          <p:nvPr/>
        </p:nvSpPr>
        <p:spPr>
          <a:xfrm rot="5400000">
            <a:off x="431642" y="151945"/>
            <a:ext cx="891721" cy="58783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481" y="0"/>
                </a:lnTo>
                <a:lnTo>
                  <a:pt x="21600" y="10800"/>
                </a:lnTo>
                <a:lnTo>
                  <a:pt x="14481" y="21600"/>
                </a:lnTo>
                <a:lnTo>
                  <a:pt x="0" y="21600"/>
                </a:lnTo>
                <a:close/>
              </a:path>
            </a:pathLst>
          </a:custGeom>
          <a:solidFill>
            <a:srgbClr val="79A5B2"/>
          </a:solidFill>
          <a:ln w="12700">
            <a:miter lim="400000"/>
          </a:ln>
          <a:effectLst>
            <a:outerShdw blurRad="50800" dist="38100" dir="2700000" rotWithShape="0">
              <a:srgbClr val="000000">
                <a:alpha val="40000"/>
              </a:srgbClr>
            </a:outerShdw>
          </a:effectLst>
        </p:spPr>
        <p:txBody>
          <a:bodyPr lIns="45719" rIns="45719" anchor="ctr"/>
          <a:lstStyle/>
          <a:p>
            <a:pPr algn="ctr">
              <a:defRPr>
                <a:solidFill>
                  <a:srgbClr val="FFFFFF"/>
                </a:solidFill>
              </a:defRPr>
            </a:pPr>
            <a:endParaRPr/>
          </a:p>
        </p:txBody>
      </p:sp>
      <p:sp>
        <p:nvSpPr>
          <p:cNvPr id="659" name="文本框 3"/>
          <p:cNvSpPr txBox="1"/>
          <p:nvPr/>
        </p:nvSpPr>
        <p:spPr>
          <a:xfrm>
            <a:off x="590404" y="-139532"/>
            <a:ext cx="550626" cy="9677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0" b="1">
                <a:solidFill>
                  <a:srgbClr val="FFFFFF"/>
                </a:solidFill>
                <a:effectLst>
                  <a:outerShdw blurRad="38100" dist="38100" dir="2700000" rotWithShape="0">
                    <a:srgbClr val="000000">
                      <a:alpha val="43137"/>
                    </a:srgbClr>
                  </a:outerShdw>
                </a:effectLst>
              </a:defRPr>
            </a:lvl1pPr>
          </a:lstStyle>
          <a:p>
            <a:r>
              <a:t>3</a:t>
            </a:r>
          </a:p>
        </p:txBody>
      </p:sp>
      <p:pic>
        <p:nvPicPr>
          <p:cNvPr id="660" name="图片 7" descr="图片 7">
            <a:hlinkClick r:id="rId2"/>
          </p:cNvPr>
          <p:cNvPicPr>
            <a:picLocks noChangeAspect="1"/>
          </p:cNvPicPr>
          <p:nvPr/>
        </p:nvPicPr>
        <p:blipFill>
          <a:blip r:embed="rId3">
            <a:extLst/>
          </a:blip>
          <a:stretch>
            <a:fillRect/>
          </a:stretch>
        </p:blipFill>
        <p:spPr>
          <a:xfrm>
            <a:off x="9953181" y="6367779"/>
            <a:ext cx="1828801" cy="243841"/>
          </a:xfrm>
          <a:prstGeom prst="rect">
            <a:avLst/>
          </a:prstGeom>
          <a:ln w="12700">
            <a:miter lim="400000"/>
          </a:ln>
        </p:spPr>
      </p:pic>
      <p:sp>
        <p:nvSpPr>
          <p:cNvPr id="661" name="文本框 6"/>
          <p:cNvSpPr txBox="1"/>
          <p:nvPr/>
        </p:nvSpPr>
        <p:spPr>
          <a:xfrm>
            <a:off x="877502" y="2969054"/>
            <a:ext cx="2644141"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latin typeface="微软雅黑"/>
                <a:ea typeface="微软雅黑"/>
                <a:cs typeface="微软雅黑"/>
                <a:sym typeface="微软雅黑"/>
              </a:defRPr>
            </a:lvl1pPr>
          </a:lstStyle>
          <a:p>
            <a:pPr>
              <a:defRPr>
                <a:latin typeface="Calibri"/>
                <a:ea typeface="Calibri"/>
                <a:cs typeface="Calibri"/>
                <a:sym typeface="Calibri"/>
              </a:defRPr>
            </a:pPr>
            <a:r>
              <a:rPr>
                <a:latin typeface="微软雅黑"/>
                <a:ea typeface="微软雅黑"/>
                <a:cs typeface="微软雅黑"/>
                <a:sym typeface="微软雅黑"/>
              </a:rPr>
              <a:t>训练集与测试集的划分</a:t>
            </a:r>
          </a:p>
        </p:txBody>
      </p:sp>
      <p:sp>
        <p:nvSpPr>
          <p:cNvPr id="662" name="文本框 10"/>
          <p:cNvSpPr txBox="1"/>
          <p:nvPr/>
        </p:nvSpPr>
        <p:spPr>
          <a:xfrm>
            <a:off x="877503" y="4893733"/>
            <a:ext cx="1120141"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latin typeface="微软雅黑"/>
                <a:ea typeface="微软雅黑"/>
                <a:cs typeface="微软雅黑"/>
                <a:sym typeface="微软雅黑"/>
              </a:defRPr>
            </a:lvl1pPr>
          </a:lstStyle>
          <a:p>
            <a:pPr>
              <a:defRPr>
                <a:latin typeface="Calibri"/>
                <a:ea typeface="Calibri"/>
                <a:cs typeface="Calibri"/>
                <a:sym typeface="Calibri"/>
              </a:defRPr>
            </a:pPr>
            <a:r>
              <a:rPr>
                <a:latin typeface="微软雅黑"/>
                <a:ea typeface="微软雅黑"/>
                <a:cs typeface="微软雅黑"/>
                <a:sym typeface="微软雅黑"/>
              </a:rPr>
              <a:t>样本测试</a:t>
            </a:r>
          </a:p>
        </p:txBody>
      </p:sp>
      <p:pic>
        <p:nvPicPr>
          <p:cNvPr id="663" name="屏幕快照 2018-02-07 05.01.18.png" descr="屏幕快照 2018-02-07 05.01.18.png"/>
          <p:cNvPicPr>
            <a:picLocks noChangeAspect="1"/>
          </p:cNvPicPr>
          <p:nvPr/>
        </p:nvPicPr>
        <p:blipFill>
          <a:blip r:embed="rId4">
            <a:extLst/>
          </a:blip>
          <a:stretch>
            <a:fillRect/>
          </a:stretch>
        </p:blipFill>
        <p:spPr>
          <a:xfrm>
            <a:off x="917373" y="1413029"/>
            <a:ext cx="5969812" cy="956330"/>
          </a:xfrm>
          <a:prstGeom prst="rect">
            <a:avLst/>
          </a:prstGeom>
          <a:ln w="12700">
            <a:miter lim="400000"/>
          </a:ln>
        </p:spPr>
      </p:pic>
      <p:pic>
        <p:nvPicPr>
          <p:cNvPr id="664" name="屏幕快照 2018-02-07 05.02.28.png" descr="屏幕快照 2018-02-07 05.02.28.png"/>
          <p:cNvPicPr>
            <a:picLocks noChangeAspect="1"/>
          </p:cNvPicPr>
          <p:nvPr/>
        </p:nvPicPr>
        <p:blipFill>
          <a:blip r:embed="rId5">
            <a:extLst/>
          </a:blip>
          <a:stretch>
            <a:fillRect/>
          </a:stretch>
        </p:blipFill>
        <p:spPr>
          <a:xfrm>
            <a:off x="917373" y="3841364"/>
            <a:ext cx="10273201" cy="594079"/>
          </a:xfrm>
          <a:prstGeom prst="rect">
            <a:avLst/>
          </a:prstGeom>
          <a:ln w="12700">
            <a:miter lim="400000"/>
          </a:ln>
        </p:spPr>
      </p:pic>
    </p:spTree>
    <p:extLst>
      <p:ext uri="{BB962C8B-B14F-4D97-AF65-F5344CB8AC3E}">
        <p14:creationId xmlns:p14="http://schemas.microsoft.com/office/powerpoint/2010/main" val="2525477216"/>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529" y="0"/>
            <a:ext cx="12193057" cy="6078239"/>
          </a:xfrm>
          <a:prstGeom prst="rect">
            <a:avLst/>
          </a:prstGeom>
        </p:spPr>
      </p:pic>
      <p:sp>
        <p:nvSpPr>
          <p:cNvPr id="6" name="任意多边形 5"/>
          <p:cNvSpPr/>
          <p:nvPr/>
        </p:nvSpPr>
        <p:spPr>
          <a:xfrm rot="10800000">
            <a:off x="178065" y="142981"/>
            <a:ext cx="11835867" cy="5718804"/>
          </a:xfrm>
          <a:custGeom>
            <a:avLst/>
            <a:gdLst>
              <a:gd name="connsiteX0" fmla="*/ 12192000 w 12192000"/>
              <a:gd name="connsiteY0" fmla="*/ 6074228 h 6074228"/>
              <a:gd name="connsiteX1" fmla="*/ 0 w 12192000"/>
              <a:gd name="connsiteY1" fmla="*/ 6074228 h 6074228"/>
              <a:gd name="connsiteX2" fmla="*/ 0 w 12192000"/>
              <a:gd name="connsiteY2" fmla="*/ 293914 h 6074228"/>
              <a:gd name="connsiteX3" fmla="*/ 5632768 w 12192000"/>
              <a:gd name="connsiteY3" fmla="*/ 293914 h 6074228"/>
              <a:gd name="connsiteX4" fmla="*/ 6096002 w 12192000"/>
              <a:gd name="connsiteY4" fmla="*/ 0 h 6074228"/>
              <a:gd name="connsiteX5" fmla="*/ 6559235 w 12192000"/>
              <a:gd name="connsiteY5" fmla="*/ 293914 h 6074228"/>
              <a:gd name="connsiteX6" fmla="*/ 12192000 w 12192000"/>
              <a:gd name="connsiteY6" fmla="*/ 293914 h 607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074228">
                <a:moveTo>
                  <a:pt x="12192000" y="6074228"/>
                </a:moveTo>
                <a:lnTo>
                  <a:pt x="0" y="6074228"/>
                </a:lnTo>
                <a:lnTo>
                  <a:pt x="0" y="293914"/>
                </a:lnTo>
                <a:lnTo>
                  <a:pt x="5632768" y="293914"/>
                </a:lnTo>
                <a:lnTo>
                  <a:pt x="6096002" y="0"/>
                </a:lnTo>
                <a:lnTo>
                  <a:pt x="6559235" y="293914"/>
                </a:lnTo>
                <a:lnTo>
                  <a:pt x="12192000" y="293914"/>
                </a:lnTo>
                <a:close/>
              </a:path>
            </a:pathLst>
          </a:custGeom>
          <a:noFill/>
          <a:ln w="1905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8" name="图片 7">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53182" y="6367780"/>
            <a:ext cx="1828800" cy="243840"/>
          </a:xfrm>
          <a:prstGeom prst="rect">
            <a:avLst/>
          </a:prstGeom>
        </p:spPr>
      </p:pic>
      <p:grpSp>
        <p:nvGrpSpPr>
          <p:cNvPr id="145" name="组合 144"/>
          <p:cNvGrpSpPr/>
          <p:nvPr/>
        </p:nvGrpSpPr>
        <p:grpSpPr>
          <a:xfrm>
            <a:off x="3683901" y="345797"/>
            <a:ext cx="4820918" cy="4822970"/>
            <a:chOff x="4170953" y="833056"/>
            <a:chExt cx="3846813" cy="3848451"/>
          </a:xfrm>
        </p:grpSpPr>
        <p:grpSp>
          <p:nvGrpSpPr>
            <p:cNvPr id="131" name="组合 130"/>
            <p:cNvGrpSpPr/>
            <p:nvPr/>
          </p:nvGrpSpPr>
          <p:grpSpPr>
            <a:xfrm>
              <a:off x="4170953" y="833056"/>
              <a:ext cx="3846813" cy="3848451"/>
              <a:chOff x="4170953" y="833056"/>
              <a:chExt cx="3846813" cy="3848451"/>
            </a:xfrm>
          </p:grpSpPr>
          <p:grpSp>
            <p:nvGrpSpPr>
              <p:cNvPr id="12" name="组合 11"/>
              <p:cNvGrpSpPr/>
              <p:nvPr/>
            </p:nvGrpSpPr>
            <p:grpSpPr>
              <a:xfrm>
                <a:off x="4273247" y="926495"/>
                <a:ext cx="3645505" cy="3645505"/>
                <a:chOff x="3651549" y="975481"/>
                <a:chExt cx="2929467" cy="2929467"/>
              </a:xfrm>
            </p:grpSpPr>
            <p:sp>
              <p:nvSpPr>
                <p:cNvPr id="10" name="椭圆 9"/>
                <p:cNvSpPr/>
                <p:nvPr/>
              </p:nvSpPr>
              <p:spPr>
                <a:xfrm>
                  <a:off x="3651549" y="975481"/>
                  <a:ext cx="2929467" cy="2929467"/>
                </a:xfrm>
                <a:prstGeom prst="ellipse">
                  <a:avLst/>
                </a:prstGeom>
                <a:solidFill>
                  <a:srgbClr val="F5F0E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3856282" y="1186757"/>
                  <a:ext cx="2520000" cy="2519829"/>
                </a:xfrm>
                <a:prstGeom prst="ellipse">
                  <a:avLst/>
                </a:prstGeom>
                <a:solidFill>
                  <a:srgbClr val="79A5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31" name="直接连接符 30"/>
              <p:cNvCxnSpPr/>
              <p:nvPr/>
            </p:nvCxnSpPr>
            <p:spPr>
              <a:xfrm rot="-5400000" flipH="1">
                <a:off x="4224639" y="255943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4976471" flipH="1">
                <a:off x="4237730" y="234718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4552941" flipH="1">
                <a:off x="4276806" y="21381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4129412" flipH="1">
                <a:off x="4341273" y="193550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3705882" flipH="1">
                <a:off x="4430155" y="174231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3282353" flipH="1">
                <a:off x="4542104" y="156150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2858823" flipH="1">
                <a:off x="4675423" y="139583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2435294" flipH="1">
                <a:off x="4828091" y="124779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2011765" flipH="1">
                <a:off x="4997794" y="111963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1588235" flipH="1">
                <a:off x="5181960" y="101331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1164706" flipH="1">
                <a:off x="5377796" y="93042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741177" flipH="1">
                <a:off x="5582334" y="8722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317647" flipH="1">
                <a:off x="5792473" y="83960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105883" flipH="1">
                <a:off x="6005028" y="83305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29412" flipH="1">
                <a:off x="6216777" y="85267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952941" flipH="1">
                <a:off x="6424510" y="8981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376471" flipH="1">
                <a:off x="6625077" y="9688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1800000" flipH="1">
                <a:off x="6815439" y="10636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2223529" flipH="1">
                <a:off x="6992710" y="11811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2647059" flipH="1">
                <a:off x="7154201" y="131946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3070588" flipH="1">
                <a:off x="7297467" y="147661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3494117" flipH="1">
                <a:off x="7420334" y="165018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3917647" flipH="1">
                <a:off x="7520940" y="183753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4341176" flipH="1">
                <a:off x="7597760" y="203583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4764706" flipH="1">
                <a:off x="7649630" y="224206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188236" flipH="1">
                <a:off x="7675763" y="245310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611765" flipH="1">
                <a:off x="7675763" y="266576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6035294" flipH="1">
                <a:off x="7649630" y="287680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6458824" flipH="1">
                <a:off x="7597760" y="308304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6882353" flipH="1">
                <a:off x="7520940" y="32813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7305883" flipH="1">
                <a:off x="7420334" y="346869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7729412" flipH="1">
                <a:off x="7297467" y="364226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8152941" flipH="1">
                <a:off x="7154201" y="379941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8576471" flipH="1">
                <a:off x="6992710" y="39377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9000000" flipH="1">
                <a:off x="6815439" y="405523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9423529" flipH="1">
                <a:off x="6625077" y="41500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9847059" flipH="1">
                <a:off x="6424509" y="42207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0270589" flipH="1">
                <a:off x="6216777" y="426619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0694117" flipH="1">
                <a:off x="6005028" y="428581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11117648" flipH="1">
                <a:off x="5792473" y="427926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1541176" flipH="1">
                <a:off x="5582334" y="42466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11964706" flipH="1">
                <a:off x="5377796" y="418845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2388235" flipH="1">
                <a:off x="5181960" y="410556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2811765" flipH="1">
                <a:off x="4997794" y="399923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13235294" flipH="1">
                <a:off x="4828092" y="387108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13658824" flipH="1">
                <a:off x="4675423" y="372304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4082352" flipH="1">
                <a:off x="4542104" y="355736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4505883" flipH="1">
                <a:off x="4430155" y="337656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4929413" flipH="1">
                <a:off x="4341273" y="318337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15352941" flipH="1">
                <a:off x="4276806" y="29807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rot="15776472" flipH="1">
                <a:off x="4237730" y="277168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grpSp>
        <p:grpSp>
          <p:nvGrpSpPr>
            <p:cNvPr id="137" name="组合 136"/>
            <p:cNvGrpSpPr/>
            <p:nvPr/>
          </p:nvGrpSpPr>
          <p:grpSpPr>
            <a:xfrm>
              <a:off x="5093797" y="2186051"/>
              <a:ext cx="1999050" cy="158900"/>
              <a:chOff x="5010088" y="1993966"/>
              <a:chExt cx="1999050" cy="158900"/>
            </a:xfrm>
          </p:grpSpPr>
          <p:cxnSp>
            <p:nvCxnSpPr>
              <p:cNvPr id="133" name="直接连接符 132"/>
              <p:cNvCxnSpPr/>
              <p:nvPr/>
            </p:nvCxnSpPr>
            <p:spPr>
              <a:xfrm>
                <a:off x="5010088"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6109586"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136" name="椭圆 135"/>
              <p:cNvSpPr/>
              <p:nvPr/>
            </p:nvSpPr>
            <p:spPr>
              <a:xfrm>
                <a:off x="5932484" y="1993966"/>
                <a:ext cx="158900" cy="158900"/>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138" name="矩形 137"/>
            <p:cNvSpPr/>
            <p:nvPr/>
          </p:nvSpPr>
          <p:spPr>
            <a:xfrm>
              <a:off x="5282883" y="1616208"/>
              <a:ext cx="1620880" cy="515735"/>
            </a:xfrm>
            <a:prstGeom prst="rect">
              <a:avLst/>
            </a:prstGeom>
          </p:spPr>
          <p:txBody>
            <a:bodyPr wrap="none">
              <a:spAutoFit/>
            </a:bodyPr>
            <a:lstStyle/>
            <a:p>
              <a:pPr lvl="0" algn="ctr" defTabSz="914400"/>
              <a:r>
                <a:rPr lang="zh-CN" altLang="en-US" sz="3600" kern="0" dirty="0">
                  <a:solidFill>
                    <a:srgbClr val="F5F0EA"/>
                  </a:solidFill>
                  <a:latin typeface="微软雅黑" panose="020B0503020204020204" pitchFamily="34" charset="-122"/>
                  <a:ea typeface="微软雅黑" panose="020B0503020204020204" pitchFamily="34" charset="-122"/>
                </a:rPr>
                <a:t>第四部分</a:t>
              </a:r>
            </a:p>
          </p:txBody>
        </p:sp>
        <p:sp>
          <p:nvSpPr>
            <p:cNvPr id="139" name="矩形 138"/>
            <p:cNvSpPr/>
            <p:nvPr/>
          </p:nvSpPr>
          <p:spPr>
            <a:xfrm>
              <a:off x="5037292" y="2396875"/>
              <a:ext cx="2112055" cy="663088"/>
            </a:xfrm>
            <a:prstGeom prst="rect">
              <a:avLst/>
            </a:prstGeom>
          </p:spPr>
          <p:txBody>
            <a:bodyPr wrap="none">
              <a:spAutoFit/>
            </a:bodyPr>
            <a:lstStyle/>
            <a:p>
              <a:pPr algn="ctr"/>
              <a:r>
                <a:rPr lang="zh-CN" altLang="en-US" sz="4800" b="1" dirty="0">
                  <a:solidFill>
                    <a:srgbClr val="F5F0EA"/>
                  </a:solidFill>
                </a:rPr>
                <a:t>结果分析</a:t>
              </a:r>
              <a:endParaRPr lang="en-US" altLang="zh-CN" sz="4800" b="1" dirty="0">
                <a:solidFill>
                  <a:srgbClr val="F5F0EA"/>
                </a:solidFill>
              </a:endParaRPr>
            </a:p>
          </p:txBody>
        </p:sp>
        <p:grpSp>
          <p:nvGrpSpPr>
            <p:cNvPr id="140" name="Group 67"/>
            <p:cNvGrpSpPr>
              <a:grpSpLocks noChangeAspect="1"/>
            </p:cNvGrpSpPr>
            <p:nvPr/>
          </p:nvGrpSpPr>
          <p:grpSpPr bwMode="auto">
            <a:xfrm>
              <a:off x="5486103" y="3161047"/>
              <a:ext cx="1214438" cy="898525"/>
              <a:chOff x="6149" y="2123"/>
              <a:chExt cx="765" cy="566"/>
            </a:xfrm>
            <a:solidFill>
              <a:srgbClr val="F5F0EA"/>
            </a:solidFill>
          </p:grpSpPr>
          <p:sp>
            <p:nvSpPr>
              <p:cNvPr id="141" name="Freeform 68"/>
              <p:cNvSpPr>
                <a:spLocks/>
              </p:cNvSpPr>
              <p:nvPr/>
            </p:nvSpPr>
            <p:spPr bwMode="auto">
              <a:xfrm>
                <a:off x="6281" y="2401"/>
                <a:ext cx="501" cy="288"/>
              </a:xfrm>
              <a:custGeom>
                <a:avLst/>
                <a:gdLst>
                  <a:gd name="T0" fmla="*/ 485 w 524"/>
                  <a:gd name="T1" fmla="*/ 56 h 300"/>
                  <a:gd name="T2" fmla="*/ 473 w 524"/>
                  <a:gd name="T3" fmla="*/ 36 h 300"/>
                  <a:gd name="T4" fmla="*/ 450 w 524"/>
                  <a:gd name="T5" fmla="*/ 26 h 300"/>
                  <a:gd name="T6" fmla="*/ 318 w 524"/>
                  <a:gd name="T7" fmla="*/ 0 h 300"/>
                  <a:gd name="T8" fmla="*/ 356 w 524"/>
                  <a:gd name="T9" fmla="*/ 25 h 300"/>
                  <a:gd name="T10" fmla="*/ 296 w 524"/>
                  <a:gd name="T11" fmla="*/ 215 h 300"/>
                  <a:gd name="T12" fmla="*/ 262 w 524"/>
                  <a:gd name="T13" fmla="*/ 74 h 300"/>
                  <a:gd name="T14" fmla="*/ 228 w 524"/>
                  <a:gd name="T15" fmla="*/ 215 h 300"/>
                  <a:gd name="T16" fmla="*/ 168 w 524"/>
                  <a:gd name="T17" fmla="*/ 25 h 300"/>
                  <a:gd name="T18" fmla="*/ 206 w 524"/>
                  <a:gd name="T19" fmla="*/ 0 h 300"/>
                  <a:gd name="T20" fmla="*/ 74 w 524"/>
                  <a:gd name="T21" fmla="*/ 26 h 300"/>
                  <a:gd name="T22" fmla="*/ 51 w 524"/>
                  <a:gd name="T23" fmla="*/ 36 h 300"/>
                  <a:gd name="T24" fmla="*/ 39 w 524"/>
                  <a:gd name="T25" fmla="*/ 56 h 300"/>
                  <a:gd name="T26" fmla="*/ 0 w 524"/>
                  <a:gd name="T27" fmla="*/ 228 h 300"/>
                  <a:gd name="T28" fmla="*/ 73 w 524"/>
                  <a:gd name="T29" fmla="*/ 254 h 300"/>
                  <a:gd name="T30" fmla="*/ 249 w 524"/>
                  <a:gd name="T31" fmla="*/ 300 h 300"/>
                  <a:gd name="T32" fmla="*/ 262 w 524"/>
                  <a:gd name="T33" fmla="*/ 300 h 300"/>
                  <a:gd name="T34" fmla="*/ 275 w 524"/>
                  <a:gd name="T35" fmla="*/ 300 h 300"/>
                  <a:gd name="T36" fmla="*/ 451 w 524"/>
                  <a:gd name="T37" fmla="*/ 254 h 300"/>
                  <a:gd name="T38" fmla="*/ 524 w 524"/>
                  <a:gd name="T39" fmla="*/ 228 h 300"/>
                  <a:gd name="T40" fmla="*/ 485 w 524"/>
                  <a:gd name="T41" fmla="*/ 5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4" h="300">
                    <a:moveTo>
                      <a:pt x="485" y="56"/>
                    </a:moveTo>
                    <a:cubicBezTo>
                      <a:pt x="484" y="48"/>
                      <a:pt x="479" y="41"/>
                      <a:pt x="473" y="36"/>
                    </a:cubicBezTo>
                    <a:cubicBezTo>
                      <a:pt x="467" y="30"/>
                      <a:pt x="459" y="27"/>
                      <a:pt x="450" y="26"/>
                    </a:cubicBezTo>
                    <a:cubicBezTo>
                      <a:pt x="318" y="0"/>
                      <a:pt x="318" y="0"/>
                      <a:pt x="318" y="0"/>
                    </a:cubicBezTo>
                    <a:cubicBezTo>
                      <a:pt x="356" y="25"/>
                      <a:pt x="356" y="25"/>
                      <a:pt x="356" y="25"/>
                    </a:cubicBezTo>
                    <a:cubicBezTo>
                      <a:pt x="296" y="215"/>
                      <a:pt x="296" y="215"/>
                      <a:pt x="296" y="215"/>
                    </a:cubicBezTo>
                    <a:cubicBezTo>
                      <a:pt x="262" y="74"/>
                      <a:pt x="262" y="74"/>
                      <a:pt x="262" y="74"/>
                    </a:cubicBezTo>
                    <a:cubicBezTo>
                      <a:pt x="228" y="215"/>
                      <a:pt x="228" y="215"/>
                      <a:pt x="228" y="215"/>
                    </a:cubicBezTo>
                    <a:cubicBezTo>
                      <a:pt x="168" y="25"/>
                      <a:pt x="168" y="25"/>
                      <a:pt x="168" y="25"/>
                    </a:cubicBezTo>
                    <a:cubicBezTo>
                      <a:pt x="206" y="0"/>
                      <a:pt x="206" y="0"/>
                      <a:pt x="206" y="0"/>
                    </a:cubicBezTo>
                    <a:cubicBezTo>
                      <a:pt x="74" y="26"/>
                      <a:pt x="74" y="26"/>
                      <a:pt x="74" y="26"/>
                    </a:cubicBezTo>
                    <a:cubicBezTo>
                      <a:pt x="65" y="27"/>
                      <a:pt x="57" y="30"/>
                      <a:pt x="51" y="36"/>
                    </a:cubicBezTo>
                    <a:cubicBezTo>
                      <a:pt x="45" y="41"/>
                      <a:pt x="40" y="48"/>
                      <a:pt x="39" y="56"/>
                    </a:cubicBezTo>
                    <a:cubicBezTo>
                      <a:pt x="0" y="228"/>
                      <a:pt x="0" y="228"/>
                      <a:pt x="0" y="228"/>
                    </a:cubicBezTo>
                    <a:cubicBezTo>
                      <a:pt x="73" y="254"/>
                      <a:pt x="73" y="254"/>
                      <a:pt x="73" y="254"/>
                    </a:cubicBezTo>
                    <a:cubicBezTo>
                      <a:pt x="98" y="279"/>
                      <a:pt x="167" y="298"/>
                      <a:pt x="249" y="300"/>
                    </a:cubicBezTo>
                    <a:cubicBezTo>
                      <a:pt x="262" y="300"/>
                      <a:pt x="262" y="300"/>
                      <a:pt x="262" y="300"/>
                    </a:cubicBezTo>
                    <a:cubicBezTo>
                      <a:pt x="275" y="300"/>
                      <a:pt x="275" y="300"/>
                      <a:pt x="275" y="300"/>
                    </a:cubicBezTo>
                    <a:cubicBezTo>
                      <a:pt x="357" y="298"/>
                      <a:pt x="426" y="279"/>
                      <a:pt x="451" y="254"/>
                    </a:cubicBezTo>
                    <a:cubicBezTo>
                      <a:pt x="524" y="228"/>
                      <a:pt x="524" y="228"/>
                      <a:pt x="524" y="228"/>
                    </a:cubicBezTo>
                    <a:lnTo>
                      <a:pt x="48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69"/>
              <p:cNvSpPr>
                <a:spLocks/>
              </p:cNvSpPr>
              <p:nvPr/>
            </p:nvSpPr>
            <p:spPr bwMode="auto">
              <a:xfrm>
                <a:off x="6503" y="2419"/>
                <a:ext cx="57" cy="53"/>
              </a:xfrm>
              <a:custGeom>
                <a:avLst/>
                <a:gdLst>
                  <a:gd name="T0" fmla="*/ 29 w 57"/>
                  <a:gd name="T1" fmla="*/ 0 h 53"/>
                  <a:gd name="T2" fmla="*/ 0 w 57"/>
                  <a:gd name="T3" fmla="*/ 11 h 53"/>
                  <a:gd name="T4" fmla="*/ 29 w 57"/>
                  <a:gd name="T5" fmla="*/ 53 h 53"/>
                  <a:gd name="T6" fmla="*/ 57 w 57"/>
                  <a:gd name="T7" fmla="*/ 11 h 53"/>
                  <a:gd name="T8" fmla="*/ 29 w 57"/>
                  <a:gd name="T9" fmla="*/ 0 h 53"/>
                </a:gdLst>
                <a:ahLst/>
                <a:cxnLst>
                  <a:cxn ang="0">
                    <a:pos x="T0" y="T1"/>
                  </a:cxn>
                  <a:cxn ang="0">
                    <a:pos x="T2" y="T3"/>
                  </a:cxn>
                  <a:cxn ang="0">
                    <a:pos x="T4" y="T5"/>
                  </a:cxn>
                  <a:cxn ang="0">
                    <a:pos x="T6" y="T7"/>
                  </a:cxn>
                  <a:cxn ang="0">
                    <a:pos x="T8" y="T9"/>
                  </a:cxn>
                </a:cxnLst>
                <a:rect l="0" t="0" r="r" b="b"/>
                <a:pathLst>
                  <a:path w="57" h="53">
                    <a:moveTo>
                      <a:pt x="29" y="0"/>
                    </a:moveTo>
                    <a:lnTo>
                      <a:pt x="0" y="11"/>
                    </a:lnTo>
                    <a:lnTo>
                      <a:pt x="29" y="53"/>
                    </a:lnTo>
                    <a:lnTo>
                      <a:pt x="57" y="11"/>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70"/>
              <p:cNvSpPr>
                <a:spLocks/>
              </p:cNvSpPr>
              <p:nvPr/>
            </p:nvSpPr>
            <p:spPr bwMode="auto">
              <a:xfrm>
                <a:off x="6410" y="2123"/>
                <a:ext cx="243" cy="292"/>
              </a:xfrm>
              <a:custGeom>
                <a:avLst/>
                <a:gdLst>
                  <a:gd name="T0" fmla="*/ 240 w 254"/>
                  <a:gd name="T1" fmla="*/ 140 h 304"/>
                  <a:gd name="T2" fmla="*/ 127 w 254"/>
                  <a:gd name="T3" fmla="*/ 0 h 304"/>
                  <a:gd name="T4" fmla="*/ 14 w 254"/>
                  <a:gd name="T5" fmla="*/ 140 h 304"/>
                  <a:gd name="T6" fmla="*/ 8 w 254"/>
                  <a:gd name="T7" fmla="*/ 177 h 304"/>
                  <a:gd name="T8" fmla="*/ 26 w 254"/>
                  <a:gd name="T9" fmla="*/ 202 h 304"/>
                  <a:gd name="T10" fmla="*/ 127 w 254"/>
                  <a:gd name="T11" fmla="*/ 304 h 304"/>
                  <a:gd name="T12" fmla="*/ 228 w 254"/>
                  <a:gd name="T13" fmla="*/ 202 h 304"/>
                  <a:gd name="T14" fmla="*/ 246 w 254"/>
                  <a:gd name="T15" fmla="*/ 177 h 304"/>
                  <a:gd name="T16" fmla="*/ 240 w 254"/>
                  <a:gd name="T17" fmla="*/ 14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304">
                    <a:moveTo>
                      <a:pt x="240" y="140"/>
                    </a:moveTo>
                    <a:cubicBezTo>
                      <a:pt x="240" y="61"/>
                      <a:pt x="208" y="0"/>
                      <a:pt x="127" y="0"/>
                    </a:cubicBezTo>
                    <a:cubicBezTo>
                      <a:pt x="46" y="0"/>
                      <a:pt x="14" y="62"/>
                      <a:pt x="14" y="140"/>
                    </a:cubicBezTo>
                    <a:cubicBezTo>
                      <a:pt x="5" y="144"/>
                      <a:pt x="0" y="154"/>
                      <a:pt x="8" y="177"/>
                    </a:cubicBezTo>
                    <a:cubicBezTo>
                      <a:pt x="12" y="188"/>
                      <a:pt x="20" y="197"/>
                      <a:pt x="26" y="202"/>
                    </a:cubicBezTo>
                    <a:cubicBezTo>
                      <a:pt x="49" y="260"/>
                      <a:pt x="94" y="304"/>
                      <a:pt x="127" y="304"/>
                    </a:cubicBezTo>
                    <a:cubicBezTo>
                      <a:pt x="160" y="304"/>
                      <a:pt x="205" y="260"/>
                      <a:pt x="228" y="202"/>
                    </a:cubicBezTo>
                    <a:cubicBezTo>
                      <a:pt x="234" y="197"/>
                      <a:pt x="242" y="188"/>
                      <a:pt x="246" y="177"/>
                    </a:cubicBezTo>
                    <a:cubicBezTo>
                      <a:pt x="254" y="154"/>
                      <a:pt x="249" y="144"/>
                      <a:pt x="240" y="1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71"/>
              <p:cNvSpPr>
                <a:spLocks noEditPoints="1"/>
              </p:cNvSpPr>
              <p:nvPr/>
            </p:nvSpPr>
            <p:spPr bwMode="auto">
              <a:xfrm>
                <a:off x="6149" y="2218"/>
                <a:ext cx="765" cy="365"/>
              </a:xfrm>
              <a:custGeom>
                <a:avLst/>
                <a:gdLst>
                  <a:gd name="T0" fmla="*/ 128 w 800"/>
                  <a:gd name="T1" fmla="*/ 380 h 380"/>
                  <a:gd name="T2" fmla="*/ 48 w 800"/>
                  <a:gd name="T3" fmla="*/ 352 h 380"/>
                  <a:gd name="T4" fmla="*/ 0 w 800"/>
                  <a:gd name="T5" fmla="*/ 336 h 380"/>
                  <a:gd name="T6" fmla="*/ 25 w 800"/>
                  <a:gd name="T7" fmla="*/ 224 h 380"/>
                  <a:gd name="T8" fmla="*/ 33 w 800"/>
                  <a:gd name="T9" fmla="*/ 211 h 380"/>
                  <a:gd name="T10" fmla="*/ 48 w 800"/>
                  <a:gd name="T11" fmla="*/ 204 h 380"/>
                  <a:gd name="T12" fmla="*/ 141 w 800"/>
                  <a:gd name="T13" fmla="*/ 183 h 380"/>
                  <a:gd name="T14" fmla="*/ 105 w 800"/>
                  <a:gd name="T15" fmla="*/ 131 h 380"/>
                  <a:gd name="T16" fmla="*/ 93 w 800"/>
                  <a:gd name="T17" fmla="*/ 114 h 380"/>
                  <a:gd name="T18" fmla="*/ 97 w 800"/>
                  <a:gd name="T19" fmla="*/ 90 h 380"/>
                  <a:gd name="T20" fmla="*/ 170 w 800"/>
                  <a:gd name="T21" fmla="*/ 0 h 380"/>
                  <a:gd name="T22" fmla="*/ 170 w 800"/>
                  <a:gd name="T23" fmla="*/ 0 h 380"/>
                  <a:gd name="T24" fmla="*/ 244 w 800"/>
                  <a:gd name="T25" fmla="*/ 90 h 380"/>
                  <a:gd name="T26" fmla="*/ 247 w 800"/>
                  <a:gd name="T27" fmla="*/ 114 h 380"/>
                  <a:gd name="T28" fmla="*/ 236 w 800"/>
                  <a:gd name="T29" fmla="*/ 131 h 380"/>
                  <a:gd name="T30" fmla="*/ 199 w 800"/>
                  <a:gd name="T31" fmla="*/ 183 h 380"/>
                  <a:gd name="T32" fmla="*/ 240 w 800"/>
                  <a:gd name="T33" fmla="*/ 192 h 380"/>
                  <a:gd name="T34" fmla="*/ 209 w 800"/>
                  <a:gd name="T35" fmla="*/ 199 h 380"/>
                  <a:gd name="T36" fmla="*/ 177 w 800"/>
                  <a:gd name="T37" fmla="*/ 213 h 380"/>
                  <a:gd name="T38" fmla="*/ 159 w 800"/>
                  <a:gd name="T39" fmla="*/ 243 h 380"/>
                  <a:gd name="T40" fmla="*/ 128 w 800"/>
                  <a:gd name="T41" fmla="*/ 380 h 380"/>
                  <a:gd name="T42" fmla="*/ 775 w 800"/>
                  <a:gd name="T43" fmla="*/ 224 h 380"/>
                  <a:gd name="T44" fmla="*/ 767 w 800"/>
                  <a:gd name="T45" fmla="*/ 211 h 380"/>
                  <a:gd name="T46" fmla="*/ 752 w 800"/>
                  <a:gd name="T47" fmla="*/ 204 h 380"/>
                  <a:gd name="T48" fmla="*/ 659 w 800"/>
                  <a:gd name="T49" fmla="*/ 183 h 380"/>
                  <a:gd name="T50" fmla="*/ 695 w 800"/>
                  <a:gd name="T51" fmla="*/ 131 h 380"/>
                  <a:gd name="T52" fmla="*/ 707 w 800"/>
                  <a:gd name="T53" fmla="*/ 114 h 380"/>
                  <a:gd name="T54" fmla="*/ 703 w 800"/>
                  <a:gd name="T55" fmla="*/ 90 h 380"/>
                  <a:gd name="T56" fmla="*/ 630 w 800"/>
                  <a:gd name="T57" fmla="*/ 0 h 380"/>
                  <a:gd name="T58" fmla="*/ 630 w 800"/>
                  <a:gd name="T59" fmla="*/ 0 h 380"/>
                  <a:gd name="T60" fmla="*/ 556 w 800"/>
                  <a:gd name="T61" fmla="*/ 90 h 380"/>
                  <a:gd name="T62" fmla="*/ 553 w 800"/>
                  <a:gd name="T63" fmla="*/ 114 h 380"/>
                  <a:gd name="T64" fmla="*/ 564 w 800"/>
                  <a:gd name="T65" fmla="*/ 131 h 380"/>
                  <a:gd name="T66" fmla="*/ 601 w 800"/>
                  <a:gd name="T67" fmla="*/ 183 h 380"/>
                  <a:gd name="T68" fmla="*/ 560 w 800"/>
                  <a:gd name="T69" fmla="*/ 192 h 380"/>
                  <a:gd name="T70" fmla="*/ 591 w 800"/>
                  <a:gd name="T71" fmla="*/ 199 h 380"/>
                  <a:gd name="T72" fmla="*/ 623 w 800"/>
                  <a:gd name="T73" fmla="*/ 213 h 380"/>
                  <a:gd name="T74" fmla="*/ 641 w 800"/>
                  <a:gd name="T75" fmla="*/ 243 h 380"/>
                  <a:gd name="T76" fmla="*/ 672 w 800"/>
                  <a:gd name="T77" fmla="*/ 380 h 380"/>
                  <a:gd name="T78" fmla="*/ 752 w 800"/>
                  <a:gd name="T79" fmla="*/ 352 h 380"/>
                  <a:gd name="T80" fmla="*/ 800 w 800"/>
                  <a:gd name="T81" fmla="*/ 336 h 380"/>
                  <a:gd name="T82" fmla="*/ 775 w 800"/>
                  <a:gd name="T83" fmla="*/ 224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0" h="380">
                    <a:moveTo>
                      <a:pt x="128" y="380"/>
                    </a:moveTo>
                    <a:cubicBezTo>
                      <a:pt x="90" y="375"/>
                      <a:pt x="60" y="365"/>
                      <a:pt x="48" y="352"/>
                    </a:cubicBezTo>
                    <a:cubicBezTo>
                      <a:pt x="0" y="336"/>
                      <a:pt x="0" y="336"/>
                      <a:pt x="0" y="336"/>
                    </a:cubicBezTo>
                    <a:cubicBezTo>
                      <a:pt x="25" y="224"/>
                      <a:pt x="25" y="224"/>
                      <a:pt x="25" y="224"/>
                    </a:cubicBezTo>
                    <a:cubicBezTo>
                      <a:pt x="27" y="219"/>
                      <a:pt x="29" y="215"/>
                      <a:pt x="33" y="211"/>
                    </a:cubicBezTo>
                    <a:cubicBezTo>
                      <a:pt x="38" y="207"/>
                      <a:pt x="43" y="205"/>
                      <a:pt x="48" y="204"/>
                    </a:cubicBezTo>
                    <a:cubicBezTo>
                      <a:pt x="141" y="183"/>
                      <a:pt x="141" y="183"/>
                      <a:pt x="141" y="183"/>
                    </a:cubicBezTo>
                    <a:cubicBezTo>
                      <a:pt x="127" y="171"/>
                      <a:pt x="113" y="152"/>
                      <a:pt x="105" y="131"/>
                    </a:cubicBezTo>
                    <a:cubicBezTo>
                      <a:pt x="101" y="128"/>
                      <a:pt x="96" y="122"/>
                      <a:pt x="93" y="114"/>
                    </a:cubicBezTo>
                    <a:cubicBezTo>
                      <a:pt x="88" y="100"/>
                      <a:pt x="91" y="93"/>
                      <a:pt x="97" y="90"/>
                    </a:cubicBezTo>
                    <a:cubicBezTo>
                      <a:pt x="97" y="40"/>
                      <a:pt x="118" y="0"/>
                      <a:pt x="170" y="0"/>
                    </a:cubicBezTo>
                    <a:cubicBezTo>
                      <a:pt x="170" y="0"/>
                      <a:pt x="170" y="0"/>
                      <a:pt x="170" y="0"/>
                    </a:cubicBezTo>
                    <a:cubicBezTo>
                      <a:pt x="223" y="0"/>
                      <a:pt x="244" y="40"/>
                      <a:pt x="244" y="90"/>
                    </a:cubicBezTo>
                    <a:cubicBezTo>
                      <a:pt x="249" y="93"/>
                      <a:pt x="253" y="100"/>
                      <a:pt x="247" y="114"/>
                    </a:cubicBezTo>
                    <a:cubicBezTo>
                      <a:pt x="245" y="122"/>
                      <a:pt x="240" y="128"/>
                      <a:pt x="236" y="131"/>
                    </a:cubicBezTo>
                    <a:cubicBezTo>
                      <a:pt x="227" y="152"/>
                      <a:pt x="213" y="171"/>
                      <a:pt x="199" y="183"/>
                    </a:cubicBezTo>
                    <a:cubicBezTo>
                      <a:pt x="240" y="192"/>
                      <a:pt x="240" y="192"/>
                      <a:pt x="240" y="192"/>
                    </a:cubicBezTo>
                    <a:cubicBezTo>
                      <a:pt x="209" y="199"/>
                      <a:pt x="209" y="199"/>
                      <a:pt x="209" y="199"/>
                    </a:cubicBezTo>
                    <a:cubicBezTo>
                      <a:pt x="197" y="200"/>
                      <a:pt x="186" y="205"/>
                      <a:pt x="177" y="213"/>
                    </a:cubicBezTo>
                    <a:cubicBezTo>
                      <a:pt x="168" y="221"/>
                      <a:pt x="162" y="231"/>
                      <a:pt x="159" y="243"/>
                    </a:cubicBezTo>
                    <a:lnTo>
                      <a:pt x="128" y="380"/>
                    </a:lnTo>
                    <a:close/>
                    <a:moveTo>
                      <a:pt x="775" y="224"/>
                    </a:moveTo>
                    <a:cubicBezTo>
                      <a:pt x="773" y="219"/>
                      <a:pt x="771" y="215"/>
                      <a:pt x="767" y="211"/>
                    </a:cubicBezTo>
                    <a:cubicBezTo>
                      <a:pt x="762" y="207"/>
                      <a:pt x="757" y="205"/>
                      <a:pt x="752" y="204"/>
                    </a:cubicBezTo>
                    <a:cubicBezTo>
                      <a:pt x="659" y="183"/>
                      <a:pt x="659" y="183"/>
                      <a:pt x="659" y="183"/>
                    </a:cubicBezTo>
                    <a:cubicBezTo>
                      <a:pt x="673" y="171"/>
                      <a:pt x="687" y="152"/>
                      <a:pt x="695" y="131"/>
                    </a:cubicBezTo>
                    <a:cubicBezTo>
                      <a:pt x="699" y="128"/>
                      <a:pt x="704" y="121"/>
                      <a:pt x="707" y="114"/>
                    </a:cubicBezTo>
                    <a:cubicBezTo>
                      <a:pt x="712" y="100"/>
                      <a:pt x="709" y="93"/>
                      <a:pt x="703" y="90"/>
                    </a:cubicBezTo>
                    <a:cubicBezTo>
                      <a:pt x="703" y="40"/>
                      <a:pt x="682" y="0"/>
                      <a:pt x="630" y="0"/>
                    </a:cubicBezTo>
                    <a:cubicBezTo>
                      <a:pt x="630" y="0"/>
                      <a:pt x="630" y="0"/>
                      <a:pt x="630" y="0"/>
                    </a:cubicBezTo>
                    <a:cubicBezTo>
                      <a:pt x="577" y="0"/>
                      <a:pt x="556" y="40"/>
                      <a:pt x="556" y="90"/>
                    </a:cubicBezTo>
                    <a:cubicBezTo>
                      <a:pt x="551" y="93"/>
                      <a:pt x="547" y="100"/>
                      <a:pt x="553" y="114"/>
                    </a:cubicBezTo>
                    <a:cubicBezTo>
                      <a:pt x="555" y="121"/>
                      <a:pt x="560" y="128"/>
                      <a:pt x="564" y="131"/>
                    </a:cubicBezTo>
                    <a:cubicBezTo>
                      <a:pt x="573" y="152"/>
                      <a:pt x="587" y="171"/>
                      <a:pt x="601" y="183"/>
                    </a:cubicBezTo>
                    <a:cubicBezTo>
                      <a:pt x="560" y="192"/>
                      <a:pt x="560" y="192"/>
                      <a:pt x="560" y="192"/>
                    </a:cubicBezTo>
                    <a:cubicBezTo>
                      <a:pt x="591" y="199"/>
                      <a:pt x="591" y="199"/>
                      <a:pt x="591" y="199"/>
                    </a:cubicBezTo>
                    <a:cubicBezTo>
                      <a:pt x="603" y="200"/>
                      <a:pt x="614" y="205"/>
                      <a:pt x="623" y="213"/>
                    </a:cubicBezTo>
                    <a:cubicBezTo>
                      <a:pt x="632" y="221"/>
                      <a:pt x="638" y="231"/>
                      <a:pt x="641" y="243"/>
                    </a:cubicBezTo>
                    <a:cubicBezTo>
                      <a:pt x="672" y="380"/>
                      <a:pt x="672" y="380"/>
                      <a:pt x="672" y="380"/>
                    </a:cubicBezTo>
                    <a:cubicBezTo>
                      <a:pt x="710" y="375"/>
                      <a:pt x="740" y="365"/>
                      <a:pt x="752" y="352"/>
                    </a:cubicBezTo>
                    <a:cubicBezTo>
                      <a:pt x="800" y="336"/>
                      <a:pt x="800" y="336"/>
                      <a:pt x="800" y="336"/>
                    </a:cubicBezTo>
                    <a:lnTo>
                      <a:pt x="775"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1409609980"/>
      </p:ext>
    </p:extLst>
  </p:cSld>
  <p:clrMapOvr>
    <a:masterClrMapping/>
  </p:clrMapOvr>
  <p:transition xmlns:p14="http://schemas.microsoft.com/office/powerpoint/2010/mai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结果分析</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4</a:t>
            </a:r>
            <a:endParaRPr lang="zh-CN" altLang="en-US" sz="6000" b="1" dirty="0">
              <a:solidFill>
                <a:schemeClr val="bg1"/>
              </a:solidFill>
              <a:effectLst>
                <a:outerShdw blurRad="38100" dist="38100" dir="2700000" algn="tl">
                  <a:srgbClr val="000000">
                    <a:alpha val="43137"/>
                  </a:srgbClr>
                </a:outerShdw>
              </a:effectLst>
              <a:ea typeface="+mj-ea"/>
            </a:endParaRPr>
          </a:p>
        </p:txBody>
      </p:sp>
      <p:pic>
        <p:nvPicPr>
          <p:cNvPr id="8" name="图片 7">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3182" y="6367780"/>
            <a:ext cx="1828800" cy="243840"/>
          </a:xfrm>
          <a:prstGeom prst="rect">
            <a:avLst/>
          </a:prstGeom>
        </p:spPr>
      </p:pic>
      <p:pic>
        <p:nvPicPr>
          <p:cNvPr id="14" name="图片 13">
            <a:extLst>
              <a:ext uri="{FF2B5EF4-FFF2-40B4-BE49-F238E27FC236}">
                <a16:creationId xmlns:a16="http://schemas.microsoft.com/office/drawing/2014/main" xmlns="" id="{ECF418B1-8237-480A-B756-5A6E62E557B4}"/>
              </a:ext>
            </a:extLst>
          </p:cNvPr>
          <p:cNvPicPr>
            <a:picLocks noChangeAspect="1"/>
          </p:cNvPicPr>
          <p:nvPr/>
        </p:nvPicPr>
        <p:blipFill>
          <a:blip r:embed="rId4"/>
          <a:stretch>
            <a:fillRect/>
          </a:stretch>
        </p:blipFill>
        <p:spPr>
          <a:xfrm>
            <a:off x="1171418" y="1504893"/>
            <a:ext cx="3077818" cy="1407792"/>
          </a:xfrm>
          <a:prstGeom prst="rect">
            <a:avLst/>
          </a:prstGeom>
        </p:spPr>
      </p:pic>
      <p:sp>
        <p:nvSpPr>
          <p:cNvPr id="15" name="文本框 14">
            <a:extLst>
              <a:ext uri="{FF2B5EF4-FFF2-40B4-BE49-F238E27FC236}">
                <a16:creationId xmlns:a16="http://schemas.microsoft.com/office/drawing/2014/main" xmlns="" id="{3F0446CE-39CB-4EB5-9B57-3B68F6389523}"/>
              </a:ext>
            </a:extLst>
          </p:cNvPr>
          <p:cNvSpPr txBox="1"/>
          <p:nvPr/>
        </p:nvSpPr>
        <p:spPr>
          <a:xfrm>
            <a:off x="1164601" y="3280467"/>
            <a:ext cx="3417515" cy="1107996"/>
          </a:xfrm>
          <a:prstGeom prst="rect">
            <a:avLst/>
          </a:prstGeom>
          <a:noFill/>
        </p:spPr>
        <p:txBody>
          <a:bodyPr wrap="square" rtlCol="0">
            <a:spAutoFit/>
          </a:bodyPr>
          <a:lstStyle/>
          <a:p>
            <a:r>
              <a:rPr lang="en-US" altLang="zh-CN" sz="2400" dirty="0"/>
              <a:t>3000</a:t>
            </a:r>
            <a:r>
              <a:rPr lang="zh-CN" altLang="en-US" sz="2400" dirty="0"/>
              <a:t>个样本</a:t>
            </a:r>
            <a:endParaRPr lang="en-US" altLang="zh-CN" sz="2400" dirty="0"/>
          </a:p>
          <a:p>
            <a:r>
              <a:rPr lang="zh-CN" altLang="en-US" sz="2400" dirty="0"/>
              <a:t>正确率</a:t>
            </a:r>
            <a:r>
              <a:rPr lang="en-US" altLang="zh-CN" sz="2400" dirty="0"/>
              <a:t>95.67%</a:t>
            </a:r>
          </a:p>
          <a:p>
            <a:endParaRPr lang="zh-CN" altLang="en-US" dirty="0"/>
          </a:p>
        </p:txBody>
      </p:sp>
      <p:pic>
        <p:nvPicPr>
          <p:cNvPr id="17" name="图片 16">
            <a:extLst>
              <a:ext uri="{FF2B5EF4-FFF2-40B4-BE49-F238E27FC236}">
                <a16:creationId xmlns:a16="http://schemas.microsoft.com/office/drawing/2014/main" xmlns="" id="{E8F6C913-72EA-450E-87A2-9631E159E8E8}"/>
              </a:ext>
            </a:extLst>
          </p:cNvPr>
          <p:cNvPicPr>
            <a:picLocks noChangeAspect="1"/>
          </p:cNvPicPr>
          <p:nvPr/>
        </p:nvPicPr>
        <p:blipFill>
          <a:blip r:embed="rId5"/>
          <a:stretch>
            <a:fillRect/>
          </a:stretch>
        </p:blipFill>
        <p:spPr>
          <a:xfrm>
            <a:off x="5384062" y="1442760"/>
            <a:ext cx="2981741" cy="3972479"/>
          </a:xfrm>
          <a:prstGeom prst="rect">
            <a:avLst/>
          </a:prstGeom>
        </p:spPr>
      </p:pic>
      <p:sp>
        <p:nvSpPr>
          <p:cNvPr id="18" name="文本框 17">
            <a:extLst>
              <a:ext uri="{FF2B5EF4-FFF2-40B4-BE49-F238E27FC236}">
                <a16:creationId xmlns:a16="http://schemas.microsoft.com/office/drawing/2014/main" xmlns="" id="{CC074585-1C5C-4B51-8607-EAA5A677253B}"/>
              </a:ext>
            </a:extLst>
          </p:cNvPr>
          <p:cNvSpPr txBox="1"/>
          <p:nvPr/>
        </p:nvSpPr>
        <p:spPr>
          <a:xfrm>
            <a:off x="9076267" y="3434355"/>
            <a:ext cx="1723549" cy="400110"/>
          </a:xfrm>
          <a:prstGeom prst="rect">
            <a:avLst/>
          </a:prstGeom>
          <a:noFill/>
        </p:spPr>
        <p:txBody>
          <a:bodyPr wrap="none" rtlCol="0">
            <a:spAutoFit/>
          </a:bodyPr>
          <a:lstStyle/>
          <a:p>
            <a:r>
              <a:rPr lang="zh-CN" altLang="en-US" sz="2000" dirty="0"/>
              <a:t>生成的决策树</a:t>
            </a:r>
          </a:p>
        </p:txBody>
      </p:sp>
    </p:spTree>
    <p:extLst>
      <p:ext uri="{BB962C8B-B14F-4D97-AF65-F5344CB8AC3E}">
        <p14:creationId xmlns:p14="http://schemas.microsoft.com/office/powerpoint/2010/main" val="2166077648"/>
      </p:ext>
    </p:extLst>
  </p:cSld>
  <p:clrMapOvr>
    <a:masterClrMapping/>
  </p:clrMapOvr>
  <p:transition xmlns:p14="http://schemas.microsoft.com/office/powerpoint/2010/mai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5194242" cy="6858594"/>
          </a:xfrm>
          <a:prstGeom prst="rect">
            <a:avLst/>
          </a:prstGeom>
        </p:spPr>
      </p:pic>
      <p:pic>
        <p:nvPicPr>
          <p:cNvPr id="17" name="图片 16"/>
          <p:cNvPicPr>
            <a:picLocks noChangeAspect="1"/>
          </p:cNvPicPr>
          <p:nvPr/>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11856691" y="-297"/>
            <a:ext cx="335309" cy="6858594"/>
          </a:xfrm>
          <a:prstGeom prst="rect">
            <a:avLst/>
          </a:prstGeom>
        </p:spPr>
      </p:pic>
      <p:sp>
        <p:nvSpPr>
          <p:cNvPr id="18" name="任意多边形 17"/>
          <p:cNvSpPr/>
          <p:nvPr/>
        </p:nvSpPr>
        <p:spPr>
          <a:xfrm>
            <a:off x="136037" y="177800"/>
            <a:ext cx="4922168"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20" name="直接连接符 19"/>
          <p:cNvCxnSpPr/>
          <p:nvPr/>
        </p:nvCxnSpPr>
        <p:spPr>
          <a:xfrm>
            <a:off x="12032650" y="177800"/>
            <a:ext cx="0" cy="6502400"/>
          </a:xfrm>
          <a:prstGeom prst="line">
            <a:avLst/>
          </a:prstGeom>
          <a:ln w="19050">
            <a:solidFill>
              <a:srgbClr val="F5F0EA"/>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138953" y="2354722"/>
            <a:ext cx="2646878" cy="1569660"/>
          </a:xfrm>
          <a:prstGeom prst="rect">
            <a:avLst/>
          </a:prstGeom>
          <a:noFill/>
        </p:spPr>
        <p:txBody>
          <a:bodyPr wrap="none" rtlCol="0">
            <a:spAutoFit/>
          </a:bodyPr>
          <a:lstStyle/>
          <a:p>
            <a:pPr algn="ctr"/>
            <a:r>
              <a:rPr lang="zh-CN" altLang="en-US" sz="9600" b="1" dirty="0">
                <a:solidFill>
                  <a:srgbClr val="F5F0EA"/>
                </a:solidFill>
                <a:effectLst>
                  <a:outerShdw blurRad="38100" dist="38100" dir="2700000" algn="tl">
                    <a:srgbClr val="000000">
                      <a:alpha val="43137"/>
                    </a:srgbClr>
                  </a:outerShdw>
                </a:effectLst>
              </a:rPr>
              <a:t>目录</a:t>
            </a:r>
          </a:p>
        </p:txBody>
      </p:sp>
      <p:sp>
        <p:nvSpPr>
          <p:cNvPr id="22" name="文本框 21"/>
          <p:cNvSpPr txBox="1"/>
          <p:nvPr/>
        </p:nvSpPr>
        <p:spPr>
          <a:xfrm>
            <a:off x="985962" y="3781331"/>
            <a:ext cx="2952860" cy="646331"/>
          </a:xfrm>
          <a:prstGeom prst="rect">
            <a:avLst/>
          </a:prstGeom>
          <a:noFill/>
        </p:spPr>
        <p:txBody>
          <a:bodyPr wrap="none" rtlCol="0">
            <a:spAutoFit/>
          </a:bodyPr>
          <a:lstStyle/>
          <a:p>
            <a:pPr algn="ctr"/>
            <a:r>
              <a:rPr lang="en-US" altLang="zh-CN" sz="3600" b="1" dirty="0">
                <a:solidFill>
                  <a:srgbClr val="F5F0EA"/>
                </a:solidFill>
                <a:effectLst>
                  <a:outerShdw blurRad="38100" dist="38100" dir="2700000" algn="tl">
                    <a:srgbClr val="000000">
                      <a:alpha val="43137"/>
                    </a:srgbClr>
                  </a:outerShdw>
                </a:effectLst>
              </a:rPr>
              <a:t>『CONTENT』</a:t>
            </a:r>
            <a:endParaRPr lang="zh-CN" altLang="en-US" sz="3600" b="1" dirty="0">
              <a:solidFill>
                <a:srgbClr val="F5F0EA"/>
              </a:solidFill>
              <a:effectLst>
                <a:outerShdw blurRad="38100" dist="38100" dir="2700000" algn="tl">
                  <a:srgbClr val="000000">
                    <a:alpha val="43137"/>
                  </a:srgbClr>
                </a:outerShdw>
              </a:effectLst>
            </a:endParaRPr>
          </a:p>
        </p:txBody>
      </p:sp>
      <p:sp>
        <p:nvSpPr>
          <p:cNvPr id="23" name="矩形 22"/>
          <p:cNvSpPr/>
          <p:nvPr/>
        </p:nvSpPr>
        <p:spPr>
          <a:xfrm>
            <a:off x="5687019" y="1137114"/>
            <a:ext cx="4386137" cy="646331"/>
          </a:xfrm>
          <a:prstGeom prst="rect">
            <a:avLst/>
          </a:prstGeom>
        </p:spPr>
        <p:txBody>
          <a:bodyPr wrap="none">
            <a:spAutoFit/>
          </a:bodyPr>
          <a:lstStyle/>
          <a:p>
            <a:pPr lvl="0" defTabSz="914400"/>
            <a:r>
              <a:rPr lang="zh-CN" altLang="en-US" sz="3600" b="1" kern="0" dirty="0">
                <a:solidFill>
                  <a:srgbClr val="676661"/>
                </a:solidFill>
                <a:latin typeface="微软雅黑" panose="020B0503020204020204" pitchFamily="34" charset="-122"/>
                <a:ea typeface="微软雅黑" panose="020B0503020204020204" pitchFamily="34" charset="-122"/>
              </a:rPr>
              <a:t>▷ 第一部分 问题描述</a:t>
            </a:r>
            <a:endParaRPr lang="zh-CN" altLang="en-US" sz="3600" kern="0" dirty="0">
              <a:solidFill>
                <a:srgbClr val="676661"/>
              </a:solidFill>
              <a:latin typeface="微软雅黑" panose="020B0503020204020204" pitchFamily="34" charset="-122"/>
              <a:ea typeface="微软雅黑" panose="020B0503020204020204" pitchFamily="34" charset="-122"/>
            </a:endParaRPr>
          </a:p>
        </p:txBody>
      </p:sp>
      <p:sp>
        <p:nvSpPr>
          <p:cNvPr id="24" name="矩形 23"/>
          <p:cNvSpPr/>
          <p:nvPr/>
        </p:nvSpPr>
        <p:spPr>
          <a:xfrm>
            <a:off x="5687015" y="2488105"/>
            <a:ext cx="4386137" cy="646331"/>
          </a:xfrm>
          <a:prstGeom prst="rect">
            <a:avLst/>
          </a:prstGeom>
        </p:spPr>
        <p:txBody>
          <a:bodyPr wrap="none">
            <a:spAutoFit/>
          </a:bodyPr>
          <a:lstStyle/>
          <a:p>
            <a:pPr lvl="0" defTabSz="914400"/>
            <a:r>
              <a:rPr lang="zh-CN" altLang="en-US" sz="3600" b="1" kern="0" dirty="0">
                <a:solidFill>
                  <a:srgbClr val="676661"/>
                </a:solidFill>
                <a:latin typeface="微软雅黑" panose="020B0503020204020204" pitchFamily="34" charset="-122"/>
                <a:ea typeface="微软雅黑" panose="020B0503020204020204" pitchFamily="34" charset="-122"/>
              </a:rPr>
              <a:t>▷ 第二部分 数据示例</a:t>
            </a:r>
            <a:endParaRPr lang="zh-CN" altLang="en-US" sz="3600" kern="0" dirty="0">
              <a:solidFill>
                <a:srgbClr val="676661"/>
              </a:solidFill>
              <a:latin typeface="微软雅黑" panose="020B0503020204020204" pitchFamily="34" charset="-122"/>
              <a:ea typeface="微软雅黑" panose="020B0503020204020204" pitchFamily="34" charset="-122"/>
            </a:endParaRPr>
          </a:p>
        </p:txBody>
      </p:sp>
      <p:sp>
        <p:nvSpPr>
          <p:cNvPr id="25" name="矩形 24"/>
          <p:cNvSpPr/>
          <p:nvPr/>
        </p:nvSpPr>
        <p:spPr>
          <a:xfrm>
            <a:off x="5687017" y="3781330"/>
            <a:ext cx="4386137" cy="646331"/>
          </a:xfrm>
          <a:prstGeom prst="rect">
            <a:avLst/>
          </a:prstGeom>
        </p:spPr>
        <p:txBody>
          <a:bodyPr wrap="none">
            <a:spAutoFit/>
          </a:bodyPr>
          <a:lstStyle/>
          <a:p>
            <a:pPr lvl="0" defTabSz="914400"/>
            <a:r>
              <a:rPr lang="zh-CN" altLang="en-US" sz="3600" b="1" kern="0" dirty="0">
                <a:solidFill>
                  <a:srgbClr val="676661"/>
                </a:solidFill>
                <a:latin typeface="微软雅黑" panose="020B0503020204020204" pitchFamily="34" charset="-122"/>
                <a:ea typeface="微软雅黑" panose="020B0503020204020204" pitchFamily="34" charset="-122"/>
              </a:rPr>
              <a:t>▷ 第三部分 代码分析</a:t>
            </a:r>
            <a:endParaRPr lang="zh-CN" altLang="en-US" sz="3600" kern="0" dirty="0">
              <a:solidFill>
                <a:srgbClr val="676661"/>
              </a:solidFill>
              <a:latin typeface="微软雅黑" panose="020B0503020204020204" pitchFamily="34" charset="-122"/>
              <a:ea typeface="微软雅黑" panose="020B0503020204020204" pitchFamily="34" charset="-122"/>
            </a:endParaRPr>
          </a:p>
        </p:txBody>
      </p:sp>
      <p:sp>
        <p:nvSpPr>
          <p:cNvPr id="26" name="矩形 25"/>
          <p:cNvSpPr/>
          <p:nvPr/>
        </p:nvSpPr>
        <p:spPr>
          <a:xfrm>
            <a:off x="5687016" y="5074555"/>
            <a:ext cx="4386137" cy="646331"/>
          </a:xfrm>
          <a:prstGeom prst="rect">
            <a:avLst/>
          </a:prstGeom>
        </p:spPr>
        <p:txBody>
          <a:bodyPr wrap="none">
            <a:spAutoFit/>
          </a:bodyPr>
          <a:lstStyle/>
          <a:p>
            <a:pPr lvl="0" defTabSz="914400"/>
            <a:r>
              <a:rPr lang="zh-CN" altLang="en-US" sz="3600" b="1" kern="0" dirty="0">
                <a:solidFill>
                  <a:srgbClr val="676661"/>
                </a:solidFill>
                <a:latin typeface="微软雅黑" panose="020B0503020204020204" pitchFamily="34" charset="-122"/>
                <a:ea typeface="微软雅黑" panose="020B0503020204020204" pitchFamily="34" charset="-122"/>
              </a:rPr>
              <a:t>▷ 第四部分 结果分析</a:t>
            </a:r>
            <a:endParaRPr lang="zh-CN" altLang="en-US" sz="3600" kern="0" dirty="0">
              <a:solidFill>
                <a:srgbClr val="676661"/>
              </a:solidFill>
              <a:latin typeface="微软雅黑" panose="020B0503020204020204" pitchFamily="34" charset="-122"/>
              <a:ea typeface="微软雅黑" panose="020B0503020204020204" pitchFamily="34" charset="-122"/>
            </a:endParaRPr>
          </a:p>
        </p:txBody>
      </p:sp>
      <p:pic>
        <p:nvPicPr>
          <p:cNvPr id="28" name="图片 27">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53182" y="6367780"/>
            <a:ext cx="1828800" cy="243840"/>
          </a:xfrm>
          <a:prstGeom prst="rect">
            <a:avLst/>
          </a:prstGeom>
        </p:spPr>
      </p:pic>
    </p:spTree>
    <p:extLst>
      <p:ext uri="{BB962C8B-B14F-4D97-AF65-F5344CB8AC3E}">
        <p14:creationId xmlns:p14="http://schemas.microsoft.com/office/powerpoint/2010/main" val="4098229332"/>
      </p:ext>
    </p:extLst>
  </p:cSld>
  <p:clrMapOvr>
    <a:masterClrMapping/>
  </p:clrMapOvr>
  <p:transition xmlns:p14="http://schemas.microsoft.com/office/powerpoint/2010/mai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结果分析</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4</a:t>
            </a:r>
            <a:endParaRPr lang="zh-CN" altLang="en-US" sz="6000" b="1" dirty="0">
              <a:solidFill>
                <a:schemeClr val="bg1"/>
              </a:solidFill>
              <a:effectLst>
                <a:outerShdw blurRad="38100" dist="38100" dir="2700000" algn="tl">
                  <a:srgbClr val="000000">
                    <a:alpha val="43137"/>
                  </a:srgbClr>
                </a:outerShdw>
              </a:effectLst>
              <a:ea typeface="+mj-ea"/>
            </a:endParaRPr>
          </a:p>
        </p:txBody>
      </p:sp>
      <p:pic>
        <p:nvPicPr>
          <p:cNvPr id="8" name="图片 7">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3182" y="6367780"/>
            <a:ext cx="1828800" cy="243840"/>
          </a:xfrm>
          <a:prstGeom prst="rect">
            <a:avLst/>
          </a:prstGeom>
        </p:spPr>
      </p:pic>
      <p:sp>
        <p:nvSpPr>
          <p:cNvPr id="2" name="矩形 1">
            <a:extLst>
              <a:ext uri="{FF2B5EF4-FFF2-40B4-BE49-F238E27FC236}">
                <a16:creationId xmlns:a16="http://schemas.microsoft.com/office/drawing/2014/main" xmlns="" id="{AAEF9506-0BEA-478F-A0F0-0A110E7C9A21}"/>
              </a:ext>
            </a:extLst>
          </p:cNvPr>
          <p:cNvSpPr/>
          <p:nvPr/>
        </p:nvSpPr>
        <p:spPr>
          <a:xfrm>
            <a:off x="5719027" y="646330"/>
            <a:ext cx="1415772" cy="584775"/>
          </a:xfrm>
          <a:prstGeom prst="rect">
            <a:avLst/>
          </a:prstGeom>
          <a:noFill/>
        </p:spPr>
        <p:txBody>
          <a:bodyPr wrap="none" lIns="91440" tIns="45720" rIns="91440" bIns="45720">
            <a:spAutoFit/>
          </a:bodyPr>
          <a:lstStyle/>
          <a:p>
            <a:pPr algn="ctr"/>
            <a:r>
              <a:rPr lang="zh-CN" altLang="en-US" sz="32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决策树</a:t>
            </a:r>
          </a:p>
        </p:txBody>
      </p:sp>
      <p:sp>
        <p:nvSpPr>
          <p:cNvPr id="3" name="椭圆 2">
            <a:extLst>
              <a:ext uri="{FF2B5EF4-FFF2-40B4-BE49-F238E27FC236}">
                <a16:creationId xmlns:a16="http://schemas.microsoft.com/office/drawing/2014/main" xmlns="" id="{9B7D38A4-E12A-4B7C-A698-A471456D1B47}"/>
              </a:ext>
            </a:extLst>
          </p:cNvPr>
          <p:cNvSpPr/>
          <p:nvPr/>
        </p:nvSpPr>
        <p:spPr>
          <a:xfrm>
            <a:off x="5719027" y="1396425"/>
            <a:ext cx="1622999" cy="8006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50000"/>
                    <a:lumOff val="50000"/>
                  </a:schemeClr>
                </a:solidFill>
              </a:rPr>
              <a:t>通话时长</a:t>
            </a:r>
          </a:p>
        </p:txBody>
      </p:sp>
      <p:sp>
        <p:nvSpPr>
          <p:cNvPr id="10" name="椭圆 9">
            <a:extLst>
              <a:ext uri="{FF2B5EF4-FFF2-40B4-BE49-F238E27FC236}">
                <a16:creationId xmlns:a16="http://schemas.microsoft.com/office/drawing/2014/main" xmlns="" id="{BBF99F83-2EFB-41A3-93B2-495D99557490}"/>
              </a:ext>
            </a:extLst>
          </p:cNvPr>
          <p:cNvSpPr/>
          <p:nvPr/>
        </p:nvSpPr>
        <p:spPr>
          <a:xfrm>
            <a:off x="3604767" y="2707537"/>
            <a:ext cx="1342209" cy="68893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50000"/>
                    <a:lumOff val="50000"/>
                  </a:schemeClr>
                </a:solidFill>
              </a:rPr>
              <a:t>年龄</a:t>
            </a:r>
          </a:p>
        </p:txBody>
      </p:sp>
      <p:sp>
        <p:nvSpPr>
          <p:cNvPr id="13" name="椭圆 12">
            <a:extLst>
              <a:ext uri="{FF2B5EF4-FFF2-40B4-BE49-F238E27FC236}">
                <a16:creationId xmlns:a16="http://schemas.microsoft.com/office/drawing/2014/main" xmlns="" id="{1C015C76-5787-4FC6-BB0E-9B3EECCE1DC5}"/>
              </a:ext>
            </a:extLst>
          </p:cNvPr>
          <p:cNvSpPr/>
          <p:nvPr/>
        </p:nvSpPr>
        <p:spPr>
          <a:xfrm>
            <a:off x="5298980" y="2780026"/>
            <a:ext cx="1342210" cy="672272"/>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50000"/>
                    <a:lumOff val="50000"/>
                  </a:schemeClr>
                </a:solidFill>
              </a:rPr>
              <a:t>年龄</a:t>
            </a:r>
          </a:p>
        </p:txBody>
      </p:sp>
      <p:sp>
        <p:nvSpPr>
          <p:cNvPr id="14" name="椭圆 13">
            <a:extLst>
              <a:ext uri="{FF2B5EF4-FFF2-40B4-BE49-F238E27FC236}">
                <a16:creationId xmlns:a16="http://schemas.microsoft.com/office/drawing/2014/main" xmlns="" id="{59C79921-7015-465E-8FAF-D8F5AA82B02E}"/>
              </a:ext>
            </a:extLst>
          </p:cNvPr>
          <p:cNvSpPr/>
          <p:nvPr/>
        </p:nvSpPr>
        <p:spPr>
          <a:xfrm>
            <a:off x="7304349" y="2744372"/>
            <a:ext cx="1342210" cy="68462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50000"/>
                    <a:lumOff val="50000"/>
                  </a:schemeClr>
                </a:solidFill>
              </a:rPr>
              <a:t>年龄</a:t>
            </a:r>
          </a:p>
        </p:txBody>
      </p:sp>
      <p:sp>
        <p:nvSpPr>
          <p:cNvPr id="15" name="椭圆 14">
            <a:extLst>
              <a:ext uri="{FF2B5EF4-FFF2-40B4-BE49-F238E27FC236}">
                <a16:creationId xmlns:a16="http://schemas.microsoft.com/office/drawing/2014/main" xmlns="" id="{E0FEB8B9-8113-4998-B121-31360116634E}"/>
              </a:ext>
            </a:extLst>
          </p:cNvPr>
          <p:cNvSpPr/>
          <p:nvPr/>
        </p:nvSpPr>
        <p:spPr>
          <a:xfrm>
            <a:off x="9244584" y="2760555"/>
            <a:ext cx="1342210" cy="684629"/>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50000"/>
                    <a:lumOff val="50000"/>
                  </a:schemeClr>
                </a:solidFill>
              </a:rPr>
              <a:t>年龄</a:t>
            </a:r>
          </a:p>
        </p:txBody>
      </p:sp>
      <p:cxnSp>
        <p:nvCxnSpPr>
          <p:cNvPr id="9" name="直接箭头连接符 8">
            <a:extLst>
              <a:ext uri="{FF2B5EF4-FFF2-40B4-BE49-F238E27FC236}">
                <a16:creationId xmlns:a16="http://schemas.microsoft.com/office/drawing/2014/main" xmlns="" id="{B7B591FE-2B94-45B4-8517-B0561B840668}"/>
              </a:ext>
            </a:extLst>
          </p:cNvPr>
          <p:cNvCxnSpPr>
            <a:cxnSpLocks/>
            <a:stCxn id="3" idx="4"/>
          </p:cNvCxnSpPr>
          <p:nvPr/>
        </p:nvCxnSpPr>
        <p:spPr>
          <a:xfrm flipH="1">
            <a:off x="4228370" y="2197100"/>
            <a:ext cx="2302157" cy="508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xmlns="" id="{4F5FB55B-ACE5-4039-AD74-27C587E3985D}"/>
              </a:ext>
            </a:extLst>
          </p:cNvPr>
          <p:cNvCxnSpPr>
            <a:cxnSpLocks/>
            <a:stCxn id="3" idx="4"/>
            <a:endCxn id="13" idx="0"/>
          </p:cNvCxnSpPr>
          <p:nvPr/>
        </p:nvCxnSpPr>
        <p:spPr>
          <a:xfrm flipH="1">
            <a:off x="5970085" y="2197100"/>
            <a:ext cx="560442" cy="582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xmlns="" id="{43B6803C-0CE9-4383-A33D-8FF8CF8D2755}"/>
              </a:ext>
            </a:extLst>
          </p:cNvPr>
          <p:cNvCxnSpPr>
            <a:cxnSpLocks/>
            <a:stCxn id="3" idx="4"/>
            <a:endCxn id="14" idx="0"/>
          </p:cNvCxnSpPr>
          <p:nvPr/>
        </p:nvCxnSpPr>
        <p:spPr>
          <a:xfrm>
            <a:off x="6530527" y="2197100"/>
            <a:ext cx="1444927" cy="547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xmlns="" id="{2627C66E-21D3-4FA4-B543-CCF7A59BF138}"/>
              </a:ext>
            </a:extLst>
          </p:cNvPr>
          <p:cNvCxnSpPr>
            <a:cxnSpLocks/>
            <a:stCxn id="3" idx="4"/>
            <a:endCxn id="15" idx="0"/>
          </p:cNvCxnSpPr>
          <p:nvPr/>
        </p:nvCxnSpPr>
        <p:spPr>
          <a:xfrm>
            <a:off x="6530527" y="2197100"/>
            <a:ext cx="3385162" cy="563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xmlns="" id="{A7FBEDD3-85AF-4A6A-8F42-6152E2C15F3F}"/>
              </a:ext>
            </a:extLst>
          </p:cNvPr>
          <p:cNvSpPr txBox="1"/>
          <p:nvPr/>
        </p:nvSpPr>
        <p:spPr>
          <a:xfrm>
            <a:off x="4532422" y="2166244"/>
            <a:ext cx="766557" cy="369332"/>
          </a:xfrm>
          <a:prstGeom prst="rect">
            <a:avLst/>
          </a:prstGeom>
          <a:noFill/>
        </p:spPr>
        <p:txBody>
          <a:bodyPr wrap="none" rtlCol="0">
            <a:spAutoFit/>
          </a:bodyPr>
          <a:lstStyle/>
          <a:p>
            <a:r>
              <a:rPr lang="en-US" altLang="zh-CN" dirty="0"/>
              <a:t>&lt;=351</a:t>
            </a:r>
            <a:endParaRPr lang="zh-CN" altLang="en-US" dirty="0"/>
          </a:p>
        </p:txBody>
      </p:sp>
      <p:sp>
        <p:nvSpPr>
          <p:cNvPr id="24" name="文本框 23">
            <a:extLst>
              <a:ext uri="{FF2B5EF4-FFF2-40B4-BE49-F238E27FC236}">
                <a16:creationId xmlns:a16="http://schemas.microsoft.com/office/drawing/2014/main" xmlns="" id="{2CF16CB4-36C7-4451-8C84-2A704C1148ED}"/>
              </a:ext>
            </a:extLst>
          </p:cNvPr>
          <p:cNvSpPr txBox="1"/>
          <p:nvPr/>
        </p:nvSpPr>
        <p:spPr>
          <a:xfrm>
            <a:off x="5514993" y="2371751"/>
            <a:ext cx="766557" cy="369332"/>
          </a:xfrm>
          <a:prstGeom prst="rect">
            <a:avLst/>
          </a:prstGeom>
          <a:noFill/>
        </p:spPr>
        <p:txBody>
          <a:bodyPr wrap="none" rtlCol="0">
            <a:spAutoFit/>
          </a:bodyPr>
          <a:lstStyle/>
          <a:p>
            <a:r>
              <a:rPr lang="en-US" altLang="zh-CN" dirty="0"/>
              <a:t>&lt;=421</a:t>
            </a:r>
            <a:endParaRPr lang="zh-CN" altLang="en-US" dirty="0"/>
          </a:p>
        </p:txBody>
      </p:sp>
      <p:sp>
        <p:nvSpPr>
          <p:cNvPr id="25" name="文本框 24">
            <a:extLst>
              <a:ext uri="{FF2B5EF4-FFF2-40B4-BE49-F238E27FC236}">
                <a16:creationId xmlns:a16="http://schemas.microsoft.com/office/drawing/2014/main" xmlns="" id="{4FA0EC76-ED16-4C88-A670-F11C9C7B7B42}"/>
              </a:ext>
            </a:extLst>
          </p:cNvPr>
          <p:cNvSpPr txBox="1"/>
          <p:nvPr/>
        </p:nvSpPr>
        <p:spPr>
          <a:xfrm>
            <a:off x="6567130" y="2391223"/>
            <a:ext cx="766557" cy="369332"/>
          </a:xfrm>
          <a:prstGeom prst="rect">
            <a:avLst/>
          </a:prstGeom>
          <a:noFill/>
        </p:spPr>
        <p:txBody>
          <a:bodyPr wrap="none" rtlCol="0">
            <a:spAutoFit/>
          </a:bodyPr>
          <a:lstStyle/>
          <a:p>
            <a:r>
              <a:rPr lang="en-US" altLang="zh-CN" dirty="0"/>
              <a:t>&lt;=473</a:t>
            </a:r>
            <a:endParaRPr lang="zh-CN" altLang="en-US" dirty="0"/>
          </a:p>
        </p:txBody>
      </p:sp>
      <p:sp>
        <p:nvSpPr>
          <p:cNvPr id="26" name="文本框 25">
            <a:extLst>
              <a:ext uri="{FF2B5EF4-FFF2-40B4-BE49-F238E27FC236}">
                <a16:creationId xmlns:a16="http://schemas.microsoft.com/office/drawing/2014/main" xmlns="" id="{B50A85DF-7AF1-4787-9285-4D700AF28303}"/>
              </a:ext>
            </a:extLst>
          </p:cNvPr>
          <p:cNvSpPr txBox="1"/>
          <p:nvPr/>
        </p:nvSpPr>
        <p:spPr>
          <a:xfrm>
            <a:off x="7934592" y="2002419"/>
            <a:ext cx="766557" cy="369332"/>
          </a:xfrm>
          <a:prstGeom prst="rect">
            <a:avLst/>
          </a:prstGeom>
          <a:noFill/>
        </p:spPr>
        <p:txBody>
          <a:bodyPr wrap="none" rtlCol="0">
            <a:spAutoFit/>
          </a:bodyPr>
          <a:lstStyle/>
          <a:p>
            <a:r>
              <a:rPr lang="en-US" altLang="zh-CN" dirty="0"/>
              <a:t>&lt;=663</a:t>
            </a:r>
            <a:endParaRPr lang="zh-CN" altLang="en-US" dirty="0"/>
          </a:p>
        </p:txBody>
      </p:sp>
      <p:sp>
        <p:nvSpPr>
          <p:cNvPr id="37" name="椭圆 36">
            <a:extLst>
              <a:ext uri="{FF2B5EF4-FFF2-40B4-BE49-F238E27FC236}">
                <a16:creationId xmlns:a16="http://schemas.microsoft.com/office/drawing/2014/main" xmlns="" id="{927C8531-EB39-46F8-8EAF-C07C97AA19C7}"/>
              </a:ext>
            </a:extLst>
          </p:cNvPr>
          <p:cNvSpPr/>
          <p:nvPr/>
        </p:nvSpPr>
        <p:spPr>
          <a:xfrm>
            <a:off x="1652514" y="3777675"/>
            <a:ext cx="1415773" cy="8006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50000"/>
                    <a:lumOff val="50000"/>
                  </a:schemeClr>
                </a:solidFill>
              </a:rPr>
              <a:t>受教育水平</a:t>
            </a:r>
          </a:p>
        </p:txBody>
      </p:sp>
      <p:sp>
        <p:nvSpPr>
          <p:cNvPr id="38" name="椭圆 37">
            <a:extLst>
              <a:ext uri="{FF2B5EF4-FFF2-40B4-BE49-F238E27FC236}">
                <a16:creationId xmlns:a16="http://schemas.microsoft.com/office/drawing/2014/main" xmlns="" id="{AAB7A8CB-DD52-4078-BCF9-EC6FFF91D19E}"/>
              </a:ext>
            </a:extLst>
          </p:cNvPr>
          <p:cNvSpPr/>
          <p:nvPr/>
        </p:nvSpPr>
        <p:spPr>
          <a:xfrm>
            <a:off x="3323978" y="3816274"/>
            <a:ext cx="1415774" cy="8006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50000"/>
                    <a:lumOff val="50000"/>
                  </a:schemeClr>
                </a:solidFill>
              </a:rPr>
              <a:t>受教育水平</a:t>
            </a:r>
          </a:p>
        </p:txBody>
      </p:sp>
      <p:sp>
        <p:nvSpPr>
          <p:cNvPr id="39" name="椭圆 38">
            <a:extLst>
              <a:ext uri="{FF2B5EF4-FFF2-40B4-BE49-F238E27FC236}">
                <a16:creationId xmlns:a16="http://schemas.microsoft.com/office/drawing/2014/main" xmlns="" id="{84F1006B-691B-41E2-B5C0-AC0996685248}"/>
              </a:ext>
            </a:extLst>
          </p:cNvPr>
          <p:cNvSpPr/>
          <p:nvPr/>
        </p:nvSpPr>
        <p:spPr>
          <a:xfrm>
            <a:off x="5081226" y="3822624"/>
            <a:ext cx="1415775" cy="8006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50000"/>
                    <a:lumOff val="50000"/>
                  </a:schemeClr>
                </a:solidFill>
              </a:rPr>
              <a:t>受教育水平</a:t>
            </a:r>
          </a:p>
        </p:txBody>
      </p:sp>
      <p:cxnSp>
        <p:nvCxnSpPr>
          <p:cNvPr id="41" name="直接箭头连接符 40">
            <a:extLst>
              <a:ext uri="{FF2B5EF4-FFF2-40B4-BE49-F238E27FC236}">
                <a16:creationId xmlns:a16="http://schemas.microsoft.com/office/drawing/2014/main" xmlns="" id="{63B553F9-0D68-469D-B57C-F2FBB73B7426}"/>
              </a:ext>
            </a:extLst>
          </p:cNvPr>
          <p:cNvCxnSpPr>
            <a:cxnSpLocks/>
            <a:stCxn id="10" idx="4"/>
            <a:endCxn id="37" idx="0"/>
          </p:cNvCxnSpPr>
          <p:nvPr/>
        </p:nvCxnSpPr>
        <p:spPr>
          <a:xfrm flipH="1">
            <a:off x="2360401" y="3396475"/>
            <a:ext cx="1915471" cy="381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xmlns="" id="{CF057901-1F12-4E2D-BCE8-18B2CE6F5C2F}"/>
              </a:ext>
            </a:extLst>
          </p:cNvPr>
          <p:cNvCxnSpPr>
            <a:stCxn id="10" idx="4"/>
            <a:endCxn id="38" idx="0"/>
          </p:cNvCxnSpPr>
          <p:nvPr/>
        </p:nvCxnSpPr>
        <p:spPr>
          <a:xfrm flipH="1">
            <a:off x="4031865" y="3396475"/>
            <a:ext cx="244007" cy="419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xmlns="" id="{457555C1-EF82-484C-A972-C10BEEDA09E1}"/>
              </a:ext>
            </a:extLst>
          </p:cNvPr>
          <p:cNvCxnSpPr>
            <a:stCxn id="10" idx="4"/>
            <a:endCxn id="39" idx="0"/>
          </p:cNvCxnSpPr>
          <p:nvPr/>
        </p:nvCxnSpPr>
        <p:spPr>
          <a:xfrm>
            <a:off x="4275872" y="3396475"/>
            <a:ext cx="1513242" cy="426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xmlns="" id="{D193FD69-4A7B-4C1B-9A62-B51E64C278C5}"/>
              </a:ext>
            </a:extLst>
          </p:cNvPr>
          <p:cNvSpPr txBox="1"/>
          <p:nvPr/>
        </p:nvSpPr>
        <p:spPr>
          <a:xfrm>
            <a:off x="2716206" y="3192510"/>
            <a:ext cx="649537" cy="369332"/>
          </a:xfrm>
          <a:prstGeom prst="rect">
            <a:avLst/>
          </a:prstGeom>
          <a:noFill/>
        </p:spPr>
        <p:txBody>
          <a:bodyPr wrap="none" rtlCol="0">
            <a:spAutoFit/>
          </a:bodyPr>
          <a:lstStyle/>
          <a:p>
            <a:r>
              <a:rPr lang="en-US" altLang="zh-CN" dirty="0"/>
              <a:t>&lt;=26</a:t>
            </a:r>
            <a:endParaRPr lang="zh-CN" altLang="en-US" dirty="0"/>
          </a:p>
        </p:txBody>
      </p:sp>
      <p:sp>
        <p:nvSpPr>
          <p:cNvPr id="48" name="文本框 47">
            <a:extLst>
              <a:ext uri="{FF2B5EF4-FFF2-40B4-BE49-F238E27FC236}">
                <a16:creationId xmlns:a16="http://schemas.microsoft.com/office/drawing/2014/main" xmlns="" id="{2FA2AF7F-0C4F-41A5-AF93-B7229B43C404}"/>
              </a:ext>
            </a:extLst>
          </p:cNvPr>
          <p:cNvSpPr txBox="1"/>
          <p:nvPr/>
        </p:nvSpPr>
        <p:spPr>
          <a:xfrm>
            <a:off x="3402895" y="3464452"/>
            <a:ext cx="649537" cy="369332"/>
          </a:xfrm>
          <a:prstGeom prst="rect">
            <a:avLst/>
          </a:prstGeom>
          <a:noFill/>
        </p:spPr>
        <p:txBody>
          <a:bodyPr wrap="none" rtlCol="0">
            <a:spAutoFit/>
          </a:bodyPr>
          <a:lstStyle/>
          <a:p>
            <a:r>
              <a:rPr lang="en-US" altLang="zh-CN" dirty="0"/>
              <a:t>&lt;=37</a:t>
            </a:r>
            <a:endParaRPr lang="zh-CN" altLang="en-US" dirty="0"/>
          </a:p>
        </p:txBody>
      </p:sp>
      <p:sp>
        <p:nvSpPr>
          <p:cNvPr id="49" name="文本框 48">
            <a:extLst>
              <a:ext uri="{FF2B5EF4-FFF2-40B4-BE49-F238E27FC236}">
                <a16:creationId xmlns:a16="http://schemas.microsoft.com/office/drawing/2014/main" xmlns="" id="{BBC1667A-7C87-4CF5-A350-2ACB499D8976}"/>
              </a:ext>
            </a:extLst>
          </p:cNvPr>
          <p:cNvSpPr txBox="1"/>
          <p:nvPr/>
        </p:nvSpPr>
        <p:spPr>
          <a:xfrm>
            <a:off x="4510926" y="3501571"/>
            <a:ext cx="649537" cy="369332"/>
          </a:xfrm>
          <a:prstGeom prst="rect">
            <a:avLst/>
          </a:prstGeom>
          <a:noFill/>
        </p:spPr>
        <p:txBody>
          <a:bodyPr wrap="none" rtlCol="0">
            <a:spAutoFit/>
          </a:bodyPr>
          <a:lstStyle/>
          <a:p>
            <a:r>
              <a:rPr lang="en-US" altLang="zh-CN" dirty="0"/>
              <a:t>&lt;=38</a:t>
            </a:r>
            <a:endParaRPr lang="zh-CN" altLang="en-US" dirty="0"/>
          </a:p>
        </p:txBody>
      </p:sp>
      <p:sp>
        <p:nvSpPr>
          <p:cNvPr id="53" name="椭圆 52">
            <a:extLst>
              <a:ext uri="{FF2B5EF4-FFF2-40B4-BE49-F238E27FC236}">
                <a16:creationId xmlns:a16="http://schemas.microsoft.com/office/drawing/2014/main" xmlns="" id="{06CCF30B-07D4-486B-9A45-FD4EB3BA3BDC}"/>
              </a:ext>
            </a:extLst>
          </p:cNvPr>
          <p:cNvSpPr/>
          <p:nvPr/>
        </p:nvSpPr>
        <p:spPr>
          <a:xfrm>
            <a:off x="877503" y="5161331"/>
            <a:ext cx="2027622" cy="68893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50000"/>
                    <a:lumOff val="50000"/>
                  </a:schemeClr>
                </a:solidFill>
              </a:rPr>
              <a:t>欧元同业拆借利率</a:t>
            </a:r>
          </a:p>
        </p:txBody>
      </p:sp>
      <p:cxnSp>
        <p:nvCxnSpPr>
          <p:cNvPr id="55" name="直接箭头连接符 54">
            <a:extLst>
              <a:ext uri="{FF2B5EF4-FFF2-40B4-BE49-F238E27FC236}">
                <a16:creationId xmlns:a16="http://schemas.microsoft.com/office/drawing/2014/main" xmlns="" id="{5871625E-F312-4D45-80E2-7FE553259CA4}"/>
              </a:ext>
            </a:extLst>
          </p:cNvPr>
          <p:cNvCxnSpPr>
            <a:stCxn id="37" idx="4"/>
            <a:endCxn id="53" idx="0"/>
          </p:cNvCxnSpPr>
          <p:nvPr/>
        </p:nvCxnSpPr>
        <p:spPr>
          <a:xfrm flipH="1">
            <a:off x="1891314" y="4578350"/>
            <a:ext cx="469087" cy="582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xmlns="" id="{B640116B-9A16-48B4-BBAA-C787EFD0A09B}"/>
              </a:ext>
            </a:extLst>
          </p:cNvPr>
          <p:cNvCxnSpPr>
            <a:stCxn id="37" idx="4"/>
          </p:cNvCxnSpPr>
          <p:nvPr/>
        </p:nvCxnSpPr>
        <p:spPr>
          <a:xfrm>
            <a:off x="2360401" y="4578350"/>
            <a:ext cx="1367262" cy="717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xmlns="" id="{53BF5AA1-01A4-490E-87C6-4FB96575EF1F}"/>
              </a:ext>
            </a:extLst>
          </p:cNvPr>
          <p:cNvCxnSpPr>
            <a:cxnSpLocks/>
            <a:stCxn id="37" idx="4"/>
          </p:cNvCxnSpPr>
          <p:nvPr/>
        </p:nvCxnSpPr>
        <p:spPr>
          <a:xfrm>
            <a:off x="2360401" y="4578350"/>
            <a:ext cx="2379351" cy="717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xmlns="" id="{25AD53B8-D79A-4AAD-94AB-A28D128B25CC}"/>
              </a:ext>
            </a:extLst>
          </p:cNvPr>
          <p:cNvSpPr txBox="1"/>
          <p:nvPr/>
        </p:nvSpPr>
        <p:spPr>
          <a:xfrm>
            <a:off x="1430929" y="4575143"/>
            <a:ext cx="417102" cy="369332"/>
          </a:xfrm>
          <a:prstGeom prst="rect">
            <a:avLst/>
          </a:prstGeom>
          <a:noFill/>
        </p:spPr>
        <p:txBody>
          <a:bodyPr wrap="none" rtlCol="0">
            <a:spAutoFit/>
          </a:bodyPr>
          <a:lstStyle/>
          <a:p>
            <a:r>
              <a:rPr lang="en-US" altLang="zh-CN" dirty="0"/>
              <a:t>&gt;6</a:t>
            </a:r>
            <a:endParaRPr lang="zh-CN" altLang="en-US" dirty="0"/>
          </a:p>
        </p:txBody>
      </p:sp>
    </p:spTree>
    <p:extLst>
      <p:ext uri="{BB962C8B-B14F-4D97-AF65-F5344CB8AC3E}">
        <p14:creationId xmlns:p14="http://schemas.microsoft.com/office/powerpoint/2010/main" val="1011734389"/>
      </p:ext>
    </p:extLst>
  </p:cSld>
  <p:clrMapOvr>
    <a:masterClrMapping/>
  </p:clrMapOvr>
  <p:transition xmlns:p14="http://schemas.microsoft.com/office/powerpoint/2010/mai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 name="矩形 4"/>
          <p:cNvSpPr txBox="1"/>
          <p:nvPr/>
        </p:nvSpPr>
        <p:spPr>
          <a:xfrm>
            <a:off x="1171418" y="184665"/>
            <a:ext cx="1323341" cy="510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2400" b="1">
                <a:solidFill>
                  <a:srgbClr val="676661"/>
                </a:solidFill>
                <a:latin typeface="微软雅黑"/>
                <a:ea typeface="微软雅黑"/>
                <a:cs typeface="微软雅黑"/>
                <a:sym typeface="微软雅黑"/>
              </a:defRPr>
            </a:lvl1pPr>
          </a:lstStyle>
          <a:p>
            <a:r>
              <a:t>结果分析</a:t>
            </a:r>
          </a:p>
        </p:txBody>
      </p:sp>
      <p:sp>
        <p:nvSpPr>
          <p:cNvPr id="738" name="五边形 5"/>
          <p:cNvSpPr/>
          <p:nvPr/>
        </p:nvSpPr>
        <p:spPr>
          <a:xfrm rot="5400000">
            <a:off x="431642" y="151945"/>
            <a:ext cx="891721" cy="58783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481" y="0"/>
                </a:lnTo>
                <a:lnTo>
                  <a:pt x="21600" y="10800"/>
                </a:lnTo>
                <a:lnTo>
                  <a:pt x="14481" y="21600"/>
                </a:lnTo>
                <a:lnTo>
                  <a:pt x="0" y="21600"/>
                </a:lnTo>
                <a:close/>
              </a:path>
            </a:pathLst>
          </a:custGeom>
          <a:solidFill>
            <a:srgbClr val="79A5B2"/>
          </a:solidFill>
          <a:ln w="12700">
            <a:miter lim="400000"/>
          </a:ln>
          <a:effectLst>
            <a:outerShdw blurRad="50800" dist="38100" dir="2700000" rotWithShape="0">
              <a:srgbClr val="000000">
                <a:alpha val="40000"/>
              </a:srgbClr>
            </a:outerShdw>
          </a:effectLst>
        </p:spPr>
        <p:txBody>
          <a:bodyPr lIns="45719" rIns="45719" anchor="ctr"/>
          <a:lstStyle/>
          <a:p>
            <a:pPr algn="ctr">
              <a:defRPr>
                <a:solidFill>
                  <a:srgbClr val="FFFFFF"/>
                </a:solidFill>
              </a:defRPr>
            </a:pPr>
            <a:endParaRPr/>
          </a:p>
        </p:txBody>
      </p:sp>
      <p:sp>
        <p:nvSpPr>
          <p:cNvPr id="739" name="文本框 3"/>
          <p:cNvSpPr txBox="1"/>
          <p:nvPr/>
        </p:nvSpPr>
        <p:spPr>
          <a:xfrm>
            <a:off x="590404" y="-139532"/>
            <a:ext cx="550626" cy="9677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0" b="1">
                <a:solidFill>
                  <a:srgbClr val="FFFFFF"/>
                </a:solidFill>
                <a:effectLst>
                  <a:outerShdw blurRad="38100" dist="38100" dir="2700000" rotWithShape="0">
                    <a:srgbClr val="000000">
                      <a:alpha val="43137"/>
                    </a:srgbClr>
                  </a:outerShdw>
                </a:effectLst>
              </a:defRPr>
            </a:lvl1pPr>
          </a:lstStyle>
          <a:p>
            <a:r>
              <a:t>4</a:t>
            </a:r>
          </a:p>
        </p:txBody>
      </p:sp>
      <p:pic>
        <p:nvPicPr>
          <p:cNvPr id="740" name="图片 7" descr="图片 7">
            <a:hlinkClick r:id="rId2"/>
          </p:cNvPr>
          <p:cNvPicPr>
            <a:picLocks noChangeAspect="1"/>
          </p:cNvPicPr>
          <p:nvPr/>
        </p:nvPicPr>
        <p:blipFill>
          <a:blip r:embed="rId3">
            <a:extLst/>
          </a:blip>
          <a:stretch>
            <a:fillRect/>
          </a:stretch>
        </p:blipFill>
        <p:spPr>
          <a:xfrm>
            <a:off x="9953181" y="6367779"/>
            <a:ext cx="1828801" cy="243841"/>
          </a:xfrm>
          <a:prstGeom prst="rect">
            <a:avLst/>
          </a:prstGeom>
          <a:ln w="12700">
            <a:miter lim="400000"/>
          </a:ln>
        </p:spPr>
      </p:pic>
      <p:sp>
        <p:nvSpPr>
          <p:cNvPr id="741" name="文本框 14"/>
          <p:cNvSpPr txBox="1"/>
          <p:nvPr/>
        </p:nvSpPr>
        <p:spPr>
          <a:xfrm>
            <a:off x="1164601" y="3280466"/>
            <a:ext cx="3417516" cy="1196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pPr>
            <a:r>
              <a:t>4000</a:t>
            </a:r>
            <a:r>
              <a:rPr>
                <a:latin typeface="微软雅黑"/>
                <a:ea typeface="微软雅黑"/>
                <a:cs typeface="微软雅黑"/>
                <a:sym typeface="微软雅黑"/>
              </a:rPr>
              <a:t>个样本</a:t>
            </a:r>
          </a:p>
          <a:p>
            <a:pPr>
              <a:defRPr sz="2400"/>
            </a:pPr>
            <a:r>
              <a:rPr>
                <a:latin typeface="微软雅黑"/>
                <a:ea typeface="微软雅黑"/>
                <a:cs typeface="微软雅黑"/>
                <a:sym typeface="微软雅黑"/>
              </a:rPr>
              <a:t>正确率</a:t>
            </a:r>
            <a:r>
              <a:t>96.65%</a:t>
            </a:r>
          </a:p>
        </p:txBody>
      </p:sp>
      <p:sp>
        <p:nvSpPr>
          <p:cNvPr id="742" name="文本框 17"/>
          <p:cNvSpPr txBox="1"/>
          <p:nvPr/>
        </p:nvSpPr>
        <p:spPr>
          <a:xfrm>
            <a:off x="6623923" y="4830084"/>
            <a:ext cx="2847341" cy="510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atin typeface="微软雅黑"/>
                <a:ea typeface="微软雅黑"/>
                <a:cs typeface="微软雅黑"/>
                <a:sym typeface="微软雅黑"/>
              </a:defRPr>
            </a:lvl1pPr>
          </a:lstStyle>
          <a:p>
            <a:r>
              <a:rPr dirty="0" err="1"/>
              <a:t>预测类标与实际类标</a:t>
            </a:r>
            <a:endParaRPr dirty="0"/>
          </a:p>
        </p:txBody>
      </p:sp>
      <p:pic>
        <p:nvPicPr>
          <p:cNvPr id="743" name="WechatIMG8.png" descr="WechatIMG8.png"/>
          <p:cNvPicPr>
            <a:picLocks noChangeAspect="1"/>
          </p:cNvPicPr>
          <p:nvPr/>
        </p:nvPicPr>
        <p:blipFill>
          <a:blip r:embed="rId4">
            <a:extLst/>
          </a:blip>
          <a:stretch>
            <a:fillRect/>
          </a:stretch>
        </p:blipFill>
        <p:spPr>
          <a:xfrm>
            <a:off x="1202819" y="2102812"/>
            <a:ext cx="3267449" cy="510540"/>
          </a:xfrm>
          <a:prstGeom prst="rect">
            <a:avLst/>
          </a:prstGeom>
          <a:ln w="12700">
            <a:miter lim="400000"/>
          </a:ln>
        </p:spPr>
      </p:pic>
      <p:pic>
        <p:nvPicPr>
          <p:cNvPr id="744" name="屏幕快照 2018-02-07 05.10.43.png" descr="屏幕快照 2018-02-07 05.10.43.png"/>
          <p:cNvPicPr>
            <a:picLocks noChangeAspect="1"/>
          </p:cNvPicPr>
          <p:nvPr/>
        </p:nvPicPr>
        <p:blipFill>
          <a:blip r:embed="rId5">
            <a:extLst/>
          </a:blip>
          <a:stretch>
            <a:fillRect/>
          </a:stretch>
        </p:blipFill>
        <p:spPr>
          <a:xfrm>
            <a:off x="4801501" y="832812"/>
            <a:ext cx="6492187" cy="3480660"/>
          </a:xfrm>
          <a:prstGeom prst="rect">
            <a:avLst/>
          </a:prstGeom>
          <a:ln w="12700">
            <a:miter lim="400000"/>
          </a:ln>
        </p:spPr>
      </p:pic>
      <p:sp>
        <p:nvSpPr>
          <p:cNvPr id="2" name="TextBox 1"/>
          <p:cNvSpPr txBox="1"/>
          <p:nvPr/>
        </p:nvSpPr>
        <p:spPr>
          <a:xfrm>
            <a:off x="2835956" y="185912"/>
            <a:ext cx="1634312" cy="523220"/>
          </a:xfrm>
          <a:prstGeom prst="rect">
            <a:avLst/>
          </a:prstGeom>
          <a:noFill/>
        </p:spPr>
        <p:txBody>
          <a:bodyPr wrap="square" rtlCol="0">
            <a:spAutoFit/>
          </a:bodyPr>
          <a:lstStyle/>
          <a:p>
            <a:r>
              <a:rPr lang="en-US" sz="2800" b="1" dirty="0" smtClean="0"/>
              <a:t>逻辑回归</a:t>
            </a:r>
            <a:endParaRPr lang="en-US" sz="2800" b="1" dirty="0"/>
          </a:p>
        </p:txBody>
      </p:sp>
    </p:spTree>
    <p:extLst>
      <p:ext uri="{BB962C8B-B14F-4D97-AF65-F5344CB8AC3E}">
        <p14:creationId xmlns:p14="http://schemas.microsoft.com/office/powerpoint/2010/main" val="2315383436"/>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结果分析</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4</a:t>
            </a:r>
            <a:endParaRPr lang="zh-CN" altLang="en-US" sz="6000" b="1" dirty="0">
              <a:solidFill>
                <a:schemeClr val="bg1"/>
              </a:solidFill>
              <a:effectLst>
                <a:outerShdw blurRad="38100" dist="38100" dir="2700000" algn="tl">
                  <a:srgbClr val="000000">
                    <a:alpha val="43137"/>
                  </a:srgbClr>
                </a:outerShdw>
              </a:effectLst>
              <a:ea typeface="+mj-ea"/>
            </a:endParaRPr>
          </a:p>
        </p:txBody>
      </p:sp>
      <p:pic>
        <p:nvPicPr>
          <p:cNvPr id="8" name="图片 7">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3182" y="6367780"/>
            <a:ext cx="1828800" cy="243840"/>
          </a:xfrm>
          <a:prstGeom prst="rect">
            <a:avLst/>
          </a:prstGeom>
        </p:spPr>
      </p:pic>
      <p:sp>
        <p:nvSpPr>
          <p:cNvPr id="11" name="文本框 10"/>
          <p:cNvSpPr txBox="1"/>
          <p:nvPr/>
        </p:nvSpPr>
        <p:spPr>
          <a:xfrm>
            <a:off x="4228370" y="3545047"/>
            <a:ext cx="6659244" cy="923330"/>
          </a:xfrm>
          <a:prstGeom prst="rect">
            <a:avLst/>
          </a:prstGeom>
          <a:noFill/>
        </p:spPr>
        <p:txBody>
          <a:bodyPr wrap="square" rtlCol="0">
            <a:spAutoFit/>
          </a:bodyPr>
          <a:lstStyle/>
          <a:p>
            <a:r>
              <a:rPr lang="zh-CN" altLang="en-US" b="1" dirty="0">
                <a:solidFill>
                  <a:srgbClr val="F5F0EA"/>
                </a:solidFill>
                <a:latin typeface="+mn-ea"/>
              </a:rPr>
              <a:t>标题数字等都可以通过点击和重新输入进行更改，顶部“开始”面板中可以对字体、字号、颜色、行距等进行修改。建议正文</a:t>
            </a:r>
            <a:r>
              <a:rPr lang="en-US" altLang="zh-CN" b="1" dirty="0">
                <a:solidFill>
                  <a:srgbClr val="F5F0EA"/>
                </a:solidFill>
                <a:latin typeface="+mn-ea"/>
              </a:rPr>
              <a:t>8-14</a:t>
            </a:r>
            <a:r>
              <a:rPr lang="zh-CN" altLang="en-US" b="1" dirty="0">
                <a:solidFill>
                  <a:srgbClr val="F5F0EA"/>
                </a:solidFill>
                <a:latin typeface="+mn-ea"/>
              </a:rPr>
              <a:t>号字，</a:t>
            </a:r>
            <a:r>
              <a:rPr lang="en-US" altLang="zh-CN" b="1" dirty="0">
                <a:solidFill>
                  <a:srgbClr val="F5F0EA"/>
                </a:solidFill>
                <a:latin typeface="+mn-ea"/>
              </a:rPr>
              <a:t>1.3</a:t>
            </a:r>
            <a:r>
              <a:rPr lang="zh-CN" altLang="en-US" b="1" dirty="0">
                <a:solidFill>
                  <a:srgbClr val="F5F0EA"/>
                </a:solidFill>
                <a:latin typeface="+mn-ea"/>
              </a:rPr>
              <a:t>倍字间距。</a:t>
            </a:r>
          </a:p>
        </p:txBody>
      </p:sp>
      <p:sp>
        <p:nvSpPr>
          <p:cNvPr id="12" name="矩形 11"/>
          <p:cNvSpPr/>
          <p:nvPr/>
        </p:nvSpPr>
        <p:spPr>
          <a:xfrm>
            <a:off x="4913227" y="4468377"/>
            <a:ext cx="3877985" cy="584776"/>
          </a:xfrm>
          <a:prstGeom prst="rect">
            <a:avLst/>
          </a:prstGeom>
        </p:spPr>
        <p:txBody>
          <a:bodyPr wrap="none">
            <a:spAutoFit/>
          </a:bodyPr>
          <a:lstStyle/>
          <a:p>
            <a:pPr algn="ctr" defTabSz="609585"/>
            <a:r>
              <a:rPr lang="zh-CN" altLang="en-US" sz="3200" b="1" dirty="0">
                <a:solidFill>
                  <a:srgbClr val="F5F0EA"/>
                </a:solidFill>
                <a:ea typeface="微软雅黑" charset="0"/>
              </a:rPr>
              <a:t>▷</a:t>
            </a:r>
            <a:r>
              <a:rPr lang="zh-CN" altLang="en-US" sz="3200" b="1" dirty="0" smtClean="0">
                <a:solidFill>
                  <a:srgbClr val="F5F0EA"/>
                </a:solidFill>
                <a:ea typeface="微软雅黑" charset="0"/>
              </a:rPr>
              <a:t>点击此处添加标题</a:t>
            </a:r>
            <a:endParaRPr lang="zh-CN" altLang="en-US" sz="3200" b="1" dirty="0">
              <a:solidFill>
                <a:srgbClr val="F5F0EA"/>
              </a:solidFill>
              <a:ea typeface="微软雅黑" charset="0"/>
            </a:endParaRPr>
          </a:p>
        </p:txBody>
      </p:sp>
      <p:pic>
        <p:nvPicPr>
          <p:cNvPr id="2" name="Picture 1" descr="屏幕快照 2018-02-07 下午9.35.4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942" y="1032084"/>
            <a:ext cx="9531414" cy="838412"/>
          </a:xfrm>
          <a:prstGeom prst="rect">
            <a:avLst/>
          </a:prstGeom>
        </p:spPr>
      </p:pic>
      <p:sp>
        <p:nvSpPr>
          <p:cNvPr id="7" name="TextBox 6"/>
          <p:cNvSpPr txBox="1"/>
          <p:nvPr/>
        </p:nvSpPr>
        <p:spPr>
          <a:xfrm>
            <a:off x="583588" y="2163074"/>
            <a:ext cx="3644782" cy="369332"/>
          </a:xfrm>
          <a:prstGeom prst="rect">
            <a:avLst/>
          </a:prstGeom>
          <a:noFill/>
        </p:spPr>
        <p:txBody>
          <a:bodyPr wrap="square" rtlCol="0">
            <a:spAutoFit/>
          </a:bodyPr>
          <a:lstStyle/>
          <a:p>
            <a:r>
              <a:rPr lang="en-US" altLang="en-US" dirty="0" smtClean="0"/>
              <a:t>初步</a:t>
            </a:r>
            <a:r>
              <a:rPr lang="zh-CN" altLang="en-US" dirty="0" smtClean="0"/>
              <a:t>准确度约为</a:t>
            </a:r>
            <a:r>
              <a:rPr lang="en-US" altLang="zh-CN" dirty="0" smtClean="0"/>
              <a:t>97.67%</a:t>
            </a:r>
            <a:endParaRPr lang="en-US" dirty="0"/>
          </a:p>
        </p:txBody>
      </p:sp>
      <p:pic>
        <p:nvPicPr>
          <p:cNvPr id="9" name="Picture 8" descr="屏幕快照 2018-02-07 下午9.35.5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942" y="2840497"/>
            <a:ext cx="10222766" cy="1443214"/>
          </a:xfrm>
          <a:prstGeom prst="rect">
            <a:avLst/>
          </a:prstGeom>
        </p:spPr>
      </p:pic>
      <p:sp>
        <p:nvSpPr>
          <p:cNvPr id="10" name="TextBox 9"/>
          <p:cNvSpPr txBox="1"/>
          <p:nvPr/>
        </p:nvSpPr>
        <p:spPr>
          <a:xfrm>
            <a:off x="583588" y="4653043"/>
            <a:ext cx="3450345" cy="369332"/>
          </a:xfrm>
          <a:prstGeom prst="rect">
            <a:avLst/>
          </a:prstGeom>
          <a:noFill/>
        </p:spPr>
        <p:txBody>
          <a:bodyPr wrap="square" rtlCol="0">
            <a:spAutoFit/>
          </a:bodyPr>
          <a:lstStyle/>
          <a:p>
            <a:r>
              <a:rPr lang="zh-CN" altLang="en-US" dirty="0" smtClean="0"/>
              <a:t>生成的权值向量</a:t>
            </a:r>
            <a:endParaRPr lang="en-US" dirty="0"/>
          </a:p>
        </p:txBody>
      </p:sp>
      <p:sp>
        <p:nvSpPr>
          <p:cNvPr id="3" name="TextBox 2"/>
          <p:cNvSpPr txBox="1"/>
          <p:nvPr/>
        </p:nvSpPr>
        <p:spPr>
          <a:xfrm>
            <a:off x="9338407" y="384720"/>
            <a:ext cx="2296602" cy="523220"/>
          </a:xfrm>
          <a:prstGeom prst="rect">
            <a:avLst/>
          </a:prstGeom>
          <a:noFill/>
        </p:spPr>
        <p:txBody>
          <a:bodyPr wrap="square" rtlCol="0">
            <a:spAutoFit/>
          </a:bodyPr>
          <a:lstStyle/>
          <a:p>
            <a:r>
              <a:rPr lang="en-US" sz="2800" b="1" dirty="0" smtClean="0">
                <a:latin typeface="Heiti SC Light"/>
                <a:ea typeface="Heiti SC Light"/>
                <a:cs typeface="Heiti SC Light"/>
              </a:rPr>
              <a:t>支持向量机</a:t>
            </a:r>
            <a:endParaRPr lang="en-US" sz="2800" b="1" dirty="0">
              <a:latin typeface="Heiti SC Light"/>
              <a:ea typeface="Heiti SC Light"/>
              <a:cs typeface="Heiti SC Light"/>
            </a:endParaRPr>
          </a:p>
        </p:txBody>
      </p:sp>
    </p:spTree>
    <p:extLst>
      <p:ext uri="{BB962C8B-B14F-4D97-AF65-F5344CB8AC3E}">
        <p14:creationId xmlns:p14="http://schemas.microsoft.com/office/powerpoint/2010/main" val="757504875"/>
      </p:ext>
    </p:extLst>
  </p:cSld>
  <p:clrMapOvr>
    <a:masterClrMapping/>
  </p:clrMapOvr>
  <p:transition xmlns:p14="http://schemas.microsoft.com/office/powerpoint/2010/mai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9050" y="808239"/>
            <a:ext cx="3886816" cy="1477328"/>
          </a:xfrm>
          <a:prstGeom prst="rect">
            <a:avLst/>
          </a:prstGeom>
          <a:noFill/>
        </p:spPr>
        <p:txBody>
          <a:bodyPr wrap="square" rtlCol="0">
            <a:spAutoFit/>
          </a:bodyPr>
          <a:lstStyle/>
          <a:p>
            <a:r>
              <a:rPr lang="en-US" dirty="0" err="1" smtClean="0"/>
              <a:t>测试过程中发现，</a:t>
            </a:r>
            <a:r>
              <a:rPr lang="en-US" altLang="zh-CN" dirty="0" err="1" smtClean="0"/>
              <a:t>iterations</a:t>
            </a:r>
            <a:r>
              <a:rPr lang="zh-CN" altLang="en-US" dirty="0" smtClean="0"/>
              <a:t>参数不能取得过大</a:t>
            </a:r>
            <a:r>
              <a:rPr lang="en-US" altLang="zh-CN" dirty="0" smtClean="0"/>
              <a:t>,</a:t>
            </a:r>
            <a:r>
              <a:rPr lang="zh-CN" altLang="en-US" dirty="0" smtClean="0"/>
              <a:t>否则对准确度产生负影响，在其他参数为默认值的情况下，准确度为</a:t>
            </a:r>
            <a:r>
              <a:rPr lang="en-US" altLang="zh-CN" dirty="0" smtClean="0"/>
              <a:t>97.9%</a:t>
            </a:r>
            <a:r>
              <a:rPr lang="zh-CN" altLang="en-US" dirty="0" smtClean="0"/>
              <a:t>左右，迭代次数对</a:t>
            </a:r>
            <a:r>
              <a:rPr lang="en-US" altLang="zh-CN" dirty="0" smtClean="0"/>
              <a:t>weights</a:t>
            </a:r>
            <a:r>
              <a:rPr lang="zh-CN" altLang="en-US" dirty="0" smtClean="0"/>
              <a:t>的影响是显而易见的</a:t>
            </a:r>
            <a:endParaRPr lang="en-US" dirty="0"/>
          </a:p>
        </p:txBody>
      </p:sp>
      <p:pic>
        <p:nvPicPr>
          <p:cNvPr id="3" name="Picture 2" descr="屏幕快照 2018-02-07 下午10.25.4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657" y="2443959"/>
            <a:ext cx="10768893" cy="1713233"/>
          </a:xfrm>
          <a:prstGeom prst="rect">
            <a:avLst/>
          </a:prstGeom>
        </p:spPr>
      </p:pic>
      <p:sp>
        <p:nvSpPr>
          <p:cNvPr id="4" name="TextBox 3"/>
          <p:cNvSpPr txBox="1"/>
          <p:nvPr/>
        </p:nvSpPr>
        <p:spPr>
          <a:xfrm>
            <a:off x="9338407" y="384720"/>
            <a:ext cx="2296602" cy="523220"/>
          </a:xfrm>
          <a:prstGeom prst="rect">
            <a:avLst/>
          </a:prstGeom>
          <a:noFill/>
        </p:spPr>
        <p:txBody>
          <a:bodyPr wrap="square" rtlCol="0">
            <a:spAutoFit/>
          </a:bodyPr>
          <a:lstStyle/>
          <a:p>
            <a:r>
              <a:rPr lang="en-US" sz="2800" b="1" dirty="0" smtClean="0">
                <a:latin typeface="Heiti SC Light"/>
                <a:ea typeface="Heiti SC Light"/>
                <a:cs typeface="Heiti SC Light"/>
              </a:rPr>
              <a:t>支持向量机</a:t>
            </a:r>
            <a:endParaRPr lang="en-US" sz="2800" b="1" dirty="0">
              <a:latin typeface="Heiti SC Light"/>
              <a:ea typeface="Heiti SC Light"/>
              <a:cs typeface="Heiti SC Light"/>
            </a:endParaRPr>
          </a:p>
        </p:txBody>
      </p:sp>
    </p:spTree>
    <p:extLst>
      <p:ext uri="{BB962C8B-B14F-4D97-AF65-F5344CB8AC3E}">
        <p14:creationId xmlns:p14="http://schemas.microsoft.com/office/powerpoint/2010/main" val="3278273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屏幕快照 2018-02-07 下午10.50.4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656" y="1399789"/>
            <a:ext cx="10870513" cy="1642995"/>
          </a:xfrm>
          <a:prstGeom prst="rect">
            <a:avLst/>
          </a:prstGeom>
        </p:spPr>
      </p:pic>
      <p:sp>
        <p:nvSpPr>
          <p:cNvPr id="3" name="TextBox 2"/>
          <p:cNvSpPr txBox="1"/>
          <p:nvPr/>
        </p:nvSpPr>
        <p:spPr>
          <a:xfrm>
            <a:off x="735656" y="3309744"/>
            <a:ext cx="4791174" cy="923330"/>
          </a:xfrm>
          <a:prstGeom prst="rect">
            <a:avLst/>
          </a:prstGeom>
          <a:noFill/>
        </p:spPr>
        <p:txBody>
          <a:bodyPr wrap="square" rtlCol="0">
            <a:spAutoFit/>
          </a:bodyPr>
          <a:lstStyle/>
          <a:p>
            <a:r>
              <a:rPr lang="en-US" dirty="0" smtClean="0"/>
              <a:t>测试得到的最高准确率98.3%，</a:t>
            </a:r>
            <a:r>
              <a:rPr lang="en-US" dirty="0" err="1" smtClean="0"/>
              <a:t>数据集一半作为训练集，一半为测试集，SVMGSD模型的参数为默认</a:t>
            </a:r>
            <a:endParaRPr lang="en-US" dirty="0"/>
          </a:p>
        </p:txBody>
      </p:sp>
      <p:sp>
        <p:nvSpPr>
          <p:cNvPr id="4" name="TextBox 3"/>
          <p:cNvSpPr txBox="1"/>
          <p:nvPr/>
        </p:nvSpPr>
        <p:spPr>
          <a:xfrm>
            <a:off x="9309567" y="646330"/>
            <a:ext cx="2296602" cy="523220"/>
          </a:xfrm>
          <a:prstGeom prst="rect">
            <a:avLst/>
          </a:prstGeom>
          <a:noFill/>
        </p:spPr>
        <p:txBody>
          <a:bodyPr wrap="square" rtlCol="0">
            <a:spAutoFit/>
          </a:bodyPr>
          <a:lstStyle/>
          <a:p>
            <a:r>
              <a:rPr lang="en-US" sz="2800" b="1" dirty="0" smtClean="0">
                <a:latin typeface="Heiti SC Light"/>
                <a:ea typeface="Heiti SC Light"/>
                <a:cs typeface="Heiti SC Light"/>
              </a:rPr>
              <a:t>支持向量机</a:t>
            </a:r>
            <a:endParaRPr lang="en-US" sz="2800" b="1" dirty="0">
              <a:latin typeface="Heiti SC Light"/>
              <a:ea typeface="Heiti SC Light"/>
              <a:cs typeface="Heiti SC Light"/>
            </a:endParaRPr>
          </a:p>
        </p:txBody>
      </p:sp>
    </p:spTree>
    <p:extLst>
      <p:ext uri="{BB962C8B-B14F-4D97-AF65-F5344CB8AC3E}">
        <p14:creationId xmlns:p14="http://schemas.microsoft.com/office/powerpoint/2010/main" val="1746380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5266806"/>
            <a:ext cx="12193057" cy="1591194"/>
          </a:xfrm>
          <a:prstGeom prst="rect">
            <a:avLst/>
          </a:prstGeom>
        </p:spPr>
      </p:pic>
      <p:pic>
        <p:nvPicPr>
          <p:cNvPr id="26" name="图片 25"/>
          <p:cNvPicPr>
            <a:picLocks noChangeAspect="1"/>
          </p:cNvPicPr>
          <p:nvPr/>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1063545" y="910683"/>
            <a:ext cx="10064910" cy="1150770"/>
          </a:xfrm>
          <a:prstGeom prst="rect">
            <a:avLst/>
          </a:prstGeom>
        </p:spPr>
      </p:pic>
      <p:sp>
        <p:nvSpPr>
          <p:cNvPr id="30" name="任意多边形 29"/>
          <p:cNvSpPr/>
          <p:nvPr/>
        </p:nvSpPr>
        <p:spPr>
          <a:xfrm>
            <a:off x="125378" y="5499101"/>
            <a:ext cx="11941243" cy="1259002"/>
          </a:xfrm>
          <a:custGeom>
            <a:avLst/>
            <a:gdLst>
              <a:gd name="connsiteX0" fmla="*/ 6096000 w 12192000"/>
              <a:gd name="connsiteY0" fmla="*/ 0 h 1591193"/>
              <a:gd name="connsiteX1" fmla="*/ 6410502 w 12192000"/>
              <a:gd name="connsiteY1" fmla="*/ 322781 h 1591193"/>
              <a:gd name="connsiteX2" fmla="*/ 12192000 w 12192000"/>
              <a:gd name="connsiteY2" fmla="*/ 322781 h 1591193"/>
              <a:gd name="connsiteX3" fmla="*/ 12192000 w 12192000"/>
              <a:gd name="connsiteY3" fmla="*/ 1591193 h 1591193"/>
              <a:gd name="connsiteX4" fmla="*/ 0 w 12192000"/>
              <a:gd name="connsiteY4" fmla="*/ 1591193 h 1591193"/>
              <a:gd name="connsiteX5" fmla="*/ 0 w 12192000"/>
              <a:gd name="connsiteY5" fmla="*/ 322781 h 1591193"/>
              <a:gd name="connsiteX6" fmla="*/ 5781498 w 12192000"/>
              <a:gd name="connsiteY6" fmla="*/ 322781 h 159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591193">
                <a:moveTo>
                  <a:pt x="6096000" y="0"/>
                </a:moveTo>
                <a:lnTo>
                  <a:pt x="6410502" y="322781"/>
                </a:lnTo>
                <a:lnTo>
                  <a:pt x="12192000" y="322781"/>
                </a:lnTo>
                <a:lnTo>
                  <a:pt x="12192000" y="1591193"/>
                </a:lnTo>
                <a:lnTo>
                  <a:pt x="0" y="1591193"/>
                </a:lnTo>
                <a:lnTo>
                  <a:pt x="0" y="322781"/>
                </a:lnTo>
                <a:lnTo>
                  <a:pt x="5781498" y="322781"/>
                </a:lnTo>
                <a:close/>
              </a:path>
            </a:pathLst>
          </a:custGeom>
          <a:noFill/>
          <a:ln w="1905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矩形 33"/>
          <p:cNvSpPr/>
          <p:nvPr/>
        </p:nvSpPr>
        <p:spPr>
          <a:xfrm>
            <a:off x="5157280" y="2875002"/>
            <a:ext cx="1877437" cy="1107996"/>
          </a:xfrm>
          <a:prstGeom prst="rect">
            <a:avLst/>
          </a:prstGeom>
        </p:spPr>
        <p:txBody>
          <a:bodyPr wrap="none">
            <a:spAutoFit/>
          </a:bodyPr>
          <a:lstStyle/>
          <a:p>
            <a:r>
              <a:rPr kumimoji="1" lang="zh-CN" altLang="en-US" sz="6600" b="1" dirty="0">
                <a:solidFill>
                  <a:srgbClr val="777671"/>
                </a:solidFill>
                <a:latin typeface="Microsoft YaHei" charset="0"/>
                <a:ea typeface="Microsoft YaHei" charset="0"/>
                <a:cs typeface="Microsoft YaHei" charset="0"/>
              </a:rPr>
              <a:t>谢谢</a:t>
            </a:r>
            <a:endParaRPr lang="zh-CN" altLang="en-US" sz="6600" dirty="0">
              <a:solidFill>
                <a:srgbClr val="777671"/>
              </a:solidFill>
            </a:endParaRPr>
          </a:p>
        </p:txBody>
      </p:sp>
      <p:grpSp>
        <p:nvGrpSpPr>
          <p:cNvPr id="83" name="组合 82"/>
          <p:cNvGrpSpPr/>
          <p:nvPr/>
        </p:nvGrpSpPr>
        <p:grpSpPr>
          <a:xfrm>
            <a:off x="1764181" y="4530394"/>
            <a:ext cx="8629705" cy="369332"/>
            <a:chOff x="1764181" y="3942834"/>
            <a:chExt cx="8629705" cy="369332"/>
          </a:xfrm>
        </p:grpSpPr>
        <p:cxnSp>
          <p:nvCxnSpPr>
            <p:cNvPr id="80" name="直接连接符 79"/>
            <p:cNvCxnSpPr/>
            <p:nvPr/>
          </p:nvCxnSpPr>
          <p:spPr>
            <a:xfrm>
              <a:off x="1764181" y="4127500"/>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7637986" y="4127500"/>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5370380" y="3942834"/>
              <a:ext cx="1417311" cy="369332"/>
            </a:xfrm>
            <a:prstGeom prst="rect">
              <a:avLst/>
            </a:prstGeom>
          </p:spPr>
          <p:txBody>
            <a:bodyPr wrap="none">
              <a:spAutoFit/>
            </a:bodyPr>
            <a:lstStyle/>
            <a:p>
              <a:pPr algn="ctr"/>
              <a:r>
                <a:rPr kumimoji="1" lang="en-US" altLang="zh-CN" dirty="0">
                  <a:solidFill>
                    <a:srgbClr val="777671"/>
                  </a:solidFill>
                  <a:latin typeface="微软雅黑" panose="020B0503020204020204" pitchFamily="34" charset="-122"/>
                  <a:ea typeface="微软雅黑" panose="020B0503020204020204" pitchFamily="34" charset="-122"/>
                </a:rPr>
                <a:t>By Group 5</a:t>
              </a:r>
              <a:endParaRPr lang="zh-CN" altLang="en-US" dirty="0">
                <a:solidFill>
                  <a:srgbClr val="77767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009877197"/>
      </p:ext>
    </p:extLst>
  </p:cSld>
  <p:clrMapOvr>
    <a:masterClrMapping/>
  </p:clrMapOvr>
  <p:transition xmlns:p14="http://schemas.microsoft.com/office/powerpoint/2010/mai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529" y="0"/>
            <a:ext cx="12193057" cy="6078239"/>
          </a:xfrm>
          <a:prstGeom prst="rect">
            <a:avLst/>
          </a:prstGeom>
        </p:spPr>
      </p:pic>
      <p:sp>
        <p:nvSpPr>
          <p:cNvPr id="6" name="任意多边形 5"/>
          <p:cNvSpPr/>
          <p:nvPr/>
        </p:nvSpPr>
        <p:spPr>
          <a:xfrm rot="10800000">
            <a:off x="178065" y="142981"/>
            <a:ext cx="11835867" cy="5718804"/>
          </a:xfrm>
          <a:custGeom>
            <a:avLst/>
            <a:gdLst>
              <a:gd name="connsiteX0" fmla="*/ 12192000 w 12192000"/>
              <a:gd name="connsiteY0" fmla="*/ 6074228 h 6074228"/>
              <a:gd name="connsiteX1" fmla="*/ 0 w 12192000"/>
              <a:gd name="connsiteY1" fmla="*/ 6074228 h 6074228"/>
              <a:gd name="connsiteX2" fmla="*/ 0 w 12192000"/>
              <a:gd name="connsiteY2" fmla="*/ 293914 h 6074228"/>
              <a:gd name="connsiteX3" fmla="*/ 5632768 w 12192000"/>
              <a:gd name="connsiteY3" fmla="*/ 293914 h 6074228"/>
              <a:gd name="connsiteX4" fmla="*/ 6096002 w 12192000"/>
              <a:gd name="connsiteY4" fmla="*/ 0 h 6074228"/>
              <a:gd name="connsiteX5" fmla="*/ 6559235 w 12192000"/>
              <a:gd name="connsiteY5" fmla="*/ 293914 h 6074228"/>
              <a:gd name="connsiteX6" fmla="*/ 12192000 w 12192000"/>
              <a:gd name="connsiteY6" fmla="*/ 293914 h 607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074228">
                <a:moveTo>
                  <a:pt x="12192000" y="6074228"/>
                </a:moveTo>
                <a:lnTo>
                  <a:pt x="0" y="6074228"/>
                </a:lnTo>
                <a:lnTo>
                  <a:pt x="0" y="293914"/>
                </a:lnTo>
                <a:lnTo>
                  <a:pt x="5632768" y="293914"/>
                </a:lnTo>
                <a:lnTo>
                  <a:pt x="6096002" y="0"/>
                </a:lnTo>
                <a:lnTo>
                  <a:pt x="6559235" y="293914"/>
                </a:lnTo>
                <a:lnTo>
                  <a:pt x="12192000" y="293914"/>
                </a:lnTo>
                <a:close/>
              </a:path>
            </a:pathLst>
          </a:custGeom>
          <a:noFill/>
          <a:ln w="1905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8" name="图片 7">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53182" y="6367780"/>
            <a:ext cx="1828800" cy="243840"/>
          </a:xfrm>
          <a:prstGeom prst="rect">
            <a:avLst/>
          </a:prstGeom>
        </p:spPr>
      </p:pic>
      <p:grpSp>
        <p:nvGrpSpPr>
          <p:cNvPr id="145" name="组合 144"/>
          <p:cNvGrpSpPr/>
          <p:nvPr/>
        </p:nvGrpSpPr>
        <p:grpSpPr>
          <a:xfrm>
            <a:off x="3683901" y="345797"/>
            <a:ext cx="4820918" cy="4822970"/>
            <a:chOff x="4170953" y="833056"/>
            <a:chExt cx="3846813" cy="3848451"/>
          </a:xfrm>
        </p:grpSpPr>
        <p:grpSp>
          <p:nvGrpSpPr>
            <p:cNvPr id="131" name="组合 130"/>
            <p:cNvGrpSpPr/>
            <p:nvPr/>
          </p:nvGrpSpPr>
          <p:grpSpPr>
            <a:xfrm>
              <a:off x="4170953" y="833056"/>
              <a:ext cx="3846813" cy="3848451"/>
              <a:chOff x="4170953" y="833056"/>
              <a:chExt cx="3846813" cy="3848451"/>
            </a:xfrm>
          </p:grpSpPr>
          <p:grpSp>
            <p:nvGrpSpPr>
              <p:cNvPr id="12" name="组合 11"/>
              <p:cNvGrpSpPr/>
              <p:nvPr/>
            </p:nvGrpSpPr>
            <p:grpSpPr>
              <a:xfrm>
                <a:off x="4273247" y="926495"/>
                <a:ext cx="3645505" cy="3645505"/>
                <a:chOff x="3651549" y="975481"/>
                <a:chExt cx="2929467" cy="2929467"/>
              </a:xfrm>
            </p:grpSpPr>
            <p:sp>
              <p:nvSpPr>
                <p:cNvPr id="10" name="椭圆 9"/>
                <p:cNvSpPr/>
                <p:nvPr/>
              </p:nvSpPr>
              <p:spPr>
                <a:xfrm>
                  <a:off x="3651549" y="975481"/>
                  <a:ext cx="2929467" cy="2929467"/>
                </a:xfrm>
                <a:prstGeom prst="ellipse">
                  <a:avLst/>
                </a:prstGeom>
                <a:solidFill>
                  <a:srgbClr val="F5F0E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3856282" y="1186757"/>
                  <a:ext cx="2520000" cy="2519829"/>
                </a:xfrm>
                <a:prstGeom prst="ellipse">
                  <a:avLst/>
                </a:prstGeom>
                <a:solidFill>
                  <a:srgbClr val="79A5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31" name="直接连接符 30"/>
              <p:cNvCxnSpPr/>
              <p:nvPr/>
            </p:nvCxnSpPr>
            <p:spPr>
              <a:xfrm rot="-5400000" flipH="1">
                <a:off x="4224639" y="255943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4976471" flipH="1">
                <a:off x="4237730" y="234718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4552941" flipH="1">
                <a:off x="4276806" y="21381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4129412" flipH="1">
                <a:off x="4341273" y="193550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3705882" flipH="1">
                <a:off x="4430155" y="174231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3282353" flipH="1">
                <a:off x="4542104" y="156150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2858823" flipH="1">
                <a:off x="4675423" y="139583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2435294" flipH="1">
                <a:off x="4828091" y="124779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2011765" flipH="1">
                <a:off x="4997794" y="111963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1588235" flipH="1">
                <a:off x="5181960" y="101331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1164706" flipH="1">
                <a:off x="5377796" y="93042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741177" flipH="1">
                <a:off x="5582334" y="8722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317647" flipH="1">
                <a:off x="5792473" y="83960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105883" flipH="1">
                <a:off x="6005028" y="83305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29412" flipH="1">
                <a:off x="6216777" y="85267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952941" flipH="1">
                <a:off x="6424510" y="8981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376471" flipH="1">
                <a:off x="6625077" y="9688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1800000" flipH="1">
                <a:off x="6815439" y="10636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2223529" flipH="1">
                <a:off x="6992710" y="11811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2647059" flipH="1">
                <a:off x="7154201" y="131946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3070588" flipH="1">
                <a:off x="7297467" y="147661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3494117" flipH="1">
                <a:off x="7420334" y="165018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3917647" flipH="1">
                <a:off x="7520940" y="183753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4341176" flipH="1">
                <a:off x="7597760" y="203583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4764706" flipH="1">
                <a:off x="7649630" y="224206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188236" flipH="1">
                <a:off x="7675763" y="245310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611765" flipH="1">
                <a:off x="7675763" y="266576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6035294" flipH="1">
                <a:off x="7649630" y="287680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6458824" flipH="1">
                <a:off x="7597760" y="308304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6882353" flipH="1">
                <a:off x="7520940" y="32813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7305883" flipH="1">
                <a:off x="7420334" y="346869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7729412" flipH="1">
                <a:off x="7297467" y="364226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8152941" flipH="1">
                <a:off x="7154201" y="379941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8576471" flipH="1">
                <a:off x="6992710" y="39377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9000000" flipH="1">
                <a:off x="6815439" y="405523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9423529" flipH="1">
                <a:off x="6625077" y="41500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9847059" flipH="1">
                <a:off x="6424509" y="42207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0270589" flipH="1">
                <a:off x="6216777" y="426619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0694117" flipH="1">
                <a:off x="6005028" y="428581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11117648" flipH="1">
                <a:off x="5792473" y="427926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1541176" flipH="1">
                <a:off x="5582334" y="42466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11964706" flipH="1">
                <a:off x="5377796" y="418845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2388235" flipH="1">
                <a:off x="5181960" y="410556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2811765" flipH="1">
                <a:off x="4997794" y="399923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13235294" flipH="1">
                <a:off x="4828092" y="387108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13658824" flipH="1">
                <a:off x="4675423" y="372304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4082352" flipH="1">
                <a:off x="4542104" y="355736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4505883" flipH="1">
                <a:off x="4430155" y="337656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4929413" flipH="1">
                <a:off x="4341273" y="318337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15352941" flipH="1">
                <a:off x="4276806" y="29807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rot="15776472" flipH="1">
                <a:off x="4237730" y="277168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grpSp>
        <p:grpSp>
          <p:nvGrpSpPr>
            <p:cNvPr id="137" name="组合 136"/>
            <p:cNvGrpSpPr/>
            <p:nvPr/>
          </p:nvGrpSpPr>
          <p:grpSpPr>
            <a:xfrm>
              <a:off x="5093797" y="2186051"/>
              <a:ext cx="1999050" cy="158900"/>
              <a:chOff x="5010088" y="1993966"/>
              <a:chExt cx="1999050" cy="158900"/>
            </a:xfrm>
          </p:grpSpPr>
          <p:cxnSp>
            <p:nvCxnSpPr>
              <p:cNvPr id="133" name="直接连接符 132"/>
              <p:cNvCxnSpPr/>
              <p:nvPr/>
            </p:nvCxnSpPr>
            <p:spPr>
              <a:xfrm>
                <a:off x="5010088"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6109586"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136" name="椭圆 135"/>
              <p:cNvSpPr/>
              <p:nvPr/>
            </p:nvSpPr>
            <p:spPr>
              <a:xfrm>
                <a:off x="5932484" y="1993966"/>
                <a:ext cx="158900" cy="158900"/>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138" name="矩形 137"/>
            <p:cNvSpPr/>
            <p:nvPr/>
          </p:nvSpPr>
          <p:spPr>
            <a:xfrm>
              <a:off x="5282881" y="1616208"/>
              <a:ext cx="1620880" cy="515735"/>
            </a:xfrm>
            <a:prstGeom prst="rect">
              <a:avLst/>
            </a:prstGeom>
          </p:spPr>
          <p:txBody>
            <a:bodyPr wrap="none">
              <a:spAutoFit/>
            </a:bodyPr>
            <a:lstStyle/>
            <a:p>
              <a:pPr lvl="0" algn="ctr" defTabSz="914400"/>
              <a:r>
                <a:rPr lang="zh-CN" altLang="en-US" sz="3600" kern="0" dirty="0">
                  <a:solidFill>
                    <a:srgbClr val="F5F0EA"/>
                  </a:solidFill>
                  <a:latin typeface="微软雅黑" panose="020B0503020204020204" pitchFamily="34" charset="-122"/>
                  <a:ea typeface="微软雅黑" panose="020B0503020204020204" pitchFamily="34" charset="-122"/>
                </a:rPr>
                <a:t>第一部分</a:t>
              </a:r>
            </a:p>
          </p:txBody>
        </p:sp>
        <p:sp>
          <p:nvSpPr>
            <p:cNvPr id="139" name="矩形 138"/>
            <p:cNvSpPr/>
            <p:nvPr/>
          </p:nvSpPr>
          <p:spPr>
            <a:xfrm>
              <a:off x="5037292" y="2396875"/>
              <a:ext cx="2112056" cy="663088"/>
            </a:xfrm>
            <a:prstGeom prst="rect">
              <a:avLst/>
            </a:prstGeom>
          </p:spPr>
          <p:txBody>
            <a:bodyPr wrap="none">
              <a:spAutoFit/>
            </a:bodyPr>
            <a:lstStyle/>
            <a:p>
              <a:pPr algn="ctr"/>
              <a:r>
                <a:rPr lang="zh-CN" altLang="en-US" sz="4800" b="1" dirty="0">
                  <a:solidFill>
                    <a:srgbClr val="F5F0EA"/>
                  </a:solidFill>
                </a:rPr>
                <a:t>问题描述</a:t>
              </a:r>
              <a:endParaRPr lang="en-US" altLang="zh-CN" sz="4800" b="1" dirty="0">
                <a:solidFill>
                  <a:srgbClr val="F5F0EA"/>
                </a:solidFill>
              </a:endParaRPr>
            </a:p>
          </p:txBody>
        </p:sp>
        <p:grpSp>
          <p:nvGrpSpPr>
            <p:cNvPr id="140" name="Group 67"/>
            <p:cNvGrpSpPr>
              <a:grpSpLocks noChangeAspect="1"/>
            </p:cNvGrpSpPr>
            <p:nvPr/>
          </p:nvGrpSpPr>
          <p:grpSpPr bwMode="auto">
            <a:xfrm>
              <a:off x="5486103" y="3161047"/>
              <a:ext cx="1214438" cy="898525"/>
              <a:chOff x="6149" y="2123"/>
              <a:chExt cx="765" cy="566"/>
            </a:xfrm>
            <a:solidFill>
              <a:srgbClr val="F5F0EA"/>
            </a:solidFill>
          </p:grpSpPr>
          <p:sp>
            <p:nvSpPr>
              <p:cNvPr id="141" name="Freeform 68"/>
              <p:cNvSpPr>
                <a:spLocks/>
              </p:cNvSpPr>
              <p:nvPr/>
            </p:nvSpPr>
            <p:spPr bwMode="auto">
              <a:xfrm>
                <a:off x="6281" y="2401"/>
                <a:ext cx="501" cy="288"/>
              </a:xfrm>
              <a:custGeom>
                <a:avLst/>
                <a:gdLst>
                  <a:gd name="T0" fmla="*/ 485 w 524"/>
                  <a:gd name="T1" fmla="*/ 56 h 300"/>
                  <a:gd name="T2" fmla="*/ 473 w 524"/>
                  <a:gd name="T3" fmla="*/ 36 h 300"/>
                  <a:gd name="T4" fmla="*/ 450 w 524"/>
                  <a:gd name="T5" fmla="*/ 26 h 300"/>
                  <a:gd name="T6" fmla="*/ 318 w 524"/>
                  <a:gd name="T7" fmla="*/ 0 h 300"/>
                  <a:gd name="T8" fmla="*/ 356 w 524"/>
                  <a:gd name="T9" fmla="*/ 25 h 300"/>
                  <a:gd name="T10" fmla="*/ 296 w 524"/>
                  <a:gd name="T11" fmla="*/ 215 h 300"/>
                  <a:gd name="T12" fmla="*/ 262 w 524"/>
                  <a:gd name="T13" fmla="*/ 74 h 300"/>
                  <a:gd name="T14" fmla="*/ 228 w 524"/>
                  <a:gd name="T15" fmla="*/ 215 h 300"/>
                  <a:gd name="T16" fmla="*/ 168 w 524"/>
                  <a:gd name="T17" fmla="*/ 25 h 300"/>
                  <a:gd name="T18" fmla="*/ 206 w 524"/>
                  <a:gd name="T19" fmla="*/ 0 h 300"/>
                  <a:gd name="T20" fmla="*/ 74 w 524"/>
                  <a:gd name="T21" fmla="*/ 26 h 300"/>
                  <a:gd name="T22" fmla="*/ 51 w 524"/>
                  <a:gd name="T23" fmla="*/ 36 h 300"/>
                  <a:gd name="T24" fmla="*/ 39 w 524"/>
                  <a:gd name="T25" fmla="*/ 56 h 300"/>
                  <a:gd name="T26" fmla="*/ 0 w 524"/>
                  <a:gd name="T27" fmla="*/ 228 h 300"/>
                  <a:gd name="T28" fmla="*/ 73 w 524"/>
                  <a:gd name="T29" fmla="*/ 254 h 300"/>
                  <a:gd name="T30" fmla="*/ 249 w 524"/>
                  <a:gd name="T31" fmla="*/ 300 h 300"/>
                  <a:gd name="T32" fmla="*/ 262 w 524"/>
                  <a:gd name="T33" fmla="*/ 300 h 300"/>
                  <a:gd name="T34" fmla="*/ 275 w 524"/>
                  <a:gd name="T35" fmla="*/ 300 h 300"/>
                  <a:gd name="T36" fmla="*/ 451 w 524"/>
                  <a:gd name="T37" fmla="*/ 254 h 300"/>
                  <a:gd name="T38" fmla="*/ 524 w 524"/>
                  <a:gd name="T39" fmla="*/ 228 h 300"/>
                  <a:gd name="T40" fmla="*/ 485 w 524"/>
                  <a:gd name="T41" fmla="*/ 5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4" h="300">
                    <a:moveTo>
                      <a:pt x="485" y="56"/>
                    </a:moveTo>
                    <a:cubicBezTo>
                      <a:pt x="484" y="48"/>
                      <a:pt x="479" y="41"/>
                      <a:pt x="473" y="36"/>
                    </a:cubicBezTo>
                    <a:cubicBezTo>
                      <a:pt x="467" y="30"/>
                      <a:pt x="459" y="27"/>
                      <a:pt x="450" y="26"/>
                    </a:cubicBezTo>
                    <a:cubicBezTo>
                      <a:pt x="318" y="0"/>
                      <a:pt x="318" y="0"/>
                      <a:pt x="318" y="0"/>
                    </a:cubicBezTo>
                    <a:cubicBezTo>
                      <a:pt x="356" y="25"/>
                      <a:pt x="356" y="25"/>
                      <a:pt x="356" y="25"/>
                    </a:cubicBezTo>
                    <a:cubicBezTo>
                      <a:pt x="296" y="215"/>
                      <a:pt x="296" y="215"/>
                      <a:pt x="296" y="215"/>
                    </a:cubicBezTo>
                    <a:cubicBezTo>
                      <a:pt x="262" y="74"/>
                      <a:pt x="262" y="74"/>
                      <a:pt x="262" y="74"/>
                    </a:cubicBezTo>
                    <a:cubicBezTo>
                      <a:pt x="228" y="215"/>
                      <a:pt x="228" y="215"/>
                      <a:pt x="228" y="215"/>
                    </a:cubicBezTo>
                    <a:cubicBezTo>
                      <a:pt x="168" y="25"/>
                      <a:pt x="168" y="25"/>
                      <a:pt x="168" y="25"/>
                    </a:cubicBezTo>
                    <a:cubicBezTo>
                      <a:pt x="206" y="0"/>
                      <a:pt x="206" y="0"/>
                      <a:pt x="206" y="0"/>
                    </a:cubicBezTo>
                    <a:cubicBezTo>
                      <a:pt x="74" y="26"/>
                      <a:pt x="74" y="26"/>
                      <a:pt x="74" y="26"/>
                    </a:cubicBezTo>
                    <a:cubicBezTo>
                      <a:pt x="65" y="27"/>
                      <a:pt x="57" y="30"/>
                      <a:pt x="51" y="36"/>
                    </a:cubicBezTo>
                    <a:cubicBezTo>
                      <a:pt x="45" y="41"/>
                      <a:pt x="40" y="48"/>
                      <a:pt x="39" y="56"/>
                    </a:cubicBezTo>
                    <a:cubicBezTo>
                      <a:pt x="0" y="228"/>
                      <a:pt x="0" y="228"/>
                      <a:pt x="0" y="228"/>
                    </a:cubicBezTo>
                    <a:cubicBezTo>
                      <a:pt x="73" y="254"/>
                      <a:pt x="73" y="254"/>
                      <a:pt x="73" y="254"/>
                    </a:cubicBezTo>
                    <a:cubicBezTo>
                      <a:pt x="98" y="279"/>
                      <a:pt x="167" y="298"/>
                      <a:pt x="249" y="300"/>
                    </a:cubicBezTo>
                    <a:cubicBezTo>
                      <a:pt x="262" y="300"/>
                      <a:pt x="262" y="300"/>
                      <a:pt x="262" y="300"/>
                    </a:cubicBezTo>
                    <a:cubicBezTo>
                      <a:pt x="275" y="300"/>
                      <a:pt x="275" y="300"/>
                      <a:pt x="275" y="300"/>
                    </a:cubicBezTo>
                    <a:cubicBezTo>
                      <a:pt x="357" y="298"/>
                      <a:pt x="426" y="279"/>
                      <a:pt x="451" y="254"/>
                    </a:cubicBezTo>
                    <a:cubicBezTo>
                      <a:pt x="524" y="228"/>
                      <a:pt x="524" y="228"/>
                      <a:pt x="524" y="228"/>
                    </a:cubicBezTo>
                    <a:lnTo>
                      <a:pt x="48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69"/>
              <p:cNvSpPr>
                <a:spLocks/>
              </p:cNvSpPr>
              <p:nvPr/>
            </p:nvSpPr>
            <p:spPr bwMode="auto">
              <a:xfrm>
                <a:off x="6503" y="2419"/>
                <a:ext cx="57" cy="53"/>
              </a:xfrm>
              <a:custGeom>
                <a:avLst/>
                <a:gdLst>
                  <a:gd name="T0" fmla="*/ 29 w 57"/>
                  <a:gd name="T1" fmla="*/ 0 h 53"/>
                  <a:gd name="T2" fmla="*/ 0 w 57"/>
                  <a:gd name="T3" fmla="*/ 11 h 53"/>
                  <a:gd name="T4" fmla="*/ 29 w 57"/>
                  <a:gd name="T5" fmla="*/ 53 h 53"/>
                  <a:gd name="T6" fmla="*/ 57 w 57"/>
                  <a:gd name="T7" fmla="*/ 11 h 53"/>
                  <a:gd name="T8" fmla="*/ 29 w 57"/>
                  <a:gd name="T9" fmla="*/ 0 h 53"/>
                </a:gdLst>
                <a:ahLst/>
                <a:cxnLst>
                  <a:cxn ang="0">
                    <a:pos x="T0" y="T1"/>
                  </a:cxn>
                  <a:cxn ang="0">
                    <a:pos x="T2" y="T3"/>
                  </a:cxn>
                  <a:cxn ang="0">
                    <a:pos x="T4" y="T5"/>
                  </a:cxn>
                  <a:cxn ang="0">
                    <a:pos x="T6" y="T7"/>
                  </a:cxn>
                  <a:cxn ang="0">
                    <a:pos x="T8" y="T9"/>
                  </a:cxn>
                </a:cxnLst>
                <a:rect l="0" t="0" r="r" b="b"/>
                <a:pathLst>
                  <a:path w="57" h="53">
                    <a:moveTo>
                      <a:pt x="29" y="0"/>
                    </a:moveTo>
                    <a:lnTo>
                      <a:pt x="0" y="11"/>
                    </a:lnTo>
                    <a:lnTo>
                      <a:pt x="29" y="53"/>
                    </a:lnTo>
                    <a:lnTo>
                      <a:pt x="57" y="11"/>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70"/>
              <p:cNvSpPr>
                <a:spLocks/>
              </p:cNvSpPr>
              <p:nvPr/>
            </p:nvSpPr>
            <p:spPr bwMode="auto">
              <a:xfrm>
                <a:off x="6410" y="2123"/>
                <a:ext cx="243" cy="292"/>
              </a:xfrm>
              <a:custGeom>
                <a:avLst/>
                <a:gdLst>
                  <a:gd name="T0" fmla="*/ 240 w 254"/>
                  <a:gd name="T1" fmla="*/ 140 h 304"/>
                  <a:gd name="T2" fmla="*/ 127 w 254"/>
                  <a:gd name="T3" fmla="*/ 0 h 304"/>
                  <a:gd name="T4" fmla="*/ 14 w 254"/>
                  <a:gd name="T5" fmla="*/ 140 h 304"/>
                  <a:gd name="T6" fmla="*/ 8 w 254"/>
                  <a:gd name="T7" fmla="*/ 177 h 304"/>
                  <a:gd name="T8" fmla="*/ 26 w 254"/>
                  <a:gd name="T9" fmla="*/ 202 h 304"/>
                  <a:gd name="T10" fmla="*/ 127 w 254"/>
                  <a:gd name="T11" fmla="*/ 304 h 304"/>
                  <a:gd name="T12" fmla="*/ 228 w 254"/>
                  <a:gd name="T13" fmla="*/ 202 h 304"/>
                  <a:gd name="T14" fmla="*/ 246 w 254"/>
                  <a:gd name="T15" fmla="*/ 177 h 304"/>
                  <a:gd name="T16" fmla="*/ 240 w 254"/>
                  <a:gd name="T17" fmla="*/ 14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304">
                    <a:moveTo>
                      <a:pt x="240" y="140"/>
                    </a:moveTo>
                    <a:cubicBezTo>
                      <a:pt x="240" y="61"/>
                      <a:pt x="208" y="0"/>
                      <a:pt x="127" y="0"/>
                    </a:cubicBezTo>
                    <a:cubicBezTo>
                      <a:pt x="46" y="0"/>
                      <a:pt x="14" y="62"/>
                      <a:pt x="14" y="140"/>
                    </a:cubicBezTo>
                    <a:cubicBezTo>
                      <a:pt x="5" y="144"/>
                      <a:pt x="0" y="154"/>
                      <a:pt x="8" y="177"/>
                    </a:cubicBezTo>
                    <a:cubicBezTo>
                      <a:pt x="12" y="188"/>
                      <a:pt x="20" y="197"/>
                      <a:pt x="26" y="202"/>
                    </a:cubicBezTo>
                    <a:cubicBezTo>
                      <a:pt x="49" y="260"/>
                      <a:pt x="94" y="304"/>
                      <a:pt x="127" y="304"/>
                    </a:cubicBezTo>
                    <a:cubicBezTo>
                      <a:pt x="160" y="304"/>
                      <a:pt x="205" y="260"/>
                      <a:pt x="228" y="202"/>
                    </a:cubicBezTo>
                    <a:cubicBezTo>
                      <a:pt x="234" y="197"/>
                      <a:pt x="242" y="188"/>
                      <a:pt x="246" y="177"/>
                    </a:cubicBezTo>
                    <a:cubicBezTo>
                      <a:pt x="254" y="154"/>
                      <a:pt x="249" y="144"/>
                      <a:pt x="240" y="1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71"/>
              <p:cNvSpPr>
                <a:spLocks noEditPoints="1"/>
              </p:cNvSpPr>
              <p:nvPr/>
            </p:nvSpPr>
            <p:spPr bwMode="auto">
              <a:xfrm>
                <a:off x="6149" y="2218"/>
                <a:ext cx="765" cy="365"/>
              </a:xfrm>
              <a:custGeom>
                <a:avLst/>
                <a:gdLst>
                  <a:gd name="T0" fmla="*/ 128 w 800"/>
                  <a:gd name="T1" fmla="*/ 380 h 380"/>
                  <a:gd name="T2" fmla="*/ 48 w 800"/>
                  <a:gd name="T3" fmla="*/ 352 h 380"/>
                  <a:gd name="T4" fmla="*/ 0 w 800"/>
                  <a:gd name="T5" fmla="*/ 336 h 380"/>
                  <a:gd name="T6" fmla="*/ 25 w 800"/>
                  <a:gd name="T7" fmla="*/ 224 h 380"/>
                  <a:gd name="T8" fmla="*/ 33 w 800"/>
                  <a:gd name="T9" fmla="*/ 211 h 380"/>
                  <a:gd name="T10" fmla="*/ 48 w 800"/>
                  <a:gd name="T11" fmla="*/ 204 h 380"/>
                  <a:gd name="T12" fmla="*/ 141 w 800"/>
                  <a:gd name="T13" fmla="*/ 183 h 380"/>
                  <a:gd name="T14" fmla="*/ 105 w 800"/>
                  <a:gd name="T15" fmla="*/ 131 h 380"/>
                  <a:gd name="T16" fmla="*/ 93 w 800"/>
                  <a:gd name="T17" fmla="*/ 114 h 380"/>
                  <a:gd name="T18" fmla="*/ 97 w 800"/>
                  <a:gd name="T19" fmla="*/ 90 h 380"/>
                  <a:gd name="T20" fmla="*/ 170 w 800"/>
                  <a:gd name="T21" fmla="*/ 0 h 380"/>
                  <a:gd name="T22" fmla="*/ 170 w 800"/>
                  <a:gd name="T23" fmla="*/ 0 h 380"/>
                  <a:gd name="T24" fmla="*/ 244 w 800"/>
                  <a:gd name="T25" fmla="*/ 90 h 380"/>
                  <a:gd name="T26" fmla="*/ 247 w 800"/>
                  <a:gd name="T27" fmla="*/ 114 h 380"/>
                  <a:gd name="T28" fmla="*/ 236 w 800"/>
                  <a:gd name="T29" fmla="*/ 131 h 380"/>
                  <a:gd name="T30" fmla="*/ 199 w 800"/>
                  <a:gd name="T31" fmla="*/ 183 h 380"/>
                  <a:gd name="T32" fmla="*/ 240 w 800"/>
                  <a:gd name="T33" fmla="*/ 192 h 380"/>
                  <a:gd name="T34" fmla="*/ 209 w 800"/>
                  <a:gd name="T35" fmla="*/ 199 h 380"/>
                  <a:gd name="T36" fmla="*/ 177 w 800"/>
                  <a:gd name="T37" fmla="*/ 213 h 380"/>
                  <a:gd name="T38" fmla="*/ 159 w 800"/>
                  <a:gd name="T39" fmla="*/ 243 h 380"/>
                  <a:gd name="T40" fmla="*/ 128 w 800"/>
                  <a:gd name="T41" fmla="*/ 380 h 380"/>
                  <a:gd name="T42" fmla="*/ 775 w 800"/>
                  <a:gd name="T43" fmla="*/ 224 h 380"/>
                  <a:gd name="T44" fmla="*/ 767 w 800"/>
                  <a:gd name="T45" fmla="*/ 211 h 380"/>
                  <a:gd name="T46" fmla="*/ 752 w 800"/>
                  <a:gd name="T47" fmla="*/ 204 h 380"/>
                  <a:gd name="T48" fmla="*/ 659 w 800"/>
                  <a:gd name="T49" fmla="*/ 183 h 380"/>
                  <a:gd name="T50" fmla="*/ 695 w 800"/>
                  <a:gd name="T51" fmla="*/ 131 h 380"/>
                  <a:gd name="T52" fmla="*/ 707 w 800"/>
                  <a:gd name="T53" fmla="*/ 114 h 380"/>
                  <a:gd name="T54" fmla="*/ 703 w 800"/>
                  <a:gd name="T55" fmla="*/ 90 h 380"/>
                  <a:gd name="T56" fmla="*/ 630 w 800"/>
                  <a:gd name="T57" fmla="*/ 0 h 380"/>
                  <a:gd name="T58" fmla="*/ 630 w 800"/>
                  <a:gd name="T59" fmla="*/ 0 h 380"/>
                  <a:gd name="T60" fmla="*/ 556 w 800"/>
                  <a:gd name="T61" fmla="*/ 90 h 380"/>
                  <a:gd name="T62" fmla="*/ 553 w 800"/>
                  <a:gd name="T63" fmla="*/ 114 h 380"/>
                  <a:gd name="T64" fmla="*/ 564 w 800"/>
                  <a:gd name="T65" fmla="*/ 131 h 380"/>
                  <a:gd name="T66" fmla="*/ 601 w 800"/>
                  <a:gd name="T67" fmla="*/ 183 h 380"/>
                  <a:gd name="T68" fmla="*/ 560 w 800"/>
                  <a:gd name="T69" fmla="*/ 192 h 380"/>
                  <a:gd name="T70" fmla="*/ 591 w 800"/>
                  <a:gd name="T71" fmla="*/ 199 h 380"/>
                  <a:gd name="T72" fmla="*/ 623 w 800"/>
                  <a:gd name="T73" fmla="*/ 213 h 380"/>
                  <a:gd name="T74" fmla="*/ 641 w 800"/>
                  <a:gd name="T75" fmla="*/ 243 h 380"/>
                  <a:gd name="T76" fmla="*/ 672 w 800"/>
                  <a:gd name="T77" fmla="*/ 380 h 380"/>
                  <a:gd name="T78" fmla="*/ 752 w 800"/>
                  <a:gd name="T79" fmla="*/ 352 h 380"/>
                  <a:gd name="T80" fmla="*/ 800 w 800"/>
                  <a:gd name="T81" fmla="*/ 336 h 380"/>
                  <a:gd name="T82" fmla="*/ 775 w 800"/>
                  <a:gd name="T83" fmla="*/ 224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0" h="380">
                    <a:moveTo>
                      <a:pt x="128" y="380"/>
                    </a:moveTo>
                    <a:cubicBezTo>
                      <a:pt x="90" y="375"/>
                      <a:pt x="60" y="365"/>
                      <a:pt x="48" y="352"/>
                    </a:cubicBezTo>
                    <a:cubicBezTo>
                      <a:pt x="0" y="336"/>
                      <a:pt x="0" y="336"/>
                      <a:pt x="0" y="336"/>
                    </a:cubicBezTo>
                    <a:cubicBezTo>
                      <a:pt x="25" y="224"/>
                      <a:pt x="25" y="224"/>
                      <a:pt x="25" y="224"/>
                    </a:cubicBezTo>
                    <a:cubicBezTo>
                      <a:pt x="27" y="219"/>
                      <a:pt x="29" y="215"/>
                      <a:pt x="33" y="211"/>
                    </a:cubicBezTo>
                    <a:cubicBezTo>
                      <a:pt x="38" y="207"/>
                      <a:pt x="43" y="205"/>
                      <a:pt x="48" y="204"/>
                    </a:cubicBezTo>
                    <a:cubicBezTo>
                      <a:pt x="141" y="183"/>
                      <a:pt x="141" y="183"/>
                      <a:pt x="141" y="183"/>
                    </a:cubicBezTo>
                    <a:cubicBezTo>
                      <a:pt x="127" y="171"/>
                      <a:pt x="113" y="152"/>
                      <a:pt x="105" y="131"/>
                    </a:cubicBezTo>
                    <a:cubicBezTo>
                      <a:pt x="101" y="128"/>
                      <a:pt x="96" y="122"/>
                      <a:pt x="93" y="114"/>
                    </a:cubicBezTo>
                    <a:cubicBezTo>
                      <a:pt x="88" y="100"/>
                      <a:pt x="91" y="93"/>
                      <a:pt x="97" y="90"/>
                    </a:cubicBezTo>
                    <a:cubicBezTo>
                      <a:pt x="97" y="40"/>
                      <a:pt x="118" y="0"/>
                      <a:pt x="170" y="0"/>
                    </a:cubicBezTo>
                    <a:cubicBezTo>
                      <a:pt x="170" y="0"/>
                      <a:pt x="170" y="0"/>
                      <a:pt x="170" y="0"/>
                    </a:cubicBezTo>
                    <a:cubicBezTo>
                      <a:pt x="223" y="0"/>
                      <a:pt x="244" y="40"/>
                      <a:pt x="244" y="90"/>
                    </a:cubicBezTo>
                    <a:cubicBezTo>
                      <a:pt x="249" y="93"/>
                      <a:pt x="253" y="100"/>
                      <a:pt x="247" y="114"/>
                    </a:cubicBezTo>
                    <a:cubicBezTo>
                      <a:pt x="245" y="122"/>
                      <a:pt x="240" y="128"/>
                      <a:pt x="236" y="131"/>
                    </a:cubicBezTo>
                    <a:cubicBezTo>
                      <a:pt x="227" y="152"/>
                      <a:pt x="213" y="171"/>
                      <a:pt x="199" y="183"/>
                    </a:cubicBezTo>
                    <a:cubicBezTo>
                      <a:pt x="240" y="192"/>
                      <a:pt x="240" y="192"/>
                      <a:pt x="240" y="192"/>
                    </a:cubicBezTo>
                    <a:cubicBezTo>
                      <a:pt x="209" y="199"/>
                      <a:pt x="209" y="199"/>
                      <a:pt x="209" y="199"/>
                    </a:cubicBezTo>
                    <a:cubicBezTo>
                      <a:pt x="197" y="200"/>
                      <a:pt x="186" y="205"/>
                      <a:pt x="177" y="213"/>
                    </a:cubicBezTo>
                    <a:cubicBezTo>
                      <a:pt x="168" y="221"/>
                      <a:pt x="162" y="231"/>
                      <a:pt x="159" y="243"/>
                    </a:cubicBezTo>
                    <a:lnTo>
                      <a:pt x="128" y="380"/>
                    </a:lnTo>
                    <a:close/>
                    <a:moveTo>
                      <a:pt x="775" y="224"/>
                    </a:moveTo>
                    <a:cubicBezTo>
                      <a:pt x="773" y="219"/>
                      <a:pt x="771" y="215"/>
                      <a:pt x="767" y="211"/>
                    </a:cubicBezTo>
                    <a:cubicBezTo>
                      <a:pt x="762" y="207"/>
                      <a:pt x="757" y="205"/>
                      <a:pt x="752" y="204"/>
                    </a:cubicBezTo>
                    <a:cubicBezTo>
                      <a:pt x="659" y="183"/>
                      <a:pt x="659" y="183"/>
                      <a:pt x="659" y="183"/>
                    </a:cubicBezTo>
                    <a:cubicBezTo>
                      <a:pt x="673" y="171"/>
                      <a:pt x="687" y="152"/>
                      <a:pt x="695" y="131"/>
                    </a:cubicBezTo>
                    <a:cubicBezTo>
                      <a:pt x="699" y="128"/>
                      <a:pt x="704" y="121"/>
                      <a:pt x="707" y="114"/>
                    </a:cubicBezTo>
                    <a:cubicBezTo>
                      <a:pt x="712" y="100"/>
                      <a:pt x="709" y="93"/>
                      <a:pt x="703" y="90"/>
                    </a:cubicBezTo>
                    <a:cubicBezTo>
                      <a:pt x="703" y="40"/>
                      <a:pt x="682" y="0"/>
                      <a:pt x="630" y="0"/>
                    </a:cubicBezTo>
                    <a:cubicBezTo>
                      <a:pt x="630" y="0"/>
                      <a:pt x="630" y="0"/>
                      <a:pt x="630" y="0"/>
                    </a:cubicBezTo>
                    <a:cubicBezTo>
                      <a:pt x="577" y="0"/>
                      <a:pt x="556" y="40"/>
                      <a:pt x="556" y="90"/>
                    </a:cubicBezTo>
                    <a:cubicBezTo>
                      <a:pt x="551" y="93"/>
                      <a:pt x="547" y="100"/>
                      <a:pt x="553" y="114"/>
                    </a:cubicBezTo>
                    <a:cubicBezTo>
                      <a:pt x="555" y="121"/>
                      <a:pt x="560" y="128"/>
                      <a:pt x="564" y="131"/>
                    </a:cubicBezTo>
                    <a:cubicBezTo>
                      <a:pt x="573" y="152"/>
                      <a:pt x="587" y="171"/>
                      <a:pt x="601" y="183"/>
                    </a:cubicBezTo>
                    <a:cubicBezTo>
                      <a:pt x="560" y="192"/>
                      <a:pt x="560" y="192"/>
                      <a:pt x="560" y="192"/>
                    </a:cubicBezTo>
                    <a:cubicBezTo>
                      <a:pt x="591" y="199"/>
                      <a:pt x="591" y="199"/>
                      <a:pt x="591" y="199"/>
                    </a:cubicBezTo>
                    <a:cubicBezTo>
                      <a:pt x="603" y="200"/>
                      <a:pt x="614" y="205"/>
                      <a:pt x="623" y="213"/>
                    </a:cubicBezTo>
                    <a:cubicBezTo>
                      <a:pt x="632" y="221"/>
                      <a:pt x="638" y="231"/>
                      <a:pt x="641" y="243"/>
                    </a:cubicBezTo>
                    <a:cubicBezTo>
                      <a:pt x="672" y="380"/>
                      <a:pt x="672" y="380"/>
                      <a:pt x="672" y="380"/>
                    </a:cubicBezTo>
                    <a:cubicBezTo>
                      <a:pt x="710" y="375"/>
                      <a:pt x="740" y="365"/>
                      <a:pt x="752" y="352"/>
                    </a:cubicBezTo>
                    <a:cubicBezTo>
                      <a:pt x="800" y="336"/>
                      <a:pt x="800" y="336"/>
                      <a:pt x="800" y="336"/>
                    </a:cubicBezTo>
                    <a:lnTo>
                      <a:pt x="775"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3010799317"/>
      </p:ext>
    </p:extLst>
  </p:cSld>
  <p:clrMapOvr>
    <a:masterClrMapping/>
  </p:clrMapOvr>
  <p:transition xmlns:p14="http://schemas.microsoft.com/office/powerpoint/2010/mai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问题描述</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1</a:t>
            </a:r>
            <a:endParaRPr lang="zh-CN" altLang="en-US" sz="6000" b="1" dirty="0">
              <a:solidFill>
                <a:schemeClr val="bg1"/>
              </a:solidFill>
              <a:effectLst>
                <a:outerShdw blurRad="38100" dist="38100" dir="2700000" algn="tl">
                  <a:srgbClr val="000000">
                    <a:alpha val="43137"/>
                  </a:srgbClr>
                </a:outerShdw>
              </a:effectLst>
              <a:ea typeface="+mj-ea"/>
            </a:endParaRPr>
          </a:p>
        </p:txBody>
      </p:sp>
      <p:pic>
        <p:nvPicPr>
          <p:cNvPr id="8" name="图片 7">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3182" y="6367780"/>
            <a:ext cx="1828800" cy="243840"/>
          </a:xfrm>
          <a:prstGeom prst="rect">
            <a:avLst/>
          </a:prstGeom>
        </p:spPr>
      </p:pic>
      <p:sp>
        <p:nvSpPr>
          <p:cNvPr id="7" name="矩形 6"/>
          <p:cNvSpPr/>
          <p:nvPr/>
        </p:nvSpPr>
        <p:spPr>
          <a:xfrm>
            <a:off x="1201013" y="1123882"/>
            <a:ext cx="1686680" cy="369332"/>
          </a:xfrm>
          <a:prstGeom prst="rect">
            <a:avLst/>
          </a:prstGeom>
        </p:spPr>
        <p:txBody>
          <a:bodyPr wrap="none">
            <a:spAutoFit/>
          </a:bodyPr>
          <a:lstStyle/>
          <a:p>
            <a:pPr algn="ctr" defTabSz="609585"/>
            <a:r>
              <a:rPr lang="zh-CN" altLang="en-US" b="1" dirty="0">
                <a:solidFill>
                  <a:srgbClr val="676661"/>
                </a:solidFill>
                <a:ea typeface="微软雅黑" charset="0"/>
              </a:rPr>
              <a:t>▷银行存款预测</a:t>
            </a:r>
          </a:p>
        </p:txBody>
      </p:sp>
      <p:cxnSp>
        <p:nvCxnSpPr>
          <p:cNvPr id="10" name="直接连接符 9"/>
          <p:cNvCxnSpPr>
            <a:cxnSpLocks/>
          </p:cNvCxnSpPr>
          <p:nvPr/>
        </p:nvCxnSpPr>
        <p:spPr>
          <a:xfrm>
            <a:off x="2958353" y="1385383"/>
            <a:ext cx="3224306"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223731" y="2103093"/>
            <a:ext cx="1455848" cy="369332"/>
          </a:xfrm>
          <a:prstGeom prst="rect">
            <a:avLst/>
          </a:prstGeom>
        </p:spPr>
        <p:txBody>
          <a:bodyPr wrap="none">
            <a:spAutoFit/>
          </a:bodyPr>
          <a:lstStyle/>
          <a:p>
            <a:pPr algn="ctr" defTabSz="609585"/>
            <a:r>
              <a:rPr lang="zh-CN" altLang="en-US" b="1" dirty="0">
                <a:solidFill>
                  <a:srgbClr val="676661"/>
                </a:solidFill>
                <a:ea typeface="微软雅黑" charset="0"/>
              </a:rPr>
              <a:t>▷数据集数量</a:t>
            </a:r>
          </a:p>
        </p:txBody>
      </p:sp>
      <p:sp>
        <p:nvSpPr>
          <p:cNvPr id="15" name="矩形 14"/>
          <p:cNvSpPr/>
          <p:nvPr/>
        </p:nvSpPr>
        <p:spPr>
          <a:xfrm>
            <a:off x="1223731" y="1487101"/>
            <a:ext cx="10384052" cy="652486"/>
          </a:xfrm>
          <a:prstGeom prst="rect">
            <a:avLst/>
          </a:prstGeom>
        </p:spPr>
        <p:txBody>
          <a:bodyPr wrap="square">
            <a:spAutoFit/>
          </a:bodyPr>
          <a:lstStyle/>
          <a:p>
            <a:pPr defTabSz="609585">
              <a:lnSpc>
                <a:spcPct val="130000"/>
              </a:lnSpc>
            </a:pPr>
            <a:r>
              <a:rPr lang="zh-CN" altLang="en-US" sz="1400" dirty="0">
                <a:solidFill>
                  <a:schemeClr val="tx1">
                    <a:lumMod val="75000"/>
                    <a:lumOff val="25000"/>
                  </a:schemeClr>
                </a:solidFill>
                <a:latin typeface="微软雅黑" charset="0"/>
                <a:ea typeface="微软雅黑" charset="0"/>
              </a:rPr>
              <a:t>根据特征值，银行判断用户是否会存钱。</a:t>
            </a:r>
            <a:r>
              <a:rPr lang="zh-CN" altLang="zh-CN" sz="1400" dirty="0">
                <a:solidFill>
                  <a:schemeClr val="tx1">
                    <a:lumMod val="75000"/>
                    <a:lumOff val="25000"/>
                  </a:schemeClr>
                </a:solidFill>
                <a:latin typeface="微软雅黑" charset="0"/>
                <a:ea typeface="微软雅黑" charset="0"/>
              </a:rPr>
              <a:t>数据集信息：这次营销运动是基于电话咨询的，为了获取是否会存款的信息，电话通常会给同样一个客户打一次及以上</a:t>
            </a:r>
            <a:r>
              <a:rPr lang="zh-CN" altLang="en-US" sz="1400" dirty="0">
                <a:solidFill>
                  <a:schemeClr val="tx1">
                    <a:lumMod val="75000"/>
                    <a:lumOff val="25000"/>
                  </a:schemeClr>
                </a:solidFill>
                <a:latin typeface="微软雅黑" charset="0"/>
                <a:ea typeface="微软雅黑" charset="0"/>
              </a:rPr>
              <a:t>。数据来源于葡萄牙银行联盟，</a:t>
            </a:r>
            <a:r>
              <a:rPr lang="en-US" altLang="zh-CN" sz="1400" dirty="0">
                <a:solidFill>
                  <a:schemeClr val="tx1">
                    <a:lumMod val="75000"/>
                    <a:lumOff val="25000"/>
                  </a:schemeClr>
                </a:solidFill>
                <a:latin typeface="微软雅黑" charset="0"/>
                <a:ea typeface="微软雅黑" charset="0"/>
              </a:rPr>
              <a:t>2008</a:t>
            </a:r>
            <a:r>
              <a:rPr lang="zh-CN" altLang="en-US" sz="1400" dirty="0">
                <a:solidFill>
                  <a:schemeClr val="tx1">
                    <a:lumMod val="75000"/>
                    <a:lumOff val="25000"/>
                  </a:schemeClr>
                </a:solidFill>
                <a:latin typeface="微软雅黑" charset="0"/>
                <a:ea typeface="微软雅黑" charset="0"/>
              </a:rPr>
              <a:t>年</a:t>
            </a:r>
            <a:r>
              <a:rPr lang="en-US" altLang="zh-CN" sz="1400" dirty="0">
                <a:solidFill>
                  <a:schemeClr val="tx1">
                    <a:lumMod val="75000"/>
                    <a:lumOff val="25000"/>
                  </a:schemeClr>
                </a:solidFill>
                <a:latin typeface="微软雅黑" charset="0"/>
                <a:ea typeface="微软雅黑" charset="0"/>
              </a:rPr>
              <a:t>5</a:t>
            </a:r>
            <a:r>
              <a:rPr lang="zh-CN" altLang="en-US" sz="1400" dirty="0">
                <a:solidFill>
                  <a:schemeClr val="tx1">
                    <a:lumMod val="75000"/>
                    <a:lumOff val="25000"/>
                  </a:schemeClr>
                </a:solidFill>
                <a:latin typeface="微软雅黑" charset="0"/>
                <a:ea typeface="微软雅黑" charset="0"/>
              </a:rPr>
              <a:t>月</a:t>
            </a:r>
            <a:r>
              <a:rPr lang="en-US" altLang="zh-CN" sz="1400" dirty="0">
                <a:solidFill>
                  <a:schemeClr val="tx1">
                    <a:lumMod val="75000"/>
                    <a:lumOff val="25000"/>
                  </a:schemeClr>
                </a:solidFill>
                <a:latin typeface="微软雅黑" charset="0"/>
                <a:ea typeface="微软雅黑" charset="0"/>
              </a:rPr>
              <a:t>-2010</a:t>
            </a:r>
            <a:r>
              <a:rPr lang="zh-CN" altLang="en-US" sz="1400" dirty="0">
                <a:solidFill>
                  <a:schemeClr val="tx1">
                    <a:lumMod val="75000"/>
                    <a:lumOff val="25000"/>
                  </a:schemeClr>
                </a:solidFill>
                <a:latin typeface="微软雅黑" charset="0"/>
                <a:ea typeface="微软雅黑" charset="0"/>
              </a:rPr>
              <a:t>年</a:t>
            </a:r>
            <a:r>
              <a:rPr lang="en-US" altLang="zh-CN" sz="1400" dirty="0">
                <a:solidFill>
                  <a:schemeClr val="tx1">
                    <a:lumMod val="75000"/>
                    <a:lumOff val="25000"/>
                  </a:schemeClr>
                </a:solidFill>
                <a:latin typeface="微软雅黑" charset="0"/>
                <a:ea typeface="微软雅黑" charset="0"/>
              </a:rPr>
              <a:t>11</a:t>
            </a:r>
            <a:r>
              <a:rPr lang="zh-CN" altLang="en-US" sz="1400" dirty="0">
                <a:solidFill>
                  <a:schemeClr val="tx1">
                    <a:lumMod val="75000"/>
                    <a:lumOff val="25000"/>
                  </a:schemeClr>
                </a:solidFill>
                <a:latin typeface="微软雅黑" charset="0"/>
                <a:ea typeface="微软雅黑" charset="0"/>
              </a:rPr>
              <a:t>月。</a:t>
            </a:r>
          </a:p>
        </p:txBody>
      </p:sp>
      <p:cxnSp>
        <p:nvCxnSpPr>
          <p:cNvPr id="16" name="直接连接符 15"/>
          <p:cNvCxnSpPr>
            <a:cxnSpLocks/>
          </p:cNvCxnSpPr>
          <p:nvPr/>
        </p:nvCxnSpPr>
        <p:spPr>
          <a:xfrm>
            <a:off x="2800350" y="2364594"/>
            <a:ext cx="3382309"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2887693" y="3228877"/>
            <a:ext cx="6389807" cy="2929575"/>
            <a:chOff x="1611683" y="1446502"/>
            <a:chExt cx="5920633" cy="3027758"/>
          </a:xfrm>
          <a:solidFill>
            <a:schemeClr val="bg1">
              <a:lumMod val="85000"/>
            </a:schemeClr>
          </a:solidFill>
        </p:grpSpPr>
        <p:sp>
          <p:nvSpPr>
            <p:cNvPr id="18" name="Freeform 559"/>
            <p:cNvSpPr>
              <a:spLocks/>
            </p:cNvSpPr>
            <p:nvPr/>
          </p:nvSpPr>
          <p:spPr bwMode="auto">
            <a:xfrm>
              <a:off x="4299491" y="2445520"/>
              <a:ext cx="75667" cy="117338"/>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9" name="Freeform 560"/>
            <p:cNvSpPr>
              <a:spLocks/>
            </p:cNvSpPr>
            <p:nvPr/>
          </p:nvSpPr>
          <p:spPr bwMode="auto">
            <a:xfrm>
              <a:off x="4364192" y="2347921"/>
              <a:ext cx="128304" cy="247835"/>
            </a:xfrm>
            <a:custGeom>
              <a:avLst/>
              <a:gdLst>
                <a:gd name="T0" fmla="*/ 2147483647 w 96"/>
                <a:gd name="T1" fmla="*/ 2147483647 h 184"/>
                <a:gd name="T2" fmla="*/ 2147483647 w 96"/>
                <a:gd name="T3" fmla="*/ 2147483647 h 184"/>
                <a:gd name="T4" fmla="*/ 2147483647 w 96"/>
                <a:gd name="T5" fmla="*/ 2147483647 h 184"/>
                <a:gd name="T6" fmla="*/ 2147483647 w 96"/>
                <a:gd name="T7" fmla="*/ 2147483647 h 184"/>
                <a:gd name="T8" fmla="*/ 2147483647 w 96"/>
                <a:gd name="T9" fmla="*/ 2147483647 h 184"/>
                <a:gd name="T10" fmla="*/ 2147483647 w 96"/>
                <a:gd name="T11" fmla="*/ 2147483647 h 184"/>
                <a:gd name="T12" fmla="*/ 2147483647 w 96"/>
                <a:gd name="T13" fmla="*/ 2147483647 h 184"/>
                <a:gd name="T14" fmla="*/ 2147483647 w 96"/>
                <a:gd name="T15" fmla="*/ 2147483647 h 184"/>
                <a:gd name="T16" fmla="*/ 2147483647 w 96"/>
                <a:gd name="T17" fmla="*/ 2147483647 h 184"/>
                <a:gd name="T18" fmla="*/ 2147483647 w 96"/>
                <a:gd name="T19" fmla="*/ 2147483647 h 184"/>
                <a:gd name="T20" fmla="*/ 2147483647 w 96"/>
                <a:gd name="T21" fmla="*/ 2147483647 h 184"/>
                <a:gd name="T22" fmla="*/ 2147483647 w 96"/>
                <a:gd name="T23" fmla="*/ 2147483647 h 184"/>
                <a:gd name="T24" fmla="*/ 2147483647 w 96"/>
                <a:gd name="T25" fmla="*/ 2147483647 h 184"/>
                <a:gd name="T26" fmla="*/ 2147483647 w 96"/>
                <a:gd name="T27" fmla="*/ 2147483647 h 184"/>
                <a:gd name="T28" fmla="*/ 2147483647 w 96"/>
                <a:gd name="T29" fmla="*/ 2147483647 h 184"/>
                <a:gd name="T30" fmla="*/ 0 w 96"/>
                <a:gd name="T31" fmla="*/ 2147483647 h 184"/>
                <a:gd name="T32" fmla="*/ 0 w 96"/>
                <a:gd name="T33" fmla="*/ 2147483647 h 184"/>
                <a:gd name="T34" fmla="*/ 0 w 96"/>
                <a:gd name="T35" fmla="*/ 2147483647 h 184"/>
                <a:gd name="T36" fmla="*/ 0 w 96"/>
                <a:gd name="T37" fmla="*/ 2147483647 h 184"/>
                <a:gd name="T38" fmla="*/ 0 w 96"/>
                <a:gd name="T39" fmla="*/ 2147483647 h 184"/>
                <a:gd name="T40" fmla="*/ 2147483647 w 96"/>
                <a:gd name="T41" fmla="*/ 2147483647 h 184"/>
                <a:gd name="T42" fmla="*/ 2147483647 w 96"/>
                <a:gd name="T43" fmla="*/ 0 h 184"/>
                <a:gd name="T44" fmla="*/ 2147483647 w 96"/>
                <a:gd name="T45" fmla="*/ 0 h 184"/>
                <a:gd name="T46" fmla="*/ 2147483647 w 96"/>
                <a:gd name="T47" fmla="*/ 0 h 184"/>
                <a:gd name="T48" fmla="*/ 2147483647 w 96"/>
                <a:gd name="T49" fmla="*/ 2147483647 h 184"/>
                <a:gd name="T50" fmla="*/ 2147483647 w 96"/>
                <a:gd name="T51" fmla="*/ 2147483647 h 184"/>
                <a:gd name="T52" fmla="*/ 2147483647 w 96"/>
                <a:gd name="T53" fmla="*/ 2147483647 h 184"/>
                <a:gd name="T54" fmla="*/ 2147483647 w 96"/>
                <a:gd name="T55" fmla="*/ 2147483647 h 184"/>
                <a:gd name="T56" fmla="*/ 2147483647 w 96"/>
                <a:gd name="T57" fmla="*/ 2147483647 h 184"/>
                <a:gd name="T58" fmla="*/ 2147483647 w 96"/>
                <a:gd name="T59" fmla="*/ 2147483647 h 184"/>
                <a:gd name="T60" fmla="*/ 2147483647 w 96"/>
                <a:gd name="T61" fmla="*/ 2147483647 h 184"/>
                <a:gd name="T62" fmla="*/ 2147483647 w 96"/>
                <a:gd name="T63" fmla="*/ 2147483647 h 184"/>
                <a:gd name="T64" fmla="*/ 2147483647 w 96"/>
                <a:gd name="T65" fmla="*/ 2147483647 h 184"/>
                <a:gd name="T66" fmla="*/ 2147483647 w 96"/>
                <a:gd name="T67" fmla="*/ 2147483647 h 184"/>
                <a:gd name="T68" fmla="*/ 2147483647 w 96"/>
                <a:gd name="T69" fmla="*/ 2147483647 h 184"/>
                <a:gd name="T70" fmla="*/ 2147483647 w 96"/>
                <a:gd name="T71" fmla="*/ 2147483647 h 184"/>
                <a:gd name="T72" fmla="*/ 2147483647 w 96"/>
                <a:gd name="T73" fmla="*/ 2147483647 h 184"/>
                <a:gd name="T74" fmla="*/ 2147483647 w 96"/>
                <a:gd name="T75" fmla="*/ 2147483647 h 184"/>
                <a:gd name="T76" fmla="*/ 2147483647 w 96"/>
                <a:gd name="T77" fmla="*/ 2147483647 h 184"/>
                <a:gd name="T78" fmla="*/ 2147483647 w 96"/>
                <a:gd name="T79" fmla="*/ 2147483647 h 184"/>
                <a:gd name="T80" fmla="*/ 2147483647 w 96"/>
                <a:gd name="T81" fmla="*/ 2147483647 h 184"/>
                <a:gd name="T82" fmla="*/ 2147483647 w 96"/>
                <a:gd name="T83" fmla="*/ 2147483647 h 184"/>
                <a:gd name="T84" fmla="*/ 2147483647 w 96"/>
                <a:gd name="T85" fmla="*/ 2147483647 h 184"/>
                <a:gd name="T86" fmla="*/ 2147483647 w 96"/>
                <a:gd name="T87" fmla="*/ 2147483647 h 184"/>
                <a:gd name="T88" fmla="*/ 2147483647 w 96"/>
                <a:gd name="T89" fmla="*/ 2147483647 h 184"/>
                <a:gd name="T90" fmla="*/ 2147483647 w 96"/>
                <a:gd name="T91" fmla="*/ 2147483647 h 184"/>
                <a:gd name="T92" fmla="*/ 2147483647 w 96"/>
                <a:gd name="T93" fmla="*/ 2147483647 h 184"/>
                <a:gd name="T94" fmla="*/ 2147483647 w 96"/>
                <a:gd name="T95" fmla="*/ 2147483647 h 184"/>
                <a:gd name="T96" fmla="*/ 2147483647 w 96"/>
                <a:gd name="T97" fmla="*/ 2147483647 h 184"/>
                <a:gd name="T98" fmla="*/ 2147483647 w 96"/>
                <a:gd name="T99" fmla="*/ 2147483647 h 184"/>
                <a:gd name="T100" fmla="*/ 2147483647 w 96"/>
                <a:gd name="T101" fmla="*/ 2147483647 h 184"/>
                <a:gd name="T102" fmla="*/ 2147483647 w 96"/>
                <a:gd name="T103" fmla="*/ 2147483647 h 184"/>
                <a:gd name="T104" fmla="*/ 2147483647 w 96"/>
                <a:gd name="T105" fmla="*/ 2147483647 h 184"/>
                <a:gd name="T106" fmla="*/ 2147483647 w 96"/>
                <a:gd name="T107" fmla="*/ 2147483647 h 184"/>
                <a:gd name="T108" fmla="*/ 2147483647 w 96"/>
                <a:gd name="T109" fmla="*/ 2147483647 h 184"/>
                <a:gd name="T110" fmla="*/ 2147483647 w 96"/>
                <a:gd name="T111" fmla="*/ 2147483647 h 184"/>
                <a:gd name="T112" fmla="*/ 2147483647 w 96"/>
                <a:gd name="T113" fmla="*/ 2147483647 h 184"/>
                <a:gd name="T114" fmla="*/ 2147483647 w 96"/>
                <a:gd name="T115" fmla="*/ 2147483647 h 184"/>
                <a:gd name="T116" fmla="*/ 2147483647 w 96"/>
                <a:gd name="T117" fmla="*/ 2147483647 h 184"/>
                <a:gd name="T118" fmla="*/ 2147483647 w 96"/>
                <a:gd name="T119" fmla="*/ 2147483647 h 1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6"/>
                <a:gd name="T181" fmla="*/ 0 h 184"/>
                <a:gd name="T182" fmla="*/ 96 w 96"/>
                <a:gd name="T183" fmla="*/ 184 h 18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6" h="184">
                  <a:moveTo>
                    <a:pt x="16" y="144"/>
                  </a:moveTo>
                  <a:lnTo>
                    <a:pt x="24" y="136"/>
                  </a:lnTo>
                  <a:lnTo>
                    <a:pt x="24" y="128"/>
                  </a:lnTo>
                  <a:lnTo>
                    <a:pt x="16" y="128"/>
                  </a:lnTo>
                  <a:lnTo>
                    <a:pt x="24" y="120"/>
                  </a:lnTo>
                  <a:lnTo>
                    <a:pt x="40" y="112"/>
                  </a:lnTo>
                  <a:lnTo>
                    <a:pt x="40" y="104"/>
                  </a:lnTo>
                  <a:lnTo>
                    <a:pt x="40" y="96"/>
                  </a:lnTo>
                  <a:lnTo>
                    <a:pt x="32" y="88"/>
                  </a:lnTo>
                  <a:lnTo>
                    <a:pt x="24" y="88"/>
                  </a:lnTo>
                  <a:lnTo>
                    <a:pt x="16" y="88"/>
                  </a:lnTo>
                  <a:lnTo>
                    <a:pt x="16" y="80"/>
                  </a:lnTo>
                  <a:lnTo>
                    <a:pt x="16" y="64"/>
                  </a:lnTo>
                  <a:lnTo>
                    <a:pt x="8" y="64"/>
                  </a:lnTo>
                  <a:lnTo>
                    <a:pt x="8" y="72"/>
                  </a:lnTo>
                  <a:lnTo>
                    <a:pt x="0" y="64"/>
                  </a:lnTo>
                  <a:lnTo>
                    <a:pt x="0" y="48"/>
                  </a:lnTo>
                  <a:lnTo>
                    <a:pt x="0" y="40"/>
                  </a:lnTo>
                  <a:lnTo>
                    <a:pt x="0" y="32"/>
                  </a:lnTo>
                  <a:lnTo>
                    <a:pt x="0" y="24"/>
                  </a:lnTo>
                  <a:lnTo>
                    <a:pt x="8" y="16"/>
                  </a:lnTo>
                  <a:lnTo>
                    <a:pt x="16" y="0"/>
                  </a:lnTo>
                  <a:lnTo>
                    <a:pt x="24" y="0"/>
                  </a:lnTo>
                  <a:lnTo>
                    <a:pt x="32" y="0"/>
                  </a:lnTo>
                  <a:lnTo>
                    <a:pt x="24" y="16"/>
                  </a:lnTo>
                  <a:lnTo>
                    <a:pt x="32" y="24"/>
                  </a:lnTo>
                  <a:lnTo>
                    <a:pt x="40" y="16"/>
                  </a:lnTo>
                  <a:lnTo>
                    <a:pt x="56" y="24"/>
                  </a:lnTo>
                  <a:lnTo>
                    <a:pt x="48" y="32"/>
                  </a:lnTo>
                  <a:lnTo>
                    <a:pt x="48" y="40"/>
                  </a:lnTo>
                  <a:lnTo>
                    <a:pt x="40" y="56"/>
                  </a:lnTo>
                  <a:lnTo>
                    <a:pt x="48" y="64"/>
                  </a:lnTo>
                  <a:lnTo>
                    <a:pt x="56" y="64"/>
                  </a:lnTo>
                  <a:lnTo>
                    <a:pt x="64" y="88"/>
                  </a:lnTo>
                  <a:lnTo>
                    <a:pt x="72" y="96"/>
                  </a:lnTo>
                  <a:lnTo>
                    <a:pt x="80" y="112"/>
                  </a:lnTo>
                  <a:lnTo>
                    <a:pt x="80" y="120"/>
                  </a:lnTo>
                  <a:lnTo>
                    <a:pt x="80" y="128"/>
                  </a:lnTo>
                  <a:lnTo>
                    <a:pt x="88" y="128"/>
                  </a:lnTo>
                  <a:lnTo>
                    <a:pt x="96" y="128"/>
                  </a:lnTo>
                  <a:lnTo>
                    <a:pt x="96" y="144"/>
                  </a:lnTo>
                  <a:lnTo>
                    <a:pt x="88" y="152"/>
                  </a:lnTo>
                  <a:lnTo>
                    <a:pt x="88" y="160"/>
                  </a:lnTo>
                  <a:lnTo>
                    <a:pt x="96" y="160"/>
                  </a:lnTo>
                  <a:lnTo>
                    <a:pt x="88" y="160"/>
                  </a:lnTo>
                  <a:lnTo>
                    <a:pt x="72" y="168"/>
                  </a:lnTo>
                  <a:lnTo>
                    <a:pt x="56" y="168"/>
                  </a:lnTo>
                  <a:lnTo>
                    <a:pt x="48" y="176"/>
                  </a:lnTo>
                  <a:lnTo>
                    <a:pt x="40" y="168"/>
                  </a:lnTo>
                  <a:lnTo>
                    <a:pt x="32" y="176"/>
                  </a:lnTo>
                  <a:lnTo>
                    <a:pt x="24" y="176"/>
                  </a:lnTo>
                  <a:lnTo>
                    <a:pt x="16" y="176"/>
                  </a:lnTo>
                  <a:lnTo>
                    <a:pt x="16" y="184"/>
                  </a:lnTo>
                  <a:lnTo>
                    <a:pt x="8" y="184"/>
                  </a:lnTo>
                  <a:lnTo>
                    <a:pt x="8" y="176"/>
                  </a:lnTo>
                  <a:lnTo>
                    <a:pt x="24" y="168"/>
                  </a:lnTo>
                  <a:lnTo>
                    <a:pt x="32" y="152"/>
                  </a:lnTo>
                  <a:lnTo>
                    <a:pt x="24" y="152"/>
                  </a:lnTo>
                  <a:lnTo>
                    <a:pt x="16" y="152"/>
                  </a:lnTo>
                  <a:lnTo>
                    <a:pt x="16" y="14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0" name="Freeform 561"/>
            <p:cNvSpPr>
              <a:spLocks/>
            </p:cNvSpPr>
            <p:nvPr/>
          </p:nvSpPr>
          <p:spPr bwMode="auto">
            <a:xfrm>
              <a:off x="5342373" y="1479400"/>
              <a:ext cx="300473" cy="375043"/>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1" name="Freeform 562"/>
            <p:cNvSpPr>
              <a:spLocks/>
            </p:cNvSpPr>
            <p:nvPr/>
          </p:nvSpPr>
          <p:spPr bwMode="auto">
            <a:xfrm>
              <a:off x="4299491" y="2445520"/>
              <a:ext cx="75667" cy="117338"/>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2" name="Freeform 563"/>
            <p:cNvSpPr>
              <a:spLocks/>
            </p:cNvSpPr>
            <p:nvPr/>
          </p:nvSpPr>
          <p:spPr bwMode="auto">
            <a:xfrm>
              <a:off x="5342373" y="1479400"/>
              <a:ext cx="300473" cy="375043"/>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3" name="Freeform 564"/>
            <p:cNvSpPr>
              <a:spLocks/>
            </p:cNvSpPr>
            <p:nvPr/>
          </p:nvSpPr>
          <p:spPr bwMode="auto">
            <a:xfrm>
              <a:off x="5194330" y="3786681"/>
              <a:ext cx="107468" cy="236869"/>
            </a:xfrm>
            <a:custGeom>
              <a:avLst/>
              <a:gdLst>
                <a:gd name="T0" fmla="*/ 0 w 80"/>
                <a:gd name="T1" fmla="*/ 2147483647 h 176"/>
                <a:gd name="T2" fmla="*/ 0 w 80"/>
                <a:gd name="T3" fmla="*/ 2147483647 h 176"/>
                <a:gd name="T4" fmla="*/ 2147483647 w 80"/>
                <a:gd name="T5" fmla="*/ 2147483647 h 176"/>
                <a:gd name="T6" fmla="*/ 2147483647 w 80"/>
                <a:gd name="T7" fmla="*/ 2147483647 h 176"/>
                <a:gd name="T8" fmla="*/ 2147483647 w 80"/>
                <a:gd name="T9" fmla="*/ 2147483647 h 176"/>
                <a:gd name="T10" fmla="*/ 2147483647 w 80"/>
                <a:gd name="T11" fmla="*/ 2147483647 h 176"/>
                <a:gd name="T12" fmla="*/ 2147483647 w 80"/>
                <a:gd name="T13" fmla="*/ 2147483647 h 176"/>
                <a:gd name="T14" fmla="*/ 2147483647 w 80"/>
                <a:gd name="T15" fmla="*/ 2147483647 h 176"/>
                <a:gd name="T16" fmla="*/ 2147483647 w 80"/>
                <a:gd name="T17" fmla="*/ 0 h 176"/>
                <a:gd name="T18" fmla="*/ 2147483647 w 80"/>
                <a:gd name="T19" fmla="*/ 2147483647 h 176"/>
                <a:gd name="T20" fmla="*/ 2147483647 w 80"/>
                <a:gd name="T21" fmla="*/ 2147483647 h 176"/>
                <a:gd name="T22" fmla="*/ 2147483647 w 80"/>
                <a:gd name="T23" fmla="*/ 2147483647 h 176"/>
                <a:gd name="T24" fmla="*/ 2147483647 w 80"/>
                <a:gd name="T25" fmla="*/ 2147483647 h 176"/>
                <a:gd name="T26" fmla="*/ 2147483647 w 80"/>
                <a:gd name="T27" fmla="*/ 2147483647 h 176"/>
                <a:gd name="T28" fmla="*/ 2147483647 w 80"/>
                <a:gd name="T29" fmla="*/ 2147483647 h 176"/>
                <a:gd name="T30" fmla="*/ 0 w 80"/>
                <a:gd name="T31" fmla="*/ 2147483647 h 176"/>
                <a:gd name="T32" fmla="*/ 0 w 80"/>
                <a:gd name="T33" fmla="*/ 2147483647 h 1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176"/>
                <a:gd name="T53" fmla="*/ 80 w 80"/>
                <a:gd name="T54" fmla="*/ 176 h 1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176">
                  <a:moveTo>
                    <a:pt x="0" y="144"/>
                  </a:moveTo>
                  <a:lnTo>
                    <a:pt x="0" y="128"/>
                  </a:lnTo>
                  <a:lnTo>
                    <a:pt x="8" y="112"/>
                  </a:lnTo>
                  <a:lnTo>
                    <a:pt x="16" y="88"/>
                  </a:lnTo>
                  <a:lnTo>
                    <a:pt x="8" y="56"/>
                  </a:lnTo>
                  <a:lnTo>
                    <a:pt x="16" y="48"/>
                  </a:lnTo>
                  <a:lnTo>
                    <a:pt x="32" y="40"/>
                  </a:lnTo>
                  <a:lnTo>
                    <a:pt x="48" y="16"/>
                  </a:lnTo>
                  <a:lnTo>
                    <a:pt x="72" y="0"/>
                  </a:lnTo>
                  <a:lnTo>
                    <a:pt x="80" y="16"/>
                  </a:lnTo>
                  <a:lnTo>
                    <a:pt x="80" y="40"/>
                  </a:lnTo>
                  <a:lnTo>
                    <a:pt x="80" y="56"/>
                  </a:lnTo>
                  <a:lnTo>
                    <a:pt x="48" y="168"/>
                  </a:lnTo>
                  <a:lnTo>
                    <a:pt x="32" y="168"/>
                  </a:lnTo>
                  <a:lnTo>
                    <a:pt x="16" y="176"/>
                  </a:lnTo>
                  <a:lnTo>
                    <a:pt x="0" y="160"/>
                  </a:lnTo>
                  <a:lnTo>
                    <a:pt x="0" y="14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4" name="Freeform 565"/>
            <p:cNvSpPr>
              <a:spLocks/>
            </p:cNvSpPr>
            <p:nvPr/>
          </p:nvSpPr>
          <p:spPr bwMode="auto">
            <a:xfrm>
              <a:off x="5825981" y="3421508"/>
              <a:ext cx="31802" cy="43865"/>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5" name="Freeform 566"/>
            <p:cNvSpPr>
              <a:spLocks/>
            </p:cNvSpPr>
            <p:nvPr/>
          </p:nvSpPr>
          <p:spPr bwMode="auto">
            <a:xfrm>
              <a:off x="6319458" y="3228504"/>
              <a:ext cx="31802" cy="3289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6" name="Freeform 567"/>
            <p:cNvSpPr>
              <a:spLocks/>
            </p:cNvSpPr>
            <p:nvPr/>
          </p:nvSpPr>
          <p:spPr bwMode="auto">
            <a:xfrm>
              <a:off x="5825981" y="3421508"/>
              <a:ext cx="31802" cy="43865"/>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7" name="Freeform 568"/>
            <p:cNvSpPr>
              <a:spLocks/>
            </p:cNvSpPr>
            <p:nvPr/>
          </p:nvSpPr>
          <p:spPr bwMode="auto">
            <a:xfrm>
              <a:off x="6319458" y="3228504"/>
              <a:ext cx="31802" cy="3289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8" name="Freeform 569"/>
            <p:cNvSpPr>
              <a:spLocks/>
            </p:cNvSpPr>
            <p:nvPr/>
          </p:nvSpPr>
          <p:spPr bwMode="auto">
            <a:xfrm>
              <a:off x="6512463" y="3132002"/>
              <a:ext cx="21932" cy="6470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9" name="Freeform 570"/>
            <p:cNvSpPr>
              <a:spLocks/>
            </p:cNvSpPr>
            <p:nvPr/>
          </p:nvSpPr>
          <p:spPr bwMode="auto">
            <a:xfrm>
              <a:off x="6673666" y="2970799"/>
              <a:ext cx="31802" cy="42768"/>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30" name="Freeform 571"/>
            <p:cNvSpPr>
              <a:spLocks/>
            </p:cNvSpPr>
            <p:nvPr/>
          </p:nvSpPr>
          <p:spPr bwMode="auto">
            <a:xfrm>
              <a:off x="6512463" y="3132002"/>
              <a:ext cx="21932" cy="6470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31" name="Freeform 572"/>
            <p:cNvSpPr>
              <a:spLocks/>
            </p:cNvSpPr>
            <p:nvPr/>
          </p:nvSpPr>
          <p:spPr bwMode="auto">
            <a:xfrm>
              <a:off x="6673666" y="2970799"/>
              <a:ext cx="31802" cy="42768"/>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32" name="Freeform 573"/>
            <p:cNvSpPr>
              <a:spLocks/>
            </p:cNvSpPr>
            <p:nvPr/>
          </p:nvSpPr>
          <p:spPr bwMode="auto">
            <a:xfrm>
              <a:off x="6716433" y="2724060"/>
              <a:ext cx="235773" cy="257704"/>
            </a:xfrm>
            <a:custGeom>
              <a:avLst/>
              <a:gdLst>
                <a:gd name="T0" fmla="*/ 0 w 176"/>
                <a:gd name="T1" fmla="*/ 2147483647 h 192"/>
                <a:gd name="T2" fmla="*/ 2147483647 w 176"/>
                <a:gd name="T3" fmla="*/ 2147483647 h 192"/>
                <a:gd name="T4" fmla="*/ 2147483647 w 176"/>
                <a:gd name="T5" fmla="*/ 2147483647 h 192"/>
                <a:gd name="T6" fmla="*/ 2147483647 w 176"/>
                <a:gd name="T7" fmla="*/ 2147483647 h 192"/>
                <a:gd name="T8" fmla="*/ 2147483647 w 176"/>
                <a:gd name="T9" fmla="*/ 2147483647 h 192"/>
                <a:gd name="T10" fmla="*/ 2147483647 w 176"/>
                <a:gd name="T11" fmla="*/ 2147483647 h 192"/>
                <a:gd name="T12" fmla="*/ 2147483647 w 176"/>
                <a:gd name="T13" fmla="*/ 2147483647 h 192"/>
                <a:gd name="T14" fmla="*/ 2147483647 w 176"/>
                <a:gd name="T15" fmla="*/ 2147483647 h 192"/>
                <a:gd name="T16" fmla="*/ 2147483647 w 176"/>
                <a:gd name="T17" fmla="*/ 2147483647 h 192"/>
                <a:gd name="T18" fmla="*/ 2147483647 w 176"/>
                <a:gd name="T19" fmla="*/ 2147483647 h 192"/>
                <a:gd name="T20" fmla="*/ 2147483647 w 176"/>
                <a:gd name="T21" fmla="*/ 0 h 192"/>
                <a:gd name="T22" fmla="*/ 2147483647 w 176"/>
                <a:gd name="T23" fmla="*/ 2147483647 h 192"/>
                <a:gd name="T24" fmla="*/ 2147483647 w 176"/>
                <a:gd name="T25" fmla="*/ 2147483647 h 192"/>
                <a:gd name="T26" fmla="*/ 2147483647 w 176"/>
                <a:gd name="T27" fmla="*/ 2147483647 h 192"/>
                <a:gd name="T28" fmla="*/ 2147483647 w 176"/>
                <a:gd name="T29" fmla="*/ 2147483647 h 192"/>
                <a:gd name="T30" fmla="*/ 2147483647 w 176"/>
                <a:gd name="T31" fmla="*/ 2147483647 h 192"/>
                <a:gd name="T32" fmla="*/ 2147483647 w 176"/>
                <a:gd name="T33" fmla="*/ 2147483647 h 192"/>
                <a:gd name="T34" fmla="*/ 2147483647 w 176"/>
                <a:gd name="T35" fmla="*/ 2147483647 h 192"/>
                <a:gd name="T36" fmla="*/ 2147483647 w 176"/>
                <a:gd name="T37" fmla="*/ 2147483647 h 192"/>
                <a:gd name="T38" fmla="*/ 2147483647 w 176"/>
                <a:gd name="T39" fmla="*/ 2147483647 h 192"/>
                <a:gd name="T40" fmla="*/ 2147483647 w 176"/>
                <a:gd name="T41" fmla="*/ 2147483647 h 192"/>
                <a:gd name="T42" fmla="*/ 2147483647 w 176"/>
                <a:gd name="T43" fmla="*/ 2147483647 h 192"/>
                <a:gd name="T44" fmla="*/ 2147483647 w 176"/>
                <a:gd name="T45" fmla="*/ 2147483647 h 192"/>
                <a:gd name="T46" fmla="*/ 2147483647 w 176"/>
                <a:gd name="T47" fmla="*/ 2147483647 h 192"/>
                <a:gd name="T48" fmla="*/ 2147483647 w 176"/>
                <a:gd name="T49" fmla="*/ 2147483647 h 192"/>
                <a:gd name="T50" fmla="*/ 2147483647 w 176"/>
                <a:gd name="T51" fmla="*/ 2147483647 h 192"/>
                <a:gd name="T52" fmla="*/ 2147483647 w 176"/>
                <a:gd name="T53" fmla="*/ 2147483647 h 192"/>
                <a:gd name="T54" fmla="*/ 2147483647 w 176"/>
                <a:gd name="T55" fmla="*/ 2147483647 h 192"/>
                <a:gd name="T56" fmla="*/ 2147483647 w 176"/>
                <a:gd name="T57" fmla="*/ 2147483647 h 192"/>
                <a:gd name="T58" fmla="*/ 2147483647 w 176"/>
                <a:gd name="T59" fmla="*/ 2147483647 h 192"/>
                <a:gd name="T60" fmla="*/ 2147483647 w 176"/>
                <a:gd name="T61" fmla="*/ 2147483647 h 192"/>
                <a:gd name="T62" fmla="*/ 2147483647 w 176"/>
                <a:gd name="T63" fmla="*/ 2147483647 h 192"/>
                <a:gd name="T64" fmla="*/ 2147483647 w 176"/>
                <a:gd name="T65" fmla="*/ 2147483647 h 192"/>
                <a:gd name="T66" fmla="*/ 0 w 176"/>
                <a:gd name="T67" fmla="*/ 2147483647 h 192"/>
                <a:gd name="T68" fmla="*/ 0 w 176"/>
                <a:gd name="T69" fmla="*/ 2147483647 h 1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6"/>
                <a:gd name="T106" fmla="*/ 0 h 192"/>
                <a:gd name="T107" fmla="*/ 176 w 176"/>
                <a:gd name="T108" fmla="*/ 192 h 1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6" h="192">
                  <a:moveTo>
                    <a:pt x="0" y="160"/>
                  </a:moveTo>
                  <a:lnTo>
                    <a:pt x="24" y="152"/>
                  </a:lnTo>
                  <a:lnTo>
                    <a:pt x="40" y="152"/>
                  </a:lnTo>
                  <a:lnTo>
                    <a:pt x="72" y="128"/>
                  </a:lnTo>
                  <a:lnTo>
                    <a:pt x="88" y="120"/>
                  </a:lnTo>
                  <a:lnTo>
                    <a:pt x="96" y="104"/>
                  </a:lnTo>
                  <a:lnTo>
                    <a:pt x="104" y="72"/>
                  </a:lnTo>
                  <a:lnTo>
                    <a:pt x="104" y="48"/>
                  </a:lnTo>
                  <a:lnTo>
                    <a:pt x="112" y="32"/>
                  </a:lnTo>
                  <a:lnTo>
                    <a:pt x="112" y="8"/>
                  </a:lnTo>
                  <a:lnTo>
                    <a:pt x="120" y="0"/>
                  </a:lnTo>
                  <a:lnTo>
                    <a:pt x="136" y="8"/>
                  </a:lnTo>
                  <a:lnTo>
                    <a:pt x="160" y="16"/>
                  </a:lnTo>
                  <a:lnTo>
                    <a:pt x="176" y="16"/>
                  </a:lnTo>
                  <a:lnTo>
                    <a:pt x="160" y="32"/>
                  </a:lnTo>
                  <a:lnTo>
                    <a:pt x="144" y="40"/>
                  </a:lnTo>
                  <a:lnTo>
                    <a:pt x="136" y="56"/>
                  </a:lnTo>
                  <a:lnTo>
                    <a:pt x="120" y="40"/>
                  </a:lnTo>
                  <a:lnTo>
                    <a:pt x="104" y="64"/>
                  </a:lnTo>
                  <a:lnTo>
                    <a:pt x="120" y="88"/>
                  </a:lnTo>
                  <a:lnTo>
                    <a:pt x="112" y="112"/>
                  </a:lnTo>
                  <a:lnTo>
                    <a:pt x="104" y="128"/>
                  </a:lnTo>
                  <a:lnTo>
                    <a:pt x="104" y="152"/>
                  </a:lnTo>
                  <a:lnTo>
                    <a:pt x="96" y="160"/>
                  </a:lnTo>
                  <a:lnTo>
                    <a:pt x="88" y="160"/>
                  </a:lnTo>
                  <a:lnTo>
                    <a:pt x="80" y="160"/>
                  </a:lnTo>
                  <a:lnTo>
                    <a:pt x="64" y="160"/>
                  </a:lnTo>
                  <a:lnTo>
                    <a:pt x="56" y="160"/>
                  </a:lnTo>
                  <a:lnTo>
                    <a:pt x="40" y="176"/>
                  </a:lnTo>
                  <a:lnTo>
                    <a:pt x="40" y="168"/>
                  </a:lnTo>
                  <a:lnTo>
                    <a:pt x="32" y="176"/>
                  </a:lnTo>
                  <a:lnTo>
                    <a:pt x="24" y="176"/>
                  </a:lnTo>
                  <a:lnTo>
                    <a:pt x="8" y="192"/>
                  </a:lnTo>
                  <a:lnTo>
                    <a:pt x="0" y="168"/>
                  </a:lnTo>
                  <a:lnTo>
                    <a:pt x="0" y="16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33" name="Freeform 574"/>
            <p:cNvSpPr>
              <a:spLocks/>
            </p:cNvSpPr>
            <p:nvPr/>
          </p:nvSpPr>
          <p:spPr bwMode="auto">
            <a:xfrm>
              <a:off x="6877636" y="2488287"/>
              <a:ext cx="42768" cy="203971"/>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34" name="Freeform 575"/>
            <p:cNvSpPr>
              <a:spLocks/>
            </p:cNvSpPr>
            <p:nvPr/>
          </p:nvSpPr>
          <p:spPr bwMode="auto">
            <a:xfrm>
              <a:off x="7306413" y="4333893"/>
              <a:ext cx="118435" cy="140367"/>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35" name="Freeform 576"/>
            <p:cNvSpPr>
              <a:spLocks/>
            </p:cNvSpPr>
            <p:nvPr/>
          </p:nvSpPr>
          <p:spPr bwMode="auto">
            <a:xfrm>
              <a:off x="6877636" y="2488287"/>
              <a:ext cx="42768" cy="203971"/>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36" name="Freeform 577"/>
            <p:cNvSpPr>
              <a:spLocks/>
            </p:cNvSpPr>
            <p:nvPr/>
          </p:nvSpPr>
          <p:spPr bwMode="auto">
            <a:xfrm>
              <a:off x="7306413" y="4333893"/>
              <a:ext cx="118435" cy="140367"/>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37" name="Freeform 578"/>
            <p:cNvSpPr>
              <a:spLocks/>
            </p:cNvSpPr>
            <p:nvPr/>
          </p:nvSpPr>
          <p:spPr bwMode="auto">
            <a:xfrm>
              <a:off x="7413881" y="4205589"/>
              <a:ext cx="86633" cy="139271"/>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38" name="Freeform 579"/>
            <p:cNvSpPr>
              <a:spLocks/>
            </p:cNvSpPr>
            <p:nvPr/>
          </p:nvSpPr>
          <p:spPr bwMode="auto">
            <a:xfrm>
              <a:off x="6394028" y="3775715"/>
              <a:ext cx="676613" cy="515410"/>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39" name="Freeform 580"/>
            <p:cNvSpPr>
              <a:spLocks/>
            </p:cNvSpPr>
            <p:nvPr/>
          </p:nvSpPr>
          <p:spPr bwMode="auto">
            <a:xfrm>
              <a:off x="7413881" y="4205589"/>
              <a:ext cx="86633" cy="139271"/>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40" name="Freeform 581"/>
            <p:cNvSpPr>
              <a:spLocks/>
            </p:cNvSpPr>
            <p:nvPr/>
          </p:nvSpPr>
          <p:spPr bwMode="auto">
            <a:xfrm>
              <a:off x="6394028" y="3775715"/>
              <a:ext cx="676613" cy="515410"/>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grpFill/>
            <a:ln w="6350" cmpd="sng">
              <a:solidFill>
                <a:schemeClr val="bg1">
                  <a:lumMod val="85000"/>
                </a:schemeClr>
              </a:solidFill>
              <a:miter lim="800000"/>
              <a:headEnd/>
              <a:tailEnd/>
            </a:ln>
          </p:spPr>
          <p:txBody>
            <a:bodyPr/>
            <a:lstStyle/>
            <a:p>
              <a:pPr defTabSz="914400"/>
              <a:endParaRPr lang="zh-CN" altLang="en-US" dirty="0">
                <a:solidFill>
                  <a:prstClr val="black"/>
                </a:solidFill>
              </a:endParaRPr>
            </a:p>
          </p:txBody>
        </p:sp>
        <p:sp>
          <p:nvSpPr>
            <p:cNvPr id="41" name="Freeform 582"/>
            <p:cNvSpPr>
              <a:spLocks/>
            </p:cNvSpPr>
            <p:nvPr/>
          </p:nvSpPr>
          <p:spPr bwMode="auto">
            <a:xfrm>
              <a:off x="6931370" y="4324023"/>
              <a:ext cx="53735" cy="74570"/>
            </a:xfrm>
            <a:custGeom>
              <a:avLst/>
              <a:gdLst>
                <a:gd name="T0" fmla="*/ 0 w 40"/>
                <a:gd name="T1" fmla="*/ 2147483647 h 56"/>
                <a:gd name="T2" fmla="*/ 2147483647 w 40"/>
                <a:gd name="T3" fmla="*/ 2147483647 h 56"/>
                <a:gd name="T4" fmla="*/ 2147483647 w 40"/>
                <a:gd name="T5" fmla="*/ 2147483647 h 56"/>
                <a:gd name="T6" fmla="*/ 2147483647 w 40"/>
                <a:gd name="T7" fmla="*/ 2147483647 h 56"/>
                <a:gd name="T8" fmla="*/ 2147483647 w 40"/>
                <a:gd name="T9" fmla="*/ 2147483647 h 56"/>
                <a:gd name="T10" fmla="*/ 2147483647 w 40"/>
                <a:gd name="T11" fmla="*/ 2147483647 h 56"/>
                <a:gd name="T12" fmla="*/ 2147483647 w 40"/>
                <a:gd name="T13" fmla="*/ 0 h 56"/>
                <a:gd name="T14" fmla="*/ 2147483647 w 40"/>
                <a:gd name="T15" fmla="*/ 2147483647 h 56"/>
                <a:gd name="T16" fmla="*/ 0 w 40"/>
                <a:gd name="T17" fmla="*/ 2147483647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6"/>
                <a:gd name="T29" fmla="*/ 40 w 40"/>
                <a:gd name="T30" fmla="*/ 56 h 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6">
                  <a:moveTo>
                    <a:pt x="0" y="8"/>
                  </a:moveTo>
                  <a:lnTo>
                    <a:pt x="8" y="32"/>
                  </a:lnTo>
                  <a:lnTo>
                    <a:pt x="8" y="48"/>
                  </a:lnTo>
                  <a:lnTo>
                    <a:pt x="24" y="56"/>
                  </a:lnTo>
                  <a:lnTo>
                    <a:pt x="32" y="40"/>
                  </a:lnTo>
                  <a:lnTo>
                    <a:pt x="40" y="16"/>
                  </a:lnTo>
                  <a:lnTo>
                    <a:pt x="40" y="0"/>
                  </a:lnTo>
                  <a:lnTo>
                    <a:pt x="24" y="8"/>
                  </a:lnTo>
                  <a:lnTo>
                    <a:pt x="0"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42" name="Freeform 583"/>
            <p:cNvSpPr>
              <a:spLocks/>
            </p:cNvSpPr>
            <p:nvPr/>
          </p:nvSpPr>
          <p:spPr bwMode="auto">
            <a:xfrm>
              <a:off x="6104521" y="3486208"/>
              <a:ext cx="172169" cy="183135"/>
            </a:xfrm>
            <a:custGeom>
              <a:avLst/>
              <a:gdLst>
                <a:gd name="T0" fmla="*/ 0 w 128"/>
                <a:gd name="T1" fmla="*/ 0 h 136"/>
                <a:gd name="T2" fmla="*/ 2147483647 w 128"/>
                <a:gd name="T3" fmla="*/ 0 h 136"/>
                <a:gd name="T4" fmla="*/ 2147483647 w 128"/>
                <a:gd name="T5" fmla="*/ 2147483647 h 136"/>
                <a:gd name="T6" fmla="*/ 2147483647 w 128"/>
                <a:gd name="T7" fmla="*/ 2147483647 h 136"/>
                <a:gd name="T8" fmla="*/ 2147483647 w 128"/>
                <a:gd name="T9" fmla="*/ 2147483647 h 136"/>
                <a:gd name="T10" fmla="*/ 2147483647 w 128"/>
                <a:gd name="T11" fmla="*/ 2147483647 h 136"/>
                <a:gd name="T12" fmla="*/ 2147483647 w 128"/>
                <a:gd name="T13" fmla="*/ 2147483647 h 136"/>
                <a:gd name="T14" fmla="*/ 2147483647 w 128"/>
                <a:gd name="T15" fmla="*/ 2147483647 h 136"/>
                <a:gd name="T16" fmla="*/ 2147483647 w 128"/>
                <a:gd name="T17" fmla="*/ 2147483647 h 136"/>
                <a:gd name="T18" fmla="*/ 2147483647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0 w 128"/>
                <a:gd name="T33" fmla="*/ 0 h 1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136"/>
                <a:gd name="T53" fmla="*/ 128 w 128"/>
                <a:gd name="T54" fmla="*/ 136 h 1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136">
                  <a:moveTo>
                    <a:pt x="0" y="0"/>
                  </a:moveTo>
                  <a:lnTo>
                    <a:pt x="16" y="0"/>
                  </a:lnTo>
                  <a:lnTo>
                    <a:pt x="32" y="24"/>
                  </a:lnTo>
                  <a:lnTo>
                    <a:pt x="48" y="32"/>
                  </a:lnTo>
                  <a:lnTo>
                    <a:pt x="64" y="40"/>
                  </a:lnTo>
                  <a:lnTo>
                    <a:pt x="96" y="72"/>
                  </a:lnTo>
                  <a:lnTo>
                    <a:pt x="104" y="80"/>
                  </a:lnTo>
                  <a:lnTo>
                    <a:pt x="120" y="104"/>
                  </a:lnTo>
                  <a:lnTo>
                    <a:pt x="128" y="128"/>
                  </a:lnTo>
                  <a:lnTo>
                    <a:pt x="112" y="136"/>
                  </a:lnTo>
                  <a:lnTo>
                    <a:pt x="88" y="120"/>
                  </a:lnTo>
                  <a:lnTo>
                    <a:pt x="64" y="104"/>
                  </a:lnTo>
                  <a:lnTo>
                    <a:pt x="48" y="72"/>
                  </a:lnTo>
                  <a:lnTo>
                    <a:pt x="40" y="64"/>
                  </a:lnTo>
                  <a:lnTo>
                    <a:pt x="24" y="48"/>
                  </a:lnTo>
                  <a:lnTo>
                    <a:pt x="8" y="32"/>
                  </a:lnTo>
                  <a:lnTo>
                    <a:pt x="0"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43" name="Freeform 584"/>
            <p:cNvSpPr>
              <a:spLocks/>
            </p:cNvSpPr>
            <p:nvPr/>
          </p:nvSpPr>
          <p:spPr bwMode="auto">
            <a:xfrm>
              <a:off x="6330424" y="3454407"/>
              <a:ext cx="160106" cy="182038"/>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44" name="Freeform 585"/>
            <p:cNvSpPr>
              <a:spLocks/>
            </p:cNvSpPr>
            <p:nvPr/>
          </p:nvSpPr>
          <p:spPr bwMode="auto">
            <a:xfrm>
              <a:off x="6694501" y="3582710"/>
              <a:ext cx="311439" cy="172169"/>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45" name="Freeform 586"/>
            <p:cNvSpPr>
              <a:spLocks/>
            </p:cNvSpPr>
            <p:nvPr/>
          </p:nvSpPr>
          <p:spPr bwMode="auto">
            <a:xfrm>
              <a:off x="6330424" y="3454407"/>
              <a:ext cx="160106" cy="182038"/>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46" name="Freeform 587"/>
            <p:cNvSpPr>
              <a:spLocks/>
            </p:cNvSpPr>
            <p:nvPr/>
          </p:nvSpPr>
          <p:spPr bwMode="auto">
            <a:xfrm>
              <a:off x="6694501" y="3582710"/>
              <a:ext cx="311439" cy="172169"/>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47" name="Freeform 588"/>
            <p:cNvSpPr>
              <a:spLocks/>
            </p:cNvSpPr>
            <p:nvPr/>
          </p:nvSpPr>
          <p:spPr bwMode="auto">
            <a:xfrm>
              <a:off x="6501497" y="3261402"/>
              <a:ext cx="96502" cy="128304"/>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48" name="Freeform 589"/>
            <p:cNvSpPr>
              <a:spLocks/>
            </p:cNvSpPr>
            <p:nvPr/>
          </p:nvSpPr>
          <p:spPr bwMode="auto">
            <a:xfrm>
              <a:off x="6544265" y="3411638"/>
              <a:ext cx="75666" cy="63604"/>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49" name="Freeform 590"/>
            <p:cNvSpPr>
              <a:spLocks/>
            </p:cNvSpPr>
            <p:nvPr/>
          </p:nvSpPr>
          <p:spPr bwMode="auto">
            <a:xfrm>
              <a:off x="6505883" y="3261402"/>
              <a:ext cx="96502" cy="128304"/>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50" name="Freeform 591"/>
            <p:cNvSpPr>
              <a:spLocks/>
            </p:cNvSpPr>
            <p:nvPr/>
          </p:nvSpPr>
          <p:spPr bwMode="auto">
            <a:xfrm>
              <a:off x="6544265" y="3411638"/>
              <a:ext cx="75666" cy="63604"/>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51" name="Freeform 592"/>
            <p:cNvSpPr>
              <a:spLocks/>
            </p:cNvSpPr>
            <p:nvPr/>
          </p:nvSpPr>
          <p:spPr bwMode="auto">
            <a:xfrm>
              <a:off x="6490530" y="3550909"/>
              <a:ext cx="97599" cy="118435"/>
            </a:xfrm>
            <a:custGeom>
              <a:avLst/>
              <a:gdLst>
                <a:gd name="T0" fmla="*/ 2147483647 w 72"/>
                <a:gd name="T1" fmla="*/ 2147483647 h 88"/>
                <a:gd name="T2" fmla="*/ 2147483647 w 72"/>
                <a:gd name="T3" fmla="*/ 2147483647 h 88"/>
                <a:gd name="T4" fmla="*/ 0 w 72"/>
                <a:gd name="T5" fmla="*/ 2147483647 h 88"/>
                <a:gd name="T6" fmla="*/ 0 w 72"/>
                <a:gd name="T7" fmla="*/ 2147483647 h 88"/>
                <a:gd name="T8" fmla="*/ 2147483647 w 72"/>
                <a:gd name="T9" fmla="*/ 2147483647 h 88"/>
                <a:gd name="T10" fmla="*/ 2147483647 w 72"/>
                <a:gd name="T11" fmla="*/ 2147483647 h 88"/>
                <a:gd name="T12" fmla="*/ 2147483647 w 72"/>
                <a:gd name="T13" fmla="*/ 2147483647 h 88"/>
                <a:gd name="T14" fmla="*/ 2147483647 w 72"/>
                <a:gd name="T15" fmla="*/ 0 h 88"/>
                <a:gd name="T16" fmla="*/ 2147483647 w 72"/>
                <a:gd name="T17" fmla="*/ 2147483647 h 88"/>
                <a:gd name="T18" fmla="*/ 2147483647 w 72"/>
                <a:gd name="T19" fmla="*/ 2147483647 h 88"/>
                <a:gd name="T20" fmla="*/ 2147483647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2147483647 w 72"/>
                <a:gd name="T35" fmla="*/ 2147483647 h 88"/>
                <a:gd name="T36" fmla="*/ 2147483647 w 72"/>
                <a:gd name="T37" fmla="*/ 2147483647 h 88"/>
                <a:gd name="T38" fmla="*/ 2147483647 w 72"/>
                <a:gd name="T39" fmla="*/ 2147483647 h 88"/>
                <a:gd name="T40" fmla="*/ 2147483647 w 72"/>
                <a:gd name="T41" fmla="*/ 2147483647 h 88"/>
                <a:gd name="T42" fmla="*/ 2147483647 w 72"/>
                <a:gd name="T43" fmla="*/ 2147483647 h 88"/>
                <a:gd name="T44" fmla="*/ 2147483647 w 72"/>
                <a:gd name="T45" fmla="*/ 2147483647 h 88"/>
                <a:gd name="T46" fmla="*/ 2147483647 w 72"/>
                <a:gd name="T47" fmla="*/ 2147483647 h 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88"/>
                <a:gd name="T74" fmla="*/ 72 w 72"/>
                <a:gd name="T75" fmla="*/ 88 h 8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88">
                  <a:moveTo>
                    <a:pt x="8" y="88"/>
                  </a:moveTo>
                  <a:lnTo>
                    <a:pt x="8" y="72"/>
                  </a:lnTo>
                  <a:lnTo>
                    <a:pt x="0" y="56"/>
                  </a:lnTo>
                  <a:lnTo>
                    <a:pt x="0" y="48"/>
                  </a:lnTo>
                  <a:lnTo>
                    <a:pt x="16" y="16"/>
                  </a:lnTo>
                  <a:lnTo>
                    <a:pt x="24" y="8"/>
                  </a:lnTo>
                  <a:lnTo>
                    <a:pt x="40" y="8"/>
                  </a:lnTo>
                  <a:lnTo>
                    <a:pt x="72" y="0"/>
                  </a:lnTo>
                  <a:lnTo>
                    <a:pt x="72" y="8"/>
                  </a:lnTo>
                  <a:lnTo>
                    <a:pt x="56" y="8"/>
                  </a:lnTo>
                  <a:lnTo>
                    <a:pt x="32" y="16"/>
                  </a:lnTo>
                  <a:lnTo>
                    <a:pt x="24" y="32"/>
                  </a:lnTo>
                  <a:lnTo>
                    <a:pt x="56" y="32"/>
                  </a:lnTo>
                  <a:lnTo>
                    <a:pt x="56" y="40"/>
                  </a:lnTo>
                  <a:lnTo>
                    <a:pt x="48" y="48"/>
                  </a:lnTo>
                  <a:lnTo>
                    <a:pt x="40" y="56"/>
                  </a:lnTo>
                  <a:lnTo>
                    <a:pt x="56" y="72"/>
                  </a:lnTo>
                  <a:lnTo>
                    <a:pt x="64" y="88"/>
                  </a:lnTo>
                  <a:lnTo>
                    <a:pt x="48" y="88"/>
                  </a:lnTo>
                  <a:lnTo>
                    <a:pt x="32" y="72"/>
                  </a:lnTo>
                  <a:lnTo>
                    <a:pt x="24" y="56"/>
                  </a:lnTo>
                  <a:lnTo>
                    <a:pt x="24" y="80"/>
                  </a:lnTo>
                  <a:lnTo>
                    <a:pt x="24" y="88"/>
                  </a:lnTo>
                  <a:lnTo>
                    <a:pt x="8" y="8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52" name="Freeform 593"/>
            <p:cNvSpPr>
              <a:spLocks/>
            </p:cNvSpPr>
            <p:nvPr/>
          </p:nvSpPr>
          <p:spPr bwMode="auto">
            <a:xfrm>
              <a:off x="6265724" y="3690179"/>
              <a:ext cx="182038" cy="42768"/>
            </a:xfrm>
            <a:custGeom>
              <a:avLst/>
              <a:gdLst>
                <a:gd name="T0" fmla="*/ 0 w 136"/>
                <a:gd name="T1" fmla="*/ 0 h 32"/>
                <a:gd name="T2" fmla="*/ 2147483647 w 136"/>
                <a:gd name="T3" fmla="*/ 0 h 32"/>
                <a:gd name="T4" fmla="*/ 2147483647 w 136"/>
                <a:gd name="T5" fmla="*/ 0 h 32"/>
                <a:gd name="T6" fmla="*/ 2147483647 w 136"/>
                <a:gd name="T7" fmla="*/ 0 h 32"/>
                <a:gd name="T8" fmla="*/ 2147483647 w 136"/>
                <a:gd name="T9" fmla="*/ 2147483647 h 32"/>
                <a:gd name="T10" fmla="*/ 2147483647 w 136"/>
                <a:gd name="T11" fmla="*/ 2147483647 h 32"/>
                <a:gd name="T12" fmla="*/ 2147483647 w 136"/>
                <a:gd name="T13" fmla="*/ 2147483647 h 32"/>
                <a:gd name="T14" fmla="*/ 2147483647 w 136"/>
                <a:gd name="T15" fmla="*/ 2147483647 h 32"/>
                <a:gd name="T16" fmla="*/ 2147483647 w 136"/>
                <a:gd name="T17" fmla="*/ 2147483647 h 32"/>
                <a:gd name="T18" fmla="*/ 2147483647 w 136"/>
                <a:gd name="T19" fmla="*/ 2147483647 h 32"/>
                <a:gd name="T20" fmla="*/ 0 w 136"/>
                <a:gd name="T21" fmla="*/ 0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32"/>
                <a:gd name="T35" fmla="*/ 136 w 136"/>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32">
                  <a:moveTo>
                    <a:pt x="0" y="0"/>
                  </a:moveTo>
                  <a:lnTo>
                    <a:pt x="40" y="0"/>
                  </a:lnTo>
                  <a:lnTo>
                    <a:pt x="64" y="0"/>
                  </a:lnTo>
                  <a:lnTo>
                    <a:pt x="80" y="0"/>
                  </a:lnTo>
                  <a:lnTo>
                    <a:pt x="96" y="8"/>
                  </a:lnTo>
                  <a:lnTo>
                    <a:pt x="128" y="16"/>
                  </a:lnTo>
                  <a:lnTo>
                    <a:pt x="136" y="32"/>
                  </a:lnTo>
                  <a:lnTo>
                    <a:pt x="104" y="24"/>
                  </a:lnTo>
                  <a:lnTo>
                    <a:pt x="80" y="24"/>
                  </a:lnTo>
                  <a:lnTo>
                    <a:pt x="32" y="16"/>
                  </a:lnTo>
                  <a:lnTo>
                    <a:pt x="0"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53" name="Freeform 594"/>
            <p:cNvSpPr>
              <a:spLocks/>
            </p:cNvSpPr>
            <p:nvPr/>
          </p:nvSpPr>
          <p:spPr bwMode="auto">
            <a:xfrm>
              <a:off x="3462773" y="2551891"/>
              <a:ext cx="107468" cy="129401"/>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54" name="Freeform 595"/>
            <p:cNvSpPr>
              <a:spLocks/>
            </p:cNvSpPr>
            <p:nvPr/>
          </p:nvSpPr>
          <p:spPr bwMode="auto">
            <a:xfrm>
              <a:off x="3012063" y="3174769"/>
              <a:ext cx="193004" cy="53735"/>
            </a:xfrm>
            <a:custGeom>
              <a:avLst/>
              <a:gdLst>
                <a:gd name="T0" fmla="*/ 2147483647 w 144"/>
                <a:gd name="T1" fmla="*/ 2147483647 h 40"/>
                <a:gd name="T2" fmla="*/ 2147483647 w 144"/>
                <a:gd name="T3" fmla="*/ 0 h 40"/>
                <a:gd name="T4" fmla="*/ 2147483647 w 144"/>
                <a:gd name="T5" fmla="*/ 0 h 40"/>
                <a:gd name="T6" fmla="*/ 2147483647 w 144"/>
                <a:gd name="T7" fmla="*/ 2147483647 h 40"/>
                <a:gd name="T8" fmla="*/ 2147483647 w 144"/>
                <a:gd name="T9" fmla="*/ 2147483647 h 40"/>
                <a:gd name="T10" fmla="*/ 2147483647 w 144"/>
                <a:gd name="T11" fmla="*/ 2147483647 h 40"/>
                <a:gd name="T12" fmla="*/ 2147483647 w 144"/>
                <a:gd name="T13" fmla="*/ 2147483647 h 40"/>
                <a:gd name="T14" fmla="*/ 2147483647 w 144"/>
                <a:gd name="T15" fmla="*/ 2147483647 h 40"/>
                <a:gd name="T16" fmla="*/ 2147483647 w 144"/>
                <a:gd name="T17" fmla="*/ 2147483647 h 40"/>
                <a:gd name="T18" fmla="*/ 2147483647 w 144"/>
                <a:gd name="T19" fmla="*/ 2147483647 h 40"/>
                <a:gd name="T20" fmla="*/ 2147483647 w 144"/>
                <a:gd name="T21" fmla="*/ 2147483647 h 40"/>
                <a:gd name="T22" fmla="*/ 2147483647 w 144"/>
                <a:gd name="T23" fmla="*/ 2147483647 h 40"/>
                <a:gd name="T24" fmla="*/ 2147483647 w 144"/>
                <a:gd name="T25" fmla="*/ 2147483647 h 40"/>
                <a:gd name="T26" fmla="*/ 2147483647 w 144"/>
                <a:gd name="T27" fmla="*/ 2147483647 h 40"/>
                <a:gd name="T28" fmla="*/ 0 w 144"/>
                <a:gd name="T29" fmla="*/ 2147483647 h 40"/>
                <a:gd name="T30" fmla="*/ 2147483647 w 144"/>
                <a:gd name="T31" fmla="*/ 2147483647 h 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4"/>
                <a:gd name="T49" fmla="*/ 0 h 40"/>
                <a:gd name="T50" fmla="*/ 144 w 144"/>
                <a:gd name="T51" fmla="*/ 40 h 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4" h="40">
                  <a:moveTo>
                    <a:pt x="8" y="8"/>
                  </a:moveTo>
                  <a:lnTo>
                    <a:pt x="32" y="0"/>
                  </a:lnTo>
                  <a:lnTo>
                    <a:pt x="80" y="0"/>
                  </a:lnTo>
                  <a:lnTo>
                    <a:pt x="104" y="16"/>
                  </a:lnTo>
                  <a:lnTo>
                    <a:pt x="112" y="24"/>
                  </a:lnTo>
                  <a:lnTo>
                    <a:pt x="136" y="32"/>
                  </a:lnTo>
                  <a:lnTo>
                    <a:pt x="144" y="40"/>
                  </a:lnTo>
                  <a:lnTo>
                    <a:pt x="136" y="40"/>
                  </a:lnTo>
                  <a:lnTo>
                    <a:pt x="104" y="40"/>
                  </a:lnTo>
                  <a:lnTo>
                    <a:pt x="96" y="32"/>
                  </a:lnTo>
                  <a:lnTo>
                    <a:pt x="88" y="24"/>
                  </a:lnTo>
                  <a:lnTo>
                    <a:pt x="64" y="16"/>
                  </a:lnTo>
                  <a:lnTo>
                    <a:pt x="40" y="16"/>
                  </a:lnTo>
                  <a:lnTo>
                    <a:pt x="24" y="16"/>
                  </a:lnTo>
                  <a:lnTo>
                    <a:pt x="0" y="16"/>
                  </a:lnTo>
                  <a:lnTo>
                    <a:pt x="8" y="8"/>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55" name="Freeform 596"/>
            <p:cNvSpPr>
              <a:spLocks/>
            </p:cNvSpPr>
            <p:nvPr/>
          </p:nvSpPr>
          <p:spPr bwMode="auto">
            <a:xfrm>
              <a:off x="3205068" y="3239470"/>
              <a:ext cx="117338" cy="31802"/>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56" name="Freeform 597"/>
            <p:cNvSpPr>
              <a:spLocks/>
            </p:cNvSpPr>
            <p:nvPr/>
          </p:nvSpPr>
          <p:spPr bwMode="auto">
            <a:xfrm>
              <a:off x="3462773" y="2551891"/>
              <a:ext cx="107468" cy="129401"/>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57" name="Freeform 598"/>
            <p:cNvSpPr>
              <a:spLocks/>
            </p:cNvSpPr>
            <p:nvPr/>
          </p:nvSpPr>
          <p:spPr bwMode="auto">
            <a:xfrm>
              <a:off x="3205068" y="3239470"/>
              <a:ext cx="117338" cy="31802"/>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58" name="Freeform 599"/>
            <p:cNvSpPr>
              <a:spLocks/>
            </p:cNvSpPr>
            <p:nvPr/>
          </p:nvSpPr>
          <p:spPr bwMode="auto">
            <a:xfrm>
              <a:off x="4665761" y="2874296"/>
              <a:ext cx="53735" cy="32898"/>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59" name="Freeform 600"/>
            <p:cNvSpPr>
              <a:spLocks/>
            </p:cNvSpPr>
            <p:nvPr/>
          </p:nvSpPr>
          <p:spPr bwMode="auto">
            <a:xfrm>
              <a:off x="4612027" y="2809596"/>
              <a:ext cx="21932" cy="43865"/>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60" name="Freeform 601"/>
            <p:cNvSpPr>
              <a:spLocks/>
            </p:cNvSpPr>
            <p:nvPr/>
          </p:nvSpPr>
          <p:spPr bwMode="auto">
            <a:xfrm>
              <a:off x="4665761" y="2874296"/>
              <a:ext cx="53735" cy="32898"/>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61" name="Freeform 602"/>
            <p:cNvSpPr>
              <a:spLocks/>
            </p:cNvSpPr>
            <p:nvPr/>
          </p:nvSpPr>
          <p:spPr bwMode="auto">
            <a:xfrm>
              <a:off x="4612027" y="2809596"/>
              <a:ext cx="21932" cy="43865"/>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62" name="Freeform 603"/>
            <p:cNvSpPr>
              <a:spLocks/>
            </p:cNvSpPr>
            <p:nvPr/>
          </p:nvSpPr>
          <p:spPr bwMode="auto">
            <a:xfrm>
              <a:off x="4602157" y="2766828"/>
              <a:ext cx="31802" cy="32898"/>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63" name="Freeform 604"/>
            <p:cNvSpPr>
              <a:spLocks/>
            </p:cNvSpPr>
            <p:nvPr/>
          </p:nvSpPr>
          <p:spPr bwMode="auto">
            <a:xfrm>
              <a:off x="5160335" y="2896229"/>
              <a:ext cx="31802" cy="10966"/>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64" name="Freeform 605"/>
            <p:cNvSpPr>
              <a:spLocks/>
            </p:cNvSpPr>
            <p:nvPr/>
          </p:nvSpPr>
          <p:spPr bwMode="auto">
            <a:xfrm>
              <a:off x="4602157" y="2766828"/>
              <a:ext cx="31802" cy="32898"/>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65" name="Freeform 606"/>
            <p:cNvSpPr>
              <a:spLocks/>
            </p:cNvSpPr>
            <p:nvPr/>
          </p:nvSpPr>
          <p:spPr bwMode="auto">
            <a:xfrm>
              <a:off x="5160335" y="2896229"/>
              <a:ext cx="31802" cy="10966"/>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66" name="Rectangle 607"/>
            <p:cNvSpPr>
              <a:spLocks noChangeArrowheads="1"/>
            </p:cNvSpPr>
            <p:nvPr/>
          </p:nvSpPr>
          <p:spPr bwMode="auto">
            <a:xfrm>
              <a:off x="5062736" y="3057432"/>
              <a:ext cx="0" cy="0"/>
            </a:xfrm>
            <a:prstGeom prst="rect">
              <a:avLst/>
            </a:prstGeom>
            <a:grpFill/>
            <a:ln w="6350">
              <a:solidFill>
                <a:schemeClr val="bg1">
                  <a:lumMod val="85000"/>
                </a:schemeClr>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rgbClr val="4D4D4D"/>
                </a:solidFill>
                <a:ea typeface="MS PGothic" panose="020B0600070205080204" pitchFamily="34" charset="-128"/>
              </a:endParaRPr>
            </a:p>
          </p:txBody>
        </p:sp>
        <p:sp>
          <p:nvSpPr>
            <p:cNvPr id="67" name="Freeform 608"/>
            <p:cNvSpPr>
              <a:spLocks/>
            </p:cNvSpPr>
            <p:nvPr/>
          </p:nvSpPr>
          <p:spPr bwMode="auto">
            <a:xfrm>
              <a:off x="4912500" y="2799726"/>
              <a:ext cx="311439" cy="117338"/>
            </a:xfrm>
            <a:custGeom>
              <a:avLst/>
              <a:gdLst>
                <a:gd name="T0" fmla="*/ 2147483647 w 232"/>
                <a:gd name="T1" fmla="*/ 2147483647 h 88"/>
                <a:gd name="T2" fmla="*/ 2147483647 w 232"/>
                <a:gd name="T3" fmla="*/ 2147483647 h 88"/>
                <a:gd name="T4" fmla="*/ 2147483647 w 232"/>
                <a:gd name="T5" fmla="*/ 2147483647 h 88"/>
                <a:gd name="T6" fmla="*/ 2147483647 w 232"/>
                <a:gd name="T7" fmla="*/ 2147483647 h 88"/>
                <a:gd name="T8" fmla="*/ 2147483647 w 232"/>
                <a:gd name="T9" fmla="*/ 2147483647 h 88"/>
                <a:gd name="T10" fmla="*/ 2147483647 w 232"/>
                <a:gd name="T11" fmla="*/ 2147483647 h 88"/>
                <a:gd name="T12" fmla="*/ 2147483647 w 232"/>
                <a:gd name="T13" fmla="*/ 2147483647 h 88"/>
                <a:gd name="T14" fmla="*/ 2147483647 w 232"/>
                <a:gd name="T15" fmla="*/ 2147483647 h 88"/>
                <a:gd name="T16" fmla="*/ 2147483647 w 232"/>
                <a:gd name="T17" fmla="*/ 2147483647 h 88"/>
                <a:gd name="T18" fmla="*/ 2147483647 w 232"/>
                <a:gd name="T19" fmla="*/ 0 h 88"/>
                <a:gd name="T20" fmla="*/ 2147483647 w 232"/>
                <a:gd name="T21" fmla="*/ 0 h 88"/>
                <a:gd name="T22" fmla="*/ 2147483647 w 232"/>
                <a:gd name="T23" fmla="*/ 0 h 88"/>
                <a:gd name="T24" fmla="*/ 2147483647 w 232"/>
                <a:gd name="T25" fmla="*/ 2147483647 h 88"/>
                <a:gd name="T26" fmla="*/ 2147483647 w 232"/>
                <a:gd name="T27" fmla="*/ 2147483647 h 88"/>
                <a:gd name="T28" fmla="*/ 2147483647 w 232"/>
                <a:gd name="T29" fmla="*/ 2147483647 h 88"/>
                <a:gd name="T30" fmla="*/ 2147483647 w 232"/>
                <a:gd name="T31" fmla="*/ 0 h 88"/>
                <a:gd name="T32" fmla="*/ 2147483647 w 232"/>
                <a:gd name="T33" fmla="*/ 0 h 88"/>
                <a:gd name="T34" fmla="*/ 2147483647 w 232"/>
                <a:gd name="T35" fmla="*/ 0 h 88"/>
                <a:gd name="T36" fmla="*/ 2147483647 w 232"/>
                <a:gd name="T37" fmla="*/ 0 h 88"/>
                <a:gd name="T38" fmla="*/ 2147483647 w 232"/>
                <a:gd name="T39" fmla="*/ 0 h 88"/>
                <a:gd name="T40" fmla="*/ 2147483647 w 232"/>
                <a:gd name="T41" fmla="*/ 2147483647 h 88"/>
                <a:gd name="T42" fmla="*/ 2147483647 w 232"/>
                <a:gd name="T43" fmla="*/ 2147483647 h 88"/>
                <a:gd name="T44" fmla="*/ 2147483647 w 232"/>
                <a:gd name="T45" fmla="*/ 2147483647 h 88"/>
                <a:gd name="T46" fmla="*/ 2147483647 w 232"/>
                <a:gd name="T47" fmla="*/ 2147483647 h 88"/>
                <a:gd name="T48" fmla="*/ 2147483647 w 232"/>
                <a:gd name="T49" fmla="*/ 2147483647 h 88"/>
                <a:gd name="T50" fmla="*/ 0 w 232"/>
                <a:gd name="T51" fmla="*/ 2147483647 h 88"/>
                <a:gd name="T52" fmla="*/ 2147483647 w 232"/>
                <a:gd name="T53" fmla="*/ 2147483647 h 88"/>
                <a:gd name="T54" fmla="*/ 2147483647 w 232"/>
                <a:gd name="T55" fmla="*/ 2147483647 h 88"/>
                <a:gd name="T56" fmla="*/ 2147483647 w 232"/>
                <a:gd name="T57" fmla="*/ 2147483647 h 88"/>
                <a:gd name="T58" fmla="*/ 2147483647 w 232"/>
                <a:gd name="T59" fmla="*/ 2147483647 h 88"/>
                <a:gd name="T60" fmla="*/ 2147483647 w 232"/>
                <a:gd name="T61" fmla="*/ 2147483647 h 88"/>
                <a:gd name="T62" fmla="*/ 2147483647 w 232"/>
                <a:gd name="T63" fmla="*/ 2147483647 h 88"/>
                <a:gd name="T64" fmla="*/ 2147483647 w 232"/>
                <a:gd name="T65" fmla="*/ 2147483647 h 88"/>
                <a:gd name="T66" fmla="*/ 2147483647 w 232"/>
                <a:gd name="T67" fmla="*/ 2147483647 h 88"/>
                <a:gd name="T68" fmla="*/ 2147483647 w 232"/>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88"/>
                <a:gd name="T107" fmla="*/ 232 w 232"/>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88">
                  <a:moveTo>
                    <a:pt x="136" y="80"/>
                  </a:moveTo>
                  <a:lnTo>
                    <a:pt x="144" y="80"/>
                  </a:lnTo>
                  <a:lnTo>
                    <a:pt x="184" y="80"/>
                  </a:lnTo>
                  <a:lnTo>
                    <a:pt x="208" y="72"/>
                  </a:lnTo>
                  <a:lnTo>
                    <a:pt x="224" y="72"/>
                  </a:lnTo>
                  <a:lnTo>
                    <a:pt x="232" y="72"/>
                  </a:lnTo>
                  <a:lnTo>
                    <a:pt x="232" y="64"/>
                  </a:lnTo>
                  <a:lnTo>
                    <a:pt x="232" y="32"/>
                  </a:lnTo>
                  <a:lnTo>
                    <a:pt x="216" y="8"/>
                  </a:lnTo>
                  <a:lnTo>
                    <a:pt x="208" y="0"/>
                  </a:lnTo>
                  <a:lnTo>
                    <a:pt x="200" y="0"/>
                  </a:lnTo>
                  <a:lnTo>
                    <a:pt x="192" y="0"/>
                  </a:lnTo>
                  <a:lnTo>
                    <a:pt x="176" y="8"/>
                  </a:lnTo>
                  <a:lnTo>
                    <a:pt x="160" y="8"/>
                  </a:lnTo>
                  <a:lnTo>
                    <a:pt x="152" y="8"/>
                  </a:lnTo>
                  <a:lnTo>
                    <a:pt x="136" y="0"/>
                  </a:lnTo>
                  <a:lnTo>
                    <a:pt x="128" y="0"/>
                  </a:lnTo>
                  <a:lnTo>
                    <a:pt x="96" y="0"/>
                  </a:lnTo>
                  <a:lnTo>
                    <a:pt x="88" y="0"/>
                  </a:lnTo>
                  <a:lnTo>
                    <a:pt x="72" y="0"/>
                  </a:lnTo>
                  <a:lnTo>
                    <a:pt x="64" y="8"/>
                  </a:lnTo>
                  <a:lnTo>
                    <a:pt x="48" y="16"/>
                  </a:lnTo>
                  <a:lnTo>
                    <a:pt x="40" y="8"/>
                  </a:lnTo>
                  <a:lnTo>
                    <a:pt x="32" y="24"/>
                  </a:lnTo>
                  <a:lnTo>
                    <a:pt x="16" y="24"/>
                  </a:lnTo>
                  <a:lnTo>
                    <a:pt x="0" y="32"/>
                  </a:lnTo>
                  <a:lnTo>
                    <a:pt x="8" y="48"/>
                  </a:lnTo>
                  <a:lnTo>
                    <a:pt x="16" y="64"/>
                  </a:lnTo>
                  <a:lnTo>
                    <a:pt x="24" y="80"/>
                  </a:lnTo>
                  <a:lnTo>
                    <a:pt x="56" y="80"/>
                  </a:lnTo>
                  <a:lnTo>
                    <a:pt x="64" y="80"/>
                  </a:lnTo>
                  <a:lnTo>
                    <a:pt x="88" y="88"/>
                  </a:lnTo>
                  <a:lnTo>
                    <a:pt x="104" y="80"/>
                  </a:lnTo>
                  <a:lnTo>
                    <a:pt x="120" y="88"/>
                  </a:lnTo>
                  <a:lnTo>
                    <a:pt x="136" y="8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68" name="Freeform 609"/>
            <p:cNvSpPr>
              <a:spLocks/>
            </p:cNvSpPr>
            <p:nvPr/>
          </p:nvSpPr>
          <p:spPr bwMode="auto">
            <a:xfrm>
              <a:off x="5062736" y="2896229"/>
              <a:ext cx="118435" cy="107468"/>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0 w 88"/>
                <a:gd name="T25" fmla="*/ 2147483647 h 80"/>
                <a:gd name="T26" fmla="*/ 2147483647 w 88"/>
                <a:gd name="T27" fmla="*/ 2147483647 h 80"/>
                <a:gd name="T28" fmla="*/ 2147483647 w 88"/>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8"/>
                <a:gd name="T46" fmla="*/ 0 h 80"/>
                <a:gd name="T47" fmla="*/ 88 w 88"/>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69" name="Freeform 610"/>
            <p:cNvSpPr>
              <a:spLocks/>
            </p:cNvSpPr>
            <p:nvPr/>
          </p:nvSpPr>
          <p:spPr bwMode="auto">
            <a:xfrm>
              <a:off x="5041900" y="2981765"/>
              <a:ext cx="85536" cy="75667"/>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56"/>
                <a:gd name="T50" fmla="*/ 64 w 64"/>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70" name="Freeform 611"/>
            <p:cNvSpPr>
              <a:spLocks/>
            </p:cNvSpPr>
            <p:nvPr/>
          </p:nvSpPr>
          <p:spPr bwMode="auto">
            <a:xfrm>
              <a:off x="5062736" y="2896229"/>
              <a:ext cx="118435" cy="107468"/>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2147483647 w 88"/>
                <a:gd name="T25" fmla="*/ 2147483647 h 80"/>
                <a:gd name="T26" fmla="*/ 0 w 88"/>
                <a:gd name="T27" fmla="*/ 2147483647 h 80"/>
                <a:gd name="T28" fmla="*/ 2147483647 w 88"/>
                <a:gd name="T29" fmla="*/ 2147483647 h 80"/>
                <a:gd name="T30" fmla="*/ 2147483647 w 88"/>
                <a:gd name="T31" fmla="*/ 2147483647 h 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8"/>
                <a:gd name="T49" fmla="*/ 0 h 80"/>
                <a:gd name="T50" fmla="*/ 88 w 88"/>
                <a:gd name="T51" fmla="*/ 80 h 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71" name="Freeform 612"/>
            <p:cNvSpPr>
              <a:spLocks/>
            </p:cNvSpPr>
            <p:nvPr/>
          </p:nvSpPr>
          <p:spPr bwMode="auto">
            <a:xfrm>
              <a:off x="5041900" y="2981765"/>
              <a:ext cx="85536" cy="75667"/>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2147483647 w 64"/>
                <a:gd name="T33" fmla="*/ 2147483647 h 56"/>
                <a:gd name="T34" fmla="*/ 2147483647 w 64"/>
                <a:gd name="T35" fmla="*/ 2147483647 h 56"/>
                <a:gd name="T36" fmla="*/ 2147483647 w 64"/>
                <a:gd name="T37" fmla="*/ 2147483647 h 56"/>
                <a:gd name="T38" fmla="*/ 2147483647 w 64"/>
                <a:gd name="T39" fmla="*/ 2147483647 h 56"/>
                <a:gd name="T40" fmla="*/ 2147483647 w 64"/>
                <a:gd name="T41" fmla="*/ 0 h 56"/>
                <a:gd name="T42" fmla="*/ 2147483647 w 64"/>
                <a:gd name="T43" fmla="*/ 0 h 56"/>
                <a:gd name="T44" fmla="*/ 2147483647 w 64"/>
                <a:gd name="T45" fmla="*/ 2147483647 h 56"/>
                <a:gd name="T46" fmla="*/ 2147483647 w 64"/>
                <a:gd name="T47" fmla="*/ 2147483647 h 56"/>
                <a:gd name="T48" fmla="*/ 2147483647 w 64"/>
                <a:gd name="T49" fmla="*/ 2147483647 h 56"/>
                <a:gd name="T50" fmla="*/ 2147483647 w 64"/>
                <a:gd name="T51" fmla="*/ 2147483647 h 56"/>
                <a:gd name="T52" fmla="*/ 0 w 64"/>
                <a:gd name="T53" fmla="*/ 2147483647 h 56"/>
                <a:gd name="T54" fmla="*/ 2147483647 w 64"/>
                <a:gd name="T55" fmla="*/ 2147483647 h 56"/>
                <a:gd name="T56" fmla="*/ 2147483647 w 64"/>
                <a:gd name="T57" fmla="*/ 2147483647 h 56"/>
                <a:gd name="T58" fmla="*/ 2147483647 w 64"/>
                <a:gd name="T59" fmla="*/ 2147483647 h 56"/>
                <a:gd name="T60" fmla="*/ 2147483647 w 64"/>
                <a:gd name="T61" fmla="*/ 2147483647 h 56"/>
                <a:gd name="T62" fmla="*/ 2147483647 w 64"/>
                <a:gd name="T63" fmla="*/ 2147483647 h 56"/>
                <a:gd name="T64" fmla="*/ 2147483647 w 64"/>
                <a:gd name="T65" fmla="*/ 2147483647 h 56"/>
                <a:gd name="T66" fmla="*/ 2147483647 w 64"/>
                <a:gd name="T67" fmla="*/ 2147483647 h 56"/>
                <a:gd name="T68" fmla="*/ 2147483647 w 64"/>
                <a:gd name="T69" fmla="*/ 2147483647 h 56"/>
                <a:gd name="T70" fmla="*/ 2147483647 w 64"/>
                <a:gd name="T71" fmla="*/ 2147483647 h 56"/>
                <a:gd name="T72" fmla="*/ 2147483647 w 64"/>
                <a:gd name="T73" fmla="*/ 2147483647 h 56"/>
                <a:gd name="T74" fmla="*/ 2147483647 w 64"/>
                <a:gd name="T75" fmla="*/ 2147483647 h 56"/>
                <a:gd name="T76" fmla="*/ 2147483647 w 64"/>
                <a:gd name="T77" fmla="*/ 2147483647 h 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4"/>
                <a:gd name="T118" fmla="*/ 0 h 56"/>
                <a:gd name="T119" fmla="*/ 64 w 64"/>
                <a:gd name="T120" fmla="*/ 56 h 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72" name="Freeform 613"/>
            <p:cNvSpPr>
              <a:spLocks/>
            </p:cNvSpPr>
            <p:nvPr/>
          </p:nvSpPr>
          <p:spPr bwMode="auto">
            <a:xfrm>
              <a:off x="5342373" y="3132002"/>
              <a:ext cx="85536" cy="53734"/>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73" name="Freeform 614"/>
            <p:cNvSpPr>
              <a:spLocks/>
            </p:cNvSpPr>
            <p:nvPr/>
          </p:nvSpPr>
          <p:spPr bwMode="auto">
            <a:xfrm>
              <a:off x="5353340" y="3153934"/>
              <a:ext cx="128304" cy="150236"/>
            </a:xfrm>
            <a:custGeom>
              <a:avLst/>
              <a:gdLst>
                <a:gd name="T0" fmla="*/ 2147483647 w 96"/>
                <a:gd name="T1" fmla="*/ 2147483647 h 112"/>
                <a:gd name="T2" fmla="*/ 2147483647 w 96"/>
                <a:gd name="T3" fmla="*/ 2147483647 h 112"/>
                <a:gd name="T4" fmla="*/ 2147483647 w 96"/>
                <a:gd name="T5" fmla="*/ 2147483647 h 112"/>
                <a:gd name="T6" fmla="*/ 0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2147483647 h 112"/>
                <a:gd name="T16" fmla="*/ 2147483647 w 96"/>
                <a:gd name="T17" fmla="*/ 2147483647 h 112"/>
                <a:gd name="T18" fmla="*/ 2147483647 w 96"/>
                <a:gd name="T19" fmla="*/ 2147483647 h 112"/>
                <a:gd name="T20" fmla="*/ 2147483647 w 96"/>
                <a:gd name="T21" fmla="*/ 0 h 112"/>
                <a:gd name="T22" fmla="*/ 2147483647 w 96"/>
                <a:gd name="T23" fmla="*/ 0 h 112"/>
                <a:gd name="T24" fmla="*/ 2147483647 w 96"/>
                <a:gd name="T25" fmla="*/ 0 h 112"/>
                <a:gd name="T26" fmla="*/ 2147483647 w 96"/>
                <a:gd name="T27" fmla="*/ 2147483647 h 1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6"/>
                <a:gd name="T43" fmla="*/ 0 h 112"/>
                <a:gd name="T44" fmla="*/ 96 w 96"/>
                <a:gd name="T45" fmla="*/ 112 h 1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6" h="112">
                  <a:moveTo>
                    <a:pt x="40" y="24"/>
                  </a:moveTo>
                  <a:lnTo>
                    <a:pt x="40" y="48"/>
                  </a:lnTo>
                  <a:lnTo>
                    <a:pt x="16" y="64"/>
                  </a:lnTo>
                  <a:lnTo>
                    <a:pt x="0" y="72"/>
                  </a:lnTo>
                  <a:lnTo>
                    <a:pt x="8" y="80"/>
                  </a:lnTo>
                  <a:lnTo>
                    <a:pt x="16" y="112"/>
                  </a:lnTo>
                  <a:lnTo>
                    <a:pt x="48" y="88"/>
                  </a:lnTo>
                  <a:lnTo>
                    <a:pt x="72" y="56"/>
                  </a:lnTo>
                  <a:lnTo>
                    <a:pt x="80" y="40"/>
                  </a:lnTo>
                  <a:lnTo>
                    <a:pt x="96" y="24"/>
                  </a:lnTo>
                  <a:lnTo>
                    <a:pt x="64" y="0"/>
                  </a:lnTo>
                  <a:lnTo>
                    <a:pt x="56" y="0"/>
                  </a:lnTo>
                  <a:lnTo>
                    <a:pt x="48" y="0"/>
                  </a:lnTo>
                  <a:lnTo>
                    <a:pt x="40" y="2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74" name="Freeform 615"/>
            <p:cNvSpPr>
              <a:spLocks/>
            </p:cNvSpPr>
            <p:nvPr/>
          </p:nvSpPr>
          <p:spPr bwMode="auto">
            <a:xfrm>
              <a:off x="5192137" y="3250436"/>
              <a:ext cx="182038" cy="107468"/>
            </a:xfrm>
            <a:custGeom>
              <a:avLst/>
              <a:gdLst>
                <a:gd name="T0" fmla="*/ 2147483647 w 136"/>
                <a:gd name="T1" fmla="*/ 0 h 80"/>
                <a:gd name="T2" fmla="*/ 2147483647 w 136"/>
                <a:gd name="T3" fmla="*/ 2147483647 h 80"/>
                <a:gd name="T4" fmla="*/ 2147483647 w 136"/>
                <a:gd name="T5" fmla="*/ 2147483647 h 80"/>
                <a:gd name="T6" fmla="*/ 2147483647 w 136"/>
                <a:gd name="T7" fmla="*/ 2147483647 h 80"/>
                <a:gd name="T8" fmla="*/ 0 w 136"/>
                <a:gd name="T9" fmla="*/ 2147483647 h 80"/>
                <a:gd name="T10" fmla="*/ 2147483647 w 136"/>
                <a:gd name="T11" fmla="*/ 2147483647 h 80"/>
                <a:gd name="T12" fmla="*/ 2147483647 w 136"/>
                <a:gd name="T13" fmla="*/ 2147483647 h 80"/>
                <a:gd name="T14" fmla="*/ 2147483647 w 136"/>
                <a:gd name="T15" fmla="*/ 2147483647 h 80"/>
                <a:gd name="T16" fmla="*/ 2147483647 w 136"/>
                <a:gd name="T17" fmla="*/ 2147483647 h 80"/>
                <a:gd name="T18" fmla="*/ 2147483647 w 136"/>
                <a:gd name="T19" fmla="*/ 2147483647 h 80"/>
                <a:gd name="T20" fmla="*/ 2147483647 w 136"/>
                <a:gd name="T21" fmla="*/ 2147483647 h 80"/>
                <a:gd name="T22" fmla="*/ 2147483647 w 136"/>
                <a:gd name="T23" fmla="*/ 2147483647 h 80"/>
                <a:gd name="T24" fmla="*/ 2147483647 w 136"/>
                <a:gd name="T25" fmla="*/ 2147483647 h 80"/>
                <a:gd name="T26" fmla="*/ 2147483647 w 136"/>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6"/>
                <a:gd name="T43" fmla="*/ 0 h 80"/>
                <a:gd name="T44" fmla="*/ 136 w 136"/>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6" h="80">
                  <a:moveTo>
                    <a:pt x="120" y="0"/>
                  </a:moveTo>
                  <a:lnTo>
                    <a:pt x="72" y="16"/>
                  </a:lnTo>
                  <a:lnTo>
                    <a:pt x="56" y="24"/>
                  </a:lnTo>
                  <a:lnTo>
                    <a:pt x="16" y="24"/>
                  </a:lnTo>
                  <a:lnTo>
                    <a:pt x="0" y="32"/>
                  </a:lnTo>
                  <a:lnTo>
                    <a:pt x="8" y="48"/>
                  </a:lnTo>
                  <a:lnTo>
                    <a:pt x="24" y="80"/>
                  </a:lnTo>
                  <a:lnTo>
                    <a:pt x="48" y="72"/>
                  </a:lnTo>
                  <a:lnTo>
                    <a:pt x="64" y="72"/>
                  </a:lnTo>
                  <a:lnTo>
                    <a:pt x="80" y="56"/>
                  </a:lnTo>
                  <a:lnTo>
                    <a:pt x="104" y="48"/>
                  </a:lnTo>
                  <a:lnTo>
                    <a:pt x="136" y="40"/>
                  </a:lnTo>
                  <a:lnTo>
                    <a:pt x="128" y="8"/>
                  </a:lnTo>
                  <a:lnTo>
                    <a:pt x="120"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75" name="Freeform 616"/>
            <p:cNvSpPr>
              <a:spLocks/>
            </p:cNvSpPr>
            <p:nvPr/>
          </p:nvSpPr>
          <p:spPr bwMode="auto">
            <a:xfrm>
              <a:off x="5062736" y="3003697"/>
              <a:ext cx="344338" cy="289507"/>
            </a:xfrm>
            <a:custGeom>
              <a:avLst/>
              <a:gdLst>
                <a:gd name="T0" fmla="*/ 2147483647 w 256"/>
                <a:gd name="T1" fmla="*/ 2147483647 h 216"/>
                <a:gd name="T2" fmla="*/ 2147483647 w 256"/>
                <a:gd name="T3" fmla="*/ 2147483647 h 216"/>
                <a:gd name="T4" fmla="*/ 2147483647 w 256"/>
                <a:gd name="T5" fmla="*/ 2147483647 h 216"/>
                <a:gd name="T6" fmla="*/ 2147483647 w 256"/>
                <a:gd name="T7" fmla="*/ 2147483647 h 216"/>
                <a:gd name="T8" fmla="*/ 2147483647 w 256"/>
                <a:gd name="T9" fmla="*/ 2147483647 h 216"/>
                <a:gd name="T10" fmla="*/ 2147483647 w 256"/>
                <a:gd name="T11" fmla="*/ 2147483647 h 216"/>
                <a:gd name="T12" fmla="*/ 2147483647 w 256"/>
                <a:gd name="T13" fmla="*/ 2147483647 h 216"/>
                <a:gd name="T14" fmla="*/ 2147483647 w 256"/>
                <a:gd name="T15" fmla="*/ 2147483647 h 216"/>
                <a:gd name="T16" fmla="*/ 2147483647 w 256"/>
                <a:gd name="T17" fmla="*/ 2147483647 h 216"/>
                <a:gd name="T18" fmla="*/ 2147483647 w 256"/>
                <a:gd name="T19" fmla="*/ 2147483647 h 216"/>
                <a:gd name="T20" fmla="*/ 2147483647 w 256"/>
                <a:gd name="T21" fmla="*/ 2147483647 h 216"/>
                <a:gd name="T22" fmla="*/ 2147483647 w 256"/>
                <a:gd name="T23" fmla="*/ 2147483647 h 216"/>
                <a:gd name="T24" fmla="*/ 2147483647 w 256"/>
                <a:gd name="T25" fmla="*/ 0 h 216"/>
                <a:gd name="T26" fmla="*/ 2147483647 w 256"/>
                <a:gd name="T27" fmla="*/ 0 h 216"/>
                <a:gd name="T28" fmla="*/ 2147483647 w 256"/>
                <a:gd name="T29" fmla="*/ 0 h 216"/>
                <a:gd name="T30" fmla="*/ 2147483647 w 256"/>
                <a:gd name="T31" fmla="*/ 2147483647 h 216"/>
                <a:gd name="T32" fmla="*/ 2147483647 w 256"/>
                <a:gd name="T33" fmla="*/ 2147483647 h 216"/>
                <a:gd name="T34" fmla="*/ 2147483647 w 256"/>
                <a:gd name="T35" fmla="*/ 2147483647 h 216"/>
                <a:gd name="T36" fmla="*/ 2147483647 w 256"/>
                <a:gd name="T37" fmla="*/ 2147483647 h 216"/>
                <a:gd name="T38" fmla="*/ 2147483647 w 256"/>
                <a:gd name="T39" fmla="*/ 2147483647 h 216"/>
                <a:gd name="T40" fmla="*/ 0 w 256"/>
                <a:gd name="T41" fmla="*/ 2147483647 h 216"/>
                <a:gd name="T42" fmla="*/ 2147483647 w 256"/>
                <a:gd name="T43" fmla="*/ 2147483647 h 216"/>
                <a:gd name="T44" fmla="*/ 2147483647 w 256"/>
                <a:gd name="T45" fmla="*/ 2147483647 h 216"/>
                <a:gd name="T46" fmla="*/ 2147483647 w 256"/>
                <a:gd name="T47" fmla="*/ 2147483647 h 216"/>
                <a:gd name="T48" fmla="*/ 2147483647 w 256"/>
                <a:gd name="T49" fmla="*/ 2147483647 h 216"/>
                <a:gd name="T50" fmla="*/ 2147483647 w 256"/>
                <a:gd name="T51" fmla="*/ 2147483647 h 216"/>
                <a:gd name="T52" fmla="*/ 2147483647 w 256"/>
                <a:gd name="T53" fmla="*/ 2147483647 h 216"/>
                <a:gd name="T54" fmla="*/ 2147483647 w 256"/>
                <a:gd name="T55" fmla="*/ 2147483647 h 216"/>
                <a:gd name="T56" fmla="*/ 2147483647 w 256"/>
                <a:gd name="T57" fmla="*/ 2147483647 h 216"/>
                <a:gd name="T58" fmla="*/ 2147483647 w 256"/>
                <a:gd name="T59" fmla="*/ 2147483647 h 216"/>
                <a:gd name="T60" fmla="*/ 2147483647 w 256"/>
                <a:gd name="T61" fmla="*/ 2147483647 h 216"/>
                <a:gd name="T62" fmla="*/ 2147483647 w 256"/>
                <a:gd name="T63" fmla="*/ 2147483647 h 216"/>
                <a:gd name="T64" fmla="*/ 2147483647 w 256"/>
                <a:gd name="T65" fmla="*/ 2147483647 h 2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6"/>
                <a:gd name="T100" fmla="*/ 0 h 216"/>
                <a:gd name="T101" fmla="*/ 256 w 256"/>
                <a:gd name="T102" fmla="*/ 216 h 2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6" h="216">
                  <a:moveTo>
                    <a:pt x="256" y="136"/>
                  </a:moveTo>
                  <a:lnTo>
                    <a:pt x="224" y="128"/>
                  </a:lnTo>
                  <a:lnTo>
                    <a:pt x="208" y="112"/>
                  </a:lnTo>
                  <a:lnTo>
                    <a:pt x="216" y="96"/>
                  </a:lnTo>
                  <a:lnTo>
                    <a:pt x="208" y="96"/>
                  </a:lnTo>
                  <a:lnTo>
                    <a:pt x="192" y="88"/>
                  </a:lnTo>
                  <a:lnTo>
                    <a:pt x="184" y="64"/>
                  </a:lnTo>
                  <a:lnTo>
                    <a:pt x="168" y="48"/>
                  </a:lnTo>
                  <a:lnTo>
                    <a:pt x="160" y="48"/>
                  </a:lnTo>
                  <a:lnTo>
                    <a:pt x="144" y="40"/>
                  </a:lnTo>
                  <a:lnTo>
                    <a:pt x="112" y="32"/>
                  </a:lnTo>
                  <a:lnTo>
                    <a:pt x="104" y="24"/>
                  </a:lnTo>
                  <a:lnTo>
                    <a:pt x="64" y="0"/>
                  </a:lnTo>
                  <a:lnTo>
                    <a:pt x="48" y="0"/>
                  </a:lnTo>
                  <a:lnTo>
                    <a:pt x="40" y="0"/>
                  </a:lnTo>
                  <a:lnTo>
                    <a:pt x="24" y="8"/>
                  </a:lnTo>
                  <a:lnTo>
                    <a:pt x="32" y="24"/>
                  </a:lnTo>
                  <a:lnTo>
                    <a:pt x="32" y="32"/>
                  </a:lnTo>
                  <a:lnTo>
                    <a:pt x="16" y="32"/>
                  </a:lnTo>
                  <a:lnTo>
                    <a:pt x="8" y="40"/>
                  </a:lnTo>
                  <a:lnTo>
                    <a:pt x="0" y="40"/>
                  </a:lnTo>
                  <a:lnTo>
                    <a:pt x="8" y="56"/>
                  </a:lnTo>
                  <a:lnTo>
                    <a:pt x="40" y="112"/>
                  </a:lnTo>
                  <a:lnTo>
                    <a:pt x="56" y="128"/>
                  </a:lnTo>
                  <a:lnTo>
                    <a:pt x="64" y="152"/>
                  </a:lnTo>
                  <a:lnTo>
                    <a:pt x="72" y="184"/>
                  </a:lnTo>
                  <a:lnTo>
                    <a:pt x="96" y="208"/>
                  </a:lnTo>
                  <a:lnTo>
                    <a:pt x="96" y="216"/>
                  </a:lnTo>
                  <a:lnTo>
                    <a:pt x="112" y="208"/>
                  </a:lnTo>
                  <a:lnTo>
                    <a:pt x="152" y="208"/>
                  </a:lnTo>
                  <a:lnTo>
                    <a:pt x="168" y="200"/>
                  </a:lnTo>
                  <a:lnTo>
                    <a:pt x="216" y="184"/>
                  </a:lnTo>
                  <a:lnTo>
                    <a:pt x="256" y="13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76" name="Freeform 617"/>
            <p:cNvSpPr>
              <a:spLocks/>
            </p:cNvSpPr>
            <p:nvPr/>
          </p:nvSpPr>
          <p:spPr bwMode="auto">
            <a:xfrm>
              <a:off x="5353340" y="3185735"/>
              <a:ext cx="53734" cy="64701"/>
            </a:xfrm>
            <a:custGeom>
              <a:avLst/>
              <a:gdLst>
                <a:gd name="T0" fmla="*/ 0 w 40"/>
                <a:gd name="T1" fmla="*/ 2147483647 h 48"/>
                <a:gd name="T2" fmla="*/ 2147483647 w 40"/>
                <a:gd name="T3" fmla="*/ 2147483647 h 48"/>
                <a:gd name="T4" fmla="*/ 2147483647 w 40"/>
                <a:gd name="T5" fmla="*/ 2147483647 h 48"/>
                <a:gd name="T6" fmla="*/ 2147483647 w 40"/>
                <a:gd name="T7" fmla="*/ 0 h 48"/>
                <a:gd name="T8" fmla="*/ 0 w 40"/>
                <a:gd name="T9" fmla="*/ 2147483647 h 48"/>
                <a:gd name="T10" fmla="*/ 0 60000 65536"/>
                <a:gd name="T11" fmla="*/ 0 60000 65536"/>
                <a:gd name="T12" fmla="*/ 0 60000 65536"/>
                <a:gd name="T13" fmla="*/ 0 60000 65536"/>
                <a:gd name="T14" fmla="*/ 0 60000 65536"/>
                <a:gd name="T15" fmla="*/ 0 w 40"/>
                <a:gd name="T16" fmla="*/ 0 h 48"/>
                <a:gd name="T17" fmla="*/ 40 w 40"/>
                <a:gd name="T18" fmla="*/ 48 h 48"/>
              </a:gdLst>
              <a:ahLst/>
              <a:cxnLst>
                <a:cxn ang="T10">
                  <a:pos x="T0" y="T1"/>
                </a:cxn>
                <a:cxn ang="T11">
                  <a:pos x="T2" y="T3"/>
                </a:cxn>
                <a:cxn ang="T12">
                  <a:pos x="T4" y="T5"/>
                </a:cxn>
                <a:cxn ang="T13">
                  <a:pos x="T6" y="T7"/>
                </a:cxn>
                <a:cxn ang="T14">
                  <a:pos x="T8" y="T9"/>
                </a:cxn>
              </a:cxnLst>
              <a:rect l="T15" t="T16" r="T17" b="T18"/>
              <a:pathLst>
                <a:path w="40" h="48">
                  <a:moveTo>
                    <a:pt x="0" y="48"/>
                  </a:moveTo>
                  <a:lnTo>
                    <a:pt x="16" y="40"/>
                  </a:lnTo>
                  <a:lnTo>
                    <a:pt x="40" y="24"/>
                  </a:lnTo>
                  <a:lnTo>
                    <a:pt x="40" y="0"/>
                  </a:lnTo>
                  <a:lnTo>
                    <a:pt x="0" y="4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77" name="Freeform 618"/>
            <p:cNvSpPr>
              <a:spLocks/>
            </p:cNvSpPr>
            <p:nvPr/>
          </p:nvSpPr>
          <p:spPr bwMode="auto">
            <a:xfrm>
              <a:off x="5127437" y="2896229"/>
              <a:ext cx="172168" cy="171072"/>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78" name="Freeform 619"/>
            <p:cNvSpPr>
              <a:spLocks/>
            </p:cNvSpPr>
            <p:nvPr/>
          </p:nvSpPr>
          <p:spPr bwMode="auto">
            <a:xfrm>
              <a:off x="5342373" y="3132002"/>
              <a:ext cx="85536" cy="53734"/>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79" name="Freeform 620"/>
            <p:cNvSpPr>
              <a:spLocks/>
            </p:cNvSpPr>
            <p:nvPr/>
          </p:nvSpPr>
          <p:spPr bwMode="auto">
            <a:xfrm>
              <a:off x="5127437" y="2896229"/>
              <a:ext cx="172168" cy="171072"/>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80" name="Freeform 621"/>
            <p:cNvSpPr>
              <a:spLocks/>
            </p:cNvSpPr>
            <p:nvPr/>
          </p:nvSpPr>
          <p:spPr bwMode="auto">
            <a:xfrm>
              <a:off x="5223939" y="2842495"/>
              <a:ext cx="322405" cy="300473"/>
            </a:xfrm>
            <a:custGeom>
              <a:avLst/>
              <a:gdLst>
                <a:gd name="T0" fmla="*/ 2147483647 w 240"/>
                <a:gd name="T1" fmla="*/ 2147483647 h 224"/>
                <a:gd name="T2" fmla="*/ 2147483647 w 240"/>
                <a:gd name="T3" fmla="*/ 2147483647 h 224"/>
                <a:gd name="T4" fmla="*/ 2147483647 w 240"/>
                <a:gd name="T5" fmla="*/ 2147483647 h 224"/>
                <a:gd name="T6" fmla="*/ 2147483647 w 240"/>
                <a:gd name="T7" fmla="*/ 2147483647 h 224"/>
                <a:gd name="T8" fmla="*/ 2147483647 w 240"/>
                <a:gd name="T9" fmla="*/ 2147483647 h 224"/>
                <a:gd name="T10" fmla="*/ 2147483647 w 240"/>
                <a:gd name="T11" fmla="*/ 2147483647 h 224"/>
                <a:gd name="T12" fmla="*/ 2147483647 w 240"/>
                <a:gd name="T13" fmla="*/ 2147483647 h 224"/>
                <a:gd name="T14" fmla="*/ 2147483647 w 240"/>
                <a:gd name="T15" fmla="*/ 2147483647 h 224"/>
                <a:gd name="T16" fmla="*/ 2147483647 w 240"/>
                <a:gd name="T17" fmla="*/ 2147483647 h 224"/>
                <a:gd name="T18" fmla="*/ 2147483647 w 240"/>
                <a:gd name="T19" fmla="*/ 2147483647 h 224"/>
                <a:gd name="T20" fmla="*/ 2147483647 w 240"/>
                <a:gd name="T21" fmla="*/ 2147483647 h 224"/>
                <a:gd name="T22" fmla="*/ 2147483647 w 240"/>
                <a:gd name="T23" fmla="*/ 2147483647 h 224"/>
                <a:gd name="T24" fmla="*/ 2147483647 w 240"/>
                <a:gd name="T25" fmla="*/ 2147483647 h 224"/>
                <a:gd name="T26" fmla="*/ 2147483647 w 240"/>
                <a:gd name="T27" fmla="*/ 2147483647 h 224"/>
                <a:gd name="T28" fmla="*/ 2147483647 w 240"/>
                <a:gd name="T29" fmla="*/ 2147483647 h 224"/>
                <a:gd name="T30" fmla="*/ 2147483647 w 240"/>
                <a:gd name="T31" fmla="*/ 2147483647 h 224"/>
                <a:gd name="T32" fmla="*/ 2147483647 w 240"/>
                <a:gd name="T33" fmla="*/ 2147483647 h 224"/>
                <a:gd name="T34" fmla="*/ 2147483647 w 240"/>
                <a:gd name="T35" fmla="*/ 2147483647 h 224"/>
                <a:gd name="T36" fmla="*/ 2147483647 w 240"/>
                <a:gd name="T37" fmla="*/ 2147483647 h 224"/>
                <a:gd name="T38" fmla="*/ 2147483647 w 240"/>
                <a:gd name="T39" fmla="*/ 0 h 224"/>
                <a:gd name="T40" fmla="*/ 2147483647 w 240"/>
                <a:gd name="T41" fmla="*/ 2147483647 h 224"/>
                <a:gd name="T42" fmla="*/ 2147483647 w 240"/>
                <a:gd name="T43" fmla="*/ 2147483647 h 224"/>
                <a:gd name="T44" fmla="*/ 0 w 240"/>
                <a:gd name="T45" fmla="*/ 0 h 224"/>
                <a:gd name="T46" fmla="*/ 0 w 240"/>
                <a:gd name="T47" fmla="*/ 2147483647 h 224"/>
                <a:gd name="T48" fmla="*/ 0 w 240"/>
                <a:gd name="T49" fmla="*/ 2147483647 h 224"/>
                <a:gd name="T50" fmla="*/ 2147483647 w 240"/>
                <a:gd name="T51" fmla="*/ 2147483647 h 224"/>
                <a:gd name="T52" fmla="*/ 2147483647 w 240"/>
                <a:gd name="T53" fmla="*/ 2147483647 h 224"/>
                <a:gd name="T54" fmla="*/ 2147483647 w 240"/>
                <a:gd name="T55" fmla="*/ 2147483647 h 224"/>
                <a:gd name="T56" fmla="*/ 2147483647 w 240"/>
                <a:gd name="T57" fmla="*/ 2147483647 h 224"/>
                <a:gd name="T58" fmla="*/ 2147483647 w 240"/>
                <a:gd name="T59" fmla="*/ 2147483647 h 224"/>
                <a:gd name="T60" fmla="*/ 2147483647 w 240"/>
                <a:gd name="T61" fmla="*/ 2147483647 h 224"/>
                <a:gd name="T62" fmla="*/ 2147483647 w 240"/>
                <a:gd name="T63" fmla="*/ 2147483647 h 224"/>
                <a:gd name="T64" fmla="*/ 2147483647 w 240"/>
                <a:gd name="T65" fmla="*/ 2147483647 h 224"/>
                <a:gd name="T66" fmla="*/ 2147483647 w 240"/>
                <a:gd name="T67" fmla="*/ 2147483647 h 224"/>
                <a:gd name="T68" fmla="*/ 2147483647 w 240"/>
                <a:gd name="T69" fmla="*/ 2147483647 h 224"/>
                <a:gd name="T70" fmla="*/ 2147483647 w 240"/>
                <a:gd name="T71" fmla="*/ 2147483647 h 224"/>
                <a:gd name="T72" fmla="*/ 2147483647 w 240"/>
                <a:gd name="T73" fmla="*/ 2147483647 h 224"/>
                <a:gd name="T74" fmla="*/ 2147483647 w 240"/>
                <a:gd name="T75" fmla="*/ 2147483647 h 224"/>
                <a:gd name="T76" fmla="*/ 2147483647 w 240"/>
                <a:gd name="T77" fmla="*/ 2147483647 h 224"/>
                <a:gd name="T78" fmla="*/ 2147483647 w 240"/>
                <a:gd name="T79" fmla="*/ 2147483647 h 224"/>
                <a:gd name="T80" fmla="*/ 2147483647 w 240"/>
                <a:gd name="T81" fmla="*/ 2147483647 h 224"/>
                <a:gd name="T82" fmla="*/ 2147483647 w 240"/>
                <a:gd name="T83" fmla="*/ 2147483647 h 224"/>
                <a:gd name="T84" fmla="*/ 2147483647 w 240"/>
                <a:gd name="T85" fmla="*/ 2147483647 h 224"/>
                <a:gd name="T86" fmla="*/ 2147483647 w 240"/>
                <a:gd name="T87" fmla="*/ 2147483647 h 224"/>
                <a:gd name="T88" fmla="*/ 2147483647 w 240"/>
                <a:gd name="T89" fmla="*/ 2147483647 h 224"/>
                <a:gd name="T90" fmla="*/ 2147483647 w 240"/>
                <a:gd name="T91" fmla="*/ 2147483647 h 2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0"/>
                <a:gd name="T139" fmla="*/ 0 h 224"/>
                <a:gd name="T140" fmla="*/ 240 w 240"/>
                <a:gd name="T141" fmla="*/ 224 h 2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0" h="224">
                  <a:moveTo>
                    <a:pt x="208" y="152"/>
                  </a:moveTo>
                  <a:lnTo>
                    <a:pt x="216" y="128"/>
                  </a:lnTo>
                  <a:lnTo>
                    <a:pt x="200" y="120"/>
                  </a:lnTo>
                  <a:lnTo>
                    <a:pt x="200" y="104"/>
                  </a:lnTo>
                  <a:lnTo>
                    <a:pt x="208" y="88"/>
                  </a:lnTo>
                  <a:lnTo>
                    <a:pt x="208" y="48"/>
                  </a:lnTo>
                  <a:lnTo>
                    <a:pt x="192" y="48"/>
                  </a:lnTo>
                  <a:lnTo>
                    <a:pt x="176" y="32"/>
                  </a:lnTo>
                  <a:lnTo>
                    <a:pt x="160" y="24"/>
                  </a:lnTo>
                  <a:lnTo>
                    <a:pt x="144" y="24"/>
                  </a:lnTo>
                  <a:lnTo>
                    <a:pt x="120" y="32"/>
                  </a:lnTo>
                  <a:lnTo>
                    <a:pt x="120" y="40"/>
                  </a:lnTo>
                  <a:lnTo>
                    <a:pt x="104" y="48"/>
                  </a:lnTo>
                  <a:lnTo>
                    <a:pt x="88" y="48"/>
                  </a:lnTo>
                  <a:lnTo>
                    <a:pt x="72" y="40"/>
                  </a:lnTo>
                  <a:lnTo>
                    <a:pt x="56" y="40"/>
                  </a:lnTo>
                  <a:lnTo>
                    <a:pt x="56" y="24"/>
                  </a:lnTo>
                  <a:lnTo>
                    <a:pt x="48" y="16"/>
                  </a:lnTo>
                  <a:lnTo>
                    <a:pt x="48" y="8"/>
                  </a:lnTo>
                  <a:lnTo>
                    <a:pt x="40" y="0"/>
                  </a:lnTo>
                  <a:lnTo>
                    <a:pt x="24" y="16"/>
                  </a:lnTo>
                  <a:lnTo>
                    <a:pt x="8" y="8"/>
                  </a:lnTo>
                  <a:lnTo>
                    <a:pt x="0" y="0"/>
                  </a:lnTo>
                  <a:lnTo>
                    <a:pt x="0" y="32"/>
                  </a:lnTo>
                  <a:lnTo>
                    <a:pt x="0" y="40"/>
                  </a:lnTo>
                  <a:lnTo>
                    <a:pt x="16" y="64"/>
                  </a:lnTo>
                  <a:lnTo>
                    <a:pt x="16" y="80"/>
                  </a:lnTo>
                  <a:lnTo>
                    <a:pt x="16" y="96"/>
                  </a:lnTo>
                  <a:lnTo>
                    <a:pt x="40" y="120"/>
                  </a:lnTo>
                  <a:lnTo>
                    <a:pt x="48" y="136"/>
                  </a:lnTo>
                  <a:lnTo>
                    <a:pt x="56" y="152"/>
                  </a:lnTo>
                  <a:lnTo>
                    <a:pt x="56" y="144"/>
                  </a:lnTo>
                  <a:lnTo>
                    <a:pt x="72" y="160"/>
                  </a:lnTo>
                  <a:lnTo>
                    <a:pt x="88" y="176"/>
                  </a:lnTo>
                  <a:lnTo>
                    <a:pt x="112" y="192"/>
                  </a:lnTo>
                  <a:lnTo>
                    <a:pt x="136" y="200"/>
                  </a:lnTo>
                  <a:lnTo>
                    <a:pt x="152" y="192"/>
                  </a:lnTo>
                  <a:lnTo>
                    <a:pt x="168" y="208"/>
                  </a:lnTo>
                  <a:lnTo>
                    <a:pt x="208" y="224"/>
                  </a:lnTo>
                  <a:lnTo>
                    <a:pt x="216" y="224"/>
                  </a:lnTo>
                  <a:lnTo>
                    <a:pt x="216" y="208"/>
                  </a:lnTo>
                  <a:lnTo>
                    <a:pt x="240" y="200"/>
                  </a:lnTo>
                  <a:lnTo>
                    <a:pt x="232" y="184"/>
                  </a:lnTo>
                  <a:lnTo>
                    <a:pt x="232" y="176"/>
                  </a:lnTo>
                  <a:lnTo>
                    <a:pt x="216" y="160"/>
                  </a:lnTo>
                  <a:lnTo>
                    <a:pt x="208" y="15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81" name="Freeform 622"/>
            <p:cNvSpPr>
              <a:spLocks/>
            </p:cNvSpPr>
            <p:nvPr/>
          </p:nvSpPr>
          <p:spPr bwMode="auto">
            <a:xfrm>
              <a:off x="5503576" y="2907195"/>
              <a:ext cx="278541" cy="256608"/>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2147483647 h 192"/>
                <a:gd name="T24" fmla="*/ 2147483647 w 208"/>
                <a:gd name="T25" fmla="*/ 0 h 192"/>
                <a:gd name="T26" fmla="*/ 2147483647 w 208"/>
                <a:gd name="T27" fmla="*/ 0 h 192"/>
                <a:gd name="T28" fmla="*/ 2147483647 w 208"/>
                <a:gd name="T29" fmla="*/ 0 h 192"/>
                <a:gd name="T30" fmla="*/ 2147483647 w 208"/>
                <a:gd name="T31" fmla="*/ 2147483647 h 192"/>
                <a:gd name="T32" fmla="*/ 2147483647 w 208"/>
                <a:gd name="T33" fmla="*/ 2147483647 h 192"/>
                <a:gd name="T34" fmla="*/ 2147483647 w 208"/>
                <a:gd name="T35" fmla="*/ 2147483647 h 192"/>
                <a:gd name="T36" fmla="*/ 2147483647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0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2147483647 w 208"/>
                <a:gd name="T67" fmla="*/ 2147483647 h 192"/>
                <a:gd name="T68" fmla="*/ 2147483647 w 208"/>
                <a:gd name="T69" fmla="*/ 2147483647 h 192"/>
                <a:gd name="T70" fmla="*/ 2147483647 w 208"/>
                <a:gd name="T71" fmla="*/ 2147483647 h 192"/>
                <a:gd name="T72" fmla="*/ 2147483647 w 208"/>
                <a:gd name="T73" fmla="*/ 2147483647 h 192"/>
                <a:gd name="T74" fmla="*/ 2147483647 w 208"/>
                <a:gd name="T75" fmla="*/ 2147483647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192"/>
                <a:gd name="T116" fmla="*/ 208 w 208"/>
                <a:gd name="T117" fmla="*/ 192 h 1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192">
                  <a:moveTo>
                    <a:pt x="112" y="184"/>
                  </a:moveTo>
                  <a:lnTo>
                    <a:pt x="128" y="176"/>
                  </a:lnTo>
                  <a:lnTo>
                    <a:pt x="120" y="160"/>
                  </a:lnTo>
                  <a:lnTo>
                    <a:pt x="112" y="144"/>
                  </a:lnTo>
                  <a:lnTo>
                    <a:pt x="120" y="136"/>
                  </a:lnTo>
                  <a:lnTo>
                    <a:pt x="136" y="136"/>
                  </a:lnTo>
                  <a:lnTo>
                    <a:pt x="160" y="96"/>
                  </a:lnTo>
                  <a:lnTo>
                    <a:pt x="168" y="80"/>
                  </a:lnTo>
                  <a:lnTo>
                    <a:pt x="176" y="64"/>
                  </a:lnTo>
                  <a:lnTo>
                    <a:pt x="168" y="56"/>
                  </a:lnTo>
                  <a:lnTo>
                    <a:pt x="168" y="32"/>
                  </a:lnTo>
                  <a:lnTo>
                    <a:pt x="208" y="24"/>
                  </a:lnTo>
                  <a:lnTo>
                    <a:pt x="192" y="0"/>
                  </a:lnTo>
                  <a:lnTo>
                    <a:pt x="176" y="0"/>
                  </a:lnTo>
                  <a:lnTo>
                    <a:pt x="152" y="0"/>
                  </a:lnTo>
                  <a:lnTo>
                    <a:pt x="128" y="8"/>
                  </a:lnTo>
                  <a:lnTo>
                    <a:pt x="128" y="24"/>
                  </a:lnTo>
                  <a:lnTo>
                    <a:pt x="120" y="40"/>
                  </a:lnTo>
                  <a:lnTo>
                    <a:pt x="112" y="48"/>
                  </a:lnTo>
                  <a:lnTo>
                    <a:pt x="112" y="56"/>
                  </a:lnTo>
                  <a:lnTo>
                    <a:pt x="104" y="72"/>
                  </a:lnTo>
                  <a:lnTo>
                    <a:pt x="80" y="80"/>
                  </a:lnTo>
                  <a:lnTo>
                    <a:pt x="72" y="88"/>
                  </a:lnTo>
                  <a:lnTo>
                    <a:pt x="56" y="112"/>
                  </a:lnTo>
                  <a:lnTo>
                    <a:pt x="32" y="112"/>
                  </a:lnTo>
                  <a:lnTo>
                    <a:pt x="16" y="104"/>
                  </a:lnTo>
                  <a:lnTo>
                    <a:pt x="0" y="104"/>
                  </a:lnTo>
                  <a:lnTo>
                    <a:pt x="8" y="112"/>
                  </a:lnTo>
                  <a:lnTo>
                    <a:pt x="24" y="128"/>
                  </a:lnTo>
                  <a:lnTo>
                    <a:pt x="24" y="136"/>
                  </a:lnTo>
                  <a:lnTo>
                    <a:pt x="32" y="152"/>
                  </a:lnTo>
                  <a:lnTo>
                    <a:pt x="8" y="160"/>
                  </a:lnTo>
                  <a:lnTo>
                    <a:pt x="8" y="176"/>
                  </a:lnTo>
                  <a:lnTo>
                    <a:pt x="32" y="168"/>
                  </a:lnTo>
                  <a:lnTo>
                    <a:pt x="72" y="168"/>
                  </a:lnTo>
                  <a:lnTo>
                    <a:pt x="88" y="192"/>
                  </a:lnTo>
                  <a:lnTo>
                    <a:pt x="96" y="192"/>
                  </a:lnTo>
                  <a:lnTo>
                    <a:pt x="112" y="18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82" name="Freeform 623"/>
            <p:cNvSpPr>
              <a:spLocks/>
            </p:cNvSpPr>
            <p:nvPr/>
          </p:nvSpPr>
          <p:spPr bwMode="auto">
            <a:xfrm>
              <a:off x="5622010" y="2928031"/>
              <a:ext cx="493477" cy="515410"/>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2147483647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2147483647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68"/>
                <a:gd name="T109" fmla="*/ 0 h 384"/>
                <a:gd name="T110" fmla="*/ 368 w 368"/>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83" name="Freeform 624"/>
            <p:cNvSpPr>
              <a:spLocks/>
            </p:cNvSpPr>
            <p:nvPr/>
          </p:nvSpPr>
          <p:spPr bwMode="auto">
            <a:xfrm>
              <a:off x="5492609" y="2874296"/>
              <a:ext cx="246739" cy="183135"/>
            </a:xfrm>
            <a:custGeom>
              <a:avLst/>
              <a:gdLst>
                <a:gd name="T0" fmla="*/ 2147483647 w 184"/>
                <a:gd name="T1" fmla="*/ 2147483647 h 136"/>
                <a:gd name="T2" fmla="*/ 2147483647 w 184"/>
                <a:gd name="T3" fmla="*/ 2147483647 h 136"/>
                <a:gd name="T4" fmla="*/ 2147483647 w 184"/>
                <a:gd name="T5" fmla="*/ 2147483647 h 136"/>
                <a:gd name="T6" fmla="*/ 2147483647 w 184"/>
                <a:gd name="T7" fmla="*/ 0 h 136"/>
                <a:gd name="T8" fmla="*/ 2147483647 w 184"/>
                <a:gd name="T9" fmla="*/ 2147483647 h 136"/>
                <a:gd name="T10" fmla="*/ 2147483647 w 184"/>
                <a:gd name="T11" fmla="*/ 2147483647 h 136"/>
                <a:gd name="T12" fmla="*/ 2147483647 w 184"/>
                <a:gd name="T13" fmla="*/ 2147483647 h 136"/>
                <a:gd name="T14" fmla="*/ 2147483647 w 184"/>
                <a:gd name="T15" fmla="*/ 2147483647 h 136"/>
                <a:gd name="T16" fmla="*/ 2147483647 w 184"/>
                <a:gd name="T17" fmla="*/ 2147483647 h 136"/>
                <a:gd name="T18" fmla="*/ 2147483647 w 184"/>
                <a:gd name="T19" fmla="*/ 2147483647 h 136"/>
                <a:gd name="T20" fmla="*/ 2147483647 w 184"/>
                <a:gd name="T21" fmla="*/ 2147483647 h 136"/>
                <a:gd name="T22" fmla="*/ 2147483647 w 184"/>
                <a:gd name="T23" fmla="*/ 2147483647 h 136"/>
                <a:gd name="T24" fmla="*/ 2147483647 w 184"/>
                <a:gd name="T25" fmla="*/ 2147483647 h 136"/>
                <a:gd name="T26" fmla="*/ 2147483647 w 184"/>
                <a:gd name="T27" fmla="*/ 2147483647 h 136"/>
                <a:gd name="T28" fmla="*/ 2147483647 w 184"/>
                <a:gd name="T29" fmla="*/ 2147483647 h 136"/>
                <a:gd name="T30" fmla="*/ 2147483647 w 184"/>
                <a:gd name="T31" fmla="*/ 2147483647 h 136"/>
                <a:gd name="T32" fmla="*/ 0 w 184"/>
                <a:gd name="T33" fmla="*/ 2147483647 h 136"/>
                <a:gd name="T34" fmla="*/ 0 w 184"/>
                <a:gd name="T35" fmla="*/ 2147483647 h 136"/>
                <a:gd name="T36" fmla="*/ 2147483647 w 184"/>
                <a:gd name="T37" fmla="*/ 2147483647 h 136"/>
                <a:gd name="T38" fmla="*/ 2147483647 w 184"/>
                <a:gd name="T39" fmla="*/ 2147483647 h 136"/>
                <a:gd name="T40" fmla="*/ 2147483647 w 184"/>
                <a:gd name="T41" fmla="*/ 2147483647 h 136"/>
                <a:gd name="T42" fmla="*/ 2147483647 w 184"/>
                <a:gd name="T43" fmla="*/ 2147483647 h 136"/>
                <a:gd name="T44" fmla="*/ 2147483647 w 184"/>
                <a:gd name="T45" fmla="*/ 2147483647 h 136"/>
                <a:gd name="T46" fmla="*/ 2147483647 w 184"/>
                <a:gd name="T47" fmla="*/ 2147483647 h 136"/>
                <a:gd name="T48" fmla="*/ 2147483647 w 184"/>
                <a:gd name="T49" fmla="*/ 2147483647 h 136"/>
                <a:gd name="T50" fmla="*/ 2147483647 w 184"/>
                <a:gd name="T51" fmla="*/ 2147483647 h 136"/>
                <a:gd name="T52" fmla="*/ 2147483647 w 184"/>
                <a:gd name="T53" fmla="*/ 2147483647 h 136"/>
                <a:gd name="T54" fmla="*/ 2147483647 w 184"/>
                <a:gd name="T55" fmla="*/ 2147483647 h 136"/>
                <a:gd name="T56" fmla="*/ 2147483647 w 184"/>
                <a:gd name="T57" fmla="*/ 2147483647 h 136"/>
                <a:gd name="T58" fmla="*/ 2147483647 w 184"/>
                <a:gd name="T59" fmla="*/ 2147483647 h 136"/>
                <a:gd name="T60" fmla="*/ 2147483647 w 184"/>
                <a:gd name="T61" fmla="*/ 2147483647 h 136"/>
                <a:gd name="T62" fmla="*/ 2147483647 w 184"/>
                <a:gd name="T63" fmla="*/ 2147483647 h 136"/>
                <a:gd name="T64" fmla="*/ 2147483647 w 184"/>
                <a:gd name="T65" fmla="*/ 2147483647 h 136"/>
                <a:gd name="T66" fmla="*/ 2147483647 w 184"/>
                <a:gd name="T67" fmla="*/ 2147483647 h 136"/>
                <a:gd name="T68" fmla="*/ 2147483647 w 184"/>
                <a:gd name="T69" fmla="*/ 2147483647 h 1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4"/>
                <a:gd name="T106" fmla="*/ 0 h 136"/>
                <a:gd name="T107" fmla="*/ 184 w 184"/>
                <a:gd name="T108" fmla="*/ 136 h 1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4" h="136">
                  <a:moveTo>
                    <a:pt x="168" y="8"/>
                  </a:moveTo>
                  <a:lnTo>
                    <a:pt x="152" y="16"/>
                  </a:lnTo>
                  <a:lnTo>
                    <a:pt x="144" y="16"/>
                  </a:lnTo>
                  <a:lnTo>
                    <a:pt x="136" y="0"/>
                  </a:lnTo>
                  <a:lnTo>
                    <a:pt x="120" y="8"/>
                  </a:lnTo>
                  <a:lnTo>
                    <a:pt x="112" y="16"/>
                  </a:lnTo>
                  <a:lnTo>
                    <a:pt x="96" y="24"/>
                  </a:lnTo>
                  <a:lnTo>
                    <a:pt x="88" y="16"/>
                  </a:lnTo>
                  <a:lnTo>
                    <a:pt x="80" y="16"/>
                  </a:lnTo>
                  <a:lnTo>
                    <a:pt x="64" y="8"/>
                  </a:lnTo>
                  <a:lnTo>
                    <a:pt x="56" y="32"/>
                  </a:lnTo>
                  <a:lnTo>
                    <a:pt x="40" y="40"/>
                  </a:lnTo>
                  <a:lnTo>
                    <a:pt x="32" y="48"/>
                  </a:lnTo>
                  <a:lnTo>
                    <a:pt x="16" y="40"/>
                  </a:lnTo>
                  <a:lnTo>
                    <a:pt x="8" y="40"/>
                  </a:lnTo>
                  <a:lnTo>
                    <a:pt x="8" y="64"/>
                  </a:lnTo>
                  <a:lnTo>
                    <a:pt x="0" y="80"/>
                  </a:lnTo>
                  <a:lnTo>
                    <a:pt x="0" y="96"/>
                  </a:lnTo>
                  <a:lnTo>
                    <a:pt x="16" y="104"/>
                  </a:lnTo>
                  <a:lnTo>
                    <a:pt x="8" y="128"/>
                  </a:lnTo>
                  <a:lnTo>
                    <a:pt x="24" y="128"/>
                  </a:lnTo>
                  <a:lnTo>
                    <a:pt x="40" y="136"/>
                  </a:lnTo>
                  <a:lnTo>
                    <a:pt x="64" y="136"/>
                  </a:lnTo>
                  <a:lnTo>
                    <a:pt x="80" y="112"/>
                  </a:lnTo>
                  <a:lnTo>
                    <a:pt x="88" y="104"/>
                  </a:lnTo>
                  <a:lnTo>
                    <a:pt x="112" y="96"/>
                  </a:lnTo>
                  <a:lnTo>
                    <a:pt x="120" y="80"/>
                  </a:lnTo>
                  <a:lnTo>
                    <a:pt x="120" y="72"/>
                  </a:lnTo>
                  <a:lnTo>
                    <a:pt x="128" y="64"/>
                  </a:lnTo>
                  <a:lnTo>
                    <a:pt x="136" y="48"/>
                  </a:lnTo>
                  <a:lnTo>
                    <a:pt x="136" y="32"/>
                  </a:lnTo>
                  <a:lnTo>
                    <a:pt x="160" y="24"/>
                  </a:lnTo>
                  <a:lnTo>
                    <a:pt x="184" y="24"/>
                  </a:lnTo>
                  <a:lnTo>
                    <a:pt x="176" y="8"/>
                  </a:lnTo>
                  <a:lnTo>
                    <a:pt x="168"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84" name="Freeform 625"/>
            <p:cNvSpPr>
              <a:spLocks/>
            </p:cNvSpPr>
            <p:nvPr/>
          </p:nvSpPr>
          <p:spPr bwMode="auto">
            <a:xfrm>
              <a:off x="6039821" y="3078267"/>
              <a:ext cx="203971" cy="47264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2147483647 h 352"/>
                <a:gd name="T12" fmla="*/ 2147483647 w 152"/>
                <a:gd name="T13" fmla="*/ 2147483647 h 352"/>
                <a:gd name="T14" fmla="*/ 2147483647 w 152"/>
                <a:gd name="T15" fmla="*/ 2147483647 h 352"/>
                <a:gd name="T16" fmla="*/ 2147483647 w 152"/>
                <a:gd name="T17" fmla="*/ 2147483647 h 352"/>
                <a:gd name="T18" fmla="*/ 2147483647 w 152"/>
                <a:gd name="T19" fmla="*/ 0 h 352"/>
                <a:gd name="T20" fmla="*/ 2147483647 w 152"/>
                <a:gd name="T21" fmla="*/ 0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0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2147483647 h 352"/>
                <a:gd name="T58" fmla="*/ 2147483647 w 152"/>
                <a:gd name="T59" fmla="*/ 2147483647 h 352"/>
                <a:gd name="T60" fmla="*/ 2147483647 w 152"/>
                <a:gd name="T61" fmla="*/ 2147483647 h 352"/>
                <a:gd name="T62" fmla="*/ 2147483647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85" name="Freeform 626"/>
            <p:cNvSpPr>
              <a:spLocks/>
            </p:cNvSpPr>
            <p:nvPr/>
          </p:nvSpPr>
          <p:spPr bwMode="auto">
            <a:xfrm>
              <a:off x="5622010" y="2928031"/>
              <a:ext cx="493477" cy="515410"/>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0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0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2147483647 w 368"/>
                <a:gd name="T73" fmla="*/ 2147483647 h 384"/>
                <a:gd name="T74" fmla="*/ 2147483647 w 368"/>
                <a:gd name="T75" fmla="*/ 2147483647 h 38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68"/>
                <a:gd name="T115" fmla="*/ 0 h 384"/>
                <a:gd name="T116" fmla="*/ 368 w 368"/>
                <a:gd name="T117" fmla="*/ 384 h 38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86" name="Freeform 627"/>
            <p:cNvSpPr>
              <a:spLocks/>
            </p:cNvSpPr>
            <p:nvPr/>
          </p:nvSpPr>
          <p:spPr bwMode="auto">
            <a:xfrm>
              <a:off x="6039821" y="3078267"/>
              <a:ext cx="203971" cy="47264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0 h 352"/>
                <a:gd name="T12" fmla="*/ 2147483647 w 152"/>
                <a:gd name="T13" fmla="*/ 2147483647 h 352"/>
                <a:gd name="T14" fmla="*/ 2147483647 w 152"/>
                <a:gd name="T15" fmla="*/ 2147483647 h 352"/>
                <a:gd name="T16" fmla="*/ 0 w 152"/>
                <a:gd name="T17" fmla="*/ 2147483647 h 352"/>
                <a:gd name="T18" fmla="*/ 2147483647 w 152"/>
                <a:gd name="T19" fmla="*/ 2147483647 h 352"/>
                <a:gd name="T20" fmla="*/ 2147483647 w 152"/>
                <a:gd name="T21" fmla="*/ 2147483647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2147483647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0 h 352"/>
                <a:gd name="T58" fmla="*/ 2147483647 w 152"/>
                <a:gd name="T59" fmla="*/ 2147483647 h 352"/>
                <a:gd name="T60" fmla="*/ 2147483647 w 152"/>
                <a:gd name="T61" fmla="*/ 2147483647 h 352"/>
                <a:gd name="T62" fmla="*/ 0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87" name="Freeform 628"/>
            <p:cNvSpPr>
              <a:spLocks/>
            </p:cNvSpPr>
            <p:nvPr/>
          </p:nvSpPr>
          <p:spPr bwMode="auto">
            <a:xfrm>
              <a:off x="6136324" y="3217538"/>
              <a:ext cx="129401" cy="150236"/>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88" name="Freeform 629"/>
            <p:cNvSpPr>
              <a:spLocks/>
            </p:cNvSpPr>
            <p:nvPr/>
          </p:nvSpPr>
          <p:spPr bwMode="auto">
            <a:xfrm>
              <a:off x="5954285" y="3121035"/>
              <a:ext cx="85536" cy="75666"/>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4"/>
                <a:gd name="T43" fmla="*/ 0 h 56"/>
                <a:gd name="T44" fmla="*/ 64 w 64"/>
                <a:gd name="T45" fmla="*/ 56 h 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89" name="Freeform 630"/>
            <p:cNvSpPr>
              <a:spLocks/>
            </p:cNvSpPr>
            <p:nvPr/>
          </p:nvSpPr>
          <p:spPr bwMode="auto">
            <a:xfrm>
              <a:off x="6136324" y="3217538"/>
              <a:ext cx="129401" cy="150236"/>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90" name="Freeform 631"/>
            <p:cNvSpPr>
              <a:spLocks/>
            </p:cNvSpPr>
            <p:nvPr/>
          </p:nvSpPr>
          <p:spPr bwMode="auto">
            <a:xfrm>
              <a:off x="5954285" y="3121035"/>
              <a:ext cx="85536" cy="75666"/>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4"/>
                <a:gd name="T46" fmla="*/ 0 h 56"/>
                <a:gd name="T47" fmla="*/ 64 w 64"/>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91" name="Freeform 632"/>
            <p:cNvSpPr>
              <a:spLocks/>
            </p:cNvSpPr>
            <p:nvPr/>
          </p:nvSpPr>
          <p:spPr bwMode="auto">
            <a:xfrm>
              <a:off x="4815998" y="2412621"/>
              <a:ext cx="107468" cy="75666"/>
            </a:xfrm>
            <a:custGeom>
              <a:avLst/>
              <a:gdLst>
                <a:gd name="T0" fmla="*/ 2147483647 w 80"/>
                <a:gd name="T1" fmla="*/ 2147483647 h 56"/>
                <a:gd name="T2" fmla="*/ 2147483647 w 80"/>
                <a:gd name="T3" fmla="*/ 2147483647 h 56"/>
                <a:gd name="T4" fmla="*/ 2147483647 w 80"/>
                <a:gd name="T5" fmla="*/ 0 h 56"/>
                <a:gd name="T6" fmla="*/ 2147483647 w 80"/>
                <a:gd name="T7" fmla="*/ 2147483647 h 56"/>
                <a:gd name="T8" fmla="*/ 2147483647 w 80"/>
                <a:gd name="T9" fmla="*/ 0 h 56"/>
                <a:gd name="T10" fmla="*/ 2147483647 w 80"/>
                <a:gd name="T11" fmla="*/ 0 h 56"/>
                <a:gd name="T12" fmla="*/ 2147483647 w 80"/>
                <a:gd name="T13" fmla="*/ 2147483647 h 56"/>
                <a:gd name="T14" fmla="*/ 2147483647 w 80"/>
                <a:gd name="T15" fmla="*/ 2147483647 h 56"/>
                <a:gd name="T16" fmla="*/ 0 w 80"/>
                <a:gd name="T17" fmla="*/ 2147483647 h 56"/>
                <a:gd name="T18" fmla="*/ 2147483647 w 80"/>
                <a:gd name="T19" fmla="*/ 2147483647 h 56"/>
                <a:gd name="T20" fmla="*/ 2147483647 w 80"/>
                <a:gd name="T21" fmla="*/ 2147483647 h 56"/>
                <a:gd name="T22" fmla="*/ 2147483647 w 80"/>
                <a:gd name="T23" fmla="*/ 2147483647 h 56"/>
                <a:gd name="T24" fmla="*/ 2147483647 w 80"/>
                <a:gd name="T25" fmla="*/ 2147483647 h 56"/>
                <a:gd name="T26" fmla="*/ 2147483647 w 80"/>
                <a:gd name="T27" fmla="*/ 2147483647 h 56"/>
                <a:gd name="T28" fmla="*/ 2147483647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2147483647 w 80"/>
                <a:gd name="T39" fmla="*/ 2147483647 h 56"/>
                <a:gd name="T40" fmla="*/ 2147483647 w 80"/>
                <a:gd name="T41" fmla="*/ 2147483647 h 56"/>
                <a:gd name="T42" fmla="*/ 2147483647 w 80"/>
                <a:gd name="T43" fmla="*/ 2147483647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0"/>
                <a:gd name="T67" fmla="*/ 0 h 56"/>
                <a:gd name="T68" fmla="*/ 80 w 80"/>
                <a:gd name="T69" fmla="*/ 56 h 5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0" h="56">
                  <a:moveTo>
                    <a:pt x="80" y="16"/>
                  </a:moveTo>
                  <a:lnTo>
                    <a:pt x="72" y="8"/>
                  </a:lnTo>
                  <a:lnTo>
                    <a:pt x="64" y="0"/>
                  </a:lnTo>
                  <a:lnTo>
                    <a:pt x="56" y="8"/>
                  </a:lnTo>
                  <a:lnTo>
                    <a:pt x="40" y="0"/>
                  </a:lnTo>
                  <a:lnTo>
                    <a:pt x="24" y="0"/>
                  </a:lnTo>
                  <a:lnTo>
                    <a:pt x="8" y="8"/>
                  </a:lnTo>
                  <a:lnTo>
                    <a:pt x="8" y="24"/>
                  </a:lnTo>
                  <a:lnTo>
                    <a:pt x="0" y="24"/>
                  </a:lnTo>
                  <a:lnTo>
                    <a:pt x="8" y="24"/>
                  </a:lnTo>
                  <a:lnTo>
                    <a:pt x="16" y="32"/>
                  </a:lnTo>
                  <a:lnTo>
                    <a:pt x="24" y="32"/>
                  </a:lnTo>
                  <a:lnTo>
                    <a:pt x="32" y="40"/>
                  </a:lnTo>
                  <a:lnTo>
                    <a:pt x="24" y="48"/>
                  </a:lnTo>
                  <a:lnTo>
                    <a:pt x="32" y="48"/>
                  </a:lnTo>
                  <a:lnTo>
                    <a:pt x="40" y="56"/>
                  </a:lnTo>
                  <a:lnTo>
                    <a:pt x="48" y="56"/>
                  </a:lnTo>
                  <a:lnTo>
                    <a:pt x="56" y="48"/>
                  </a:lnTo>
                  <a:lnTo>
                    <a:pt x="64" y="48"/>
                  </a:lnTo>
                  <a:lnTo>
                    <a:pt x="64" y="40"/>
                  </a:lnTo>
                  <a:lnTo>
                    <a:pt x="72" y="32"/>
                  </a:lnTo>
                  <a:lnTo>
                    <a:pt x="80"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92" name="Freeform 633"/>
            <p:cNvSpPr>
              <a:spLocks/>
            </p:cNvSpPr>
            <p:nvPr/>
          </p:nvSpPr>
          <p:spPr bwMode="auto">
            <a:xfrm>
              <a:off x="4869731" y="2316119"/>
              <a:ext cx="75667"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93" name="Freeform 634"/>
            <p:cNvSpPr>
              <a:spLocks/>
            </p:cNvSpPr>
            <p:nvPr/>
          </p:nvSpPr>
          <p:spPr bwMode="auto">
            <a:xfrm>
              <a:off x="4858765" y="2423587"/>
              <a:ext cx="161203" cy="139270"/>
            </a:xfrm>
            <a:custGeom>
              <a:avLst/>
              <a:gdLst>
                <a:gd name="T0" fmla="*/ 2147483647 w 120"/>
                <a:gd name="T1" fmla="*/ 2147483647 h 104"/>
                <a:gd name="T2" fmla="*/ 2147483647 w 120"/>
                <a:gd name="T3" fmla="*/ 2147483647 h 104"/>
                <a:gd name="T4" fmla="*/ 2147483647 w 120"/>
                <a:gd name="T5" fmla="*/ 2147483647 h 104"/>
                <a:gd name="T6" fmla="*/ 2147483647 w 120"/>
                <a:gd name="T7" fmla="*/ 2147483647 h 104"/>
                <a:gd name="T8" fmla="*/ 2147483647 w 120"/>
                <a:gd name="T9" fmla="*/ 0 h 104"/>
                <a:gd name="T10" fmla="*/ 2147483647 w 120"/>
                <a:gd name="T11" fmla="*/ 2147483647 h 104"/>
                <a:gd name="T12" fmla="*/ 2147483647 w 120"/>
                <a:gd name="T13" fmla="*/ 2147483647 h 104"/>
                <a:gd name="T14" fmla="*/ 2147483647 w 120"/>
                <a:gd name="T15" fmla="*/ 2147483647 h 104"/>
                <a:gd name="T16" fmla="*/ 2147483647 w 120"/>
                <a:gd name="T17" fmla="*/ 2147483647 h 104"/>
                <a:gd name="T18" fmla="*/ 2147483647 w 120"/>
                <a:gd name="T19" fmla="*/ 2147483647 h 104"/>
                <a:gd name="T20" fmla="*/ 2147483647 w 120"/>
                <a:gd name="T21" fmla="*/ 2147483647 h 104"/>
                <a:gd name="T22" fmla="*/ 2147483647 w 120"/>
                <a:gd name="T23" fmla="*/ 2147483647 h 104"/>
                <a:gd name="T24" fmla="*/ 2147483647 w 120"/>
                <a:gd name="T25" fmla="*/ 2147483647 h 104"/>
                <a:gd name="T26" fmla="*/ 2147483647 w 120"/>
                <a:gd name="T27" fmla="*/ 2147483647 h 104"/>
                <a:gd name="T28" fmla="*/ 2147483647 w 120"/>
                <a:gd name="T29" fmla="*/ 2147483647 h 104"/>
                <a:gd name="T30" fmla="*/ 0 w 120"/>
                <a:gd name="T31" fmla="*/ 2147483647 h 104"/>
                <a:gd name="T32" fmla="*/ 2147483647 w 120"/>
                <a:gd name="T33" fmla="*/ 2147483647 h 104"/>
                <a:gd name="T34" fmla="*/ 2147483647 w 120"/>
                <a:gd name="T35" fmla="*/ 2147483647 h 104"/>
                <a:gd name="T36" fmla="*/ 2147483647 w 120"/>
                <a:gd name="T37" fmla="*/ 2147483647 h 104"/>
                <a:gd name="T38" fmla="*/ 2147483647 w 120"/>
                <a:gd name="T39" fmla="*/ 2147483647 h 104"/>
                <a:gd name="T40" fmla="*/ 2147483647 w 120"/>
                <a:gd name="T41" fmla="*/ 2147483647 h 104"/>
                <a:gd name="T42" fmla="*/ 2147483647 w 120"/>
                <a:gd name="T43" fmla="*/ 2147483647 h 104"/>
                <a:gd name="T44" fmla="*/ 2147483647 w 120"/>
                <a:gd name="T45" fmla="*/ 2147483647 h 104"/>
                <a:gd name="T46" fmla="*/ 2147483647 w 120"/>
                <a:gd name="T47" fmla="*/ 2147483647 h 104"/>
                <a:gd name="T48" fmla="*/ 2147483647 w 120"/>
                <a:gd name="T49" fmla="*/ 2147483647 h 104"/>
                <a:gd name="T50" fmla="*/ 2147483647 w 120"/>
                <a:gd name="T51" fmla="*/ 2147483647 h 104"/>
                <a:gd name="T52" fmla="*/ 2147483647 w 120"/>
                <a:gd name="T53" fmla="*/ 2147483647 h 104"/>
                <a:gd name="T54" fmla="*/ 2147483647 w 120"/>
                <a:gd name="T55" fmla="*/ 2147483647 h 10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0"/>
                <a:gd name="T85" fmla="*/ 0 h 104"/>
                <a:gd name="T86" fmla="*/ 120 w 120"/>
                <a:gd name="T87" fmla="*/ 104 h 10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0" h="104">
                  <a:moveTo>
                    <a:pt x="120" y="56"/>
                  </a:moveTo>
                  <a:lnTo>
                    <a:pt x="112" y="40"/>
                  </a:lnTo>
                  <a:lnTo>
                    <a:pt x="96" y="8"/>
                  </a:lnTo>
                  <a:lnTo>
                    <a:pt x="80" y="8"/>
                  </a:lnTo>
                  <a:lnTo>
                    <a:pt x="72" y="0"/>
                  </a:lnTo>
                  <a:lnTo>
                    <a:pt x="56" y="8"/>
                  </a:lnTo>
                  <a:lnTo>
                    <a:pt x="48" y="8"/>
                  </a:lnTo>
                  <a:lnTo>
                    <a:pt x="40" y="24"/>
                  </a:lnTo>
                  <a:lnTo>
                    <a:pt x="32" y="32"/>
                  </a:lnTo>
                  <a:lnTo>
                    <a:pt x="32" y="40"/>
                  </a:lnTo>
                  <a:lnTo>
                    <a:pt x="24" y="40"/>
                  </a:lnTo>
                  <a:lnTo>
                    <a:pt x="16" y="48"/>
                  </a:lnTo>
                  <a:lnTo>
                    <a:pt x="8" y="48"/>
                  </a:lnTo>
                  <a:lnTo>
                    <a:pt x="8" y="56"/>
                  </a:lnTo>
                  <a:lnTo>
                    <a:pt x="8" y="72"/>
                  </a:lnTo>
                  <a:lnTo>
                    <a:pt x="0" y="80"/>
                  </a:lnTo>
                  <a:lnTo>
                    <a:pt x="8" y="88"/>
                  </a:lnTo>
                  <a:lnTo>
                    <a:pt x="8" y="96"/>
                  </a:lnTo>
                  <a:lnTo>
                    <a:pt x="16" y="96"/>
                  </a:lnTo>
                  <a:lnTo>
                    <a:pt x="32" y="96"/>
                  </a:lnTo>
                  <a:lnTo>
                    <a:pt x="56" y="104"/>
                  </a:lnTo>
                  <a:lnTo>
                    <a:pt x="80" y="104"/>
                  </a:lnTo>
                  <a:lnTo>
                    <a:pt x="96" y="104"/>
                  </a:lnTo>
                  <a:lnTo>
                    <a:pt x="104" y="80"/>
                  </a:lnTo>
                  <a:lnTo>
                    <a:pt x="112" y="80"/>
                  </a:lnTo>
                  <a:lnTo>
                    <a:pt x="104" y="64"/>
                  </a:lnTo>
                  <a:lnTo>
                    <a:pt x="120" y="64"/>
                  </a:lnTo>
                  <a:lnTo>
                    <a:pt x="120" y="5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94" name="Freeform 635"/>
            <p:cNvSpPr>
              <a:spLocks/>
            </p:cNvSpPr>
            <p:nvPr/>
          </p:nvSpPr>
          <p:spPr bwMode="auto">
            <a:xfrm>
              <a:off x="4826964" y="2358887"/>
              <a:ext cx="129401" cy="75667"/>
            </a:xfrm>
            <a:custGeom>
              <a:avLst/>
              <a:gdLst>
                <a:gd name="T0" fmla="*/ 2147483647 w 96"/>
                <a:gd name="T1" fmla="*/ 2147483647 h 56"/>
                <a:gd name="T2" fmla="*/ 2147483647 w 96"/>
                <a:gd name="T3" fmla="*/ 2147483647 h 56"/>
                <a:gd name="T4" fmla="*/ 2147483647 w 96"/>
                <a:gd name="T5" fmla="*/ 2147483647 h 56"/>
                <a:gd name="T6" fmla="*/ 2147483647 w 96"/>
                <a:gd name="T7" fmla="*/ 2147483647 h 56"/>
                <a:gd name="T8" fmla="*/ 2147483647 w 96"/>
                <a:gd name="T9" fmla="*/ 2147483647 h 56"/>
                <a:gd name="T10" fmla="*/ 2147483647 w 96"/>
                <a:gd name="T11" fmla="*/ 2147483647 h 56"/>
                <a:gd name="T12" fmla="*/ 2147483647 w 96"/>
                <a:gd name="T13" fmla="*/ 2147483647 h 56"/>
                <a:gd name="T14" fmla="*/ 2147483647 w 96"/>
                <a:gd name="T15" fmla="*/ 2147483647 h 56"/>
                <a:gd name="T16" fmla="*/ 2147483647 w 96"/>
                <a:gd name="T17" fmla="*/ 2147483647 h 56"/>
                <a:gd name="T18" fmla="*/ 2147483647 w 96"/>
                <a:gd name="T19" fmla="*/ 2147483647 h 56"/>
                <a:gd name="T20" fmla="*/ 2147483647 w 96"/>
                <a:gd name="T21" fmla="*/ 2147483647 h 56"/>
                <a:gd name="T22" fmla="*/ 2147483647 w 96"/>
                <a:gd name="T23" fmla="*/ 0 h 56"/>
                <a:gd name="T24" fmla="*/ 2147483647 w 96"/>
                <a:gd name="T25" fmla="*/ 2147483647 h 56"/>
                <a:gd name="T26" fmla="*/ 2147483647 w 96"/>
                <a:gd name="T27" fmla="*/ 2147483647 h 56"/>
                <a:gd name="T28" fmla="*/ 2147483647 w 96"/>
                <a:gd name="T29" fmla="*/ 2147483647 h 56"/>
                <a:gd name="T30" fmla="*/ 2147483647 w 96"/>
                <a:gd name="T31" fmla="*/ 2147483647 h 56"/>
                <a:gd name="T32" fmla="*/ 0 w 96"/>
                <a:gd name="T33" fmla="*/ 2147483647 h 56"/>
                <a:gd name="T34" fmla="*/ 0 w 96"/>
                <a:gd name="T35" fmla="*/ 2147483647 h 56"/>
                <a:gd name="T36" fmla="*/ 2147483647 w 96"/>
                <a:gd name="T37" fmla="*/ 2147483647 h 56"/>
                <a:gd name="T38" fmla="*/ 2147483647 w 96"/>
                <a:gd name="T39" fmla="*/ 2147483647 h 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56"/>
                <a:gd name="T62" fmla="*/ 96 w 96"/>
                <a:gd name="T63" fmla="*/ 56 h 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56">
                  <a:moveTo>
                    <a:pt x="32" y="40"/>
                  </a:moveTo>
                  <a:lnTo>
                    <a:pt x="48" y="48"/>
                  </a:lnTo>
                  <a:lnTo>
                    <a:pt x="56" y="40"/>
                  </a:lnTo>
                  <a:lnTo>
                    <a:pt x="64" y="48"/>
                  </a:lnTo>
                  <a:lnTo>
                    <a:pt x="72" y="56"/>
                  </a:lnTo>
                  <a:lnTo>
                    <a:pt x="80" y="56"/>
                  </a:lnTo>
                  <a:lnTo>
                    <a:pt x="96" y="48"/>
                  </a:lnTo>
                  <a:lnTo>
                    <a:pt x="88" y="40"/>
                  </a:lnTo>
                  <a:lnTo>
                    <a:pt x="80" y="24"/>
                  </a:lnTo>
                  <a:lnTo>
                    <a:pt x="80" y="16"/>
                  </a:lnTo>
                  <a:lnTo>
                    <a:pt x="64" y="8"/>
                  </a:lnTo>
                  <a:lnTo>
                    <a:pt x="56" y="0"/>
                  </a:lnTo>
                  <a:lnTo>
                    <a:pt x="40" y="8"/>
                  </a:lnTo>
                  <a:lnTo>
                    <a:pt x="32" y="24"/>
                  </a:lnTo>
                  <a:lnTo>
                    <a:pt x="16" y="16"/>
                  </a:lnTo>
                  <a:lnTo>
                    <a:pt x="8" y="16"/>
                  </a:lnTo>
                  <a:lnTo>
                    <a:pt x="0" y="32"/>
                  </a:lnTo>
                  <a:lnTo>
                    <a:pt x="0" y="48"/>
                  </a:lnTo>
                  <a:lnTo>
                    <a:pt x="16" y="40"/>
                  </a:lnTo>
                  <a:lnTo>
                    <a:pt x="32" y="4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95" name="Freeform 636"/>
            <p:cNvSpPr>
              <a:spLocks/>
            </p:cNvSpPr>
            <p:nvPr/>
          </p:nvSpPr>
          <p:spPr bwMode="auto">
            <a:xfrm>
              <a:off x="4202989" y="3357905"/>
              <a:ext cx="129401"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2147483647 h 72"/>
                <a:gd name="T14" fmla="*/ 2147483647 w 96"/>
                <a:gd name="T15" fmla="*/ 2147483647 h 72"/>
                <a:gd name="T16" fmla="*/ 2147483647 w 96"/>
                <a:gd name="T17" fmla="*/ 2147483647 h 72"/>
                <a:gd name="T18" fmla="*/ 2147483647 w 96"/>
                <a:gd name="T19" fmla="*/ 2147483647 h 72"/>
                <a:gd name="T20" fmla="*/ 2147483647 w 96"/>
                <a:gd name="T21" fmla="*/ 2147483647 h 72"/>
                <a:gd name="T22" fmla="*/ 2147483647 w 96"/>
                <a:gd name="T23" fmla="*/ 2147483647 h 72"/>
                <a:gd name="T24" fmla="*/ 2147483647 w 96"/>
                <a:gd name="T25" fmla="*/ 2147483647 h 72"/>
                <a:gd name="T26" fmla="*/ 2147483647 w 96"/>
                <a:gd name="T27" fmla="*/ 0 h 72"/>
                <a:gd name="T28" fmla="*/ 2147483647 w 96"/>
                <a:gd name="T29" fmla="*/ 0 h 72"/>
                <a:gd name="T30" fmla="*/ 2147483647 w 96"/>
                <a:gd name="T31" fmla="*/ 2147483647 h 72"/>
                <a:gd name="T32" fmla="*/ 2147483647 w 96"/>
                <a:gd name="T33" fmla="*/ 2147483647 h 72"/>
                <a:gd name="T34" fmla="*/ 2147483647 w 96"/>
                <a:gd name="T35" fmla="*/ 2147483647 h 72"/>
                <a:gd name="T36" fmla="*/ 0 w 96"/>
                <a:gd name="T37" fmla="*/ 2147483647 h 72"/>
                <a:gd name="T38" fmla="*/ 2147483647 w 96"/>
                <a:gd name="T39" fmla="*/ 2147483647 h 72"/>
                <a:gd name="T40" fmla="*/ 2147483647 w 96"/>
                <a:gd name="T41" fmla="*/ 2147483647 h 72"/>
                <a:gd name="T42" fmla="*/ 2147483647 w 96"/>
                <a:gd name="T43" fmla="*/ 2147483647 h 72"/>
                <a:gd name="T44" fmla="*/ 2147483647 w 96"/>
                <a:gd name="T45" fmla="*/ 2147483647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6"/>
                <a:gd name="T70" fmla="*/ 0 h 72"/>
                <a:gd name="T71" fmla="*/ 96 w 96"/>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6" h="72">
                  <a:moveTo>
                    <a:pt x="40" y="40"/>
                  </a:moveTo>
                  <a:lnTo>
                    <a:pt x="56" y="40"/>
                  </a:lnTo>
                  <a:lnTo>
                    <a:pt x="64" y="56"/>
                  </a:lnTo>
                  <a:lnTo>
                    <a:pt x="72" y="64"/>
                  </a:lnTo>
                  <a:lnTo>
                    <a:pt x="80" y="72"/>
                  </a:lnTo>
                  <a:lnTo>
                    <a:pt x="88" y="72"/>
                  </a:lnTo>
                  <a:lnTo>
                    <a:pt x="96" y="64"/>
                  </a:lnTo>
                  <a:lnTo>
                    <a:pt x="96" y="48"/>
                  </a:lnTo>
                  <a:lnTo>
                    <a:pt x="96" y="32"/>
                  </a:lnTo>
                  <a:lnTo>
                    <a:pt x="88" y="16"/>
                  </a:lnTo>
                  <a:lnTo>
                    <a:pt x="80" y="8"/>
                  </a:lnTo>
                  <a:lnTo>
                    <a:pt x="64" y="8"/>
                  </a:lnTo>
                  <a:lnTo>
                    <a:pt x="48" y="8"/>
                  </a:lnTo>
                  <a:lnTo>
                    <a:pt x="32" y="0"/>
                  </a:lnTo>
                  <a:lnTo>
                    <a:pt x="24" y="0"/>
                  </a:lnTo>
                  <a:lnTo>
                    <a:pt x="24" y="8"/>
                  </a:lnTo>
                  <a:lnTo>
                    <a:pt x="24" y="16"/>
                  </a:lnTo>
                  <a:lnTo>
                    <a:pt x="16" y="16"/>
                  </a:lnTo>
                  <a:lnTo>
                    <a:pt x="0" y="24"/>
                  </a:lnTo>
                  <a:lnTo>
                    <a:pt x="8" y="24"/>
                  </a:lnTo>
                  <a:lnTo>
                    <a:pt x="24" y="56"/>
                  </a:lnTo>
                  <a:lnTo>
                    <a:pt x="32" y="48"/>
                  </a:lnTo>
                  <a:lnTo>
                    <a:pt x="40" y="4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96" name="Freeform 637"/>
            <p:cNvSpPr>
              <a:spLocks/>
            </p:cNvSpPr>
            <p:nvPr/>
          </p:nvSpPr>
          <p:spPr bwMode="auto">
            <a:xfrm>
              <a:off x="4171187" y="3293204"/>
              <a:ext cx="107468" cy="74570"/>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0 h 56"/>
                <a:gd name="T20" fmla="*/ 2147483647 w 80"/>
                <a:gd name="T21" fmla="*/ 0 h 56"/>
                <a:gd name="T22" fmla="*/ 2147483647 w 80"/>
                <a:gd name="T23" fmla="*/ 0 h 56"/>
                <a:gd name="T24" fmla="*/ 0 w 80"/>
                <a:gd name="T25" fmla="*/ 2147483647 h 56"/>
                <a:gd name="T26" fmla="*/ 2147483647 w 80"/>
                <a:gd name="T27" fmla="*/ 2147483647 h 56"/>
                <a:gd name="T28" fmla="*/ 2147483647 w 80"/>
                <a:gd name="T29" fmla="*/ 2147483647 h 56"/>
                <a:gd name="T30" fmla="*/ 2147483647 w 80"/>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6"/>
                <a:gd name="T50" fmla="*/ 80 w 80"/>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97" name="Freeform 638"/>
            <p:cNvSpPr>
              <a:spLocks/>
            </p:cNvSpPr>
            <p:nvPr/>
          </p:nvSpPr>
          <p:spPr bwMode="auto">
            <a:xfrm>
              <a:off x="4869731" y="2316119"/>
              <a:ext cx="75667"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2147483647 w 56"/>
                <a:gd name="T15" fmla="*/ 0 h 48"/>
                <a:gd name="T16" fmla="*/ 0 w 56"/>
                <a:gd name="T17" fmla="*/ 2147483647 h 48"/>
                <a:gd name="T18" fmla="*/ 0 w 56"/>
                <a:gd name="T19" fmla="*/ 2147483647 h 48"/>
                <a:gd name="T20" fmla="*/ 0 w 56"/>
                <a:gd name="T21" fmla="*/ 2147483647 h 48"/>
                <a:gd name="T22" fmla="*/ 2147483647 w 56"/>
                <a:gd name="T23" fmla="*/ 2147483647 h 48"/>
                <a:gd name="T24" fmla="*/ 2147483647 w 56"/>
                <a:gd name="T25" fmla="*/ 2147483647 h 48"/>
                <a:gd name="T26" fmla="*/ 2147483647 w 56"/>
                <a:gd name="T27" fmla="*/ 2147483647 h 48"/>
                <a:gd name="T28" fmla="*/ 2147483647 w 56"/>
                <a:gd name="T29" fmla="*/ 2147483647 h 48"/>
                <a:gd name="T30" fmla="*/ 2147483647 w 56"/>
                <a:gd name="T31" fmla="*/ 2147483647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6"/>
                <a:gd name="T49" fmla="*/ 0 h 48"/>
                <a:gd name="T50" fmla="*/ 56 w 56"/>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98" name="Freeform 639"/>
            <p:cNvSpPr>
              <a:spLocks/>
            </p:cNvSpPr>
            <p:nvPr/>
          </p:nvSpPr>
          <p:spPr bwMode="auto">
            <a:xfrm>
              <a:off x="4171187" y="3293204"/>
              <a:ext cx="107468" cy="74570"/>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2147483647 h 56"/>
                <a:gd name="T20" fmla="*/ 2147483647 w 80"/>
                <a:gd name="T21" fmla="*/ 2147483647 h 56"/>
                <a:gd name="T22" fmla="*/ 2147483647 w 80"/>
                <a:gd name="T23" fmla="*/ 0 h 56"/>
                <a:gd name="T24" fmla="*/ 2147483647 w 80"/>
                <a:gd name="T25" fmla="*/ 0 h 56"/>
                <a:gd name="T26" fmla="*/ 2147483647 w 80"/>
                <a:gd name="T27" fmla="*/ 0 h 56"/>
                <a:gd name="T28" fmla="*/ 0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0"/>
                <a:gd name="T58" fmla="*/ 0 h 56"/>
                <a:gd name="T59" fmla="*/ 80 w 80"/>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99" name="Freeform 640"/>
            <p:cNvSpPr>
              <a:spLocks/>
            </p:cNvSpPr>
            <p:nvPr/>
          </p:nvSpPr>
          <p:spPr bwMode="auto">
            <a:xfrm>
              <a:off x="4182153" y="3100199"/>
              <a:ext cx="203971" cy="224807"/>
            </a:xfrm>
            <a:custGeom>
              <a:avLst/>
              <a:gdLst>
                <a:gd name="T0" fmla="*/ 2147483647 w 152"/>
                <a:gd name="T1" fmla="*/ 2147483647 h 168"/>
                <a:gd name="T2" fmla="*/ 2147483647 w 152"/>
                <a:gd name="T3" fmla="*/ 2147483647 h 168"/>
                <a:gd name="T4" fmla="*/ 2147483647 w 152"/>
                <a:gd name="T5" fmla="*/ 2147483647 h 168"/>
                <a:gd name="T6" fmla="*/ 2147483647 w 152"/>
                <a:gd name="T7" fmla="*/ 2147483647 h 168"/>
                <a:gd name="T8" fmla="*/ 2147483647 w 152"/>
                <a:gd name="T9" fmla="*/ 2147483647 h 168"/>
                <a:gd name="T10" fmla="*/ 2147483647 w 152"/>
                <a:gd name="T11" fmla="*/ 2147483647 h 168"/>
                <a:gd name="T12" fmla="*/ 2147483647 w 152"/>
                <a:gd name="T13" fmla="*/ 2147483647 h 168"/>
                <a:gd name="T14" fmla="*/ 2147483647 w 152"/>
                <a:gd name="T15" fmla="*/ 2147483647 h 168"/>
                <a:gd name="T16" fmla="*/ 2147483647 w 152"/>
                <a:gd name="T17" fmla="*/ 2147483647 h 168"/>
                <a:gd name="T18" fmla="*/ 2147483647 w 152"/>
                <a:gd name="T19" fmla="*/ 2147483647 h 168"/>
                <a:gd name="T20" fmla="*/ 2147483647 w 152"/>
                <a:gd name="T21" fmla="*/ 2147483647 h 168"/>
                <a:gd name="T22" fmla="*/ 2147483647 w 152"/>
                <a:gd name="T23" fmla="*/ 0 h 168"/>
                <a:gd name="T24" fmla="*/ 2147483647 w 152"/>
                <a:gd name="T25" fmla="*/ 2147483647 h 168"/>
                <a:gd name="T26" fmla="*/ 2147483647 w 152"/>
                <a:gd name="T27" fmla="*/ 2147483647 h 168"/>
                <a:gd name="T28" fmla="*/ 2147483647 w 152"/>
                <a:gd name="T29" fmla="*/ 2147483647 h 168"/>
                <a:gd name="T30" fmla="*/ 2147483647 w 152"/>
                <a:gd name="T31" fmla="*/ 2147483647 h 168"/>
                <a:gd name="T32" fmla="*/ 2147483647 w 152"/>
                <a:gd name="T33" fmla="*/ 2147483647 h 168"/>
                <a:gd name="T34" fmla="*/ 0 w 152"/>
                <a:gd name="T35" fmla="*/ 2147483647 h 168"/>
                <a:gd name="T36" fmla="*/ 2147483647 w 152"/>
                <a:gd name="T37" fmla="*/ 2147483647 h 168"/>
                <a:gd name="T38" fmla="*/ 2147483647 w 152"/>
                <a:gd name="T39" fmla="*/ 2147483647 h 168"/>
                <a:gd name="T40" fmla="*/ 0 w 152"/>
                <a:gd name="T41" fmla="*/ 2147483647 h 168"/>
                <a:gd name="T42" fmla="*/ 2147483647 w 152"/>
                <a:gd name="T43" fmla="*/ 2147483647 h 168"/>
                <a:gd name="T44" fmla="*/ 2147483647 w 152"/>
                <a:gd name="T45" fmla="*/ 2147483647 h 1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2"/>
                <a:gd name="T70" fmla="*/ 0 h 168"/>
                <a:gd name="T71" fmla="*/ 152 w 152"/>
                <a:gd name="T72" fmla="*/ 168 h 16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2" h="168">
                  <a:moveTo>
                    <a:pt x="24" y="144"/>
                  </a:moveTo>
                  <a:lnTo>
                    <a:pt x="40" y="152"/>
                  </a:lnTo>
                  <a:lnTo>
                    <a:pt x="48" y="160"/>
                  </a:lnTo>
                  <a:lnTo>
                    <a:pt x="56" y="168"/>
                  </a:lnTo>
                  <a:lnTo>
                    <a:pt x="72" y="152"/>
                  </a:lnTo>
                  <a:lnTo>
                    <a:pt x="80" y="160"/>
                  </a:lnTo>
                  <a:lnTo>
                    <a:pt x="136" y="160"/>
                  </a:lnTo>
                  <a:lnTo>
                    <a:pt x="152" y="152"/>
                  </a:lnTo>
                  <a:lnTo>
                    <a:pt x="144" y="144"/>
                  </a:lnTo>
                  <a:lnTo>
                    <a:pt x="128" y="32"/>
                  </a:lnTo>
                  <a:lnTo>
                    <a:pt x="144" y="32"/>
                  </a:lnTo>
                  <a:lnTo>
                    <a:pt x="104" y="0"/>
                  </a:lnTo>
                  <a:lnTo>
                    <a:pt x="104" y="16"/>
                  </a:lnTo>
                  <a:lnTo>
                    <a:pt x="64" y="16"/>
                  </a:lnTo>
                  <a:lnTo>
                    <a:pt x="64" y="48"/>
                  </a:lnTo>
                  <a:lnTo>
                    <a:pt x="56" y="56"/>
                  </a:lnTo>
                  <a:lnTo>
                    <a:pt x="48" y="80"/>
                  </a:lnTo>
                  <a:lnTo>
                    <a:pt x="0" y="80"/>
                  </a:lnTo>
                  <a:lnTo>
                    <a:pt x="8" y="104"/>
                  </a:lnTo>
                  <a:lnTo>
                    <a:pt x="8" y="136"/>
                  </a:lnTo>
                  <a:lnTo>
                    <a:pt x="0" y="144"/>
                  </a:lnTo>
                  <a:lnTo>
                    <a:pt x="16" y="144"/>
                  </a:lnTo>
                  <a:lnTo>
                    <a:pt x="24" y="14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00" name="Freeform 641"/>
            <p:cNvSpPr>
              <a:spLocks/>
            </p:cNvSpPr>
            <p:nvPr/>
          </p:nvSpPr>
          <p:spPr bwMode="auto">
            <a:xfrm>
              <a:off x="4880698" y="3013567"/>
              <a:ext cx="193004" cy="183135"/>
            </a:xfrm>
            <a:custGeom>
              <a:avLst/>
              <a:gdLst>
                <a:gd name="T0" fmla="*/ 0 w 144"/>
                <a:gd name="T1" fmla="*/ 2147483647 h 136"/>
                <a:gd name="T2" fmla="*/ 2147483647 w 144"/>
                <a:gd name="T3" fmla="*/ 2147483647 h 136"/>
                <a:gd name="T4" fmla="*/ 2147483647 w 144"/>
                <a:gd name="T5" fmla="*/ 2147483647 h 136"/>
                <a:gd name="T6" fmla="*/ 2147483647 w 144"/>
                <a:gd name="T7" fmla="*/ 2147483647 h 136"/>
                <a:gd name="T8" fmla="*/ 2147483647 w 144"/>
                <a:gd name="T9" fmla="*/ 2147483647 h 136"/>
                <a:gd name="T10" fmla="*/ 2147483647 w 144"/>
                <a:gd name="T11" fmla="*/ 2147483647 h 136"/>
                <a:gd name="T12" fmla="*/ 2147483647 w 144"/>
                <a:gd name="T13" fmla="*/ 2147483647 h 136"/>
                <a:gd name="T14" fmla="*/ 2147483647 w 144"/>
                <a:gd name="T15" fmla="*/ 2147483647 h 136"/>
                <a:gd name="T16" fmla="*/ 2147483647 w 144"/>
                <a:gd name="T17" fmla="*/ 2147483647 h 136"/>
                <a:gd name="T18" fmla="*/ 2147483647 w 144"/>
                <a:gd name="T19" fmla="*/ 2147483647 h 136"/>
                <a:gd name="T20" fmla="*/ 2147483647 w 144"/>
                <a:gd name="T21" fmla="*/ 2147483647 h 136"/>
                <a:gd name="T22" fmla="*/ 2147483647 w 144"/>
                <a:gd name="T23" fmla="*/ 2147483647 h 136"/>
                <a:gd name="T24" fmla="*/ 2147483647 w 144"/>
                <a:gd name="T25" fmla="*/ 2147483647 h 136"/>
                <a:gd name="T26" fmla="*/ 2147483647 w 144"/>
                <a:gd name="T27" fmla="*/ 0 h 136"/>
                <a:gd name="T28" fmla="*/ 2147483647 w 144"/>
                <a:gd name="T29" fmla="*/ 2147483647 h 136"/>
                <a:gd name="T30" fmla="*/ 2147483647 w 144"/>
                <a:gd name="T31" fmla="*/ 2147483647 h 136"/>
                <a:gd name="T32" fmla="*/ 2147483647 w 144"/>
                <a:gd name="T33" fmla="*/ 0 h 136"/>
                <a:gd name="T34" fmla="*/ 2147483647 w 144"/>
                <a:gd name="T35" fmla="*/ 2147483647 h 136"/>
                <a:gd name="T36" fmla="*/ 2147483647 w 144"/>
                <a:gd name="T37" fmla="*/ 0 h 136"/>
                <a:gd name="T38" fmla="*/ 2147483647 w 144"/>
                <a:gd name="T39" fmla="*/ 0 h 136"/>
                <a:gd name="T40" fmla="*/ 2147483647 w 144"/>
                <a:gd name="T41" fmla="*/ 2147483647 h 136"/>
                <a:gd name="T42" fmla="*/ 0 w 144"/>
                <a:gd name="T43" fmla="*/ 2147483647 h 1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4"/>
                <a:gd name="T67" fmla="*/ 0 h 136"/>
                <a:gd name="T68" fmla="*/ 144 w 144"/>
                <a:gd name="T69" fmla="*/ 136 h 1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4" h="136">
                  <a:moveTo>
                    <a:pt x="0" y="16"/>
                  </a:moveTo>
                  <a:lnTo>
                    <a:pt x="8" y="32"/>
                  </a:lnTo>
                  <a:lnTo>
                    <a:pt x="8" y="40"/>
                  </a:lnTo>
                  <a:lnTo>
                    <a:pt x="8" y="136"/>
                  </a:lnTo>
                  <a:lnTo>
                    <a:pt x="16" y="136"/>
                  </a:lnTo>
                  <a:lnTo>
                    <a:pt x="120" y="136"/>
                  </a:lnTo>
                  <a:lnTo>
                    <a:pt x="136" y="128"/>
                  </a:lnTo>
                  <a:lnTo>
                    <a:pt x="144" y="120"/>
                  </a:lnTo>
                  <a:lnTo>
                    <a:pt x="136" y="88"/>
                  </a:lnTo>
                  <a:lnTo>
                    <a:pt x="120" y="56"/>
                  </a:lnTo>
                  <a:lnTo>
                    <a:pt x="96" y="32"/>
                  </a:lnTo>
                  <a:lnTo>
                    <a:pt x="128" y="48"/>
                  </a:lnTo>
                  <a:lnTo>
                    <a:pt x="136" y="32"/>
                  </a:lnTo>
                  <a:lnTo>
                    <a:pt x="120" y="0"/>
                  </a:lnTo>
                  <a:lnTo>
                    <a:pt x="112" y="8"/>
                  </a:lnTo>
                  <a:lnTo>
                    <a:pt x="88" y="8"/>
                  </a:lnTo>
                  <a:lnTo>
                    <a:pt x="80" y="0"/>
                  </a:lnTo>
                  <a:lnTo>
                    <a:pt x="48" y="8"/>
                  </a:lnTo>
                  <a:lnTo>
                    <a:pt x="24" y="0"/>
                  </a:lnTo>
                  <a:lnTo>
                    <a:pt x="8" y="0"/>
                  </a:lnTo>
                  <a:lnTo>
                    <a:pt x="8" y="8"/>
                  </a:lnTo>
                  <a:lnTo>
                    <a:pt x="0"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01" name="Freeform 642"/>
            <p:cNvSpPr>
              <a:spLocks/>
            </p:cNvSpPr>
            <p:nvPr/>
          </p:nvSpPr>
          <p:spPr bwMode="auto">
            <a:xfrm>
              <a:off x="4622993" y="2981765"/>
              <a:ext cx="279637" cy="268671"/>
            </a:xfrm>
            <a:custGeom>
              <a:avLst/>
              <a:gdLst>
                <a:gd name="T0" fmla="*/ 2147483647 w 208"/>
                <a:gd name="T1" fmla="*/ 2147483647 h 200"/>
                <a:gd name="T2" fmla="*/ 2147483647 w 208"/>
                <a:gd name="T3" fmla="*/ 2147483647 h 200"/>
                <a:gd name="T4" fmla="*/ 2147483647 w 208"/>
                <a:gd name="T5" fmla="*/ 2147483647 h 200"/>
                <a:gd name="T6" fmla="*/ 0 w 208"/>
                <a:gd name="T7" fmla="*/ 2147483647 h 200"/>
                <a:gd name="T8" fmla="*/ 0 w 208"/>
                <a:gd name="T9" fmla="*/ 2147483647 h 200"/>
                <a:gd name="T10" fmla="*/ 2147483647 w 208"/>
                <a:gd name="T11" fmla="*/ 2147483647 h 200"/>
                <a:gd name="T12" fmla="*/ 2147483647 w 208"/>
                <a:gd name="T13" fmla="*/ 2147483647 h 200"/>
                <a:gd name="T14" fmla="*/ 2147483647 w 208"/>
                <a:gd name="T15" fmla="*/ 2147483647 h 200"/>
                <a:gd name="T16" fmla="*/ 2147483647 w 208"/>
                <a:gd name="T17" fmla="*/ 2147483647 h 200"/>
                <a:gd name="T18" fmla="*/ 2147483647 w 208"/>
                <a:gd name="T19" fmla="*/ 2147483647 h 200"/>
                <a:gd name="T20" fmla="*/ 2147483647 w 208"/>
                <a:gd name="T21" fmla="*/ 2147483647 h 200"/>
                <a:gd name="T22" fmla="*/ 2147483647 w 208"/>
                <a:gd name="T23" fmla="*/ 2147483647 h 200"/>
                <a:gd name="T24" fmla="*/ 2147483647 w 208"/>
                <a:gd name="T25" fmla="*/ 2147483647 h 200"/>
                <a:gd name="T26" fmla="*/ 2147483647 w 208"/>
                <a:gd name="T27" fmla="*/ 2147483647 h 200"/>
                <a:gd name="T28" fmla="*/ 2147483647 w 208"/>
                <a:gd name="T29" fmla="*/ 2147483647 h 200"/>
                <a:gd name="T30" fmla="*/ 2147483647 w 208"/>
                <a:gd name="T31" fmla="*/ 2147483647 h 200"/>
                <a:gd name="T32" fmla="*/ 2147483647 w 208"/>
                <a:gd name="T33" fmla="*/ 2147483647 h 200"/>
                <a:gd name="T34" fmla="*/ 2147483647 w 208"/>
                <a:gd name="T35" fmla="*/ 2147483647 h 200"/>
                <a:gd name="T36" fmla="*/ 2147483647 w 208"/>
                <a:gd name="T37" fmla="*/ 2147483647 h 200"/>
                <a:gd name="T38" fmla="*/ 2147483647 w 208"/>
                <a:gd name="T39" fmla="*/ 2147483647 h 200"/>
                <a:gd name="T40" fmla="*/ 2147483647 w 208"/>
                <a:gd name="T41" fmla="*/ 2147483647 h 200"/>
                <a:gd name="T42" fmla="*/ 2147483647 w 208"/>
                <a:gd name="T43" fmla="*/ 2147483647 h 200"/>
                <a:gd name="T44" fmla="*/ 2147483647 w 208"/>
                <a:gd name="T45" fmla="*/ 2147483647 h 200"/>
                <a:gd name="T46" fmla="*/ 2147483647 w 208"/>
                <a:gd name="T47" fmla="*/ 2147483647 h 200"/>
                <a:gd name="T48" fmla="*/ 2147483647 w 208"/>
                <a:gd name="T49" fmla="*/ 2147483647 h 200"/>
                <a:gd name="T50" fmla="*/ 2147483647 w 208"/>
                <a:gd name="T51" fmla="*/ 2147483647 h 200"/>
                <a:gd name="T52" fmla="*/ 2147483647 w 208"/>
                <a:gd name="T53" fmla="*/ 2147483647 h 200"/>
                <a:gd name="T54" fmla="*/ 2147483647 w 208"/>
                <a:gd name="T55" fmla="*/ 2147483647 h 200"/>
                <a:gd name="T56" fmla="*/ 2147483647 w 208"/>
                <a:gd name="T57" fmla="*/ 2147483647 h 200"/>
                <a:gd name="T58" fmla="*/ 2147483647 w 208"/>
                <a:gd name="T59" fmla="*/ 2147483647 h 200"/>
                <a:gd name="T60" fmla="*/ 2147483647 w 208"/>
                <a:gd name="T61" fmla="*/ 2147483647 h 200"/>
                <a:gd name="T62" fmla="*/ 2147483647 w 208"/>
                <a:gd name="T63" fmla="*/ 0 h 200"/>
                <a:gd name="T64" fmla="*/ 2147483647 w 208"/>
                <a:gd name="T65" fmla="*/ 2147483647 h 200"/>
                <a:gd name="T66" fmla="*/ 2147483647 w 208"/>
                <a:gd name="T67" fmla="*/ 2147483647 h 2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8"/>
                <a:gd name="T103" fmla="*/ 0 h 200"/>
                <a:gd name="T104" fmla="*/ 208 w 208"/>
                <a:gd name="T105" fmla="*/ 200 h 2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8" h="200">
                  <a:moveTo>
                    <a:pt x="16" y="24"/>
                  </a:moveTo>
                  <a:lnTo>
                    <a:pt x="8" y="32"/>
                  </a:lnTo>
                  <a:lnTo>
                    <a:pt x="8" y="40"/>
                  </a:lnTo>
                  <a:lnTo>
                    <a:pt x="0" y="48"/>
                  </a:lnTo>
                  <a:lnTo>
                    <a:pt x="0" y="112"/>
                  </a:lnTo>
                  <a:lnTo>
                    <a:pt x="24" y="136"/>
                  </a:lnTo>
                  <a:lnTo>
                    <a:pt x="32" y="136"/>
                  </a:lnTo>
                  <a:lnTo>
                    <a:pt x="64" y="144"/>
                  </a:lnTo>
                  <a:lnTo>
                    <a:pt x="72" y="152"/>
                  </a:lnTo>
                  <a:lnTo>
                    <a:pt x="88" y="144"/>
                  </a:lnTo>
                  <a:lnTo>
                    <a:pt x="184" y="192"/>
                  </a:lnTo>
                  <a:lnTo>
                    <a:pt x="192" y="200"/>
                  </a:lnTo>
                  <a:lnTo>
                    <a:pt x="192" y="184"/>
                  </a:lnTo>
                  <a:lnTo>
                    <a:pt x="200" y="184"/>
                  </a:lnTo>
                  <a:lnTo>
                    <a:pt x="208" y="160"/>
                  </a:lnTo>
                  <a:lnTo>
                    <a:pt x="200" y="160"/>
                  </a:lnTo>
                  <a:lnTo>
                    <a:pt x="200" y="64"/>
                  </a:lnTo>
                  <a:lnTo>
                    <a:pt x="200" y="56"/>
                  </a:lnTo>
                  <a:lnTo>
                    <a:pt x="192" y="40"/>
                  </a:lnTo>
                  <a:lnTo>
                    <a:pt x="200" y="32"/>
                  </a:lnTo>
                  <a:lnTo>
                    <a:pt x="200" y="24"/>
                  </a:lnTo>
                  <a:lnTo>
                    <a:pt x="192" y="16"/>
                  </a:lnTo>
                  <a:lnTo>
                    <a:pt x="176" y="8"/>
                  </a:lnTo>
                  <a:lnTo>
                    <a:pt x="160" y="8"/>
                  </a:lnTo>
                  <a:lnTo>
                    <a:pt x="136" y="16"/>
                  </a:lnTo>
                  <a:lnTo>
                    <a:pt x="136" y="32"/>
                  </a:lnTo>
                  <a:lnTo>
                    <a:pt x="112" y="40"/>
                  </a:lnTo>
                  <a:lnTo>
                    <a:pt x="96" y="24"/>
                  </a:lnTo>
                  <a:lnTo>
                    <a:pt x="88" y="16"/>
                  </a:lnTo>
                  <a:lnTo>
                    <a:pt x="80" y="8"/>
                  </a:lnTo>
                  <a:lnTo>
                    <a:pt x="48" y="8"/>
                  </a:lnTo>
                  <a:lnTo>
                    <a:pt x="32" y="0"/>
                  </a:lnTo>
                  <a:lnTo>
                    <a:pt x="32" y="8"/>
                  </a:lnTo>
                  <a:lnTo>
                    <a:pt x="16" y="2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02" name="Freeform 643"/>
            <p:cNvSpPr>
              <a:spLocks/>
            </p:cNvSpPr>
            <p:nvPr/>
          </p:nvSpPr>
          <p:spPr bwMode="auto">
            <a:xfrm>
              <a:off x="4591191" y="2896229"/>
              <a:ext cx="74570" cy="139271"/>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104"/>
                <a:gd name="T65" fmla="*/ 56 w 56"/>
                <a:gd name="T66" fmla="*/ 104 h 10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03" name="Freeform 644"/>
            <p:cNvSpPr>
              <a:spLocks/>
            </p:cNvSpPr>
            <p:nvPr/>
          </p:nvSpPr>
          <p:spPr bwMode="auto">
            <a:xfrm>
              <a:off x="4245757" y="2928031"/>
              <a:ext cx="203971" cy="161202"/>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04" name="Freeform 645"/>
            <p:cNvSpPr>
              <a:spLocks/>
            </p:cNvSpPr>
            <p:nvPr/>
          </p:nvSpPr>
          <p:spPr bwMode="auto">
            <a:xfrm>
              <a:off x="4591191" y="2896229"/>
              <a:ext cx="74570" cy="139271"/>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2147483647 w 56"/>
                <a:gd name="T43" fmla="*/ 2147483647 h 1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6"/>
                <a:gd name="T67" fmla="*/ 0 h 104"/>
                <a:gd name="T68" fmla="*/ 56 w 56"/>
                <a:gd name="T69" fmla="*/ 104 h 1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05" name="Freeform 646"/>
            <p:cNvSpPr>
              <a:spLocks/>
            </p:cNvSpPr>
            <p:nvPr/>
          </p:nvSpPr>
          <p:spPr bwMode="auto">
            <a:xfrm>
              <a:off x="4245757" y="2928031"/>
              <a:ext cx="203971" cy="161202"/>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06" name="Freeform 647"/>
            <p:cNvSpPr>
              <a:spLocks/>
            </p:cNvSpPr>
            <p:nvPr/>
          </p:nvSpPr>
          <p:spPr bwMode="auto">
            <a:xfrm>
              <a:off x="4182153" y="3089233"/>
              <a:ext cx="139270" cy="118435"/>
            </a:xfrm>
            <a:custGeom>
              <a:avLst/>
              <a:gdLst>
                <a:gd name="T0" fmla="*/ 2147483647 w 104"/>
                <a:gd name="T1" fmla="*/ 2147483647 h 88"/>
                <a:gd name="T2" fmla="*/ 2147483647 w 104"/>
                <a:gd name="T3" fmla="*/ 2147483647 h 88"/>
                <a:gd name="T4" fmla="*/ 2147483647 w 104"/>
                <a:gd name="T5" fmla="*/ 2147483647 h 88"/>
                <a:gd name="T6" fmla="*/ 2147483647 w 104"/>
                <a:gd name="T7" fmla="*/ 2147483647 h 88"/>
                <a:gd name="T8" fmla="*/ 2147483647 w 104"/>
                <a:gd name="T9" fmla="*/ 2147483647 h 88"/>
                <a:gd name="T10" fmla="*/ 2147483647 w 104"/>
                <a:gd name="T11" fmla="*/ 0 h 88"/>
                <a:gd name="T12" fmla="*/ 2147483647 w 104"/>
                <a:gd name="T13" fmla="*/ 0 h 88"/>
                <a:gd name="T14" fmla="*/ 2147483647 w 104"/>
                <a:gd name="T15" fmla="*/ 2147483647 h 88"/>
                <a:gd name="T16" fmla="*/ 2147483647 w 104"/>
                <a:gd name="T17" fmla="*/ 2147483647 h 88"/>
                <a:gd name="T18" fmla="*/ 0 w 104"/>
                <a:gd name="T19" fmla="*/ 2147483647 h 88"/>
                <a:gd name="T20" fmla="*/ 2147483647 w 104"/>
                <a:gd name="T21" fmla="*/ 2147483647 h 88"/>
                <a:gd name="T22" fmla="*/ 2147483647 w 104"/>
                <a:gd name="T23" fmla="*/ 2147483647 h 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88"/>
                <a:gd name="T38" fmla="*/ 104 w 104"/>
                <a:gd name="T39" fmla="*/ 88 h 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88">
                  <a:moveTo>
                    <a:pt x="56" y="64"/>
                  </a:moveTo>
                  <a:lnTo>
                    <a:pt x="64" y="56"/>
                  </a:lnTo>
                  <a:lnTo>
                    <a:pt x="64" y="24"/>
                  </a:lnTo>
                  <a:lnTo>
                    <a:pt x="104" y="24"/>
                  </a:lnTo>
                  <a:lnTo>
                    <a:pt x="104" y="8"/>
                  </a:lnTo>
                  <a:lnTo>
                    <a:pt x="104" y="0"/>
                  </a:lnTo>
                  <a:lnTo>
                    <a:pt x="48" y="0"/>
                  </a:lnTo>
                  <a:lnTo>
                    <a:pt x="40" y="8"/>
                  </a:lnTo>
                  <a:lnTo>
                    <a:pt x="16" y="48"/>
                  </a:lnTo>
                  <a:lnTo>
                    <a:pt x="0" y="88"/>
                  </a:lnTo>
                  <a:lnTo>
                    <a:pt x="48" y="88"/>
                  </a:lnTo>
                  <a:lnTo>
                    <a:pt x="56" y="6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07" name="Freeform 648"/>
            <p:cNvSpPr>
              <a:spLocks/>
            </p:cNvSpPr>
            <p:nvPr/>
          </p:nvSpPr>
          <p:spPr bwMode="auto">
            <a:xfrm>
              <a:off x="4192022" y="3357905"/>
              <a:ext cx="42768" cy="31802"/>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2147483647 w 32"/>
                <a:gd name="T11" fmla="*/ 2147483647 h 24"/>
                <a:gd name="T12" fmla="*/ 2147483647 w 32"/>
                <a:gd name="T13" fmla="*/ 2147483647 h 24"/>
                <a:gd name="T14" fmla="*/ 2147483647 w 32"/>
                <a:gd name="T15" fmla="*/ 2147483647 h 24"/>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24"/>
                <a:gd name="T26" fmla="*/ 32 w 32"/>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24">
                  <a:moveTo>
                    <a:pt x="32" y="16"/>
                  </a:moveTo>
                  <a:lnTo>
                    <a:pt x="32" y="8"/>
                  </a:lnTo>
                  <a:lnTo>
                    <a:pt x="32" y="0"/>
                  </a:lnTo>
                  <a:lnTo>
                    <a:pt x="24" y="0"/>
                  </a:lnTo>
                  <a:lnTo>
                    <a:pt x="0" y="8"/>
                  </a:lnTo>
                  <a:lnTo>
                    <a:pt x="8" y="24"/>
                  </a:lnTo>
                  <a:lnTo>
                    <a:pt x="24" y="16"/>
                  </a:lnTo>
                  <a:lnTo>
                    <a:pt x="32"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08" name="Freeform 649"/>
            <p:cNvSpPr>
              <a:spLocks/>
            </p:cNvSpPr>
            <p:nvPr/>
          </p:nvSpPr>
          <p:spPr bwMode="auto">
            <a:xfrm>
              <a:off x="4837930" y="3174769"/>
              <a:ext cx="278541" cy="344338"/>
            </a:xfrm>
            <a:custGeom>
              <a:avLst/>
              <a:gdLst>
                <a:gd name="T0" fmla="*/ 2147483647 w 208"/>
                <a:gd name="T1" fmla="*/ 2147483647 h 256"/>
                <a:gd name="T2" fmla="*/ 2147483647 w 208"/>
                <a:gd name="T3" fmla="*/ 2147483647 h 256"/>
                <a:gd name="T4" fmla="*/ 2147483647 w 208"/>
                <a:gd name="T5" fmla="*/ 2147483647 h 256"/>
                <a:gd name="T6" fmla="*/ 2147483647 w 208"/>
                <a:gd name="T7" fmla="*/ 2147483647 h 256"/>
                <a:gd name="T8" fmla="*/ 2147483647 w 208"/>
                <a:gd name="T9" fmla="*/ 2147483647 h 256"/>
                <a:gd name="T10" fmla="*/ 2147483647 w 208"/>
                <a:gd name="T11" fmla="*/ 2147483647 h 256"/>
                <a:gd name="T12" fmla="*/ 2147483647 w 208"/>
                <a:gd name="T13" fmla="*/ 2147483647 h 256"/>
                <a:gd name="T14" fmla="*/ 2147483647 w 208"/>
                <a:gd name="T15" fmla="*/ 2147483647 h 256"/>
                <a:gd name="T16" fmla="*/ 2147483647 w 208"/>
                <a:gd name="T17" fmla="*/ 2147483647 h 256"/>
                <a:gd name="T18" fmla="*/ 0 w 208"/>
                <a:gd name="T19" fmla="*/ 2147483647 h 256"/>
                <a:gd name="T20" fmla="*/ 2147483647 w 208"/>
                <a:gd name="T21" fmla="*/ 2147483647 h 256"/>
                <a:gd name="T22" fmla="*/ 2147483647 w 208"/>
                <a:gd name="T23" fmla="*/ 2147483647 h 256"/>
                <a:gd name="T24" fmla="*/ 2147483647 w 208"/>
                <a:gd name="T25" fmla="*/ 2147483647 h 256"/>
                <a:gd name="T26" fmla="*/ 2147483647 w 208"/>
                <a:gd name="T27" fmla="*/ 2147483647 h 256"/>
                <a:gd name="T28" fmla="*/ 2147483647 w 208"/>
                <a:gd name="T29" fmla="*/ 2147483647 h 256"/>
                <a:gd name="T30" fmla="*/ 2147483647 w 208"/>
                <a:gd name="T31" fmla="*/ 2147483647 h 256"/>
                <a:gd name="T32" fmla="*/ 2147483647 w 208"/>
                <a:gd name="T33" fmla="*/ 2147483647 h 256"/>
                <a:gd name="T34" fmla="*/ 2147483647 w 208"/>
                <a:gd name="T35" fmla="*/ 2147483647 h 256"/>
                <a:gd name="T36" fmla="*/ 2147483647 w 208"/>
                <a:gd name="T37" fmla="*/ 2147483647 h 256"/>
                <a:gd name="T38" fmla="*/ 2147483647 w 208"/>
                <a:gd name="T39" fmla="*/ 2147483647 h 256"/>
                <a:gd name="T40" fmla="*/ 2147483647 w 208"/>
                <a:gd name="T41" fmla="*/ 2147483647 h 256"/>
                <a:gd name="T42" fmla="*/ 2147483647 w 208"/>
                <a:gd name="T43" fmla="*/ 2147483647 h 256"/>
                <a:gd name="T44" fmla="*/ 2147483647 w 208"/>
                <a:gd name="T45" fmla="*/ 2147483647 h 256"/>
                <a:gd name="T46" fmla="*/ 2147483647 w 208"/>
                <a:gd name="T47" fmla="*/ 2147483647 h 256"/>
                <a:gd name="T48" fmla="*/ 2147483647 w 208"/>
                <a:gd name="T49" fmla="*/ 2147483647 h 256"/>
                <a:gd name="T50" fmla="*/ 2147483647 w 208"/>
                <a:gd name="T51" fmla="*/ 2147483647 h 256"/>
                <a:gd name="T52" fmla="*/ 2147483647 w 208"/>
                <a:gd name="T53" fmla="*/ 2147483647 h 256"/>
                <a:gd name="T54" fmla="*/ 2147483647 w 208"/>
                <a:gd name="T55" fmla="*/ 2147483647 h 256"/>
                <a:gd name="T56" fmla="*/ 2147483647 w 208"/>
                <a:gd name="T57" fmla="*/ 2147483647 h 256"/>
                <a:gd name="T58" fmla="*/ 2147483647 w 208"/>
                <a:gd name="T59" fmla="*/ 2147483647 h 256"/>
                <a:gd name="T60" fmla="*/ 2147483647 w 208"/>
                <a:gd name="T61" fmla="*/ 2147483647 h 256"/>
                <a:gd name="T62" fmla="*/ 2147483647 w 208"/>
                <a:gd name="T63" fmla="*/ 2147483647 h 256"/>
                <a:gd name="T64" fmla="*/ 2147483647 w 208"/>
                <a:gd name="T65" fmla="*/ 2147483647 h 256"/>
                <a:gd name="T66" fmla="*/ 2147483647 w 208"/>
                <a:gd name="T67" fmla="*/ 2147483647 h 256"/>
                <a:gd name="T68" fmla="*/ 2147483647 w 208"/>
                <a:gd name="T69" fmla="*/ 2147483647 h 256"/>
                <a:gd name="T70" fmla="*/ 2147483647 w 208"/>
                <a:gd name="T71" fmla="*/ 0 h 256"/>
                <a:gd name="T72" fmla="*/ 2147483647 w 208"/>
                <a:gd name="T73" fmla="*/ 2147483647 h 256"/>
                <a:gd name="T74" fmla="*/ 2147483647 w 208"/>
                <a:gd name="T75" fmla="*/ 2147483647 h 25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256"/>
                <a:gd name="T116" fmla="*/ 208 w 208"/>
                <a:gd name="T117" fmla="*/ 256 h 25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256">
                  <a:moveTo>
                    <a:pt x="152" y="16"/>
                  </a:moveTo>
                  <a:lnTo>
                    <a:pt x="48" y="16"/>
                  </a:lnTo>
                  <a:lnTo>
                    <a:pt x="40" y="40"/>
                  </a:lnTo>
                  <a:lnTo>
                    <a:pt x="32" y="40"/>
                  </a:lnTo>
                  <a:lnTo>
                    <a:pt x="32" y="56"/>
                  </a:lnTo>
                  <a:lnTo>
                    <a:pt x="24" y="48"/>
                  </a:lnTo>
                  <a:lnTo>
                    <a:pt x="24" y="96"/>
                  </a:lnTo>
                  <a:lnTo>
                    <a:pt x="8" y="104"/>
                  </a:lnTo>
                  <a:lnTo>
                    <a:pt x="8" y="128"/>
                  </a:lnTo>
                  <a:lnTo>
                    <a:pt x="0" y="136"/>
                  </a:lnTo>
                  <a:lnTo>
                    <a:pt x="16" y="160"/>
                  </a:lnTo>
                  <a:lnTo>
                    <a:pt x="24" y="176"/>
                  </a:lnTo>
                  <a:lnTo>
                    <a:pt x="32" y="200"/>
                  </a:lnTo>
                  <a:lnTo>
                    <a:pt x="48" y="208"/>
                  </a:lnTo>
                  <a:lnTo>
                    <a:pt x="72" y="232"/>
                  </a:lnTo>
                  <a:lnTo>
                    <a:pt x="80" y="240"/>
                  </a:lnTo>
                  <a:lnTo>
                    <a:pt x="104" y="240"/>
                  </a:lnTo>
                  <a:lnTo>
                    <a:pt x="120" y="256"/>
                  </a:lnTo>
                  <a:lnTo>
                    <a:pt x="144" y="248"/>
                  </a:lnTo>
                  <a:lnTo>
                    <a:pt x="168" y="240"/>
                  </a:lnTo>
                  <a:lnTo>
                    <a:pt x="176" y="240"/>
                  </a:lnTo>
                  <a:lnTo>
                    <a:pt x="176" y="232"/>
                  </a:lnTo>
                  <a:lnTo>
                    <a:pt x="168" y="224"/>
                  </a:lnTo>
                  <a:lnTo>
                    <a:pt x="160" y="216"/>
                  </a:lnTo>
                  <a:lnTo>
                    <a:pt x="144" y="200"/>
                  </a:lnTo>
                  <a:lnTo>
                    <a:pt x="144" y="192"/>
                  </a:lnTo>
                  <a:lnTo>
                    <a:pt x="152" y="192"/>
                  </a:lnTo>
                  <a:lnTo>
                    <a:pt x="160" y="168"/>
                  </a:lnTo>
                  <a:lnTo>
                    <a:pt x="176" y="152"/>
                  </a:lnTo>
                  <a:lnTo>
                    <a:pt x="184" y="128"/>
                  </a:lnTo>
                  <a:lnTo>
                    <a:pt x="192" y="80"/>
                  </a:lnTo>
                  <a:lnTo>
                    <a:pt x="200" y="72"/>
                  </a:lnTo>
                  <a:lnTo>
                    <a:pt x="208" y="72"/>
                  </a:lnTo>
                  <a:lnTo>
                    <a:pt x="200" y="48"/>
                  </a:lnTo>
                  <a:lnTo>
                    <a:pt x="192" y="16"/>
                  </a:lnTo>
                  <a:lnTo>
                    <a:pt x="176" y="0"/>
                  </a:lnTo>
                  <a:lnTo>
                    <a:pt x="168" y="8"/>
                  </a:lnTo>
                  <a:lnTo>
                    <a:pt x="152"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09" name="Freeform 650"/>
            <p:cNvSpPr>
              <a:spLocks/>
            </p:cNvSpPr>
            <p:nvPr/>
          </p:nvSpPr>
          <p:spPr bwMode="auto">
            <a:xfrm>
              <a:off x="4321423" y="3400672"/>
              <a:ext cx="107468" cy="96502"/>
            </a:xfrm>
            <a:custGeom>
              <a:avLst/>
              <a:gdLst>
                <a:gd name="T0" fmla="*/ 2147483647 w 80"/>
                <a:gd name="T1" fmla="*/ 2147483647 h 72"/>
                <a:gd name="T2" fmla="*/ 2147483647 w 80"/>
                <a:gd name="T3" fmla="*/ 2147483647 h 72"/>
                <a:gd name="T4" fmla="*/ 2147483647 w 80"/>
                <a:gd name="T5" fmla="*/ 2147483647 h 72"/>
                <a:gd name="T6" fmla="*/ 2147483647 w 80"/>
                <a:gd name="T7" fmla="*/ 2147483647 h 72"/>
                <a:gd name="T8" fmla="*/ 2147483647 w 80"/>
                <a:gd name="T9" fmla="*/ 0 h 72"/>
                <a:gd name="T10" fmla="*/ 2147483647 w 80"/>
                <a:gd name="T11" fmla="*/ 0 h 72"/>
                <a:gd name="T12" fmla="*/ 2147483647 w 80"/>
                <a:gd name="T13" fmla="*/ 0 h 72"/>
                <a:gd name="T14" fmla="*/ 2147483647 w 80"/>
                <a:gd name="T15" fmla="*/ 0 h 72"/>
                <a:gd name="T16" fmla="*/ 2147483647 w 80"/>
                <a:gd name="T17" fmla="*/ 0 h 72"/>
                <a:gd name="T18" fmla="*/ 2147483647 w 80"/>
                <a:gd name="T19" fmla="*/ 2147483647 h 72"/>
                <a:gd name="T20" fmla="*/ 2147483647 w 80"/>
                <a:gd name="T21" fmla="*/ 2147483647 h 72"/>
                <a:gd name="T22" fmla="*/ 0 w 80"/>
                <a:gd name="T23" fmla="*/ 2147483647 h 72"/>
                <a:gd name="T24" fmla="*/ 2147483647 w 80"/>
                <a:gd name="T25" fmla="*/ 2147483647 h 72"/>
                <a:gd name="T26" fmla="*/ 2147483647 w 80"/>
                <a:gd name="T27" fmla="*/ 2147483647 h 72"/>
                <a:gd name="T28" fmla="*/ 2147483647 w 80"/>
                <a:gd name="T29" fmla="*/ 2147483647 h 72"/>
                <a:gd name="T30" fmla="*/ 2147483647 w 80"/>
                <a:gd name="T31" fmla="*/ 2147483647 h 72"/>
                <a:gd name="T32" fmla="*/ 2147483647 w 80"/>
                <a:gd name="T33" fmla="*/ 2147483647 h 72"/>
                <a:gd name="T34" fmla="*/ 2147483647 w 80"/>
                <a:gd name="T35" fmla="*/ 2147483647 h 72"/>
                <a:gd name="T36" fmla="*/ 2147483647 w 80"/>
                <a:gd name="T37" fmla="*/ 2147483647 h 72"/>
                <a:gd name="T38" fmla="*/ 2147483647 w 80"/>
                <a:gd name="T39" fmla="*/ 2147483647 h 72"/>
                <a:gd name="T40" fmla="*/ 2147483647 w 80"/>
                <a:gd name="T41" fmla="*/ 2147483647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72"/>
                <a:gd name="T65" fmla="*/ 80 w 80"/>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72">
                  <a:moveTo>
                    <a:pt x="72" y="40"/>
                  </a:moveTo>
                  <a:lnTo>
                    <a:pt x="80" y="24"/>
                  </a:lnTo>
                  <a:lnTo>
                    <a:pt x="72" y="8"/>
                  </a:lnTo>
                  <a:lnTo>
                    <a:pt x="48" y="8"/>
                  </a:lnTo>
                  <a:lnTo>
                    <a:pt x="40" y="0"/>
                  </a:lnTo>
                  <a:lnTo>
                    <a:pt x="32" y="0"/>
                  </a:lnTo>
                  <a:lnTo>
                    <a:pt x="24" y="0"/>
                  </a:lnTo>
                  <a:lnTo>
                    <a:pt x="16" y="0"/>
                  </a:lnTo>
                  <a:lnTo>
                    <a:pt x="8" y="0"/>
                  </a:lnTo>
                  <a:lnTo>
                    <a:pt x="8" y="16"/>
                  </a:lnTo>
                  <a:lnTo>
                    <a:pt x="8" y="32"/>
                  </a:lnTo>
                  <a:lnTo>
                    <a:pt x="0" y="40"/>
                  </a:lnTo>
                  <a:lnTo>
                    <a:pt x="8" y="40"/>
                  </a:lnTo>
                  <a:lnTo>
                    <a:pt x="8" y="56"/>
                  </a:lnTo>
                  <a:lnTo>
                    <a:pt x="16" y="64"/>
                  </a:lnTo>
                  <a:lnTo>
                    <a:pt x="16" y="72"/>
                  </a:lnTo>
                  <a:lnTo>
                    <a:pt x="32" y="72"/>
                  </a:lnTo>
                  <a:lnTo>
                    <a:pt x="64" y="64"/>
                  </a:lnTo>
                  <a:lnTo>
                    <a:pt x="72" y="64"/>
                  </a:lnTo>
                  <a:lnTo>
                    <a:pt x="72" y="48"/>
                  </a:lnTo>
                  <a:lnTo>
                    <a:pt x="72" y="4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10" name="Freeform 651"/>
            <p:cNvSpPr>
              <a:spLocks/>
            </p:cNvSpPr>
            <p:nvPr/>
          </p:nvSpPr>
          <p:spPr bwMode="auto">
            <a:xfrm>
              <a:off x="4267689" y="3432474"/>
              <a:ext cx="74570"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2147483647 h 48"/>
                <a:gd name="T10" fmla="*/ 2147483647 w 56"/>
                <a:gd name="T11" fmla="*/ 0 h 48"/>
                <a:gd name="T12" fmla="*/ 2147483647 w 56"/>
                <a:gd name="T13" fmla="*/ 2147483647 h 48"/>
                <a:gd name="T14" fmla="*/ 2147483647 w 56"/>
                <a:gd name="T15" fmla="*/ 2147483647 h 48"/>
                <a:gd name="T16" fmla="*/ 0 w 56"/>
                <a:gd name="T17" fmla="*/ 2147483647 h 48"/>
                <a:gd name="T18" fmla="*/ 2147483647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48" y="32"/>
                  </a:moveTo>
                  <a:lnTo>
                    <a:pt x="48" y="16"/>
                  </a:lnTo>
                  <a:lnTo>
                    <a:pt x="40" y="16"/>
                  </a:lnTo>
                  <a:lnTo>
                    <a:pt x="32" y="16"/>
                  </a:lnTo>
                  <a:lnTo>
                    <a:pt x="24" y="8"/>
                  </a:lnTo>
                  <a:lnTo>
                    <a:pt x="16" y="0"/>
                  </a:lnTo>
                  <a:lnTo>
                    <a:pt x="16" y="8"/>
                  </a:lnTo>
                  <a:lnTo>
                    <a:pt x="8" y="16"/>
                  </a:lnTo>
                  <a:lnTo>
                    <a:pt x="0" y="24"/>
                  </a:lnTo>
                  <a:lnTo>
                    <a:pt x="8" y="24"/>
                  </a:lnTo>
                  <a:lnTo>
                    <a:pt x="40" y="48"/>
                  </a:lnTo>
                  <a:lnTo>
                    <a:pt x="56" y="48"/>
                  </a:lnTo>
                  <a:lnTo>
                    <a:pt x="56" y="40"/>
                  </a:lnTo>
                  <a:lnTo>
                    <a:pt x="48" y="3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11" name="Freeform 652"/>
            <p:cNvSpPr>
              <a:spLocks/>
            </p:cNvSpPr>
            <p:nvPr/>
          </p:nvSpPr>
          <p:spPr bwMode="auto">
            <a:xfrm>
              <a:off x="4234791" y="3411638"/>
              <a:ext cx="53734" cy="53735"/>
            </a:xfrm>
            <a:custGeom>
              <a:avLst/>
              <a:gdLst>
                <a:gd name="T0" fmla="*/ 2147483647 w 40"/>
                <a:gd name="T1" fmla="*/ 2147483647 h 40"/>
                <a:gd name="T2" fmla="*/ 2147483647 w 40"/>
                <a:gd name="T3" fmla="*/ 2147483647 h 40"/>
                <a:gd name="T4" fmla="*/ 2147483647 w 40"/>
                <a:gd name="T5" fmla="*/ 0 h 40"/>
                <a:gd name="T6" fmla="*/ 2147483647 w 40"/>
                <a:gd name="T7" fmla="*/ 0 h 40"/>
                <a:gd name="T8" fmla="*/ 2147483647 w 40"/>
                <a:gd name="T9" fmla="*/ 2147483647 h 40"/>
                <a:gd name="T10" fmla="*/ 0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40"/>
                <a:gd name="T32" fmla="*/ 40 w 40"/>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12" name="Freeform 653"/>
            <p:cNvSpPr>
              <a:spLocks/>
            </p:cNvSpPr>
            <p:nvPr/>
          </p:nvSpPr>
          <p:spPr bwMode="auto">
            <a:xfrm>
              <a:off x="4196409" y="3357905"/>
              <a:ext cx="42768" cy="31802"/>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0 w 32"/>
                <a:gd name="T11" fmla="*/ 2147483647 h 24"/>
                <a:gd name="T12" fmla="*/ 2147483647 w 32"/>
                <a:gd name="T13" fmla="*/ 2147483647 h 24"/>
                <a:gd name="T14" fmla="*/ 2147483647 w 32"/>
                <a:gd name="T15" fmla="*/ 2147483647 h 24"/>
                <a:gd name="T16" fmla="*/ 2147483647 w 32"/>
                <a:gd name="T17" fmla="*/ 2147483647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
                <a:gd name="T28" fmla="*/ 0 h 24"/>
                <a:gd name="T29" fmla="*/ 32 w 32"/>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 h="24">
                  <a:moveTo>
                    <a:pt x="32" y="16"/>
                  </a:moveTo>
                  <a:lnTo>
                    <a:pt x="32" y="8"/>
                  </a:lnTo>
                  <a:lnTo>
                    <a:pt x="32" y="0"/>
                  </a:lnTo>
                  <a:lnTo>
                    <a:pt x="24" y="0"/>
                  </a:lnTo>
                  <a:lnTo>
                    <a:pt x="0" y="8"/>
                  </a:lnTo>
                  <a:lnTo>
                    <a:pt x="8" y="24"/>
                  </a:lnTo>
                  <a:lnTo>
                    <a:pt x="24" y="16"/>
                  </a:lnTo>
                  <a:lnTo>
                    <a:pt x="32"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13" name="Freeform 654"/>
            <p:cNvSpPr>
              <a:spLocks/>
            </p:cNvSpPr>
            <p:nvPr/>
          </p:nvSpPr>
          <p:spPr bwMode="auto">
            <a:xfrm>
              <a:off x="4239177" y="3411638"/>
              <a:ext cx="53734" cy="53735"/>
            </a:xfrm>
            <a:custGeom>
              <a:avLst/>
              <a:gdLst>
                <a:gd name="T0" fmla="*/ 2147483647 w 40"/>
                <a:gd name="T1" fmla="*/ 2147483647 h 40"/>
                <a:gd name="T2" fmla="*/ 2147483647 w 40"/>
                <a:gd name="T3" fmla="*/ 2147483647 h 40"/>
                <a:gd name="T4" fmla="*/ 2147483647 w 40"/>
                <a:gd name="T5" fmla="*/ 2147483647 h 40"/>
                <a:gd name="T6" fmla="*/ 2147483647 w 40"/>
                <a:gd name="T7" fmla="*/ 0 h 40"/>
                <a:gd name="T8" fmla="*/ 2147483647 w 40"/>
                <a:gd name="T9" fmla="*/ 0 h 40"/>
                <a:gd name="T10" fmla="*/ 2147483647 w 40"/>
                <a:gd name="T11" fmla="*/ 2147483647 h 40"/>
                <a:gd name="T12" fmla="*/ 0 w 40"/>
                <a:gd name="T13" fmla="*/ 2147483647 h 40"/>
                <a:gd name="T14" fmla="*/ 2147483647 w 40"/>
                <a:gd name="T15" fmla="*/ 2147483647 h 40"/>
                <a:gd name="T16" fmla="*/ 2147483647 w 40"/>
                <a:gd name="T17" fmla="*/ 2147483647 h 40"/>
                <a:gd name="T18" fmla="*/ 2147483647 w 40"/>
                <a:gd name="T19" fmla="*/ 2147483647 h 40"/>
                <a:gd name="T20" fmla="*/ 2147483647 w 40"/>
                <a:gd name="T21" fmla="*/ 2147483647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40"/>
                <a:gd name="T35" fmla="*/ 40 w 40"/>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14" name="Freeform 655"/>
            <p:cNvSpPr>
              <a:spLocks/>
            </p:cNvSpPr>
            <p:nvPr/>
          </p:nvSpPr>
          <p:spPr bwMode="auto">
            <a:xfrm>
              <a:off x="4321423" y="3089233"/>
              <a:ext cx="1097" cy="10966"/>
            </a:xfrm>
            <a:custGeom>
              <a:avLst/>
              <a:gdLst>
                <a:gd name="T0" fmla="*/ 0 w 1942"/>
                <a:gd name="T1" fmla="*/ 0 h 8"/>
                <a:gd name="T2" fmla="*/ 0 w 1942"/>
                <a:gd name="T3" fmla="*/ 2147483647 h 8"/>
                <a:gd name="T4" fmla="*/ 0 w 1942"/>
                <a:gd name="T5" fmla="*/ 0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0"/>
                  </a:moveTo>
                  <a:lnTo>
                    <a:pt x="0" y="8"/>
                  </a:lnTo>
                  <a:lnTo>
                    <a:pt x="0"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15" name="Freeform 656"/>
            <p:cNvSpPr>
              <a:spLocks/>
            </p:cNvSpPr>
            <p:nvPr/>
          </p:nvSpPr>
          <p:spPr bwMode="auto">
            <a:xfrm>
              <a:off x="4321423" y="2896229"/>
              <a:ext cx="344338" cy="354207"/>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2147483647 w 257"/>
                <a:gd name="T39" fmla="*/ 2147483647 h 264"/>
                <a:gd name="T40" fmla="*/ 2147483647 w 257"/>
                <a:gd name="T41" fmla="*/ 2147483647 h 264"/>
                <a:gd name="T42" fmla="*/ 2147483647 w 257"/>
                <a:gd name="T43" fmla="*/ 2147483647 h 264"/>
                <a:gd name="T44" fmla="*/ 2147483647 w 257"/>
                <a:gd name="T45" fmla="*/ 0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0 w 257"/>
                <a:gd name="T73" fmla="*/ 2147483647 h 264"/>
                <a:gd name="T74" fmla="*/ 0 w 257"/>
                <a:gd name="T75" fmla="*/ 2147483647 h 264"/>
                <a:gd name="T76" fmla="*/ 0 w 257"/>
                <a:gd name="T77" fmla="*/ 2147483647 h 264"/>
                <a:gd name="T78" fmla="*/ 2147483647 w 257"/>
                <a:gd name="T79" fmla="*/ 2147483647 h 2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57"/>
                <a:gd name="T121" fmla="*/ 0 h 264"/>
                <a:gd name="T122" fmla="*/ 257 w 257"/>
                <a:gd name="T123" fmla="*/ 264 h 26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16" name="Rectangle 657"/>
            <p:cNvSpPr>
              <a:spLocks noChangeArrowheads="1"/>
            </p:cNvSpPr>
            <p:nvPr/>
          </p:nvSpPr>
          <p:spPr bwMode="auto">
            <a:xfrm>
              <a:off x="4321423" y="3089233"/>
              <a:ext cx="0" cy="10966"/>
            </a:xfrm>
            <a:prstGeom prst="rect">
              <a:avLst/>
            </a:prstGeom>
            <a:grpFill/>
            <a:ln w="6350">
              <a:solidFill>
                <a:schemeClr val="bg1">
                  <a:lumMod val="85000"/>
                </a:schemeClr>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rgbClr val="4D4D4D"/>
                </a:solidFill>
                <a:ea typeface="MS PGothic" panose="020B0600070205080204" pitchFamily="34" charset="-128"/>
              </a:endParaRPr>
            </a:p>
          </p:txBody>
        </p:sp>
        <p:sp>
          <p:nvSpPr>
            <p:cNvPr id="117" name="Freeform 658"/>
            <p:cNvSpPr>
              <a:spLocks/>
            </p:cNvSpPr>
            <p:nvPr/>
          </p:nvSpPr>
          <p:spPr bwMode="auto">
            <a:xfrm>
              <a:off x="4321423" y="2896229"/>
              <a:ext cx="344338" cy="354207"/>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0 w 257"/>
                <a:gd name="T39" fmla="*/ 2147483647 h 264"/>
                <a:gd name="T40" fmla="*/ 0 w 257"/>
                <a:gd name="T41" fmla="*/ 2147483647 h 264"/>
                <a:gd name="T42" fmla="*/ 2147483647 w 257"/>
                <a:gd name="T43" fmla="*/ 2147483647 h 264"/>
                <a:gd name="T44" fmla="*/ 2147483647 w 257"/>
                <a:gd name="T45" fmla="*/ 2147483647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2147483647 w 257"/>
                <a:gd name="T73" fmla="*/ 2147483647 h 264"/>
                <a:gd name="T74" fmla="*/ 2147483647 w 257"/>
                <a:gd name="T75" fmla="*/ 2147483647 h 264"/>
                <a:gd name="T76" fmla="*/ 2147483647 w 257"/>
                <a:gd name="T77" fmla="*/ 2147483647 h 264"/>
                <a:gd name="T78" fmla="*/ 2147483647 w 257"/>
                <a:gd name="T79" fmla="*/ 2147483647 h 264"/>
                <a:gd name="T80" fmla="*/ 0 w 257"/>
                <a:gd name="T81" fmla="*/ 2147483647 h 264"/>
                <a:gd name="T82" fmla="*/ 0 w 257"/>
                <a:gd name="T83" fmla="*/ 2147483647 h 26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7"/>
                <a:gd name="T127" fmla="*/ 0 h 264"/>
                <a:gd name="T128" fmla="*/ 257 w 257"/>
                <a:gd name="T129" fmla="*/ 264 h 26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18" name="Freeform 659"/>
            <p:cNvSpPr>
              <a:spLocks/>
            </p:cNvSpPr>
            <p:nvPr/>
          </p:nvSpPr>
          <p:spPr bwMode="auto">
            <a:xfrm>
              <a:off x="4342259" y="2874296"/>
              <a:ext cx="10966" cy="1097"/>
            </a:xfrm>
            <a:custGeom>
              <a:avLst/>
              <a:gdLst>
                <a:gd name="T0" fmla="*/ 2147483647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8" y="0"/>
                  </a:moveTo>
                  <a:lnTo>
                    <a:pt x="0" y="0"/>
                  </a:lnTo>
                  <a:lnTo>
                    <a:pt x="8"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19" name="Freeform 660"/>
            <p:cNvSpPr>
              <a:spLocks/>
            </p:cNvSpPr>
            <p:nvPr/>
          </p:nvSpPr>
          <p:spPr bwMode="auto">
            <a:xfrm>
              <a:off x="4353225" y="2799726"/>
              <a:ext cx="10966" cy="109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20" name="Rectangle 661"/>
            <p:cNvSpPr>
              <a:spLocks noChangeArrowheads="1"/>
            </p:cNvSpPr>
            <p:nvPr/>
          </p:nvSpPr>
          <p:spPr bwMode="auto">
            <a:xfrm>
              <a:off x="4342259" y="2874296"/>
              <a:ext cx="10966" cy="0"/>
            </a:xfrm>
            <a:prstGeom prst="rect">
              <a:avLst/>
            </a:prstGeom>
            <a:grpFill/>
            <a:ln w="6350">
              <a:solidFill>
                <a:schemeClr val="bg1">
                  <a:lumMod val="85000"/>
                </a:schemeClr>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rgbClr val="4D4D4D"/>
                </a:solidFill>
                <a:ea typeface="MS PGothic" panose="020B0600070205080204" pitchFamily="34" charset="-128"/>
              </a:endParaRPr>
            </a:p>
          </p:txBody>
        </p:sp>
        <p:sp>
          <p:nvSpPr>
            <p:cNvPr id="121" name="Freeform 662"/>
            <p:cNvSpPr>
              <a:spLocks/>
            </p:cNvSpPr>
            <p:nvPr/>
          </p:nvSpPr>
          <p:spPr bwMode="auto">
            <a:xfrm>
              <a:off x="4353225" y="2799726"/>
              <a:ext cx="10966" cy="1097"/>
            </a:xfrm>
            <a:custGeom>
              <a:avLst/>
              <a:gdLst>
                <a:gd name="T0" fmla="*/ 0 w 8"/>
                <a:gd name="T1" fmla="*/ 0 h 1943"/>
                <a:gd name="T2" fmla="*/ 0 w 8"/>
                <a:gd name="T3" fmla="*/ 0 h 1943"/>
                <a:gd name="T4" fmla="*/ 2147483647 w 8"/>
                <a:gd name="T5" fmla="*/ 0 h 1943"/>
                <a:gd name="T6" fmla="*/ 0 w 8"/>
                <a:gd name="T7" fmla="*/ 0 h 1943"/>
                <a:gd name="T8" fmla="*/ 0 60000 65536"/>
                <a:gd name="T9" fmla="*/ 0 60000 65536"/>
                <a:gd name="T10" fmla="*/ 0 60000 65536"/>
                <a:gd name="T11" fmla="*/ 0 60000 65536"/>
                <a:gd name="T12" fmla="*/ 0 w 8"/>
                <a:gd name="T13" fmla="*/ 0 h 1943"/>
                <a:gd name="T14" fmla="*/ 8 w 8"/>
                <a:gd name="T15" fmla="*/ 1943 h 1943"/>
              </a:gdLst>
              <a:ahLst/>
              <a:cxnLst>
                <a:cxn ang="T8">
                  <a:pos x="T0" y="T1"/>
                </a:cxn>
                <a:cxn ang="T9">
                  <a:pos x="T2" y="T3"/>
                </a:cxn>
                <a:cxn ang="T10">
                  <a:pos x="T4" y="T5"/>
                </a:cxn>
                <a:cxn ang="T11">
                  <a:pos x="T6" y="T7"/>
                </a:cxn>
              </a:cxnLst>
              <a:rect l="T12" t="T13" r="T14" b="T15"/>
              <a:pathLst>
                <a:path w="8" h="1943">
                  <a:moveTo>
                    <a:pt x="0" y="0"/>
                  </a:moveTo>
                  <a:lnTo>
                    <a:pt x="0" y="0"/>
                  </a:lnTo>
                  <a:lnTo>
                    <a:pt x="8" y="0"/>
                  </a:lnTo>
                  <a:lnTo>
                    <a:pt x="0"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22" name="Freeform 663"/>
            <p:cNvSpPr>
              <a:spLocks/>
            </p:cNvSpPr>
            <p:nvPr/>
          </p:nvSpPr>
          <p:spPr bwMode="auto">
            <a:xfrm>
              <a:off x="4310457" y="2755862"/>
              <a:ext cx="203971" cy="161203"/>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0 h 120"/>
                <a:gd name="T12" fmla="*/ 2147483647 w 152"/>
                <a:gd name="T13" fmla="*/ 0 h 120"/>
                <a:gd name="T14" fmla="*/ 2147483647 w 152"/>
                <a:gd name="T15" fmla="*/ 0 h 120"/>
                <a:gd name="T16" fmla="*/ 2147483647 w 152"/>
                <a:gd name="T17" fmla="*/ 0 h 120"/>
                <a:gd name="T18" fmla="*/ 0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2147483647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2147483647 w 152"/>
                <a:gd name="T39" fmla="*/ 2147483647 h 120"/>
                <a:gd name="T40" fmla="*/ 2147483647 w 152"/>
                <a:gd name="T41" fmla="*/ 2147483647 h 120"/>
                <a:gd name="T42" fmla="*/ 2147483647 w 152"/>
                <a:gd name="T43" fmla="*/ 2147483647 h 120"/>
                <a:gd name="T44" fmla="*/ 2147483647 w 152"/>
                <a:gd name="T45" fmla="*/ 2147483647 h 120"/>
                <a:gd name="T46" fmla="*/ 2147483647 w 152"/>
                <a:gd name="T47" fmla="*/ 2147483647 h 120"/>
                <a:gd name="T48" fmla="*/ 2147483647 w 152"/>
                <a:gd name="T49" fmla="*/ 2147483647 h 120"/>
                <a:gd name="T50" fmla="*/ 2147483647 w 152"/>
                <a:gd name="T51" fmla="*/ 2147483647 h 120"/>
                <a:gd name="T52" fmla="*/ 2147483647 w 152"/>
                <a:gd name="T53" fmla="*/ 2147483647 h 120"/>
                <a:gd name="T54" fmla="*/ 2147483647 w 152"/>
                <a:gd name="T55" fmla="*/ 2147483647 h 120"/>
                <a:gd name="T56" fmla="*/ 2147483647 w 152"/>
                <a:gd name="T57" fmla="*/ 2147483647 h 120"/>
                <a:gd name="T58" fmla="*/ 2147483647 w 152"/>
                <a:gd name="T59" fmla="*/ 2147483647 h 120"/>
                <a:gd name="T60" fmla="*/ 2147483647 w 152"/>
                <a:gd name="T61" fmla="*/ 2147483647 h 120"/>
                <a:gd name="T62" fmla="*/ 2147483647 w 152"/>
                <a:gd name="T63" fmla="*/ 2147483647 h 120"/>
                <a:gd name="T64" fmla="*/ 2147483647 w 152"/>
                <a:gd name="T65" fmla="*/ 2147483647 h 120"/>
                <a:gd name="T66" fmla="*/ 2147483647 w 152"/>
                <a:gd name="T67" fmla="*/ 2147483647 h 12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20"/>
                <a:gd name="T104" fmla="*/ 152 w 152"/>
                <a:gd name="T105" fmla="*/ 120 h 12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20">
                  <a:moveTo>
                    <a:pt x="136" y="16"/>
                  </a:moveTo>
                  <a:lnTo>
                    <a:pt x="128" y="16"/>
                  </a:lnTo>
                  <a:lnTo>
                    <a:pt x="112" y="16"/>
                  </a:lnTo>
                  <a:lnTo>
                    <a:pt x="104" y="16"/>
                  </a:lnTo>
                  <a:lnTo>
                    <a:pt x="96" y="8"/>
                  </a:lnTo>
                  <a:lnTo>
                    <a:pt x="48" y="0"/>
                  </a:lnTo>
                  <a:lnTo>
                    <a:pt x="24" y="0"/>
                  </a:lnTo>
                  <a:lnTo>
                    <a:pt x="16" y="0"/>
                  </a:lnTo>
                  <a:lnTo>
                    <a:pt x="8" y="0"/>
                  </a:lnTo>
                  <a:lnTo>
                    <a:pt x="0" y="8"/>
                  </a:lnTo>
                  <a:lnTo>
                    <a:pt x="8" y="32"/>
                  </a:lnTo>
                  <a:lnTo>
                    <a:pt x="16" y="24"/>
                  </a:lnTo>
                  <a:lnTo>
                    <a:pt x="32" y="24"/>
                  </a:lnTo>
                  <a:lnTo>
                    <a:pt x="32" y="32"/>
                  </a:lnTo>
                  <a:lnTo>
                    <a:pt x="40" y="32"/>
                  </a:lnTo>
                  <a:lnTo>
                    <a:pt x="32" y="48"/>
                  </a:lnTo>
                  <a:lnTo>
                    <a:pt x="32" y="64"/>
                  </a:lnTo>
                  <a:lnTo>
                    <a:pt x="24" y="80"/>
                  </a:lnTo>
                  <a:lnTo>
                    <a:pt x="24" y="88"/>
                  </a:lnTo>
                  <a:lnTo>
                    <a:pt x="32" y="88"/>
                  </a:lnTo>
                  <a:lnTo>
                    <a:pt x="24" y="88"/>
                  </a:lnTo>
                  <a:lnTo>
                    <a:pt x="24" y="96"/>
                  </a:lnTo>
                  <a:lnTo>
                    <a:pt x="24" y="104"/>
                  </a:lnTo>
                  <a:lnTo>
                    <a:pt x="32" y="104"/>
                  </a:lnTo>
                  <a:lnTo>
                    <a:pt x="48" y="120"/>
                  </a:lnTo>
                  <a:lnTo>
                    <a:pt x="72" y="112"/>
                  </a:lnTo>
                  <a:lnTo>
                    <a:pt x="96" y="104"/>
                  </a:lnTo>
                  <a:lnTo>
                    <a:pt x="104" y="88"/>
                  </a:lnTo>
                  <a:lnTo>
                    <a:pt x="120" y="72"/>
                  </a:lnTo>
                  <a:lnTo>
                    <a:pt x="120" y="64"/>
                  </a:lnTo>
                  <a:lnTo>
                    <a:pt x="128" y="40"/>
                  </a:lnTo>
                  <a:lnTo>
                    <a:pt x="152" y="24"/>
                  </a:lnTo>
                  <a:lnTo>
                    <a:pt x="144" y="24"/>
                  </a:lnTo>
                  <a:lnTo>
                    <a:pt x="136"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23" name="Freeform 664"/>
            <p:cNvSpPr>
              <a:spLocks/>
            </p:cNvSpPr>
            <p:nvPr/>
          </p:nvSpPr>
          <p:spPr bwMode="auto">
            <a:xfrm>
              <a:off x="4310457" y="2788760"/>
              <a:ext cx="53735" cy="107468"/>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0 h 80"/>
                <a:gd name="T20" fmla="*/ 2147483647 w 40"/>
                <a:gd name="T21" fmla="*/ 0 h 80"/>
                <a:gd name="T22" fmla="*/ 2147483647 w 40"/>
                <a:gd name="T23" fmla="*/ 0 h 80"/>
                <a:gd name="T24" fmla="*/ 2147483647 w 40"/>
                <a:gd name="T25" fmla="*/ 2147483647 h 80"/>
                <a:gd name="T26" fmla="*/ 0 w 40"/>
                <a:gd name="T27" fmla="*/ 2147483647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2147483647 w 40"/>
                <a:gd name="T39" fmla="*/ 2147483647 h 80"/>
                <a:gd name="T40" fmla="*/ 2147483647 w 40"/>
                <a:gd name="T41" fmla="*/ 2147483647 h 80"/>
                <a:gd name="T42" fmla="*/ 2147483647 w 40"/>
                <a:gd name="T43" fmla="*/ 2147483647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0"/>
                <a:gd name="T67" fmla="*/ 0 h 80"/>
                <a:gd name="T68" fmla="*/ 40 w 40"/>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0" h="80">
                  <a:moveTo>
                    <a:pt x="24" y="64"/>
                  </a:move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24" name="Freeform 665"/>
            <p:cNvSpPr>
              <a:spLocks/>
            </p:cNvSpPr>
            <p:nvPr/>
          </p:nvSpPr>
          <p:spPr bwMode="auto">
            <a:xfrm>
              <a:off x="4353225" y="2799726"/>
              <a:ext cx="10966" cy="42768"/>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25" name="Freeform 666"/>
            <p:cNvSpPr>
              <a:spLocks/>
            </p:cNvSpPr>
            <p:nvPr/>
          </p:nvSpPr>
          <p:spPr bwMode="auto">
            <a:xfrm>
              <a:off x="4310457" y="2788760"/>
              <a:ext cx="53735" cy="107468"/>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2147483647 h 80"/>
                <a:gd name="T20" fmla="*/ 2147483647 w 40"/>
                <a:gd name="T21" fmla="*/ 2147483647 h 80"/>
                <a:gd name="T22" fmla="*/ 2147483647 w 40"/>
                <a:gd name="T23" fmla="*/ 0 h 80"/>
                <a:gd name="T24" fmla="*/ 2147483647 w 40"/>
                <a:gd name="T25" fmla="*/ 0 h 80"/>
                <a:gd name="T26" fmla="*/ 2147483647 w 40"/>
                <a:gd name="T27" fmla="*/ 0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0 w 40"/>
                <a:gd name="T39" fmla="*/ 2147483647 h 80"/>
                <a:gd name="T40" fmla="*/ 2147483647 w 40"/>
                <a:gd name="T41" fmla="*/ 2147483647 h 80"/>
                <a:gd name="T42" fmla="*/ 2147483647 w 40"/>
                <a:gd name="T43" fmla="*/ 2147483647 h 80"/>
                <a:gd name="T44" fmla="*/ 2147483647 w 40"/>
                <a:gd name="T45" fmla="*/ 2147483647 h 80"/>
                <a:gd name="T46" fmla="*/ 2147483647 w 40"/>
                <a:gd name="T47" fmla="*/ 2147483647 h 80"/>
                <a:gd name="T48" fmla="*/ 2147483647 w 40"/>
                <a:gd name="T49" fmla="*/ 2147483647 h 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80"/>
                <a:gd name="T77" fmla="*/ 40 w 40"/>
                <a:gd name="T78" fmla="*/ 80 h 8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80">
                  <a:moveTo>
                    <a:pt x="24" y="64"/>
                  </a:moveTo>
                  <a:lnTo>
                    <a:pt x="24" y="64"/>
                  </a:ln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26" name="Freeform 667"/>
            <p:cNvSpPr>
              <a:spLocks/>
            </p:cNvSpPr>
            <p:nvPr/>
          </p:nvSpPr>
          <p:spPr bwMode="auto">
            <a:xfrm>
              <a:off x="4353225" y="2799726"/>
              <a:ext cx="10966" cy="42768"/>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27" name="Freeform 668"/>
            <p:cNvSpPr>
              <a:spLocks/>
            </p:cNvSpPr>
            <p:nvPr/>
          </p:nvSpPr>
          <p:spPr bwMode="auto">
            <a:xfrm>
              <a:off x="4342259" y="2874296"/>
              <a:ext cx="2193" cy="21932"/>
            </a:xfrm>
            <a:custGeom>
              <a:avLst/>
              <a:gdLst>
                <a:gd name="T0" fmla="*/ 0 w 1942"/>
                <a:gd name="T1" fmla="*/ 0 h 16"/>
                <a:gd name="T2" fmla="*/ 0 w 1942"/>
                <a:gd name="T3" fmla="*/ 2147483647 h 16"/>
                <a:gd name="T4" fmla="*/ 0 w 1942"/>
                <a:gd name="T5" fmla="*/ 2147483647 h 16"/>
                <a:gd name="T6" fmla="*/ 0 w 1942"/>
                <a:gd name="T7" fmla="*/ 2147483647 h 16"/>
                <a:gd name="T8" fmla="*/ 0 w 1942"/>
                <a:gd name="T9" fmla="*/ 0 h 16"/>
                <a:gd name="T10" fmla="*/ 0 60000 65536"/>
                <a:gd name="T11" fmla="*/ 0 60000 65536"/>
                <a:gd name="T12" fmla="*/ 0 60000 65536"/>
                <a:gd name="T13" fmla="*/ 0 60000 65536"/>
                <a:gd name="T14" fmla="*/ 0 60000 65536"/>
                <a:gd name="T15" fmla="*/ 0 w 1942"/>
                <a:gd name="T16" fmla="*/ 0 h 16"/>
                <a:gd name="T17" fmla="*/ 1942 w 1942"/>
                <a:gd name="T18" fmla="*/ 16 h 16"/>
              </a:gdLst>
              <a:ahLst/>
              <a:cxnLst>
                <a:cxn ang="T10">
                  <a:pos x="T0" y="T1"/>
                </a:cxn>
                <a:cxn ang="T11">
                  <a:pos x="T2" y="T3"/>
                </a:cxn>
                <a:cxn ang="T12">
                  <a:pos x="T4" y="T5"/>
                </a:cxn>
                <a:cxn ang="T13">
                  <a:pos x="T6" y="T7"/>
                </a:cxn>
                <a:cxn ang="T14">
                  <a:pos x="T8" y="T9"/>
                </a:cxn>
              </a:cxnLst>
              <a:rect l="T15" t="T16" r="T17" b="T18"/>
              <a:pathLst>
                <a:path w="1942" h="16">
                  <a:moveTo>
                    <a:pt x="0" y="0"/>
                  </a:moveTo>
                  <a:lnTo>
                    <a:pt x="0" y="8"/>
                  </a:lnTo>
                  <a:lnTo>
                    <a:pt x="0" y="16"/>
                  </a:lnTo>
                  <a:lnTo>
                    <a:pt x="0" y="8"/>
                  </a:lnTo>
                  <a:lnTo>
                    <a:pt x="0"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28" name="Freeform 669"/>
            <p:cNvSpPr>
              <a:spLocks/>
            </p:cNvSpPr>
            <p:nvPr/>
          </p:nvSpPr>
          <p:spPr bwMode="auto">
            <a:xfrm>
              <a:off x="4342259" y="2842495"/>
              <a:ext cx="10966" cy="20835"/>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29" name="Freeform 670"/>
            <p:cNvSpPr>
              <a:spLocks/>
            </p:cNvSpPr>
            <p:nvPr/>
          </p:nvSpPr>
          <p:spPr bwMode="auto">
            <a:xfrm>
              <a:off x="4342259" y="2863330"/>
              <a:ext cx="2193" cy="10966"/>
            </a:xfrm>
            <a:custGeom>
              <a:avLst/>
              <a:gdLst>
                <a:gd name="T0" fmla="*/ 0 w 1942"/>
                <a:gd name="T1" fmla="*/ 2147483647 h 8"/>
                <a:gd name="T2" fmla="*/ 0 w 1942"/>
                <a:gd name="T3" fmla="*/ 0 h 8"/>
                <a:gd name="T4" fmla="*/ 0 w 1942"/>
                <a:gd name="T5" fmla="*/ 2147483647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8"/>
                  </a:moveTo>
                  <a:lnTo>
                    <a:pt x="0" y="0"/>
                  </a:lnTo>
                  <a:lnTo>
                    <a:pt x="0"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30" name="Freeform 671"/>
            <p:cNvSpPr>
              <a:spLocks/>
            </p:cNvSpPr>
            <p:nvPr/>
          </p:nvSpPr>
          <p:spPr bwMode="auto">
            <a:xfrm>
              <a:off x="4342259" y="2842495"/>
              <a:ext cx="10966" cy="20835"/>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31" name="Freeform 672"/>
            <p:cNvSpPr>
              <a:spLocks/>
            </p:cNvSpPr>
            <p:nvPr/>
          </p:nvSpPr>
          <p:spPr bwMode="auto">
            <a:xfrm>
              <a:off x="4342259" y="2863330"/>
              <a:ext cx="2193" cy="10966"/>
            </a:xfrm>
            <a:custGeom>
              <a:avLst/>
              <a:gdLst>
                <a:gd name="T0" fmla="*/ 0 w 1942"/>
                <a:gd name="T1" fmla="*/ 2147483647 h 8"/>
                <a:gd name="T2" fmla="*/ 0 w 1942"/>
                <a:gd name="T3" fmla="*/ 0 h 8"/>
                <a:gd name="T4" fmla="*/ 0 w 1942"/>
                <a:gd name="T5" fmla="*/ 2147483647 h 8"/>
                <a:gd name="T6" fmla="*/ 0 w 1942"/>
                <a:gd name="T7" fmla="*/ 2147483647 h 8"/>
                <a:gd name="T8" fmla="*/ 0 60000 65536"/>
                <a:gd name="T9" fmla="*/ 0 60000 65536"/>
                <a:gd name="T10" fmla="*/ 0 60000 65536"/>
                <a:gd name="T11" fmla="*/ 0 60000 65536"/>
                <a:gd name="T12" fmla="*/ 0 w 1942"/>
                <a:gd name="T13" fmla="*/ 0 h 8"/>
                <a:gd name="T14" fmla="*/ 1942 w 1942"/>
                <a:gd name="T15" fmla="*/ 8 h 8"/>
              </a:gdLst>
              <a:ahLst/>
              <a:cxnLst>
                <a:cxn ang="T8">
                  <a:pos x="T0" y="T1"/>
                </a:cxn>
                <a:cxn ang="T9">
                  <a:pos x="T2" y="T3"/>
                </a:cxn>
                <a:cxn ang="T10">
                  <a:pos x="T4" y="T5"/>
                </a:cxn>
                <a:cxn ang="T11">
                  <a:pos x="T6" y="T7"/>
                </a:cxn>
              </a:cxnLst>
              <a:rect l="T12" t="T13" r="T14" b="T15"/>
              <a:pathLst>
                <a:path w="1942" h="8">
                  <a:moveTo>
                    <a:pt x="0" y="8"/>
                  </a:moveTo>
                  <a:lnTo>
                    <a:pt x="0" y="0"/>
                  </a:lnTo>
                  <a:lnTo>
                    <a:pt x="0"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32" name="Freeform 673"/>
            <p:cNvSpPr>
              <a:spLocks/>
            </p:cNvSpPr>
            <p:nvPr/>
          </p:nvSpPr>
          <p:spPr bwMode="auto">
            <a:xfrm>
              <a:off x="5320441" y="2896229"/>
              <a:ext cx="10966" cy="10966"/>
            </a:xfrm>
            <a:custGeom>
              <a:avLst/>
              <a:gdLst>
                <a:gd name="T0" fmla="*/ 0 w 8"/>
                <a:gd name="T1" fmla="*/ 0 h 8"/>
                <a:gd name="T2" fmla="*/ 2147483647 w 8"/>
                <a:gd name="T3" fmla="*/ 2147483647 h 8"/>
                <a:gd name="T4" fmla="*/ 0 w 8"/>
                <a:gd name="T5" fmla="*/ 0 h 8"/>
                <a:gd name="T6" fmla="*/ 0 60000 65536"/>
                <a:gd name="T7" fmla="*/ 0 60000 65536"/>
                <a:gd name="T8" fmla="*/ 0 60000 65536"/>
                <a:gd name="T9" fmla="*/ 0 w 8"/>
                <a:gd name="T10" fmla="*/ 0 h 8"/>
                <a:gd name="T11" fmla="*/ 8 w 8"/>
                <a:gd name="T12" fmla="*/ 8 h 8"/>
              </a:gdLst>
              <a:ahLst/>
              <a:cxnLst>
                <a:cxn ang="T6">
                  <a:pos x="T0" y="T1"/>
                </a:cxn>
                <a:cxn ang="T7">
                  <a:pos x="T2" y="T3"/>
                </a:cxn>
                <a:cxn ang="T8">
                  <a:pos x="T4" y="T5"/>
                </a:cxn>
              </a:cxnLst>
              <a:rect l="T9" t="T10" r="T11" b="T12"/>
              <a:pathLst>
                <a:path w="8" h="8">
                  <a:moveTo>
                    <a:pt x="0" y="0"/>
                  </a:moveTo>
                  <a:lnTo>
                    <a:pt x="8" y="8"/>
                  </a:lnTo>
                  <a:lnTo>
                    <a:pt x="0"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33" name="Freeform 674"/>
            <p:cNvSpPr>
              <a:spLocks/>
            </p:cNvSpPr>
            <p:nvPr/>
          </p:nvSpPr>
          <p:spPr bwMode="auto">
            <a:xfrm>
              <a:off x="5288639" y="2863330"/>
              <a:ext cx="10966" cy="21932"/>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34" name="Freeform 675"/>
            <p:cNvSpPr>
              <a:spLocks/>
            </p:cNvSpPr>
            <p:nvPr/>
          </p:nvSpPr>
          <p:spPr bwMode="auto">
            <a:xfrm>
              <a:off x="5320441" y="2896229"/>
              <a:ext cx="10966" cy="10966"/>
            </a:xfrm>
            <a:custGeom>
              <a:avLst/>
              <a:gdLst>
                <a:gd name="T0" fmla="*/ 0 w 8"/>
                <a:gd name="T1" fmla="*/ 0 h 8"/>
                <a:gd name="T2" fmla="*/ 2147483647 w 8"/>
                <a:gd name="T3" fmla="*/ 2147483647 h 8"/>
                <a:gd name="T4" fmla="*/ 2147483647 w 8"/>
                <a:gd name="T5" fmla="*/ 2147483647 h 8"/>
                <a:gd name="T6" fmla="*/ 0 w 8"/>
                <a:gd name="T7" fmla="*/ 0 h 8"/>
                <a:gd name="T8" fmla="*/ 0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0" y="0"/>
                  </a:moveTo>
                  <a:lnTo>
                    <a:pt x="8" y="8"/>
                  </a:lnTo>
                  <a:lnTo>
                    <a:pt x="0"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35" name="Freeform 676"/>
            <p:cNvSpPr>
              <a:spLocks/>
            </p:cNvSpPr>
            <p:nvPr/>
          </p:nvSpPr>
          <p:spPr bwMode="auto">
            <a:xfrm>
              <a:off x="5288639" y="2863330"/>
              <a:ext cx="10966" cy="21932"/>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36" name="Freeform 677"/>
            <p:cNvSpPr>
              <a:spLocks/>
            </p:cNvSpPr>
            <p:nvPr/>
          </p:nvSpPr>
          <p:spPr bwMode="auto">
            <a:xfrm>
              <a:off x="6169222" y="3196702"/>
              <a:ext cx="128304" cy="203971"/>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2147483647 h 152"/>
                <a:gd name="T26" fmla="*/ 0 w 96"/>
                <a:gd name="T27" fmla="*/ 2147483647 h 152"/>
                <a:gd name="T28" fmla="*/ 2147483647 w 96"/>
                <a:gd name="T29" fmla="*/ 2147483647 h 152"/>
                <a:gd name="T30" fmla="*/ 2147483647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6"/>
                <a:gd name="T82" fmla="*/ 0 h 152"/>
                <a:gd name="T83" fmla="*/ 96 w 96"/>
                <a:gd name="T84" fmla="*/ 152 h 15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37" name="Freeform 678"/>
            <p:cNvSpPr>
              <a:spLocks/>
            </p:cNvSpPr>
            <p:nvPr/>
          </p:nvSpPr>
          <p:spPr bwMode="auto">
            <a:xfrm>
              <a:off x="6211990" y="3174769"/>
              <a:ext cx="118435" cy="246739"/>
            </a:xfrm>
            <a:custGeom>
              <a:avLst/>
              <a:gdLst>
                <a:gd name="T0" fmla="*/ 2147483647 w 88"/>
                <a:gd name="T1" fmla="*/ 0 h 184"/>
                <a:gd name="T2" fmla="*/ 0 w 88"/>
                <a:gd name="T3" fmla="*/ 0 h 184"/>
                <a:gd name="T4" fmla="*/ 0 w 88"/>
                <a:gd name="T5" fmla="*/ 2147483647 h 184"/>
                <a:gd name="T6" fmla="*/ 2147483647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0 h 18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8"/>
                <a:gd name="T85" fmla="*/ 0 h 184"/>
                <a:gd name="T86" fmla="*/ 88 w 88"/>
                <a:gd name="T87" fmla="*/ 184 h 18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38" name="Freeform 679"/>
            <p:cNvSpPr>
              <a:spLocks/>
            </p:cNvSpPr>
            <p:nvPr/>
          </p:nvSpPr>
          <p:spPr bwMode="auto">
            <a:xfrm>
              <a:off x="6169222" y="3196702"/>
              <a:ext cx="128304" cy="203971"/>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0 h 152"/>
                <a:gd name="T26" fmla="*/ 2147483647 w 96"/>
                <a:gd name="T27" fmla="*/ 2147483647 h 152"/>
                <a:gd name="T28" fmla="*/ 0 w 96"/>
                <a:gd name="T29" fmla="*/ 2147483647 h 152"/>
                <a:gd name="T30" fmla="*/ 0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2147483647 w 96"/>
                <a:gd name="T55" fmla="*/ 2147483647 h 152"/>
                <a:gd name="T56" fmla="*/ 2147483647 w 96"/>
                <a:gd name="T57" fmla="*/ 2147483647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6"/>
                <a:gd name="T88" fmla="*/ 0 h 152"/>
                <a:gd name="T89" fmla="*/ 96 w 96"/>
                <a:gd name="T90" fmla="*/ 152 h 1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39" name="Freeform 680"/>
            <p:cNvSpPr>
              <a:spLocks/>
            </p:cNvSpPr>
            <p:nvPr/>
          </p:nvSpPr>
          <p:spPr bwMode="auto">
            <a:xfrm>
              <a:off x="6216376" y="3174769"/>
              <a:ext cx="118435" cy="246739"/>
            </a:xfrm>
            <a:custGeom>
              <a:avLst/>
              <a:gdLst>
                <a:gd name="T0" fmla="*/ 2147483647 w 88"/>
                <a:gd name="T1" fmla="*/ 0 h 184"/>
                <a:gd name="T2" fmla="*/ 0 w 88"/>
                <a:gd name="T3" fmla="*/ 0 h 184"/>
                <a:gd name="T4" fmla="*/ 0 w 88"/>
                <a:gd name="T5" fmla="*/ 2147483647 h 184"/>
                <a:gd name="T6" fmla="*/ 0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2147483647 h 184"/>
                <a:gd name="T56" fmla="*/ 2147483647 w 88"/>
                <a:gd name="T57" fmla="*/ 0 h 18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8"/>
                <a:gd name="T88" fmla="*/ 0 h 184"/>
                <a:gd name="T89" fmla="*/ 88 w 88"/>
                <a:gd name="T90" fmla="*/ 184 h 18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40" name="Freeform 681"/>
            <p:cNvSpPr>
              <a:spLocks/>
            </p:cNvSpPr>
            <p:nvPr/>
          </p:nvSpPr>
          <p:spPr bwMode="auto">
            <a:xfrm>
              <a:off x="5825981" y="3046465"/>
              <a:ext cx="139271" cy="64700"/>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48"/>
                <a:gd name="T38" fmla="*/ 104 w 104"/>
                <a:gd name="T39" fmla="*/ 48 h 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41" name="Freeform 682"/>
            <p:cNvSpPr>
              <a:spLocks/>
            </p:cNvSpPr>
            <p:nvPr/>
          </p:nvSpPr>
          <p:spPr bwMode="auto">
            <a:xfrm>
              <a:off x="5728382" y="2509124"/>
              <a:ext cx="1030819" cy="719380"/>
            </a:xfrm>
            <a:custGeom>
              <a:avLst/>
              <a:gdLst>
                <a:gd name="T0" fmla="*/ 2147483647 w 768"/>
                <a:gd name="T1" fmla="*/ 2147483647 h 536"/>
                <a:gd name="T2" fmla="*/ 2147483647 w 768"/>
                <a:gd name="T3" fmla="*/ 0 h 536"/>
                <a:gd name="T4" fmla="*/ 2147483647 w 768"/>
                <a:gd name="T5" fmla="*/ 2147483647 h 536"/>
                <a:gd name="T6" fmla="*/ 2147483647 w 768"/>
                <a:gd name="T7" fmla="*/ 2147483647 h 536"/>
                <a:gd name="T8" fmla="*/ 2147483647 w 768"/>
                <a:gd name="T9" fmla="*/ 2147483647 h 536"/>
                <a:gd name="T10" fmla="*/ 2147483647 w 768"/>
                <a:gd name="T11" fmla="*/ 2147483647 h 536"/>
                <a:gd name="T12" fmla="*/ 2147483647 w 768"/>
                <a:gd name="T13" fmla="*/ 2147483647 h 536"/>
                <a:gd name="T14" fmla="*/ 2147483647 w 768"/>
                <a:gd name="T15" fmla="*/ 2147483647 h 536"/>
                <a:gd name="T16" fmla="*/ 2147483647 w 768"/>
                <a:gd name="T17" fmla="*/ 2147483647 h 536"/>
                <a:gd name="T18" fmla="*/ 2147483647 w 768"/>
                <a:gd name="T19" fmla="*/ 2147483647 h 536"/>
                <a:gd name="T20" fmla="*/ 2147483647 w 768"/>
                <a:gd name="T21" fmla="*/ 2147483647 h 536"/>
                <a:gd name="T22" fmla="*/ 2147483647 w 768"/>
                <a:gd name="T23" fmla="*/ 2147483647 h 536"/>
                <a:gd name="T24" fmla="*/ 2147483647 w 768"/>
                <a:gd name="T25" fmla="*/ 2147483647 h 536"/>
                <a:gd name="T26" fmla="*/ 2147483647 w 768"/>
                <a:gd name="T27" fmla="*/ 2147483647 h 536"/>
                <a:gd name="T28" fmla="*/ 0 w 768"/>
                <a:gd name="T29" fmla="*/ 2147483647 h 536"/>
                <a:gd name="T30" fmla="*/ 0 w 768"/>
                <a:gd name="T31" fmla="*/ 2147483647 h 536"/>
                <a:gd name="T32" fmla="*/ 2147483647 w 768"/>
                <a:gd name="T33" fmla="*/ 2147483647 h 536"/>
                <a:gd name="T34" fmla="*/ 2147483647 w 768"/>
                <a:gd name="T35" fmla="*/ 2147483647 h 536"/>
                <a:gd name="T36" fmla="*/ 2147483647 w 768"/>
                <a:gd name="T37" fmla="*/ 2147483647 h 536"/>
                <a:gd name="T38" fmla="*/ 2147483647 w 768"/>
                <a:gd name="T39" fmla="*/ 2147483647 h 536"/>
                <a:gd name="T40" fmla="*/ 2147483647 w 768"/>
                <a:gd name="T41" fmla="*/ 2147483647 h 536"/>
                <a:gd name="T42" fmla="*/ 2147483647 w 768"/>
                <a:gd name="T43" fmla="*/ 2147483647 h 536"/>
                <a:gd name="T44" fmla="*/ 2147483647 w 768"/>
                <a:gd name="T45" fmla="*/ 2147483647 h 536"/>
                <a:gd name="T46" fmla="*/ 2147483647 w 768"/>
                <a:gd name="T47" fmla="*/ 2147483647 h 536"/>
                <a:gd name="T48" fmla="*/ 2147483647 w 768"/>
                <a:gd name="T49" fmla="*/ 2147483647 h 536"/>
                <a:gd name="T50" fmla="*/ 2147483647 w 768"/>
                <a:gd name="T51" fmla="*/ 2147483647 h 536"/>
                <a:gd name="T52" fmla="*/ 2147483647 w 768"/>
                <a:gd name="T53" fmla="*/ 2147483647 h 536"/>
                <a:gd name="T54" fmla="*/ 2147483647 w 768"/>
                <a:gd name="T55" fmla="*/ 2147483647 h 536"/>
                <a:gd name="T56" fmla="*/ 2147483647 w 768"/>
                <a:gd name="T57" fmla="*/ 2147483647 h 536"/>
                <a:gd name="T58" fmla="*/ 2147483647 w 768"/>
                <a:gd name="T59" fmla="*/ 2147483647 h 536"/>
                <a:gd name="T60" fmla="*/ 2147483647 w 768"/>
                <a:gd name="T61" fmla="*/ 2147483647 h 536"/>
                <a:gd name="T62" fmla="*/ 2147483647 w 768"/>
                <a:gd name="T63" fmla="*/ 2147483647 h 536"/>
                <a:gd name="T64" fmla="*/ 2147483647 w 768"/>
                <a:gd name="T65" fmla="*/ 2147483647 h 536"/>
                <a:gd name="T66" fmla="*/ 2147483647 w 768"/>
                <a:gd name="T67" fmla="*/ 2147483647 h 536"/>
                <a:gd name="T68" fmla="*/ 2147483647 w 768"/>
                <a:gd name="T69" fmla="*/ 2147483647 h 536"/>
                <a:gd name="T70" fmla="*/ 2147483647 w 768"/>
                <a:gd name="T71" fmla="*/ 2147483647 h 536"/>
                <a:gd name="T72" fmla="*/ 2147483647 w 768"/>
                <a:gd name="T73" fmla="*/ 2147483647 h 536"/>
                <a:gd name="T74" fmla="*/ 2147483647 w 768"/>
                <a:gd name="T75" fmla="*/ 2147483647 h 536"/>
                <a:gd name="T76" fmla="*/ 2147483647 w 768"/>
                <a:gd name="T77" fmla="*/ 2147483647 h 536"/>
                <a:gd name="T78" fmla="*/ 2147483647 w 768"/>
                <a:gd name="T79" fmla="*/ 2147483647 h 536"/>
                <a:gd name="T80" fmla="*/ 2147483647 w 768"/>
                <a:gd name="T81" fmla="*/ 2147483647 h 536"/>
                <a:gd name="T82" fmla="*/ 2147483647 w 768"/>
                <a:gd name="T83" fmla="*/ 2147483647 h 536"/>
                <a:gd name="T84" fmla="*/ 2147483647 w 768"/>
                <a:gd name="T85" fmla="*/ 2147483647 h 536"/>
                <a:gd name="T86" fmla="*/ 2147483647 w 768"/>
                <a:gd name="T87" fmla="*/ 2147483647 h 536"/>
                <a:gd name="T88" fmla="*/ 2147483647 w 768"/>
                <a:gd name="T89" fmla="*/ 2147483647 h 536"/>
                <a:gd name="T90" fmla="*/ 2147483647 w 768"/>
                <a:gd name="T91" fmla="*/ 2147483647 h 536"/>
                <a:gd name="T92" fmla="*/ 2147483647 w 768"/>
                <a:gd name="T93" fmla="*/ 2147483647 h 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68"/>
                <a:gd name="T142" fmla="*/ 0 h 536"/>
                <a:gd name="T143" fmla="*/ 768 w 768"/>
                <a:gd name="T144" fmla="*/ 536 h 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68" h="536">
                  <a:moveTo>
                    <a:pt x="744" y="152"/>
                  </a:moveTo>
                  <a:lnTo>
                    <a:pt x="768" y="96"/>
                  </a:lnTo>
                  <a:lnTo>
                    <a:pt x="720" y="96"/>
                  </a:lnTo>
                  <a:lnTo>
                    <a:pt x="712" y="80"/>
                  </a:lnTo>
                  <a:lnTo>
                    <a:pt x="680" y="72"/>
                  </a:lnTo>
                  <a:lnTo>
                    <a:pt x="640" y="0"/>
                  </a:lnTo>
                  <a:lnTo>
                    <a:pt x="600" y="0"/>
                  </a:lnTo>
                  <a:lnTo>
                    <a:pt x="592" y="16"/>
                  </a:lnTo>
                  <a:lnTo>
                    <a:pt x="568" y="64"/>
                  </a:lnTo>
                  <a:lnTo>
                    <a:pt x="544" y="64"/>
                  </a:lnTo>
                  <a:lnTo>
                    <a:pt x="536" y="72"/>
                  </a:lnTo>
                  <a:lnTo>
                    <a:pt x="544" y="72"/>
                  </a:lnTo>
                  <a:lnTo>
                    <a:pt x="536" y="72"/>
                  </a:lnTo>
                  <a:lnTo>
                    <a:pt x="528" y="88"/>
                  </a:lnTo>
                  <a:lnTo>
                    <a:pt x="528" y="104"/>
                  </a:lnTo>
                  <a:lnTo>
                    <a:pt x="568" y="112"/>
                  </a:lnTo>
                  <a:lnTo>
                    <a:pt x="576" y="128"/>
                  </a:lnTo>
                  <a:lnTo>
                    <a:pt x="536" y="136"/>
                  </a:lnTo>
                  <a:lnTo>
                    <a:pt x="512" y="152"/>
                  </a:lnTo>
                  <a:lnTo>
                    <a:pt x="480" y="160"/>
                  </a:lnTo>
                  <a:lnTo>
                    <a:pt x="472" y="192"/>
                  </a:lnTo>
                  <a:lnTo>
                    <a:pt x="432" y="192"/>
                  </a:lnTo>
                  <a:lnTo>
                    <a:pt x="384" y="224"/>
                  </a:lnTo>
                  <a:lnTo>
                    <a:pt x="344" y="200"/>
                  </a:lnTo>
                  <a:lnTo>
                    <a:pt x="296" y="200"/>
                  </a:lnTo>
                  <a:lnTo>
                    <a:pt x="264" y="160"/>
                  </a:lnTo>
                  <a:lnTo>
                    <a:pt x="208" y="144"/>
                  </a:lnTo>
                  <a:lnTo>
                    <a:pt x="208" y="104"/>
                  </a:lnTo>
                  <a:lnTo>
                    <a:pt x="184" y="96"/>
                  </a:lnTo>
                  <a:lnTo>
                    <a:pt x="176" y="88"/>
                  </a:lnTo>
                  <a:lnTo>
                    <a:pt x="176" y="96"/>
                  </a:lnTo>
                  <a:lnTo>
                    <a:pt x="176" y="88"/>
                  </a:lnTo>
                  <a:lnTo>
                    <a:pt x="168" y="88"/>
                  </a:lnTo>
                  <a:lnTo>
                    <a:pt x="168" y="96"/>
                  </a:lnTo>
                  <a:lnTo>
                    <a:pt x="168" y="88"/>
                  </a:lnTo>
                  <a:lnTo>
                    <a:pt x="152" y="96"/>
                  </a:lnTo>
                  <a:lnTo>
                    <a:pt x="144" y="120"/>
                  </a:lnTo>
                  <a:lnTo>
                    <a:pt x="112" y="112"/>
                  </a:lnTo>
                  <a:lnTo>
                    <a:pt x="104" y="152"/>
                  </a:lnTo>
                  <a:lnTo>
                    <a:pt x="80" y="160"/>
                  </a:lnTo>
                  <a:lnTo>
                    <a:pt x="72" y="208"/>
                  </a:lnTo>
                  <a:lnTo>
                    <a:pt x="56" y="224"/>
                  </a:lnTo>
                  <a:lnTo>
                    <a:pt x="32" y="240"/>
                  </a:lnTo>
                  <a:lnTo>
                    <a:pt x="0" y="248"/>
                  </a:lnTo>
                  <a:lnTo>
                    <a:pt x="0" y="264"/>
                  </a:lnTo>
                  <a:lnTo>
                    <a:pt x="8" y="272"/>
                  </a:lnTo>
                  <a:lnTo>
                    <a:pt x="8" y="280"/>
                  </a:lnTo>
                  <a:lnTo>
                    <a:pt x="0" y="288"/>
                  </a:lnTo>
                  <a:lnTo>
                    <a:pt x="8" y="296"/>
                  </a:lnTo>
                  <a:lnTo>
                    <a:pt x="24" y="296"/>
                  </a:lnTo>
                  <a:lnTo>
                    <a:pt x="32" y="312"/>
                  </a:lnTo>
                  <a:lnTo>
                    <a:pt x="48" y="312"/>
                  </a:lnTo>
                  <a:lnTo>
                    <a:pt x="72" y="312"/>
                  </a:lnTo>
                  <a:lnTo>
                    <a:pt x="80" y="320"/>
                  </a:lnTo>
                  <a:lnTo>
                    <a:pt x="64" y="344"/>
                  </a:lnTo>
                  <a:lnTo>
                    <a:pt x="64" y="360"/>
                  </a:lnTo>
                  <a:lnTo>
                    <a:pt x="56" y="368"/>
                  </a:lnTo>
                  <a:lnTo>
                    <a:pt x="64" y="384"/>
                  </a:lnTo>
                  <a:lnTo>
                    <a:pt x="88" y="392"/>
                  </a:lnTo>
                  <a:lnTo>
                    <a:pt x="80" y="400"/>
                  </a:lnTo>
                  <a:lnTo>
                    <a:pt x="88" y="400"/>
                  </a:lnTo>
                  <a:lnTo>
                    <a:pt x="120" y="408"/>
                  </a:lnTo>
                  <a:lnTo>
                    <a:pt x="144" y="424"/>
                  </a:lnTo>
                  <a:lnTo>
                    <a:pt x="168" y="424"/>
                  </a:lnTo>
                  <a:lnTo>
                    <a:pt x="176" y="432"/>
                  </a:lnTo>
                  <a:lnTo>
                    <a:pt x="184" y="432"/>
                  </a:lnTo>
                  <a:lnTo>
                    <a:pt x="192" y="440"/>
                  </a:lnTo>
                  <a:lnTo>
                    <a:pt x="208" y="440"/>
                  </a:lnTo>
                  <a:lnTo>
                    <a:pt x="224" y="440"/>
                  </a:lnTo>
                  <a:lnTo>
                    <a:pt x="240" y="424"/>
                  </a:lnTo>
                  <a:lnTo>
                    <a:pt x="256" y="416"/>
                  </a:lnTo>
                  <a:lnTo>
                    <a:pt x="272" y="416"/>
                  </a:lnTo>
                  <a:lnTo>
                    <a:pt x="288" y="424"/>
                  </a:lnTo>
                  <a:lnTo>
                    <a:pt x="296" y="424"/>
                  </a:lnTo>
                  <a:lnTo>
                    <a:pt x="304" y="432"/>
                  </a:lnTo>
                  <a:lnTo>
                    <a:pt x="312" y="448"/>
                  </a:lnTo>
                  <a:lnTo>
                    <a:pt x="304" y="472"/>
                  </a:lnTo>
                  <a:lnTo>
                    <a:pt x="304" y="480"/>
                  </a:lnTo>
                  <a:lnTo>
                    <a:pt x="312" y="488"/>
                  </a:lnTo>
                  <a:lnTo>
                    <a:pt x="320" y="496"/>
                  </a:lnTo>
                  <a:lnTo>
                    <a:pt x="320" y="504"/>
                  </a:lnTo>
                  <a:lnTo>
                    <a:pt x="344" y="512"/>
                  </a:lnTo>
                  <a:lnTo>
                    <a:pt x="336" y="520"/>
                  </a:lnTo>
                  <a:lnTo>
                    <a:pt x="360" y="512"/>
                  </a:lnTo>
                  <a:lnTo>
                    <a:pt x="360" y="496"/>
                  </a:lnTo>
                  <a:lnTo>
                    <a:pt x="400" y="496"/>
                  </a:lnTo>
                  <a:lnTo>
                    <a:pt x="416" y="512"/>
                  </a:lnTo>
                  <a:lnTo>
                    <a:pt x="424" y="520"/>
                  </a:lnTo>
                  <a:lnTo>
                    <a:pt x="432" y="520"/>
                  </a:lnTo>
                  <a:lnTo>
                    <a:pt x="456" y="536"/>
                  </a:lnTo>
                  <a:lnTo>
                    <a:pt x="456" y="520"/>
                  </a:lnTo>
                  <a:lnTo>
                    <a:pt x="488" y="512"/>
                  </a:lnTo>
                  <a:lnTo>
                    <a:pt x="496" y="504"/>
                  </a:lnTo>
                  <a:lnTo>
                    <a:pt x="504" y="504"/>
                  </a:lnTo>
                  <a:lnTo>
                    <a:pt x="512" y="504"/>
                  </a:lnTo>
                  <a:lnTo>
                    <a:pt x="528" y="496"/>
                  </a:lnTo>
                  <a:lnTo>
                    <a:pt x="544" y="488"/>
                  </a:lnTo>
                  <a:lnTo>
                    <a:pt x="568" y="472"/>
                  </a:lnTo>
                  <a:lnTo>
                    <a:pt x="576" y="456"/>
                  </a:lnTo>
                  <a:lnTo>
                    <a:pt x="584" y="440"/>
                  </a:lnTo>
                  <a:lnTo>
                    <a:pt x="600" y="416"/>
                  </a:lnTo>
                  <a:lnTo>
                    <a:pt x="600" y="400"/>
                  </a:lnTo>
                  <a:lnTo>
                    <a:pt x="592" y="392"/>
                  </a:lnTo>
                  <a:lnTo>
                    <a:pt x="600" y="384"/>
                  </a:lnTo>
                  <a:lnTo>
                    <a:pt x="592" y="368"/>
                  </a:lnTo>
                  <a:lnTo>
                    <a:pt x="576" y="328"/>
                  </a:lnTo>
                  <a:lnTo>
                    <a:pt x="576" y="320"/>
                  </a:lnTo>
                  <a:lnTo>
                    <a:pt x="592" y="304"/>
                  </a:lnTo>
                  <a:lnTo>
                    <a:pt x="608" y="296"/>
                  </a:lnTo>
                  <a:lnTo>
                    <a:pt x="608" y="288"/>
                  </a:lnTo>
                  <a:lnTo>
                    <a:pt x="584" y="288"/>
                  </a:lnTo>
                  <a:lnTo>
                    <a:pt x="576" y="288"/>
                  </a:lnTo>
                  <a:lnTo>
                    <a:pt x="568" y="288"/>
                  </a:lnTo>
                  <a:lnTo>
                    <a:pt x="560" y="272"/>
                  </a:lnTo>
                  <a:lnTo>
                    <a:pt x="552" y="264"/>
                  </a:lnTo>
                  <a:lnTo>
                    <a:pt x="568" y="256"/>
                  </a:lnTo>
                  <a:lnTo>
                    <a:pt x="584" y="248"/>
                  </a:lnTo>
                  <a:lnTo>
                    <a:pt x="600" y="232"/>
                  </a:lnTo>
                  <a:lnTo>
                    <a:pt x="608" y="232"/>
                  </a:lnTo>
                  <a:lnTo>
                    <a:pt x="600" y="248"/>
                  </a:lnTo>
                  <a:lnTo>
                    <a:pt x="608" y="256"/>
                  </a:lnTo>
                  <a:lnTo>
                    <a:pt x="616" y="256"/>
                  </a:lnTo>
                  <a:lnTo>
                    <a:pt x="640" y="248"/>
                  </a:lnTo>
                  <a:lnTo>
                    <a:pt x="656" y="256"/>
                  </a:lnTo>
                  <a:lnTo>
                    <a:pt x="664" y="272"/>
                  </a:lnTo>
                  <a:lnTo>
                    <a:pt x="664" y="280"/>
                  </a:lnTo>
                  <a:lnTo>
                    <a:pt x="664" y="304"/>
                  </a:lnTo>
                  <a:lnTo>
                    <a:pt x="656" y="328"/>
                  </a:lnTo>
                  <a:lnTo>
                    <a:pt x="672" y="328"/>
                  </a:lnTo>
                  <a:lnTo>
                    <a:pt x="688" y="320"/>
                  </a:lnTo>
                  <a:lnTo>
                    <a:pt x="696" y="312"/>
                  </a:lnTo>
                  <a:lnTo>
                    <a:pt x="704" y="304"/>
                  </a:lnTo>
                  <a:lnTo>
                    <a:pt x="688" y="272"/>
                  </a:lnTo>
                  <a:lnTo>
                    <a:pt x="688" y="264"/>
                  </a:lnTo>
                  <a:lnTo>
                    <a:pt x="688" y="248"/>
                  </a:lnTo>
                  <a:lnTo>
                    <a:pt x="688" y="240"/>
                  </a:lnTo>
                  <a:lnTo>
                    <a:pt x="680" y="224"/>
                  </a:lnTo>
                  <a:lnTo>
                    <a:pt x="688" y="216"/>
                  </a:lnTo>
                  <a:lnTo>
                    <a:pt x="704" y="200"/>
                  </a:lnTo>
                  <a:lnTo>
                    <a:pt x="720" y="200"/>
                  </a:lnTo>
                  <a:lnTo>
                    <a:pt x="728" y="160"/>
                  </a:lnTo>
                  <a:lnTo>
                    <a:pt x="744" y="15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42" name="Freeform 683"/>
            <p:cNvSpPr>
              <a:spLocks/>
            </p:cNvSpPr>
            <p:nvPr/>
          </p:nvSpPr>
          <p:spPr bwMode="auto">
            <a:xfrm>
              <a:off x="5965252" y="2542022"/>
              <a:ext cx="536245" cy="267574"/>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43" name="Freeform 684"/>
            <p:cNvSpPr>
              <a:spLocks/>
            </p:cNvSpPr>
            <p:nvPr/>
          </p:nvSpPr>
          <p:spPr bwMode="auto">
            <a:xfrm>
              <a:off x="5825981" y="3046465"/>
              <a:ext cx="139271" cy="64700"/>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2147483647 w 104"/>
                <a:gd name="T25" fmla="*/ 2147483647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48"/>
                <a:gd name="T41" fmla="*/ 104 w 104"/>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44" name="Freeform 685"/>
            <p:cNvSpPr>
              <a:spLocks/>
            </p:cNvSpPr>
            <p:nvPr/>
          </p:nvSpPr>
          <p:spPr bwMode="auto">
            <a:xfrm>
              <a:off x="5965252" y="2542022"/>
              <a:ext cx="536245" cy="267574"/>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45" name="Freeform 686"/>
            <p:cNvSpPr>
              <a:spLocks/>
            </p:cNvSpPr>
            <p:nvPr/>
          </p:nvSpPr>
          <p:spPr bwMode="auto">
            <a:xfrm>
              <a:off x="4815998" y="1897212"/>
              <a:ext cx="183135" cy="398071"/>
            </a:xfrm>
            <a:custGeom>
              <a:avLst/>
              <a:gdLst>
                <a:gd name="T0" fmla="*/ 2147483647 w 136"/>
                <a:gd name="T1" fmla="*/ 2147483647 h 296"/>
                <a:gd name="T2" fmla="*/ 2147483647 w 136"/>
                <a:gd name="T3" fmla="*/ 2147483647 h 296"/>
                <a:gd name="T4" fmla="*/ 2147483647 w 136"/>
                <a:gd name="T5" fmla="*/ 2147483647 h 296"/>
                <a:gd name="T6" fmla="*/ 2147483647 w 136"/>
                <a:gd name="T7" fmla="*/ 2147483647 h 296"/>
                <a:gd name="T8" fmla="*/ 2147483647 w 136"/>
                <a:gd name="T9" fmla="*/ 2147483647 h 296"/>
                <a:gd name="T10" fmla="*/ 2147483647 w 136"/>
                <a:gd name="T11" fmla="*/ 2147483647 h 296"/>
                <a:gd name="T12" fmla="*/ 2147483647 w 136"/>
                <a:gd name="T13" fmla="*/ 2147483647 h 296"/>
                <a:gd name="T14" fmla="*/ 2147483647 w 136"/>
                <a:gd name="T15" fmla="*/ 2147483647 h 296"/>
                <a:gd name="T16" fmla="*/ 2147483647 w 136"/>
                <a:gd name="T17" fmla="*/ 2147483647 h 296"/>
                <a:gd name="T18" fmla="*/ 2147483647 w 136"/>
                <a:gd name="T19" fmla="*/ 2147483647 h 296"/>
                <a:gd name="T20" fmla="*/ 2147483647 w 136"/>
                <a:gd name="T21" fmla="*/ 2147483647 h 296"/>
                <a:gd name="T22" fmla="*/ 2147483647 w 136"/>
                <a:gd name="T23" fmla="*/ 2147483647 h 296"/>
                <a:gd name="T24" fmla="*/ 2147483647 w 136"/>
                <a:gd name="T25" fmla="*/ 2147483647 h 296"/>
                <a:gd name="T26" fmla="*/ 2147483647 w 136"/>
                <a:gd name="T27" fmla="*/ 2147483647 h 296"/>
                <a:gd name="T28" fmla="*/ 2147483647 w 136"/>
                <a:gd name="T29" fmla="*/ 2147483647 h 296"/>
                <a:gd name="T30" fmla="*/ 2147483647 w 136"/>
                <a:gd name="T31" fmla="*/ 2147483647 h 296"/>
                <a:gd name="T32" fmla="*/ 2147483647 w 136"/>
                <a:gd name="T33" fmla="*/ 2147483647 h 296"/>
                <a:gd name="T34" fmla="*/ 2147483647 w 136"/>
                <a:gd name="T35" fmla="*/ 0 h 296"/>
                <a:gd name="T36" fmla="*/ 2147483647 w 136"/>
                <a:gd name="T37" fmla="*/ 0 h 296"/>
                <a:gd name="T38" fmla="*/ 2147483647 w 136"/>
                <a:gd name="T39" fmla="*/ 2147483647 h 296"/>
                <a:gd name="T40" fmla="*/ 2147483647 w 136"/>
                <a:gd name="T41" fmla="*/ 2147483647 h 296"/>
                <a:gd name="T42" fmla="*/ 2147483647 w 136"/>
                <a:gd name="T43" fmla="*/ 2147483647 h 296"/>
                <a:gd name="T44" fmla="*/ 2147483647 w 136"/>
                <a:gd name="T45" fmla="*/ 2147483647 h 296"/>
                <a:gd name="T46" fmla="*/ 2147483647 w 136"/>
                <a:gd name="T47" fmla="*/ 2147483647 h 296"/>
                <a:gd name="T48" fmla="*/ 2147483647 w 136"/>
                <a:gd name="T49" fmla="*/ 2147483647 h 296"/>
                <a:gd name="T50" fmla="*/ 2147483647 w 136"/>
                <a:gd name="T51" fmla="*/ 2147483647 h 296"/>
                <a:gd name="T52" fmla="*/ 2147483647 w 136"/>
                <a:gd name="T53" fmla="*/ 2147483647 h 296"/>
                <a:gd name="T54" fmla="*/ 0 w 136"/>
                <a:gd name="T55" fmla="*/ 2147483647 h 296"/>
                <a:gd name="T56" fmla="*/ 2147483647 w 136"/>
                <a:gd name="T57" fmla="*/ 2147483647 h 296"/>
                <a:gd name="T58" fmla="*/ 2147483647 w 136"/>
                <a:gd name="T59" fmla="*/ 2147483647 h 296"/>
                <a:gd name="T60" fmla="*/ 2147483647 w 136"/>
                <a:gd name="T61" fmla="*/ 2147483647 h 296"/>
                <a:gd name="T62" fmla="*/ 2147483647 w 136"/>
                <a:gd name="T63" fmla="*/ 2147483647 h 296"/>
                <a:gd name="T64" fmla="*/ 2147483647 w 136"/>
                <a:gd name="T65" fmla="*/ 2147483647 h 296"/>
                <a:gd name="T66" fmla="*/ 2147483647 w 136"/>
                <a:gd name="T67" fmla="*/ 2147483647 h 296"/>
                <a:gd name="T68" fmla="*/ 2147483647 w 136"/>
                <a:gd name="T69" fmla="*/ 2147483647 h 296"/>
                <a:gd name="T70" fmla="*/ 2147483647 w 136"/>
                <a:gd name="T71" fmla="*/ 2147483647 h 296"/>
                <a:gd name="T72" fmla="*/ 2147483647 w 136"/>
                <a:gd name="T73" fmla="*/ 2147483647 h 296"/>
                <a:gd name="T74" fmla="*/ 2147483647 w 136"/>
                <a:gd name="T75" fmla="*/ 2147483647 h 296"/>
                <a:gd name="T76" fmla="*/ 2147483647 w 136"/>
                <a:gd name="T77" fmla="*/ 2147483647 h 296"/>
                <a:gd name="T78" fmla="*/ 2147483647 w 136"/>
                <a:gd name="T79" fmla="*/ 2147483647 h 296"/>
                <a:gd name="T80" fmla="*/ 2147483647 w 136"/>
                <a:gd name="T81" fmla="*/ 2147483647 h 296"/>
                <a:gd name="T82" fmla="*/ 2147483647 w 136"/>
                <a:gd name="T83" fmla="*/ 2147483647 h 296"/>
                <a:gd name="T84" fmla="*/ 2147483647 w 136"/>
                <a:gd name="T85" fmla="*/ 2147483647 h 296"/>
                <a:gd name="T86" fmla="*/ 2147483647 w 136"/>
                <a:gd name="T87" fmla="*/ 2147483647 h 296"/>
                <a:gd name="T88" fmla="*/ 2147483647 w 136"/>
                <a:gd name="T89" fmla="*/ 2147483647 h 296"/>
                <a:gd name="T90" fmla="*/ 2147483647 w 136"/>
                <a:gd name="T91" fmla="*/ 2147483647 h 296"/>
                <a:gd name="T92" fmla="*/ 2147483647 w 136"/>
                <a:gd name="T93" fmla="*/ 2147483647 h 296"/>
                <a:gd name="T94" fmla="*/ 2147483647 w 136"/>
                <a:gd name="T95" fmla="*/ 2147483647 h 296"/>
                <a:gd name="T96" fmla="*/ 2147483647 w 136"/>
                <a:gd name="T97" fmla="*/ 2147483647 h 296"/>
                <a:gd name="T98" fmla="*/ 2147483647 w 136"/>
                <a:gd name="T99" fmla="*/ 2147483647 h 296"/>
                <a:gd name="T100" fmla="*/ 2147483647 w 136"/>
                <a:gd name="T101" fmla="*/ 2147483647 h 296"/>
                <a:gd name="T102" fmla="*/ 2147483647 w 136"/>
                <a:gd name="T103" fmla="*/ 2147483647 h 296"/>
                <a:gd name="T104" fmla="*/ 2147483647 w 136"/>
                <a:gd name="T105" fmla="*/ 2147483647 h 2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6"/>
                <a:gd name="T160" fmla="*/ 0 h 296"/>
                <a:gd name="T161" fmla="*/ 136 w 136"/>
                <a:gd name="T162" fmla="*/ 296 h 2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6" h="296">
                  <a:moveTo>
                    <a:pt x="136" y="216"/>
                  </a:moveTo>
                  <a:lnTo>
                    <a:pt x="128" y="216"/>
                  </a:lnTo>
                  <a:lnTo>
                    <a:pt x="120" y="208"/>
                  </a:lnTo>
                  <a:lnTo>
                    <a:pt x="128" y="184"/>
                  </a:lnTo>
                  <a:lnTo>
                    <a:pt x="120" y="176"/>
                  </a:lnTo>
                  <a:lnTo>
                    <a:pt x="120" y="168"/>
                  </a:lnTo>
                  <a:lnTo>
                    <a:pt x="120" y="160"/>
                  </a:lnTo>
                  <a:lnTo>
                    <a:pt x="112" y="152"/>
                  </a:lnTo>
                  <a:lnTo>
                    <a:pt x="120" y="144"/>
                  </a:lnTo>
                  <a:lnTo>
                    <a:pt x="112" y="104"/>
                  </a:lnTo>
                  <a:lnTo>
                    <a:pt x="120" y="80"/>
                  </a:lnTo>
                  <a:lnTo>
                    <a:pt x="112" y="64"/>
                  </a:lnTo>
                  <a:lnTo>
                    <a:pt x="104" y="56"/>
                  </a:lnTo>
                  <a:lnTo>
                    <a:pt x="104" y="40"/>
                  </a:lnTo>
                  <a:lnTo>
                    <a:pt x="104" y="32"/>
                  </a:lnTo>
                  <a:lnTo>
                    <a:pt x="112" y="24"/>
                  </a:lnTo>
                  <a:lnTo>
                    <a:pt x="112" y="8"/>
                  </a:lnTo>
                  <a:lnTo>
                    <a:pt x="96" y="0"/>
                  </a:lnTo>
                  <a:lnTo>
                    <a:pt x="80" y="0"/>
                  </a:lnTo>
                  <a:lnTo>
                    <a:pt x="72" y="8"/>
                  </a:lnTo>
                  <a:lnTo>
                    <a:pt x="64" y="32"/>
                  </a:lnTo>
                  <a:lnTo>
                    <a:pt x="48" y="40"/>
                  </a:lnTo>
                  <a:lnTo>
                    <a:pt x="32" y="40"/>
                  </a:lnTo>
                  <a:lnTo>
                    <a:pt x="24" y="40"/>
                  </a:lnTo>
                  <a:lnTo>
                    <a:pt x="16" y="32"/>
                  </a:lnTo>
                  <a:lnTo>
                    <a:pt x="8" y="24"/>
                  </a:lnTo>
                  <a:lnTo>
                    <a:pt x="8" y="32"/>
                  </a:lnTo>
                  <a:lnTo>
                    <a:pt x="0" y="32"/>
                  </a:lnTo>
                  <a:lnTo>
                    <a:pt x="8" y="40"/>
                  </a:lnTo>
                  <a:lnTo>
                    <a:pt x="16" y="48"/>
                  </a:lnTo>
                  <a:lnTo>
                    <a:pt x="24" y="56"/>
                  </a:lnTo>
                  <a:lnTo>
                    <a:pt x="32" y="56"/>
                  </a:lnTo>
                  <a:lnTo>
                    <a:pt x="40" y="72"/>
                  </a:lnTo>
                  <a:lnTo>
                    <a:pt x="40" y="88"/>
                  </a:lnTo>
                  <a:lnTo>
                    <a:pt x="40" y="104"/>
                  </a:lnTo>
                  <a:lnTo>
                    <a:pt x="40" y="112"/>
                  </a:lnTo>
                  <a:lnTo>
                    <a:pt x="40" y="120"/>
                  </a:lnTo>
                  <a:lnTo>
                    <a:pt x="40" y="136"/>
                  </a:lnTo>
                  <a:lnTo>
                    <a:pt x="40" y="144"/>
                  </a:lnTo>
                  <a:lnTo>
                    <a:pt x="48" y="144"/>
                  </a:lnTo>
                  <a:lnTo>
                    <a:pt x="56" y="160"/>
                  </a:lnTo>
                  <a:lnTo>
                    <a:pt x="40" y="192"/>
                  </a:lnTo>
                  <a:lnTo>
                    <a:pt x="16" y="208"/>
                  </a:lnTo>
                  <a:lnTo>
                    <a:pt x="8" y="232"/>
                  </a:lnTo>
                  <a:lnTo>
                    <a:pt x="8" y="264"/>
                  </a:lnTo>
                  <a:lnTo>
                    <a:pt x="16" y="280"/>
                  </a:lnTo>
                  <a:lnTo>
                    <a:pt x="24" y="288"/>
                  </a:lnTo>
                  <a:lnTo>
                    <a:pt x="32" y="296"/>
                  </a:lnTo>
                  <a:lnTo>
                    <a:pt x="48" y="296"/>
                  </a:lnTo>
                  <a:lnTo>
                    <a:pt x="80" y="288"/>
                  </a:lnTo>
                  <a:lnTo>
                    <a:pt x="88" y="288"/>
                  </a:lnTo>
                  <a:lnTo>
                    <a:pt x="136" y="232"/>
                  </a:lnTo>
                  <a:lnTo>
                    <a:pt x="136" y="2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46" name="Freeform 687"/>
            <p:cNvSpPr>
              <a:spLocks/>
            </p:cNvSpPr>
            <p:nvPr/>
          </p:nvSpPr>
          <p:spPr bwMode="auto">
            <a:xfrm>
              <a:off x="5010098" y="2531056"/>
              <a:ext cx="9870" cy="10966"/>
            </a:xfrm>
            <a:custGeom>
              <a:avLst/>
              <a:gdLst>
                <a:gd name="T0" fmla="*/ 2147483647 w 8"/>
                <a:gd name="T1" fmla="*/ 2147483647 h 8"/>
                <a:gd name="T2" fmla="*/ 0 w 8"/>
                <a:gd name="T3" fmla="*/ 0 h 8"/>
                <a:gd name="T4" fmla="*/ 0 w 8"/>
                <a:gd name="T5" fmla="*/ 2147483647 h 8"/>
                <a:gd name="T6" fmla="*/ 2147483647 w 8"/>
                <a:gd name="T7" fmla="*/ 2147483647 h 8"/>
                <a:gd name="T8" fmla="*/ 0 60000 65536"/>
                <a:gd name="T9" fmla="*/ 0 60000 65536"/>
                <a:gd name="T10" fmla="*/ 0 60000 65536"/>
                <a:gd name="T11" fmla="*/ 0 60000 65536"/>
                <a:gd name="T12" fmla="*/ 0 w 8"/>
                <a:gd name="T13" fmla="*/ 0 h 8"/>
                <a:gd name="T14" fmla="*/ 8 w 8"/>
                <a:gd name="T15" fmla="*/ 8 h 8"/>
              </a:gdLst>
              <a:ahLst/>
              <a:cxnLst>
                <a:cxn ang="T8">
                  <a:pos x="T0" y="T1"/>
                </a:cxn>
                <a:cxn ang="T9">
                  <a:pos x="T2" y="T3"/>
                </a:cxn>
                <a:cxn ang="T10">
                  <a:pos x="T4" y="T5"/>
                </a:cxn>
                <a:cxn ang="T11">
                  <a:pos x="T6" y="T7"/>
                </a:cxn>
              </a:cxnLst>
              <a:rect l="T12" t="T13" r="T14" b="T15"/>
              <a:pathLst>
                <a:path w="8" h="8">
                  <a:moveTo>
                    <a:pt x="8" y="8"/>
                  </a:moveTo>
                  <a:lnTo>
                    <a:pt x="0" y="0"/>
                  </a:lnTo>
                  <a:lnTo>
                    <a:pt x="0" y="8"/>
                  </a:lnTo>
                  <a:lnTo>
                    <a:pt x="8"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47" name="Freeform 688"/>
            <p:cNvSpPr>
              <a:spLocks/>
            </p:cNvSpPr>
            <p:nvPr/>
          </p:nvSpPr>
          <p:spPr bwMode="auto">
            <a:xfrm>
              <a:off x="4934432" y="1446502"/>
              <a:ext cx="2597884" cy="1395993"/>
            </a:xfrm>
            <a:custGeom>
              <a:avLst/>
              <a:gdLst>
                <a:gd name="T0" fmla="*/ 2147483647 w 1936"/>
                <a:gd name="T1" fmla="*/ 2147483647 h 1040"/>
                <a:gd name="T2" fmla="*/ 2147483647 w 1936"/>
                <a:gd name="T3" fmla="*/ 2147483647 h 1040"/>
                <a:gd name="T4" fmla="*/ 2147483647 w 1936"/>
                <a:gd name="T5" fmla="*/ 2147483647 h 1040"/>
                <a:gd name="T6" fmla="*/ 2147483647 w 1936"/>
                <a:gd name="T7" fmla="*/ 2147483647 h 1040"/>
                <a:gd name="T8" fmla="*/ 2147483647 w 1936"/>
                <a:gd name="T9" fmla="*/ 2147483647 h 1040"/>
                <a:gd name="T10" fmla="*/ 2147483647 w 1936"/>
                <a:gd name="T11" fmla="*/ 2147483647 h 1040"/>
                <a:gd name="T12" fmla="*/ 2147483647 w 1936"/>
                <a:gd name="T13" fmla="*/ 2147483647 h 1040"/>
                <a:gd name="T14" fmla="*/ 2147483647 w 1936"/>
                <a:gd name="T15" fmla="*/ 2147483647 h 1040"/>
                <a:gd name="T16" fmla="*/ 2147483647 w 1936"/>
                <a:gd name="T17" fmla="*/ 2147483647 h 1040"/>
                <a:gd name="T18" fmla="*/ 2147483647 w 1936"/>
                <a:gd name="T19" fmla="*/ 2147483647 h 1040"/>
                <a:gd name="T20" fmla="*/ 2147483647 w 1936"/>
                <a:gd name="T21" fmla="*/ 2147483647 h 1040"/>
                <a:gd name="T22" fmla="*/ 2147483647 w 1936"/>
                <a:gd name="T23" fmla="*/ 2147483647 h 1040"/>
                <a:gd name="T24" fmla="*/ 2147483647 w 1936"/>
                <a:gd name="T25" fmla="*/ 2147483647 h 1040"/>
                <a:gd name="T26" fmla="*/ 2147483647 w 1936"/>
                <a:gd name="T27" fmla="*/ 2147483647 h 1040"/>
                <a:gd name="T28" fmla="*/ 2147483647 w 1936"/>
                <a:gd name="T29" fmla="*/ 2147483647 h 1040"/>
                <a:gd name="T30" fmla="*/ 2147483647 w 1936"/>
                <a:gd name="T31" fmla="*/ 2147483647 h 1040"/>
                <a:gd name="T32" fmla="*/ 2147483647 w 1936"/>
                <a:gd name="T33" fmla="*/ 2147483647 h 1040"/>
                <a:gd name="T34" fmla="*/ 2147483647 w 1936"/>
                <a:gd name="T35" fmla="*/ 2147483647 h 1040"/>
                <a:gd name="T36" fmla="*/ 2147483647 w 1936"/>
                <a:gd name="T37" fmla="*/ 2147483647 h 1040"/>
                <a:gd name="T38" fmla="*/ 2147483647 w 1936"/>
                <a:gd name="T39" fmla="*/ 2147483647 h 1040"/>
                <a:gd name="T40" fmla="*/ 2147483647 w 1936"/>
                <a:gd name="T41" fmla="*/ 2147483647 h 1040"/>
                <a:gd name="T42" fmla="*/ 2147483647 w 1936"/>
                <a:gd name="T43" fmla="*/ 2147483647 h 1040"/>
                <a:gd name="T44" fmla="*/ 2147483647 w 1936"/>
                <a:gd name="T45" fmla="*/ 2147483647 h 1040"/>
                <a:gd name="T46" fmla="*/ 2147483647 w 1936"/>
                <a:gd name="T47" fmla="*/ 2147483647 h 1040"/>
                <a:gd name="T48" fmla="*/ 2147483647 w 1936"/>
                <a:gd name="T49" fmla="*/ 2147483647 h 1040"/>
                <a:gd name="T50" fmla="*/ 2147483647 w 1936"/>
                <a:gd name="T51" fmla="*/ 2147483647 h 1040"/>
                <a:gd name="T52" fmla="*/ 2147483647 w 1936"/>
                <a:gd name="T53" fmla="*/ 2147483647 h 1040"/>
                <a:gd name="T54" fmla="*/ 2147483647 w 1936"/>
                <a:gd name="T55" fmla="*/ 2147483647 h 1040"/>
                <a:gd name="T56" fmla="*/ 2147483647 w 1936"/>
                <a:gd name="T57" fmla="*/ 2147483647 h 1040"/>
                <a:gd name="T58" fmla="*/ 2147483647 w 1936"/>
                <a:gd name="T59" fmla="*/ 2147483647 h 1040"/>
                <a:gd name="T60" fmla="*/ 2147483647 w 1936"/>
                <a:gd name="T61" fmla="*/ 2147483647 h 1040"/>
                <a:gd name="T62" fmla="*/ 2147483647 w 1936"/>
                <a:gd name="T63" fmla="*/ 2147483647 h 1040"/>
                <a:gd name="T64" fmla="*/ 2147483647 w 1936"/>
                <a:gd name="T65" fmla="*/ 2147483647 h 1040"/>
                <a:gd name="T66" fmla="*/ 2147483647 w 1936"/>
                <a:gd name="T67" fmla="*/ 2147483647 h 1040"/>
                <a:gd name="T68" fmla="*/ 2147483647 w 1936"/>
                <a:gd name="T69" fmla="*/ 2147483647 h 1040"/>
                <a:gd name="T70" fmla="*/ 2147483647 w 1936"/>
                <a:gd name="T71" fmla="*/ 2147483647 h 1040"/>
                <a:gd name="T72" fmla="*/ 2147483647 w 1936"/>
                <a:gd name="T73" fmla="*/ 2147483647 h 1040"/>
                <a:gd name="T74" fmla="*/ 2147483647 w 1936"/>
                <a:gd name="T75" fmla="*/ 2147483647 h 1040"/>
                <a:gd name="T76" fmla="*/ 2147483647 w 1936"/>
                <a:gd name="T77" fmla="*/ 2147483647 h 1040"/>
                <a:gd name="T78" fmla="*/ 2147483647 w 1936"/>
                <a:gd name="T79" fmla="*/ 2147483647 h 1040"/>
                <a:gd name="T80" fmla="*/ 2147483647 w 1936"/>
                <a:gd name="T81" fmla="*/ 2147483647 h 1040"/>
                <a:gd name="T82" fmla="*/ 2147483647 w 1936"/>
                <a:gd name="T83" fmla="*/ 2147483647 h 1040"/>
                <a:gd name="T84" fmla="*/ 2147483647 w 1936"/>
                <a:gd name="T85" fmla="*/ 2147483647 h 1040"/>
                <a:gd name="T86" fmla="*/ 2147483647 w 1936"/>
                <a:gd name="T87" fmla="*/ 2147483647 h 1040"/>
                <a:gd name="T88" fmla="*/ 2147483647 w 1936"/>
                <a:gd name="T89" fmla="*/ 2147483647 h 1040"/>
                <a:gd name="T90" fmla="*/ 2147483647 w 1936"/>
                <a:gd name="T91" fmla="*/ 2147483647 h 1040"/>
                <a:gd name="T92" fmla="*/ 2147483647 w 1936"/>
                <a:gd name="T93" fmla="*/ 2147483647 h 1040"/>
                <a:gd name="T94" fmla="*/ 2147483647 w 1936"/>
                <a:gd name="T95" fmla="*/ 2147483647 h 1040"/>
                <a:gd name="T96" fmla="*/ 2147483647 w 1936"/>
                <a:gd name="T97" fmla="*/ 2147483647 h 1040"/>
                <a:gd name="T98" fmla="*/ 2147483647 w 1936"/>
                <a:gd name="T99" fmla="*/ 2147483647 h 1040"/>
                <a:gd name="T100" fmla="*/ 2147483647 w 1936"/>
                <a:gd name="T101" fmla="*/ 2147483647 h 1040"/>
                <a:gd name="T102" fmla="*/ 2147483647 w 1936"/>
                <a:gd name="T103" fmla="*/ 2147483647 h 1040"/>
                <a:gd name="T104" fmla="*/ 2147483647 w 1936"/>
                <a:gd name="T105" fmla="*/ 2147483647 h 1040"/>
                <a:gd name="T106" fmla="*/ 2147483647 w 1936"/>
                <a:gd name="T107" fmla="*/ 2147483647 h 1040"/>
                <a:gd name="T108" fmla="*/ 2147483647 w 1936"/>
                <a:gd name="T109" fmla="*/ 2147483647 h 1040"/>
                <a:gd name="T110" fmla="*/ 2147483647 w 1936"/>
                <a:gd name="T111" fmla="*/ 2147483647 h 1040"/>
                <a:gd name="T112" fmla="*/ 2147483647 w 1936"/>
                <a:gd name="T113" fmla="*/ 2147483647 h 1040"/>
                <a:gd name="T114" fmla="*/ 2147483647 w 1936"/>
                <a:gd name="T115" fmla="*/ 2147483647 h 1040"/>
                <a:gd name="T116" fmla="*/ 2147483647 w 1936"/>
                <a:gd name="T117" fmla="*/ 2147483647 h 1040"/>
                <a:gd name="T118" fmla="*/ 2147483647 w 1936"/>
                <a:gd name="T119" fmla="*/ 2147483647 h 1040"/>
                <a:gd name="T120" fmla="*/ 2147483647 w 1936"/>
                <a:gd name="T121" fmla="*/ 2147483647 h 10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36"/>
                <a:gd name="T184" fmla="*/ 0 h 1040"/>
                <a:gd name="T185" fmla="*/ 1936 w 1936"/>
                <a:gd name="T186" fmla="*/ 1040 h 104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36" h="1040">
                  <a:moveTo>
                    <a:pt x="1928" y="504"/>
                  </a:moveTo>
                  <a:lnTo>
                    <a:pt x="1936" y="384"/>
                  </a:lnTo>
                  <a:lnTo>
                    <a:pt x="1920" y="376"/>
                  </a:lnTo>
                  <a:lnTo>
                    <a:pt x="1912" y="376"/>
                  </a:lnTo>
                  <a:lnTo>
                    <a:pt x="1896" y="360"/>
                  </a:lnTo>
                  <a:lnTo>
                    <a:pt x="1880" y="352"/>
                  </a:lnTo>
                  <a:lnTo>
                    <a:pt x="1856" y="352"/>
                  </a:lnTo>
                  <a:lnTo>
                    <a:pt x="1840" y="344"/>
                  </a:lnTo>
                  <a:lnTo>
                    <a:pt x="1824" y="344"/>
                  </a:lnTo>
                  <a:lnTo>
                    <a:pt x="1816" y="344"/>
                  </a:lnTo>
                  <a:lnTo>
                    <a:pt x="1824" y="376"/>
                  </a:lnTo>
                  <a:lnTo>
                    <a:pt x="1808" y="384"/>
                  </a:lnTo>
                  <a:lnTo>
                    <a:pt x="1792" y="376"/>
                  </a:lnTo>
                  <a:lnTo>
                    <a:pt x="1784" y="360"/>
                  </a:lnTo>
                  <a:lnTo>
                    <a:pt x="1784" y="352"/>
                  </a:lnTo>
                  <a:lnTo>
                    <a:pt x="1760" y="352"/>
                  </a:lnTo>
                  <a:lnTo>
                    <a:pt x="1752" y="360"/>
                  </a:lnTo>
                  <a:lnTo>
                    <a:pt x="1728" y="352"/>
                  </a:lnTo>
                  <a:lnTo>
                    <a:pt x="1704" y="352"/>
                  </a:lnTo>
                  <a:lnTo>
                    <a:pt x="1696" y="360"/>
                  </a:lnTo>
                  <a:lnTo>
                    <a:pt x="1680" y="344"/>
                  </a:lnTo>
                  <a:lnTo>
                    <a:pt x="1680" y="320"/>
                  </a:lnTo>
                  <a:lnTo>
                    <a:pt x="1656" y="304"/>
                  </a:lnTo>
                  <a:lnTo>
                    <a:pt x="1616" y="304"/>
                  </a:lnTo>
                  <a:lnTo>
                    <a:pt x="1576" y="304"/>
                  </a:lnTo>
                  <a:lnTo>
                    <a:pt x="1576" y="296"/>
                  </a:lnTo>
                  <a:lnTo>
                    <a:pt x="1568" y="288"/>
                  </a:lnTo>
                  <a:lnTo>
                    <a:pt x="1544" y="272"/>
                  </a:lnTo>
                  <a:lnTo>
                    <a:pt x="1544" y="256"/>
                  </a:lnTo>
                  <a:lnTo>
                    <a:pt x="1448" y="232"/>
                  </a:lnTo>
                  <a:lnTo>
                    <a:pt x="1448" y="240"/>
                  </a:lnTo>
                  <a:lnTo>
                    <a:pt x="1424" y="256"/>
                  </a:lnTo>
                  <a:lnTo>
                    <a:pt x="1432" y="280"/>
                  </a:lnTo>
                  <a:lnTo>
                    <a:pt x="1408" y="288"/>
                  </a:lnTo>
                  <a:lnTo>
                    <a:pt x="1392" y="288"/>
                  </a:lnTo>
                  <a:lnTo>
                    <a:pt x="1368" y="280"/>
                  </a:lnTo>
                  <a:lnTo>
                    <a:pt x="1360" y="288"/>
                  </a:lnTo>
                  <a:lnTo>
                    <a:pt x="1344" y="280"/>
                  </a:lnTo>
                  <a:lnTo>
                    <a:pt x="1328" y="272"/>
                  </a:lnTo>
                  <a:lnTo>
                    <a:pt x="1328" y="296"/>
                  </a:lnTo>
                  <a:lnTo>
                    <a:pt x="1312" y="312"/>
                  </a:lnTo>
                  <a:lnTo>
                    <a:pt x="1296" y="288"/>
                  </a:lnTo>
                  <a:lnTo>
                    <a:pt x="1280" y="264"/>
                  </a:lnTo>
                  <a:lnTo>
                    <a:pt x="1296" y="240"/>
                  </a:lnTo>
                  <a:lnTo>
                    <a:pt x="1296" y="224"/>
                  </a:lnTo>
                  <a:lnTo>
                    <a:pt x="1280" y="208"/>
                  </a:lnTo>
                  <a:lnTo>
                    <a:pt x="1264" y="200"/>
                  </a:lnTo>
                  <a:lnTo>
                    <a:pt x="1248" y="200"/>
                  </a:lnTo>
                  <a:lnTo>
                    <a:pt x="1240" y="192"/>
                  </a:lnTo>
                  <a:lnTo>
                    <a:pt x="1224" y="184"/>
                  </a:lnTo>
                  <a:lnTo>
                    <a:pt x="1216" y="200"/>
                  </a:lnTo>
                  <a:lnTo>
                    <a:pt x="1208" y="216"/>
                  </a:lnTo>
                  <a:lnTo>
                    <a:pt x="1168" y="216"/>
                  </a:lnTo>
                  <a:lnTo>
                    <a:pt x="1152" y="208"/>
                  </a:lnTo>
                  <a:lnTo>
                    <a:pt x="1144" y="192"/>
                  </a:lnTo>
                  <a:lnTo>
                    <a:pt x="1112" y="192"/>
                  </a:lnTo>
                  <a:lnTo>
                    <a:pt x="1088" y="208"/>
                  </a:lnTo>
                  <a:lnTo>
                    <a:pt x="1088" y="192"/>
                  </a:lnTo>
                  <a:lnTo>
                    <a:pt x="1072" y="176"/>
                  </a:lnTo>
                  <a:lnTo>
                    <a:pt x="1056" y="176"/>
                  </a:lnTo>
                  <a:lnTo>
                    <a:pt x="1040" y="192"/>
                  </a:lnTo>
                  <a:lnTo>
                    <a:pt x="1016" y="208"/>
                  </a:lnTo>
                  <a:lnTo>
                    <a:pt x="992" y="224"/>
                  </a:lnTo>
                  <a:lnTo>
                    <a:pt x="1008" y="200"/>
                  </a:lnTo>
                  <a:lnTo>
                    <a:pt x="1024" y="192"/>
                  </a:lnTo>
                  <a:lnTo>
                    <a:pt x="1048" y="152"/>
                  </a:lnTo>
                  <a:lnTo>
                    <a:pt x="1064" y="136"/>
                  </a:lnTo>
                  <a:lnTo>
                    <a:pt x="1080" y="112"/>
                  </a:lnTo>
                  <a:lnTo>
                    <a:pt x="1072" y="72"/>
                  </a:lnTo>
                  <a:lnTo>
                    <a:pt x="1040" y="48"/>
                  </a:lnTo>
                  <a:lnTo>
                    <a:pt x="1016" y="40"/>
                  </a:lnTo>
                  <a:lnTo>
                    <a:pt x="1016" y="32"/>
                  </a:lnTo>
                  <a:lnTo>
                    <a:pt x="1000" y="0"/>
                  </a:lnTo>
                  <a:lnTo>
                    <a:pt x="968" y="0"/>
                  </a:lnTo>
                  <a:lnTo>
                    <a:pt x="936" y="32"/>
                  </a:lnTo>
                  <a:lnTo>
                    <a:pt x="928" y="64"/>
                  </a:lnTo>
                  <a:lnTo>
                    <a:pt x="888" y="88"/>
                  </a:lnTo>
                  <a:lnTo>
                    <a:pt x="864" y="72"/>
                  </a:lnTo>
                  <a:lnTo>
                    <a:pt x="824" y="88"/>
                  </a:lnTo>
                  <a:lnTo>
                    <a:pt x="784" y="112"/>
                  </a:lnTo>
                  <a:lnTo>
                    <a:pt x="760" y="136"/>
                  </a:lnTo>
                  <a:lnTo>
                    <a:pt x="752" y="184"/>
                  </a:lnTo>
                  <a:lnTo>
                    <a:pt x="688" y="200"/>
                  </a:lnTo>
                  <a:lnTo>
                    <a:pt x="680" y="216"/>
                  </a:lnTo>
                  <a:lnTo>
                    <a:pt x="680" y="256"/>
                  </a:lnTo>
                  <a:lnTo>
                    <a:pt x="672" y="248"/>
                  </a:lnTo>
                  <a:lnTo>
                    <a:pt x="648" y="240"/>
                  </a:lnTo>
                  <a:lnTo>
                    <a:pt x="632" y="264"/>
                  </a:lnTo>
                  <a:lnTo>
                    <a:pt x="624" y="256"/>
                  </a:lnTo>
                  <a:lnTo>
                    <a:pt x="624" y="248"/>
                  </a:lnTo>
                  <a:lnTo>
                    <a:pt x="608" y="232"/>
                  </a:lnTo>
                  <a:lnTo>
                    <a:pt x="600" y="232"/>
                  </a:lnTo>
                  <a:lnTo>
                    <a:pt x="592" y="256"/>
                  </a:lnTo>
                  <a:lnTo>
                    <a:pt x="592" y="280"/>
                  </a:lnTo>
                  <a:lnTo>
                    <a:pt x="592" y="312"/>
                  </a:lnTo>
                  <a:lnTo>
                    <a:pt x="584" y="320"/>
                  </a:lnTo>
                  <a:lnTo>
                    <a:pt x="576" y="304"/>
                  </a:lnTo>
                  <a:lnTo>
                    <a:pt x="584" y="272"/>
                  </a:lnTo>
                  <a:lnTo>
                    <a:pt x="576" y="248"/>
                  </a:lnTo>
                  <a:lnTo>
                    <a:pt x="576" y="232"/>
                  </a:lnTo>
                  <a:lnTo>
                    <a:pt x="552" y="224"/>
                  </a:lnTo>
                  <a:lnTo>
                    <a:pt x="528" y="224"/>
                  </a:lnTo>
                  <a:lnTo>
                    <a:pt x="512" y="280"/>
                  </a:lnTo>
                  <a:lnTo>
                    <a:pt x="504" y="288"/>
                  </a:lnTo>
                  <a:lnTo>
                    <a:pt x="496" y="304"/>
                  </a:lnTo>
                  <a:lnTo>
                    <a:pt x="504" y="320"/>
                  </a:lnTo>
                  <a:lnTo>
                    <a:pt x="504" y="344"/>
                  </a:lnTo>
                  <a:lnTo>
                    <a:pt x="504" y="352"/>
                  </a:lnTo>
                  <a:lnTo>
                    <a:pt x="528" y="376"/>
                  </a:lnTo>
                  <a:lnTo>
                    <a:pt x="512" y="400"/>
                  </a:lnTo>
                  <a:lnTo>
                    <a:pt x="488" y="376"/>
                  </a:lnTo>
                  <a:lnTo>
                    <a:pt x="456" y="352"/>
                  </a:lnTo>
                  <a:lnTo>
                    <a:pt x="432" y="352"/>
                  </a:lnTo>
                  <a:lnTo>
                    <a:pt x="416" y="352"/>
                  </a:lnTo>
                  <a:lnTo>
                    <a:pt x="416" y="376"/>
                  </a:lnTo>
                  <a:lnTo>
                    <a:pt x="408" y="384"/>
                  </a:lnTo>
                  <a:lnTo>
                    <a:pt x="392" y="376"/>
                  </a:lnTo>
                  <a:lnTo>
                    <a:pt x="376" y="384"/>
                  </a:lnTo>
                  <a:lnTo>
                    <a:pt x="360" y="392"/>
                  </a:lnTo>
                  <a:lnTo>
                    <a:pt x="344" y="392"/>
                  </a:lnTo>
                  <a:lnTo>
                    <a:pt x="336" y="384"/>
                  </a:lnTo>
                  <a:lnTo>
                    <a:pt x="320" y="392"/>
                  </a:lnTo>
                  <a:lnTo>
                    <a:pt x="296" y="408"/>
                  </a:lnTo>
                  <a:lnTo>
                    <a:pt x="264" y="424"/>
                  </a:lnTo>
                  <a:lnTo>
                    <a:pt x="256" y="424"/>
                  </a:lnTo>
                  <a:lnTo>
                    <a:pt x="248" y="448"/>
                  </a:lnTo>
                  <a:lnTo>
                    <a:pt x="240" y="448"/>
                  </a:lnTo>
                  <a:lnTo>
                    <a:pt x="224" y="432"/>
                  </a:lnTo>
                  <a:lnTo>
                    <a:pt x="232" y="424"/>
                  </a:lnTo>
                  <a:lnTo>
                    <a:pt x="240" y="416"/>
                  </a:lnTo>
                  <a:lnTo>
                    <a:pt x="240" y="400"/>
                  </a:lnTo>
                  <a:lnTo>
                    <a:pt x="224" y="392"/>
                  </a:lnTo>
                  <a:lnTo>
                    <a:pt x="216" y="392"/>
                  </a:lnTo>
                  <a:lnTo>
                    <a:pt x="200" y="392"/>
                  </a:lnTo>
                  <a:lnTo>
                    <a:pt x="208" y="408"/>
                  </a:lnTo>
                  <a:lnTo>
                    <a:pt x="208" y="432"/>
                  </a:lnTo>
                  <a:lnTo>
                    <a:pt x="216" y="448"/>
                  </a:lnTo>
                  <a:lnTo>
                    <a:pt x="208" y="472"/>
                  </a:lnTo>
                  <a:lnTo>
                    <a:pt x="200" y="464"/>
                  </a:lnTo>
                  <a:lnTo>
                    <a:pt x="184" y="464"/>
                  </a:lnTo>
                  <a:lnTo>
                    <a:pt x="176" y="472"/>
                  </a:lnTo>
                  <a:lnTo>
                    <a:pt x="160" y="480"/>
                  </a:lnTo>
                  <a:lnTo>
                    <a:pt x="152" y="488"/>
                  </a:lnTo>
                  <a:lnTo>
                    <a:pt x="168" y="520"/>
                  </a:lnTo>
                  <a:lnTo>
                    <a:pt x="160" y="512"/>
                  </a:lnTo>
                  <a:lnTo>
                    <a:pt x="136" y="512"/>
                  </a:lnTo>
                  <a:lnTo>
                    <a:pt x="120" y="504"/>
                  </a:lnTo>
                  <a:lnTo>
                    <a:pt x="120" y="512"/>
                  </a:lnTo>
                  <a:lnTo>
                    <a:pt x="128" y="528"/>
                  </a:lnTo>
                  <a:lnTo>
                    <a:pt x="136" y="536"/>
                  </a:lnTo>
                  <a:lnTo>
                    <a:pt x="128" y="544"/>
                  </a:lnTo>
                  <a:lnTo>
                    <a:pt x="104" y="528"/>
                  </a:lnTo>
                  <a:lnTo>
                    <a:pt x="96" y="520"/>
                  </a:lnTo>
                  <a:lnTo>
                    <a:pt x="96" y="512"/>
                  </a:lnTo>
                  <a:lnTo>
                    <a:pt x="88" y="488"/>
                  </a:lnTo>
                  <a:lnTo>
                    <a:pt x="96" y="480"/>
                  </a:lnTo>
                  <a:lnTo>
                    <a:pt x="96" y="472"/>
                  </a:lnTo>
                  <a:lnTo>
                    <a:pt x="80" y="464"/>
                  </a:lnTo>
                  <a:lnTo>
                    <a:pt x="64" y="448"/>
                  </a:lnTo>
                  <a:lnTo>
                    <a:pt x="56" y="440"/>
                  </a:lnTo>
                  <a:lnTo>
                    <a:pt x="64" y="440"/>
                  </a:lnTo>
                  <a:lnTo>
                    <a:pt x="72" y="448"/>
                  </a:lnTo>
                  <a:lnTo>
                    <a:pt x="88" y="448"/>
                  </a:lnTo>
                  <a:lnTo>
                    <a:pt x="96" y="464"/>
                  </a:lnTo>
                  <a:lnTo>
                    <a:pt x="128" y="472"/>
                  </a:lnTo>
                  <a:lnTo>
                    <a:pt x="152" y="464"/>
                  </a:lnTo>
                  <a:lnTo>
                    <a:pt x="168" y="456"/>
                  </a:lnTo>
                  <a:lnTo>
                    <a:pt x="176" y="432"/>
                  </a:lnTo>
                  <a:lnTo>
                    <a:pt x="144" y="400"/>
                  </a:lnTo>
                  <a:lnTo>
                    <a:pt x="120" y="384"/>
                  </a:lnTo>
                  <a:lnTo>
                    <a:pt x="104" y="368"/>
                  </a:lnTo>
                  <a:lnTo>
                    <a:pt x="80" y="360"/>
                  </a:lnTo>
                  <a:lnTo>
                    <a:pt x="72" y="360"/>
                  </a:lnTo>
                  <a:lnTo>
                    <a:pt x="72" y="344"/>
                  </a:lnTo>
                  <a:lnTo>
                    <a:pt x="56" y="344"/>
                  </a:lnTo>
                  <a:lnTo>
                    <a:pt x="40" y="344"/>
                  </a:lnTo>
                  <a:lnTo>
                    <a:pt x="32" y="352"/>
                  </a:lnTo>
                  <a:lnTo>
                    <a:pt x="16" y="368"/>
                  </a:lnTo>
                  <a:lnTo>
                    <a:pt x="16" y="376"/>
                  </a:lnTo>
                  <a:lnTo>
                    <a:pt x="16" y="384"/>
                  </a:lnTo>
                  <a:lnTo>
                    <a:pt x="8" y="392"/>
                  </a:lnTo>
                  <a:lnTo>
                    <a:pt x="16" y="400"/>
                  </a:lnTo>
                  <a:lnTo>
                    <a:pt x="24" y="408"/>
                  </a:lnTo>
                  <a:lnTo>
                    <a:pt x="32" y="424"/>
                  </a:lnTo>
                  <a:lnTo>
                    <a:pt x="16" y="448"/>
                  </a:lnTo>
                  <a:lnTo>
                    <a:pt x="32" y="488"/>
                  </a:lnTo>
                  <a:lnTo>
                    <a:pt x="24" y="496"/>
                  </a:lnTo>
                  <a:lnTo>
                    <a:pt x="32" y="504"/>
                  </a:lnTo>
                  <a:lnTo>
                    <a:pt x="24" y="504"/>
                  </a:lnTo>
                  <a:lnTo>
                    <a:pt x="32" y="512"/>
                  </a:lnTo>
                  <a:lnTo>
                    <a:pt x="32" y="520"/>
                  </a:lnTo>
                  <a:lnTo>
                    <a:pt x="40" y="528"/>
                  </a:lnTo>
                  <a:lnTo>
                    <a:pt x="32" y="544"/>
                  </a:lnTo>
                  <a:lnTo>
                    <a:pt x="40" y="560"/>
                  </a:lnTo>
                  <a:lnTo>
                    <a:pt x="48" y="560"/>
                  </a:lnTo>
                  <a:lnTo>
                    <a:pt x="48" y="568"/>
                  </a:lnTo>
                  <a:lnTo>
                    <a:pt x="0" y="624"/>
                  </a:lnTo>
                  <a:lnTo>
                    <a:pt x="8" y="624"/>
                  </a:lnTo>
                  <a:lnTo>
                    <a:pt x="16" y="632"/>
                  </a:lnTo>
                  <a:lnTo>
                    <a:pt x="16" y="648"/>
                  </a:lnTo>
                  <a:lnTo>
                    <a:pt x="8" y="648"/>
                  </a:lnTo>
                  <a:lnTo>
                    <a:pt x="8" y="656"/>
                  </a:lnTo>
                  <a:lnTo>
                    <a:pt x="8" y="672"/>
                  </a:lnTo>
                  <a:lnTo>
                    <a:pt x="8" y="680"/>
                  </a:lnTo>
                  <a:lnTo>
                    <a:pt x="0" y="712"/>
                  </a:lnTo>
                  <a:lnTo>
                    <a:pt x="8" y="728"/>
                  </a:lnTo>
                  <a:lnTo>
                    <a:pt x="24" y="736"/>
                  </a:lnTo>
                  <a:lnTo>
                    <a:pt x="40" y="744"/>
                  </a:lnTo>
                  <a:lnTo>
                    <a:pt x="56" y="776"/>
                  </a:lnTo>
                  <a:lnTo>
                    <a:pt x="64" y="784"/>
                  </a:lnTo>
                  <a:lnTo>
                    <a:pt x="64" y="792"/>
                  </a:lnTo>
                  <a:lnTo>
                    <a:pt x="48" y="800"/>
                  </a:lnTo>
                  <a:lnTo>
                    <a:pt x="56" y="816"/>
                  </a:lnTo>
                  <a:lnTo>
                    <a:pt x="64" y="816"/>
                  </a:lnTo>
                  <a:lnTo>
                    <a:pt x="72" y="816"/>
                  </a:lnTo>
                  <a:lnTo>
                    <a:pt x="88" y="832"/>
                  </a:lnTo>
                  <a:lnTo>
                    <a:pt x="136" y="856"/>
                  </a:lnTo>
                  <a:lnTo>
                    <a:pt x="144" y="856"/>
                  </a:lnTo>
                  <a:lnTo>
                    <a:pt x="136" y="872"/>
                  </a:lnTo>
                  <a:lnTo>
                    <a:pt x="128" y="880"/>
                  </a:lnTo>
                  <a:lnTo>
                    <a:pt x="120" y="888"/>
                  </a:lnTo>
                  <a:lnTo>
                    <a:pt x="112" y="896"/>
                  </a:lnTo>
                  <a:lnTo>
                    <a:pt x="128" y="896"/>
                  </a:lnTo>
                  <a:lnTo>
                    <a:pt x="120" y="912"/>
                  </a:lnTo>
                  <a:lnTo>
                    <a:pt x="104" y="928"/>
                  </a:lnTo>
                  <a:lnTo>
                    <a:pt x="120" y="944"/>
                  </a:lnTo>
                  <a:lnTo>
                    <a:pt x="144" y="952"/>
                  </a:lnTo>
                  <a:lnTo>
                    <a:pt x="160" y="976"/>
                  </a:lnTo>
                  <a:lnTo>
                    <a:pt x="160" y="984"/>
                  </a:lnTo>
                  <a:lnTo>
                    <a:pt x="168" y="992"/>
                  </a:lnTo>
                  <a:lnTo>
                    <a:pt x="184" y="992"/>
                  </a:lnTo>
                  <a:lnTo>
                    <a:pt x="192" y="1000"/>
                  </a:lnTo>
                  <a:lnTo>
                    <a:pt x="200" y="1016"/>
                  </a:lnTo>
                  <a:lnTo>
                    <a:pt x="200" y="1024"/>
                  </a:lnTo>
                  <a:lnTo>
                    <a:pt x="208" y="1032"/>
                  </a:lnTo>
                  <a:lnTo>
                    <a:pt x="224" y="1032"/>
                  </a:lnTo>
                  <a:lnTo>
                    <a:pt x="240" y="1024"/>
                  </a:lnTo>
                  <a:lnTo>
                    <a:pt x="248" y="1032"/>
                  </a:lnTo>
                  <a:lnTo>
                    <a:pt x="248" y="1040"/>
                  </a:lnTo>
                  <a:lnTo>
                    <a:pt x="256" y="1024"/>
                  </a:lnTo>
                  <a:lnTo>
                    <a:pt x="272" y="1008"/>
                  </a:lnTo>
                  <a:lnTo>
                    <a:pt x="256" y="976"/>
                  </a:lnTo>
                  <a:lnTo>
                    <a:pt x="224" y="936"/>
                  </a:lnTo>
                  <a:lnTo>
                    <a:pt x="240" y="912"/>
                  </a:lnTo>
                  <a:lnTo>
                    <a:pt x="256" y="904"/>
                  </a:lnTo>
                  <a:lnTo>
                    <a:pt x="256" y="896"/>
                  </a:lnTo>
                  <a:lnTo>
                    <a:pt x="256" y="904"/>
                  </a:lnTo>
                  <a:lnTo>
                    <a:pt x="256" y="896"/>
                  </a:lnTo>
                  <a:lnTo>
                    <a:pt x="240" y="888"/>
                  </a:lnTo>
                  <a:lnTo>
                    <a:pt x="256" y="856"/>
                  </a:lnTo>
                  <a:lnTo>
                    <a:pt x="296" y="840"/>
                  </a:lnTo>
                  <a:lnTo>
                    <a:pt x="328" y="832"/>
                  </a:lnTo>
                  <a:lnTo>
                    <a:pt x="352" y="848"/>
                  </a:lnTo>
                  <a:lnTo>
                    <a:pt x="376" y="840"/>
                  </a:lnTo>
                  <a:lnTo>
                    <a:pt x="400" y="848"/>
                  </a:lnTo>
                  <a:lnTo>
                    <a:pt x="432" y="840"/>
                  </a:lnTo>
                  <a:lnTo>
                    <a:pt x="424" y="816"/>
                  </a:lnTo>
                  <a:lnTo>
                    <a:pt x="440" y="784"/>
                  </a:lnTo>
                  <a:lnTo>
                    <a:pt x="488" y="760"/>
                  </a:lnTo>
                  <a:lnTo>
                    <a:pt x="536" y="752"/>
                  </a:lnTo>
                  <a:lnTo>
                    <a:pt x="568" y="792"/>
                  </a:lnTo>
                  <a:lnTo>
                    <a:pt x="608" y="776"/>
                  </a:lnTo>
                  <a:lnTo>
                    <a:pt x="624" y="776"/>
                  </a:lnTo>
                  <a:lnTo>
                    <a:pt x="640" y="808"/>
                  </a:lnTo>
                  <a:lnTo>
                    <a:pt x="656" y="848"/>
                  </a:lnTo>
                  <a:lnTo>
                    <a:pt x="696" y="848"/>
                  </a:lnTo>
                  <a:lnTo>
                    <a:pt x="728" y="864"/>
                  </a:lnTo>
                  <a:lnTo>
                    <a:pt x="760" y="864"/>
                  </a:lnTo>
                  <a:lnTo>
                    <a:pt x="760" y="888"/>
                  </a:lnTo>
                  <a:lnTo>
                    <a:pt x="768" y="888"/>
                  </a:lnTo>
                  <a:lnTo>
                    <a:pt x="776" y="872"/>
                  </a:lnTo>
                  <a:lnTo>
                    <a:pt x="808" y="856"/>
                  </a:lnTo>
                  <a:lnTo>
                    <a:pt x="848" y="848"/>
                  </a:lnTo>
                  <a:lnTo>
                    <a:pt x="880" y="864"/>
                  </a:lnTo>
                  <a:lnTo>
                    <a:pt x="896" y="840"/>
                  </a:lnTo>
                  <a:lnTo>
                    <a:pt x="912" y="824"/>
                  </a:lnTo>
                  <a:lnTo>
                    <a:pt x="960" y="840"/>
                  </a:lnTo>
                  <a:lnTo>
                    <a:pt x="976" y="856"/>
                  </a:lnTo>
                  <a:lnTo>
                    <a:pt x="1016" y="856"/>
                  </a:lnTo>
                  <a:lnTo>
                    <a:pt x="1040" y="880"/>
                  </a:lnTo>
                  <a:lnTo>
                    <a:pt x="1104" y="864"/>
                  </a:lnTo>
                  <a:lnTo>
                    <a:pt x="1128" y="872"/>
                  </a:lnTo>
                  <a:lnTo>
                    <a:pt x="1136" y="864"/>
                  </a:lnTo>
                  <a:lnTo>
                    <a:pt x="1160" y="864"/>
                  </a:lnTo>
                  <a:lnTo>
                    <a:pt x="1184" y="816"/>
                  </a:lnTo>
                  <a:lnTo>
                    <a:pt x="1192" y="800"/>
                  </a:lnTo>
                  <a:lnTo>
                    <a:pt x="1232" y="800"/>
                  </a:lnTo>
                  <a:lnTo>
                    <a:pt x="1272" y="872"/>
                  </a:lnTo>
                  <a:lnTo>
                    <a:pt x="1304" y="880"/>
                  </a:lnTo>
                  <a:lnTo>
                    <a:pt x="1312" y="896"/>
                  </a:lnTo>
                  <a:lnTo>
                    <a:pt x="1360" y="888"/>
                  </a:lnTo>
                  <a:lnTo>
                    <a:pt x="1336" y="952"/>
                  </a:lnTo>
                  <a:lnTo>
                    <a:pt x="1320" y="952"/>
                  </a:lnTo>
                  <a:lnTo>
                    <a:pt x="1304" y="1000"/>
                  </a:lnTo>
                  <a:lnTo>
                    <a:pt x="1312" y="1000"/>
                  </a:lnTo>
                  <a:lnTo>
                    <a:pt x="1320" y="1000"/>
                  </a:lnTo>
                  <a:lnTo>
                    <a:pt x="1328" y="992"/>
                  </a:lnTo>
                  <a:lnTo>
                    <a:pt x="1344" y="1000"/>
                  </a:lnTo>
                  <a:lnTo>
                    <a:pt x="1368" y="976"/>
                  </a:lnTo>
                  <a:lnTo>
                    <a:pt x="1384" y="960"/>
                  </a:lnTo>
                  <a:lnTo>
                    <a:pt x="1416" y="920"/>
                  </a:lnTo>
                  <a:lnTo>
                    <a:pt x="1432" y="888"/>
                  </a:lnTo>
                  <a:lnTo>
                    <a:pt x="1432" y="856"/>
                  </a:lnTo>
                  <a:lnTo>
                    <a:pt x="1440" y="808"/>
                  </a:lnTo>
                  <a:lnTo>
                    <a:pt x="1440" y="792"/>
                  </a:lnTo>
                  <a:lnTo>
                    <a:pt x="1424" y="776"/>
                  </a:lnTo>
                  <a:lnTo>
                    <a:pt x="1400" y="792"/>
                  </a:lnTo>
                  <a:lnTo>
                    <a:pt x="1384" y="784"/>
                  </a:lnTo>
                  <a:lnTo>
                    <a:pt x="1376" y="768"/>
                  </a:lnTo>
                  <a:lnTo>
                    <a:pt x="1368" y="768"/>
                  </a:lnTo>
                  <a:lnTo>
                    <a:pt x="1376" y="760"/>
                  </a:lnTo>
                  <a:lnTo>
                    <a:pt x="1400" y="736"/>
                  </a:lnTo>
                  <a:lnTo>
                    <a:pt x="1416" y="720"/>
                  </a:lnTo>
                  <a:lnTo>
                    <a:pt x="1416" y="712"/>
                  </a:lnTo>
                  <a:lnTo>
                    <a:pt x="1472" y="656"/>
                  </a:lnTo>
                  <a:lnTo>
                    <a:pt x="1488" y="656"/>
                  </a:lnTo>
                  <a:lnTo>
                    <a:pt x="1528" y="656"/>
                  </a:lnTo>
                  <a:lnTo>
                    <a:pt x="1544" y="648"/>
                  </a:lnTo>
                  <a:lnTo>
                    <a:pt x="1568" y="656"/>
                  </a:lnTo>
                  <a:lnTo>
                    <a:pt x="1568" y="672"/>
                  </a:lnTo>
                  <a:lnTo>
                    <a:pt x="1608" y="664"/>
                  </a:lnTo>
                  <a:lnTo>
                    <a:pt x="1616" y="664"/>
                  </a:lnTo>
                  <a:lnTo>
                    <a:pt x="1608" y="656"/>
                  </a:lnTo>
                  <a:lnTo>
                    <a:pt x="1616" y="632"/>
                  </a:lnTo>
                  <a:lnTo>
                    <a:pt x="1624" y="608"/>
                  </a:lnTo>
                  <a:lnTo>
                    <a:pt x="1648" y="592"/>
                  </a:lnTo>
                  <a:lnTo>
                    <a:pt x="1680" y="600"/>
                  </a:lnTo>
                  <a:lnTo>
                    <a:pt x="1688" y="616"/>
                  </a:lnTo>
                  <a:lnTo>
                    <a:pt x="1704" y="600"/>
                  </a:lnTo>
                  <a:lnTo>
                    <a:pt x="1736" y="576"/>
                  </a:lnTo>
                  <a:lnTo>
                    <a:pt x="1736" y="608"/>
                  </a:lnTo>
                  <a:lnTo>
                    <a:pt x="1712" y="632"/>
                  </a:lnTo>
                  <a:lnTo>
                    <a:pt x="1696" y="640"/>
                  </a:lnTo>
                  <a:lnTo>
                    <a:pt x="1680" y="664"/>
                  </a:lnTo>
                  <a:lnTo>
                    <a:pt x="1664" y="680"/>
                  </a:lnTo>
                  <a:lnTo>
                    <a:pt x="1648" y="696"/>
                  </a:lnTo>
                  <a:lnTo>
                    <a:pt x="1640" y="696"/>
                  </a:lnTo>
                  <a:lnTo>
                    <a:pt x="1624" y="744"/>
                  </a:lnTo>
                  <a:lnTo>
                    <a:pt x="1640" y="840"/>
                  </a:lnTo>
                  <a:lnTo>
                    <a:pt x="1664" y="808"/>
                  </a:lnTo>
                  <a:lnTo>
                    <a:pt x="1672" y="800"/>
                  </a:lnTo>
                  <a:lnTo>
                    <a:pt x="1680" y="784"/>
                  </a:lnTo>
                  <a:lnTo>
                    <a:pt x="1688" y="768"/>
                  </a:lnTo>
                  <a:lnTo>
                    <a:pt x="1704" y="760"/>
                  </a:lnTo>
                  <a:lnTo>
                    <a:pt x="1704" y="744"/>
                  </a:lnTo>
                  <a:lnTo>
                    <a:pt x="1712" y="736"/>
                  </a:lnTo>
                  <a:lnTo>
                    <a:pt x="1720" y="704"/>
                  </a:lnTo>
                  <a:lnTo>
                    <a:pt x="1720" y="696"/>
                  </a:lnTo>
                  <a:lnTo>
                    <a:pt x="1704" y="696"/>
                  </a:lnTo>
                  <a:lnTo>
                    <a:pt x="1720" y="656"/>
                  </a:lnTo>
                  <a:lnTo>
                    <a:pt x="1728" y="648"/>
                  </a:lnTo>
                  <a:lnTo>
                    <a:pt x="1744" y="640"/>
                  </a:lnTo>
                  <a:lnTo>
                    <a:pt x="1752" y="640"/>
                  </a:lnTo>
                  <a:lnTo>
                    <a:pt x="1760" y="648"/>
                  </a:lnTo>
                  <a:lnTo>
                    <a:pt x="1784" y="624"/>
                  </a:lnTo>
                  <a:lnTo>
                    <a:pt x="1808" y="648"/>
                  </a:lnTo>
                  <a:lnTo>
                    <a:pt x="1816" y="624"/>
                  </a:lnTo>
                  <a:lnTo>
                    <a:pt x="1832" y="624"/>
                  </a:lnTo>
                  <a:lnTo>
                    <a:pt x="1856" y="592"/>
                  </a:lnTo>
                  <a:lnTo>
                    <a:pt x="1888" y="576"/>
                  </a:lnTo>
                  <a:lnTo>
                    <a:pt x="1904" y="576"/>
                  </a:lnTo>
                  <a:lnTo>
                    <a:pt x="1920" y="584"/>
                  </a:lnTo>
                  <a:lnTo>
                    <a:pt x="1920" y="576"/>
                  </a:lnTo>
                  <a:lnTo>
                    <a:pt x="1920" y="560"/>
                  </a:lnTo>
                  <a:lnTo>
                    <a:pt x="1912" y="536"/>
                  </a:lnTo>
                  <a:lnTo>
                    <a:pt x="1896" y="520"/>
                  </a:lnTo>
                  <a:lnTo>
                    <a:pt x="1912" y="512"/>
                  </a:lnTo>
                  <a:lnTo>
                    <a:pt x="1928" y="504"/>
                  </a:lnTo>
                  <a:close/>
                </a:path>
              </a:pathLst>
            </a:custGeom>
            <a:grpFill/>
            <a:ln w="6350" cmpd="sng">
              <a:solidFill>
                <a:schemeClr val="bg1">
                  <a:lumMod val="85000"/>
                </a:schemeClr>
              </a:solidFill>
              <a:miter lim="800000"/>
              <a:headEnd/>
              <a:tailEnd/>
            </a:ln>
          </p:spPr>
          <p:txBody>
            <a:bodyPr/>
            <a:lstStyle/>
            <a:p>
              <a:pPr defTabSz="914400"/>
              <a:endParaRPr lang="zh-CN" altLang="en-US" dirty="0">
                <a:solidFill>
                  <a:prstClr val="black"/>
                </a:solidFill>
              </a:endParaRPr>
            </a:p>
          </p:txBody>
        </p:sp>
        <p:sp>
          <p:nvSpPr>
            <p:cNvPr id="148" name="Freeform 689"/>
            <p:cNvSpPr>
              <a:spLocks/>
            </p:cNvSpPr>
            <p:nvPr/>
          </p:nvSpPr>
          <p:spPr bwMode="auto">
            <a:xfrm>
              <a:off x="5331407" y="2896229"/>
              <a:ext cx="53734" cy="10966"/>
            </a:xfrm>
            <a:custGeom>
              <a:avLst/>
              <a:gdLst>
                <a:gd name="T0" fmla="*/ 2147483647 w 40"/>
                <a:gd name="T1" fmla="*/ 2147483647 h 8"/>
                <a:gd name="T2" fmla="*/ 2147483647 w 40"/>
                <a:gd name="T3" fmla="*/ 2147483647 h 8"/>
                <a:gd name="T4" fmla="*/ 2147483647 w 40"/>
                <a:gd name="T5" fmla="*/ 0 h 8"/>
                <a:gd name="T6" fmla="*/ 0 w 40"/>
                <a:gd name="T7" fmla="*/ 2147483647 h 8"/>
                <a:gd name="T8" fmla="*/ 2147483647 w 40"/>
                <a:gd name="T9" fmla="*/ 2147483647 h 8"/>
                <a:gd name="T10" fmla="*/ 0 60000 65536"/>
                <a:gd name="T11" fmla="*/ 0 60000 65536"/>
                <a:gd name="T12" fmla="*/ 0 60000 65536"/>
                <a:gd name="T13" fmla="*/ 0 60000 65536"/>
                <a:gd name="T14" fmla="*/ 0 60000 65536"/>
                <a:gd name="T15" fmla="*/ 0 w 40"/>
                <a:gd name="T16" fmla="*/ 0 h 8"/>
                <a:gd name="T17" fmla="*/ 40 w 40"/>
                <a:gd name="T18" fmla="*/ 8 h 8"/>
              </a:gdLst>
              <a:ahLst/>
              <a:cxnLst>
                <a:cxn ang="T10">
                  <a:pos x="T0" y="T1"/>
                </a:cxn>
                <a:cxn ang="T11">
                  <a:pos x="T2" y="T3"/>
                </a:cxn>
                <a:cxn ang="T12">
                  <a:pos x="T4" y="T5"/>
                </a:cxn>
                <a:cxn ang="T13">
                  <a:pos x="T6" y="T7"/>
                </a:cxn>
                <a:cxn ang="T14">
                  <a:pos x="T8" y="T9"/>
                </a:cxn>
              </a:cxnLst>
              <a:rect l="T15" t="T16" r="T17" b="T18"/>
              <a:pathLst>
                <a:path w="40" h="8">
                  <a:moveTo>
                    <a:pt x="8" y="8"/>
                  </a:moveTo>
                  <a:lnTo>
                    <a:pt x="24" y="8"/>
                  </a:lnTo>
                  <a:lnTo>
                    <a:pt x="40" y="0"/>
                  </a:lnTo>
                  <a:lnTo>
                    <a:pt x="0" y="8"/>
                  </a:lnTo>
                  <a:lnTo>
                    <a:pt x="8"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49" name="Freeform 690"/>
            <p:cNvSpPr>
              <a:spLocks/>
            </p:cNvSpPr>
            <p:nvPr/>
          </p:nvSpPr>
          <p:spPr bwMode="auto">
            <a:xfrm>
              <a:off x="5256837" y="2445520"/>
              <a:ext cx="697448" cy="493477"/>
            </a:xfrm>
            <a:custGeom>
              <a:avLst/>
              <a:gdLst>
                <a:gd name="T0" fmla="*/ 2147483647 w 520"/>
                <a:gd name="T1" fmla="*/ 2147483647 h 368"/>
                <a:gd name="T2" fmla="*/ 2147483647 w 520"/>
                <a:gd name="T3" fmla="*/ 2147483647 h 368"/>
                <a:gd name="T4" fmla="*/ 2147483647 w 520"/>
                <a:gd name="T5" fmla="*/ 2147483647 h 368"/>
                <a:gd name="T6" fmla="*/ 2147483647 w 520"/>
                <a:gd name="T7" fmla="*/ 2147483647 h 368"/>
                <a:gd name="T8" fmla="*/ 2147483647 w 520"/>
                <a:gd name="T9" fmla="*/ 2147483647 h 368"/>
                <a:gd name="T10" fmla="*/ 2147483647 w 520"/>
                <a:gd name="T11" fmla="*/ 2147483647 h 368"/>
                <a:gd name="T12" fmla="*/ 2147483647 w 520"/>
                <a:gd name="T13" fmla="*/ 2147483647 h 368"/>
                <a:gd name="T14" fmla="*/ 2147483647 w 520"/>
                <a:gd name="T15" fmla="*/ 2147483647 h 368"/>
                <a:gd name="T16" fmla="*/ 2147483647 w 520"/>
                <a:gd name="T17" fmla="*/ 2147483647 h 368"/>
                <a:gd name="T18" fmla="*/ 2147483647 w 520"/>
                <a:gd name="T19" fmla="*/ 2147483647 h 368"/>
                <a:gd name="T20" fmla="*/ 2147483647 w 520"/>
                <a:gd name="T21" fmla="*/ 2147483647 h 368"/>
                <a:gd name="T22" fmla="*/ 2147483647 w 520"/>
                <a:gd name="T23" fmla="*/ 2147483647 h 368"/>
                <a:gd name="T24" fmla="*/ 2147483647 w 520"/>
                <a:gd name="T25" fmla="*/ 2147483647 h 368"/>
                <a:gd name="T26" fmla="*/ 2147483647 w 520"/>
                <a:gd name="T27" fmla="*/ 2147483647 h 368"/>
                <a:gd name="T28" fmla="*/ 2147483647 w 520"/>
                <a:gd name="T29" fmla="*/ 2147483647 h 368"/>
                <a:gd name="T30" fmla="*/ 0 w 520"/>
                <a:gd name="T31" fmla="*/ 2147483647 h 368"/>
                <a:gd name="T32" fmla="*/ 2147483647 w 520"/>
                <a:gd name="T33" fmla="*/ 2147483647 h 368"/>
                <a:gd name="T34" fmla="*/ 2147483647 w 520"/>
                <a:gd name="T35" fmla="*/ 2147483647 h 368"/>
                <a:gd name="T36" fmla="*/ 2147483647 w 520"/>
                <a:gd name="T37" fmla="*/ 2147483647 h 368"/>
                <a:gd name="T38" fmla="*/ 2147483647 w 520"/>
                <a:gd name="T39" fmla="*/ 2147483647 h 368"/>
                <a:gd name="T40" fmla="*/ 2147483647 w 520"/>
                <a:gd name="T41" fmla="*/ 2147483647 h 368"/>
                <a:gd name="T42" fmla="*/ 2147483647 w 520"/>
                <a:gd name="T43" fmla="*/ 2147483647 h 368"/>
                <a:gd name="T44" fmla="*/ 2147483647 w 520"/>
                <a:gd name="T45" fmla="*/ 2147483647 h 368"/>
                <a:gd name="T46" fmla="*/ 2147483647 w 520"/>
                <a:gd name="T47" fmla="*/ 2147483647 h 368"/>
                <a:gd name="T48" fmla="*/ 2147483647 w 520"/>
                <a:gd name="T49" fmla="*/ 2147483647 h 368"/>
                <a:gd name="T50" fmla="*/ 2147483647 w 520"/>
                <a:gd name="T51" fmla="*/ 2147483647 h 368"/>
                <a:gd name="T52" fmla="*/ 2147483647 w 520"/>
                <a:gd name="T53" fmla="*/ 2147483647 h 368"/>
                <a:gd name="T54" fmla="*/ 2147483647 w 520"/>
                <a:gd name="T55" fmla="*/ 2147483647 h 368"/>
                <a:gd name="T56" fmla="*/ 2147483647 w 520"/>
                <a:gd name="T57" fmla="*/ 2147483647 h 368"/>
                <a:gd name="T58" fmla="*/ 2147483647 w 520"/>
                <a:gd name="T59" fmla="*/ 2147483647 h 368"/>
                <a:gd name="T60" fmla="*/ 2147483647 w 520"/>
                <a:gd name="T61" fmla="*/ 2147483647 h 368"/>
                <a:gd name="T62" fmla="*/ 2147483647 w 520"/>
                <a:gd name="T63" fmla="*/ 2147483647 h 368"/>
                <a:gd name="T64" fmla="*/ 2147483647 w 520"/>
                <a:gd name="T65" fmla="*/ 2147483647 h 368"/>
                <a:gd name="T66" fmla="*/ 2147483647 w 520"/>
                <a:gd name="T67" fmla="*/ 2147483647 h 368"/>
                <a:gd name="T68" fmla="*/ 2147483647 w 520"/>
                <a:gd name="T69" fmla="*/ 2147483647 h 3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0"/>
                <a:gd name="T106" fmla="*/ 0 h 368"/>
                <a:gd name="T107" fmla="*/ 520 w 520"/>
                <a:gd name="T108" fmla="*/ 368 h 3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0" h="368">
                  <a:moveTo>
                    <a:pt x="360" y="320"/>
                  </a:moveTo>
                  <a:lnTo>
                    <a:pt x="352" y="312"/>
                  </a:lnTo>
                  <a:lnTo>
                    <a:pt x="352" y="296"/>
                  </a:lnTo>
                  <a:lnTo>
                    <a:pt x="384" y="288"/>
                  </a:lnTo>
                  <a:lnTo>
                    <a:pt x="408" y="272"/>
                  </a:lnTo>
                  <a:lnTo>
                    <a:pt x="424" y="256"/>
                  </a:lnTo>
                  <a:lnTo>
                    <a:pt x="432" y="208"/>
                  </a:lnTo>
                  <a:lnTo>
                    <a:pt x="456" y="200"/>
                  </a:lnTo>
                  <a:lnTo>
                    <a:pt x="464" y="160"/>
                  </a:lnTo>
                  <a:lnTo>
                    <a:pt x="496" y="168"/>
                  </a:lnTo>
                  <a:lnTo>
                    <a:pt x="504" y="144"/>
                  </a:lnTo>
                  <a:lnTo>
                    <a:pt x="520" y="136"/>
                  </a:lnTo>
                  <a:lnTo>
                    <a:pt x="520" y="120"/>
                  </a:lnTo>
                  <a:lnTo>
                    <a:pt x="488" y="112"/>
                  </a:lnTo>
                  <a:lnTo>
                    <a:pt x="456" y="96"/>
                  </a:lnTo>
                  <a:lnTo>
                    <a:pt x="416" y="96"/>
                  </a:lnTo>
                  <a:lnTo>
                    <a:pt x="400" y="56"/>
                  </a:lnTo>
                  <a:lnTo>
                    <a:pt x="384" y="24"/>
                  </a:lnTo>
                  <a:lnTo>
                    <a:pt x="368" y="24"/>
                  </a:lnTo>
                  <a:lnTo>
                    <a:pt x="328" y="40"/>
                  </a:lnTo>
                  <a:lnTo>
                    <a:pt x="296" y="0"/>
                  </a:lnTo>
                  <a:lnTo>
                    <a:pt x="248" y="16"/>
                  </a:lnTo>
                  <a:lnTo>
                    <a:pt x="200" y="32"/>
                  </a:lnTo>
                  <a:lnTo>
                    <a:pt x="184" y="64"/>
                  </a:lnTo>
                  <a:lnTo>
                    <a:pt x="192" y="96"/>
                  </a:lnTo>
                  <a:lnTo>
                    <a:pt x="160" y="96"/>
                  </a:lnTo>
                  <a:lnTo>
                    <a:pt x="136" y="96"/>
                  </a:lnTo>
                  <a:lnTo>
                    <a:pt x="112" y="96"/>
                  </a:lnTo>
                  <a:lnTo>
                    <a:pt x="88" y="80"/>
                  </a:lnTo>
                  <a:lnTo>
                    <a:pt x="56" y="88"/>
                  </a:lnTo>
                  <a:lnTo>
                    <a:pt x="16" y="104"/>
                  </a:lnTo>
                  <a:lnTo>
                    <a:pt x="0" y="136"/>
                  </a:lnTo>
                  <a:lnTo>
                    <a:pt x="16" y="152"/>
                  </a:lnTo>
                  <a:lnTo>
                    <a:pt x="24" y="168"/>
                  </a:lnTo>
                  <a:lnTo>
                    <a:pt x="56" y="168"/>
                  </a:lnTo>
                  <a:lnTo>
                    <a:pt x="80" y="168"/>
                  </a:lnTo>
                  <a:lnTo>
                    <a:pt x="104" y="200"/>
                  </a:lnTo>
                  <a:lnTo>
                    <a:pt x="80" y="200"/>
                  </a:lnTo>
                  <a:lnTo>
                    <a:pt x="64" y="200"/>
                  </a:lnTo>
                  <a:lnTo>
                    <a:pt x="56" y="208"/>
                  </a:lnTo>
                  <a:lnTo>
                    <a:pt x="64" y="240"/>
                  </a:lnTo>
                  <a:lnTo>
                    <a:pt x="80" y="256"/>
                  </a:lnTo>
                  <a:lnTo>
                    <a:pt x="80" y="288"/>
                  </a:lnTo>
                  <a:lnTo>
                    <a:pt x="96" y="304"/>
                  </a:lnTo>
                  <a:lnTo>
                    <a:pt x="96" y="336"/>
                  </a:lnTo>
                  <a:lnTo>
                    <a:pt x="96" y="328"/>
                  </a:lnTo>
                  <a:lnTo>
                    <a:pt x="120" y="320"/>
                  </a:lnTo>
                  <a:lnTo>
                    <a:pt x="136" y="320"/>
                  </a:lnTo>
                  <a:lnTo>
                    <a:pt x="152" y="328"/>
                  </a:lnTo>
                  <a:lnTo>
                    <a:pt x="168" y="344"/>
                  </a:lnTo>
                  <a:lnTo>
                    <a:pt x="184" y="344"/>
                  </a:lnTo>
                  <a:lnTo>
                    <a:pt x="184" y="360"/>
                  </a:lnTo>
                  <a:lnTo>
                    <a:pt x="192" y="360"/>
                  </a:lnTo>
                  <a:lnTo>
                    <a:pt x="208" y="368"/>
                  </a:lnTo>
                  <a:lnTo>
                    <a:pt x="216" y="360"/>
                  </a:lnTo>
                  <a:lnTo>
                    <a:pt x="232" y="352"/>
                  </a:lnTo>
                  <a:lnTo>
                    <a:pt x="240" y="328"/>
                  </a:lnTo>
                  <a:lnTo>
                    <a:pt x="256" y="336"/>
                  </a:lnTo>
                  <a:lnTo>
                    <a:pt x="264" y="336"/>
                  </a:lnTo>
                  <a:lnTo>
                    <a:pt x="272" y="344"/>
                  </a:lnTo>
                  <a:lnTo>
                    <a:pt x="288" y="336"/>
                  </a:lnTo>
                  <a:lnTo>
                    <a:pt x="296" y="328"/>
                  </a:lnTo>
                  <a:lnTo>
                    <a:pt x="312" y="320"/>
                  </a:lnTo>
                  <a:lnTo>
                    <a:pt x="320" y="336"/>
                  </a:lnTo>
                  <a:lnTo>
                    <a:pt x="328" y="336"/>
                  </a:lnTo>
                  <a:lnTo>
                    <a:pt x="344" y="328"/>
                  </a:lnTo>
                  <a:lnTo>
                    <a:pt x="352" y="328"/>
                  </a:lnTo>
                  <a:lnTo>
                    <a:pt x="352" y="336"/>
                  </a:lnTo>
                  <a:lnTo>
                    <a:pt x="360" y="328"/>
                  </a:lnTo>
                  <a:lnTo>
                    <a:pt x="360" y="32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50" name="Freeform 691"/>
            <p:cNvSpPr>
              <a:spLocks/>
            </p:cNvSpPr>
            <p:nvPr/>
          </p:nvSpPr>
          <p:spPr bwMode="auto">
            <a:xfrm>
              <a:off x="5299605" y="2885263"/>
              <a:ext cx="20836" cy="10966"/>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51" name="Freeform 692"/>
            <p:cNvSpPr>
              <a:spLocks/>
            </p:cNvSpPr>
            <p:nvPr/>
          </p:nvSpPr>
          <p:spPr bwMode="auto">
            <a:xfrm>
              <a:off x="4741428" y="2627558"/>
              <a:ext cx="10966" cy="1096"/>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52" name="Freeform 693"/>
            <p:cNvSpPr>
              <a:spLocks/>
            </p:cNvSpPr>
            <p:nvPr/>
          </p:nvSpPr>
          <p:spPr bwMode="auto">
            <a:xfrm>
              <a:off x="5299605" y="2885263"/>
              <a:ext cx="20836" cy="10966"/>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53" name="Rectangle 694"/>
            <p:cNvSpPr>
              <a:spLocks noChangeArrowheads="1"/>
            </p:cNvSpPr>
            <p:nvPr/>
          </p:nvSpPr>
          <p:spPr bwMode="auto">
            <a:xfrm>
              <a:off x="4741428" y="2627558"/>
              <a:ext cx="10966" cy="0"/>
            </a:xfrm>
            <a:prstGeom prst="rect">
              <a:avLst/>
            </a:prstGeom>
            <a:grpFill/>
            <a:ln w="6350">
              <a:solidFill>
                <a:schemeClr val="bg1">
                  <a:lumMod val="85000"/>
                </a:schemeClr>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rgbClr val="4D4D4D"/>
                </a:solidFill>
                <a:ea typeface="MS PGothic" panose="020B0600070205080204" pitchFamily="34" charset="-128"/>
              </a:endParaRPr>
            </a:p>
          </p:txBody>
        </p:sp>
        <p:sp>
          <p:nvSpPr>
            <p:cNvPr id="154" name="Freeform 695"/>
            <p:cNvSpPr>
              <a:spLocks/>
            </p:cNvSpPr>
            <p:nvPr/>
          </p:nvSpPr>
          <p:spPr bwMode="auto">
            <a:xfrm>
              <a:off x="4622993" y="2627558"/>
              <a:ext cx="129401" cy="53734"/>
            </a:xfrm>
            <a:custGeom>
              <a:avLst/>
              <a:gdLst>
                <a:gd name="T0" fmla="*/ 2147483647 w 96"/>
                <a:gd name="T1" fmla="*/ 2147483647 h 40"/>
                <a:gd name="T2" fmla="*/ 2147483647 w 96"/>
                <a:gd name="T3" fmla="*/ 2147483647 h 40"/>
                <a:gd name="T4" fmla="*/ 2147483647 w 96"/>
                <a:gd name="T5" fmla="*/ 2147483647 h 40"/>
                <a:gd name="T6" fmla="*/ 2147483647 w 96"/>
                <a:gd name="T7" fmla="*/ 0 h 40"/>
                <a:gd name="T8" fmla="*/ 2147483647 w 96"/>
                <a:gd name="T9" fmla="*/ 0 h 40"/>
                <a:gd name="T10" fmla="*/ 2147483647 w 96"/>
                <a:gd name="T11" fmla="*/ 0 h 40"/>
                <a:gd name="T12" fmla="*/ 2147483647 w 96"/>
                <a:gd name="T13" fmla="*/ 0 h 40"/>
                <a:gd name="T14" fmla="*/ 2147483647 w 96"/>
                <a:gd name="T15" fmla="*/ 2147483647 h 40"/>
                <a:gd name="T16" fmla="*/ 2147483647 w 96"/>
                <a:gd name="T17" fmla="*/ 2147483647 h 40"/>
                <a:gd name="T18" fmla="*/ 2147483647 w 96"/>
                <a:gd name="T19" fmla="*/ 2147483647 h 40"/>
                <a:gd name="T20" fmla="*/ 2147483647 w 96"/>
                <a:gd name="T21" fmla="*/ 2147483647 h 40"/>
                <a:gd name="T22" fmla="*/ 2147483647 w 96"/>
                <a:gd name="T23" fmla="*/ 2147483647 h 40"/>
                <a:gd name="T24" fmla="*/ 2147483647 w 96"/>
                <a:gd name="T25" fmla="*/ 2147483647 h 40"/>
                <a:gd name="T26" fmla="*/ 2147483647 w 96"/>
                <a:gd name="T27" fmla="*/ 2147483647 h 40"/>
                <a:gd name="T28" fmla="*/ 2147483647 w 96"/>
                <a:gd name="T29" fmla="*/ 2147483647 h 40"/>
                <a:gd name="T30" fmla="*/ 0 w 96"/>
                <a:gd name="T31" fmla="*/ 2147483647 h 40"/>
                <a:gd name="T32" fmla="*/ 2147483647 w 96"/>
                <a:gd name="T33" fmla="*/ 2147483647 h 40"/>
                <a:gd name="T34" fmla="*/ 2147483647 w 96"/>
                <a:gd name="T35" fmla="*/ 2147483647 h 40"/>
                <a:gd name="T36" fmla="*/ 2147483647 w 96"/>
                <a:gd name="T37" fmla="*/ 2147483647 h 40"/>
                <a:gd name="T38" fmla="*/ 2147483647 w 96"/>
                <a:gd name="T39" fmla="*/ 2147483647 h 40"/>
                <a:gd name="T40" fmla="*/ 2147483647 w 96"/>
                <a:gd name="T41" fmla="*/ 2147483647 h 40"/>
                <a:gd name="T42" fmla="*/ 2147483647 w 96"/>
                <a:gd name="T43" fmla="*/ 2147483647 h 40"/>
                <a:gd name="T44" fmla="*/ 2147483647 w 96"/>
                <a:gd name="T45" fmla="*/ 2147483647 h 40"/>
                <a:gd name="T46" fmla="*/ 2147483647 w 96"/>
                <a:gd name="T47" fmla="*/ 2147483647 h 4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6"/>
                <a:gd name="T73" fmla="*/ 0 h 40"/>
                <a:gd name="T74" fmla="*/ 96 w 96"/>
                <a:gd name="T75" fmla="*/ 40 h 4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6" h="40">
                  <a:moveTo>
                    <a:pt x="96" y="24"/>
                  </a:moveTo>
                  <a:lnTo>
                    <a:pt x="96" y="16"/>
                  </a:lnTo>
                  <a:lnTo>
                    <a:pt x="96" y="8"/>
                  </a:lnTo>
                  <a:lnTo>
                    <a:pt x="96" y="0"/>
                  </a:lnTo>
                  <a:lnTo>
                    <a:pt x="88" y="0"/>
                  </a:lnTo>
                  <a:lnTo>
                    <a:pt x="72" y="0"/>
                  </a:lnTo>
                  <a:lnTo>
                    <a:pt x="56" y="0"/>
                  </a:lnTo>
                  <a:lnTo>
                    <a:pt x="56" y="8"/>
                  </a:lnTo>
                  <a:lnTo>
                    <a:pt x="48" y="8"/>
                  </a:lnTo>
                  <a:lnTo>
                    <a:pt x="48" y="16"/>
                  </a:lnTo>
                  <a:lnTo>
                    <a:pt x="48" y="24"/>
                  </a:lnTo>
                  <a:lnTo>
                    <a:pt x="40" y="24"/>
                  </a:lnTo>
                  <a:lnTo>
                    <a:pt x="24" y="24"/>
                  </a:lnTo>
                  <a:lnTo>
                    <a:pt x="16" y="24"/>
                  </a:lnTo>
                  <a:lnTo>
                    <a:pt x="8" y="24"/>
                  </a:lnTo>
                  <a:lnTo>
                    <a:pt x="0" y="24"/>
                  </a:lnTo>
                  <a:lnTo>
                    <a:pt x="8" y="32"/>
                  </a:lnTo>
                  <a:lnTo>
                    <a:pt x="16" y="40"/>
                  </a:lnTo>
                  <a:lnTo>
                    <a:pt x="24" y="40"/>
                  </a:lnTo>
                  <a:lnTo>
                    <a:pt x="40" y="40"/>
                  </a:lnTo>
                  <a:lnTo>
                    <a:pt x="56" y="40"/>
                  </a:lnTo>
                  <a:lnTo>
                    <a:pt x="72" y="40"/>
                  </a:lnTo>
                  <a:lnTo>
                    <a:pt x="88" y="32"/>
                  </a:lnTo>
                  <a:lnTo>
                    <a:pt x="96" y="2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55" name="Freeform 696"/>
            <p:cNvSpPr>
              <a:spLocks/>
            </p:cNvSpPr>
            <p:nvPr/>
          </p:nvSpPr>
          <p:spPr bwMode="auto">
            <a:xfrm>
              <a:off x="4386124" y="2562857"/>
              <a:ext cx="216033" cy="225903"/>
            </a:xfrm>
            <a:custGeom>
              <a:avLst/>
              <a:gdLst>
                <a:gd name="T0" fmla="*/ 2147483647 w 161"/>
                <a:gd name="T1" fmla="*/ 2147483647 h 168"/>
                <a:gd name="T2" fmla="*/ 2147483647 w 161"/>
                <a:gd name="T3" fmla="*/ 2147483647 h 168"/>
                <a:gd name="T4" fmla="*/ 2147483647 w 161"/>
                <a:gd name="T5" fmla="*/ 2147483647 h 168"/>
                <a:gd name="T6" fmla="*/ 2147483647 w 161"/>
                <a:gd name="T7" fmla="*/ 2147483647 h 168"/>
                <a:gd name="T8" fmla="*/ 2147483647 w 161"/>
                <a:gd name="T9" fmla="*/ 2147483647 h 168"/>
                <a:gd name="T10" fmla="*/ 2147483647 w 161"/>
                <a:gd name="T11" fmla="*/ 2147483647 h 168"/>
                <a:gd name="T12" fmla="*/ 2147483647 w 161"/>
                <a:gd name="T13" fmla="*/ 2147483647 h 168"/>
                <a:gd name="T14" fmla="*/ 2147483647 w 161"/>
                <a:gd name="T15" fmla="*/ 2147483647 h 168"/>
                <a:gd name="T16" fmla="*/ 2147483647 w 161"/>
                <a:gd name="T17" fmla="*/ 2147483647 h 168"/>
                <a:gd name="T18" fmla="*/ 2147483647 w 161"/>
                <a:gd name="T19" fmla="*/ 2147483647 h 168"/>
                <a:gd name="T20" fmla="*/ 2147483647 w 161"/>
                <a:gd name="T21" fmla="*/ 2147483647 h 168"/>
                <a:gd name="T22" fmla="*/ 2147483647 w 161"/>
                <a:gd name="T23" fmla="*/ 2147483647 h 168"/>
                <a:gd name="T24" fmla="*/ 2147483647 w 161"/>
                <a:gd name="T25" fmla="*/ 2147483647 h 168"/>
                <a:gd name="T26" fmla="*/ 2147483647 w 161"/>
                <a:gd name="T27" fmla="*/ 2147483647 h 168"/>
                <a:gd name="T28" fmla="*/ 2147483647 w 161"/>
                <a:gd name="T29" fmla="*/ 2147483647 h 168"/>
                <a:gd name="T30" fmla="*/ 2147483647 w 161"/>
                <a:gd name="T31" fmla="*/ 2147483647 h 168"/>
                <a:gd name="T32" fmla="*/ 2147483647 w 161"/>
                <a:gd name="T33" fmla="*/ 0 h 168"/>
                <a:gd name="T34" fmla="*/ 2147483647 w 161"/>
                <a:gd name="T35" fmla="*/ 2147483647 h 168"/>
                <a:gd name="T36" fmla="*/ 2147483647 w 161"/>
                <a:gd name="T37" fmla="*/ 2147483647 h 168"/>
                <a:gd name="T38" fmla="*/ 2147483647 w 161"/>
                <a:gd name="T39" fmla="*/ 2147483647 h 168"/>
                <a:gd name="T40" fmla="*/ 2147483647 w 161"/>
                <a:gd name="T41" fmla="*/ 2147483647 h 168"/>
                <a:gd name="T42" fmla="*/ 2147483647 w 161"/>
                <a:gd name="T43" fmla="*/ 2147483647 h 168"/>
                <a:gd name="T44" fmla="*/ 2147483647 w 161"/>
                <a:gd name="T45" fmla="*/ 2147483647 h 168"/>
                <a:gd name="T46" fmla="*/ 2147483647 w 161"/>
                <a:gd name="T47" fmla="*/ 2147483647 h 168"/>
                <a:gd name="T48" fmla="*/ 2147483647 w 161"/>
                <a:gd name="T49" fmla="*/ 2147483647 h 168"/>
                <a:gd name="T50" fmla="*/ 2147483647 w 161"/>
                <a:gd name="T51" fmla="*/ 2147483647 h 168"/>
                <a:gd name="T52" fmla="*/ 2147483647 w 161"/>
                <a:gd name="T53" fmla="*/ 2147483647 h 168"/>
                <a:gd name="T54" fmla="*/ 2147483647 w 161"/>
                <a:gd name="T55" fmla="*/ 2147483647 h 168"/>
                <a:gd name="T56" fmla="*/ 2147483647 w 161"/>
                <a:gd name="T57" fmla="*/ 2147483647 h 168"/>
                <a:gd name="T58" fmla="*/ 0 w 161"/>
                <a:gd name="T59" fmla="*/ 2147483647 h 168"/>
                <a:gd name="T60" fmla="*/ 0 w 161"/>
                <a:gd name="T61" fmla="*/ 2147483647 h 168"/>
                <a:gd name="T62" fmla="*/ 2147483647 w 161"/>
                <a:gd name="T63" fmla="*/ 2147483647 h 168"/>
                <a:gd name="T64" fmla="*/ 2147483647 w 161"/>
                <a:gd name="T65" fmla="*/ 2147483647 h 168"/>
                <a:gd name="T66" fmla="*/ 2147483647 w 161"/>
                <a:gd name="T67" fmla="*/ 2147483647 h 168"/>
                <a:gd name="T68" fmla="*/ 2147483647 w 161"/>
                <a:gd name="T69" fmla="*/ 2147483647 h 168"/>
                <a:gd name="T70" fmla="*/ 2147483647 w 161"/>
                <a:gd name="T71" fmla="*/ 2147483647 h 168"/>
                <a:gd name="T72" fmla="*/ 2147483647 w 161"/>
                <a:gd name="T73" fmla="*/ 2147483647 h 168"/>
                <a:gd name="T74" fmla="*/ 2147483647 w 161"/>
                <a:gd name="T75" fmla="*/ 2147483647 h 168"/>
                <a:gd name="T76" fmla="*/ 2147483647 w 161"/>
                <a:gd name="T77" fmla="*/ 2147483647 h 168"/>
                <a:gd name="T78" fmla="*/ 2147483647 w 161"/>
                <a:gd name="T79" fmla="*/ 2147483647 h 168"/>
                <a:gd name="T80" fmla="*/ 2147483647 w 161"/>
                <a:gd name="T81" fmla="*/ 2147483647 h 168"/>
                <a:gd name="T82" fmla="*/ 2147483647 w 161"/>
                <a:gd name="T83" fmla="*/ 2147483647 h 168"/>
                <a:gd name="T84" fmla="*/ 2147483647 w 161"/>
                <a:gd name="T85" fmla="*/ 2147483647 h 168"/>
                <a:gd name="T86" fmla="*/ 2147483647 w 161"/>
                <a:gd name="T87" fmla="*/ 2147483647 h 168"/>
                <a:gd name="T88" fmla="*/ 2147483647 w 161"/>
                <a:gd name="T89" fmla="*/ 2147483647 h 168"/>
                <a:gd name="T90" fmla="*/ 2147483647 w 161"/>
                <a:gd name="T91" fmla="*/ 2147483647 h 168"/>
                <a:gd name="T92" fmla="*/ 2147483647 w 161"/>
                <a:gd name="T93" fmla="*/ 2147483647 h 168"/>
                <a:gd name="T94" fmla="*/ 2147483647 w 161"/>
                <a:gd name="T95" fmla="*/ 2147483647 h 168"/>
                <a:gd name="T96" fmla="*/ 2147483647 w 161"/>
                <a:gd name="T97" fmla="*/ 2147483647 h 168"/>
                <a:gd name="T98" fmla="*/ 2147483647 w 161"/>
                <a:gd name="T99" fmla="*/ 2147483647 h 168"/>
                <a:gd name="T100" fmla="*/ 2147483647 w 161"/>
                <a:gd name="T101" fmla="*/ 2147483647 h 168"/>
                <a:gd name="T102" fmla="*/ 2147483647 w 161"/>
                <a:gd name="T103" fmla="*/ 2147483647 h 1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1"/>
                <a:gd name="T157" fmla="*/ 0 h 168"/>
                <a:gd name="T158" fmla="*/ 161 w 161"/>
                <a:gd name="T159" fmla="*/ 168 h 1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1" h="168">
                  <a:moveTo>
                    <a:pt x="145" y="120"/>
                  </a:moveTo>
                  <a:lnTo>
                    <a:pt x="153" y="112"/>
                  </a:lnTo>
                  <a:lnTo>
                    <a:pt x="153" y="104"/>
                  </a:lnTo>
                  <a:lnTo>
                    <a:pt x="145" y="96"/>
                  </a:lnTo>
                  <a:lnTo>
                    <a:pt x="137" y="96"/>
                  </a:lnTo>
                  <a:lnTo>
                    <a:pt x="137" y="88"/>
                  </a:lnTo>
                  <a:lnTo>
                    <a:pt x="153" y="72"/>
                  </a:lnTo>
                  <a:lnTo>
                    <a:pt x="153" y="56"/>
                  </a:lnTo>
                  <a:lnTo>
                    <a:pt x="161" y="48"/>
                  </a:lnTo>
                  <a:lnTo>
                    <a:pt x="153" y="40"/>
                  </a:lnTo>
                  <a:lnTo>
                    <a:pt x="145" y="40"/>
                  </a:lnTo>
                  <a:lnTo>
                    <a:pt x="128" y="32"/>
                  </a:lnTo>
                  <a:lnTo>
                    <a:pt x="120" y="24"/>
                  </a:lnTo>
                  <a:lnTo>
                    <a:pt x="112" y="24"/>
                  </a:lnTo>
                  <a:lnTo>
                    <a:pt x="104" y="16"/>
                  </a:lnTo>
                  <a:lnTo>
                    <a:pt x="96" y="8"/>
                  </a:lnTo>
                  <a:lnTo>
                    <a:pt x="96" y="0"/>
                  </a:lnTo>
                  <a:lnTo>
                    <a:pt x="88" y="8"/>
                  </a:lnTo>
                  <a:lnTo>
                    <a:pt x="80" y="24"/>
                  </a:lnTo>
                  <a:lnTo>
                    <a:pt x="72" y="24"/>
                  </a:lnTo>
                  <a:lnTo>
                    <a:pt x="64" y="40"/>
                  </a:lnTo>
                  <a:lnTo>
                    <a:pt x="48" y="40"/>
                  </a:lnTo>
                  <a:lnTo>
                    <a:pt x="48" y="32"/>
                  </a:lnTo>
                  <a:lnTo>
                    <a:pt x="40" y="32"/>
                  </a:lnTo>
                  <a:lnTo>
                    <a:pt x="40" y="40"/>
                  </a:lnTo>
                  <a:lnTo>
                    <a:pt x="40" y="48"/>
                  </a:lnTo>
                  <a:lnTo>
                    <a:pt x="32" y="48"/>
                  </a:lnTo>
                  <a:lnTo>
                    <a:pt x="24" y="48"/>
                  </a:lnTo>
                  <a:lnTo>
                    <a:pt x="16" y="48"/>
                  </a:lnTo>
                  <a:lnTo>
                    <a:pt x="0" y="56"/>
                  </a:lnTo>
                  <a:lnTo>
                    <a:pt x="0" y="64"/>
                  </a:lnTo>
                  <a:lnTo>
                    <a:pt x="16" y="72"/>
                  </a:lnTo>
                  <a:lnTo>
                    <a:pt x="32" y="72"/>
                  </a:lnTo>
                  <a:lnTo>
                    <a:pt x="32" y="80"/>
                  </a:lnTo>
                  <a:lnTo>
                    <a:pt x="40" y="88"/>
                  </a:lnTo>
                  <a:lnTo>
                    <a:pt x="40" y="104"/>
                  </a:lnTo>
                  <a:lnTo>
                    <a:pt x="48" y="104"/>
                  </a:lnTo>
                  <a:lnTo>
                    <a:pt x="48" y="120"/>
                  </a:lnTo>
                  <a:lnTo>
                    <a:pt x="40" y="152"/>
                  </a:lnTo>
                  <a:lnTo>
                    <a:pt x="48" y="160"/>
                  </a:lnTo>
                  <a:lnTo>
                    <a:pt x="56" y="160"/>
                  </a:lnTo>
                  <a:lnTo>
                    <a:pt x="72" y="160"/>
                  </a:lnTo>
                  <a:lnTo>
                    <a:pt x="80" y="160"/>
                  </a:lnTo>
                  <a:lnTo>
                    <a:pt x="88" y="168"/>
                  </a:lnTo>
                  <a:lnTo>
                    <a:pt x="96" y="168"/>
                  </a:lnTo>
                  <a:lnTo>
                    <a:pt x="104" y="152"/>
                  </a:lnTo>
                  <a:lnTo>
                    <a:pt x="112" y="152"/>
                  </a:lnTo>
                  <a:lnTo>
                    <a:pt x="128" y="152"/>
                  </a:lnTo>
                  <a:lnTo>
                    <a:pt x="153" y="136"/>
                  </a:lnTo>
                  <a:lnTo>
                    <a:pt x="161" y="136"/>
                  </a:lnTo>
                  <a:lnTo>
                    <a:pt x="153" y="128"/>
                  </a:lnTo>
                  <a:lnTo>
                    <a:pt x="145" y="12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56" name="Freeform 697"/>
            <p:cNvSpPr>
              <a:spLocks/>
            </p:cNvSpPr>
            <p:nvPr/>
          </p:nvSpPr>
          <p:spPr bwMode="auto">
            <a:xfrm>
              <a:off x="4580225" y="2681292"/>
              <a:ext cx="203971" cy="193004"/>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2147483647 h 144"/>
                <a:gd name="T10" fmla="*/ 2147483647 w 152"/>
                <a:gd name="T11" fmla="*/ 2147483647 h 144"/>
                <a:gd name="T12" fmla="*/ 2147483647 w 152"/>
                <a:gd name="T13" fmla="*/ 2147483647 h 144"/>
                <a:gd name="T14" fmla="*/ 2147483647 w 152"/>
                <a:gd name="T15" fmla="*/ 2147483647 h 144"/>
                <a:gd name="T16" fmla="*/ 0 w 152"/>
                <a:gd name="T17" fmla="*/ 2147483647 h 144"/>
                <a:gd name="T18" fmla="*/ 2147483647 w 152"/>
                <a:gd name="T19" fmla="*/ 2147483647 h 144"/>
                <a:gd name="T20" fmla="*/ 2147483647 w 152"/>
                <a:gd name="T21" fmla="*/ 2147483647 h 144"/>
                <a:gd name="T22" fmla="*/ 2147483647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0 h 1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52"/>
                <a:gd name="T94" fmla="*/ 0 h 144"/>
                <a:gd name="T95" fmla="*/ 152 w 152"/>
                <a:gd name="T96" fmla="*/ 144 h 14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57" name="Freeform 698"/>
            <p:cNvSpPr>
              <a:spLocks/>
            </p:cNvSpPr>
            <p:nvPr/>
          </p:nvSpPr>
          <p:spPr bwMode="auto">
            <a:xfrm>
              <a:off x="4557196" y="2455389"/>
              <a:ext cx="162299" cy="203971"/>
            </a:xfrm>
            <a:custGeom>
              <a:avLst/>
              <a:gdLst>
                <a:gd name="T0" fmla="*/ 2147483647 w 121"/>
                <a:gd name="T1" fmla="*/ 2147483647 h 152"/>
                <a:gd name="T2" fmla="*/ 2147483647 w 121"/>
                <a:gd name="T3" fmla="*/ 2147483647 h 152"/>
                <a:gd name="T4" fmla="*/ 2147483647 w 121"/>
                <a:gd name="T5" fmla="*/ 2147483647 h 152"/>
                <a:gd name="T6" fmla="*/ 2147483647 w 121"/>
                <a:gd name="T7" fmla="*/ 2147483647 h 152"/>
                <a:gd name="T8" fmla="*/ 2147483647 w 121"/>
                <a:gd name="T9" fmla="*/ 2147483647 h 152"/>
                <a:gd name="T10" fmla="*/ 2147483647 w 121"/>
                <a:gd name="T11" fmla="*/ 2147483647 h 152"/>
                <a:gd name="T12" fmla="*/ 2147483647 w 121"/>
                <a:gd name="T13" fmla="*/ 2147483647 h 152"/>
                <a:gd name="T14" fmla="*/ 2147483647 w 121"/>
                <a:gd name="T15" fmla="*/ 2147483647 h 152"/>
                <a:gd name="T16" fmla="*/ 0 w 121"/>
                <a:gd name="T17" fmla="*/ 2147483647 h 152"/>
                <a:gd name="T18" fmla="*/ 2147483647 w 121"/>
                <a:gd name="T19" fmla="*/ 2147483647 h 152"/>
                <a:gd name="T20" fmla="*/ 2147483647 w 121"/>
                <a:gd name="T21" fmla="*/ 2147483647 h 152"/>
                <a:gd name="T22" fmla="*/ 2147483647 w 121"/>
                <a:gd name="T23" fmla="*/ 2147483647 h 152"/>
                <a:gd name="T24" fmla="*/ 2147483647 w 121"/>
                <a:gd name="T25" fmla="*/ 2147483647 h 152"/>
                <a:gd name="T26" fmla="*/ 2147483647 w 121"/>
                <a:gd name="T27" fmla="*/ 2147483647 h 152"/>
                <a:gd name="T28" fmla="*/ 2147483647 w 121"/>
                <a:gd name="T29" fmla="*/ 2147483647 h 152"/>
                <a:gd name="T30" fmla="*/ 2147483647 w 121"/>
                <a:gd name="T31" fmla="*/ 2147483647 h 152"/>
                <a:gd name="T32" fmla="*/ 2147483647 w 121"/>
                <a:gd name="T33" fmla="*/ 2147483647 h 152"/>
                <a:gd name="T34" fmla="*/ 2147483647 w 121"/>
                <a:gd name="T35" fmla="*/ 2147483647 h 152"/>
                <a:gd name="T36" fmla="*/ 2147483647 w 121"/>
                <a:gd name="T37" fmla="*/ 2147483647 h 152"/>
                <a:gd name="T38" fmla="*/ 2147483647 w 121"/>
                <a:gd name="T39" fmla="*/ 2147483647 h 152"/>
                <a:gd name="T40" fmla="*/ 2147483647 w 121"/>
                <a:gd name="T41" fmla="*/ 2147483647 h 152"/>
                <a:gd name="T42" fmla="*/ 2147483647 w 121"/>
                <a:gd name="T43" fmla="*/ 2147483647 h 152"/>
                <a:gd name="T44" fmla="*/ 2147483647 w 121"/>
                <a:gd name="T45" fmla="*/ 2147483647 h 152"/>
                <a:gd name="T46" fmla="*/ 2147483647 w 121"/>
                <a:gd name="T47" fmla="*/ 2147483647 h 152"/>
                <a:gd name="T48" fmla="*/ 2147483647 w 121"/>
                <a:gd name="T49" fmla="*/ 2147483647 h 152"/>
                <a:gd name="T50" fmla="*/ 2147483647 w 121"/>
                <a:gd name="T51" fmla="*/ 2147483647 h 152"/>
                <a:gd name="T52" fmla="*/ 2147483647 w 121"/>
                <a:gd name="T53" fmla="*/ 2147483647 h 152"/>
                <a:gd name="T54" fmla="*/ 2147483647 w 121"/>
                <a:gd name="T55" fmla="*/ 2147483647 h 152"/>
                <a:gd name="T56" fmla="*/ 2147483647 w 121"/>
                <a:gd name="T57" fmla="*/ 2147483647 h 152"/>
                <a:gd name="T58" fmla="*/ 2147483647 w 121"/>
                <a:gd name="T59" fmla="*/ 2147483647 h 152"/>
                <a:gd name="T60" fmla="*/ 2147483647 w 121"/>
                <a:gd name="T61" fmla="*/ 2147483647 h 152"/>
                <a:gd name="T62" fmla="*/ 2147483647 w 121"/>
                <a:gd name="T63" fmla="*/ 2147483647 h 152"/>
                <a:gd name="T64" fmla="*/ 2147483647 w 121"/>
                <a:gd name="T65" fmla="*/ 2147483647 h 152"/>
                <a:gd name="T66" fmla="*/ 2147483647 w 121"/>
                <a:gd name="T67" fmla="*/ 2147483647 h 152"/>
                <a:gd name="T68" fmla="*/ 2147483647 w 121"/>
                <a:gd name="T69" fmla="*/ 2147483647 h 152"/>
                <a:gd name="T70" fmla="*/ 2147483647 w 121"/>
                <a:gd name="T71" fmla="*/ 2147483647 h 152"/>
                <a:gd name="T72" fmla="*/ 2147483647 w 121"/>
                <a:gd name="T73" fmla="*/ 2147483647 h 152"/>
                <a:gd name="T74" fmla="*/ 2147483647 w 121"/>
                <a:gd name="T75" fmla="*/ 2147483647 h 152"/>
                <a:gd name="T76" fmla="*/ 2147483647 w 121"/>
                <a:gd name="T77" fmla="*/ 2147483647 h 152"/>
                <a:gd name="T78" fmla="*/ 2147483647 w 121"/>
                <a:gd name="T79" fmla="*/ 2147483647 h 152"/>
                <a:gd name="T80" fmla="*/ 2147483647 w 121"/>
                <a:gd name="T81" fmla="*/ 2147483647 h 152"/>
                <a:gd name="T82" fmla="*/ 2147483647 w 121"/>
                <a:gd name="T83" fmla="*/ 2147483647 h 152"/>
                <a:gd name="T84" fmla="*/ 2147483647 w 121"/>
                <a:gd name="T85" fmla="*/ 2147483647 h 152"/>
                <a:gd name="T86" fmla="*/ 2147483647 w 121"/>
                <a:gd name="T87" fmla="*/ 2147483647 h 152"/>
                <a:gd name="T88" fmla="*/ 2147483647 w 121"/>
                <a:gd name="T89" fmla="*/ 2147483647 h 152"/>
                <a:gd name="T90" fmla="*/ 2147483647 w 121"/>
                <a:gd name="T91" fmla="*/ 0 h 152"/>
                <a:gd name="T92" fmla="*/ 2147483647 w 121"/>
                <a:gd name="T93" fmla="*/ 2147483647 h 152"/>
                <a:gd name="T94" fmla="*/ 2147483647 w 121"/>
                <a:gd name="T95" fmla="*/ 2147483647 h 152"/>
                <a:gd name="T96" fmla="*/ 2147483647 w 121"/>
                <a:gd name="T97" fmla="*/ 2147483647 h 152"/>
                <a:gd name="T98" fmla="*/ 2147483647 w 121"/>
                <a:gd name="T99" fmla="*/ 2147483647 h 152"/>
                <a:gd name="T100" fmla="*/ 2147483647 w 121"/>
                <a:gd name="T101" fmla="*/ 2147483647 h 152"/>
                <a:gd name="T102" fmla="*/ 2147483647 w 121"/>
                <a:gd name="T103" fmla="*/ 2147483647 h 15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1"/>
                <a:gd name="T157" fmla="*/ 0 h 152"/>
                <a:gd name="T158" fmla="*/ 121 w 121"/>
                <a:gd name="T159" fmla="*/ 152 h 15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1" h="152">
                  <a:moveTo>
                    <a:pt x="25" y="40"/>
                  </a:moveTo>
                  <a:lnTo>
                    <a:pt x="17" y="48"/>
                  </a:lnTo>
                  <a:lnTo>
                    <a:pt x="17" y="64"/>
                  </a:lnTo>
                  <a:lnTo>
                    <a:pt x="9" y="72"/>
                  </a:lnTo>
                  <a:lnTo>
                    <a:pt x="9" y="80"/>
                  </a:lnTo>
                  <a:lnTo>
                    <a:pt x="9" y="88"/>
                  </a:lnTo>
                  <a:lnTo>
                    <a:pt x="9" y="96"/>
                  </a:lnTo>
                  <a:lnTo>
                    <a:pt x="9" y="104"/>
                  </a:lnTo>
                  <a:lnTo>
                    <a:pt x="0" y="112"/>
                  </a:lnTo>
                  <a:lnTo>
                    <a:pt x="17" y="120"/>
                  </a:lnTo>
                  <a:lnTo>
                    <a:pt x="25" y="120"/>
                  </a:lnTo>
                  <a:lnTo>
                    <a:pt x="33" y="128"/>
                  </a:lnTo>
                  <a:lnTo>
                    <a:pt x="25" y="136"/>
                  </a:lnTo>
                  <a:lnTo>
                    <a:pt x="25" y="152"/>
                  </a:lnTo>
                  <a:lnTo>
                    <a:pt x="33" y="152"/>
                  </a:lnTo>
                  <a:lnTo>
                    <a:pt x="41" y="152"/>
                  </a:lnTo>
                  <a:lnTo>
                    <a:pt x="49" y="152"/>
                  </a:lnTo>
                  <a:lnTo>
                    <a:pt x="57" y="152"/>
                  </a:lnTo>
                  <a:lnTo>
                    <a:pt x="65" y="152"/>
                  </a:lnTo>
                  <a:lnTo>
                    <a:pt x="73" y="152"/>
                  </a:lnTo>
                  <a:lnTo>
                    <a:pt x="89" y="152"/>
                  </a:lnTo>
                  <a:lnTo>
                    <a:pt x="97" y="152"/>
                  </a:lnTo>
                  <a:lnTo>
                    <a:pt x="97" y="144"/>
                  </a:lnTo>
                  <a:lnTo>
                    <a:pt x="97" y="136"/>
                  </a:lnTo>
                  <a:lnTo>
                    <a:pt x="105" y="136"/>
                  </a:lnTo>
                  <a:lnTo>
                    <a:pt x="105" y="128"/>
                  </a:lnTo>
                  <a:lnTo>
                    <a:pt x="97" y="112"/>
                  </a:lnTo>
                  <a:lnTo>
                    <a:pt x="89" y="104"/>
                  </a:lnTo>
                  <a:lnTo>
                    <a:pt x="81" y="104"/>
                  </a:lnTo>
                  <a:lnTo>
                    <a:pt x="89" y="96"/>
                  </a:lnTo>
                  <a:lnTo>
                    <a:pt x="97" y="96"/>
                  </a:lnTo>
                  <a:lnTo>
                    <a:pt x="105" y="88"/>
                  </a:lnTo>
                  <a:lnTo>
                    <a:pt x="113" y="88"/>
                  </a:lnTo>
                  <a:lnTo>
                    <a:pt x="121" y="88"/>
                  </a:lnTo>
                  <a:lnTo>
                    <a:pt x="121" y="72"/>
                  </a:lnTo>
                  <a:lnTo>
                    <a:pt x="113" y="56"/>
                  </a:lnTo>
                  <a:lnTo>
                    <a:pt x="113" y="48"/>
                  </a:lnTo>
                  <a:lnTo>
                    <a:pt x="113" y="40"/>
                  </a:lnTo>
                  <a:lnTo>
                    <a:pt x="113" y="32"/>
                  </a:lnTo>
                  <a:lnTo>
                    <a:pt x="113" y="24"/>
                  </a:lnTo>
                  <a:lnTo>
                    <a:pt x="97" y="16"/>
                  </a:lnTo>
                  <a:lnTo>
                    <a:pt x="81" y="24"/>
                  </a:lnTo>
                  <a:lnTo>
                    <a:pt x="73" y="16"/>
                  </a:lnTo>
                  <a:lnTo>
                    <a:pt x="73" y="8"/>
                  </a:lnTo>
                  <a:lnTo>
                    <a:pt x="57" y="8"/>
                  </a:lnTo>
                  <a:lnTo>
                    <a:pt x="49" y="0"/>
                  </a:lnTo>
                  <a:lnTo>
                    <a:pt x="49" y="8"/>
                  </a:lnTo>
                  <a:lnTo>
                    <a:pt x="41" y="24"/>
                  </a:lnTo>
                  <a:lnTo>
                    <a:pt x="41" y="32"/>
                  </a:lnTo>
                  <a:lnTo>
                    <a:pt x="33" y="32"/>
                  </a:lnTo>
                  <a:lnTo>
                    <a:pt x="25" y="32"/>
                  </a:lnTo>
                  <a:lnTo>
                    <a:pt x="25" y="4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58" name="Freeform 699"/>
            <p:cNvSpPr>
              <a:spLocks/>
            </p:cNvSpPr>
            <p:nvPr/>
          </p:nvSpPr>
          <p:spPr bwMode="auto">
            <a:xfrm>
              <a:off x="4525394" y="2499254"/>
              <a:ext cx="65797" cy="74570"/>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2147483647 h 56"/>
                <a:gd name="T24" fmla="*/ 2147483647 w 49"/>
                <a:gd name="T25" fmla="*/ 2147483647 h 56"/>
                <a:gd name="T26" fmla="*/ 2147483647 w 49"/>
                <a:gd name="T27" fmla="*/ 2147483647 h 56"/>
                <a:gd name="T28" fmla="*/ 2147483647 w 49"/>
                <a:gd name="T29" fmla="*/ 2147483647 h 56"/>
                <a:gd name="T30" fmla="*/ 0 w 49"/>
                <a:gd name="T31" fmla="*/ 2147483647 h 56"/>
                <a:gd name="T32" fmla="*/ 2147483647 w 49"/>
                <a:gd name="T33" fmla="*/ 2147483647 h 56"/>
                <a:gd name="T34" fmla="*/ 2147483647 w 49"/>
                <a:gd name="T35" fmla="*/ 2147483647 h 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
                <a:gd name="T55" fmla="*/ 0 h 56"/>
                <a:gd name="T56" fmla="*/ 49 w 49"/>
                <a:gd name="T57" fmla="*/ 56 h 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59" name="Freeform 700"/>
            <p:cNvSpPr>
              <a:spLocks/>
            </p:cNvSpPr>
            <p:nvPr/>
          </p:nvSpPr>
          <p:spPr bwMode="auto">
            <a:xfrm>
              <a:off x="4580225" y="2681292"/>
              <a:ext cx="203971" cy="193004"/>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0 h 144"/>
                <a:gd name="T10" fmla="*/ 2147483647 w 152"/>
                <a:gd name="T11" fmla="*/ 2147483647 h 144"/>
                <a:gd name="T12" fmla="*/ 2147483647 w 152"/>
                <a:gd name="T13" fmla="*/ 2147483647 h 144"/>
                <a:gd name="T14" fmla="*/ 2147483647 w 152"/>
                <a:gd name="T15" fmla="*/ 2147483647 h 144"/>
                <a:gd name="T16" fmla="*/ 2147483647 w 152"/>
                <a:gd name="T17" fmla="*/ 2147483647 h 144"/>
                <a:gd name="T18" fmla="*/ 2147483647 w 152"/>
                <a:gd name="T19" fmla="*/ 2147483647 h 144"/>
                <a:gd name="T20" fmla="*/ 2147483647 w 152"/>
                <a:gd name="T21" fmla="*/ 2147483647 h 144"/>
                <a:gd name="T22" fmla="*/ 0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2147483647 h 144"/>
                <a:gd name="T62" fmla="*/ 2147483647 w 152"/>
                <a:gd name="T63" fmla="*/ 2147483647 h 144"/>
                <a:gd name="T64" fmla="*/ 2147483647 w 152"/>
                <a:gd name="T65" fmla="*/ 2147483647 h 144"/>
                <a:gd name="T66" fmla="*/ 2147483647 w 152"/>
                <a:gd name="T67" fmla="*/ 0 h 1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44"/>
                <a:gd name="T104" fmla="*/ 152 w 152"/>
                <a:gd name="T105" fmla="*/ 144 h 1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60" name="Freeform 701"/>
            <p:cNvSpPr>
              <a:spLocks/>
            </p:cNvSpPr>
            <p:nvPr/>
          </p:nvSpPr>
          <p:spPr bwMode="auto">
            <a:xfrm>
              <a:off x="4525394" y="2499254"/>
              <a:ext cx="65797" cy="74570"/>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0 h 56"/>
                <a:gd name="T24" fmla="*/ 2147483647 w 49"/>
                <a:gd name="T25" fmla="*/ 2147483647 h 56"/>
                <a:gd name="T26" fmla="*/ 2147483647 w 49"/>
                <a:gd name="T27" fmla="*/ 2147483647 h 56"/>
                <a:gd name="T28" fmla="*/ 2147483647 w 49"/>
                <a:gd name="T29" fmla="*/ 2147483647 h 56"/>
                <a:gd name="T30" fmla="*/ 2147483647 w 49"/>
                <a:gd name="T31" fmla="*/ 2147483647 h 56"/>
                <a:gd name="T32" fmla="*/ 0 w 49"/>
                <a:gd name="T33" fmla="*/ 2147483647 h 56"/>
                <a:gd name="T34" fmla="*/ 2147483647 w 49"/>
                <a:gd name="T35" fmla="*/ 2147483647 h 56"/>
                <a:gd name="T36" fmla="*/ 2147483647 w 49"/>
                <a:gd name="T37" fmla="*/ 214748364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9"/>
                <a:gd name="T58" fmla="*/ 0 h 56"/>
                <a:gd name="T59" fmla="*/ 49 w 49"/>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61" name="Freeform 702"/>
            <p:cNvSpPr>
              <a:spLocks/>
            </p:cNvSpPr>
            <p:nvPr/>
          </p:nvSpPr>
          <p:spPr bwMode="auto">
            <a:xfrm>
              <a:off x="4806128" y="2799726"/>
              <a:ext cx="106372" cy="107468"/>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0 w 80"/>
                <a:gd name="T17" fmla="*/ 2147483647 h 80"/>
                <a:gd name="T18" fmla="*/ 2147483647 w 80"/>
                <a:gd name="T19" fmla="*/ 2147483647 h 80"/>
                <a:gd name="T20" fmla="*/ 2147483647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0"/>
                <a:gd name="T73" fmla="*/ 0 h 80"/>
                <a:gd name="T74" fmla="*/ 80 w 8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62" name="Freeform 703"/>
            <p:cNvSpPr>
              <a:spLocks/>
            </p:cNvSpPr>
            <p:nvPr/>
          </p:nvSpPr>
          <p:spPr bwMode="auto">
            <a:xfrm>
              <a:off x="4546230" y="1833608"/>
              <a:ext cx="441936" cy="525279"/>
            </a:xfrm>
            <a:custGeom>
              <a:avLst/>
              <a:gdLst>
                <a:gd name="T0" fmla="*/ 2147483647 w 329"/>
                <a:gd name="T1" fmla="*/ 2147483647 h 392"/>
                <a:gd name="T2" fmla="*/ 2147483647 w 329"/>
                <a:gd name="T3" fmla="*/ 2147483647 h 392"/>
                <a:gd name="T4" fmla="*/ 2147483647 w 329"/>
                <a:gd name="T5" fmla="*/ 2147483647 h 392"/>
                <a:gd name="T6" fmla="*/ 2147483647 w 329"/>
                <a:gd name="T7" fmla="*/ 2147483647 h 392"/>
                <a:gd name="T8" fmla="*/ 2147483647 w 329"/>
                <a:gd name="T9" fmla="*/ 2147483647 h 392"/>
                <a:gd name="T10" fmla="*/ 2147483647 w 329"/>
                <a:gd name="T11" fmla="*/ 2147483647 h 392"/>
                <a:gd name="T12" fmla="*/ 2147483647 w 329"/>
                <a:gd name="T13" fmla="*/ 2147483647 h 392"/>
                <a:gd name="T14" fmla="*/ 2147483647 w 329"/>
                <a:gd name="T15" fmla="*/ 2147483647 h 392"/>
                <a:gd name="T16" fmla="*/ 2147483647 w 329"/>
                <a:gd name="T17" fmla="*/ 2147483647 h 392"/>
                <a:gd name="T18" fmla="*/ 2147483647 w 329"/>
                <a:gd name="T19" fmla="*/ 2147483647 h 392"/>
                <a:gd name="T20" fmla="*/ 2147483647 w 329"/>
                <a:gd name="T21" fmla="*/ 2147483647 h 392"/>
                <a:gd name="T22" fmla="*/ 2147483647 w 329"/>
                <a:gd name="T23" fmla="*/ 2147483647 h 392"/>
                <a:gd name="T24" fmla="*/ 2147483647 w 329"/>
                <a:gd name="T25" fmla="*/ 2147483647 h 392"/>
                <a:gd name="T26" fmla="*/ 2147483647 w 329"/>
                <a:gd name="T27" fmla="*/ 2147483647 h 392"/>
                <a:gd name="T28" fmla="*/ 2147483647 w 329"/>
                <a:gd name="T29" fmla="*/ 2147483647 h 392"/>
                <a:gd name="T30" fmla="*/ 2147483647 w 329"/>
                <a:gd name="T31" fmla="*/ 2147483647 h 392"/>
                <a:gd name="T32" fmla="*/ 2147483647 w 329"/>
                <a:gd name="T33" fmla="*/ 2147483647 h 392"/>
                <a:gd name="T34" fmla="*/ 2147483647 w 329"/>
                <a:gd name="T35" fmla="*/ 2147483647 h 392"/>
                <a:gd name="T36" fmla="*/ 2147483647 w 329"/>
                <a:gd name="T37" fmla="*/ 2147483647 h 392"/>
                <a:gd name="T38" fmla="*/ 2147483647 w 329"/>
                <a:gd name="T39" fmla="*/ 2147483647 h 392"/>
                <a:gd name="T40" fmla="*/ 2147483647 w 329"/>
                <a:gd name="T41" fmla="*/ 2147483647 h 392"/>
                <a:gd name="T42" fmla="*/ 2147483647 w 329"/>
                <a:gd name="T43" fmla="*/ 2147483647 h 392"/>
                <a:gd name="T44" fmla="*/ 2147483647 w 329"/>
                <a:gd name="T45" fmla="*/ 2147483647 h 392"/>
                <a:gd name="T46" fmla="*/ 2147483647 w 329"/>
                <a:gd name="T47" fmla="*/ 2147483647 h 392"/>
                <a:gd name="T48" fmla="*/ 2147483647 w 329"/>
                <a:gd name="T49" fmla="*/ 2147483647 h 392"/>
                <a:gd name="T50" fmla="*/ 2147483647 w 329"/>
                <a:gd name="T51" fmla="*/ 2147483647 h 392"/>
                <a:gd name="T52" fmla="*/ 2147483647 w 329"/>
                <a:gd name="T53" fmla="*/ 2147483647 h 392"/>
                <a:gd name="T54" fmla="*/ 2147483647 w 329"/>
                <a:gd name="T55" fmla="*/ 2147483647 h 392"/>
                <a:gd name="T56" fmla="*/ 2147483647 w 329"/>
                <a:gd name="T57" fmla="*/ 2147483647 h 392"/>
                <a:gd name="T58" fmla="*/ 2147483647 w 329"/>
                <a:gd name="T59" fmla="*/ 2147483647 h 392"/>
                <a:gd name="T60" fmla="*/ 2147483647 w 329"/>
                <a:gd name="T61" fmla="*/ 2147483647 h 392"/>
                <a:gd name="T62" fmla="*/ 2147483647 w 329"/>
                <a:gd name="T63" fmla="*/ 2147483647 h 392"/>
                <a:gd name="T64" fmla="*/ 2147483647 w 329"/>
                <a:gd name="T65" fmla="*/ 2147483647 h 392"/>
                <a:gd name="T66" fmla="*/ 2147483647 w 329"/>
                <a:gd name="T67" fmla="*/ 2147483647 h 392"/>
                <a:gd name="T68" fmla="*/ 2147483647 w 329"/>
                <a:gd name="T69" fmla="*/ 2147483647 h 392"/>
                <a:gd name="T70" fmla="*/ 2147483647 w 329"/>
                <a:gd name="T71" fmla="*/ 2147483647 h 392"/>
                <a:gd name="T72" fmla="*/ 2147483647 w 329"/>
                <a:gd name="T73" fmla="*/ 2147483647 h 392"/>
                <a:gd name="T74" fmla="*/ 2147483647 w 329"/>
                <a:gd name="T75" fmla="*/ 2147483647 h 392"/>
                <a:gd name="T76" fmla="*/ 0 w 329"/>
                <a:gd name="T77" fmla="*/ 2147483647 h 392"/>
                <a:gd name="T78" fmla="*/ 2147483647 w 329"/>
                <a:gd name="T79" fmla="*/ 2147483647 h 392"/>
                <a:gd name="T80" fmla="*/ 2147483647 w 329"/>
                <a:gd name="T81" fmla="*/ 2147483647 h 392"/>
                <a:gd name="T82" fmla="*/ 2147483647 w 329"/>
                <a:gd name="T83" fmla="*/ 2147483647 h 392"/>
                <a:gd name="T84" fmla="*/ 2147483647 w 329"/>
                <a:gd name="T85" fmla="*/ 2147483647 h 392"/>
                <a:gd name="T86" fmla="*/ 2147483647 w 329"/>
                <a:gd name="T87" fmla="*/ 2147483647 h 39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9"/>
                <a:gd name="T133" fmla="*/ 0 h 392"/>
                <a:gd name="T134" fmla="*/ 329 w 329"/>
                <a:gd name="T135" fmla="*/ 392 h 39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9" h="392">
                  <a:moveTo>
                    <a:pt x="89" y="352"/>
                  </a:moveTo>
                  <a:lnTo>
                    <a:pt x="97" y="344"/>
                  </a:lnTo>
                  <a:lnTo>
                    <a:pt x="97" y="328"/>
                  </a:lnTo>
                  <a:lnTo>
                    <a:pt x="97" y="320"/>
                  </a:lnTo>
                  <a:lnTo>
                    <a:pt x="105" y="312"/>
                  </a:lnTo>
                  <a:lnTo>
                    <a:pt x="97" y="304"/>
                  </a:lnTo>
                  <a:lnTo>
                    <a:pt x="89" y="280"/>
                  </a:lnTo>
                  <a:lnTo>
                    <a:pt x="97" y="264"/>
                  </a:lnTo>
                  <a:lnTo>
                    <a:pt x="97" y="248"/>
                  </a:lnTo>
                  <a:lnTo>
                    <a:pt x="105" y="240"/>
                  </a:lnTo>
                  <a:lnTo>
                    <a:pt x="121" y="240"/>
                  </a:lnTo>
                  <a:lnTo>
                    <a:pt x="121" y="224"/>
                  </a:lnTo>
                  <a:lnTo>
                    <a:pt x="113" y="216"/>
                  </a:lnTo>
                  <a:lnTo>
                    <a:pt x="121" y="200"/>
                  </a:lnTo>
                  <a:lnTo>
                    <a:pt x="129" y="176"/>
                  </a:lnTo>
                  <a:lnTo>
                    <a:pt x="137" y="176"/>
                  </a:lnTo>
                  <a:lnTo>
                    <a:pt x="145" y="152"/>
                  </a:lnTo>
                  <a:lnTo>
                    <a:pt x="153" y="144"/>
                  </a:lnTo>
                  <a:lnTo>
                    <a:pt x="145" y="128"/>
                  </a:lnTo>
                  <a:lnTo>
                    <a:pt x="153" y="120"/>
                  </a:lnTo>
                  <a:lnTo>
                    <a:pt x="161" y="112"/>
                  </a:lnTo>
                  <a:lnTo>
                    <a:pt x="169" y="112"/>
                  </a:lnTo>
                  <a:lnTo>
                    <a:pt x="177" y="96"/>
                  </a:lnTo>
                  <a:lnTo>
                    <a:pt x="185" y="96"/>
                  </a:lnTo>
                  <a:lnTo>
                    <a:pt x="193" y="96"/>
                  </a:lnTo>
                  <a:lnTo>
                    <a:pt x="193" y="88"/>
                  </a:lnTo>
                  <a:lnTo>
                    <a:pt x="201" y="80"/>
                  </a:lnTo>
                  <a:lnTo>
                    <a:pt x="209" y="80"/>
                  </a:lnTo>
                  <a:lnTo>
                    <a:pt x="209" y="72"/>
                  </a:lnTo>
                  <a:lnTo>
                    <a:pt x="217" y="80"/>
                  </a:lnTo>
                  <a:lnTo>
                    <a:pt x="225" y="88"/>
                  </a:lnTo>
                  <a:lnTo>
                    <a:pt x="233" y="88"/>
                  </a:lnTo>
                  <a:lnTo>
                    <a:pt x="249" y="88"/>
                  </a:lnTo>
                  <a:lnTo>
                    <a:pt x="265" y="80"/>
                  </a:lnTo>
                  <a:lnTo>
                    <a:pt x="273" y="56"/>
                  </a:lnTo>
                  <a:lnTo>
                    <a:pt x="281" y="48"/>
                  </a:lnTo>
                  <a:lnTo>
                    <a:pt x="297" y="48"/>
                  </a:lnTo>
                  <a:lnTo>
                    <a:pt x="313" y="56"/>
                  </a:lnTo>
                  <a:lnTo>
                    <a:pt x="313" y="72"/>
                  </a:lnTo>
                  <a:lnTo>
                    <a:pt x="305" y="80"/>
                  </a:lnTo>
                  <a:lnTo>
                    <a:pt x="313" y="72"/>
                  </a:lnTo>
                  <a:lnTo>
                    <a:pt x="305" y="80"/>
                  </a:lnTo>
                  <a:lnTo>
                    <a:pt x="321" y="64"/>
                  </a:lnTo>
                  <a:lnTo>
                    <a:pt x="329" y="56"/>
                  </a:lnTo>
                  <a:lnTo>
                    <a:pt x="321" y="48"/>
                  </a:lnTo>
                  <a:lnTo>
                    <a:pt x="321" y="40"/>
                  </a:lnTo>
                  <a:lnTo>
                    <a:pt x="329" y="24"/>
                  </a:lnTo>
                  <a:lnTo>
                    <a:pt x="321" y="16"/>
                  </a:lnTo>
                  <a:lnTo>
                    <a:pt x="305" y="0"/>
                  </a:lnTo>
                  <a:lnTo>
                    <a:pt x="289" y="16"/>
                  </a:lnTo>
                  <a:lnTo>
                    <a:pt x="273" y="8"/>
                  </a:lnTo>
                  <a:lnTo>
                    <a:pt x="265" y="8"/>
                  </a:lnTo>
                  <a:lnTo>
                    <a:pt x="249" y="8"/>
                  </a:lnTo>
                  <a:lnTo>
                    <a:pt x="233" y="24"/>
                  </a:lnTo>
                  <a:lnTo>
                    <a:pt x="225" y="24"/>
                  </a:lnTo>
                  <a:lnTo>
                    <a:pt x="217" y="24"/>
                  </a:lnTo>
                  <a:lnTo>
                    <a:pt x="209" y="32"/>
                  </a:lnTo>
                  <a:lnTo>
                    <a:pt x="201" y="32"/>
                  </a:lnTo>
                  <a:lnTo>
                    <a:pt x="193" y="56"/>
                  </a:lnTo>
                  <a:lnTo>
                    <a:pt x="169" y="56"/>
                  </a:lnTo>
                  <a:lnTo>
                    <a:pt x="161" y="80"/>
                  </a:lnTo>
                  <a:lnTo>
                    <a:pt x="161" y="88"/>
                  </a:lnTo>
                  <a:lnTo>
                    <a:pt x="145" y="88"/>
                  </a:lnTo>
                  <a:lnTo>
                    <a:pt x="129" y="112"/>
                  </a:lnTo>
                  <a:lnTo>
                    <a:pt x="129" y="128"/>
                  </a:lnTo>
                  <a:lnTo>
                    <a:pt x="113" y="152"/>
                  </a:lnTo>
                  <a:lnTo>
                    <a:pt x="105" y="168"/>
                  </a:lnTo>
                  <a:lnTo>
                    <a:pt x="97" y="184"/>
                  </a:lnTo>
                  <a:lnTo>
                    <a:pt x="89" y="200"/>
                  </a:lnTo>
                  <a:lnTo>
                    <a:pt x="65" y="240"/>
                  </a:lnTo>
                  <a:lnTo>
                    <a:pt x="49" y="256"/>
                  </a:lnTo>
                  <a:lnTo>
                    <a:pt x="33" y="264"/>
                  </a:lnTo>
                  <a:lnTo>
                    <a:pt x="25" y="280"/>
                  </a:lnTo>
                  <a:lnTo>
                    <a:pt x="17" y="288"/>
                  </a:lnTo>
                  <a:lnTo>
                    <a:pt x="8" y="296"/>
                  </a:lnTo>
                  <a:lnTo>
                    <a:pt x="8" y="304"/>
                  </a:lnTo>
                  <a:lnTo>
                    <a:pt x="0" y="320"/>
                  </a:lnTo>
                  <a:lnTo>
                    <a:pt x="0" y="336"/>
                  </a:lnTo>
                  <a:lnTo>
                    <a:pt x="8" y="352"/>
                  </a:lnTo>
                  <a:lnTo>
                    <a:pt x="8" y="368"/>
                  </a:lnTo>
                  <a:lnTo>
                    <a:pt x="8" y="384"/>
                  </a:lnTo>
                  <a:lnTo>
                    <a:pt x="25" y="392"/>
                  </a:lnTo>
                  <a:lnTo>
                    <a:pt x="41" y="392"/>
                  </a:lnTo>
                  <a:lnTo>
                    <a:pt x="65" y="376"/>
                  </a:lnTo>
                  <a:lnTo>
                    <a:pt x="73" y="368"/>
                  </a:lnTo>
                  <a:lnTo>
                    <a:pt x="81" y="368"/>
                  </a:lnTo>
                  <a:lnTo>
                    <a:pt x="81" y="376"/>
                  </a:lnTo>
                  <a:lnTo>
                    <a:pt x="81" y="368"/>
                  </a:lnTo>
                  <a:lnTo>
                    <a:pt x="89" y="35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63" name="Freeform 704"/>
            <p:cNvSpPr>
              <a:spLocks/>
            </p:cNvSpPr>
            <p:nvPr/>
          </p:nvSpPr>
          <p:spPr bwMode="auto">
            <a:xfrm>
              <a:off x="4654795" y="1941076"/>
              <a:ext cx="214937" cy="504443"/>
            </a:xfrm>
            <a:custGeom>
              <a:avLst/>
              <a:gdLst>
                <a:gd name="T0" fmla="*/ 2147483647 w 160"/>
                <a:gd name="T1" fmla="*/ 2147483647 h 376"/>
                <a:gd name="T2" fmla="*/ 2147483647 w 160"/>
                <a:gd name="T3" fmla="*/ 2147483647 h 376"/>
                <a:gd name="T4" fmla="*/ 2147483647 w 160"/>
                <a:gd name="T5" fmla="*/ 2147483647 h 376"/>
                <a:gd name="T6" fmla="*/ 2147483647 w 160"/>
                <a:gd name="T7" fmla="*/ 2147483647 h 376"/>
                <a:gd name="T8" fmla="*/ 2147483647 w 160"/>
                <a:gd name="T9" fmla="*/ 0 h 376"/>
                <a:gd name="T10" fmla="*/ 2147483647 w 160"/>
                <a:gd name="T11" fmla="*/ 2147483647 h 376"/>
                <a:gd name="T12" fmla="*/ 2147483647 w 160"/>
                <a:gd name="T13" fmla="*/ 2147483647 h 376"/>
                <a:gd name="T14" fmla="*/ 2147483647 w 160"/>
                <a:gd name="T15" fmla="*/ 2147483647 h 376"/>
                <a:gd name="T16" fmla="*/ 2147483647 w 160"/>
                <a:gd name="T17" fmla="*/ 2147483647 h 376"/>
                <a:gd name="T18" fmla="*/ 2147483647 w 160"/>
                <a:gd name="T19" fmla="*/ 2147483647 h 376"/>
                <a:gd name="T20" fmla="*/ 2147483647 w 160"/>
                <a:gd name="T21" fmla="*/ 2147483647 h 376"/>
                <a:gd name="T22" fmla="*/ 2147483647 w 160"/>
                <a:gd name="T23" fmla="*/ 2147483647 h 376"/>
                <a:gd name="T24" fmla="*/ 2147483647 w 160"/>
                <a:gd name="T25" fmla="*/ 2147483647 h 376"/>
                <a:gd name="T26" fmla="*/ 2147483647 w 160"/>
                <a:gd name="T27" fmla="*/ 2147483647 h 376"/>
                <a:gd name="T28" fmla="*/ 2147483647 w 160"/>
                <a:gd name="T29" fmla="*/ 2147483647 h 376"/>
                <a:gd name="T30" fmla="*/ 2147483647 w 160"/>
                <a:gd name="T31" fmla="*/ 2147483647 h 376"/>
                <a:gd name="T32" fmla="*/ 2147483647 w 160"/>
                <a:gd name="T33" fmla="*/ 2147483647 h 376"/>
                <a:gd name="T34" fmla="*/ 2147483647 w 160"/>
                <a:gd name="T35" fmla="*/ 2147483647 h 376"/>
                <a:gd name="T36" fmla="*/ 0 w 160"/>
                <a:gd name="T37" fmla="*/ 2147483647 h 376"/>
                <a:gd name="T38" fmla="*/ 2147483647 w 160"/>
                <a:gd name="T39" fmla="*/ 2147483647 h 376"/>
                <a:gd name="T40" fmla="*/ 2147483647 w 160"/>
                <a:gd name="T41" fmla="*/ 2147483647 h 376"/>
                <a:gd name="T42" fmla="*/ 2147483647 w 160"/>
                <a:gd name="T43" fmla="*/ 2147483647 h 376"/>
                <a:gd name="T44" fmla="*/ 2147483647 w 160"/>
                <a:gd name="T45" fmla="*/ 2147483647 h 376"/>
                <a:gd name="T46" fmla="*/ 2147483647 w 160"/>
                <a:gd name="T47" fmla="*/ 2147483647 h 376"/>
                <a:gd name="T48" fmla="*/ 2147483647 w 160"/>
                <a:gd name="T49" fmla="*/ 2147483647 h 376"/>
                <a:gd name="T50" fmla="*/ 2147483647 w 160"/>
                <a:gd name="T51" fmla="*/ 2147483647 h 376"/>
                <a:gd name="T52" fmla="*/ 2147483647 w 160"/>
                <a:gd name="T53" fmla="*/ 2147483647 h 376"/>
                <a:gd name="T54" fmla="*/ 2147483647 w 160"/>
                <a:gd name="T55" fmla="*/ 2147483647 h 376"/>
                <a:gd name="T56" fmla="*/ 2147483647 w 160"/>
                <a:gd name="T57" fmla="*/ 2147483647 h 376"/>
                <a:gd name="T58" fmla="*/ 2147483647 w 160"/>
                <a:gd name="T59" fmla="*/ 2147483647 h 376"/>
                <a:gd name="T60" fmla="*/ 2147483647 w 160"/>
                <a:gd name="T61" fmla="*/ 2147483647 h 376"/>
                <a:gd name="T62" fmla="*/ 2147483647 w 160"/>
                <a:gd name="T63" fmla="*/ 2147483647 h 376"/>
                <a:gd name="T64" fmla="*/ 2147483647 w 160"/>
                <a:gd name="T65" fmla="*/ 2147483647 h 376"/>
                <a:gd name="T66" fmla="*/ 2147483647 w 160"/>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0"/>
                <a:gd name="T103" fmla="*/ 0 h 376"/>
                <a:gd name="T104" fmla="*/ 160 w 160"/>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0" h="376">
                  <a:moveTo>
                    <a:pt x="160" y="88"/>
                  </a:moveTo>
                  <a:lnTo>
                    <a:pt x="160" y="80"/>
                  </a:lnTo>
                  <a:lnTo>
                    <a:pt x="160" y="72"/>
                  </a:lnTo>
                  <a:lnTo>
                    <a:pt x="160" y="56"/>
                  </a:lnTo>
                  <a:lnTo>
                    <a:pt x="160" y="40"/>
                  </a:lnTo>
                  <a:lnTo>
                    <a:pt x="152" y="24"/>
                  </a:lnTo>
                  <a:lnTo>
                    <a:pt x="144" y="24"/>
                  </a:lnTo>
                  <a:lnTo>
                    <a:pt x="136" y="16"/>
                  </a:lnTo>
                  <a:lnTo>
                    <a:pt x="128" y="8"/>
                  </a:lnTo>
                  <a:lnTo>
                    <a:pt x="120" y="0"/>
                  </a:lnTo>
                  <a:lnTo>
                    <a:pt x="112" y="8"/>
                  </a:lnTo>
                  <a:lnTo>
                    <a:pt x="112" y="16"/>
                  </a:lnTo>
                  <a:lnTo>
                    <a:pt x="104" y="16"/>
                  </a:lnTo>
                  <a:lnTo>
                    <a:pt x="96" y="16"/>
                  </a:lnTo>
                  <a:lnTo>
                    <a:pt x="88" y="32"/>
                  </a:lnTo>
                  <a:lnTo>
                    <a:pt x="80" y="32"/>
                  </a:lnTo>
                  <a:lnTo>
                    <a:pt x="72" y="40"/>
                  </a:lnTo>
                  <a:lnTo>
                    <a:pt x="64" y="48"/>
                  </a:lnTo>
                  <a:lnTo>
                    <a:pt x="72" y="64"/>
                  </a:lnTo>
                  <a:lnTo>
                    <a:pt x="64" y="72"/>
                  </a:lnTo>
                  <a:lnTo>
                    <a:pt x="56" y="96"/>
                  </a:lnTo>
                  <a:lnTo>
                    <a:pt x="48" y="96"/>
                  </a:lnTo>
                  <a:lnTo>
                    <a:pt x="40" y="120"/>
                  </a:lnTo>
                  <a:lnTo>
                    <a:pt x="32" y="136"/>
                  </a:lnTo>
                  <a:lnTo>
                    <a:pt x="40" y="144"/>
                  </a:lnTo>
                  <a:lnTo>
                    <a:pt x="40" y="160"/>
                  </a:lnTo>
                  <a:lnTo>
                    <a:pt x="24" y="160"/>
                  </a:lnTo>
                  <a:lnTo>
                    <a:pt x="16" y="168"/>
                  </a:lnTo>
                  <a:lnTo>
                    <a:pt x="16" y="184"/>
                  </a:lnTo>
                  <a:lnTo>
                    <a:pt x="8" y="200"/>
                  </a:lnTo>
                  <a:lnTo>
                    <a:pt x="16" y="224"/>
                  </a:lnTo>
                  <a:lnTo>
                    <a:pt x="24" y="232"/>
                  </a:lnTo>
                  <a:lnTo>
                    <a:pt x="16" y="240"/>
                  </a:lnTo>
                  <a:lnTo>
                    <a:pt x="16" y="248"/>
                  </a:lnTo>
                  <a:lnTo>
                    <a:pt x="16" y="264"/>
                  </a:lnTo>
                  <a:lnTo>
                    <a:pt x="8" y="272"/>
                  </a:lnTo>
                  <a:lnTo>
                    <a:pt x="0" y="288"/>
                  </a:lnTo>
                  <a:lnTo>
                    <a:pt x="0" y="296"/>
                  </a:lnTo>
                  <a:lnTo>
                    <a:pt x="8" y="312"/>
                  </a:lnTo>
                  <a:lnTo>
                    <a:pt x="8" y="328"/>
                  </a:lnTo>
                  <a:lnTo>
                    <a:pt x="16" y="352"/>
                  </a:lnTo>
                  <a:lnTo>
                    <a:pt x="16" y="360"/>
                  </a:lnTo>
                  <a:lnTo>
                    <a:pt x="24" y="368"/>
                  </a:lnTo>
                  <a:lnTo>
                    <a:pt x="24" y="376"/>
                  </a:lnTo>
                  <a:lnTo>
                    <a:pt x="40" y="376"/>
                  </a:lnTo>
                  <a:lnTo>
                    <a:pt x="40" y="368"/>
                  </a:lnTo>
                  <a:lnTo>
                    <a:pt x="48" y="360"/>
                  </a:lnTo>
                  <a:lnTo>
                    <a:pt x="64" y="360"/>
                  </a:lnTo>
                  <a:lnTo>
                    <a:pt x="72" y="344"/>
                  </a:lnTo>
                  <a:lnTo>
                    <a:pt x="72" y="312"/>
                  </a:lnTo>
                  <a:lnTo>
                    <a:pt x="72" y="296"/>
                  </a:lnTo>
                  <a:lnTo>
                    <a:pt x="80" y="296"/>
                  </a:lnTo>
                  <a:lnTo>
                    <a:pt x="96" y="288"/>
                  </a:lnTo>
                  <a:lnTo>
                    <a:pt x="96" y="272"/>
                  </a:lnTo>
                  <a:lnTo>
                    <a:pt x="88" y="256"/>
                  </a:lnTo>
                  <a:lnTo>
                    <a:pt x="80" y="248"/>
                  </a:lnTo>
                  <a:lnTo>
                    <a:pt x="80" y="224"/>
                  </a:lnTo>
                  <a:lnTo>
                    <a:pt x="80" y="200"/>
                  </a:lnTo>
                  <a:lnTo>
                    <a:pt x="96" y="184"/>
                  </a:lnTo>
                  <a:lnTo>
                    <a:pt x="104" y="176"/>
                  </a:lnTo>
                  <a:lnTo>
                    <a:pt x="128" y="160"/>
                  </a:lnTo>
                  <a:lnTo>
                    <a:pt x="136" y="144"/>
                  </a:lnTo>
                  <a:lnTo>
                    <a:pt x="128" y="136"/>
                  </a:lnTo>
                  <a:lnTo>
                    <a:pt x="136" y="120"/>
                  </a:lnTo>
                  <a:lnTo>
                    <a:pt x="152" y="104"/>
                  </a:lnTo>
                  <a:lnTo>
                    <a:pt x="160" y="112"/>
                  </a:lnTo>
                  <a:lnTo>
                    <a:pt x="160" y="104"/>
                  </a:lnTo>
                  <a:lnTo>
                    <a:pt x="160" y="8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64" name="Freeform 705"/>
            <p:cNvSpPr>
              <a:spLocks/>
            </p:cNvSpPr>
            <p:nvPr/>
          </p:nvSpPr>
          <p:spPr bwMode="auto">
            <a:xfrm>
              <a:off x="4837930" y="2531056"/>
              <a:ext cx="311439" cy="203971"/>
            </a:xfrm>
            <a:custGeom>
              <a:avLst/>
              <a:gdLst>
                <a:gd name="T0" fmla="*/ 2147483647 w 232"/>
                <a:gd name="T1" fmla="*/ 2147483647 h 152"/>
                <a:gd name="T2" fmla="*/ 2147483647 w 232"/>
                <a:gd name="T3" fmla="*/ 2147483647 h 152"/>
                <a:gd name="T4" fmla="*/ 2147483647 w 232"/>
                <a:gd name="T5" fmla="*/ 2147483647 h 152"/>
                <a:gd name="T6" fmla="*/ 2147483647 w 232"/>
                <a:gd name="T7" fmla="*/ 2147483647 h 152"/>
                <a:gd name="T8" fmla="*/ 2147483647 w 232"/>
                <a:gd name="T9" fmla="*/ 2147483647 h 152"/>
                <a:gd name="T10" fmla="*/ 2147483647 w 232"/>
                <a:gd name="T11" fmla="*/ 2147483647 h 152"/>
                <a:gd name="T12" fmla="*/ 2147483647 w 232"/>
                <a:gd name="T13" fmla="*/ 2147483647 h 152"/>
                <a:gd name="T14" fmla="*/ 2147483647 w 232"/>
                <a:gd name="T15" fmla="*/ 2147483647 h 152"/>
                <a:gd name="T16" fmla="*/ 2147483647 w 232"/>
                <a:gd name="T17" fmla="*/ 2147483647 h 152"/>
                <a:gd name="T18" fmla="*/ 2147483647 w 232"/>
                <a:gd name="T19" fmla="*/ 2147483647 h 152"/>
                <a:gd name="T20" fmla="*/ 2147483647 w 232"/>
                <a:gd name="T21" fmla="*/ 2147483647 h 152"/>
                <a:gd name="T22" fmla="*/ 2147483647 w 232"/>
                <a:gd name="T23" fmla="*/ 0 h 152"/>
                <a:gd name="T24" fmla="*/ 2147483647 w 232"/>
                <a:gd name="T25" fmla="*/ 0 h 152"/>
                <a:gd name="T26" fmla="*/ 2147483647 w 232"/>
                <a:gd name="T27" fmla="*/ 2147483647 h 152"/>
                <a:gd name="T28" fmla="*/ 2147483647 w 232"/>
                <a:gd name="T29" fmla="*/ 2147483647 h 152"/>
                <a:gd name="T30" fmla="*/ 2147483647 w 232"/>
                <a:gd name="T31" fmla="*/ 2147483647 h 152"/>
                <a:gd name="T32" fmla="*/ 2147483647 w 232"/>
                <a:gd name="T33" fmla="*/ 2147483647 h 152"/>
                <a:gd name="T34" fmla="*/ 2147483647 w 232"/>
                <a:gd name="T35" fmla="*/ 2147483647 h 152"/>
                <a:gd name="T36" fmla="*/ 2147483647 w 232"/>
                <a:gd name="T37" fmla="*/ 2147483647 h 152"/>
                <a:gd name="T38" fmla="*/ 2147483647 w 232"/>
                <a:gd name="T39" fmla="*/ 2147483647 h 152"/>
                <a:gd name="T40" fmla="*/ 2147483647 w 232"/>
                <a:gd name="T41" fmla="*/ 2147483647 h 152"/>
                <a:gd name="T42" fmla="*/ 2147483647 w 232"/>
                <a:gd name="T43" fmla="*/ 2147483647 h 152"/>
                <a:gd name="T44" fmla="*/ 0 w 232"/>
                <a:gd name="T45" fmla="*/ 2147483647 h 152"/>
                <a:gd name="T46" fmla="*/ 0 w 232"/>
                <a:gd name="T47" fmla="*/ 2147483647 h 152"/>
                <a:gd name="T48" fmla="*/ 2147483647 w 232"/>
                <a:gd name="T49" fmla="*/ 2147483647 h 152"/>
                <a:gd name="T50" fmla="*/ 2147483647 w 232"/>
                <a:gd name="T51" fmla="*/ 2147483647 h 152"/>
                <a:gd name="T52" fmla="*/ 2147483647 w 232"/>
                <a:gd name="T53" fmla="*/ 2147483647 h 152"/>
                <a:gd name="T54" fmla="*/ 2147483647 w 232"/>
                <a:gd name="T55" fmla="*/ 2147483647 h 152"/>
                <a:gd name="T56" fmla="*/ 2147483647 w 232"/>
                <a:gd name="T57" fmla="*/ 2147483647 h 152"/>
                <a:gd name="T58" fmla="*/ 2147483647 w 232"/>
                <a:gd name="T59" fmla="*/ 2147483647 h 152"/>
                <a:gd name="T60" fmla="*/ 2147483647 w 232"/>
                <a:gd name="T61" fmla="*/ 2147483647 h 152"/>
                <a:gd name="T62" fmla="*/ 2147483647 w 232"/>
                <a:gd name="T63" fmla="*/ 2147483647 h 152"/>
                <a:gd name="T64" fmla="*/ 2147483647 w 232"/>
                <a:gd name="T65" fmla="*/ 2147483647 h 152"/>
                <a:gd name="T66" fmla="*/ 2147483647 w 232"/>
                <a:gd name="T67" fmla="*/ 2147483647 h 152"/>
                <a:gd name="T68" fmla="*/ 2147483647 w 232"/>
                <a:gd name="T69" fmla="*/ 2147483647 h 152"/>
                <a:gd name="T70" fmla="*/ 2147483647 w 232"/>
                <a:gd name="T71" fmla="*/ 2147483647 h 152"/>
                <a:gd name="T72" fmla="*/ 2147483647 w 232"/>
                <a:gd name="T73" fmla="*/ 2147483647 h 152"/>
                <a:gd name="T74" fmla="*/ 2147483647 w 232"/>
                <a:gd name="T75" fmla="*/ 2147483647 h 152"/>
                <a:gd name="T76" fmla="*/ 2147483647 w 232"/>
                <a:gd name="T77" fmla="*/ 2147483647 h 152"/>
                <a:gd name="T78" fmla="*/ 2147483647 w 232"/>
                <a:gd name="T79" fmla="*/ 2147483647 h 152"/>
                <a:gd name="T80" fmla="*/ 2147483647 w 232"/>
                <a:gd name="T81" fmla="*/ 2147483647 h 152"/>
                <a:gd name="T82" fmla="*/ 2147483647 w 232"/>
                <a:gd name="T83" fmla="*/ 2147483647 h 152"/>
                <a:gd name="T84" fmla="*/ 2147483647 w 232"/>
                <a:gd name="T85" fmla="*/ 2147483647 h 152"/>
                <a:gd name="T86" fmla="*/ 2147483647 w 232"/>
                <a:gd name="T87" fmla="*/ 2147483647 h 152"/>
                <a:gd name="T88" fmla="*/ 2147483647 w 232"/>
                <a:gd name="T89" fmla="*/ 2147483647 h 1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2"/>
                <a:gd name="T136" fmla="*/ 0 h 152"/>
                <a:gd name="T137" fmla="*/ 232 w 232"/>
                <a:gd name="T138" fmla="*/ 152 h 1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2" h="152">
                  <a:moveTo>
                    <a:pt x="216" y="88"/>
                  </a:moveTo>
                  <a:lnTo>
                    <a:pt x="224" y="88"/>
                  </a:lnTo>
                  <a:lnTo>
                    <a:pt x="232" y="64"/>
                  </a:lnTo>
                  <a:lnTo>
                    <a:pt x="232" y="56"/>
                  </a:lnTo>
                  <a:lnTo>
                    <a:pt x="208" y="48"/>
                  </a:lnTo>
                  <a:lnTo>
                    <a:pt x="192" y="40"/>
                  </a:lnTo>
                  <a:lnTo>
                    <a:pt x="184" y="40"/>
                  </a:lnTo>
                  <a:lnTo>
                    <a:pt x="168" y="32"/>
                  </a:lnTo>
                  <a:lnTo>
                    <a:pt x="160" y="16"/>
                  </a:lnTo>
                  <a:lnTo>
                    <a:pt x="136" y="8"/>
                  </a:lnTo>
                  <a:lnTo>
                    <a:pt x="128" y="8"/>
                  </a:lnTo>
                  <a:lnTo>
                    <a:pt x="128" y="0"/>
                  </a:lnTo>
                  <a:lnTo>
                    <a:pt x="120" y="0"/>
                  </a:lnTo>
                  <a:lnTo>
                    <a:pt x="112" y="24"/>
                  </a:lnTo>
                  <a:lnTo>
                    <a:pt x="96" y="24"/>
                  </a:lnTo>
                  <a:lnTo>
                    <a:pt x="72" y="24"/>
                  </a:lnTo>
                  <a:lnTo>
                    <a:pt x="48" y="16"/>
                  </a:lnTo>
                  <a:lnTo>
                    <a:pt x="32" y="16"/>
                  </a:lnTo>
                  <a:lnTo>
                    <a:pt x="24" y="16"/>
                  </a:lnTo>
                  <a:lnTo>
                    <a:pt x="24" y="32"/>
                  </a:lnTo>
                  <a:lnTo>
                    <a:pt x="16" y="40"/>
                  </a:lnTo>
                  <a:lnTo>
                    <a:pt x="8" y="64"/>
                  </a:lnTo>
                  <a:lnTo>
                    <a:pt x="0" y="64"/>
                  </a:lnTo>
                  <a:lnTo>
                    <a:pt x="0" y="72"/>
                  </a:lnTo>
                  <a:lnTo>
                    <a:pt x="8" y="80"/>
                  </a:lnTo>
                  <a:lnTo>
                    <a:pt x="16" y="88"/>
                  </a:lnTo>
                  <a:lnTo>
                    <a:pt x="48" y="80"/>
                  </a:lnTo>
                  <a:lnTo>
                    <a:pt x="72" y="80"/>
                  </a:lnTo>
                  <a:lnTo>
                    <a:pt x="96" y="96"/>
                  </a:lnTo>
                  <a:lnTo>
                    <a:pt x="104" y="112"/>
                  </a:lnTo>
                  <a:lnTo>
                    <a:pt x="88" y="120"/>
                  </a:lnTo>
                  <a:lnTo>
                    <a:pt x="88" y="136"/>
                  </a:lnTo>
                  <a:lnTo>
                    <a:pt x="96" y="136"/>
                  </a:lnTo>
                  <a:lnTo>
                    <a:pt x="104" y="128"/>
                  </a:lnTo>
                  <a:lnTo>
                    <a:pt x="120" y="120"/>
                  </a:lnTo>
                  <a:lnTo>
                    <a:pt x="136" y="120"/>
                  </a:lnTo>
                  <a:lnTo>
                    <a:pt x="144" y="128"/>
                  </a:lnTo>
                  <a:lnTo>
                    <a:pt x="136" y="136"/>
                  </a:lnTo>
                  <a:lnTo>
                    <a:pt x="152" y="152"/>
                  </a:lnTo>
                  <a:lnTo>
                    <a:pt x="184" y="136"/>
                  </a:lnTo>
                  <a:lnTo>
                    <a:pt x="168" y="128"/>
                  </a:lnTo>
                  <a:lnTo>
                    <a:pt x="176" y="112"/>
                  </a:lnTo>
                  <a:lnTo>
                    <a:pt x="200" y="112"/>
                  </a:lnTo>
                  <a:lnTo>
                    <a:pt x="208" y="104"/>
                  </a:lnTo>
                  <a:lnTo>
                    <a:pt x="216" y="8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65" name="Freeform 706"/>
            <p:cNvSpPr>
              <a:spLocks/>
            </p:cNvSpPr>
            <p:nvPr/>
          </p:nvSpPr>
          <p:spPr bwMode="auto">
            <a:xfrm>
              <a:off x="5019968" y="2531056"/>
              <a:ext cx="32898" cy="20835"/>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0 60000 65536"/>
                <a:gd name="T9" fmla="*/ 0 60000 65536"/>
                <a:gd name="T10" fmla="*/ 0 60000 65536"/>
                <a:gd name="T11" fmla="*/ 0 60000 65536"/>
                <a:gd name="T12" fmla="*/ 0 w 24"/>
                <a:gd name="T13" fmla="*/ 0 h 16"/>
                <a:gd name="T14" fmla="*/ 24 w 24"/>
                <a:gd name="T15" fmla="*/ 16 h 16"/>
              </a:gdLst>
              <a:ahLst/>
              <a:cxnLst>
                <a:cxn ang="T8">
                  <a:pos x="T0" y="T1"/>
                </a:cxn>
                <a:cxn ang="T9">
                  <a:pos x="T2" y="T3"/>
                </a:cxn>
                <a:cxn ang="T10">
                  <a:pos x="T4" y="T5"/>
                </a:cxn>
                <a:cxn ang="T11">
                  <a:pos x="T6" y="T7"/>
                </a:cxn>
              </a:cxnLst>
              <a:rect l="T12" t="T13" r="T14" b="T15"/>
              <a:pathLst>
                <a:path w="24" h="16">
                  <a:moveTo>
                    <a:pt x="24" y="16"/>
                  </a:moveTo>
                  <a:lnTo>
                    <a:pt x="8" y="0"/>
                  </a:lnTo>
                  <a:lnTo>
                    <a:pt x="0" y="8"/>
                  </a:lnTo>
                  <a:lnTo>
                    <a:pt x="24"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66" name="Freeform 707"/>
            <p:cNvSpPr>
              <a:spLocks/>
            </p:cNvSpPr>
            <p:nvPr/>
          </p:nvSpPr>
          <p:spPr bwMode="auto">
            <a:xfrm>
              <a:off x="4806128" y="2799726"/>
              <a:ext cx="106372" cy="107468"/>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2147483647 w 80"/>
                <a:gd name="T17" fmla="*/ 2147483647 h 80"/>
                <a:gd name="T18" fmla="*/ 2147483647 w 80"/>
                <a:gd name="T19" fmla="*/ 2147483647 h 80"/>
                <a:gd name="T20" fmla="*/ 0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2147483647 w 80"/>
                <a:gd name="T49" fmla="*/ 2147483647 h 80"/>
                <a:gd name="T50" fmla="*/ 2147483647 w 80"/>
                <a:gd name="T51" fmla="*/ 2147483647 h 80"/>
                <a:gd name="T52" fmla="*/ 2147483647 w 80"/>
                <a:gd name="T53" fmla="*/ 2147483647 h 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0"/>
                <a:gd name="T82" fmla="*/ 0 h 80"/>
                <a:gd name="T83" fmla="*/ 80 w 80"/>
                <a:gd name="T84" fmla="*/ 80 h 8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67" name="Freeform 708"/>
            <p:cNvSpPr>
              <a:spLocks/>
            </p:cNvSpPr>
            <p:nvPr/>
          </p:nvSpPr>
          <p:spPr bwMode="auto">
            <a:xfrm>
              <a:off x="5019968" y="2531056"/>
              <a:ext cx="32898" cy="20835"/>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2147483647 w 24"/>
                <a:gd name="T9" fmla="*/ 2147483647 h 16"/>
                <a:gd name="T10" fmla="*/ 0 60000 65536"/>
                <a:gd name="T11" fmla="*/ 0 60000 65536"/>
                <a:gd name="T12" fmla="*/ 0 60000 65536"/>
                <a:gd name="T13" fmla="*/ 0 60000 65536"/>
                <a:gd name="T14" fmla="*/ 0 60000 65536"/>
                <a:gd name="T15" fmla="*/ 0 w 24"/>
                <a:gd name="T16" fmla="*/ 0 h 16"/>
                <a:gd name="T17" fmla="*/ 24 w 24"/>
                <a:gd name="T18" fmla="*/ 16 h 16"/>
              </a:gdLst>
              <a:ahLst/>
              <a:cxnLst>
                <a:cxn ang="T10">
                  <a:pos x="T0" y="T1"/>
                </a:cxn>
                <a:cxn ang="T11">
                  <a:pos x="T2" y="T3"/>
                </a:cxn>
                <a:cxn ang="T12">
                  <a:pos x="T4" y="T5"/>
                </a:cxn>
                <a:cxn ang="T13">
                  <a:pos x="T6" y="T7"/>
                </a:cxn>
                <a:cxn ang="T14">
                  <a:pos x="T8" y="T9"/>
                </a:cxn>
              </a:cxnLst>
              <a:rect l="T15" t="T16" r="T17" b="T18"/>
              <a:pathLst>
                <a:path w="24" h="16">
                  <a:moveTo>
                    <a:pt x="24" y="16"/>
                  </a:moveTo>
                  <a:lnTo>
                    <a:pt x="8" y="0"/>
                  </a:lnTo>
                  <a:lnTo>
                    <a:pt x="0" y="8"/>
                  </a:lnTo>
                  <a:lnTo>
                    <a:pt x="24"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68" name="Freeform 709"/>
            <p:cNvSpPr>
              <a:spLocks/>
            </p:cNvSpPr>
            <p:nvPr/>
          </p:nvSpPr>
          <p:spPr bwMode="auto">
            <a:xfrm>
              <a:off x="4806128" y="2638524"/>
              <a:ext cx="171072" cy="117338"/>
            </a:xfrm>
            <a:custGeom>
              <a:avLst/>
              <a:gdLst>
                <a:gd name="T0" fmla="*/ 2147483647 w 128"/>
                <a:gd name="T1" fmla="*/ 2147483647 h 88"/>
                <a:gd name="T2" fmla="*/ 2147483647 w 128"/>
                <a:gd name="T3" fmla="*/ 2147483647 h 88"/>
                <a:gd name="T4" fmla="*/ 2147483647 w 128"/>
                <a:gd name="T5" fmla="*/ 2147483647 h 88"/>
                <a:gd name="T6" fmla="*/ 2147483647 w 128"/>
                <a:gd name="T7" fmla="*/ 0 h 88"/>
                <a:gd name="T8" fmla="*/ 2147483647 w 128"/>
                <a:gd name="T9" fmla="*/ 0 h 88"/>
                <a:gd name="T10" fmla="*/ 2147483647 w 128"/>
                <a:gd name="T11" fmla="*/ 2147483647 h 88"/>
                <a:gd name="T12" fmla="*/ 2147483647 w 128"/>
                <a:gd name="T13" fmla="*/ 0 h 88"/>
                <a:gd name="T14" fmla="*/ 2147483647 w 128"/>
                <a:gd name="T15" fmla="*/ 2147483647 h 88"/>
                <a:gd name="T16" fmla="*/ 2147483647 w 128"/>
                <a:gd name="T17" fmla="*/ 2147483647 h 88"/>
                <a:gd name="T18" fmla="*/ 0 w 128"/>
                <a:gd name="T19" fmla="*/ 2147483647 h 88"/>
                <a:gd name="T20" fmla="*/ 2147483647 w 128"/>
                <a:gd name="T21" fmla="*/ 2147483647 h 88"/>
                <a:gd name="T22" fmla="*/ 2147483647 w 128"/>
                <a:gd name="T23" fmla="*/ 2147483647 h 88"/>
                <a:gd name="T24" fmla="*/ 2147483647 w 128"/>
                <a:gd name="T25" fmla="*/ 2147483647 h 88"/>
                <a:gd name="T26" fmla="*/ 2147483647 w 128"/>
                <a:gd name="T27" fmla="*/ 2147483647 h 88"/>
                <a:gd name="T28" fmla="*/ 2147483647 w 128"/>
                <a:gd name="T29" fmla="*/ 2147483647 h 88"/>
                <a:gd name="T30" fmla="*/ 2147483647 w 128"/>
                <a:gd name="T31" fmla="*/ 2147483647 h 88"/>
                <a:gd name="T32" fmla="*/ 2147483647 w 128"/>
                <a:gd name="T33" fmla="*/ 2147483647 h 88"/>
                <a:gd name="T34" fmla="*/ 2147483647 w 128"/>
                <a:gd name="T35" fmla="*/ 2147483647 h 88"/>
                <a:gd name="T36" fmla="*/ 2147483647 w 128"/>
                <a:gd name="T37" fmla="*/ 2147483647 h 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8"/>
                <a:gd name="T58" fmla="*/ 0 h 88"/>
                <a:gd name="T59" fmla="*/ 128 w 128"/>
                <a:gd name="T60" fmla="*/ 88 h 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8" h="88">
                  <a:moveTo>
                    <a:pt x="112" y="40"/>
                  </a:moveTo>
                  <a:lnTo>
                    <a:pt x="128" y="32"/>
                  </a:lnTo>
                  <a:lnTo>
                    <a:pt x="120" y="16"/>
                  </a:lnTo>
                  <a:lnTo>
                    <a:pt x="96" y="0"/>
                  </a:lnTo>
                  <a:lnTo>
                    <a:pt x="72" y="0"/>
                  </a:lnTo>
                  <a:lnTo>
                    <a:pt x="40" y="8"/>
                  </a:lnTo>
                  <a:lnTo>
                    <a:pt x="32" y="0"/>
                  </a:lnTo>
                  <a:lnTo>
                    <a:pt x="24" y="24"/>
                  </a:lnTo>
                  <a:lnTo>
                    <a:pt x="16" y="40"/>
                  </a:lnTo>
                  <a:lnTo>
                    <a:pt x="0" y="40"/>
                  </a:lnTo>
                  <a:lnTo>
                    <a:pt x="32" y="80"/>
                  </a:lnTo>
                  <a:lnTo>
                    <a:pt x="40" y="80"/>
                  </a:lnTo>
                  <a:lnTo>
                    <a:pt x="64" y="80"/>
                  </a:lnTo>
                  <a:lnTo>
                    <a:pt x="88" y="80"/>
                  </a:lnTo>
                  <a:lnTo>
                    <a:pt x="112" y="88"/>
                  </a:lnTo>
                  <a:lnTo>
                    <a:pt x="112" y="64"/>
                  </a:lnTo>
                  <a:lnTo>
                    <a:pt x="120" y="56"/>
                  </a:lnTo>
                  <a:lnTo>
                    <a:pt x="112" y="56"/>
                  </a:lnTo>
                  <a:lnTo>
                    <a:pt x="112" y="4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69" name="Freeform 710"/>
            <p:cNvSpPr>
              <a:spLocks/>
            </p:cNvSpPr>
            <p:nvPr/>
          </p:nvSpPr>
          <p:spPr bwMode="auto">
            <a:xfrm>
              <a:off x="4806128" y="2692258"/>
              <a:ext cx="42768" cy="53735"/>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70" name="Freeform 711"/>
            <p:cNvSpPr>
              <a:spLocks/>
            </p:cNvSpPr>
            <p:nvPr/>
          </p:nvSpPr>
          <p:spPr bwMode="auto">
            <a:xfrm>
              <a:off x="4665761" y="2573824"/>
              <a:ext cx="118435" cy="64701"/>
            </a:xfrm>
            <a:custGeom>
              <a:avLst/>
              <a:gdLst>
                <a:gd name="T0" fmla="*/ 2147483647 w 88"/>
                <a:gd name="T1" fmla="*/ 2147483647 h 48"/>
                <a:gd name="T2" fmla="*/ 2147483647 w 88"/>
                <a:gd name="T3" fmla="*/ 2147483647 h 48"/>
                <a:gd name="T4" fmla="*/ 2147483647 w 88"/>
                <a:gd name="T5" fmla="*/ 2147483647 h 48"/>
                <a:gd name="T6" fmla="*/ 2147483647 w 88"/>
                <a:gd name="T7" fmla="*/ 2147483647 h 48"/>
                <a:gd name="T8" fmla="*/ 2147483647 w 88"/>
                <a:gd name="T9" fmla="*/ 2147483647 h 48"/>
                <a:gd name="T10" fmla="*/ 2147483647 w 88"/>
                <a:gd name="T11" fmla="*/ 2147483647 h 48"/>
                <a:gd name="T12" fmla="*/ 2147483647 w 88"/>
                <a:gd name="T13" fmla="*/ 2147483647 h 48"/>
                <a:gd name="T14" fmla="*/ 2147483647 w 88"/>
                <a:gd name="T15" fmla="*/ 2147483647 h 48"/>
                <a:gd name="T16" fmla="*/ 2147483647 w 88"/>
                <a:gd name="T17" fmla="*/ 2147483647 h 48"/>
                <a:gd name="T18" fmla="*/ 2147483647 w 88"/>
                <a:gd name="T19" fmla="*/ 0 h 48"/>
                <a:gd name="T20" fmla="*/ 2147483647 w 88"/>
                <a:gd name="T21" fmla="*/ 0 h 48"/>
                <a:gd name="T22" fmla="*/ 2147483647 w 88"/>
                <a:gd name="T23" fmla="*/ 0 h 48"/>
                <a:gd name="T24" fmla="*/ 2147483647 w 88"/>
                <a:gd name="T25" fmla="*/ 2147483647 h 48"/>
                <a:gd name="T26" fmla="*/ 2147483647 w 88"/>
                <a:gd name="T27" fmla="*/ 2147483647 h 48"/>
                <a:gd name="T28" fmla="*/ 0 w 88"/>
                <a:gd name="T29" fmla="*/ 2147483647 h 48"/>
                <a:gd name="T30" fmla="*/ 2147483647 w 88"/>
                <a:gd name="T31" fmla="*/ 2147483647 h 48"/>
                <a:gd name="T32" fmla="*/ 2147483647 w 88"/>
                <a:gd name="T33" fmla="*/ 2147483647 h 48"/>
                <a:gd name="T34" fmla="*/ 2147483647 w 88"/>
                <a:gd name="T35" fmla="*/ 2147483647 h 48"/>
                <a:gd name="T36" fmla="*/ 2147483647 w 88"/>
                <a:gd name="T37" fmla="*/ 2147483647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
                <a:gd name="T58" fmla="*/ 0 h 48"/>
                <a:gd name="T59" fmla="*/ 88 w 88"/>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 h="48">
                  <a:moveTo>
                    <a:pt x="40" y="40"/>
                  </a:moveTo>
                  <a:lnTo>
                    <a:pt x="56" y="40"/>
                  </a:lnTo>
                  <a:lnTo>
                    <a:pt x="64" y="40"/>
                  </a:lnTo>
                  <a:lnTo>
                    <a:pt x="64" y="48"/>
                  </a:lnTo>
                  <a:lnTo>
                    <a:pt x="80" y="40"/>
                  </a:lnTo>
                  <a:lnTo>
                    <a:pt x="80" y="32"/>
                  </a:lnTo>
                  <a:lnTo>
                    <a:pt x="88" y="24"/>
                  </a:lnTo>
                  <a:lnTo>
                    <a:pt x="72" y="16"/>
                  </a:lnTo>
                  <a:lnTo>
                    <a:pt x="56" y="8"/>
                  </a:lnTo>
                  <a:lnTo>
                    <a:pt x="40" y="0"/>
                  </a:lnTo>
                  <a:lnTo>
                    <a:pt x="32" y="0"/>
                  </a:lnTo>
                  <a:lnTo>
                    <a:pt x="24" y="0"/>
                  </a:lnTo>
                  <a:lnTo>
                    <a:pt x="16" y="8"/>
                  </a:lnTo>
                  <a:lnTo>
                    <a:pt x="8" y="8"/>
                  </a:lnTo>
                  <a:lnTo>
                    <a:pt x="0" y="16"/>
                  </a:lnTo>
                  <a:lnTo>
                    <a:pt x="8" y="16"/>
                  </a:lnTo>
                  <a:lnTo>
                    <a:pt x="16" y="24"/>
                  </a:lnTo>
                  <a:lnTo>
                    <a:pt x="24" y="40"/>
                  </a:lnTo>
                  <a:lnTo>
                    <a:pt x="40" y="4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71" name="Freeform 712"/>
            <p:cNvSpPr>
              <a:spLocks/>
            </p:cNvSpPr>
            <p:nvPr/>
          </p:nvSpPr>
          <p:spPr bwMode="auto">
            <a:xfrm>
              <a:off x="4741428" y="2638524"/>
              <a:ext cx="107468" cy="64700"/>
            </a:xfrm>
            <a:custGeom>
              <a:avLst/>
              <a:gdLst>
                <a:gd name="T0" fmla="*/ 2147483647 w 80"/>
                <a:gd name="T1" fmla="*/ 0 h 48"/>
                <a:gd name="T2" fmla="*/ 2147483647 w 80"/>
                <a:gd name="T3" fmla="*/ 0 h 48"/>
                <a:gd name="T4" fmla="*/ 2147483647 w 80"/>
                <a:gd name="T5" fmla="*/ 2147483647 h 48"/>
                <a:gd name="T6" fmla="*/ 2147483647 w 80"/>
                <a:gd name="T7" fmla="*/ 2147483647 h 48"/>
                <a:gd name="T8" fmla="*/ 2147483647 w 80"/>
                <a:gd name="T9" fmla="*/ 2147483647 h 48"/>
                <a:gd name="T10" fmla="*/ 2147483647 w 80"/>
                <a:gd name="T11" fmla="*/ 2147483647 h 48"/>
                <a:gd name="T12" fmla="*/ 2147483647 w 80"/>
                <a:gd name="T13" fmla="*/ 2147483647 h 48"/>
                <a:gd name="T14" fmla="*/ 0 w 80"/>
                <a:gd name="T15" fmla="*/ 2147483647 h 48"/>
                <a:gd name="T16" fmla="*/ 0 w 80"/>
                <a:gd name="T17" fmla="*/ 2147483647 h 48"/>
                <a:gd name="T18" fmla="*/ 2147483647 w 80"/>
                <a:gd name="T19" fmla="*/ 2147483647 h 48"/>
                <a:gd name="T20" fmla="*/ 2147483647 w 80"/>
                <a:gd name="T21" fmla="*/ 2147483647 h 48"/>
                <a:gd name="T22" fmla="*/ 2147483647 w 80"/>
                <a:gd name="T23" fmla="*/ 2147483647 h 48"/>
                <a:gd name="T24" fmla="*/ 2147483647 w 80"/>
                <a:gd name="T25" fmla="*/ 2147483647 h 48"/>
                <a:gd name="T26" fmla="*/ 2147483647 w 80"/>
                <a:gd name="T27" fmla="*/ 2147483647 h 48"/>
                <a:gd name="T28" fmla="*/ 2147483647 w 80"/>
                <a:gd name="T29" fmla="*/ 0 h 48"/>
                <a:gd name="T30" fmla="*/ 2147483647 w 80"/>
                <a:gd name="T31" fmla="*/ 0 h 48"/>
                <a:gd name="T32" fmla="*/ 2147483647 w 80"/>
                <a:gd name="T33" fmla="*/ 0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48"/>
                <a:gd name="T53" fmla="*/ 80 w 80"/>
                <a:gd name="T54" fmla="*/ 48 h 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48">
                  <a:moveTo>
                    <a:pt x="56" y="0"/>
                  </a:moveTo>
                  <a:lnTo>
                    <a:pt x="48" y="0"/>
                  </a:lnTo>
                  <a:lnTo>
                    <a:pt x="32" y="8"/>
                  </a:lnTo>
                  <a:lnTo>
                    <a:pt x="24" y="8"/>
                  </a:lnTo>
                  <a:lnTo>
                    <a:pt x="16" y="8"/>
                  </a:lnTo>
                  <a:lnTo>
                    <a:pt x="8" y="8"/>
                  </a:lnTo>
                  <a:lnTo>
                    <a:pt x="8" y="16"/>
                  </a:lnTo>
                  <a:lnTo>
                    <a:pt x="0" y="24"/>
                  </a:lnTo>
                  <a:lnTo>
                    <a:pt x="0" y="32"/>
                  </a:lnTo>
                  <a:lnTo>
                    <a:pt x="16" y="40"/>
                  </a:lnTo>
                  <a:lnTo>
                    <a:pt x="32" y="48"/>
                  </a:lnTo>
                  <a:lnTo>
                    <a:pt x="48" y="40"/>
                  </a:lnTo>
                  <a:lnTo>
                    <a:pt x="64" y="40"/>
                  </a:lnTo>
                  <a:lnTo>
                    <a:pt x="72" y="24"/>
                  </a:lnTo>
                  <a:lnTo>
                    <a:pt x="80" y="0"/>
                  </a:lnTo>
                  <a:lnTo>
                    <a:pt x="72" y="0"/>
                  </a:lnTo>
                  <a:lnTo>
                    <a:pt x="56"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72" name="Freeform 713"/>
            <p:cNvSpPr>
              <a:spLocks/>
            </p:cNvSpPr>
            <p:nvPr/>
          </p:nvSpPr>
          <p:spPr bwMode="auto">
            <a:xfrm>
              <a:off x="4752394" y="2605626"/>
              <a:ext cx="96502" cy="43865"/>
            </a:xfrm>
            <a:custGeom>
              <a:avLst/>
              <a:gdLst>
                <a:gd name="T0" fmla="*/ 2147483647 w 72"/>
                <a:gd name="T1" fmla="*/ 2147483647 h 32"/>
                <a:gd name="T2" fmla="*/ 2147483647 w 72"/>
                <a:gd name="T3" fmla="*/ 0 h 32"/>
                <a:gd name="T4" fmla="*/ 2147483647 w 72"/>
                <a:gd name="T5" fmla="*/ 2147483647 h 32"/>
                <a:gd name="T6" fmla="*/ 2147483647 w 72"/>
                <a:gd name="T7" fmla="*/ 2147483647 h 32"/>
                <a:gd name="T8" fmla="*/ 0 w 72"/>
                <a:gd name="T9" fmla="*/ 2147483647 h 32"/>
                <a:gd name="T10" fmla="*/ 0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32"/>
                <a:gd name="T53" fmla="*/ 72 w 72"/>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73" name="Freeform 714"/>
            <p:cNvSpPr>
              <a:spLocks/>
            </p:cNvSpPr>
            <p:nvPr/>
          </p:nvSpPr>
          <p:spPr bwMode="auto">
            <a:xfrm>
              <a:off x="4806128" y="2692258"/>
              <a:ext cx="42768" cy="53735"/>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74" name="Freeform 715"/>
            <p:cNvSpPr>
              <a:spLocks/>
            </p:cNvSpPr>
            <p:nvPr/>
          </p:nvSpPr>
          <p:spPr bwMode="auto">
            <a:xfrm>
              <a:off x="4752394" y="2605626"/>
              <a:ext cx="96502" cy="43865"/>
            </a:xfrm>
            <a:custGeom>
              <a:avLst/>
              <a:gdLst>
                <a:gd name="T0" fmla="*/ 2147483647 w 72"/>
                <a:gd name="T1" fmla="*/ 2147483647 h 32"/>
                <a:gd name="T2" fmla="*/ 2147483647 w 72"/>
                <a:gd name="T3" fmla="*/ 0 h 32"/>
                <a:gd name="T4" fmla="*/ 2147483647 w 72"/>
                <a:gd name="T5" fmla="*/ 0 h 32"/>
                <a:gd name="T6" fmla="*/ 2147483647 w 72"/>
                <a:gd name="T7" fmla="*/ 2147483647 h 32"/>
                <a:gd name="T8" fmla="*/ 2147483647 w 72"/>
                <a:gd name="T9" fmla="*/ 2147483647 h 32"/>
                <a:gd name="T10" fmla="*/ 0 w 72"/>
                <a:gd name="T11" fmla="*/ 2147483647 h 32"/>
                <a:gd name="T12" fmla="*/ 0 w 72"/>
                <a:gd name="T13" fmla="*/ 2147483647 h 32"/>
                <a:gd name="T14" fmla="*/ 0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2147483647 w 72"/>
                <a:gd name="T35" fmla="*/ 2147483647 h 32"/>
                <a:gd name="T36" fmla="*/ 2147483647 w 72"/>
                <a:gd name="T37" fmla="*/ 2147483647 h 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
                <a:gd name="T58" fmla="*/ 0 h 32"/>
                <a:gd name="T59" fmla="*/ 72 w 72"/>
                <a:gd name="T60" fmla="*/ 32 h 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75" name="Freeform 716"/>
            <p:cNvSpPr>
              <a:spLocks/>
            </p:cNvSpPr>
            <p:nvPr/>
          </p:nvSpPr>
          <p:spPr bwMode="auto">
            <a:xfrm>
              <a:off x="4848896" y="2745993"/>
              <a:ext cx="117338" cy="96502"/>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0 h 72"/>
                <a:gd name="T44" fmla="*/ 2147483647 w 88"/>
                <a:gd name="T45" fmla="*/ 0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8"/>
                <a:gd name="T70" fmla="*/ 0 h 72"/>
                <a:gd name="T71" fmla="*/ 88 w 88"/>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76" name="Freeform 717"/>
            <p:cNvSpPr>
              <a:spLocks/>
            </p:cNvSpPr>
            <p:nvPr/>
          </p:nvSpPr>
          <p:spPr bwMode="auto">
            <a:xfrm>
              <a:off x="4773229" y="2692258"/>
              <a:ext cx="85536" cy="150237"/>
            </a:xfrm>
            <a:custGeom>
              <a:avLst/>
              <a:gdLst>
                <a:gd name="T0" fmla="*/ 2147483647 w 64"/>
                <a:gd name="T1" fmla="*/ 2147483647 h 112"/>
                <a:gd name="T2" fmla="*/ 2147483647 w 64"/>
                <a:gd name="T3" fmla="*/ 2147483647 h 112"/>
                <a:gd name="T4" fmla="*/ 2147483647 w 64"/>
                <a:gd name="T5" fmla="*/ 2147483647 h 112"/>
                <a:gd name="T6" fmla="*/ 2147483647 w 64"/>
                <a:gd name="T7" fmla="*/ 2147483647 h 112"/>
                <a:gd name="T8" fmla="*/ 2147483647 w 64"/>
                <a:gd name="T9" fmla="*/ 2147483647 h 112"/>
                <a:gd name="T10" fmla="*/ 2147483647 w 64"/>
                <a:gd name="T11" fmla="*/ 2147483647 h 112"/>
                <a:gd name="T12" fmla="*/ 2147483647 w 64"/>
                <a:gd name="T13" fmla="*/ 2147483647 h 112"/>
                <a:gd name="T14" fmla="*/ 2147483647 w 64"/>
                <a:gd name="T15" fmla="*/ 2147483647 h 112"/>
                <a:gd name="T16" fmla="*/ 2147483647 w 64"/>
                <a:gd name="T17" fmla="*/ 2147483647 h 112"/>
                <a:gd name="T18" fmla="*/ 2147483647 w 64"/>
                <a:gd name="T19" fmla="*/ 2147483647 h 112"/>
                <a:gd name="T20" fmla="*/ 2147483647 w 64"/>
                <a:gd name="T21" fmla="*/ 0 h 112"/>
                <a:gd name="T22" fmla="*/ 2147483647 w 64"/>
                <a:gd name="T23" fmla="*/ 2147483647 h 112"/>
                <a:gd name="T24" fmla="*/ 2147483647 w 64"/>
                <a:gd name="T25" fmla="*/ 2147483647 h 112"/>
                <a:gd name="T26" fmla="*/ 2147483647 w 64"/>
                <a:gd name="T27" fmla="*/ 2147483647 h 112"/>
                <a:gd name="T28" fmla="*/ 2147483647 w 64"/>
                <a:gd name="T29" fmla="*/ 2147483647 h 112"/>
                <a:gd name="T30" fmla="*/ 2147483647 w 64"/>
                <a:gd name="T31" fmla="*/ 2147483647 h 112"/>
                <a:gd name="T32" fmla="*/ 0 w 64"/>
                <a:gd name="T33" fmla="*/ 2147483647 h 112"/>
                <a:gd name="T34" fmla="*/ 2147483647 w 64"/>
                <a:gd name="T35" fmla="*/ 2147483647 h 112"/>
                <a:gd name="T36" fmla="*/ 2147483647 w 64"/>
                <a:gd name="T37" fmla="*/ 2147483647 h 112"/>
                <a:gd name="T38" fmla="*/ 2147483647 w 64"/>
                <a:gd name="T39" fmla="*/ 2147483647 h 112"/>
                <a:gd name="T40" fmla="*/ 2147483647 w 64"/>
                <a:gd name="T41" fmla="*/ 2147483647 h 112"/>
                <a:gd name="T42" fmla="*/ 2147483647 w 64"/>
                <a:gd name="T43" fmla="*/ 2147483647 h 11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4"/>
                <a:gd name="T67" fmla="*/ 0 h 112"/>
                <a:gd name="T68" fmla="*/ 64 w 64"/>
                <a:gd name="T69" fmla="*/ 112 h 11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4" h="112">
                  <a:moveTo>
                    <a:pt x="40" y="96"/>
                  </a:moveTo>
                  <a:lnTo>
                    <a:pt x="56" y="88"/>
                  </a:lnTo>
                  <a:lnTo>
                    <a:pt x="64" y="88"/>
                  </a:lnTo>
                  <a:lnTo>
                    <a:pt x="64" y="80"/>
                  </a:lnTo>
                  <a:lnTo>
                    <a:pt x="56" y="72"/>
                  </a:lnTo>
                  <a:lnTo>
                    <a:pt x="64" y="56"/>
                  </a:lnTo>
                  <a:lnTo>
                    <a:pt x="56" y="48"/>
                  </a:lnTo>
                  <a:lnTo>
                    <a:pt x="56" y="40"/>
                  </a:lnTo>
                  <a:lnTo>
                    <a:pt x="56" y="32"/>
                  </a:lnTo>
                  <a:lnTo>
                    <a:pt x="32" y="16"/>
                  </a:lnTo>
                  <a:lnTo>
                    <a:pt x="24" y="0"/>
                  </a:lnTo>
                  <a:lnTo>
                    <a:pt x="8" y="8"/>
                  </a:lnTo>
                  <a:lnTo>
                    <a:pt x="16" y="16"/>
                  </a:lnTo>
                  <a:lnTo>
                    <a:pt x="16" y="24"/>
                  </a:lnTo>
                  <a:lnTo>
                    <a:pt x="16" y="40"/>
                  </a:lnTo>
                  <a:lnTo>
                    <a:pt x="8" y="56"/>
                  </a:lnTo>
                  <a:lnTo>
                    <a:pt x="0" y="72"/>
                  </a:lnTo>
                  <a:lnTo>
                    <a:pt x="16" y="88"/>
                  </a:lnTo>
                  <a:lnTo>
                    <a:pt x="16" y="96"/>
                  </a:lnTo>
                  <a:lnTo>
                    <a:pt x="24" y="112"/>
                  </a:lnTo>
                  <a:lnTo>
                    <a:pt x="32" y="104"/>
                  </a:lnTo>
                  <a:lnTo>
                    <a:pt x="40" y="9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77" name="Freeform 718"/>
            <p:cNvSpPr>
              <a:spLocks/>
            </p:cNvSpPr>
            <p:nvPr/>
          </p:nvSpPr>
          <p:spPr bwMode="auto">
            <a:xfrm>
              <a:off x="4698659" y="2670326"/>
              <a:ext cx="96502" cy="118435"/>
            </a:xfrm>
            <a:custGeom>
              <a:avLst/>
              <a:gdLst>
                <a:gd name="T0" fmla="*/ 2147483647 w 72"/>
                <a:gd name="T1" fmla="*/ 2147483647 h 88"/>
                <a:gd name="T2" fmla="*/ 2147483647 w 72"/>
                <a:gd name="T3" fmla="*/ 2147483647 h 88"/>
                <a:gd name="T4" fmla="*/ 2147483647 w 72"/>
                <a:gd name="T5" fmla="*/ 2147483647 h 88"/>
                <a:gd name="T6" fmla="*/ 2147483647 w 72"/>
                <a:gd name="T7" fmla="*/ 2147483647 h 88"/>
                <a:gd name="T8" fmla="*/ 2147483647 w 72"/>
                <a:gd name="T9" fmla="*/ 2147483647 h 88"/>
                <a:gd name="T10" fmla="*/ 2147483647 w 72"/>
                <a:gd name="T11" fmla="*/ 2147483647 h 88"/>
                <a:gd name="T12" fmla="*/ 2147483647 w 72"/>
                <a:gd name="T13" fmla="*/ 0 h 88"/>
                <a:gd name="T14" fmla="*/ 2147483647 w 72"/>
                <a:gd name="T15" fmla="*/ 2147483647 h 88"/>
                <a:gd name="T16" fmla="*/ 0 w 72"/>
                <a:gd name="T17" fmla="*/ 2147483647 h 88"/>
                <a:gd name="T18" fmla="*/ 0 w 72"/>
                <a:gd name="T19" fmla="*/ 2147483647 h 88"/>
                <a:gd name="T20" fmla="*/ 0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88"/>
                <a:gd name="T53" fmla="*/ 72 w 72"/>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88">
                  <a:moveTo>
                    <a:pt x="72" y="56"/>
                  </a:moveTo>
                  <a:lnTo>
                    <a:pt x="72" y="40"/>
                  </a:lnTo>
                  <a:lnTo>
                    <a:pt x="72" y="32"/>
                  </a:lnTo>
                  <a:lnTo>
                    <a:pt x="64" y="24"/>
                  </a:lnTo>
                  <a:lnTo>
                    <a:pt x="48" y="16"/>
                  </a:lnTo>
                  <a:lnTo>
                    <a:pt x="32" y="8"/>
                  </a:lnTo>
                  <a:lnTo>
                    <a:pt x="32" y="0"/>
                  </a:lnTo>
                  <a:lnTo>
                    <a:pt x="16" y="8"/>
                  </a:lnTo>
                  <a:lnTo>
                    <a:pt x="0" y="8"/>
                  </a:lnTo>
                  <a:lnTo>
                    <a:pt x="0" y="24"/>
                  </a:lnTo>
                  <a:lnTo>
                    <a:pt x="0" y="32"/>
                  </a:lnTo>
                  <a:lnTo>
                    <a:pt x="8" y="32"/>
                  </a:lnTo>
                  <a:lnTo>
                    <a:pt x="24" y="48"/>
                  </a:lnTo>
                  <a:lnTo>
                    <a:pt x="32" y="72"/>
                  </a:lnTo>
                  <a:lnTo>
                    <a:pt x="56" y="88"/>
                  </a:lnTo>
                  <a:lnTo>
                    <a:pt x="64" y="72"/>
                  </a:lnTo>
                  <a:lnTo>
                    <a:pt x="72" y="5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78" name="Freeform 719"/>
            <p:cNvSpPr>
              <a:spLocks/>
            </p:cNvSpPr>
            <p:nvPr/>
          </p:nvSpPr>
          <p:spPr bwMode="auto">
            <a:xfrm>
              <a:off x="4806128" y="2445520"/>
              <a:ext cx="52638" cy="31802"/>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79" name="Freeform 720"/>
            <p:cNvSpPr>
              <a:spLocks/>
            </p:cNvSpPr>
            <p:nvPr/>
          </p:nvSpPr>
          <p:spPr bwMode="auto">
            <a:xfrm>
              <a:off x="4848896" y="2745993"/>
              <a:ext cx="117338" cy="96502"/>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2147483647 h 72"/>
                <a:gd name="T44" fmla="*/ 2147483647 w 88"/>
                <a:gd name="T45" fmla="*/ 2147483647 h 72"/>
                <a:gd name="T46" fmla="*/ 2147483647 w 88"/>
                <a:gd name="T47" fmla="*/ 2147483647 h 72"/>
                <a:gd name="T48" fmla="*/ 2147483647 w 88"/>
                <a:gd name="T49" fmla="*/ 0 h 72"/>
                <a:gd name="T50" fmla="*/ 2147483647 w 88"/>
                <a:gd name="T51" fmla="*/ 0 h 7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8"/>
                <a:gd name="T79" fmla="*/ 0 h 72"/>
                <a:gd name="T80" fmla="*/ 88 w 88"/>
                <a:gd name="T81" fmla="*/ 72 h 7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80" name="Freeform 721"/>
            <p:cNvSpPr>
              <a:spLocks/>
            </p:cNvSpPr>
            <p:nvPr/>
          </p:nvSpPr>
          <p:spPr bwMode="auto">
            <a:xfrm>
              <a:off x="4806128" y="2445520"/>
              <a:ext cx="52638" cy="31802"/>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81" name="Freeform 722"/>
            <p:cNvSpPr>
              <a:spLocks/>
            </p:cNvSpPr>
            <p:nvPr/>
          </p:nvSpPr>
          <p:spPr bwMode="auto">
            <a:xfrm>
              <a:off x="4708529" y="2466355"/>
              <a:ext cx="161202" cy="150237"/>
            </a:xfrm>
            <a:custGeom>
              <a:avLst/>
              <a:gdLst>
                <a:gd name="T0" fmla="*/ 0 w 120"/>
                <a:gd name="T1" fmla="*/ 2147483647 h 112"/>
                <a:gd name="T2" fmla="*/ 0 w 120"/>
                <a:gd name="T3" fmla="*/ 2147483647 h 112"/>
                <a:gd name="T4" fmla="*/ 0 w 120"/>
                <a:gd name="T5" fmla="*/ 2147483647 h 112"/>
                <a:gd name="T6" fmla="*/ 2147483647 w 120"/>
                <a:gd name="T7" fmla="*/ 2147483647 h 112"/>
                <a:gd name="T8" fmla="*/ 2147483647 w 120"/>
                <a:gd name="T9" fmla="*/ 2147483647 h 112"/>
                <a:gd name="T10" fmla="*/ 2147483647 w 120"/>
                <a:gd name="T11" fmla="*/ 2147483647 h 112"/>
                <a:gd name="T12" fmla="*/ 2147483647 w 120"/>
                <a:gd name="T13" fmla="*/ 2147483647 h 112"/>
                <a:gd name="T14" fmla="*/ 2147483647 w 120"/>
                <a:gd name="T15" fmla="*/ 2147483647 h 112"/>
                <a:gd name="T16" fmla="*/ 2147483647 w 120"/>
                <a:gd name="T17" fmla="*/ 2147483647 h 112"/>
                <a:gd name="T18" fmla="*/ 2147483647 w 120"/>
                <a:gd name="T19" fmla="*/ 2147483647 h 112"/>
                <a:gd name="T20" fmla="*/ 2147483647 w 120"/>
                <a:gd name="T21" fmla="*/ 2147483647 h 112"/>
                <a:gd name="T22" fmla="*/ 2147483647 w 120"/>
                <a:gd name="T23" fmla="*/ 2147483647 h 112"/>
                <a:gd name="T24" fmla="*/ 2147483647 w 120"/>
                <a:gd name="T25" fmla="*/ 2147483647 h 112"/>
                <a:gd name="T26" fmla="*/ 2147483647 w 120"/>
                <a:gd name="T27" fmla="*/ 2147483647 h 112"/>
                <a:gd name="T28" fmla="*/ 2147483647 w 120"/>
                <a:gd name="T29" fmla="*/ 2147483647 h 112"/>
                <a:gd name="T30" fmla="*/ 2147483647 w 120"/>
                <a:gd name="T31" fmla="*/ 2147483647 h 112"/>
                <a:gd name="T32" fmla="*/ 2147483647 w 120"/>
                <a:gd name="T33" fmla="*/ 2147483647 h 112"/>
                <a:gd name="T34" fmla="*/ 2147483647 w 120"/>
                <a:gd name="T35" fmla="*/ 2147483647 h 112"/>
                <a:gd name="T36" fmla="*/ 2147483647 w 120"/>
                <a:gd name="T37" fmla="*/ 2147483647 h 112"/>
                <a:gd name="T38" fmla="*/ 2147483647 w 120"/>
                <a:gd name="T39" fmla="*/ 2147483647 h 112"/>
                <a:gd name="T40" fmla="*/ 2147483647 w 120"/>
                <a:gd name="T41" fmla="*/ 2147483647 h 112"/>
                <a:gd name="T42" fmla="*/ 2147483647 w 120"/>
                <a:gd name="T43" fmla="*/ 2147483647 h 112"/>
                <a:gd name="T44" fmla="*/ 2147483647 w 120"/>
                <a:gd name="T45" fmla="*/ 0 h 112"/>
                <a:gd name="T46" fmla="*/ 2147483647 w 120"/>
                <a:gd name="T47" fmla="*/ 0 h 112"/>
                <a:gd name="T48" fmla="*/ 2147483647 w 120"/>
                <a:gd name="T49" fmla="*/ 0 h 112"/>
                <a:gd name="T50" fmla="*/ 2147483647 w 120"/>
                <a:gd name="T51" fmla="*/ 2147483647 h 112"/>
                <a:gd name="T52" fmla="*/ 0 w 120"/>
                <a:gd name="T53" fmla="*/ 2147483647 h 112"/>
                <a:gd name="T54" fmla="*/ 0 w 120"/>
                <a:gd name="T55" fmla="*/ 2147483647 h 112"/>
                <a:gd name="T56" fmla="*/ 0 w 120"/>
                <a:gd name="T57" fmla="*/ 2147483647 h 1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0"/>
                <a:gd name="T88" fmla="*/ 0 h 112"/>
                <a:gd name="T89" fmla="*/ 120 w 120"/>
                <a:gd name="T90" fmla="*/ 112 h 11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0" h="112">
                  <a:moveTo>
                    <a:pt x="0" y="32"/>
                  </a:moveTo>
                  <a:lnTo>
                    <a:pt x="0" y="40"/>
                  </a:lnTo>
                  <a:lnTo>
                    <a:pt x="0" y="48"/>
                  </a:lnTo>
                  <a:lnTo>
                    <a:pt x="8" y="64"/>
                  </a:lnTo>
                  <a:lnTo>
                    <a:pt x="8" y="80"/>
                  </a:lnTo>
                  <a:lnTo>
                    <a:pt x="24" y="88"/>
                  </a:lnTo>
                  <a:lnTo>
                    <a:pt x="40" y="96"/>
                  </a:lnTo>
                  <a:lnTo>
                    <a:pt x="56" y="104"/>
                  </a:lnTo>
                  <a:lnTo>
                    <a:pt x="72" y="112"/>
                  </a:lnTo>
                  <a:lnTo>
                    <a:pt x="88" y="112"/>
                  </a:lnTo>
                  <a:lnTo>
                    <a:pt x="96" y="112"/>
                  </a:lnTo>
                  <a:lnTo>
                    <a:pt x="104" y="112"/>
                  </a:lnTo>
                  <a:lnTo>
                    <a:pt x="112" y="88"/>
                  </a:lnTo>
                  <a:lnTo>
                    <a:pt x="120" y="80"/>
                  </a:lnTo>
                  <a:lnTo>
                    <a:pt x="120" y="64"/>
                  </a:lnTo>
                  <a:lnTo>
                    <a:pt x="120" y="56"/>
                  </a:lnTo>
                  <a:lnTo>
                    <a:pt x="112" y="48"/>
                  </a:lnTo>
                  <a:lnTo>
                    <a:pt x="120" y="40"/>
                  </a:lnTo>
                  <a:lnTo>
                    <a:pt x="120" y="24"/>
                  </a:lnTo>
                  <a:lnTo>
                    <a:pt x="112" y="8"/>
                  </a:lnTo>
                  <a:lnTo>
                    <a:pt x="104" y="8"/>
                  </a:lnTo>
                  <a:lnTo>
                    <a:pt x="80" y="8"/>
                  </a:lnTo>
                  <a:lnTo>
                    <a:pt x="72" y="0"/>
                  </a:lnTo>
                  <a:lnTo>
                    <a:pt x="56" y="0"/>
                  </a:lnTo>
                  <a:lnTo>
                    <a:pt x="48" y="0"/>
                  </a:lnTo>
                  <a:lnTo>
                    <a:pt x="16" y="8"/>
                  </a:lnTo>
                  <a:lnTo>
                    <a:pt x="0" y="16"/>
                  </a:lnTo>
                  <a:lnTo>
                    <a:pt x="0" y="24"/>
                  </a:lnTo>
                  <a:lnTo>
                    <a:pt x="0" y="3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82" name="Freeform 723"/>
            <p:cNvSpPr>
              <a:spLocks/>
            </p:cNvSpPr>
            <p:nvPr/>
          </p:nvSpPr>
          <p:spPr bwMode="auto">
            <a:xfrm>
              <a:off x="4569258" y="2659360"/>
              <a:ext cx="75667" cy="43865"/>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0 w 56"/>
                <a:gd name="T11" fmla="*/ 2147483647 h 32"/>
                <a:gd name="T12" fmla="*/ 0 w 56"/>
                <a:gd name="T13" fmla="*/ 2147483647 h 32"/>
                <a:gd name="T14" fmla="*/ 2147483647 w 56"/>
                <a:gd name="T15" fmla="*/ 2147483647 h 32"/>
                <a:gd name="T16" fmla="*/ 2147483647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6"/>
                <a:gd name="T40" fmla="*/ 0 h 32"/>
                <a:gd name="T41" fmla="*/ 56 w 56"/>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83" name="Freeform 724"/>
            <p:cNvSpPr>
              <a:spLocks/>
            </p:cNvSpPr>
            <p:nvPr/>
          </p:nvSpPr>
          <p:spPr bwMode="auto">
            <a:xfrm>
              <a:off x="4602157" y="2380819"/>
              <a:ext cx="52638" cy="85536"/>
            </a:xfrm>
            <a:custGeom>
              <a:avLst/>
              <a:gdLst>
                <a:gd name="T0" fmla="*/ 2147483647 w 40"/>
                <a:gd name="T1" fmla="*/ 2147483647 h 64"/>
                <a:gd name="T2" fmla="*/ 2147483647 w 40"/>
                <a:gd name="T3" fmla="*/ 2147483647 h 64"/>
                <a:gd name="T4" fmla="*/ 2147483647 w 40"/>
                <a:gd name="T5" fmla="*/ 2147483647 h 64"/>
                <a:gd name="T6" fmla="*/ 2147483647 w 40"/>
                <a:gd name="T7" fmla="*/ 2147483647 h 64"/>
                <a:gd name="T8" fmla="*/ 2147483647 w 40"/>
                <a:gd name="T9" fmla="*/ 2147483647 h 64"/>
                <a:gd name="T10" fmla="*/ 2147483647 w 40"/>
                <a:gd name="T11" fmla="*/ 2147483647 h 64"/>
                <a:gd name="T12" fmla="*/ 2147483647 w 40"/>
                <a:gd name="T13" fmla="*/ 2147483647 h 64"/>
                <a:gd name="T14" fmla="*/ 2147483647 w 40"/>
                <a:gd name="T15" fmla="*/ 0 h 64"/>
                <a:gd name="T16" fmla="*/ 2147483647 w 40"/>
                <a:gd name="T17" fmla="*/ 2147483647 h 64"/>
                <a:gd name="T18" fmla="*/ 2147483647 w 40"/>
                <a:gd name="T19" fmla="*/ 2147483647 h 64"/>
                <a:gd name="T20" fmla="*/ 0 w 40"/>
                <a:gd name="T21" fmla="*/ 2147483647 h 64"/>
                <a:gd name="T22" fmla="*/ 0 w 40"/>
                <a:gd name="T23" fmla="*/ 2147483647 h 64"/>
                <a:gd name="T24" fmla="*/ 2147483647 w 40"/>
                <a:gd name="T25" fmla="*/ 2147483647 h 64"/>
                <a:gd name="T26" fmla="*/ 2147483647 w 40"/>
                <a:gd name="T27" fmla="*/ 2147483647 h 64"/>
                <a:gd name="T28" fmla="*/ 2147483647 w 40"/>
                <a:gd name="T29" fmla="*/ 2147483647 h 64"/>
                <a:gd name="T30" fmla="*/ 2147483647 w 40"/>
                <a:gd name="T31" fmla="*/ 2147483647 h 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
                <a:gd name="T49" fmla="*/ 0 h 64"/>
                <a:gd name="T50" fmla="*/ 40 w 40"/>
                <a:gd name="T51" fmla="*/ 64 h 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 h="64">
                  <a:moveTo>
                    <a:pt x="24" y="64"/>
                  </a:moveTo>
                  <a:lnTo>
                    <a:pt x="24" y="48"/>
                  </a:lnTo>
                  <a:lnTo>
                    <a:pt x="24" y="32"/>
                  </a:lnTo>
                  <a:lnTo>
                    <a:pt x="32" y="32"/>
                  </a:lnTo>
                  <a:lnTo>
                    <a:pt x="40" y="24"/>
                  </a:lnTo>
                  <a:lnTo>
                    <a:pt x="32" y="24"/>
                  </a:lnTo>
                  <a:lnTo>
                    <a:pt x="32" y="16"/>
                  </a:lnTo>
                  <a:lnTo>
                    <a:pt x="32" y="0"/>
                  </a:lnTo>
                  <a:lnTo>
                    <a:pt x="16" y="8"/>
                  </a:lnTo>
                  <a:lnTo>
                    <a:pt x="8" y="8"/>
                  </a:lnTo>
                  <a:lnTo>
                    <a:pt x="0" y="24"/>
                  </a:lnTo>
                  <a:lnTo>
                    <a:pt x="0" y="40"/>
                  </a:lnTo>
                  <a:lnTo>
                    <a:pt x="8" y="48"/>
                  </a:lnTo>
                  <a:lnTo>
                    <a:pt x="16" y="64"/>
                  </a:lnTo>
                  <a:lnTo>
                    <a:pt x="16" y="56"/>
                  </a:lnTo>
                  <a:lnTo>
                    <a:pt x="24" y="6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84" name="Freeform 725"/>
            <p:cNvSpPr>
              <a:spLocks/>
            </p:cNvSpPr>
            <p:nvPr/>
          </p:nvSpPr>
          <p:spPr bwMode="auto">
            <a:xfrm>
              <a:off x="4514428" y="2551891"/>
              <a:ext cx="54831" cy="53735"/>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0 h 40"/>
                <a:gd name="T24" fmla="*/ 0 w 41"/>
                <a:gd name="T25" fmla="*/ 2147483647 h 40"/>
                <a:gd name="T26" fmla="*/ 0 w 41"/>
                <a:gd name="T27" fmla="*/ 2147483647 h 40"/>
                <a:gd name="T28" fmla="*/ 2147483647 w 41"/>
                <a:gd name="T29" fmla="*/ 2147483647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40"/>
                <a:gd name="T47" fmla="*/ 41 w 41"/>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85" name="Freeform 726"/>
            <p:cNvSpPr>
              <a:spLocks/>
            </p:cNvSpPr>
            <p:nvPr/>
          </p:nvSpPr>
          <p:spPr bwMode="auto">
            <a:xfrm>
              <a:off x="4569258" y="2659360"/>
              <a:ext cx="75667" cy="43865"/>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2147483647 w 56"/>
                <a:gd name="T11" fmla="*/ 0 h 32"/>
                <a:gd name="T12" fmla="*/ 2147483647 w 56"/>
                <a:gd name="T13" fmla="*/ 0 h 32"/>
                <a:gd name="T14" fmla="*/ 0 w 56"/>
                <a:gd name="T15" fmla="*/ 2147483647 h 32"/>
                <a:gd name="T16" fmla="*/ 0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2147483647 w 56"/>
                <a:gd name="T27" fmla="*/ 2147483647 h 32"/>
                <a:gd name="T28" fmla="*/ 2147483647 w 56"/>
                <a:gd name="T29" fmla="*/ 2147483647 h 32"/>
                <a:gd name="T30" fmla="*/ 2147483647 w 56"/>
                <a:gd name="T31" fmla="*/ 2147483647 h 32"/>
                <a:gd name="T32" fmla="*/ 2147483647 w 56"/>
                <a:gd name="T33" fmla="*/ 2147483647 h 32"/>
                <a:gd name="T34" fmla="*/ 2147483647 w 56"/>
                <a:gd name="T35" fmla="*/ 2147483647 h 32"/>
                <a:gd name="T36" fmla="*/ 2147483647 w 56"/>
                <a:gd name="T37" fmla="*/ 2147483647 h 32"/>
                <a:gd name="T38" fmla="*/ 2147483647 w 56"/>
                <a:gd name="T39" fmla="*/ 2147483647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6"/>
                <a:gd name="T61" fmla="*/ 0 h 32"/>
                <a:gd name="T62" fmla="*/ 56 w 56"/>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86" name="Freeform 727"/>
            <p:cNvSpPr>
              <a:spLocks/>
            </p:cNvSpPr>
            <p:nvPr/>
          </p:nvSpPr>
          <p:spPr bwMode="auto">
            <a:xfrm>
              <a:off x="4514428" y="2551891"/>
              <a:ext cx="54831" cy="53735"/>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2147483647 h 40"/>
                <a:gd name="T24" fmla="*/ 2147483647 w 41"/>
                <a:gd name="T25" fmla="*/ 2147483647 h 40"/>
                <a:gd name="T26" fmla="*/ 2147483647 w 41"/>
                <a:gd name="T27" fmla="*/ 0 h 40"/>
                <a:gd name="T28" fmla="*/ 0 w 41"/>
                <a:gd name="T29" fmla="*/ 2147483647 h 40"/>
                <a:gd name="T30" fmla="*/ 0 w 41"/>
                <a:gd name="T31" fmla="*/ 2147483647 h 40"/>
                <a:gd name="T32" fmla="*/ 0 w 41"/>
                <a:gd name="T33" fmla="*/ 2147483647 h 40"/>
                <a:gd name="T34" fmla="*/ 2147483647 w 41"/>
                <a:gd name="T35" fmla="*/ 2147483647 h 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
                <a:gd name="T55" fmla="*/ 0 h 40"/>
                <a:gd name="T56" fmla="*/ 41 w 41"/>
                <a:gd name="T57" fmla="*/ 40 h 4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87" name="Freeform 728"/>
            <p:cNvSpPr>
              <a:spLocks/>
            </p:cNvSpPr>
            <p:nvPr/>
          </p:nvSpPr>
          <p:spPr bwMode="auto">
            <a:xfrm>
              <a:off x="4471660" y="3163803"/>
              <a:ext cx="269768" cy="203971"/>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0 h 152"/>
                <a:gd name="T28" fmla="*/ 2147483647 w 201"/>
                <a:gd name="T29" fmla="*/ 2147483647 h 152"/>
                <a:gd name="T30" fmla="*/ 2147483647 w 201"/>
                <a:gd name="T31" fmla="*/ 2147483647 h 152"/>
                <a:gd name="T32" fmla="*/ 2147483647 w 201"/>
                <a:gd name="T33" fmla="*/ 2147483647 h 152"/>
                <a:gd name="T34" fmla="*/ 2147483647 w 201"/>
                <a:gd name="T35" fmla="*/ 2147483647 h 152"/>
                <a:gd name="T36" fmla="*/ 2147483647 w 201"/>
                <a:gd name="T37" fmla="*/ 2147483647 h 152"/>
                <a:gd name="T38" fmla="*/ 0 w 201"/>
                <a:gd name="T39" fmla="*/ 2147483647 h 152"/>
                <a:gd name="T40" fmla="*/ 2147483647 w 201"/>
                <a:gd name="T41" fmla="*/ 2147483647 h 152"/>
                <a:gd name="T42" fmla="*/ 2147483647 w 201"/>
                <a:gd name="T43" fmla="*/ 2147483647 h 152"/>
                <a:gd name="T44" fmla="*/ 2147483647 w 201"/>
                <a:gd name="T45" fmla="*/ 2147483647 h 152"/>
                <a:gd name="T46" fmla="*/ 2147483647 w 201"/>
                <a:gd name="T47" fmla="*/ 2147483647 h 1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1"/>
                <a:gd name="T73" fmla="*/ 0 h 152"/>
                <a:gd name="T74" fmla="*/ 201 w 201"/>
                <a:gd name="T75" fmla="*/ 152 h 1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88" name="Freeform 729"/>
            <p:cNvSpPr>
              <a:spLocks/>
            </p:cNvSpPr>
            <p:nvPr/>
          </p:nvSpPr>
          <p:spPr bwMode="auto">
            <a:xfrm>
              <a:off x="4256723" y="3142968"/>
              <a:ext cx="279637" cy="257704"/>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0 h 192"/>
                <a:gd name="T24" fmla="*/ 2147483647 w 208"/>
                <a:gd name="T25" fmla="*/ 0 h 192"/>
                <a:gd name="T26" fmla="*/ 2147483647 w 208"/>
                <a:gd name="T27" fmla="*/ 2147483647 h 192"/>
                <a:gd name="T28" fmla="*/ 2147483647 w 208"/>
                <a:gd name="T29" fmla="*/ 2147483647 h 192"/>
                <a:gd name="T30" fmla="*/ 2147483647 w 208"/>
                <a:gd name="T31" fmla="*/ 2147483647 h 192"/>
                <a:gd name="T32" fmla="*/ 2147483647 w 208"/>
                <a:gd name="T33" fmla="*/ 2147483647 h 192"/>
                <a:gd name="T34" fmla="*/ 2147483647 w 208"/>
                <a:gd name="T35" fmla="*/ 2147483647 h 192"/>
                <a:gd name="T36" fmla="*/ 0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2147483647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8"/>
                <a:gd name="T100" fmla="*/ 0 h 192"/>
                <a:gd name="T101" fmla="*/ 208 w 208"/>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8" h="192">
                  <a:moveTo>
                    <a:pt x="96" y="176"/>
                  </a:moveTo>
                  <a:lnTo>
                    <a:pt x="112" y="160"/>
                  </a:lnTo>
                  <a:lnTo>
                    <a:pt x="128" y="144"/>
                  </a:lnTo>
                  <a:lnTo>
                    <a:pt x="152" y="128"/>
                  </a:lnTo>
                  <a:lnTo>
                    <a:pt x="160" y="128"/>
                  </a:lnTo>
                  <a:lnTo>
                    <a:pt x="176" y="128"/>
                  </a:lnTo>
                  <a:lnTo>
                    <a:pt x="200" y="128"/>
                  </a:lnTo>
                  <a:lnTo>
                    <a:pt x="208" y="112"/>
                  </a:lnTo>
                  <a:lnTo>
                    <a:pt x="208" y="80"/>
                  </a:lnTo>
                  <a:lnTo>
                    <a:pt x="200" y="80"/>
                  </a:lnTo>
                  <a:lnTo>
                    <a:pt x="192" y="72"/>
                  </a:lnTo>
                  <a:lnTo>
                    <a:pt x="88" y="0"/>
                  </a:lnTo>
                  <a:lnTo>
                    <a:pt x="72" y="0"/>
                  </a:lnTo>
                  <a:lnTo>
                    <a:pt x="88" y="112"/>
                  </a:lnTo>
                  <a:lnTo>
                    <a:pt x="96" y="120"/>
                  </a:lnTo>
                  <a:lnTo>
                    <a:pt x="80" y="128"/>
                  </a:lnTo>
                  <a:lnTo>
                    <a:pt x="24" y="128"/>
                  </a:lnTo>
                  <a:lnTo>
                    <a:pt x="16" y="120"/>
                  </a:lnTo>
                  <a:lnTo>
                    <a:pt x="0" y="136"/>
                  </a:lnTo>
                  <a:lnTo>
                    <a:pt x="8" y="152"/>
                  </a:lnTo>
                  <a:lnTo>
                    <a:pt x="16" y="168"/>
                  </a:lnTo>
                  <a:lnTo>
                    <a:pt x="8" y="168"/>
                  </a:lnTo>
                  <a:lnTo>
                    <a:pt x="24" y="168"/>
                  </a:lnTo>
                  <a:lnTo>
                    <a:pt x="40" y="168"/>
                  </a:lnTo>
                  <a:lnTo>
                    <a:pt x="48" y="176"/>
                  </a:lnTo>
                  <a:lnTo>
                    <a:pt x="56" y="192"/>
                  </a:lnTo>
                  <a:lnTo>
                    <a:pt x="64" y="192"/>
                  </a:lnTo>
                  <a:lnTo>
                    <a:pt x="72" y="192"/>
                  </a:lnTo>
                  <a:lnTo>
                    <a:pt x="80" y="192"/>
                  </a:lnTo>
                  <a:lnTo>
                    <a:pt x="88" y="192"/>
                  </a:lnTo>
                  <a:lnTo>
                    <a:pt x="96" y="192"/>
                  </a:lnTo>
                  <a:lnTo>
                    <a:pt x="96" y="184"/>
                  </a:lnTo>
                  <a:lnTo>
                    <a:pt x="96" y="17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89" name="Freeform 730"/>
            <p:cNvSpPr>
              <a:spLocks/>
            </p:cNvSpPr>
            <p:nvPr/>
          </p:nvSpPr>
          <p:spPr bwMode="auto">
            <a:xfrm>
              <a:off x="5170204" y="3378740"/>
              <a:ext cx="161203" cy="225903"/>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0 w 120"/>
                <a:gd name="T25" fmla="*/ 2147483647 h 168"/>
                <a:gd name="T26" fmla="*/ 0 w 120"/>
                <a:gd name="T27" fmla="*/ 2147483647 h 168"/>
                <a:gd name="T28" fmla="*/ 2147483647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0 h 168"/>
                <a:gd name="T40" fmla="*/ 2147483647 w 120"/>
                <a:gd name="T41" fmla="*/ 2147483647 h 1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0"/>
                <a:gd name="T64" fmla="*/ 0 h 168"/>
                <a:gd name="T65" fmla="*/ 120 w 120"/>
                <a:gd name="T66" fmla="*/ 168 h 1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90" name="Freeform 731"/>
            <p:cNvSpPr>
              <a:spLocks/>
            </p:cNvSpPr>
            <p:nvPr/>
          </p:nvSpPr>
          <p:spPr bwMode="auto">
            <a:xfrm>
              <a:off x="4471660" y="3163803"/>
              <a:ext cx="269768" cy="203971"/>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2147483647 h 152"/>
                <a:gd name="T28" fmla="*/ 2147483647 w 201"/>
                <a:gd name="T29" fmla="*/ 2147483647 h 152"/>
                <a:gd name="T30" fmla="*/ 2147483647 w 201"/>
                <a:gd name="T31" fmla="*/ 0 h 152"/>
                <a:gd name="T32" fmla="*/ 2147483647 w 201"/>
                <a:gd name="T33" fmla="*/ 2147483647 h 152"/>
                <a:gd name="T34" fmla="*/ 2147483647 w 201"/>
                <a:gd name="T35" fmla="*/ 2147483647 h 152"/>
                <a:gd name="T36" fmla="*/ 2147483647 w 201"/>
                <a:gd name="T37" fmla="*/ 2147483647 h 152"/>
                <a:gd name="T38" fmla="*/ 2147483647 w 201"/>
                <a:gd name="T39" fmla="*/ 2147483647 h 152"/>
                <a:gd name="T40" fmla="*/ 2147483647 w 201"/>
                <a:gd name="T41" fmla="*/ 2147483647 h 152"/>
                <a:gd name="T42" fmla="*/ 2147483647 w 201"/>
                <a:gd name="T43" fmla="*/ 2147483647 h 152"/>
                <a:gd name="T44" fmla="*/ 0 w 201"/>
                <a:gd name="T45" fmla="*/ 2147483647 h 152"/>
                <a:gd name="T46" fmla="*/ 2147483647 w 201"/>
                <a:gd name="T47" fmla="*/ 2147483647 h 152"/>
                <a:gd name="T48" fmla="*/ 2147483647 w 201"/>
                <a:gd name="T49" fmla="*/ 2147483647 h 152"/>
                <a:gd name="T50" fmla="*/ 2147483647 w 201"/>
                <a:gd name="T51" fmla="*/ 2147483647 h 152"/>
                <a:gd name="T52" fmla="*/ 2147483647 w 201"/>
                <a:gd name="T53" fmla="*/ 2147483647 h 152"/>
                <a:gd name="T54" fmla="*/ 2147483647 w 201"/>
                <a:gd name="T55" fmla="*/ 2147483647 h 152"/>
                <a:gd name="T56" fmla="*/ 2147483647 w 201"/>
                <a:gd name="T57" fmla="*/ 2147483647 h 152"/>
                <a:gd name="T58" fmla="*/ 2147483647 w 201"/>
                <a:gd name="T59" fmla="*/ 2147483647 h 152"/>
                <a:gd name="T60" fmla="*/ 2147483647 w 201"/>
                <a:gd name="T61" fmla="*/ 2147483647 h 152"/>
                <a:gd name="T62" fmla="*/ 2147483647 w 201"/>
                <a:gd name="T63" fmla="*/ 2147483647 h 152"/>
                <a:gd name="T64" fmla="*/ 2147483647 w 201"/>
                <a:gd name="T65" fmla="*/ 2147483647 h 152"/>
                <a:gd name="T66" fmla="*/ 2147483647 w 201"/>
                <a:gd name="T67" fmla="*/ 2147483647 h 152"/>
                <a:gd name="T68" fmla="*/ 2147483647 w 201"/>
                <a:gd name="T69" fmla="*/ 2147483647 h 152"/>
                <a:gd name="T70" fmla="*/ 2147483647 w 201"/>
                <a:gd name="T71" fmla="*/ 2147483647 h 152"/>
                <a:gd name="T72" fmla="*/ 2147483647 w 201"/>
                <a:gd name="T73" fmla="*/ 2147483647 h 152"/>
                <a:gd name="T74" fmla="*/ 2147483647 w 201"/>
                <a:gd name="T75" fmla="*/ 2147483647 h 152"/>
                <a:gd name="T76" fmla="*/ 2147483647 w 201"/>
                <a:gd name="T77" fmla="*/ 2147483647 h 152"/>
                <a:gd name="T78" fmla="*/ 2147483647 w 201"/>
                <a:gd name="T79" fmla="*/ 2147483647 h 152"/>
                <a:gd name="T80" fmla="*/ 2147483647 w 201"/>
                <a:gd name="T81" fmla="*/ 2147483647 h 152"/>
                <a:gd name="T82" fmla="*/ 2147483647 w 201"/>
                <a:gd name="T83" fmla="*/ 2147483647 h 152"/>
                <a:gd name="T84" fmla="*/ 2147483647 w 201"/>
                <a:gd name="T85" fmla="*/ 0 h 152"/>
                <a:gd name="T86" fmla="*/ 2147483647 w 201"/>
                <a:gd name="T87" fmla="*/ 2147483647 h 152"/>
                <a:gd name="T88" fmla="*/ 2147483647 w 201"/>
                <a:gd name="T89" fmla="*/ 2147483647 h 152"/>
                <a:gd name="T90" fmla="*/ 2147483647 w 201"/>
                <a:gd name="T91" fmla="*/ 2147483647 h 152"/>
                <a:gd name="T92" fmla="*/ 2147483647 w 201"/>
                <a:gd name="T93" fmla="*/ 2147483647 h 152"/>
                <a:gd name="T94" fmla="*/ 2147483647 w 201"/>
                <a:gd name="T95" fmla="*/ 2147483647 h 152"/>
                <a:gd name="T96" fmla="*/ 2147483647 w 201"/>
                <a:gd name="T97" fmla="*/ 2147483647 h 152"/>
                <a:gd name="T98" fmla="*/ 0 w 201"/>
                <a:gd name="T99" fmla="*/ 2147483647 h 152"/>
                <a:gd name="T100" fmla="*/ 2147483647 w 201"/>
                <a:gd name="T101" fmla="*/ 2147483647 h 152"/>
                <a:gd name="T102" fmla="*/ 2147483647 w 201"/>
                <a:gd name="T103" fmla="*/ 2147483647 h 152"/>
                <a:gd name="T104" fmla="*/ 2147483647 w 201"/>
                <a:gd name="T105" fmla="*/ 2147483647 h 152"/>
                <a:gd name="T106" fmla="*/ 2147483647 w 201"/>
                <a:gd name="T107" fmla="*/ 2147483647 h 152"/>
                <a:gd name="T108" fmla="*/ 2147483647 w 201"/>
                <a:gd name="T109" fmla="*/ 2147483647 h 1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01"/>
                <a:gd name="T166" fmla="*/ 0 h 152"/>
                <a:gd name="T167" fmla="*/ 201 w 201"/>
                <a:gd name="T168" fmla="*/ 152 h 15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91" name="Freeform 732"/>
            <p:cNvSpPr>
              <a:spLocks/>
            </p:cNvSpPr>
            <p:nvPr/>
          </p:nvSpPr>
          <p:spPr bwMode="auto">
            <a:xfrm>
              <a:off x="5170204" y="3378740"/>
              <a:ext cx="161203" cy="225903"/>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2147483647 w 120"/>
                <a:gd name="T25" fmla="*/ 2147483647 h 168"/>
                <a:gd name="T26" fmla="*/ 0 w 120"/>
                <a:gd name="T27" fmla="*/ 2147483647 h 168"/>
                <a:gd name="T28" fmla="*/ 0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2147483647 h 168"/>
                <a:gd name="T40" fmla="*/ 2147483647 w 120"/>
                <a:gd name="T41" fmla="*/ 0 h 168"/>
                <a:gd name="T42" fmla="*/ 2147483647 w 120"/>
                <a:gd name="T43" fmla="*/ 2147483647 h 1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68"/>
                <a:gd name="T68" fmla="*/ 120 w 120"/>
                <a:gd name="T69" fmla="*/ 168 h 1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92" name="Freeform 733"/>
            <p:cNvSpPr>
              <a:spLocks/>
            </p:cNvSpPr>
            <p:nvPr/>
          </p:nvSpPr>
          <p:spPr bwMode="auto">
            <a:xfrm>
              <a:off x="4708529" y="3367774"/>
              <a:ext cx="21932" cy="86633"/>
            </a:xfrm>
            <a:custGeom>
              <a:avLst/>
              <a:gdLst>
                <a:gd name="T0" fmla="*/ 2147483647 w 16"/>
                <a:gd name="T1" fmla="*/ 0 h 64"/>
                <a:gd name="T2" fmla="*/ 2147483647 w 16"/>
                <a:gd name="T3" fmla="*/ 2147483647 h 64"/>
                <a:gd name="T4" fmla="*/ 0 w 16"/>
                <a:gd name="T5" fmla="*/ 2147483647 h 64"/>
                <a:gd name="T6" fmla="*/ 0 w 16"/>
                <a:gd name="T7" fmla="*/ 2147483647 h 64"/>
                <a:gd name="T8" fmla="*/ 2147483647 w 16"/>
                <a:gd name="T9" fmla="*/ 2147483647 h 64"/>
                <a:gd name="T10" fmla="*/ 2147483647 w 16"/>
                <a:gd name="T11" fmla="*/ 2147483647 h 64"/>
                <a:gd name="T12" fmla="*/ 2147483647 w 16"/>
                <a:gd name="T13" fmla="*/ 0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16" y="24"/>
                  </a:lnTo>
                  <a:lnTo>
                    <a:pt x="0" y="32"/>
                  </a:lnTo>
                  <a:lnTo>
                    <a:pt x="0" y="40"/>
                  </a:lnTo>
                  <a:lnTo>
                    <a:pt x="8" y="64"/>
                  </a:lnTo>
                  <a:lnTo>
                    <a:pt x="16" y="64"/>
                  </a:lnTo>
                  <a:lnTo>
                    <a:pt x="8"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93" name="Freeform 734"/>
            <p:cNvSpPr>
              <a:spLocks/>
            </p:cNvSpPr>
            <p:nvPr/>
          </p:nvSpPr>
          <p:spPr bwMode="auto">
            <a:xfrm>
              <a:off x="4708529" y="3367774"/>
              <a:ext cx="21932" cy="86633"/>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94" name="Freeform 735"/>
            <p:cNvSpPr>
              <a:spLocks/>
            </p:cNvSpPr>
            <p:nvPr/>
          </p:nvSpPr>
          <p:spPr bwMode="auto">
            <a:xfrm>
              <a:off x="4708529" y="3367774"/>
              <a:ext cx="21932" cy="86633"/>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95" name="Freeform 736"/>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0 h 208"/>
                <a:gd name="T24" fmla="*/ 2147483647 w 128"/>
                <a:gd name="T25" fmla="*/ 2147483647 h 208"/>
                <a:gd name="T26" fmla="*/ 2147483647 w 128"/>
                <a:gd name="T27" fmla="*/ 2147483647 h 208"/>
                <a:gd name="T28" fmla="*/ 2147483647 w 128"/>
                <a:gd name="T29" fmla="*/ 2147483647 h 208"/>
                <a:gd name="T30" fmla="*/ 2147483647 w 128"/>
                <a:gd name="T31" fmla="*/ 2147483647 h 208"/>
                <a:gd name="T32" fmla="*/ 0 w 128"/>
                <a:gd name="T33" fmla="*/ 2147483647 h 208"/>
                <a:gd name="T34" fmla="*/ 2147483647 w 128"/>
                <a:gd name="T35" fmla="*/ 2147483647 h 208"/>
                <a:gd name="T36" fmla="*/ 0 w 128"/>
                <a:gd name="T37" fmla="*/ 2147483647 h 208"/>
                <a:gd name="T38" fmla="*/ 2147483647 w 128"/>
                <a:gd name="T39" fmla="*/ 2147483647 h 208"/>
                <a:gd name="T40" fmla="*/ 2147483647 w 128"/>
                <a:gd name="T41" fmla="*/ 2147483647 h 208"/>
                <a:gd name="T42" fmla="*/ 2147483647 w 128"/>
                <a:gd name="T43" fmla="*/ 2147483647 h 208"/>
                <a:gd name="T44" fmla="*/ 2147483647 w 128"/>
                <a:gd name="T45" fmla="*/ 2147483647 h 20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208"/>
                <a:gd name="T71" fmla="*/ 128 w 128"/>
                <a:gd name="T72" fmla="*/ 208 h 20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lnTo>
                    <a:pt x="24" y="20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96" name="Freeform 737"/>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2147483647 h 208"/>
                <a:gd name="T24" fmla="*/ 2147483647 w 128"/>
                <a:gd name="T25" fmla="*/ 0 h 208"/>
                <a:gd name="T26" fmla="*/ 2147483647 w 128"/>
                <a:gd name="T27" fmla="*/ 2147483647 h 208"/>
                <a:gd name="T28" fmla="*/ 2147483647 w 128"/>
                <a:gd name="T29" fmla="*/ 2147483647 h 208"/>
                <a:gd name="T30" fmla="*/ 2147483647 w 128"/>
                <a:gd name="T31" fmla="*/ 2147483647 h 208"/>
                <a:gd name="T32" fmla="*/ 2147483647 w 128"/>
                <a:gd name="T33" fmla="*/ 2147483647 h 208"/>
                <a:gd name="T34" fmla="*/ 2147483647 w 128"/>
                <a:gd name="T35" fmla="*/ 2147483647 h 208"/>
                <a:gd name="T36" fmla="*/ 0 w 128"/>
                <a:gd name="T37" fmla="*/ 2147483647 h 208"/>
                <a:gd name="T38" fmla="*/ 2147483647 w 128"/>
                <a:gd name="T39" fmla="*/ 2147483647 h 208"/>
                <a:gd name="T40" fmla="*/ 0 w 128"/>
                <a:gd name="T41" fmla="*/ 2147483647 h 208"/>
                <a:gd name="T42" fmla="*/ 0 w 128"/>
                <a:gd name="T43" fmla="*/ 2147483647 h 208"/>
                <a:gd name="T44" fmla="*/ 2147483647 w 128"/>
                <a:gd name="T45" fmla="*/ 2147483647 h 208"/>
                <a:gd name="T46" fmla="*/ 2147483647 w 128"/>
                <a:gd name="T47" fmla="*/ 2147483647 h 208"/>
                <a:gd name="T48" fmla="*/ 2147483647 w 128"/>
                <a:gd name="T49" fmla="*/ 2147483647 h 2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08"/>
                <a:gd name="T77" fmla="*/ 128 w 128"/>
                <a:gd name="T78" fmla="*/ 208 h 2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97" name="Freeform 738"/>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2147483647 h 208"/>
                <a:gd name="T24" fmla="*/ 2147483647 w 128"/>
                <a:gd name="T25" fmla="*/ 0 h 208"/>
                <a:gd name="T26" fmla="*/ 2147483647 w 128"/>
                <a:gd name="T27" fmla="*/ 2147483647 h 208"/>
                <a:gd name="T28" fmla="*/ 2147483647 w 128"/>
                <a:gd name="T29" fmla="*/ 2147483647 h 208"/>
                <a:gd name="T30" fmla="*/ 2147483647 w 128"/>
                <a:gd name="T31" fmla="*/ 2147483647 h 208"/>
                <a:gd name="T32" fmla="*/ 2147483647 w 128"/>
                <a:gd name="T33" fmla="*/ 2147483647 h 208"/>
                <a:gd name="T34" fmla="*/ 2147483647 w 128"/>
                <a:gd name="T35" fmla="*/ 2147483647 h 208"/>
                <a:gd name="T36" fmla="*/ 0 w 128"/>
                <a:gd name="T37" fmla="*/ 2147483647 h 208"/>
                <a:gd name="T38" fmla="*/ 2147483647 w 128"/>
                <a:gd name="T39" fmla="*/ 2147483647 h 208"/>
                <a:gd name="T40" fmla="*/ 0 w 128"/>
                <a:gd name="T41" fmla="*/ 2147483647 h 208"/>
                <a:gd name="T42" fmla="*/ 0 w 128"/>
                <a:gd name="T43" fmla="*/ 2147483647 h 208"/>
                <a:gd name="T44" fmla="*/ 2147483647 w 128"/>
                <a:gd name="T45" fmla="*/ 2147483647 h 208"/>
                <a:gd name="T46" fmla="*/ 2147483647 w 128"/>
                <a:gd name="T47" fmla="*/ 2147483647 h 208"/>
                <a:gd name="T48" fmla="*/ 2147483647 w 128"/>
                <a:gd name="T49" fmla="*/ 2147483647 h 2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08"/>
                <a:gd name="T77" fmla="*/ 128 w 128"/>
                <a:gd name="T78" fmla="*/ 208 h 2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98" name="Freeform 739"/>
            <p:cNvSpPr>
              <a:spLocks/>
            </p:cNvSpPr>
            <p:nvPr/>
          </p:nvSpPr>
          <p:spPr bwMode="auto">
            <a:xfrm>
              <a:off x="4752394" y="3958850"/>
              <a:ext cx="267574" cy="246738"/>
            </a:xfrm>
            <a:custGeom>
              <a:avLst/>
              <a:gdLst>
                <a:gd name="T0" fmla="*/ 2147483647 w 200"/>
                <a:gd name="T1" fmla="*/ 2147483647 h 184"/>
                <a:gd name="T2" fmla="*/ 2147483647 w 200"/>
                <a:gd name="T3" fmla="*/ 2147483647 h 184"/>
                <a:gd name="T4" fmla="*/ 2147483647 w 200"/>
                <a:gd name="T5" fmla="*/ 0 h 184"/>
                <a:gd name="T6" fmla="*/ 2147483647 w 200"/>
                <a:gd name="T7" fmla="*/ 2147483647 h 184"/>
                <a:gd name="T8" fmla="*/ 2147483647 w 200"/>
                <a:gd name="T9" fmla="*/ 2147483647 h 184"/>
                <a:gd name="T10" fmla="*/ 2147483647 w 200"/>
                <a:gd name="T11" fmla="*/ 2147483647 h 184"/>
                <a:gd name="T12" fmla="*/ 2147483647 w 200"/>
                <a:gd name="T13" fmla="*/ 2147483647 h 184"/>
                <a:gd name="T14" fmla="*/ 2147483647 w 200"/>
                <a:gd name="T15" fmla="*/ 2147483647 h 184"/>
                <a:gd name="T16" fmla="*/ 2147483647 w 200"/>
                <a:gd name="T17" fmla="*/ 2147483647 h 184"/>
                <a:gd name="T18" fmla="*/ 2147483647 w 200"/>
                <a:gd name="T19" fmla="*/ 2147483647 h 184"/>
                <a:gd name="T20" fmla="*/ 2147483647 w 200"/>
                <a:gd name="T21" fmla="*/ 2147483647 h 184"/>
                <a:gd name="T22" fmla="*/ 2147483647 w 200"/>
                <a:gd name="T23" fmla="*/ 2147483647 h 184"/>
                <a:gd name="T24" fmla="*/ 2147483647 w 200"/>
                <a:gd name="T25" fmla="*/ 2147483647 h 184"/>
                <a:gd name="T26" fmla="*/ 2147483647 w 200"/>
                <a:gd name="T27" fmla="*/ 2147483647 h 184"/>
                <a:gd name="T28" fmla="*/ 0 w 200"/>
                <a:gd name="T29" fmla="*/ 2147483647 h 184"/>
                <a:gd name="T30" fmla="*/ 0 w 200"/>
                <a:gd name="T31" fmla="*/ 2147483647 h 184"/>
                <a:gd name="T32" fmla="*/ 2147483647 w 200"/>
                <a:gd name="T33" fmla="*/ 2147483647 h 184"/>
                <a:gd name="T34" fmla="*/ 2147483647 w 200"/>
                <a:gd name="T35" fmla="*/ 2147483647 h 184"/>
                <a:gd name="T36" fmla="*/ 2147483647 w 200"/>
                <a:gd name="T37" fmla="*/ 2147483647 h 184"/>
                <a:gd name="T38" fmla="*/ 2147483647 w 200"/>
                <a:gd name="T39" fmla="*/ 2147483647 h 184"/>
                <a:gd name="T40" fmla="*/ 2147483647 w 200"/>
                <a:gd name="T41" fmla="*/ 2147483647 h 184"/>
                <a:gd name="T42" fmla="*/ 2147483647 w 200"/>
                <a:gd name="T43" fmla="*/ 2147483647 h 184"/>
                <a:gd name="T44" fmla="*/ 2147483647 w 200"/>
                <a:gd name="T45" fmla="*/ 2147483647 h 184"/>
                <a:gd name="T46" fmla="*/ 2147483647 w 200"/>
                <a:gd name="T47" fmla="*/ 2147483647 h 184"/>
                <a:gd name="T48" fmla="*/ 2147483647 w 200"/>
                <a:gd name="T49" fmla="*/ 2147483647 h 184"/>
                <a:gd name="T50" fmla="*/ 2147483647 w 200"/>
                <a:gd name="T51" fmla="*/ 2147483647 h 184"/>
                <a:gd name="T52" fmla="*/ 2147483647 w 200"/>
                <a:gd name="T53" fmla="*/ 2147483647 h 1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00"/>
                <a:gd name="T82" fmla="*/ 0 h 184"/>
                <a:gd name="T83" fmla="*/ 200 w 200"/>
                <a:gd name="T84" fmla="*/ 184 h 1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00" h="184">
                  <a:moveTo>
                    <a:pt x="192" y="8"/>
                  </a:moveTo>
                  <a:lnTo>
                    <a:pt x="184" y="8"/>
                  </a:lnTo>
                  <a:lnTo>
                    <a:pt x="160" y="0"/>
                  </a:lnTo>
                  <a:lnTo>
                    <a:pt x="136" y="24"/>
                  </a:lnTo>
                  <a:lnTo>
                    <a:pt x="104" y="48"/>
                  </a:lnTo>
                  <a:lnTo>
                    <a:pt x="88" y="48"/>
                  </a:lnTo>
                  <a:lnTo>
                    <a:pt x="64" y="64"/>
                  </a:lnTo>
                  <a:lnTo>
                    <a:pt x="56" y="64"/>
                  </a:lnTo>
                  <a:lnTo>
                    <a:pt x="48" y="56"/>
                  </a:lnTo>
                  <a:lnTo>
                    <a:pt x="40" y="40"/>
                  </a:lnTo>
                  <a:lnTo>
                    <a:pt x="40" y="48"/>
                  </a:lnTo>
                  <a:lnTo>
                    <a:pt x="40" y="40"/>
                  </a:lnTo>
                  <a:lnTo>
                    <a:pt x="32" y="96"/>
                  </a:lnTo>
                  <a:lnTo>
                    <a:pt x="24" y="96"/>
                  </a:lnTo>
                  <a:lnTo>
                    <a:pt x="0" y="88"/>
                  </a:lnTo>
                  <a:lnTo>
                    <a:pt x="0" y="96"/>
                  </a:lnTo>
                  <a:lnTo>
                    <a:pt x="8" y="112"/>
                  </a:lnTo>
                  <a:lnTo>
                    <a:pt x="16" y="144"/>
                  </a:lnTo>
                  <a:lnTo>
                    <a:pt x="16" y="160"/>
                  </a:lnTo>
                  <a:lnTo>
                    <a:pt x="32" y="184"/>
                  </a:lnTo>
                  <a:lnTo>
                    <a:pt x="64" y="176"/>
                  </a:lnTo>
                  <a:lnTo>
                    <a:pt x="96" y="168"/>
                  </a:lnTo>
                  <a:lnTo>
                    <a:pt x="128" y="168"/>
                  </a:lnTo>
                  <a:lnTo>
                    <a:pt x="184" y="104"/>
                  </a:lnTo>
                  <a:lnTo>
                    <a:pt x="200" y="64"/>
                  </a:lnTo>
                  <a:lnTo>
                    <a:pt x="192" y="64"/>
                  </a:lnTo>
                  <a:lnTo>
                    <a:pt x="192"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99" name="Freeform 740"/>
            <p:cNvSpPr>
              <a:spLocks/>
            </p:cNvSpPr>
            <p:nvPr/>
          </p:nvSpPr>
          <p:spPr bwMode="auto">
            <a:xfrm>
              <a:off x="4806128" y="3883183"/>
              <a:ext cx="160106" cy="161203"/>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00" name="Freeform 741"/>
            <p:cNvSpPr>
              <a:spLocks/>
            </p:cNvSpPr>
            <p:nvPr/>
          </p:nvSpPr>
          <p:spPr bwMode="auto">
            <a:xfrm>
              <a:off x="4977200" y="3754880"/>
              <a:ext cx="183135" cy="289507"/>
            </a:xfrm>
            <a:custGeom>
              <a:avLst/>
              <a:gdLst>
                <a:gd name="T0" fmla="*/ 2147483647 w 136"/>
                <a:gd name="T1" fmla="*/ 2147483647 h 216"/>
                <a:gd name="T2" fmla="*/ 2147483647 w 136"/>
                <a:gd name="T3" fmla="*/ 2147483647 h 216"/>
                <a:gd name="T4" fmla="*/ 2147483647 w 136"/>
                <a:gd name="T5" fmla="*/ 2147483647 h 216"/>
                <a:gd name="T6" fmla="*/ 2147483647 w 136"/>
                <a:gd name="T7" fmla="*/ 2147483647 h 216"/>
                <a:gd name="T8" fmla="*/ 2147483647 w 136"/>
                <a:gd name="T9" fmla="*/ 2147483647 h 216"/>
                <a:gd name="T10" fmla="*/ 2147483647 w 136"/>
                <a:gd name="T11" fmla="*/ 2147483647 h 216"/>
                <a:gd name="T12" fmla="*/ 2147483647 w 136"/>
                <a:gd name="T13" fmla="*/ 2147483647 h 216"/>
                <a:gd name="T14" fmla="*/ 2147483647 w 136"/>
                <a:gd name="T15" fmla="*/ 2147483647 h 216"/>
                <a:gd name="T16" fmla="*/ 2147483647 w 136"/>
                <a:gd name="T17" fmla="*/ 2147483647 h 216"/>
                <a:gd name="T18" fmla="*/ 0 w 136"/>
                <a:gd name="T19" fmla="*/ 2147483647 h 216"/>
                <a:gd name="T20" fmla="*/ 2147483647 w 136"/>
                <a:gd name="T21" fmla="*/ 2147483647 h 216"/>
                <a:gd name="T22" fmla="*/ 0 w 136"/>
                <a:gd name="T23" fmla="*/ 2147483647 h 216"/>
                <a:gd name="T24" fmla="*/ 2147483647 w 136"/>
                <a:gd name="T25" fmla="*/ 2147483647 h 216"/>
                <a:gd name="T26" fmla="*/ 2147483647 w 136"/>
                <a:gd name="T27" fmla="*/ 2147483647 h 216"/>
                <a:gd name="T28" fmla="*/ 2147483647 w 136"/>
                <a:gd name="T29" fmla="*/ 2147483647 h 216"/>
                <a:gd name="T30" fmla="*/ 2147483647 w 136"/>
                <a:gd name="T31" fmla="*/ 2147483647 h 216"/>
                <a:gd name="T32" fmla="*/ 2147483647 w 136"/>
                <a:gd name="T33" fmla="*/ 2147483647 h 216"/>
                <a:gd name="T34" fmla="*/ 2147483647 w 136"/>
                <a:gd name="T35" fmla="*/ 2147483647 h 216"/>
                <a:gd name="T36" fmla="*/ 2147483647 w 136"/>
                <a:gd name="T37" fmla="*/ 2147483647 h 216"/>
                <a:gd name="T38" fmla="*/ 2147483647 w 136"/>
                <a:gd name="T39" fmla="*/ 2147483647 h 216"/>
                <a:gd name="T40" fmla="*/ 2147483647 w 136"/>
                <a:gd name="T41" fmla="*/ 2147483647 h 216"/>
                <a:gd name="T42" fmla="*/ 2147483647 w 136"/>
                <a:gd name="T43" fmla="*/ 2147483647 h 216"/>
                <a:gd name="T44" fmla="*/ 2147483647 w 136"/>
                <a:gd name="T45" fmla="*/ 2147483647 h 216"/>
                <a:gd name="T46" fmla="*/ 2147483647 w 136"/>
                <a:gd name="T47" fmla="*/ 2147483647 h 216"/>
                <a:gd name="T48" fmla="*/ 2147483647 w 136"/>
                <a:gd name="T49" fmla="*/ 2147483647 h 216"/>
                <a:gd name="T50" fmla="*/ 2147483647 w 136"/>
                <a:gd name="T51" fmla="*/ 2147483647 h 216"/>
                <a:gd name="T52" fmla="*/ 2147483647 w 136"/>
                <a:gd name="T53" fmla="*/ 2147483647 h 216"/>
                <a:gd name="T54" fmla="*/ 2147483647 w 136"/>
                <a:gd name="T55" fmla="*/ 2147483647 h 216"/>
                <a:gd name="T56" fmla="*/ 2147483647 w 136"/>
                <a:gd name="T57" fmla="*/ 2147483647 h 216"/>
                <a:gd name="T58" fmla="*/ 2147483647 w 136"/>
                <a:gd name="T59" fmla="*/ 0 h 216"/>
                <a:gd name="T60" fmla="*/ 2147483647 w 136"/>
                <a:gd name="T61" fmla="*/ 2147483647 h 216"/>
                <a:gd name="T62" fmla="*/ 2147483647 w 136"/>
                <a:gd name="T63" fmla="*/ 2147483647 h 2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6"/>
                <a:gd name="T97" fmla="*/ 0 h 216"/>
                <a:gd name="T98" fmla="*/ 136 w 136"/>
                <a:gd name="T99" fmla="*/ 216 h 21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6" h="216">
                  <a:moveTo>
                    <a:pt x="88" y="8"/>
                  </a:moveTo>
                  <a:lnTo>
                    <a:pt x="64" y="16"/>
                  </a:lnTo>
                  <a:lnTo>
                    <a:pt x="64" y="32"/>
                  </a:lnTo>
                  <a:lnTo>
                    <a:pt x="72" y="56"/>
                  </a:lnTo>
                  <a:lnTo>
                    <a:pt x="72" y="64"/>
                  </a:lnTo>
                  <a:lnTo>
                    <a:pt x="64" y="72"/>
                  </a:lnTo>
                  <a:lnTo>
                    <a:pt x="56" y="64"/>
                  </a:lnTo>
                  <a:lnTo>
                    <a:pt x="48" y="56"/>
                  </a:lnTo>
                  <a:lnTo>
                    <a:pt x="32" y="48"/>
                  </a:lnTo>
                  <a:lnTo>
                    <a:pt x="0" y="64"/>
                  </a:lnTo>
                  <a:lnTo>
                    <a:pt x="8" y="64"/>
                  </a:lnTo>
                  <a:lnTo>
                    <a:pt x="0" y="64"/>
                  </a:lnTo>
                  <a:lnTo>
                    <a:pt x="32" y="80"/>
                  </a:lnTo>
                  <a:lnTo>
                    <a:pt x="32" y="96"/>
                  </a:lnTo>
                  <a:lnTo>
                    <a:pt x="32" y="112"/>
                  </a:lnTo>
                  <a:lnTo>
                    <a:pt x="24" y="144"/>
                  </a:lnTo>
                  <a:lnTo>
                    <a:pt x="16" y="160"/>
                  </a:lnTo>
                  <a:lnTo>
                    <a:pt x="24" y="160"/>
                  </a:lnTo>
                  <a:lnTo>
                    <a:pt x="24" y="216"/>
                  </a:lnTo>
                  <a:lnTo>
                    <a:pt x="32" y="216"/>
                  </a:lnTo>
                  <a:lnTo>
                    <a:pt x="32" y="208"/>
                  </a:lnTo>
                  <a:lnTo>
                    <a:pt x="64" y="184"/>
                  </a:lnTo>
                  <a:lnTo>
                    <a:pt x="72" y="160"/>
                  </a:lnTo>
                  <a:lnTo>
                    <a:pt x="64" y="128"/>
                  </a:lnTo>
                  <a:lnTo>
                    <a:pt x="80" y="104"/>
                  </a:lnTo>
                  <a:lnTo>
                    <a:pt x="120" y="80"/>
                  </a:lnTo>
                  <a:lnTo>
                    <a:pt x="128" y="64"/>
                  </a:lnTo>
                  <a:lnTo>
                    <a:pt x="136" y="48"/>
                  </a:lnTo>
                  <a:lnTo>
                    <a:pt x="128" y="16"/>
                  </a:lnTo>
                  <a:lnTo>
                    <a:pt x="128" y="0"/>
                  </a:lnTo>
                  <a:lnTo>
                    <a:pt x="120" y="8"/>
                  </a:lnTo>
                  <a:lnTo>
                    <a:pt x="88"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01" name="Freeform 742"/>
            <p:cNvSpPr>
              <a:spLocks/>
            </p:cNvSpPr>
            <p:nvPr/>
          </p:nvSpPr>
          <p:spPr bwMode="auto">
            <a:xfrm>
              <a:off x="4977200" y="3593677"/>
              <a:ext cx="172169" cy="182038"/>
            </a:xfrm>
            <a:custGeom>
              <a:avLst/>
              <a:gdLst>
                <a:gd name="T0" fmla="*/ 2147483647 w 128"/>
                <a:gd name="T1" fmla="*/ 2147483647 h 136"/>
                <a:gd name="T2" fmla="*/ 2147483647 w 128"/>
                <a:gd name="T3" fmla="*/ 0 h 136"/>
                <a:gd name="T4" fmla="*/ 2147483647 w 128"/>
                <a:gd name="T5" fmla="*/ 0 h 136"/>
                <a:gd name="T6" fmla="*/ 2147483647 w 128"/>
                <a:gd name="T7" fmla="*/ 2147483647 h 136"/>
                <a:gd name="T8" fmla="*/ 2147483647 w 128"/>
                <a:gd name="T9" fmla="*/ 2147483647 h 136"/>
                <a:gd name="T10" fmla="*/ 2147483647 w 128"/>
                <a:gd name="T11" fmla="*/ 2147483647 h 136"/>
                <a:gd name="T12" fmla="*/ 2147483647 w 128"/>
                <a:gd name="T13" fmla="*/ 0 h 136"/>
                <a:gd name="T14" fmla="*/ 0 w 128"/>
                <a:gd name="T15" fmla="*/ 0 h 136"/>
                <a:gd name="T16" fmla="*/ 2147483647 w 128"/>
                <a:gd name="T17" fmla="*/ 2147483647 h 136"/>
                <a:gd name="T18" fmla="*/ 0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2147483647 w 128"/>
                <a:gd name="T33" fmla="*/ 2147483647 h 136"/>
                <a:gd name="T34" fmla="*/ 2147483647 w 128"/>
                <a:gd name="T35" fmla="*/ 2147483647 h 136"/>
                <a:gd name="T36" fmla="*/ 2147483647 w 128"/>
                <a:gd name="T37" fmla="*/ 2147483647 h 136"/>
                <a:gd name="T38" fmla="*/ 2147483647 w 128"/>
                <a:gd name="T39" fmla="*/ 2147483647 h 136"/>
                <a:gd name="T40" fmla="*/ 2147483647 w 128"/>
                <a:gd name="T41" fmla="*/ 2147483647 h 136"/>
                <a:gd name="T42" fmla="*/ 2147483647 w 128"/>
                <a:gd name="T43" fmla="*/ 2147483647 h 136"/>
                <a:gd name="T44" fmla="*/ 2147483647 w 128"/>
                <a:gd name="T45" fmla="*/ 2147483647 h 136"/>
                <a:gd name="T46" fmla="*/ 2147483647 w 128"/>
                <a:gd name="T47" fmla="*/ 2147483647 h 136"/>
                <a:gd name="T48" fmla="*/ 2147483647 w 128"/>
                <a:gd name="T49" fmla="*/ 2147483647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136"/>
                <a:gd name="T77" fmla="*/ 128 w 128"/>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136">
                  <a:moveTo>
                    <a:pt x="96" y="24"/>
                  </a:moveTo>
                  <a:lnTo>
                    <a:pt x="56" y="0"/>
                  </a:lnTo>
                  <a:lnTo>
                    <a:pt x="48" y="0"/>
                  </a:lnTo>
                  <a:lnTo>
                    <a:pt x="48" y="8"/>
                  </a:lnTo>
                  <a:lnTo>
                    <a:pt x="48" y="16"/>
                  </a:lnTo>
                  <a:lnTo>
                    <a:pt x="32" y="16"/>
                  </a:lnTo>
                  <a:lnTo>
                    <a:pt x="24" y="0"/>
                  </a:lnTo>
                  <a:lnTo>
                    <a:pt x="0" y="0"/>
                  </a:lnTo>
                  <a:lnTo>
                    <a:pt x="8" y="32"/>
                  </a:lnTo>
                  <a:lnTo>
                    <a:pt x="0" y="40"/>
                  </a:lnTo>
                  <a:lnTo>
                    <a:pt x="8" y="72"/>
                  </a:lnTo>
                  <a:lnTo>
                    <a:pt x="16" y="96"/>
                  </a:lnTo>
                  <a:lnTo>
                    <a:pt x="32" y="104"/>
                  </a:lnTo>
                  <a:lnTo>
                    <a:pt x="56" y="104"/>
                  </a:lnTo>
                  <a:lnTo>
                    <a:pt x="56" y="112"/>
                  </a:lnTo>
                  <a:lnTo>
                    <a:pt x="64" y="136"/>
                  </a:lnTo>
                  <a:lnTo>
                    <a:pt x="88" y="128"/>
                  </a:lnTo>
                  <a:lnTo>
                    <a:pt x="120" y="128"/>
                  </a:lnTo>
                  <a:lnTo>
                    <a:pt x="128" y="120"/>
                  </a:lnTo>
                  <a:lnTo>
                    <a:pt x="120" y="112"/>
                  </a:lnTo>
                  <a:lnTo>
                    <a:pt x="120" y="72"/>
                  </a:lnTo>
                  <a:lnTo>
                    <a:pt x="112" y="56"/>
                  </a:lnTo>
                  <a:lnTo>
                    <a:pt x="120" y="48"/>
                  </a:lnTo>
                  <a:lnTo>
                    <a:pt x="96" y="32"/>
                  </a:lnTo>
                  <a:lnTo>
                    <a:pt x="96" y="2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02" name="Freeform 743"/>
            <p:cNvSpPr>
              <a:spLocks/>
            </p:cNvSpPr>
            <p:nvPr/>
          </p:nvSpPr>
          <p:spPr bwMode="auto">
            <a:xfrm>
              <a:off x="4676727" y="3679213"/>
              <a:ext cx="203971" cy="203971"/>
            </a:xfrm>
            <a:custGeom>
              <a:avLst/>
              <a:gdLst>
                <a:gd name="T0" fmla="*/ 2147483647 w 152"/>
                <a:gd name="T1" fmla="*/ 2147483647 h 152"/>
                <a:gd name="T2" fmla="*/ 2147483647 w 152"/>
                <a:gd name="T3" fmla="*/ 2147483647 h 152"/>
                <a:gd name="T4" fmla="*/ 2147483647 w 152"/>
                <a:gd name="T5" fmla="*/ 2147483647 h 152"/>
                <a:gd name="T6" fmla="*/ 2147483647 w 152"/>
                <a:gd name="T7" fmla="*/ 2147483647 h 152"/>
                <a:gd name="T8" fmla="*/ 2147483647 w 152"/>
                <a:gd name="T9" fmla="*/ 2147483647 h 152"/>
                <a:gd name="T10" fmla="*/ 2147483647 w 152"/>
                <a:gd name="T11" fmla="*/ 2147483647 h 152"/>
                <a:gd name="T12" fmla="*/ 2147483647 w 152"/>
                <a:gd name="T13" fmla="*/ 2147483647 h 152"/>
                <a:gd name="T14" fmla="*/ 2147483647 w 152"/>
                <a:gd name="T15" fmla="*/ 2147483647 h 152"/>
                <a:gd name="T16" fmla="*/ 2147483647 w 152"/>
                <a:gd name="T17" fmla="*/ 2147483647 h 152"/>
                <a:gd name="T18" fmla="*/ 2147483647 w 152"/>
                <a:gd name="T19" fmla="*/ 2147483647 h 152"/>
                <a:gd name="T20" fmla="*/ 2147483647 w 152"/>
                <a:gd name="T21" fmla="*/ 2147483647 h 152"/>
                <a:gd name="T22" fmla="*/ 2147483647 w 152"/>
                <a:gd name="T23" fmla="*/ 2147483647 h 152"/>
                <a:gd name="T24" fmla="*/ 2147483647 w 152"/>
                <a:gd name="T25" fmla="*/ 2147483647 h 152"/>
                <a:gd name="T26" fmla="*/ 2147483647 w 152"/>
                <a:gd name="T27" fmla="*/ 2147483647 h 152"/>
                <a:gd name="T28" fmla="*/ 2147483647 w 152"/>
                <a:gd name="T29" fmla="*/ 2147483647 h 152"/>
                <a:gd name="T30" fmla="*/ 2147483647 w 152"/>
                <a:gd name="T31" fmla="*/ 2147483647 h 152"/>
                <a:gd name="T32" fmla="*/ 2147483647 w 152"/>
                <a:gd name="T33" fmla="*/ 0 h 152"/>
                <a:gd name="T34" fmla="*/ 2147483647 w 152"/>
                <a:gd name="T35" fmla="*/ 0 h 152"/>
                <a:gd name="T36" fmla="*/ 0 w 152"/>
                <a:gd name="T37" fmla="*/ 2147483647 h 152"/>
                <a:gd name="T38" fmla="*/ 2147483647 w 152"/>
                <a:gd name="T39" fmla="*/ 2147483647 h 152"/>
                <a:gd name="T40" fmla="*/ 2147483647 w 152"/>
                <a:gd name="T41" fmla="*/ 2147483647 h 152"/>
                <a:gd name="T42" fmla="*/ 0 w 152"/>
                <a:gd name="T43" fmla="*/ 2147483647 h 152"/>
                <a:gd name="T44" fmla="*/ 0 w 152"/>
                <a:gd name="T45" fmla="*/ 2147483647 h 152"/>
                <a:gd name="T46" fmla="*/ 2147483647 w 152"/>
                <a:gd name="T47" fmla="*/ 2147483647 h 152"/>
                <a:gd name="T48" fmla="*/ 2147483647 w 152"/>
                <a:gd name="T49" fmla="*/ 2147483647 h 1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2"/>
                <a:gd name="T76" fmla="*/ 0 h 152"/>
                <a:gd name="T77" fmla="*/ 152 w 152"/>
                <a:gd name="T78" fmla="*/ 152 h 1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2" h="152">
                  <a:moveTo>
                    <a:pt x="16" y="144"/>
                  </a:moveTo>
                  <a:lnTo>
                    <a:pt x="72" y="144"/>
                  </a:lnTo>
                  <a:lnTo>
                    <a:pt x="80" y="152"/>
                  </a:lnTo>
                  <a:lnTo>
                    <a:pt x="112" y="152"/>
                  </a:lnTo>
                  <a:lnTo>
                    <a:pt x="136" y="144"/>
                  </a:lnTo>
                  <a:lnTo>
                    <a:pt x="128" y="128"/>
                  </a:lnTo>
                  <a:lnTo>
                    <a:pt x="128" y="88"/>
                  </a:lnTo>
                  <a:lnTo>
                    <a:pt x="152" y="80"/>
                  </a:lnTo>
                  <a:lnTo>
                    <a:pt x="152" y="64"/>
                  </a:lnTo>
                  <a:lnTo>
                    <a:pt x="144" y="64"/>
                  </a:lnTo>
                  <a:lnTo>
                    <a:pt x="152" y="64"/>
                  </a:lnTo>
                  <a:lnTo>
                    <a:pt x="128" y="64"/>
                  </a:lnTo>
                  <a:lnTo>
                    <a:pt x="120" y="16"/>
                  </a:lnTo>
                  <a:lnTo>
                    <a:pt x="96" y="16"/>
                  </a:lnTo>
                  <a:lnTo>
                    <a:pt x="80" y="24"/>
                  </a:lnTo>
                  <a:lnTo>
                    <a:pt x="72" y="24"/>
                  </a:lnTo>
                  <a:lnTo>
                    <a:pt x="48" y="0"/>
                  </a:lnTo>
                  <a:lnTo>
                    <a:pt x="16" y="0"/>
                  </a:lnTo>
                  <a:lnTo>
                    <a:pt x="0" y="8"/>
                  </a:lnTo>
                  <a:lnTo>
                    <a:pt x="8" y="56"/>
                  </a:lnTo>
                  <a:lnTo>
                    <a:pt x="16" y="80"/>
                  </a:lnTo>
                  <a:lnTo>
                    <a:pt x="0" y="112"/>
                  </a:lnTo>
                  <a:lnTo>
                    <a:pt x="0" y="144"/>
                  </a:lnTo>
                  <a:lnTo>
                    <a:pt x="8" y="136"/>
                  </a:lnTo>
                  <a:lnTo>
                    <a:pt x="16" y="14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03" name="Freeform 744"/>
            <p:cNvSpPr>
              <a:spLocks/>
            </p:cNvSpPr>
            <p:nvPr/>
          </p:nvSpPr>
          <p:spPr bwMode="auto">
            <a:xfrm>
              <a:off x="4676727" y="3486208"/>
              <a:ext cx="311439" cy="311439"/>
            </a:xfrm>
            <a:custGeom>
              <a:avLst/>
              <a:gdLst>
                <a:gd name="T0" fmla="*/ 2147483647 w 232"/>
                <a:gd name="T1" fmla="*/ 2147483647 h 232"/>
                <a:gd name="T2" fmla="*/ 2147483647 w 232"/>
                <a:gd name="T3" fmla="*/ 2147483647 h 232"/>
                <a:gd name="T4" fmla="*/ 2147483647 w 232"/>
                <a:gd name="T5" fmla="*/ 2147483647 h 232"/>
                <a:gd name="T6" fmla="*/ 2147483647 w 232"/>
                <a:gd name="T7" fmla="*/ 2147483647 h 232"/>
                <a:gd name="T8" fmla="*/ 2147483647 w 232"/>
                <a:gd name="T9" fmla="*/ 2147483647 h 232"/>
                <a:gd name="T10" fmla="*/ 2147483647 w 232"/>
                <a:gd name="T11" fmla="*/ 2147483647 h 232"/>
                <a:gd name="T12" fmla="*/ 0 w 232"/>
                <a:gd name="T13" fmla="*/ 2147483647 h 232"/>
                <a:gd name="T14" fmla="*/ 0 w 232"/>
                <a:gd name="T15" fmla="*/ 2147483647 h 232"/>
                <a:gd name="T16" fmla="*/ 2147483647 w 232"/>
                <a:gd name="T17" fmla="*/ 2147483647 h 232"/>
                <a:gd name="T18" fmla="*/ 2147483647 w 232"/>
                <a:gd name="T19" fmla="*/ 2147483647 h 232"/>
                <a:gd name="T20" fmla="*/ 2147483647 w 232"/>
                <a:gd name="T21" fmla="*/ 2147483647 h 232"/>
                <a:gd name="T22" fmla="*/ 2147483647 w 232"/>
                <a:gd name="T23" fmla="*/ 2147483647 h 232"/>
                <a:gd name="T24" fmla="*/ 2147483647 w 232"/>
                <a:gd name="T25" fmla="*/ 2147483647 h 232"/>
                <a:gd name="T26" fmla="*/ 2147483647 w 232"/>
                <a:gd name="T27" fmla="*/ 2147483647 h 232"/>
                <a:gd name="T28" fmla="*/ 2147483647 w 232"/>
                <a:gd name="T29" fmla="*/ 2147483647 h 232"/>
                <a:gd name="T30" fmla="*/ 2147483647 w 232"/>
                <a:gd name="T31" fmla="*/ 2147483647 h 232"/>
                <a:gd name="T32" fmla="*/ 2147483647 w 232"/>
                <a:gd name="T33" fmla="*/ 2147483647 h 232"/>
                <a:gd name="T34" fmla="*/ 2147483647 w 232"/>
                <a:gd name="T35" fmla="*/ 2147483647 h 232"/>
                <a:gd name="T36" fmla="*/ 2147483647 w 232"/>
                <a:gd name="T37" fmla="*/ 2147483647 h 232"/>
                <a:gd name="T38" fmla="*/ 2147483647 w 232"/>
                <a:gd name="T39" fmla="*/ 2147483647 h 232"/>
                <a:gd name="T40" fmla="*/ 2147483647 w 232"/>
                <a:gd name="T41" fmla="*/ 2147483647 h 232"/>
                <a:gd name="T42" fmla="*/ 2147483647 w 232"/>
                <a:gd name="T43" fmla="*/ 2147483647 h 232"/>
                <a:gd name="T44" fmla="*/ 2147483647 w 232"/>
                <a:gd name="T45" fmla="*/ 2147483647 h 232"/>
                <a:gd name="T46" fmla="*/ 2147483647 w 232"/>
                <a:gd name="T47" fmla="*/ 2147483647 h 232"/>
                <a:gd name="T48" fmla="*/ 2147483647 w 232"/>
                <a:gd name="T49" fmla="*/ 2147483647 h 232"/>
                <a:gd name="T50" fmla="*/ 2147483647 w 232"/>
                <a:gd name="T51" fmla="*/ 2147483647 h 232"/>
                <a:gd name="T52" fmla="*/ 2147483647 w 232"/>
                <a:gd name="T53" fmla="*/ 2147483647 h 232"/>
                <a:gd name="T54" fmla="*/ 2147483647 w 232"/>
                <a:gd name="T55" fmla="*/ 2147483647 h 232"/>
                <a:gd name="T56" fmla="*/ 2147483647 w 232"/>
                <a:gd name="T57" fmla="*/ 2147483647 h 232"/>
                <a:gd name="T58" fmla="*/ 2147483647 w 232"/>
                <a:gd name="T59" fmla="*/ 2147483647 h 232"/>
                <a:gd name="T60" fmla="*/ 2147483647 w 232"/>
                <a:gd name="T61" fmla="*/ 2147483647 h 232"/>
                <a:gd name="T62" fmla="*/ 2147483647 w 232"/>
                <a:gd name="T63" fmla="*/ 2147483647 h 232"/>
                <a:gd name="T64" fmla="*/ 2147483647 w 232"/>
                <a:gd name="T65" fmla="*/ 0 h 232"/>
                <a:gd name="T66" fmla="*/ 2147483647 w 232"/>
                <a:gd name="T67" fmla="*/ 0 h 232"/>
                <a:gd name="T68" fmla="*/ 2147483647 w 232"/>
                <a:gd name="T69" fmla="*/ 2147483647 h 232"/>
                <a:gd name="T70" fmla="*/ 2147483647 w 232"/>
                <a:gd name="T71" fmla="*/ 0 h 232"/>
                <a:gd name="T72" fmla="*/ 2147483647 w 232"/>
                <a:gd name="T73" fmla="*/ 2147483647 h 232"/>
                <a:gd name="T74" fmla="*/ 2147483647 w 232"/>
                <a:gd name="T75" fmla="*/ 2147483647 h 2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2"/>
                <a:gd name="T115" fmla="*/ 0 h 232"/>
                <a:gd name="T116" fmla="*/ 232 w 232"/>
                <a:gd name="T117" fmla="*/ 232 h 2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2" h="232">
                  <a:moveTo>
                    <a:pt x="80" y="24"/>
                  </a:moveTo>
                  <a:lnTo>
                    <a:pt x="72" y="72"/>
                  </a:lnTo>
                  <a:lnTo>
                    <a:pt x="56" y="80"/>
                  </a:lnTo>
                  <a:lnTo>
                    <a:pt x="40" y="112"/>
                  </a:lnTo>
                  <a:lnTo>
                    <a:pt x="24" y="128"/>
                  </a:lnTo>
                  <a:lnTo>
                    <a:pt x="8" y="128"/>
                  </a:lnTo>
                  <a:lnTo>
                    <a:pt x="0" y="136"/>
                  </a:lnTo>
                  <a:lnTo>
                    <a:pt x="0" y="152"/>
                  </a:lnTo>
                  <a:lnTo>
                    <a:pt x="16" y="144"/>
                  </a:lnTo>
                  <a:lnTo>
                    <a:pt x="48" y="144"/>
                  </a:lnTo>
                  <a:lnTo>
                    <a:pt x="72" y="168"/>
                  </a:lnTo>
                  <a:lnTo>
                    <a:pt x="80" y="168"/>
                  </a:lnTo>
                  <a:lnTo>
                    <a:pt x="96" y="160"/>
                  </a:lnTo>
                  <a:lnTo>
                    <a:pt x="120" y="160"/>
                  </a:lnTo>
                  <a:lnTo>
                    <a:pt x="128" y="208"/>
                  </a:lnTo>
                  <a:lnTo>
                    <a:pt x="152" y="208"/>
                  </a:lnTo>
                  <a:lnTo>
                    <a:pt x="168" y="208"/>
                  </a:lnTo>
                  <a:lnTo>
                    <a:pt x="192" y="224"/>
                  </a:lnTo>
                  <a:lnTo>
                    <a:pt x="216" y="232"/>
                  </a:lnTo>
                  <a:lnTo>
                    <a:pt x="216" y="224"/>
                  </a:lnTo>
                  <a:lnTo>
                    <a:pt x="208" y="208"/>
                  </a:lnTo>
                  <a:lnTo>
                    <a:pt x="208" y="200"/>
                  </a:lnTo>
                  <a:lnTo>
                    <a:pt x="216" y="176"/>
                  </a:lnTo>
                  <a:lnTo>
                    <a:pt x="224" y="168"/>
                  </a:lnTo>
                  <a:lnTo>
                    <a:pt x="216" y="144"/>
                  </a:lnTo>
                  <a:lnTo>
                    <a:pt x="216" y="120"/>
                  </a:lnTo>
                  <a:lnTo>
                    <a:pt x="208" y="96"/>
                  </a:lnTo>
                  <a:lnTo>
                    <a:pt x="216" y="72"/>
                  </a:lnTo>
                  <a:lnTo>
                    <a:pt x="232" y="40"/>
                  </a:lnTo>
                  <a:lnTo>
                    <a:pt x="232" y="16"/>
                  </a:lnTo>
                  <a:lnTo>
                    <a:pt x="224" y="8"/>
                  </a:lnTo>
                  <a:lnTo>
                    <a:pt x="200" y="8"/>
                  </a:lnTo>
                  <a:lnTo>
                    <a:pt x="192" y="0"/>
                  </a:lnTo>
                  <a:lnTo>
                    <a:pt x="160" y="0"/>
                  </a:lnTo>
                  <a:lnTo>
                    <a:pt x="128" y="8"/>
                  </a:lnTo>
                  <a:lnTo>
                    <a:pt x="104" y="0"/>
                  </a:lnTo>
                  <a:lnTo>
                    <a:pt x="80" y="8"/>
                  </a:lnTo>
                  <a:lnTo>
                    <a:pt x="80" y="2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04" name="Freeform 745"/>
            <p:cNvSpPr>
              <a:spLocks/>
            </p:cNvSpPr>
            <p:nvPr/>
          </p:nvSpPr>
          <p:spPr bwMode="auto">
            <a:xfrm>
              <a:off x="5030934" y="3271271"/>
              <a:ext cx="246738" cy="236869"/>
            </a:xfrm>
            <a:custGeom>
              <a:avLst/>
              <a:gdLst>
                <a:gd name="T0" fmla="*/ 2147483647 w 184"/>
                <a:gd name="T1" fmla="*/ 2147483647 h 176"/>
                <a:gd name="T2" fmla="*/ 2147483647 w 184"/>
                <a:gd name="T3" fmla="*/ 2147483647 h 176"/>
                <a:gd name="T4" fmla="*/ 2147483647 w 184"/>
                <a:gd name="T5" fmla="*/ 2147483647 h 176"/>
                <a:gd name="T6" fmla="*/ 2147483647 w 184"/>
                <a:gd name="T7" fmla="*/ 2147483647 h 176"/>
                <a:gd name="T8" fmla="*/ 2147483647 w 184"/>
                <a:gd name="T9" fmla="*/ 2147483647 h 176"/>
                <a:gd name="T10" fmla="*/ 2147483647 w 184"/>
                <a:gd name="T11" fmla="*/ 2147483647 h 176"/>
                <a:gd name="T12" fmla="*/ 2147483647 w 184"/>
                <a:gd name="T13" fmla="*/ 2147483647 h 176"/>
                <a:gd name="T14" fmla="*/ 2147483647 w 184"/>
                <a:gd name="T15" fmla="*/ 2147483647 h 176"/>
                <a:gd name="T16" fmla="*/ 2147483647 w 184"/>
                <a:gd name="T17" fmla="*/ 2147483647 h 176"/>
                <a:gd name="T18" fmla="*/ 2147483647 w 184"/>
                <a:gd name="T19" fmla="*/ 2147483647 h 176"/>
                <a:gd name="T20" fmla="*/ 2147483647 w 184"/>
                <a:gd name="T21" fmla="*/ 2147483647 h 176"/>
                <a:gd name="T22" fmla="*/ 2147483647 w 184"/>
                <a:gd name="T23" fmla="*/ 2147483647 h 176"/>
                <a:gd name="T24" fmla="*/ 2147483647 w 184"/>
                <a:gd name="T25" fmla="*/ 2147483647 h 176"/>
                <a:gd name="T26" fmla="*/ 2147483647 w 184"/>
                <a:gd name="T27" fmla="*/ 2147483647 h 176"/>
                <a:gd name="T28" fmla="*/ 2147483647 w 184"/>
                <a:gd name="T29" fmla="*/ 0 h 176"/>
                <a:gd name="T30" fmla="*/ 2147483647 w 184"/>
                <a:gd name="T31" fmla="*/ 0 h 176"/>
                <a:gd name="T32" fmla="*/ 2147483647 w 184"/>
                <a:gd name="T33" fmla="*/ 2147483647 h 176"/>
                <a:gd name="T34" fmla="*/ 2147483647 w 184"/>
                <a:gd name="T35" fmla="*/ 2147483647 h 176"/>
                <a:gd name="T36" fmla="*/ 2147483647 w 184"/>
                <a:gd name="T37" fmla="*/ 2147483647 h 176"/>
                <a:gd name="T38" fmla="*/ 2147483647 w 184"/>
                <a:gd name="T39" fmla="*/ 2147483647 h 176"/>
                <a:gd name="T40" fmla="*/ 2147483647 w 184"/>
                <a:gd name="T41" fmla="*/ 2147483647 h 176"/>
                <a:gd name="T42" fmla="*/ 0 w 184"/>
                <a:gd name="T43" fmla="*/ 2147483647 h 176"/>
                <a:gd name="T44" fmla="*/ 0 w 184"/>
                <a:gd name="T45" fmla="*/ 2147483647 h 176"/>
                <a:gd name="T46" fmla="*/ 2147483647 w 184"/>
                <a:gd name="T47" fmla="*/ 2147483647 h 176"/>
                <a:gd name="T48" fmla="*/ 2147483647 w 184"/>
                <a:gd name="T49" fmla="*/ 2147483647 h 176"/>
                <a:gd name="T50" fmla="*/ 2147483647 w 184"/>
                <a:gd name="T51" fmla="*/ 2147483647 h 176"/>
                <a:gd name="T52" fmla="*/ 2147483647 w 184"/>
                <a:gd name="T53" fmla="*/ 2147483647 h 176"/>
                <a:gd name="T54" fmla="*/ 2147483647 w 184"/>
                <a:gd name="T55" fmla="*/ 2147483647 h 176"/>
                <a:gd name="T56" fmla="*/ 2147483647 w 184"/>
                <a:gd name="T57" fmla="*/ 2147483647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4"/>
                <a:gd name="T88" fmla="*/ 0 h 176"/>
                <a:gd name="T89" fmla="*/ 184 w 184"/>
                <a:gd name="T90" fmla="*/ 176 h 1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4" h="176">
                  <a:moveTo>
                    <a:pt x="88" y="176"/>
                  </a:moveTo>
                  <a:lnTo>
                    <a:pt x="96" y="176"/>
                  </a:lnTo>
                  <a:lnTo>
                    <a:pt x="104" y="176"/>
                  </a:lnTo>
                  <a:lnTo>
                    <a:pt x="112" y="176"/>
                  </a:lnTo>
                  <a:lnTo>
                    <a:pt x="128" y="168"/>
                  </a:lnTo>
                  <a:lnTo>
                    <a:pt x="152" y="160"/>
                  </a:lnTo>
                  <a:lnTo>
                    <a:pt x="184" y="128"/>
                  </a:lnTo>
                  <a:lnTo>
                    <a:pt x="160" y="120"/>
                  </a:lnTo>
                  <a:lnTo>
                    <a:pt x="128" y="104"/>
                  </a:lnTo>
                  <a:lnTo>
                    <a:pt x="120" y="96"/>
                  </a:lnTo>
                  <a:lnTo>
                    <a:pt x="136" y="88"/>
                  </a:lnTo>
                  <a:lnTo>
                    <a:pt x="128" y="80"/>
                  </a:lnTo>
                  <a:lnTo>
                    <a:pt x="96" y="32"/>
                  </a:lnTo>
                  <a:lnTo>
                    <a:pt x="80" y="24"/>
                  </a:lnTo>
                  <a:lnTo>
                    <a:pt x="64" y="0"/>
                  </a:lnTo>
                  <a:lnTo>
                    <a:pt x="56" y="0"/>
                  </a:lnTo>
                  <a:lnTo>
                    <a:pt x="48" y="8"/>
                  </a:lnTo>
                  <a:lnTo>
                    <a:pt x="40" y="56"/>
                  </a:lnTo>
                  <a:lnTo>
                    <a:pt x="32" y="80"/>
                  </a:lnTo>
                  <a:lnTo>
                    <a:pt x="16" y="96"/>
                  </a:lnTo>
                  <a:lnTo>
                    <a:pt x="8" y="120"/>
                  </a:lnTo>
                  <a:lnTo>
                    <a:pt x="0" y="120"/>
                  </a:lnTo>
                  <a:lnTo>
                    <a:pt x="0" y="128"/>
                  </a:lnTo>
                  <a:lnTo>
                    <a:pt x="16" y="144"/>
                  </a:lnTo>
                  <a:lnTo>
                    <a:pt x="24" y="152"/>
                  </a:lnTo>
                  <a:lnTo>
                    <a:pt x="32" y="160"/>
                  </a:lnTo>
                  <a:lnTo>
                    <a:pt x="32" y="168"/>
                  </a:lnTo>
                  <a:lnTo>
                    <a:pt x="48" y="168"/>
                  </a:lnTo>
                  <a:lnTo>
                    <a:pt x="88" y="17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05" name="Freeform 746"/>
            <p:cNvSpPr>
              <a:spLocks/>
            </p:cNvSpPr>
            <p:nvPr/>
          </p:nvSpPr>
          <p:spPr bwMode="auto">
            <a:xfrm>
              <a:off x="5041900" y="3497174"/>
              <a:ext cx="139270" cy="161203"/>
            </a:xfrm>
            <a:custGeom>
              <a:avLst/>
              <a:gdLst>
                <a:gd name="T0" fmla="*/ 2147483647 w 104"/>
                <a:gd name="T1" fmla="*/ 2147483647 h 120"/>
                <a:gd name="T2" fmla="*/ 2147483647 w 104"/>
                <a:gd name="T3" fmla="*/ 2147483647 h 120"/>
                <a:gd name="T4" fmla="*/ 2147483647 w 104"/>
                <a:gd name="T5" fmla="*/ 2147483647 h 120"/>
                <a:gd name="T6" fmla="*/ 2147483647 w 104"/>
                <a:gd name="T7" fmla="*/ 2147483647 h 120"/>
                <a:gd name="T8" fmla="*/ 2147483647 w 104"/>
                <a:gd name="T9" fmla="*/ 2147483647 h 120"/>
                <a:gd name="T10" fmla="*/ 2147483647 w 104"/>
                <a:gd name="T11" fmla="*/ 2147483647 h 120"/>
                <a:gd name="T12" fmla="*/ 2147483647 w 104"/>
                <a:gd name="T13" fmla="*/ 0 h 120"/>
                <a:gd name="T14" fmla="*/ 2147483647 w 104"/>
                <a:gd name="T15" fmla="*/ 0 h 120"/>
                <a:gd name="T16" fmla="*/ 2147483647 w 104"/>
                <a:gd name="T17" fmla="*/ 0 h 120"/>
                <a:gd name="T18" fmla="*/ 0 w 104"/>
                <a:gd name="T19" fmla="*/ 2147483647 h 120"/>
                <a:gd name="T20" fmla="*/ 2147483647 w 104"/>
                <a:gd name="T21" fmla="*/ 2147483647 h 120"/>
                <a:gd name="T22" fmla="*/ 2147483647 w 104"/>
                <a:gd name="T23" fmla="*/ 2147483647 h 120"/>
                <a:gd name="T24" fmla="*/ 0 w 104"/>
                <a:gd name="T25" fmla="*/ 2147483647 h 120"/>
                <a:gd name="T26" fmla="*/ 2147483647 w 104"/>
                <a:gd name="T27" fmla="*/ 2147483647 h 120"/>
                <a:gd name="T28" fmla="*/ 2147483647 w 104"/>
                <a:gd name="T29" fmla="*/ 2147483647 h 120"/>
                <a:gd name="T30" fmla="*/ 2147483647 w 104"/>
                <a:gd name="T31" fmla="*/ 2147483647 h 120"/>
                <a:gd name="T32" fmla="*/ 2147483647 w 104"/>
                <a:gd name="T33" fmla="*/ 2147483647 h 120"/>
                <a:gd name="T34" fmla="*/ 2147483647 w 104"/>
                <a:gd name="T35" fmla="*/ 2147483647 h 120"/>
                <a:gd name="T36" fmla="*/ 2147483647 w 104"/>
                <a:gd name="T37" fmla="*/ 2147483647 h 120"/>
                <a:gd name="T38" fmla="*/ 2147483647 w 104"/>
                <a:gd name="T39" fmla="*/ 2147483647 h 120"/>
                <a:gd name="T40" fmla="*/ 2147483647 w 104"/>
                <a:gd name="T41" fmla="*/ 2147483647 h 120"/>
                <a:gd name="T42" fmla="*/ 2147483647 w 104"/>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4"/>
                <a:gd name="T67" fmla="*/ 0 h 120"/>
                <a:gd name="T68" fmla="*/ 104 w 104"/>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4" h="120">
                  <a:moveTo>
                    <a:pt x="96" y="24"/>
                  </a:moveTo>
                  <a:lnTo>
                    <a:pt x="104" y="16"/>
                  </a:lnTo>
                  <a:lnTo>
                    <a:pt x="104" y="8"/>
                  </a:lnTo>
                  <a:lnTo>
                    <a:pt x="96" y="8"/>
                  </a:lnTo>
                  <a:lnTo>
                    <a:pt x="88" y="8"/>
                  </a:lnTo>
                  <a:lnTo>
                    <a:pt x="80" y="8"/>
                  </a:lnTo>
                  <a:lnTo>
                    <a:pt x="40" y="0"/>
                  </a:lnTo>
                  <a:lnTo>
                    <a:pt x="24" y="0"/>
                  </a:lnTo>
                  <a:lnTo>
                    <a:pt x="16" y="0"/>
                  </a:lnTo>
                  <a:lnTo>
                    <a:pt x="0" y="8"/>
                  </a:lnTo>
                  <a:lnTo>
                    <a:pt x="8" y="16"/>
                  </a:lnTo>
                  <a:lnTo>
                    <a:pt x="8" y="32"/>
                  </a:lnTo>
                  <a:lnTo>
                    <a:pt x="0" y="48"/>
                  </a:lnTo>
                  <a:lnTo>
                    <a:pt x="8" y="72"/>
                  </a:lnTo>
                  <a:lnTo>
                    <a:pt x="48" y="96"/>
                  </a:lnTo>
                  <a:lnTo>
                    <a:pt x="48" y="104"/>
                  </a:lnTo>
                  <a:lnTo>
                    <a:pt x="72" y="120"/>
                  </a:lnTo>
                  <a:lnTo>
                    <a:pt x="72" y="112"/>
                  </a:lnTo>
                  <a:lnTo>
                    <a:pt x="88" y="88"/>
                  </a:lnTo>
                  <a:lnTo>
                    <a:pt x="104" y="80"/>
                  </a:lnTo>
                  <a:lnTo>
                    <a:pt x="96" y="64"/>
                  </a:lnTo>
                  <a:lnTo>
                    <a:pt x="96" y="2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06" name="Freeform 747"/>
            <p:cNvSpPr>
              <a:spLocks/>
            </p:cNvSpPr>
            <p:nvPr/>
          </p:nvSpPr>
          <p:spPr bwMode="auto">
            <a:xfrm>
              <a:off x="4891664" y="3840416"/>
              <a:ext cx="128304" cy="129401"/>
            </a:xfrm>
            <a:custGeom>
              <a:avLst/>
              <a:gdLst>
                <a:gd name="T0" fmla="*/ 2147483647 w 96"/>
                <a:gd name="T1" fmla="*/ 2147483647 h 96"/>
                <a:gd name="T2" fmla="*/ 2147483647 w 96"/>
                <a:gd name="T3" fmla="*/ 2147483647 h 96"/>
                <a:gd name="T4" fmla="*/ 2147483647 w 96"/>
                <a:gd name="T5" fmla="*/ 2147483647 h 96"/>
                <a:gd name="T6" fmla="*/ 0 w 96"/>
                <a:gd name="T7" fmla="*/ 2147483647 h 96"/>
                <a:gd name="T8" fmla="*/ 2147483647 w 96"/>
                <a:gd name="T9" fmla="*/ 2147483647 h 96"/>
                <a:gd name="T10" fmla="*/ 2147483647 w 96"/>
                <a:gd name="T11" fmla="*/ 2147483647 h 96"/>
                <a:gd name="T12" fmla="*/ 2147483647 w 96"/>
                <a:gd name="T13" fmla="*/ 2147483647 h 96"/>
                <a:gd name="T14" fmla="*/ 2147483647 w 96"/>
                <a:gd name="T15" fmla="*/ 2147483647 h 96"/>
                <a:gd name="T16" fmla="*/ 2147483647 w 96"/>
                <a:gd name="T17" fmla="*/ 2147483647 h 96"/>
                <a:gd name="T18" fmla="*/ 2147483647 w 96"/>
                <a:gd name="T19" fmla="*/ 2147483647 h 96"/>
                <a:gd name="T20" fmla="*/ 2147483647 w 96"/>
                <a:gd name="T21" fmla="*/ 2147483647 h 96"/>
                <a:gd name="T22" fmla="*/ 2147483647 w 96"/>
                <a:gd name="T23" fmla="*/ 2147483647 h 96"/>
                <a:gd name="T24" fmla="*/ 2147483647 w 96"/>
                <a:gd name="T25" fmla="*/ 2147483647 h 96"/>
                <a:gd name="T26" fmla="*/ 2147483647 w 96"/>
                <a:gd name="T27" fmla="*/ 2147483647 h 96"/>
                <a:gd name="T28" fmla="*/ 2147483647 w 96"/>
                <a:gd name="T29" fmla="*/ 2147483647 h 96"/>
                <a:gd name="T30" fmla="*/ 2147483647 w 96"/>
                <a:gd name="T31" fmla="*/ 0 h 96"/>
                <a:gd name="T32" fmla="*/ 2147483647 w 96"/>
                <a:gd name="T33" fmla="*/ 2147483647 h 96"/>
                <a:gd name="T34" fmla="*/ 2147483647 w 96"/>
                <a:gd name="T35" fmla="*/ 2147483647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6"/>
                <a:gd name="T55" fmla="*/ 0 h 96"/>
                <a:gd name="T56" fmla="*/ 96 w 96"/>
                <a:gd name="T57" fmla="*/ 96 h 9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6" h="96">
                  <a:moveTo>
                    <a:pt x="40" y="24"/>
                  </a:moveTo>
                  <a:lnTo>
                    <a:pt x="24" y="32"/>
                  </a:lnTo>
                  <a:lnTo>
                    <a:pt x="8" y="32"/>
                  </a:lnTo>
                  <a:lnTo>
                    <a:pt x="0" y="32"/>
                  </a:lnTo>
                  <a:lnTo>
                    <a:pt x="8" y="32"/>
                  </a:lnTo>
                  <a:lnTo>
                    <a:pt x="16" y="48"/>
                  </a:lnTo>
                  <a:lnTo>
                    <a:pt x="24" y="64"/>
                  </a:lnTo>
                  <a:lnTo>
                    <a:pt x="32" y="64"/>
                  </a:lnTo>
                  <a:lnTo>
                    <a:pt x="40" y="80"/>
                  </a:lnTo>
                  <a:lnTo>
                    <a:pt x="56" y="88"/>
                  </a:lnTo>
                  <a:lnTo>
                    <a:pt x="80" y="96"/>
                  </a:lnTo>
                  <a:lnTo>
                    <a:pt x="88" y="80"/>
                  </a:lnTo>
                  <a:lnTo>
                    <a:pt x="96" y="48"/>
                  </a:lnTo>
                  <a:lnTo>
                    <a:pt x="96" y="32"/>
                  </a:lnTo>
                  <a:lnTo>
                    <a:pt x="96" y="16"/>
                  </a:lnTo>
                  <a:lnTo>
                    <a:pt x="64" y="0"/>
                  </a:lnTo>
                  <a:lnTo>
                    <a:pt x="56" y="8"/>
                  </a:lnTo>
                  <a:lnTo>
                    <a:pt x="40" y="2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07" name="Freeform 748"/>
            <p:cNvSpPr>
              <a:spLocks/>
            </p:cNvSpPr>
            <p:nvPr/>
          </p:nvSpPr>
          <p:spPr bwMode="auto">
            <a:xfrm>
              <a:off x="4848896" y="3508141"/>
              <a:ext cx="224806" cy="375043"/>
            </a:xfrm>
            <a:custGeom>
              <a:avLst/>
              <a:gdLst>
                <a:gd name="T0" fmla="*/ 2147483647 w 168"/>
                <a:gd name="T1" fmla="*/ 2147483647 h 280"/>
                <a:gd name="T2" fmla="*/ 2147483647 w 168"/>
                <a:gd name="T3" fmla="*/ 2147483647 h 280"/>
                <a:gd name="T4" fmla="*/ 2147483647 w 168"/>
                <a:gd name="T5" fmla="*/ 2147483647 h 280"/>
                <a:gd name="T6" fmla="*/ 2147483647 w 168"/>
                <a:gd name="T7" fmla="*/ 2147483647 h 280"/>
                <a:gd name="T8" fmla="*/ 2147483647 w 168"/>
                <a:gd name="T9" fmla="*/ 2147483647 h 280"/>
                <a:gd name="T10" fmla="*/ 2147483647 w 168"/>
                <a:gd name="T11" fmla="*/ 2147483647 h 280"/>
                <a:gd name="T12" fmla="*/ 2147483647 w 168"/>
                <a:gd name="T13" fmla="*/ 2147483647 h 280"/>
                <a:gd name="T14" fmla="*/ 2147483647 w 168"/>
                <a:gd name="T15" fmla="*/ 2147483647 h 280"/>
                <a:gd name="T16" fmla="*/ 2147483647 w 168"/>
                <a:gd name="T17" fmla="*/ 2147483647 h 280"/>
                <a:gd name="T18" fmla="*/ 2147483647 w 168"/>
                <a:gd name="T19" fmla="*/ 2147483647 h 280"/>
                <a:gd name="T20" fmla="*/ 2147483647 w 168"/>
                <a:gd name="T21" fmla="*/ 2147483647 h 280"/>
                <a:gd name="T22" fmla="*/ 2147483647 w 168"/>
                <a:gd name="T23" fmla="*/ 2147483647 h 280"/>
                <a:gd name="T24" fmla="*/ 2147483647 w 168"/>
                <a:gd name="T25" fmla="*/ 2147483647 h 280"/>
                <a:gd name="T26" fmla="*/ 2147483647 w 168"/>
                <a:gd name="T27" fmla="*/ 2147483647 h 280"/>
                <a:gd name="T28" fmla="*/ 2147483647 w 168"/>
                <a:gd name="T29" fmla="*/ 2147483647 h 280"/>
                <a:gd name="T30" fmla="*/ 0 w 168"/>
                <a:gd name="T31" fmla="*/ 2147483647 h 280"/>
                <a:gd name="T32" fmla="*/ 0 w 168"/>
                <a:gd name="T33" fmla="*/ 2147483647 h 280"/>
                <a:gd name="T34" fmla="*/ 2147483647 w 168"/>
                <a:gd name="T35" fmla="*/ 2147483647 h 280"/>
                <a:gd name="T36" fmla="*/ 2147483647 w 168"/>
                <a:gd name="T37" fmla="*/ 2147483647 h 280"/>
                <a:gd name="T38" fmla="*/ 2147483647 w 168"/>
                <a:gd name="T39" fmla="*/ 2147483647 h 280"/>
                <a:gd name="T40" fmla="*/ 2147483647 w 168"/>
                <a:gd name="T41" fmla="*/ 2147483647 h 280"/>
                <a:gd name="T42" fmla="*/ 2147483647 w 168"/>
                <a:gd name="T43" fmla="*/ 2147483647 h 280"/>
                <a:gd name="T44" fmla="*/ 2147483647 w 168"/>
                <a:gd name="T45" fmla="*/ 2147483647 h 280"/>
                <a:gd name="T46" fmla="*/ 2147483647 w 168"/>
                <a:gd name="T47" fmla="*/ 2147483647 h 280"/>
                <a:gd name="T48" fmla="*/ 2147483647 w 168"/>
                <a:gd name="T49" fmla="*/ 2147483647 h 280"/>
                <a:gd name="T50" fmla="*/ 2147483647 w 168"/>
                <a:gd name="T51" fmla="*/ 2147483647 h 280"/>
                <a:gd name="T52" fmla="*/ 2147483647 w 168"/>
                <a:gd name="T53" fmla="*/ 2147483647 h 280"/>
                <a:gd name="T54" fmla="*/ 2147483647 w 168"/>
                <a:gd name="T55" fmla="*/ 2147483647 h 280"/>
                <a:gd name="T56" fmla="*/ 2147483647 w 168"/>
                <a:gd name="T57" fmla="*/ 2147483647 h 280"/>
                <a:gd name="T58" fmla="*/ 2147483647 w 168"/>
                <a:gd name="T59" fmla="*/ 2147483647 h 280"/>
                <a:gd name="T60" fmla="*/ 2147483647 w 168"/>
                <a:gd name="T61" fmla="*/ 2147483647 h 280"/>
                <a:gd name="T62" fmla="*/ 2147483647 w 168"/>
                <a:gd name="T63" fmla="*/ 2147483647 h 280"/>
                <a:gd name="T64" fmla="*/ 2147483647 w 168"/>
                <a:gd name="T65" fmla="*/ 2147483647 h 280"/>
                <a:gd name="T66" fmla="*/ 2147483647 w 168"/>
                <a:gd name="T67" fmla="*/ 2147483647 h 280"/>
                <a:gd name="T68" fmla="*/ 2147483647 w 168"/>
                <a:gd name="T69" fmla="*/ 2147483647 h 280"/>
                <a:gd name="T70" fmla="*/ 2147483647 w 168"/>
                <a:gd name="T71" fmla="*/ 2147483647 h 280"/>
                <a:gd name="T72" fmla="*/ 2147483647 w 168"/>
                <a:gd name="T73" fmla="*/ 2147483647 h 280"/>
                <a:gd name="T74" fmla="*/ 2147483647 w 168"/>
                <a:gd name="T75" fmla="*/ 2147483647 h 280"/>
                <a:gd name="T76" fmla="*/ 2147483647 w 168"/>
                <a:gd name="T77" fmla="*/ 2147483647 h 280"/>
                <a:gd name="T78" fmla="*/ 2147483647 w 168"/>
                <a:gd name="T79" fmla="*/ 2147483647 h 280"/>
                <a:gd name="T80" fmla="*/ 2147483647 w 168"/>
                <a:gd name="T81" fmla="*/ 2147483647 h 280"/>
                <a:gd name="T82" fmla="*/ 2147483647 w 168"/>
                <a:gd name="T83" fmla="*/ 2147483647 h 280"/>
                <a:gd name="T84" fmla="*/ 2147483647 w 168"/>
                <a:gd name="T85" fmla="*/ 2147483647 h 280"/>
                <a:gd name="T86" fmla="*/ 2147483647 w 168"/>
                <a:gd name="T87" fmla="*/ 2147483647 h 280"/>
                <a:gd name="T88" fmla="*/ 2147483647 w 168"/>
                <a:gd name="T89" fmla="*/ 2147483647 h 280"/>
                <a:gd name="T90" fmla="*/ 2147483647 w 168"/>
                <a:gd name="T91" fmla="*/ 2147483647 h 280"/>
                <a:gd name="T92" fmla="*/ 2147483647 w 168"/>
                <a:gd name="T93" fmla="*/ 2147483647 h 280"/>
                <a:gd name="T94" fmla="*/ 2147483647 w 168"/>
                <a:gd name="T95" fmla="*/ 2147483647 h 280"/>
                <a:gd name="T96" fmla="*/ 2147483647 w 168"/>
                <a:gd name="T97" fmla="*/ 2147483647 h 280"/>
                <a:gd name="T98" fmla="*/ 2147483647 w 168"/>
                <a:gd name="T99" fmla="*/ 2147483647 h 280"/>
                <a:gd name="T100" fmla="*/ 2147483647 w 168"/>
                <a:gd name="T101" fmla="*/ 2147483647 h 280"/>
                <a:gd name="T102" fmla="*/ 2147483647 w 168"/>
                <a:gd name="T103" fmla="*/ 2147483647 h 280"/>
                <a:gd name="T104" fmla="*/ 2147483647 w 168"/>
                <a:gd name="T105" fmla="*/ 0 h 280"/>
                <a:gd name="T106" fmla="*/ 2147483647 w 168"/>
                <a:gd name="T107" fmla="*/ 0 h 280"/>
                <a:gd name="T108" fmla="*/ 2147483647 w 168"/>
                <a:gd name="T109" fmla="*/ 2147483647 h 280"/>
                <a:gd name="T110" fmla="*/ 2147483647 w 168"/>
                <a:gd name="T111" fmla="*/ 0 h 280"/>
                <a:gd name="T112" fmla="*/ 2147483647 w 168"/>
                <a:gd name="T113" fmla="*/ 2147483647 h 28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8"/>
                <a:gd name="T172" fmla="*/ 0 h 280"/>
                <a:gd name="T173" fmla="*/ 168 w 168"/>
                <a:gd name="T174" fmla="*/ 280 h 28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8" h="280">
                  <a:moveTo>
                    <a:pt x="104" y="24"/>
                  </a:moveTo>
                  <a:lnTo>
                    <a:pt x="88" y="56"/>
                  </a:lnTo>
                  <a:lnTo>
                    <a:pt x="80" y="80"/>
                  </a:lnTo>
                  <a:lnTo>
                    <a:pt x="88" y="104"/>
                  </a:lnTo>
                  <a:lnTo>
                    <a:pt x="88" y="128"/>
                  </a:lnTo>
                  <a:lnTo>
                    <a:pt x="96" y="152"/>
                  </a:lnTo>
                  <a:lnTo>
                    <a:pt x="88" y="160"/>
                  </a:lnTo>
                  <a:lnTo>
                    <a:pt x="80" y="184"/>
                  </a:lnTo>
                  <a:lnTo>
                    <a:pt x="80" y="192"/>
                  </a:lnTo>
                  <a:lnTo>
                    <a:pt x="88" y="208"/>
                  </a:lnTo>
                  <a:lnTo>
                    <a:pt x="88" y="216"/>
                  </a:lnTo>
                  <a:lnTo>
                    <a:pt x="64" y="208"/>
                  </a:lnTo>
                  <a:lnTo>
                    <a:pt x="40" y="192"/>
                  </a:lnTo>
                  <a:lnTo>
                    <a:pt x="24" y="192"/>
                  </a:lnTo>
                  <a:lnTo>
                    <a:pt x="24" y="208"/>
                  </a:lnTo>
                  <a:lnTo>
                    <a:pt x="0" y="216"/>
                  </a:lnTo>
                  <a:lnTo>
                    <a:pt x="0" y="256"/>
                  </a:lnTo>
                  <a:lnTo>
                    <a:pt x="8" y="272"/>
                  </a:lnTo>
                  <a:lnTo>
                    <a:pt x="24" y="272"/>
                  </a:lnTo>
                  <a:lnTo>
                    <a:pt x="32" y="280"/>
                  </a:lnTo>
                  <a:lnTo>
                    <a:pt x="24" y="280"/>
                  </a:lnTo>
                  <a:lnTo>
                    <a:pt x="32" y="280"/>
                  </a:lnTo>
                  <a:lnTo>
                    <a:pt x="40" y="280"/>
                  </a:lnTo>
                  <a:lnTo>
                    <a:pt x="56" y="280"/>
                  </a:lnTo>
                  <a:lnTo>
                    <a:pt x="72" y="272"/>
                  </a:lnTo>
                  <a:lnTo>
                    <a:pt x="88" y="256"/>
                  </a:lnTo>
                  <a:lnTo>
                    <a:pt x="96" y="248"/>
                  </a:lnTo>
                  <a:lnTo>
                    <a:pt x="128" y="232"/>
                  </a:lnTo>
                  <a:lnTo>
                    <a:pt x="144" y="240"/>
                  </a:lnTo>
                  <a:lnTo>
                    <a:pt x="152" y="248"/>
                  </a:lnTo>
                  <a:lnTo>
                    <a:pt x="160" y="256"/>
                  </a:lnTo>
                  <a:lnTo>
                    <a:pt x="168" y="248"/>
                  </a:lnTo>
                  <a:lnTo>
                    <a:pt x="168" y="240"/>
                  </a:lnTo>
                  <a:lnTo>
                    <a:pt x="160" y="216"/>
                  </a:lnTo>
                  <a:lnTo>
                    <a:pt x="160" y="200"/>
                  </a:lnTo>
                  <a:lnTo>
                    <a:pt x="152" y="176"/>
                  </a:lnTo>
                  <a:lnTo>
                    <a:pt x="152" y="168"/>
                  </a:lnTo>
                  <a:lnTo>
                    <a:pt x="128" y="168"/>
                  </a:lnTo>
                  <a:lnTo>
                    <a:pt x="112" y="160"/>
                  </a:lnTo>
                  <a:lnTo>
                    <a:pt x="104" y="136"/>
                  </a:lnTo>
                  <a:lnTo>
                    <a:pt x="96" y="104"/>
                  </a:lnTo>
                  <a:lnTo>
                    <a:pt x="104" y="96"/>
                  </a:lnTo>
                  <a:lnTo>
                    <a:pt x="96" y="64"/>
                  </a:lnTo>
                  <a:lnTo>
                    <a:pt x="120" y="64"/>
                  </a:lnTo>
                  <a:lnTo>
                    <a:pt x="128" y="80"/>
                  </a:lnTo>
                  <a:lnTo>
                    <a:pt x="144" y="80"/>
                  </a:lnTo>
                  <a:lnTo>
                    <a:pt x="144" y="72"/>
                  </a:lnTo>
                  <a:lnTo>
                    <a:pt x="144" y="64"/>
                  </a:lnTo>
                  <a:lnTo>
                    <a:pt x="152" y="64"/>
                  </a:lnTo>
                  <a:lnTo>
                    <a:pt x="144" y="40"/>
                  </a:lnTo>
                  <a:lnTo>
                    <a:pt x="152" y="24"/>
                  </a:lnTo>
                  <a:lnTo>
                    <a:pt x="152" y="8"/>
                  </a:lnTo>
                  <a:lnTo>
                    <a:pt x="144" y="0"/>
                  </a:lnTo>
                  <a:lnTo>
                    <a:pt x="136" y="0"/>
                  </a:lnTo>
                  <a:lnTo>
                    <a:pt x="112" y="8"/>
                  </a:lnTo>
                  <a:lnTo>
                    <a:pt x="104" y="0"/>
                  </a:lnTo>
                  <a:lnTo>
                    <a:pt x="104" y="2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08" name="Freeform 749"/>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lnTo>
                    <a:pt x="72" y="5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09" name="Freeform 750"/>
            <p:cNvSpPr>
              <a:spLocks/>
            </p:cNvSpPr>
            <p:nvPr/>
          </p:nvSpPr>
          <p:spPr bwMode="auto">
            <a:xfrm>
              <a:off x="4797355" y="3883183"/>
              <a:ext cx="160106" cy="161203"/>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10" name="Freeform 751"/>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11" name="Freeform 752"/>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12" name="Freeform 753"/>
            <p:cNvSpPr>
              <a:spLocks/>
            </p:cNvSpPr>
            <p:nvPr/>
          </p:nvSpPr>
          <p:spPr bwMode="auto">
            <a:xfrm>
              <a:off x="4471660" y="3389706"/>
              <a:ext cx="10966" cy="109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13" name="Freeform 754"/>
            <p:cNvSpPr>
              <a:spLocks/>
            </p:cNvSpPr>
            <p:nvPr/>
          </p:nvSpPr>
          <p:spPr bwMode="auto">
            <a:xfrm>
              <a:off x="4471660" y="3389706"/>
              <a:ext cx="10966" cy="1097"/>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14" name="Freeform 755"/>
            <p:cNvSpPr>
              <a:spLocks/>
            </p:cNvSpPr>
            <p:nvPr/>
          </p:nvSpPr>
          <p:spPr bwMode="auto">
            <a:xfrm>
              <a:off x="4471660" y="3389706"/>
              <a:ext cx="10966" cy="1097"/>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15" name="Freeform 756"/>
            <p:cNvSpPr>
              <a:spLocks/>
            </p:cNvSpPr>
            <p:nvPr/>
          </p:nvSpPr>
          <p:spPr bwMode="auto">
            <a:xfrm>
              <a:off x="4417925" y="3389706"/>
              <a:ext cx="64701" cy="96502"/>
            </a:xfrm>
            <a:custGeom>
              <a:avLst/>
              <a:gdLst>
                <a:gd name="T0" fmla="*/ 2147483647 w 48"/>
                <a:gd name="T1" fmla="*/ 2147483647 h 72"/>
                <a:gd name="T2" fmla="*/ 2147483647 w 48"/>
                <a:gd name="T3" fmla="*/ 0 h 72"/>
                <a:gd name="T4" fmla="*/ 2147483647 w 48"/>
                <a:gd name="T5" fmla="*/ 0 h 72"/>
                <a:gd name="T6" fmla="*/ 0 w 48"/>
                <a:gd name="T7" fmla="*/ 0 h 72"/>
                <a:gd name="T8" fmla="*/ 0 w 48"/>
                <a:gd name="T9" fmla="*/ 2147483647 h 72"/>
                <a:gd name="T10" fmla="*/ 2147483647 w 48"/>
                <a:gd name="T11" fmla="*/ 2147483647 h 72"/>
                <a:gd name="T12" fmla="*/ 0 w 48"/>
                <a:gd name="T13" fmla="*/ 2147483647 h 72"/>
                <a:gd name="T14" fmla="*/ 0 w 48"/>
                <a:gd name="T15" fmla="*/ 2147483647 h 72"/>
                <a:gd name="T16" fmla="*/ 0 w 48"/>
                <a:gd name="T17" fmla="*/ 2147483647 h 72"/>
                <a:gd name="T18" fmla="*/ 2147483647 w 48"/>
                <a:gd name="T19" fmla="*/ 2147483647 h 72"/>
                <a:gd name="T20" fmla="*/ 2147483647 w 48"/>
                <a:gd name="T21" fmla="*/ 2147483647 h 72"/>
                <a:gd name="T22" fmla="*/ 2147483647 w 48"/>
                <a:gd name="T23" fmla="*/ 2147483647 h 72"/>
                <a:gd name="T24" fmla="*/ 2147483647 w 48"/>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
                <a:gd name="T40" fmla="*/ 0 h 72"/>
                <a:gd name="T41" fmla="*/ 48 w 48"/>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 h="72">
                  <a:moveTo>
                    <a:pt x="40" y="8"/>
                  </a:moveTo>
                  <a:lnTo>
                    <a:pt x="40" y="0"/>
                  </a:lnTo>
                  <a:lnTo>
                    <a:pt x="24" y="0"/>
                  </a:lnTo>
                  <a:lnTo>
                    <a:pt x="0" y="0"/>
                  </a:lnTo>
                  <a:lnTo>
                    <a:pt x="0" y="16"/>
                  </a:lnTo>
                  <a:lnTo>
                    <a:pt x="8" y="32"/>
                  </a:lnTo>
                  <a:lnTo>
                    <a:pt x="0" y="48"/>
                  </a:lnTo>
                  <a:lnTo>
                    <a:pt x="0" y="56"/>
                  </a:lnTo>
                  <a:lnTo>
                    <a:pt x="0" y="72"/>
                  </a:lnTo>
                  <a:lnTo>
                    <a:pt x="24" y="72"/>
                  </a:lnTo>
                  <a:lnTo>
                    <a:pt x="48" y="64"/>
                  </a:lnTo>
                  <a:lnTo>
                    <a:pt x="40" y="24"/>
                  </a:lnTo>
                  <a:lnTo>
                    <a:pt x="40"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16" name="Freeform 757"/>
            <p:cNvSpPr>
              <a:spLocks/>
            </p:cNvSpPr>
            <p:nvPr/>
          </p:nvSpPr>
          <p:spPr bwMode="auto">
            <a:xfrm>
              <a:off x="4514428" y="3325006"/>
              <a:ext cx="205068" cy="183135"/>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2147483647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0 w 153"/>
                <a:gd name="T37" fmla="*/ 2147483647 h 136"/>
                <a:gd name="T38" fmla="*/ 0 w 153"/>
                <a:gd name="T39" fmla="*/ 2147483647 h 136"/>
                <a:gd name="T40" fmla="*/ 2147483647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136"/>
                <a:gd name="T80" fmla="*/ 153 w 153"/>
                <a:gd name="T81" fmla="*/ 136 h 1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17" name="Freeform 758"/>
            <p:cNvSpPr>
              <a:spLocks/>
            </p:cNvSpPr>
            <p:nvPr/>
          </p:nvSpPr>
          <p:spPr bwMode="auto">
            <a:xfrm>
              <a:off x="4719495" y="3389706"/>
              <a:ext cx="214937" cy="129401"/>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0 h 96"/>
                <a:gd name="T38" fmla="*/ 2147483647 w 160"/>
                <a:gd name="T39" fmla="*/ 2147483647 h 96"/>
                <a:gd name="T40" fmla="*/ 2147483647 w 160"/>
                <a:gd name="T41" fmla="*/ 2147483647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0"/>
                <a:gd name="T64" fmla="*/ 0 h 96"/>
                <a:gd name="T65" fmla="*/ 160 w 160"/>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18" name="Freeform 759"/>
            <p:cNvSpPr>
              <a:spLocks/>
            </p:cNvSpPr>
            <p:nvPr/>
          </p:nvSpPr>
          <p:spPr bwMode="auto">
            <a:xfrm>
              <a:off x="4514428" y="3325006"/>
              <a:ext cx="205068" cy="183135"/>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0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2147483647 w 153"/>
                <a:gd name="T37" fmla="*/ 2147483647 h 136"/>
                <a:gd name="T38" fmla="*/ 0 w 153"/>
                <a:gd name="T39" fmla="*/ 2147483647 h 136"/>
                <a:gd name="T40" fmla="*/ 0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2147483647 w 153"/>
                <a:gd name="T53" fmla="*/ 2147483647 h 1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3"/>
                <a:gd name="T82" fmla="*/ 0 h 136"/>
                <a:gd name="T83" fmla="*/ 153 w 153"/>
                <a:gd name="T84" fmla="*/ 136 h 1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19" name="Freeform 760"/>
            <p:cNvSpPr>
              <a:spLocks/>
            </p:cNvSpPr>
            <p:nvPr/>
          </p:nvSpPr>
          <p:spPr bwMode="auto">
            <a:xfrm>
              <a:off x="4719495" y="3389706"/>
              <a:ext cx="214937" cy="129401"/>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2147483647 h 96"/>
                <a:gd name="T38" fmla="*/ 2147483647 w 160"/>
                <a:gd name="T39" fmla="*/ 0 h 96"/>
                <a:gd name="T40" fmla="*/ 2147483647 w 160"/>
                <a:gd name="T41" fmla="*/ 2147483647 h 96"/>
                <a:gd name="T42" fmla="*/ 2147483647 w 160"/>
                <a:gd name="T43" fmla="*/ 2147483647 h 9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0"/>
                <a:gd name="T67" fmla="*/ 0 h 96"/>
                <a:gd name="T68" fmla="*/ 160 w 160"/>
                <a:gd name="T69" fmla="*/ 96 h 9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20" name="Freeform 761"/>
            <p:cNvSpPr>
              <a:spLocks/>
            </p:cNvSpPr>
            <p:nvPr/>
          </p:nvSpPr>
          <p:spPr bwMode="auto">
            <a:xfrm>
              <a:off x="4654795" y="3508141"/>
              <a:ext cx="129401" cy="161203"/>
            </a:xfrm>
            <a:custGeom>
              <a:avLst/>
              <a:gdLst>
                <a:gd name="T0" fmla="*/ 2147483647 w 96"/>
                <a:gd name="T1" fmla="*/ 2147483647 h 120"/>
                <a:gd name="T2" fmla="*/ 2147483647 w 96"/>
                <a:gd name="T3" fmla="*/ 2147483647 h 120"/>
                <a:gd name="T4" fmla="*/ 2147483647 w 96"/>
                <a:gd name="T5" fmla="*/ 2147483647 h 120"/>
                <a:gd name="T6" fmla="*/ 2147483647 w 96"/>
                <a:gd name="T7" fmla="*/ 2147483647 h 120"/>
                <a:gd name="T8" fmla="*/ 2147483647 w 96"/>
                <a:gd name="T9" fmla="*/ 2147483647 h 120"/>
                <a:gd name="T10" fmla="*/ 2147483647 w 96"/>
                <a:gd name="T11" fmla="*/ 0 h 120"/>
                <a:gd name="T12" fmla="*/ 2147483647 w 96"/>
                <a:gd name="T13" fmla="*/ 0 h 120"/>
                <a:gd name="T14" fmla="*/ 2147483647 w 96"/>
                <a:gd name="T15" fmla="*/ 2147483647 h 120"/>
                <a:gd name="T16" fmla="*/ 2147483647 w 96"/>
                <a:gd name="T17" fmla="*/ 2147483647 h 120"/>
                <a:gd name="T18" fmla="*/ 2147483647 w 96"/>
                <a:gd name="T19" fmla="*/ 2147483647 h 120"/>
                <a:gd name="T20" fmla="*/ 2147483647 w 96"/>
                <a:gd name="T21" fmla="*/ 2147483647 h 120"/>
                <a:gd name="T22" fmla="*/ 2147483647 w 96"/>
                <a:gd name="T23" fmla="*/ 2147483647 h 120"/>
                <a:gd name="T24" fmla="*/ 2147483647 w 96"/>
                <a:gd name="T25" fmla="*/ 2147483647 h 120"/>
                <a:gd name="T26" fmla="*/ 2147483647 w 96"/>
                <a:gd name="T27" fmla="*/ 2147483647 h 120"/>
                <a:gd name="T28" fmla="*/ 2147483647 w 96"/>
                <a:gd name="T29" fmla="*/ 2147483647 h 120"/>
                <a:gd name="T30" fmla="*/ 2147483647 w 96"/>
                <a:gd name="T31" fmla="*/ 2147483647 h 120"/>
                <a:gd name="T32" fmla="*/ 2147483647 w 96"/>
                <a:gd name="T33" fmla="*/ 2147483647 h 120"/>
                <a:gd name="T34" fmla="*/ 0 w 96"/>
                <a:gd name="T35" fmla="*/ 2147483647 h 120"/>
                <a:gd name="T36" fmla="*/ 2147483647 w 96"/>
                <a:gd name="T37" fmla="*/ 2147483647 h 120"/>
                <a:gd name="T38" fmla="*/ 2147483647 w 96"/>
                <a:gd name="T39" fmla="*/ 2147483647 h 120"/>
                <a:gd name="T40" fmla="*/ 2147483647 w 96"/>
                <a:gd name="T41" fmla="*/ 2147483647 h 120"/>
                <a:gd name="T42" fmla="*/ 2147483647 w 96"/>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6"/>
                <a:gd name="T67" fmla="*/ 0 h 120"/>
                <a:gd name="T68" fmla="*/ 96 w 96"/>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6" h="120">
                  <a:moveTo>
                    <a:pt x="40" y="112"/>
                  </a:moveTo>
                  <a:lnTo>
                    <a:pt x="56" y="96"/>
                  </a:lnTo>
                  <a:lnTo>
                    <a:pt x="72" y="64"/>
                  </a:lnTo>
                  <a:lnTo>
                    <a:pt x="88" y="56"/>
                  </a:lnTo>
                  <a:lnTo>
                    <a:pt x="96" y="8"/>
                  </a:lnTo>
                  <a:lnTo>
                    <a:pt x="88" y="0"/>
                  </a:lnTo>
                  <a:lnTo>
                    <a:pt x="72" y="0"/>
                  </a:lnTo>
                  <a:lnTo>
                    <a:pt x="56" y="8"/>
                  </a:lnTo>
                  <a:lnTo>
                    <a:pt x="48" y="16"/>
                  </a:lnTo>
                  <a:lnTo>
                    <a:pt x="40" y="24"/>
                  </a:lnTo>
                  <a:lnTo>
                    <a:pt x="32" y="24"/>
                  </a:lnTo>
                  <a:lnTo>
                    <a:pt x="32" y="32"/>
                  </a:lnTo>
                  <a:lnTo>
                    <a:pt x="40" y="40"/>
                  </a:lnTo>
                  <a:lnTo>
                    <a:pt x="32" y="56"/>
                  </a:lnTo>
                  <a:lnTo>
                    <a:pt x="32" y="80"/>
                  </a:lnTo>
                  <a:lnTo>
                    <a:pt x="16" y="80"/>
                  </a:lnTo>
                  <a:lnTo>
                    <a:pt x="8" y="88"/>
                  </a:lnTo>
                  <a:lnTo>
                    <a:pt x="0" y="96"/>
                  </a:lnTo>
                  <a:lnTo>
                    <a:pt x="8" y="104"/>
                  </a:lnTo>
                  <a:lnTo>
                    <a:pt x="16" y="120"/>
                  </a:lnTo>
                  <a:lnTo>
                    <a:pt x="24" y="112"/>
                  </a:lnTo>
                  <a:lnTo>
                    <a:pt x="40" y="11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21" name="Freeform 762"/>
            <p:cNvSpPr>
              <a:spLocks/>
            </p:cNvSpPr>
            <p:nvPr/>
          </p:nvSpPr>
          <p:spPr bwMode="auto">
            <a:xfrm>
              <a:off x="4622993" y="3539943"/>
              <a:ext cx="85536" cy="96502"/>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22" name="Freeform 763"/>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2147483647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0 w 96"/>
                <a:gd name="T31" fmla="*/ 2147483647 h 128"/>
                <a:gd name="T32" fmla="*/ 2147483647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lnTo>
                    <a:pt x="96" y="11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23" name="Freeform 764"/>
            <p:cNvSpPr>
              <a:spLocks/>
            </p:cNvSpPr>
            <p:nvPr/>
          </p:nvSpPr>
          <p:spPr bwMode="auto">
            <a:xfrm>
              <a:off x="4622993" y="3539943"/>
              <a:ext cx="85536" cy="96502"/>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24" name="Freeform 765"/>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0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2147483647 w 96"/>
                <a:gd name="T31" fmla="*/ 2147483647 h 128"/>
                <a:gd name="T32" fmla="*/ 0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25" name="Freeform 766"/>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0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2147483647 w 96"/>
                <a:gd name="T31" fmla="*/ 2147483647 h 128"/>
                <a:gd name="T32" fmla="*/ 0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26" name="Freeform 767"/>
            <p:cNvSpPr>
              <a:spLocks/>
            </p:cNvSpPr>
            <p:nvPr/>
          </p:nvSpPr>
          <p:spPr bwMode="auto">
            <a:xfrm>
              <a:off x="4482626" y="3357905"/>
              <a:ext cx="42768" cy="107468"/>
            </a:xfrm>
            <a:custGeom>
              <a:avLst/>
              <a:gdLst>
                <a:gd name="T0" fmla="*/ 2147483647 w 32"/>
                <a:gd name="T1" fmla="*/ 2147483647 h 80"/>
                <a:gd name="T2" fmla="*/ 2147483647 w 32"/>
                <a:gd name="T3" fmla="*/ 2147483647 h 80"/>
                <a:gd name="T4" fmla="*/ 2147483647 w 32"/>
                <a:gd name="T5" fmla="*/ 2147483647 h 80"/>
                <a:gd name="T6" fmla="*/ 2147483647 w 32"/>
                <a:gd name="T7" fmla="*/ 0 h 80"/>
                <a:gd name="T8" fmla="*/ 2147483647 w 32"/>
                <a:gd name="T9" fmla="*/ 2147483647 h 80"/>
                <a:gd name="T10" fmla="*/ 2147483647 w 32"/>
                <a:gd name="T11" fmla="*/ 2147483647 h 80"/>
                <a:gd name="T12" fmla="*/ 0 w 32"/>
                <a:gd name="T13" fmla="*/ 2147483647 h 80"/>
                <a:gd name="T14" fmla="*/ 0 w 32"/>
                <a:gd name="T15" fmla="*/ 2147483647 h 80"/>
                <a:gd name="T16" fmla="*/ 2147483647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
                <a:gd name="T40" fmla="*/ 0 h 80"/>
                <a:gd name="T41" fmla="*/ 32 w 32"/>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27" name="Freeform 768"/>
            <p:cNvSpPr>
              <a:spLocks/>
            </p:cNvSpPr>
            <p:nvPr/>
          </p:nvSpPr>
          <p:spPr bwMode="auto">
            <a:xfrm>
              <a:off x="4471660" y="3389706"/>
              <a:ext cx="31802" cy="85536"/>
            </a:xfrm>
            <a:custGeom>
              <a:avLst/>
              <a:gdLst>
                <a:gd name="T0" fmla="*/ 2147483647 w 24"/>
                <a:gd name="T1" fmla="*/ 2147483647 h 64"/>
                <a:gd name="T2" fmla="*/ 2147483647 w 24"/>
                <a:gd name="T3" fmla="*/ 0 h 64"/>
                <a:gd name="T4" fmla="*/ 0 w 24"/>
                <a:gd name="T5" fmla="*/ 0 h 64"/>
                <a:gd name="T6" fmla="*/ 0 w 24"/>
                <a:gd name="T7" fmla="*/ 2147483647 h 64"/>
                <a:gd name="T8" fmla="*/ 0 w 24"/>
                <a:gd name="T9" fmla="*/ 2147483647 h 64"/>
                <a:gd name="T10" fmla="*/ 2147483647 w 24"/>
                <a:gd name="T11" fmla="*/ 2147483647 h 64"/>
                <a:gd name="T12" fmla="*/ 2147483647 w 24"/>
                <a:gd name="T13" fmla="*/ 2147483647 h 64"/>
                <a:gd name="T14" fmla="*/ 2147483647 w 24"/>
                <a:gd name="T15" fmla="*/ 2147483647 h 64"/>
                <a:gd name="T16" fmla="*/ 2147483647 w 24"/>
                <a:gd name="T17" fmla="*/ 2147483647 h 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64"/>
                <a:gd name="T29" fmla="*/ 24 w 24"/>
                <a:gd name="T30" fmla="*/ 64 h 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64">
                  <a:moveTo>
                    <a:pt x="8" y="8"/>
                  </a:moveTo>
                  <a:lnTo>
                    <a:pt x="8" y="0"/>
                  </a:lnTo>
                  <a:lnTo>
                    <a:pt x="0" y="0"/>
                  </a:lnTo>
                  <a:lnTo>
                    <a:pt x="0" y="8"/>
                  </a:lnTo>
                  <a:lnTo>
                    <a:pt x="0" y="24"/>
                  </a:lnTo>
                  <a:lnTo>
                    <a:pt x="8" y="64"/>
                  </a:lnTo>
                  <a:lnTo>
                    <a:pt x="24" y="56"/>
                  </a:lnTo>
                  <a:lnTo>
                    <a:pt x="16" y="40"/>
                  </a:lnTo>
                  <a:lnTo>
                    <a:pt x="8"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28" name="Freeform 769"/>
            <p:cNvSpPr>
              <a:spLocks/>
            </p:cNvSpPr>
            <p:nvPr/>
          </p:nvSpPr>
          <p:spPr bwMode="auto">
            <a:xfrm>
              <a:off x="4482626" y="3357905"/>
              <a:ext cx="42768" cy="107468"/>
            </a:xfrm>
            <a:custGeom>
              <a:avLst/>
              <a:gdLst>
                <a:gd name="T0" fmla="*/ 2147483647 w 32"/>
                <a:gd name="T1" fmla="*/ 2147483647 h 80"/>
                <a:gd name="T2" fmla="*/ 2147483647 w 32"/>
                <a:gd name="T3" fmla="*/ 2147483647 h 80"/>
                <a:gd name="T4" fmla="*/ 2147483647 w 32"/>
                <a:gd name="T5" fmla="*/ 2147483647 h 80"/>
                <a:gd name="T6" fmla="*/ 2147483647 w 32"/>
                <a:gd name="T7" fmla="*/ 2147483647 h 80"/>
                <a:gd name="T8" fmla="*/ 2147483647 w 32"/>
                <a:gd name="T9" fmla="*/ 0 h 80"/>
                <a:gd name="T10" fmla="*/ 2147483647 w 32"/>
                <a:gd name="T11" fmla="*/ 2147483647 h 80"/>
                <a:gd name="T12" fmla="*/ 2147483647 w 32"/>
                <a:gd name="T13" fmla="*/ 2147483647 h 80"/>
                <a:gd name="T14" fmla="*/ 0 w 32"/>
                <a:gd name="T15" fmla="*/ 2147483647 h 80"/>
                <a:gd name="T16" fmla="*/ 0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2147483647 w 32"/>
                <a:gd name="T27" fmla="*/ 2147483647 h 80"/>
                <a:gd name="T28" fmla="*/ 2147483647 w 32"/>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80"/>
                <a:gd name="T47" fmla="*/ 32 w 32"/>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29" name="Freeform 770"/>
            <p:cNvSpPr>
              <a:spLocks/>
            </p:cNvSpPr>
            <p:nvPr/>
          </p:nvSpPr>
          <p:spPr bwMode="auto">
            <a:xfrm>
              <a:off x="4471660" y="3389706"/>
              <a:ext cx="31802" cy="85536"/>
            </a:xfrm>
            <a:custGeom>
              <a:avLst/>
              <a:gdLst>
                <a:gd name="T0" fmla="*/ 2147483647 w 24"/>
                <a:gd name="T1" fmla="*/ 2147483647 h 64"/>
                <a:gd name="T2" fmla="*/ 2147483647 w 24"/>
                <a:gd name="T3" fmla="*/ 0 h 64"/>
                <a:gd name="T4" fmla="*/ 0 w 24"/>
                <a:gd name="T5" fmla="*/ 0 h 64"/>
                <a:gd name="T6" fmla="*/ 0 w 24"/>
                <a:gd name="T7" fmla="*/ 0 h 64"/>
                <a:gd name="T8" fmla="*/ 0 w 24"/>
                <a:gd name="T9" fmla="*/ 2147483647 h 64"/>
                <a:gd name="T10" fmla="*/ 0 w 24"/>
                <a:gd name="T11" fmla="*/ 2147483647 h 64"/>
                <a:gd name="T12" fmla="*/ 2147483647 w 24"/>
                <a:gd name="T13" fmla="*/ 2147483647 h 64"/>
                <a:gd name="T14" fmla="*/ 2147483647 w 24"/>
                <a:gd name="T15" fmla="*/ 2147483647 h 64"/>
                <a:gd name="T16" fmla="*/ 2147483647 w 24"/>
                <a:gd name="T17" fmla="*/ 2147483647 h 64"/>
                <a:gd name="T18" fmla="*/ 2147483647 w 24"/>
                <a:gd name="T19" fmla="*/ 2147483647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64"/>
                <a:gd name="T32" fmla="*/ 24 w 24"/>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64">
                  <a:moveTo>
                    <a:pt x="8" y="8"/>
                  </a:moveTo>
                  <a:lnTo>
                    <a:pt x="8" y="0"/>
                  </a:lnTo>
                  <a:lnTo>
                    <a:pt x="0" y="0"/>
                  </a:lnTo>
                  <a:lnTo>
                    <a:pt x="0" y="8"/>
                  </a:lnTo>
                  <a:lnTo>
                    <a:pt x="0" y="24"/>
                  </a:lnTo>
                  <a:lnTo>
                    <a:pt x="8" y="64"/>
                  </a:lnTo>
                  <a:lnTo>
                    <a:pt x="24" y="56"/>
                  </a:lnTo>
                  <a:lnTo>
                    <a:pt x="16" y="40"/>
                  </a:lnTo>
                  <a:lnTo>
                    <a:pt x="8"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30" name="Freeform 771"/>
            <p:cNvSpPr>
              <a:spLocks/>
            </p:cNvSpPr>
            <p:nvPr/>
          </p:nvSpPr>
          <p:spPr bwMode="auto">
            <a:xfrm>
              <a:off x="4665761" y="3862348"/>
              <a:ext cx="225903" cy="224806"/>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0 h 168"/>
                <a:gd name="T36" fmla="*/ 2147483647 w 168"/>
                <a:gd name="T37" fmla="*/ 2147483647 h 168"/>
                <a:gd name="T38" fmla="*/ 0 w 168"/>
                <a:gd name="T39" fmla="*/ 2147483647 h 168"/>
                <a:gd name="T40" fmla="*/ 2147483647 w 168"/>
                <a:gd name="T41" fmla="*/ 2147483647 h 168"/>
                <a:gd name="T42" fmla="*/ 2147483647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8"/>
                <a:gd name="T79" fmla="*/ 0 h 168"/>
                <a:gd name="T80" fmla="*/ 168 w 168"/>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31" name="Freeform 772"/>
            <p:cNvSpPr>
              <a:spLocks/>
            </p:cNvSpPr>
            <p:nvPr/>
          </p:nvSpPr>
          <p:spPr bwMode="auto">
            <a:xfrm>
              <a:off x="4482626" y="3250436"/>
              <a:ext cx="53734" cy="64700"/>
            </a:xfrm>
            <a:custGeom>
              <a:avLst/>
              <a:gdLst>
                <a:gd name="T0" fmla="*/ 0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0 w 40"/>
                <a:gd name="T11" fmla="*/ 2147483647 h 48"/>
                <a:gd name="T12" fmla="*/ 0 60000 65536"/>
                <a:gd name="T13" fmla="*/ 0 60000 65536"/>
                <a:gd name="T14" fmla="*/ 0 60000 65536"/>
                <a:gd name="T15" fmla="*/ 0 60000 65536"/>
                <a:gd name="T16" fmla="*/ 0 60000 65536"/>
                <a:gd name="T17" fmla="*/ 0 60000 65536"/>
                <a:gd name="T18" fmla="*/ 0 w 40"/>
                <a:gd name="T19" fmla="*/ 0 h 48"/>
                <a:gd name="T20" fmla="*/ 40 w 40"/>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40" h="48">
                  <a:moveTo>
                    <a:pt x="0" y="48"/>
                  </a:moveTo>
                  <a:lnTo>
                    <a:pt x="16" y="48"/>
                  </a:lnTo>
                  <a:lnTo>
                    <a:pt x="40" y="40"/>
                  </a:lnTo>
                  <a:lnTo>
                    <a:pt x="40" y="32"/>
                  </a:lnTo>
                  <a:lnTo>
                    <a:pt x="40" y="0"/>
                  </a:lnTo>
                  <a:lnTo>
                    <a:pt x="0" y="4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32" name="Freeform 774"/>
            <p:cNvSpPr>
              <a:spLocks/>
            </p:cNvSpPr>
            <p:nvPr/>
          </p:nvSpPr>
          <p:spPr bwMode="auto">
            <a:xfrm>
              <a:off x="4665761" y="3862348"/>
              <a:ext cx="225903" cy="224806"/>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2147483647 h 168"/>
                <a:gd name="T36" fmla="*/ 2147483647 w 168"/>
                <a:gd name="T37" fmla="*/ 2147483647 h 168"/>
                <a:gd name="T38" fmla="*/ 2147483647 w 168"/>
                <a:gd name="T39" fmla="*/ 0 h 168"/>
                <a:gd name="T40" fmla="*/ 2147483647 w 168"/>
                <a:gd name="T41" fmla="*/ 2147483647 h 168"/>
                <a:gd name="T42" fmla="*/ 0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2147483647 w 168"/>
                <a:gd name="T53" fmla="*/ 2147483647 h 168"/>
                <a:gd name="T54" fmla="*/ 2147483647 w 168"/>
                <a:gd name="T55" fmla="*/ 2147483647 h 16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68"/>
                <a:gd name="T86" fmla="*/ 168 w 168"/>
                <a:gd name="T87" fmla="*/ 168 h 16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33" name="Freeform 775"/>
            <p:cNvSpPr>
              <a:spLocks/>
            </p:cNvSpPr>
            <p:nvPr/>
          </p:nvSpPr>
          <p:spPr bwMode="auto">
            <a:xfrm>
              <a:off x="1611683" y="1831415"/>
              <a:ext cx="461675" cy="632747"/>
            </a:xfrm>
            <a:custGeom>
              <a:avLst/>
              <a:gdLst>
                <a:gd name="T0" fmla="*/ 2147483647 w 344"/>
                <a:gd name="T1" fmla="*/ 2147483647 h 472"/>
                <a:gd name="T2" fmla="*/ 2147483647 w 344"/>
                <a:gd name="T3" fmla="*/ 2147483647 h 472"/>
                <a:gd name="T4" fmla="*/ 2147483647 w 344"/>
                <a:gd name="T5" fmla="*/ 2147483647 h 472"/>
                <a:gd name="T6" fmla="*/ 2147483647 w 344"/>
                <a:gd name="T7" fmla="*/ 2147483647 h 472"/>
                <a:gd name="T8" fmla="*/ 2147483647 w 344"/>
                <a:gd name="T9" fmla="*/ 2147483647 h 472"/>
                <a:gd name="T10" fmla="*/ 2147483647 w 344"/>
                <a:gd name="T11" fmla="*/ 2147483647 h 472"/>
                <a:gd name="T12" fmla="*/ 2147483647 w 344"/>
                <a:gd name="T13" fmla="*/ 2147483647 h 472"/>
                <a:gd name="T14" fmla="*/ 2147483647 w 344"/>
                <a:gd name="T15" fmla="*/ 0 h 472"/>
                <a:gd name="T16" fmla="*/ 2147483647 w 344"/>
                <a:gd name="T17" fmla="*/ 2147483647 h 472"/>
                <a:gd name="T18" fmla="*/ 2147483647 w 344"/>
                <a:gd name="T19" fmla="*/ 2147483647 h 472"/>
                <a:gd name="T20" fmla="*/ 2147483647 w 344"/>
                <a:gd name="T21" fmla="*/ 2147483647 h 472"/>
                <a:gd name="T22" fmla="*/ 2147483647 w 344"/>
                <a:gd name="T23" fmla="*/ 2147483647 h 472"/>
                <a:gd name="T24" fmla="*/ 2147483647 w 344"/>
                <a:gd name="T25" fmla="*/ 2147483647 h 472"/>
                <a:gd name="T26" fmla="*/ 2147483647 w 344"/>
                <a:gd name="T27" fmla="*/ 2147483647 h 472"/>
                <a:gd name="T28" fmla="*/ 2147483647 w 344"/>
                <a:gd name="T29" fmla="*/ 2147483647 h 472"/>
                <a:gd name="T30" fmla="*/ 2147483647 w 344"/>
                <a:gd name="T31" fmla="*/ 2147483647 h 472"/>
                <a:gd name="T32" fmla="*/ 2147483647 w 344"/>
                <a:gd name="T33" fmla="*/ 2147483647 h 472"/>
                <a:gd name="T34" fmla="*/ 2147483647 w 344"/>
                <a:gd name="T35" fmla="*/ 2147483647 h 472"/>
                <a:gd name="T36" fmla="*/ 2147483647 w 344"/>
                <a:gd name="T37" fmla="*/ 2147483647 h 472"/>
                <a:gd name="T38" fmla="*/ 0 w 344"/>
                <a:gd name="T39" fmla="*/ 2147483647 h 472"/>
                <a:gd name="T40" fmla="*/ 2147483647 w 344"/>
                <a:gd name="T41" fmla="*/ 2147483647 h 472"/>
                <a:gd name="T42" fmla="*/ 2147483647 w 344"/>
                <a:gd name="T43" fmla="*/ 2147483647 h 472"/>
                <a:gd name="T44" fmla="*/ 2147483647 w 344"/>
                <a:gd name="T45" fmla="*/ 2147483647 h 472"/>
                <a:gd name="T46" fmla="*/ 2147483647 w 344"/>
                <a:gd name="T47" fmla="*/ 2147483647 h 472"/>
                <a:gd name="T48" fmla="*/ 2147483647 w 344"/>
                <a:gd name="T49" fmla="*/ 2147483647 h 472"/>
                <a:gd name="T50" fmla="*/ 2147483647 w 344"/>
                <a:gd name="T51" fmla="*/ 2147483647 h 472"/>
                <a:gd name="T52" fmla="*/ 2147483647 w 344"/>
                <a:gd name="T53" fmla="*/ 2147483647 h 472"/>
                <a:gd name="T54" fmla="*/ 2147483647 w 344"/>
                <a:gd name="T55" fmla="*/ 2147483647 h 472"/>
                <a:gd name="T56" fmla="*/ 2147483647 w 344"/>
                <a:gd name="T57" fmla="*/ 2147483647 h 472"/>
                <a:gd name="T58" fmla="*/ 2147483647 w 344"/>
                <a:gd name="T59" fmla="*/ 2147483647 h 472"/>
                <a:gd name="T60" fmla="*/ 2147483647 w 344"/>
                <a:gd name="T61" fmla="*/ 2147483647 h 472"/>
                <a:gd name="T62" fmla="*/ 2147483647 w 344"/>
                <a:gd name="T63" fmla="*/ 2147483647 h 472"/>
                <a:gd name="T64" fmla="*/ 2147483647 w 344"/>
                <a:gd name="T65" fmla="*/ 2147483647 h 472"/>
                <a:gd name="T66" fmla="*/ 2147483647 w 344"/>
                <a:gd name="T67" fmla="*/ 2147483647 h 472"/>
                <a:gd name="T68" fmla="*/ 2147483647 w 344"/>
                <a:gd name="T69" fmla="*/ 2147483647 h 472"/>
                <a:gd name="T70" fmla="*/ 2147483647 w 344"/>
                <a:gd name="T71" fmla="*/ 2147483647 h 472"/>
                <a:gd name="T72" fmla="*/ 2147483647 w 344"/>
                <a:gd name="T73" fmla="*/ 2147483647 h 472"/>
                <a:gd name="T74" fmla="*/ 2147483647 w 344"/>
                <a:gd name="T75" fmla="*/ 2147483647 h 472"/>
                <a:gd name="T76" fmla="*/ 2147483647 w 344"/>
                <a:gd name="T77" fmla="*/ 2147483647 h 472"/>
                <a:gd name="T78" fmla="*/ 2147483647 w 344"/>
                <a:gd name="T79" fmla="*/ 2147483647 h 472"/>
                <a:gd name="T80" fmla="*/ 2147483647 w 344"/>
                <a:gd name="T81" fmla="*/ 2147483647 h 472"/>
                <a:gd name="T82" fmla="*/ 2147483647 w 344"/>
                <a:gd name="T83" fmla="*/ 2147483647 h 472"/>
                <a:gd name="T84" fmla="*/ 2147483647 w 344"/>
                <a:gd name="T85" fmla="*/ 2147483647 h 472"/>
                <a:gd name="T86" fmla="*/ 2147483647 w 344"/>
                <a:gd name="T87" fmla="*/ 2147483647 h 472"/>
                <a:gd name="T88" fmla="*/ 2147483647 w 344"/>
                <a:gd name="T89" fmla="*/ 2147483647 h 472"/>
                <a:gd name="T90" fmla="*/ 2147483647 w 344"/>
                <a:gd name="T91" fmla="*/ 2147483647 h 472"/>
                <a:gd name="T92" fmla="*/ 2147483647 w 344"/>
                <a:gd name="T93" fmla="*/ 2147483647 h 472"/>
                <a:gd name="T94" fmla="*/ 2147483647 w 344"/>
                <a:gd name="T95" fmla="*/ 2147483647 h 47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44"/>
                <a:gd name="T145" fmla="*/ 0 h 472"/>
                <a:gd name="T146" fmla="*/ 344 w 344"/>
                <a:gd name="T147" fmla="*/ 472 h 47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44" h="472">
                  <a:moveTo>
                    <a:pt x="336" y="64"/>
                  </a:moveTo>
                  <a:lnTo>
                    <a:pt x="328" y="48"/>
                  </a:lnTo>
                  <a:lnTo>
                    <a:pt x="288" y="56"/>
                  </a:lnTo>
                  <a:lnTo>
                    <a:pt x="240" y="32"/>
                  </a:lnTo>
                  <a:lnTo>
                    <a:pt x="216" y="32"/>
                  </a:lnTo>
                  <a:lnTo>
                    <a:pt x="192" y="24"/>
                  </a:lnTo>
                  <a:lnTo>
                    <a:pt x="192" y="8"/>
                  </a:lnTo>
                  <a:lnTo>
                    <a:pt x="152" y="0"/>
                  </a:lnTo>
                  <a:lnTo>
                    <a:pt x="136" y="16"/>
                  </a:lnTo>
                  <a:lnTo>
                    <a:pt x="104" y="24"/>
                  </a:lnTo>
                  <a:lnTo>
                    <a:pt x="80" y="40"/>
                  </a:lnTo>
                  <a:lnTo>
                    <a:pt x="64" y="80"/>
                  </a:lnTo>
                  <a:lnTo>
                    <a:pt x="32" y="88"/>
                  </a:lnTo>
                  <a:lnTo>
                    <a:pt x="32" y="112"/>
                  </a:lnTo>
                  <a:lnTo>
                    <a:pt x="56" y="144"/>
                  </a:lnTo>
                  <a:lnTo>
                    <a:pt x="80" y="160"/>
                  </a:lnTo>
                  <a:lnTo>
                    <a:pt x="80" y="176"/>
                  </a:lnTo>
                  <a:lnTo>
                    <a:pt x="64" y="184"/>
                  </a:lnTo>
                  <a:lnTo>
                    <a:pt x="40" y="176"/>
                  </a:lnTo>
                  <a:lnTo>
                    <a:pt x="0" y="200"/>
                  </a:lnTo>
                  <a:lnTo>
                    <a:pt x="16" y="216"/>
                  </a:lnTo>
                  <a:lnTo>
                    <a:pt x="32" y="232"/>
                  </a:lnTo>
                  <a:lnTo>
                    <a:pt x="64" y="232"/>
                  </a:lnTo>
                  <a:lnTo>
                    <a:pt x="96" y="232"/>
                  </a:lnTo>
                  <a:lnTo>
                    <a:pt x="80" y="264"/>
                  </a:lnTo>
                  <a:lnTo>
                    <a:pt x="48" y="272"/>
                  </a:lnTo>
                  <a:lnTo>
                    <a:pt x="24" y="288"/>
                  </a:lnTo>
                  <a:lnTo>
                    <a:pt x="24" y="312"/>
                  </a:lnTo>
                  <a:lnTo>
                    <a:pt x="48" y="328"/>
                  </a:lnTo>
                  <a:lnTo>
                    <a:pt x="56" y="352"/>
                  </a:lnTo>
                  <a:lnTo>
                    <a:pt x="72" y="360"/>
                  </a:lnTo>
                  <a:lnTo>
                    <a:pt x="80" y="384"/>
                  </a:lnTo>
                  <a:lnTo>
                    <a:pt x="104" y="384"/>
                  </a:lnTo>
                  <a:lnTo>
                    <a:pt x="144" y="384"/>
                  </a:lnTo>
                  <a:lnTo>
                    <a:pt x="120" y="416"/>
                  </a:lnTo>
                  <a:lnTo>
                    <a:pt x="64" y="472"/>
                  </a:lnTo>
                  <a:lnTo>
                    <a:pt x="128" y="432"/>
                  </a:lnTo>
                  <a:lnTo>
                    <a:pt x="184" y="376"/>
                  </a:lnTo>
                  <a:lnTo>
                    <a:pt x="176" y="368"/>
                  </a:lnTo>
                  <a:lnTo>
                    <a:pt x="208" y="328"/>
                  </a:lnTo>
                  <a:lnTo>
                    <a:pt x="216" y="344"/>
                  </a:lnTo>
                  <a:lnTo>
                    <a:pt x="224" y="360"/>
                  </a:lnTo>
                  <a:lnTo>
                    <a:pt x="248" y="344"/>
                  </a:lnTo>
                  <a:lnTo>
                    <a:pt x="272" y="328"/>
                  </a:lnTo>
                  <a:lnTo>
                    <a:pt x="288" y="336"/>
                  </a:lnTo>
                  <a:lnTo>
                    <a:pt x="344" y="344"/>
                  </a:lnTo>
                  <a:lnTo>
                    <a:pt x="344" y="64"/>
                  </a:lnTo>
                  <a:lnTo>
                    <a:pt x="336" y="64"/>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34" name="Freeform 777"/>
            <p:cNvSpPr>
              <a:spLocks/>
            </p:cNvSpPr>
            <p:nvPr/>
          </p:nvSpPr>
          <p:spPr bwMode="auto">
            <a:xfrm>
              <a:off x="2346417" y="2627558"/>
              <a:ext cx="975989" cy="504443"/>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0 h 376"/>
                <a:gd name="T50" fmla="*/ 2147483647 w 728"/>
                <a:gd name="T51" fmla="*/ 2147483647 h 376"/>
                <a:gd name="T52" fmla="*/ 2147483647 w 728"/>
                <a:gd name="T53" fmla="*/ 2147483647 h 376"/>
                <a:gd name="T54" fmla="*/ 2147483647 w 728"/>
                <a:gd name="T55" fmla="*/ 2147483647 h 376"/>
                <a:gd name="T56" fmla="*/ 0 w 728"/>
                <a:gd name="T57" fmla="*/ 2147483647 h 376"/>
                <a:gd name="T58" fmla="*/ 2147483647 w 728"/>
                <a:gd name="T59" fmla="*/ 2147483647 h 376"/>
                <a:gd name="T60" fmla="*/ 2147483647 w 728"/>
                <a:gd name="T61" fmla="*/ 2147483647 h 376"/>
                <a:gd name="T62" fmla="*/ 2147483647 w 728"/>
                <a:gd name="T63" fmla="*/ 2147483647 h 376"/>
                <a:gd name="T64" fmla="*/ 2147483647 w 728"/>
                <a:gd name="T65" fmla="*/ 2147483647 h 3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8"/>
                <a:gd name="T100" fmla="*/ 0 h 376"/>
                <a:gd name="T101" fmla="*/ 728 w 728"/>
                <a:gd name="T102" fmla="*/ 376 h 3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35" name="Freeform 779"/>
            <p:cNvSpPr>
              <a:spLocks/>
            </p:cNvSpPr>
            <p:nvPr/>
          </p:nvSpPr>
          <p:spPr bwMode="auto">
            <a:xfrm>
              <a:off x="2346417" y="2627558"/>
              <a:ext cx="975989" cy="504443"/>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2147483647 h 376"/>
                <a:gd name="T50" fmla="*/ 2147483647 w 728"/>
                <a:gd name="T51" fmla="*/ 0 h 376"/>
                <a:gd name="T52" fmla="*/ 2147483647 w 728"/>
                <a:gd name="T53" fmla="*/ 2147483647 h 376"/>
                <a:gd name="T54" fmla="*/ 2147483647 w 728"/>
                <a:gd name="T55" fmla="*/ 2147483647 h 376"/>
                <a:gd name="T56" fmla="*/ 2147483647 w 728"/>
                <a:gd name="T57" fmla="*/ 2147483647 h 376"/>
                <a:gd name="T58" fmla="*/ 0 w 728"/>
                <a:gd name="T59" fmla="*/ 2147483647 h 376"/>
                <a:gd name="T60" fmla="*/ 2147483647 w 728"/>
                <a:gd name="T61" fmla="*/ 2147483647 h 376"/>
                <a:gd name="T62" fmla="*/ 2147483647 w 728"/>
                <a:gd name="T63" fmla="*/ 2147483647 h 376"/>
                <a:gd name="T64" fmla="*/ 2147483647 w 728"/>
                <a:gd name="T65" fmla="*/ 2147483647 h 376"/>
                <a:gd name="T66" fmla="*/ 2147483647 w 728"/>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28"/>
                <a:gd name="T103" fmla="*/ 0 h 376"/>
                <a:gd name="T104" fmla="*/ 728 w 728"/>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grpFill/>
            <a:ln w="3175" cmpd="sng">
              <a:solidFill>
                <a:schemeClr val="bg1">
                  <a:lumMod val="85000"/>
                </a:schemeClr>
              </a:solidFill>
              <a:miter lim="800000"/>
              <a:headEnd/>
              <a:tailEnd/>
            </a:ln>
          </p:spPr>
          <p:txBody>
            <a:bodyPr/>
            <a:lstStyle/>
            <a:p>
              <a:pPr defTabSz="914400"/>
              <a:endParaRPr lang="zh-CN" altLang="en-US" dirty="0">
                <a:solidFill>
                  <a:prstClr val="black"/>
                </a:solidFill>
              </a:endParaRPr>
            </a:p>
          </p:txBody>
        </p:sp>
        <p:sp>
          <p:nvSpPr>
            <p:cNvPr id="236" name="Freeform 780"/>
            <p:cNvSpPr>
              <a:spLocks/>
            </p:cNvSpPr>
            <p:nvPr/>
          </p:nvSpPr>
          <p:spPr bwMode="auto">
            <a:xfrm>
              <a:off x="2968199" y="3315136"/>
              <a:ext cx="75667" cy="74570"/>
            </a:xfrm>
            <a:custGeom>
              <a:avLst/>
              <a:gdLst>
                <a:gd name="T0" fmla="*/ 2147483647 w 56"/>
                <a:gd name="T1" fmla="*/ 2147483647 h 56"/>
                <a:gd name="T2" fmla="*/ 2147483647 w 56"/>
                <a:gd name="T3" fmla="*/ 2147483647 h 56"/>
                <a:gd name="T4" fmla="*/ 2147483647 w 56"/>
                <a:gd name="T5" fmla="*/ 0 h 56"/>
                <a:gd name="T6" fmla="*/ 2147483647 w 56"/>
                <a:gd name="T7" fmla="*/ 2147483647 h 56"/>
                <a:gd name="T8" fmla="*/ 0 w 56"/>
                <a:gd name="T9" fmla="*/ 2147483647 h 56"/>
                <a:gd name="T10" fmla="*/ 2147483647 w 56"/>
                <a:gd name="T11" fmla="*/ 2147483647 h 56"/>
                <a:gd name="T12" fmla="*/ 2147483647 w 56"/>
                <a:gd name="T13" fmla="*/ 2147483647 h 56"/>
                <a:gd name="T14" fmla="*/ 2147483647 w 56"/>
                <a:gd name="T15" fmla="*/ 2147483647 h 56"/>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56"/>
                <a:gd name="T26" fmla="*/ 56 w 56"/>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56">
                  <a:moveTo>
                    <a:pt x="56" y="56"/>
                  </a:moveTo>
                  <a:lnTo>
                    <a:pt x="56" y="48"/>
                  </a:lnTo>
                  <a:lnTo>
                    <a:pt x="56" y="0"/>
                  </a:lnTo>
                  <a:lnTo>
                    <a:pt x="32" y="16"/>
                  </a:lnTo>
                  <a:lnTo>
                    <a:pt x="0" y="24"/>
                  </a:lnTo>
                  <a:lnTo>
                    <a:pt x="24" y="56"/>
                  </a:lnTo>
                  <a:lnTo>
                    <a:pt x="40" y="56"/>
                  </a:lnTo>
                  <a:lnTo>
                    <a:pt x="56" y="56"/>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37" name="Freeform 781"/>
            <p:cNvSpPr>
              <a:spLocks/>
            </p:cNvSpPr>
            <p:nvPr/>
          </p:nvSpPr>
          <p:spPr bwMode="auto">
            <a:xfrm>
              <a:off x="3001097" y="3389706"/>
              <a:ext cx="63604" cy="42768"/>
            </a:xfrm>
            <a:custGeom>
              <a:avLst/>
              <a:gdLst>
                <a:gd name="T0" fmla="*/ 2147483647 w 48"/>
                <a:gd name="T1" fmla="*/ 0 h 32"/>
                <a:gd name="T2" fmla="*/ 2147483647 w 48"/>
                <a:gd name="T3" fmla="*/ 0 h 32"/>
                <a:gd name="T4" fmla="*/ 0 w 48"/>
                <a:gd name="T5" fmla="*/ 0 h 32"/>
                <a:gd name="T6" fmla="*/ 2147483647 w 48"/>
                <a:gd name="T7" fmla="*/ 2147483647 h 32"/>
                <a:gd name="T8" fmla="*/ 2147483647 w 48"/>
                <a:gd name="T9" fmla="*/ 2147483647 h 32"/>
                <a:gd name="T10" fmla="*/ 2147483647 w 48"/>
                <a:gd name="T11" fmla="*/ 2147483647 h 32"/>
                <a:gd name="T12" fmla="*/ 2147483647 w 48"/>
                <a:gd name="T13" fmla="*/ 0 h 32"/>
                <a:gd name="T14" fmla="*/ 0 60000 65536"/>
                <a:gd name="T15" fmla="*/ 0 60000 65536"/>
                <a:gd name="T16" fmla="*/ 0 60000 65536"/>
                <a:gd name="T17" fmla="*/ 0 60000 65536"/>
                <a:gd name="T18" fmla="*/ 0 60000 65536"/>
                <a:gd name="T19" fmla="*/ 0 60000 65536"/>
                <a:gd name="T20" fmla="*/ 0 60000 65536"/>
                <a:gd name="T21" fmla="*/ 0 w 48"/>
                <a:gd name="T22" fmla="*/ 0 h 32"/>
                <a:gd name="T23" fmla="*/ 48 w 4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32">
                  <a:moveTo>
                    <a:pt x="32" y="0"/>
                  </a:moveTo>
                  <a:lnTo>
                    <a:pt x="16" y="0"/>
                  </a:lnTo>
                  <a:lnTo>
                    <a:pt x="0" y="0"/>
                  </a:lnTo>
                  <a:lnTo>
                    <a:pt x="8" y="8"/>
                  </a:lnTo>
                  <a:lnTo>
                    <a:pt x="40" y="32"/>
                  </a:lnTo>
                  <a:lnTo>
                    <a:pt x="48" y="16"/>
                  </a:lnTo>
                  <a:lnTo>
                    <a:pt x="32" y="0"/>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38" name="Freeform 782"/>
            <p:cNvSpPr>
              <a:spLocks/>
            </p:cNvSpPr>
            <p:nvPr/>
          </p:nvSpPr>
          <p:spPr bwMode="auto">
            <a:xfrm>
              <a:off x="3054832" y="3411638"/>
              <a:ext cx="96502" cy="42768"/>
            </a:xfrm>
            <a:custGeom>
              <a:avLst/>
              <a:gdLst>
                <a:gd name="T0" fmla="*/ 2147483647 w 72"/>
                <a:gd name="T1" fmla="*/ 2147483647 h 32"/>
                <a:gd name="T2" fmla="*/ 2147483647 w 72"/>
                <a:gd name="T3" fmla="*/ 2147483647 h 32"/>
                <a:gd name="T4" fmla="*/ 2147483647 w 72"/>
                <a:gd name="T5" fmla="*/ 2147483647 h 32"/>
                <a:gd name="T6" fmla="*/ 2147483647 w 72"/>
                <a:gd name="T7" fmla="*/ 0 h 32"/>
                <a:gd name="T8" fmla="*/ 0 w 72"/>
                <a:gd name="T9" fmla="*/ 2147483647 h 32"/>
                <a:gd name="T10" fmla="*/ 2147483647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
                <a:gd name="T40" fmla="*/ 0 h 32"/>
                <a:gd name="T41" fmla="*/ 72 w 72"/>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 h="32">
                  <a:moveTo>
                    <a:pt x="56" y="8"/>
                  </a:moveTo>
                  <a:lnTo>
                    <a:pt x="40" y="8"/>
                  </a:lnTo>
                  <a:lnTo>
                    <a:pt x="8" y="8"/>
                  </a:lnTo>
                  <a:lnTo>
                    <a:pt x="8" y="0"/>
                  </a:lnTo>
                  <a:lnTo>
                    <a:pt x="0" y="16"/>
                  </a:lnTo>
                  <a:lnTo>
                    <a:pt x="16" y="32"/>
                  </a:lnTo>
                  <a:lnTo>
                    <a:pt x="24" y="32"/>
                  </a:lnTo>
                  <a:lnTo>
                    <a:pt x="32" y="24"/>
                  </a:lnTo>
                  <a:lnTo>
                    <a:pt x="40" y="16"/>
                  </a:lnTo>
                  <a:lnTo>
                    <a:pt x="56" y="16"/>
                  </a:lnTo>
                  <a:lnTo>
                    <a:pt x="64" y="32"/>
                  </a:lnTo>
                  <a:lnTo>
                    <a:pt x="72" y="16"/>
                  </a:lnTo>
                  <a:lnTo>
                    <a:pt x="56" y="8"/>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39" name="Freeform 783"/>
            <p:cNvSpPr>
              <a:spLocks/>
            </p:cNvSpPr>
            <p:nvPr/>
          </p:nvSpPr>
          <p:spPr bwMode="auto">
            <a:xfrm>
              <a:off x="3118435" y="3367774"/>
              <a:ext cx="203971" cy="214937"/>
            </a:xfrm>
            <a:custGeom>
              <a:avLst/>
              <a:gdLst>
                <a:gd name="T0" fmla="*/ 2147483647 w 152"/>
                <a:gd name="T1" fmla="*/ 2147483647 h 160"/>
                <a:gd name="T2" fmla="*/ 2147483647 w 152"/>
                <a:gd name="T3" fmla="*/ 2147483647 h 160"/>
                <a:gd name="T4" fmla="*/ 2147483647 w 152"/>
                <a:gd name="T5" fmla="*/ 2147483647 h 160"/>
                <a:gd name="T6" fmla="*/ 2147483647 w 152"/>
                <a:gd name="T7" fmla="*/ 2147483647 h 160"/>
                <a:gd name="T8" fmla="*/ 2147483647 w 152"/>
                <a:gd name="T9" fmla="*/ 2147483647 h 160"/>
                <a:gd name="T10" fmla="*/ 2147483647 w 152"/>
                <a:gd name="T11" fmla="*/ 2147483647 h 160"/>
                <a:gd name="T12" fmla="*/ 2147483647 w 152"/>
                <a:gd name="T13" fmla="*/ 2147483647 h 160"/>
                <a:gd name="T14" fmla="*/ 2147483647 w 152"/>
                <a:gd name="T15" fmla="*/ 2147483647 h 160"/>
                <a:gd name="T16" fmla="*/ 2147483647 w 152"/>
                <a:gd name="T17" fmla="*/ 0 h 160"/>
                <a:gd name="T18" fmla="*/ 2147483647 w 152"/>
                <a:gd name="T19" fmla="*/ 2147483647 h 160"/>
                <a:gd name="T20" fmla="*/ 2147483647 w 152"/>
                <a:gd name="T21" fmla="*/ 2147483647 h 160"/>
                <a:gd name="T22" fmla="*/ 2147483647 w 152"/>
                <a:gd name="T23" fmla="*/ 2147483647 h 160"/>
                <a:gd name="T24" fmla="*/ 2147483647 w 152"/>
                <a:gd name="T25" fmla="*/ 2147483647 h 160"/>
                <a:gd name="T26" fmla="*/ 2147483647 w 152"/>
                <a:gd name="T27" fmla="*/ 2147483647 h 160"/>
                <a:gd name="T28" fmla="*/ 2147483647 w 152"/>
                <a:gd name="T29" fmla="*/ 2147483647 h 160"/>
                <a:gd name="T30" fmla="*/ 2147483647 w 152"/>
                <a:gd name="T31" fmla="*/ 2147483647 h 160"/>
                <a:gd name="T32" fmla="*/ 2147483647 w 152"/>
                <a:gd name="T33" fmla="*/ 2147483647 h 160"/>
                <a:gd name="T34" fmla="*/ 2147483647 w 152"/>
                <a:gd name="T35" fmla="*/ 2147483647 h 160"/>
                <a:gd name="T36" fmla="*/ 2147483647 w 152"/>
                <a:gd name="T37" fmla="*/ 2147483647 h 160"/>
                <a:gd name="T38" fmla="*/ 2147483647 w 152"/>
                <a:gd name="T39" fmla="*/ 2147483647 h 160"/>
                <a:gd name="T40" fmla="*/ 0 w 152"/>
                <a:gd name="T41" fmla="*/ 2147483647 h 160"/>
                <a:gd name="T42" fmla="*/ 2147483647 w 152"/>
                <a:gd name="T43" fmla="*/ 2147483647 h 160"/>
                <a:gd name="T44" fmla="*/ 2147483647 w 152"/>
                <a:gd name="T45" fmla="*/ 2147483647 h 160"/>
                <a:gd name="T46" fmla="*/ 2147483647 w 152"/>
                <a:gd name="T47" fmla="*/ 2147483647 h 1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2"/>
                <a:gd name="T73" fmla="*/ 0 h 160"/>
                <a:gd name="T74" fmla="*/ 152 w 152"/>
                <a:gd name="T75" fmla="*/ 160 h 1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2" h="160">
                  <a:moveTo>
                    <a:pt x="152" y="136"/>
                  </a:moveTo>
                  <a:lnTo>
                    <a:pt x="152" y="104"/>
                  </a:lnTo>
                  <a:lnTo>
                    <a:pt x="144" y="88"/>
                  </a:lnTo>
                  <a:lnTo>
                    <a:pt x="144" y="80"/>
                  </a:lnTo>
                  <a:lnTo>
                    <a:pt x="128" y="80"/>
                  </a:lnTo>
                  <a:lnTo>
                    <a:pt x="88" y="64"/>
                  </a:lnTo>
                  <a:lnTo>
                    <a:pt x="80" y="40"/>
                  </a:lnTo>
                  <a:lnTo>
                    <a:pt x="80" y="8"/>
                  </a:lnTo>
                  <a:lnTo>
                    <a:pt x="96" y="0"/>
                  </a:lnTo>
                  <a:lnTo>
                    <a:pt x="72" y="8"/>
                  </a:lnTo>
                  <a:lnTo>
                    <a:pt x="56" y="16"/>
                  </a:lnTo>
                  <a:lnTo>
                    <a:pt x="48" y="32"/>
                  </a:lnTo>
                  <a:lnTo>
                    <a:pt x="40" y="40"/>
                  </a:lnTo>
                  <a:lnTo>
                    <a:pt x="24" y="48"/>
                  </a:lnTo>
                  <a:lnTo>
                    <a:pt x="16" y="64"/>
                  </a:lnTo>
                  <a:lnTo>
                    <a:pt x="16" y="72"/>
                  </a:lnTo>
                  <a:lnTo>
                    <a:pt x="24" y="88"/>
                  </a:lnTo>
                  <a:lnTo>
                    <a:pt x="24" y="104"/>
                  </a:lnTo>
                  <a:lnTo>
                    <a:pt x="24" y="120"/>
                  </a:lnTo>
                  <a:lnTo>
                    <a:pt x="8" y="128"/>
                  </a:lnTo>
                  <a:lnTo>
                    <a:pt x="0" y="136"/>
                  </a:lnTo>
                  <a:lnTo>
                    <a:pt x="32" y="152"/>
                  </a:lnTo>
                  <a:lnTo>
                    <a:pt x="48" y="160"/>
                  </a:lnTo>
                  <a:lnTo>
                    <a:pt x="152" y="136"/>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40" name="Freeform 784"/>
            <p:cNvSpPr>
              <a:spLocks/>
            </p:cNvSpPr>
            <p:nvPr/>
          </p:nvSpPr>
          <p:spPr bwMode="auto">
            <a:xfrm>
              <a:off x="3183135" y="3550909"/>
              <a:ext cx="139271" cy="96502"/>
            </a:xfrm>
            <a:custGeom>
              <a:avLst/>
              <a:gdLst>
                <a:gd name="T0" fmla="*/ 0 w 104"/>
                <a:gd name="T1" fmla="*/ 2147483647 h 72"/>
                <a:gd name="T2" fmla="*/ 2147483647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0 h 72"/>
                <a:gd name="T22" fmla="*/ 0 w 104"/>
                <a:gd name="T23" fmla="*/ 2147483647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24" y="40"/>
                  </a:lnTo>
                  <a:lnTo>
                    <a:pt x="32" y="48"/>
                  </a:lnTo>
                  <a:lnTo>
                    <a:pt x="48" y="48"/>
                  </a:lnTo>
                  <a:lnTo>
                    <a:pt x="56" y="64"/>
                  </a:lnTo>
                  <a:lnTo>
                    <a:pt x="64" y="56"/>
                  </a:lnTo>
                  <a:lnTo>
                    <a:pt x="56" y="64"/>
                  </a:lnTo>
                  <a:lnTo>
                    <a:pt x="64" y="72"/>
                  </a:lnTo>
                  <a:lnTo>
                    <a:pt x="72" y="24"/>
                  </a:lnTo>
                  <a:lnTo>
                    <a:pt x="72" y="8"/>
                  </a:lnTo>
                  <a:lnTo>
                    <a:pt x="104" y="0"/>
                  </a:lnTo>
                  <a:lnTo>
                    <a:pt x="0" y="24"/>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41" name="Freeform 785"/>
            <p:cNvSpPr>
              <a:spLocks/>
            </p:cNvSpPr>
            <p:nvPr/>
          </p:nvSpPr>
          <p:spPr bwMode="auto">
            <a:xfrm>
              <a:off x="3183135" y="3550909"/>
              <a:ext cx="139271" cy="96502"/>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42" name="Freeform 786"/>
            <p:cNvSpPr>
              <a:spLocks/>
            </p:cNvSpPr>
            <p:nvPr/>
          </p:nvSpPr>
          <p:spPr bwMode="auto">
            <a:xfrm>
              <a:off x="3183135" y="3550909"/>
              <a:ext cx="139271" cy="96502"/>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43" name="Freeform 787"/>
            <p:cNvSpPr>
              <a:spLocks/>
            </p:cNvSpPr>
            <p:nvPr/>
          </p:nvSpPr>
          <p:spPr bwMode="auto">
            <a:xfrm>
              <a:off x="3420004" y="3432474"/>
              <a:ext cx="85536" cy="118435"/>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4"/>
                <a:gd name="T52" fmla="*/ 0 h 88"/>
                <a:gd name="T53" fmla="*/ 64 w 64"/>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44" name="Freeform 788"/>
            <p:cNvSpPr>
              <a:spLocks/>
            </p:cNvSpPr>
            <p:nvPr/>
          </p:nvSpPr>
          <p:spPr bwMode="auto">
            <a:xfrm>
              <a:off x="3537343" y="3475242"/>
              <a:ext cx="53734" cy="64701"/>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2147483647 w 40"/>
                <a:gd name="T11" fmla="*/ 0 h 48"/>
                <a:gd name="T12" fmla="*/ 0 w 40"/>
                <a:gd name="T13" fmla="*/ 2147483647 h 48"/>
                <a:gd name="T14" fmla="*/ 2147483647 w 40"/>
                <a:gd name="T15" fmla="*/ 2147483647 h 48"/>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48"/>
                <a:gd name="T26" fmla="*/ 40 w 40"/>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48">
                  <a:moveTo>
                    <a:pt x="8" y="32"/>
                  </a:moveTo>
                  <a:lnTo>
                    <a:pt x="8" y="48"/>
                  </a:lnTo>
                  <a:lnTo>
                    <a:pt x="24" y="40"/>
                  </a:lnTo>
                  <a:lnTo>
                    <a:pt x="40" y="16"/>
                  </a:lnTo>
                  <a:lnTo>
                    <a:pt x="16" y="0"/>
                  </a:lnTo>
                  <a:lnTo>
                    <a:pt x="8" y="0"/>
                  </a:lnTo>
                  <a:lnTo>
                    <a:pt x="0" y="16"/>
                  </a:lnTo>
                  <a:lnTo>
                    <a:pt x="8" y="32"/>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45" name="Freeform 789"/>
            <p:cNvSpPr>
              <a:spLocks/>
            </p:cNvSpPr>
            <p:nvPr/>
          </p:nvSpPr>
          <p:spPr bwMode="auto">
            <a:xfrm>
              <a:off x="3420004" y="3432474"/>
              <a:ext cx="85536" cy="118435"/>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2147483647 w 64"/>
                <a:gd name="T35" fmla="*/ 2147483647 h 88"/>
                <a:gd name="T36" fmla="*/ 2147483647 w 64"/>
                <a:gd name="T37" fmla="*/ 2147483647 h 88"/>
                <a:gd name="T38" fmla="*/ 2147483647 w 64"/>
                <a:gd name="T39" fmla="*/ 2147483647 h 88"/>
                <a:gd name="T40" fmla="*/ 2147483647 w 64"/>
                <a:gd name="T41" fmla="*/ 2147483647 h 88"/>
                <a:gd name="T42" fmla="*/ 2147483647 w 64"/>
                <a:gd name="T43" fmla="*/ 2147483647 h 88"/>
                <a:gd name="T44" fmla="*/ 2147483647 w 64"/>
                <a:gd name="T45" fmla="*/ 2147483647 h 88"/>
                <a:gd name="T46" fmla="*/ 2147483647 w 64"/>
                <a:gd name="T47" fmla="*/ 2147483647 h 88"/>
                <a:gd name="T48" fmla="*/ 2147483647 w 64"/>
                <a:gd name="T49" fmla="*/ 0 h 88"/>
                <a:gd name="T50" fmla="*/ 2147483647 w 64"/>
                <a:gd name="T51" fmla="*/ 2147483647 h 88"/>
                <a:gd name="T52" fmla="*/ 0 w 64"/>
                <a:gd name="T53" fmla="*/ 2147483647 h 88"/>
                <a:gd name="T54" fmla="*/ 2147483647 w 64"/>
                <a:gd name="T55" fmla="*/ 2147483647 h 88"/>
                <a:gd name="T56" fmla="*/ 2147483647 w 64"/>
                <a:gd name="T57" fmla="*/ 2147483647 h 88"/>
                <a:gd name="T58" fmla="*/ 2147483647 w 64"/>
                <a:gd name="T59" fmla="*/ 2147483647 h 88"/>
                <a:gd name="T60" fmla="*/ 2147483647 w 64"/>
                <a:gd name="T61" fmla="*/ 2147483647 h 88"/>
                <a:gd name="T62" fmla="*/ 2147483647 w 64"/>
                <a:gd name="T63" fmla="*/ 2147483647 h 88"/>
                <a:gd name="T64" fmla="*/ 2147483647 w 64"/>
                <a:gd name="T65" fmla="*/ 2147483647 h 88"/>
                <a:gd name="T66" fmla="*/ 2147483647 w 64"/>
                <a:gd name="T67" fmla="*/ 2147483647 h 88"/>
                <a:gd name="T68" fmla="*/ 2147483647 w 64"/>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4"/>
                <a:gd name="T106" fmla="*/ 0 h 88"/>
                <a:gd name="T107" fmla="*/ 64 w 64"/>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46" name="Freeform 790"/>
            <p:cNvSpPr>
              <a:spLocks/>
            </p:cNvSpPr>
            <p:nvPr/>
          </p:nvSpPr>
          <p:spPr bwMode="auto">
            <a:xfrm>
              <a:off x="3537343" y="3475242"/>
              <a:ext cx="53734" cy="64701"/>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2147483647 h 48"/>
                <a:gd name="T10" fmla="*/ 2147483647 w 40"/>
                <a:gd name="T11" fmla="*/ 0 h 48"/>
                <a:gd name="T12" fmla="*/ 2147483647 w 40"/>
                <a:gd name="T13" fmla="*/ 0 h 48"/>
                <a:gd name="T14" fmla="*/ 0 w 40"/>
                <a:gd name="T15" fmla="*/ 2147483647 h 48"/>
                <a:gd name="T16" fmla="*/ 2147483647 w 40"/>
                <a:gd name="T17" fmla="*/ 2147483647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48"/>
                <a:gd name="T29" fmla="*/ 40 w 40"/>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48">
                  <a:moveTo>
                    <a:pt x="8" y="32"/>
                  </a:moveTo>
                  <a:lnTo>
                    <a:pt x="8" y="48"/>
                  </a:lnTo>
                  <a:lnTo>
                    <a:pt x="24" y="40"/>
                  </a:lnTo>
                  <a:lnTo>
                    <a:pt x="40" y="16"/>
                  </a:lnTo>
                  <a:lnTo>
                    <a:pt x="16" y="0"/>
                  </a:lnTo>
                  <a:lnTo>
                    <a:pt x="8" y="0"/>
                  </a:lnTo>
                  <a:lnTo>
                    <a:pt x="0" y="16"/>
                  </a:lnTo>
                  <a:lnTo>
                    <a:pt x="8" y="32"/>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47" name="Freeform 792"/>
            <p:cNvSpPr>
              <a:spLocks/>
            </p:cNvSpPr>
            <p:nvPr/>
          </p:nvSpPr>
          <p:spPr bwMode="auto">
            <a:xfrm>
              <a:off x="3398072" y="3916082"/>
              <a:ext cx="150237" cy="139271"/>
            </a:xfrm>
            <a:custGeom>
              <a:avLst/>
              <a:gdLst>
                <a:gd name="T0" fmla="*/ 2147483647 w 112"/>
                <a:gd name="T1" fmla="*/ 0 h 104"/>
                <a:gd name="T2" fmla="*/ 0 w 112"/>
                <a:gd name="T3" fmla="*/ 2147483647 h 104"/>
                <a:gd name="T4" fmla="*/ 0 w 112"/>
                <a:gd name="T5" fmla="*/ 2147483647 h 104"/>
                <a:gd name="T6" fmla="*/ 2147483647 w 112"/>
                <a:gd name="T7" fmla="*/ 2147483647 h 104"/>
                <a:gd name="T8" fmla="*/ 2147483647 w 112"/>
                <a:gd name="T9" fmla="*/ 2147483647 h 104"/>
                <a:gd name="T10" fmla="*/ 2147483647 w 112"/>
                <a:gd name="T11" fmla="*/ 2147483647 h 104"/>
                <a:gd name="T12" fmla="*/ 2147483647 w 112"/>
                <a:gd name="T13" fmla="*/ 2147483647 h 104"/>
                <a:gd name="T14" fmla="*/ 2147483647 w 112"/>
                <a:gd name="T15" fmla="*/ 2147483647 h 104"/>
                <a:gd name="T16" fmla="*/ 2147483647 w 112"/>
                <a:gd name="T17" fmla="*/ 2147483647 h 104"/>
                <a:gd name="T18" fmla="*/ 2147483647 w 112"/>
                <a:gd name="T19" fmla="*/ 2147483647 h 104"/>
                <a:gd name="T20" fmla="*/ 2147483647 w 112"/>
                <a:gd name="T21" fmla="*/ 2147483647 h 104"/>
                <a:gd name="T22" fmla="*/ 2147483647 w 112"/>
                <a:gd name="T23" fmla="*/ 2147483647 h 104"/>
                <a:gd name="T24" fmla="*/ 2147483647 w 112"/>
                <a:gd name="T25" fmla="*/ 2147483647 h 104"/>
                <a:gd name="T26" fmla="*/ 2147483647 w 112"/>
                <a:gd name="T27" fmla="*/ 2147483647 h 104"/>
                <a:gd name="T28" fmla="*/ 2147483647 w 112"/>
                <a:gd name="T29" fmla="*/ 2147483647 h 104"/>
                <a:gd name="T30" fmla="*/ 2147483647 w 112"/>
                <a:gd name="T31" fmla="*/ 2147483647 h 104"/>
                <a:gd name="T32" fmla="*/ 2147483647 w 112"/>
                <a:gd name="T33" fmla="*/ 2147483647 h 104"/>
                <a:gd name="T34" fmla="*/ 2147483647 w 112"/>
                <a:gd name="T35" fmla="*/ 0 h 104"/>
                <a:gd name="T36" fmla="*/ 2147483647 w 112"/>
                <a:gd name="T37" fmla="*/ 0 h 104"/>
                <a:gd name="T38" fmla="*/ 2147483647 w 112"/>
                <a:gd name="T39" fmla="*/ 0 h 1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2"/>
                <a:gd name="T61" fmla="*/ 0 h 104"/>
                <a:gd name="T62" fmla="*/ 112 w 112"/>
                <a:gd name="T63" fmla="*/ 104 h 1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2" h="104">
                  <a:moveTo>
                    <a:pt x="32" y="0"/>
                  </a:moveTo>
                  <a:lnTo>
                    <a:pt x="0" y="24"/>
                  </a:lnTo>
                  <a:lnTo>
                    <a:pt x="0" y="32"/>
                  </a:lnTo>
                  <a:lnTo>
                    <a:pt x="8" y="48"/>
                  </a:lnTo>
                  <a:lnTo>
                    <a:pt x="24" y="56"/>
                  </a:lnTo>
                  <a:lnTo>
                    <a:pt x="48" y="64"/>
                  </a:lnTo>
                  <a:lnTo>
                    <a:pt x="56" y="72"/>
                  </a:lnTo>
                  <a:lnTo>
                    <a:pt x="56" y="96"/>
                  </a:lnTo>
                  <a:lnTo>
                    <a:pt x="72" y="104"/>
                  </a:lnTo>
                  <a:lnTo>
                    <a:pt x="96" y="88"/>
                  </a:lnTo>
                  <a:lnTo>
                    <a:pt x="112" y="80"/>
                  </a:lnTo>
                  <a:lnTo>
                    <a:pt x="104" y="72"/>
                  </a:lnTo>
                  <a:lnTo>
                    <a:pt x="104" y="56"/>
                  </a:lnTo>
                  <a:lnTo>
                    <a:pt x="96" y="56"/>
                  </a:lnTo>
                  <a:lnTo>
                    <a:pt x="80" y="32"/>
                  </a:lnTo>
                  <a:lnTo>
                    <a:pt x="72" y="24"/>
                  </a:lnTo>
                  <a:lnTo>
                    <a:pt x="56" y="8"/>
                  </a:lnTo>
                  <a:lnTo>
                    <a:pt x="56" y="0"/>
                  </a:lnTo>
                  <a:lnTo>
                    <a:pt x="48" y="0"/>
                  </a:lnTo>
                  <a:lnTo>
                    <a:pt x="32" y="0"/>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48" name="Freeform 793"/>
            <p:cNvSpPr>
              <a:spLocks/>
            </p:cNvSpPr>
            <p:nvPr/>
          </p:nvSpPr>
          <p:spPr bwMode="auto">
            <a:xfrm>
              <a:off x="3472642" y="4109086"/>
              <a:ext cx="86633" cy="107468"/>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49" name="Freeform 794"/>
            <p:cNvSpPr>
              <a:spLocks/>
            </p:cNvSpPr>
            <p:nvPr/>
          </p:nvSpPr>
          <p:spPr bwMode="auto">
            <a:xfrm>
              <a:off x="3279638" y="3743913"/>
              <a:ext cx="193004" cy="225903"/>
            </a:xfrm>
            <a:custGeom>
              <a:avLst/>
              <a:gdLst>
                <a:gd name="T0" fmla="*/ 2147483647 w 144"/>
                <a:gd name="T1" fmla="*/ 2147483647 h 168"/>
                <a:gd name="T2" fmla="*/ 2147483647 w 144"/>
                <a:gd name="T3" fmla="*/ 2147483647 h 168"/>
                <a:gd name="T4" fmla="*/ 2147483647 w 144"/>
                <a:gd name="T5" fmla="*/ 2147483647 h 168"/>
                <a:gd name="T6" fmla="*/ 2147483647 w 144"/>
                <a:gd name="T7" fmla="*/ 2147483647 h 168"/>
                <a:gd name="T8" fmla="*/ 2147483647 w 144"/>
                <a:gd name="T9" fmla="*/ 2147483647 h 168"/>
                <a:gd name="T10" fmla="*/ 2147483647 w 144"/>
                <a:gd name="T11" fmla="*/ 2147483647 h 168"/>
                <a:gd name="T12" fmla="*/ 2147483647 w 144"/>
                <a:gd name="T13" fmla="*/ 2147483647 h 168"/>
                <a:gd name="T14" fmla="*/ 2147483647 w 144"/>
                <a:gd name="T15" fmla="*/ 2147483647 h 168"/>
                <a:gd name="T16" fmla="*/ 2147483647 w 144"/>
                <a:gd name="T17" fmla="*/ 2147483647 h 168"/>
                <a:gd name="T18" fmla="*/ 2147483647 w 144"/>
                <a:gd name="T19" fmla="*/ 2147483647 h 168"/>
                <a:gd name="T20" fmla="*/ 2147483647 w 144"/>
                <a:gd name="T21" fmla="*/ 2147483647 h 168"/>
                <a:gd name="T22" fmla="*/ 2147483647 w 144"/>
                <a:gd name="T23" fmla="*/ 2147483647 h 168"/>
                <a:gd name="T24" fmla="*/ 2147483647 w 144"/>
                <a:gd name="T25" fmla="*/ 2147483647 h 168"/>
                <a:gd name="T26" fmla="*/ 2147483647 w 144"/>
                <a:gd name="T27" fmla="*/ 0 h 168"/>
                <a:gd name="T28" fmla="*/ 2147483647 w 144"/>
                <a:gd name="T29" fmla="*/ 2147483647 h 168"/>
                <a:gd name="T30" fmla="*/ 0 w 144"/>
                <a:gd name="T31" fmla="*/ 2147483647 h 168"/>
                <a:gd name="T32" fmla="*/ 2147483647 w 144"/>
                <a:gd name="T33" fmla="*/ 2147483647 h 168"/>
                <a:gd name="T34" fmla="*/ 2147483647 w 144"/>
                <a:gd name="T35" fmla="*/ 2147483647 h 168"/>
                <a:gd name="T36" fmla="*/ 0 w 144"/>
                <a:gd name="T37" fmla="*/ 2147483647 h 168"/>
                <a:gd name="T38" fmla="*/ 0 w 144"/>
                <a:gd name="T39" fmla="*/ 2147483647 h 168"/>
                <a:gd name="T40" fmla="*/ 2147483647 w 144"/>
                <a:gd name="T41" fmla="*/ 2147483647 h 168"/>
                <a:gd name="T42" fmla="*/ 2147483647 w 144"/>
                <a:gd name="T43" fmla="*/ 2147483647 h 168"/>
                <a:gd name="T44" fmla="*/ 2147483647 w 144"/>
                <a:gd name="T45" fmla="*/ 2147483647 h 168"/>
                <a:gd name="T46" fmla="*/ 2147483647 w 144"/>
                <a:gd name="T47" fmla="*/ 2147483647 h 168"/>
                <a:gd name="T48" fmla="*/ 2147483647 w 144"/>
                <a:gd name="T49" fmla="*/ 2147483647 h 168"/>
                <a:gd name="T50" fmla="*/ 2147483647 w 144"/>
                <a:gd name="T51" fmla="*/ 2147483647 h 168"/>
                <a:gd name="T52" fmla="*/ 2147483647 w 144"/>
                <a:gd name="T53" fmla="*/ 2147483647 h 168"/>
                <a:gd name="T54" fmla="*/ 2147483647 w 144"/>
                <a:gd name="T55" fmla="*/ 2147483647 h 168"/>
                <a:gd name="T56" fmla="*/ 2147483647 w 144"/>
                <a:gd name="T57" fmla="*/ 2147483647 h 16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4"/>
                <a:gd name="T88" fmla="*/ 0 h 168"/>
                <a:gd name="T89" fmla="*/ 144 w 144"/>
                <a:gd name="T90" fmla="*/ 168 h 16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4" h="168">
                  <a:moveTo>
                    <a:pt x="88" y="160"/>
                  </a:moveTo>
                  <a:lnTo>
                    <a:pt x="88" y="152"/>
                  </a:lnTo>
                  <a:lnTo>
                    <a:pt x="120" y="128"/>
                  </a:lnTo>
                  <a:lnTo>
                    <a:pt x="136" y="128"/>
                  </a:lnTo>
                  <a:lnTo>
                    <a:pt x="144" y="128"/>
                  </a:lnTo>
                  <a:lnTo>
                    <a:pt x="144" y="104"/>
                  </a:lnTo>
                  <a:lnTo>
                    <a:pt x="144" y="88"/>
                  </a:lnTo>
                  <a:lnTo>
                    <a:pt x="120" y="80"/>
                  </a:lnTo>
                  <a:lnTo>
                    <a:pt x="112" y="72"/>
                  </a:lnTo>
                  <a:lnTo>
                    <a:pt x="112" y="56"/>
                  </a:lnTo>
                  <a:lnTo>
                    <a:pt x="88" y="40"/>
                  </a:lnTo>
                  <a:lnTo>
                    <a:pt x="64" y="32"/>
                  </a:lnTo>
                  <a:lnTo>
                    <a:pt x="56" y="8"/>
                  </a:lnTo>
                  <a:lnTo>
                    <a:pt x="32" y="0"/>
                  </a:lnTo>
                  <a:lnTo>
                    <a:pt x="16" y="16"/>
                  </a:lnTo>
                  <a:lnTo>
                    <a:pt x="0" y="16"/>
                  </a:lnTo>
                  <a:lnTo>
                    <a:pt x="8" y="32"/>
                  </a:lnTo>
                  <a:lnTo>
                    <a:pt x="8" y="64"/>
                  </a:lnTo>
                  <a:lnTo>
                    <a:pt x="0" y="88"/>
                  </a:lnTo>
                  <a:lnTo>
                    <a:pt x="0" y="104"/>
                  </a:lnTo>
                  <a:lnTo>
                    <a:pt x="16" y="112"/>
                  </a:lnTo>
                  <a:lnTo>
                    <a:pt x="8" y="128"/>
                  </a:lnTo>
                  <a:lnTo>
                    <a:pt x="24" y="160"/>
                  </a:lnTo>
                  <a:lnTo>
                    <a:pt x="32" y="168"/>
                  </a:lnTo>
                  <a:lnTo>
                    <a:pt x="40" y="160"/>
                  </a:lnTo>
                  <a:lnTo>
                    <a:pt x="48" y="160"/>
                  </a:lnTo>
                  <a:lnTo>
                    <a:pt x="64" y="168"/>
                  </a:lnTo>
                  <a:lnTo>
                    <a:pt x="72" y="160"/>
                  </a:lnTo>
                  <a:lnTo>
                    <a:pt x="88" y="160"/>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50" name="Freeform 795"/>
            <p:cNvSpPr>
              <a:spLocks/>
            </p:cNvSpPr>
            <p:nvPr/>
          </p:nvSpPr>
          <p:spPr bwMode="auto">
            <a:xfrm>
              <a:off x="3216034" y="3486208"/>
              <a:ext cx="654680" cy="697448"/>
            </a:xfrm>
            <a:custGeom>
              <a:avLst/>
              <a:gdLst>
                <a:gd name="T0" fmla="*/ 2147483647 w 488"/>
                <a:gd name="T1" fmla="*/ 2147483647 h 520"/>
                <a:gd name="T2" fmla="*/ 2147483647 w 488"/>
                <a:gd name="T3" fmla="*/ 2147483647 h 520"/>
                <a:gd name="T4" fmla="*/ 2147483647 w 488"/>
                <a:gd name="T5" fmla="*/ 2147483647 h 520"/>
                <a:gd name="T6" fmla="*/ 2147483647 w 488"/>
                <a:gd name="T7" fmla="*/ 2147483647 h 520"/>
                <a:gd name="T8" fmla="*/ 2147483647 w 488"/>
                <a:gd name="T9" fmla="*/ 2147483647 h 520"/>
                <a:gd name="T10" fmla="*/ 2147483647 w 488"/>
                <a:gd name="T11" fmla="*/ 2147483647 h 520"/>
                <a:gd name="T12" fmla="*/ 2147483647 w 488"/>
                <a:gd name="T13" fmla="*/ 2147483647 h 520"/>
                <a:gd name="T14" fmla="*/ 2147483647 w 488"/>
                <a:gd name="T15" fmla="*/ 2147483647 h 520"/>
                <a:gd name="T16" fmla="*/ 2147483647 w 488"/>
                <a:gd name="T17" fmla="*/ 2147483647 h 520"/>
                <a:gd name="T18" fmla="*/ 2147483647 w 488"/>
                <a:gd name="T19" fmla="*/ 2147483647 h 520"/>
                <a:gd name="T20" fmla="*/ 2147483647 w 488"/>
                <a:gd name="T21" fmla="*/ 2147483647 h 520"/>
                <a:gd name="T22" fmla="*/ 2147483647 w 488"/>
                <a:gd name="T23" fmla="*/ 2147483647 h 520"/>
                <a:gd name="T24" fmla="*/ 2147483647 w 488"/>
                <a:gd name="T25" fmla="*/ 2147483647 h 520"/>
                <a:gd name="T26" fmla="*/ 2147483647 w 488"/>
                <a:gd name="T27" fmla="*/ 2147483647 h 520"/>
                <a:gd name="T28" fmla="*/ 2147483647 w 488"/>
                <a:gd name="T29" fmla="*/ 2147483647 h 520"/>
                <a:gd name="T30" fmla="*/ 2147483647 w 488"/>
                <a:gd name="T31" fmla="*/ 2147483647 h 520"/>
                <a:gd name="T32" fmla="*/ 2147483647 w 488"/>
                <a:gd name="T33" fmla="*/ 2147483647 h 520"/>
                <a:gd name="T34" fmla="*/ 2147483647 w 488"/>
                <a:gd name="T35" fmla="*/ 2147483647 h 520"/>
                <a:gd name="T36" fmla="*/ 2147483647 w 488"/>
                <a:gd name="T37" fmla="*/ 2147483647 h 520"/>
                <a:gd name="T38" fmla="*/ 2147483647 w 488"/>
                <a:gd name="T39" fmla="*/ 2147483647 h 520"/>
                <a:gd name="T40" fmla="*/ 2147483647 w 488"/>
                <a:gd name="T41" fmla="*/ 2147483647 h 520"/>
                <a:gd name="T42" fmla="*/ 2147483647 w 488"/>
                <a:gd name="T43" fmla="*/ 2147483647 h 520"/>
                <a:gd name="T44" fmla="*/ 2147483647 w 488"/>
                <a:gd name="T45" fmla="*/ 2147483647 h 520"/>
                <a:gd name="T46" fmla="*/ 2147483647 w 488"/>
                <a:gd name="T47" fmla="*/ 0 h 520"/>
                <a:gd name="T48" fmla="*/ 2147483647 w 488"/>
                <a:gd name="T49" fmla="*/ 2147483647 h 520"/>
                <a:gd name="T50" fmla="*/ 2147483647 w 488"/>
                <a:gd name="T51" fmla="*/ 2147483647 h 520"/>
                <a:gd name="T52" fmla="*/ 2147483647 w 488"/>
                <a:gd name="T53" fmla="*/ 2147483647 h 520"/>
                <a:gd name="T54" fmla="*/ 2147483647 w 488"/>
                <a:gd name="T55" fmla="*/ 2147483647 h 520"/>
                <a:gd name="T56" fmla="*/ 2147483647 w 488"/>
                <a:gd name="T57" fmla="*/ 2147483647 h 520"/>
                <a:gd name="T58" fmla="*/ 2147483647 w 488"/>
                <a:gd name="T59" fmla="*/ 2147483647 h 520"/>
                <a:gd name="T60" fmla="*/ 0 w 488"/>
                <a:gd name="T61" fmla="*/ 2147483647 h 520"/>
                <a:gd name="T62" fmla="*/ 2147483647 w 488"/>
                <a:gd name="T63" fmla="*/ 2147483647 h 520"/>
                <a:gd name="T64" fmla="*/ 2147483647 w 488"/>
                <a:gd name="T65" fmla="*/ 2147483647 h 520"/>
                <a:gd name="T66" fmla="*/ 2147483647 w 488"/>
                <a:gd name="T67" fmla="*/ 2147483647 h 520"/>
                <a:gd name="T68" fmla="*/ 2147483647 w 488"/>
                <a:gd name="T69" fmla="*/ 2147483647 h 520"/>
                <a:gd name="T70" fmla="*/ 2147483647 w 488"/>
                <a:gd name="T71" fmla="*/ 2147483647 h 520"/>
                <a:gd name="T72" fmla="*/ 2147483647 w 488"/>
                <a:gd name="T73" fmla="*/ 2147483647 h 520"/>
                <a:gd name="T74" fmla="*/ 2147483647 w 488"/>
                <a:gd name="T75" fmla="*/ 2147483647 h 520"/>
                <a:gd name="T76" fmla="*/ 2147483647 w 488"/>
                <a:gd name="T77" fmla="*/ 2147483647 h 52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8"/>
                <a:gd name="T118" fmla="*/ 0 h 520"/>
                <a:gd name="T119" fmla="*/ 488 w 488"/>
                <a:gd name="T120" fmla="*/ 520 h 5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8" h="520">
                  <a:moveTo>
                    <a:pt x="248" y="400"/>
                  </a:moveTo>
                  <a:lnTo>
                    <a:pt x="248" y="408"/>
                  </a:lnTo>
                  <a:lnTo>
                    <a:pt x="240" y="432"/>
                  </a:lnTo>
                  <a:lnTo>
                    <a:pt x="232" y="440"/>
                  </a:lnTo>
                  <a:lnTo>
                    <a:pt x="200" y="464"/>
                  </a:lnTo>
                  <a:lnTo>
                    <a:pt x="208" y="464"/>
                  </a:lnTo>
                  <a:lnTo>
                    <a:pt x="200" y="464"/>
                  </a:lnTo>
                  <a:lnTo>
                    <a:pt x="216" y="472"/>
                  </a:lnTo>
                  <a:lnTo>
                    <a:pt x="232" y="480"/>
                  </a:lnTo>
                  <a:lnTo>
                    <a:pt x="248" y="496"/>
                  </a:lnTo>
                  <a:lnTo>
                    <a:pt x="256" y="520"/>
                  </a:lnTo>
                  <a:lnTo>
                    <a:pt x="264" y="504"/>
                  </a:lnTo>
                  <a:lnTo>
                    <a:pt x="280" y="488"/>
                  </a:lnTo>
                  <a:lnTo>
                    <a:pt x="296" y="472"/>
                  </a:lnTo>
                  <a:lnTo>
                    <a:pt x="312" y="416"/>
                  </a:lnTo>
                  <a:lnTo>
                    <a:pt x="328" y="392"/>
                  </a:lnTo>
                  <a:lnTo>
                    <a:pt x="368" y="368"/>
                  </a:lnTo>
                  <a:lnTo>
                    <a:pt x="400" y="360"/>
                  </a:lnTo>
                  <a:lnTo>
                    <a:pt x="408" y="360"/>
                  </a:lnTo>
                  <a:lnTo>
                    <a:pt x="416" y="344"/>
                  </a:lnTo>
                  <a:lnTo>
                    <a:pt x="416" y="328"/>
                  </a:lnTo>
                  <a:lnTo>
                    <a:pt x="432" y="304"/>
                  </a:lnTo>
                  <a:lnTo>
                    <a:pt x="432" y="296"/>
                  </a:lnTo>
                  <a:lnTo>
                    <a:pt x="440" y="232"/>
                  </a:lnTo>
                  <a:lnTo>
                    <a:pt x="448" y="224"/>
                  </a:lnTo>
                  <a:lnTo>
                    <a:pt x="488" y="176"/>
                  </a:lnTo>
                  <a:lnTo>
                    <a:pt x="488" y="160"/>
                  </a:lnTo>
                  <a:lnTo>
                    <a:pt x="480" y="136"/>
                  </a:lnTo>
                  <a:lnTo>
                    <a:pt x="456" y="128"/>
                  </a:lnTo>
                  <a:lnTo>
                    <a:pt x="424" y="104"/>
                  </a:lnTo>
                  <a:lnTo>
                    <a:pt x="384" y="104"/>
                  </a:lnTo>
                  <a:lnTo>
                    <a:pt x="368" y="96"/>
                  </a:lnTo>
                  <a:lnTo>
                    <a:pt x="360" y="88"/>
                  </a:lnTo>
                  <a:lnTo>
                    <a:pt x="328" y="72"/>
                  </a:lnTo>
                  <a:lnTo>
                    <a:pt x="304" y="56"/>
                  </a:lnTo>
                  <a:lnTo>
                    <a:pt x="296" y="40"/>
                  </a:lnTo>
                  <a:lnTo>
                    <a:pt x="288" y="8"/>
                  </a:lnTo>
                  <a:lnTo>
                    <a:pt x="280" y="8"/>
                  </a:lnTo>
                  <a:lnTo>
                    <a:pt x="264" y="32"/>
                  </a:lnTo>
                  <a:lnTo>
                    <a:pt x="248" y="40"/>
                  </a:lnTo>
                  <a:lnTo>
                    <a:pt x="224" y="40"/>
                  </a:lnTo>
                  <a:lnTo>
                    <a:pt x="216" y="40"/>
                  </a:lnTo>
                  <a:lnTo>
                    <a:pt x="192" y="48"/>
                  </a:lnTo>
                  <a:lnTo>
                    <a:pt x="184" y="48"/>
                  </a:lnTo>
                  <a:lnTo>
                    <a:pt x="168" y="40"/>
                  </a:lnTo>
                  <a:lnTo>
                    <a:pt x="176" y="16"/>
                  </a:lnTo>
                  <a:lnTo>
                    <a:pt x="168" y="0"/>
                  </a:lnTo>
                  <a:lnTo>
                    <a:pt x="160" y="0"/>
                  </a:lnTo>
                  <a:lnTo>
                    <a:pt x="160" y="8"/>
                  </a:lnTo>
                  <a:lnTo>
                    <a:pt x="144" y="16"/>
                  </a:lnTo>
                  <a:lnTo>
                    <a:pt x="112" y="16"/>
                  </a:lnTo>
                  <a:lnTo>
                    <a:pt x="120" y="32"/>
                  </a:lnTo>
                  <a:lnTo>
                    <a:pt x="128" y="48"/>
                  </a:lnTo>
                  <a:lnTo>
                    <a:pt x="88" y="56"/>
                  </a:lnTo>
                  <a:lnTo>
                    <a:pt x="80" y="48"/>
                  </a:lnTo>
                  <a:lnTo>
                    <a:pt x="48" y="56"/>
                  </a:lnTo>
                  <a:lnTo>
                    <a:pt x="48" y="72"/>
                  </a:lnTo>
                  <a:lnTo>
                    <a:pt x="40" y="120"/>
                  </a:lnTo>
                  <a:lnTo>
                    <a:pt x="32" y="112"/>
                  </a:lnTo>
                  <a:lnTo>
                    <a:pt x="32" y="120"/>
                  </a:lnTo>
                  <a:lnTo>
                    <a:pt x="16" y="128"/>
                  </a:lnTo>
                  <a:lnTo>
                    <a:pt x="0" y="152"/>
                  </a:lnTo>
                  <a:lnTo>
                    <a:pt x="0" y="176"/>
                  </a:lnTo>
                  <a:lnTo>
                    <a:pt x="16" y="192"/>
                  </a:lnTo>
                  <a:lnTo>
                    <a:pt x="40" y="184"/>
                  </a:lnTo>
                  <a:lnTo>
                    <a:pt x="40" y="208"/>
                  </a:lnTo>
                  <a:lnTo>
                    <a:pt x="48" y="208"/>
                  </a:lnTo>
                  <a:lnTo>
                    <a:pt x="64" y="208"/>
                  </a:lnTo>
                  <a:lnTo>
                    <a:pt x="80" y="192"/>
                  </a:lnTo>
                  <a:lnTo>
                    <a:pt x="104" y="200"/>
                  </a:lnTo>
                  <a:lnTo>
                    <a:pt x="112" y="224"/>
                  </a:lnTo>
                  <a:lnTo>
                    <a:pt x="136" y="232"/>
                  </a:lnTo>
                  <a:lnTo>
                    <a:pt x="160" y="248"/>
                  </a:lnTo>
                  <a:lnTo>
                    <a:pt x="160" y="264"/>
                  </a:lnTo>
                  <a:lnTo>
                    <a:pt x="168" y="272"/>
                  </a:lnTo>
                  <a:lnTo>
                    <a:pt x="192" y="280"/>
                  </a:lnTo>
                  <a:lnTo>
                    <a:pt x="192" y="296"/>
                  </a:lnTo>
                  <a:lnTo>
                    <a:pt x="192" y="320"/>
                  </a:lnTo>
                  <a:lnTo>
                    <a:pt x="248" y="400"/>
                  </a:lnTo>
                  <a:close/>
                </a:path>
              </a:pathLst>
            </a:custGeom>
            <a:grpFill/>
            <a:ln w="3175" cmpd="sng">
              <a:solidFill>
                <a:schemeClr val="bg1">
                  <a:lumMod val="85000"/>
                </a:schemeClr>
              </a:solidFill>
              <a:miter lim="800000"/>
              <a:headEnd/>
              <a:tailEnd/>
            </a:ln>
          </p:spPr>
          <p:txBody>
            <a:bodyPr/>
            <a:lstStyle/>
            <a:p>
              <a:pPr defTabSz="914400"/>
              <a:endParaRPr lang="zh-CN" altLang="en-US" dirty="0">
                <a:solidFill>
                  <a:prstClr val="black"/>
                </a:solidFill>
              </a:endParaRPr>
            </a:p>
          </p:txBody>
        </p:sp>
        <p:sp>
          <p:nvSpPr>
            <p:cNvPr id="251" name="Freeform 796"/>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w 56"/>
                <a:gd name="T17" fmla="*/ 0 h 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80"/>
                <a:gd name="T29" fmla="*/ 56 w 56"/>
                <a:gd name="T30" fmla="*/ 80 h 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80">
                  <a:moveTo>
                    <a:pt x="0" y="0"/>
                  </a:moveTo>
                  <a:lnTo>
                    <a:pt x="0" y="8"/>
                  </a:lnTo>
                  <a:lnTo>
                    <a:pt x="16" y="24"/>
                  </a:lnTo>
                  <a:lnTo>
                    <a:pt x="24" y="32"/>
                  </a:lnTo>
                  <a:lnTo>
                    <a:pt x="40" y="56"/>
                  </a:lnTo>
                  <a:lnTo>
                    <a:pt x="48" y="64"/>
                  </a:lnTo>
                  <a:lnTo>
                    <a:pt x="48" y="72"/>
                  </a:lnTo>
                  <a:lnTo>
                    <a:pt x="56" y="80"/>
                  </a:lnTo>
                  <a:lnTo>
                    <a:pt x="0" y="0"/>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52" name="Freeform 797"/>
            <p:cNvSpPr>
              <a:spLocks/>
            </p:cNvSpPr>
            <p:nvPr/>
          </p:nvSpPr>
          <p:spPr bwMode="auto">
            <a:xfrm>
              <a:off x="3472642" y="4109086"/>
              <a:ext cx="86633" cy="107468"/>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53" name="Freeform 798"/>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54" name="Freeform 799"/>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55" name="Freeform 800"/>
            <p:cNvSpPr>
              <a:spLocks/>
            </p:cNvSpPr>
            <p:nvPr/>
          </p:nvSpPr>
          <p:spPr bwMode="auto">
            <a:xfrm>
              <a:off x="3483608" y="3465373"/>
              <a:ext cx="64701" cy="74570"/>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8"/>
                <a:gd name="T37" fmla="*/ 0 h 56"/>
                <a:gd name="T38" fmla="*/ 48 w 48"/>
                <a:gd name="T39" fmla="*/ 56 h 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56" name="Freeform 801"/>
            <p:cNvSpPr>
              <a:spLocks/>
            </p:cNvSpPr>
            <p:nvPr/>
          </p:nvSpPr>
          <p:spPr bwMode="auto">
            <a:xfrm>
              <a:off x="3225904" y="3367774"/>
              <a:ext cx="225903" cy="194101"/>
            </a:xfrm>
            <a:custGeom>
              <a:avLst/>
              <a:gdLst>
                <a:gd name="T0" fmla="*/ 2147483647 w 168"/>
                <a:gd name="T1" fmla="*/ 2147483647 h 144"/>
                <a:gd name="T2" fmla="*/ 2147483647 w 168"/>
                <a:gd name="T3" fmla="*/ 2147483647 h 144"/>
                <a:gd name="T4" fmla="*/ 2147483647 w 168"/>
                <a:gd name="T5" fmla="*/ 2147483647 h 144"/>
                <a:gd name="T6" fmla="*/ 2147483647 w 168"/>
                <a:gd name="T7" fmla="*/ 2147483647 h 144"/>
                <a:gd name="T8" fmla="*/ 2147483647 w 168"/>
                <a:gd name="T9" fmla="*/ 2147483647 h 144"/>
                <a:gd name="T10" fmla="*/ 2147483647 w 168"/>
                <a:gd name="T11" fmla="*/ 2147483647 h 144"/>
                <a:gd name="T12" fmla="*/ 2147483647 w 168"/>
                <a:gd name="T13" fmla="*/ 2147483647 h 144"/>
                <a:gd name="T14" fmla="*/ 2147483647 w 168"/>
                <a:gd name="T15" fmla="*/ 2147483647 h 144"/>
                <a:gd name="T16" fmla="*/ 2147483647 w 168"/>
                <a:gd name="T17" fmla="*/ 2147483647 h 144"/>
                <a:gd name="T18" fmla="*/ 2147483647 w 168"/>
                <a:gd name="T19" fmla="*/ 2147483647 h 144"/>
                <a:gd name="T20" fmla="*/ 2147483647 w 168"/>
                <a:gd name="T21" fmla="*/ 2147483647 h 144"/>
                <a:gd name="T22" fmla="*/ 2147483647 w 168"/>
                <a:gd name="T23" fmla="*/ 2147483647 h 144"/>
                <a:gd name="T24" fmla="*/ 2147483647 w 168"/>
                <a:gd name="T25" fmla="*/ 0 h 144"/>
                <a:gd name="T26" fmla="*/ 0 w 168"/>
                <a:gd name="T27" fmla="*/ 2147483647 h 144"/>
                <a:gd name="T28" fmla="*/ 0 w 168"/>
                <a:gd name="T29" fmla="*/ 2147483647 h 144"/>
                <a:gd name="T30" fmla="*/ 2147483647 w 168"/>
                <a:gd name="T31" fmla="*/ 2147483647 h 144"/>
                <a:gd name="T32" fmla="*/ 2147483647 w 168"/>
                <a:gd name="T33" fmla="*/ 2147483647 h 144"/>
                <a:gd name="T34" fmla="*/ 2147483647 w 168"/>
                <a:gd name="T35" fmla="*/ 2147483647 h 144"/>
                <a:gd name="T36" fmla="*/ 2147483647 w 168"/>
                <a:gd name="T37" fmla="*/ 2147483647 h 144"/>
                <a:gd name="T38" fmla="*/ 2147483647 w 168"/>
                <a:gd name="T39" fmla="*/ 2147483647 h 144"/>
                <a:gd name="T40" fmla="*/ 2147483647 w 168"/>
                <a:gd name="T41" fmla="*/ 2147483647 h 144"/>
                <a:gd name="T42" fmla="*/ 2147483647 w 168"/>
                <a:gd name="T43" fmla="*/ 2147483647 h 144"/>
                <a:gd name="T44" fmla="*/ 2147483647 w 168"/>
                <a:gd name="T45" fmla="*/ 2147483647 h 144"/>
                <a:gd name="T46" fmla="*/ 2147483647 w 168"/>
                <a:gd name="T47" fmla="*/ 2147483647 h 144"/>
                <a:gd name="T48" fmla="*/ 2147483647 w 168"/>
                <a:gd name="T49" fmla="*/ 2147483647 h 144"/>
                <a:gd name="T50" fmla="*/ 2147483647 w 168"/>
                <a:gd name="T51" fmla="*/ 2147483647 h 144"/>
                <a:gd name="T52" fmla="*/ 2147483647 w 168"/>
                <a:gd name="T53" fmla="*/ 2147483647 h 144"/>
                <a:gd name="T54" fmla="*/ 2147483647 w 168"/>
                <a:gd name="T55" fmla="*/ 2147483647 h 14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44"/>
                <a:gd name="T86" fmla="*/ 168 w 168"/>
                <a:gd name="T87" fmla="*/ 144 h 14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44">
                  <a:moveTo>
                    <a:pt x="152" y="88"/>
                  </a:moveTo>
                  <a:lnTo>
                    <a:pt x="144" y="72"/>
                  </a:lnTo>
                  <a:lnTo>
                    <a:pt x="152" y="64"/>
                  </a:lnTo>
                  <a:lnTo>
                    <a:pt x="168" y="48"/>
                  </a:lnTo>
                  <a:lnTo>
                    <a:pt x="152" y="40"/>
                  </a:lnTo>
                  <a:lnTo>
                    <a:pt x="152" y="32"/>
                  </a:lnTo>
                  <a:lnTo>
                    <a:pt x="128" y="24"/>
                  </a:lnTo>
                  <a:lnTo>
                    <a:pt x="88" y="24"/>
                  </a:lnTo>
                  <a:lnTo>
                    <a:pt x="64" y="24"/>
                  </a:lnTo>
                  <a:lnTo>
                    <a:pt x="64" y="16"/>
                  </a:lnTo>
                  <a:lnTo>
                    <a:pt x="40" y="8"/>
                  </a:lnTo>
                  <a:lnTo>
                    <a:pt x="24" y="16"/>
                  </a:lnTo>
                  <a:lnTo>
                    <a:pt x="16" y="0"/>
                  </a:lnTo>
                  <a:lnTo>
                    <a:pt x="0" y="8"/>
                  </a:lnTo>
                  <a:lnTo>
                    <a:pt x="0" y="40"/>
                  </a:lnTo>
                  <a:lnTo>
                    <a:pt x="8" y="64"/>
                  </a:lnTo>
                  <a:lnTo>
                    <a:pt x="48" y="80"/>
                  </a:lnTo>
                  <a:lnTo>
                    <a:pt x="64" y="80"/>
                  </a:lnTo>
                  <a:lnTo>
                    <a:pt x="64" y="88"/>
                  </a:lnTo>
                  <a:lnTo>
                    <a:pt x="72" y="104"/>
                  </a:lnTo>
                  <a:lnTo>
                    <a:pt x="72" y="136"/>
                  </a:lnTo>
                  <a:lnTo>
                    <a:pt x="80" y="144"/>
                  </a:lnTo>
                  <a:lnTo>
                    <a:pt x="120" y="136"/>
                  </a:lnTo>
                  <a:lnTo>
                    <a:pt x="112" y="120"/>
                  </a:lnTo>
                  <a:lnTo>
                    <a:pt x="104" y="104"/>
                  </a:lnTo>
                  <a:lnTo>
                    <a:pt x="136" y="104"/>
                  </a:lnTo>
                  <a:lnTo>
                    <a:pt x="152" y="96"/>
                  </a:lnTo>
                  <a:lnTo>
                    <a:pt x="152" y="88"/>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57" name="Freeform 802"/>
            <p:cNvSpPr>
              <a:spLocks/>
            </p:cNvSpPr>
            <p:nvPr/>
          </p:nvSpPr>
          <p:spPr bwMode="auto">
            <a:xfrm>
              <a:off x="3075667" y="3582710"/>
              <a:ext cx="214937" cy="300473"/>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0 h 224"/>
                <a:gd name="T26" fmla="*/ 2147483647 w 160"/>
                <a:gd name="T27" fmla="*/ 2147483647 h 224"/>
                <a:gd name="T28" fmla="*/ 2147483647 w 160"/>
                <a:gd name="T29" fmla="*/ 2147483647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0 w 160"/>
                <a:gd name="T39" fmla="*/ 2147483647 h 224"/>
                <a:gd name="T40" fmla="*/ 2147483647 w 160"/>
                <a:gd name="T41" fmla="*/ 2147483647 h 224"/>
                <a:gd name="T42" fmla="*/ 2147483647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0"/>
                <a:gd name="T91" fmla="*/ 0 h 224"/>
                <a:gd name="T92" fmla="*/ 160 w 160"/>
                <a:gd name="T93" fmla="*/ 224 h 22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0" h="224">
                  <a:moveTo>
                    <a:pt x="152" y="136"/>
                  </a:move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58" name="Freeform 803"/>
            <p:cNvSpPr>
              <a:spLocks/>
            </p:cNvSpPr>
            <p:nvPr/>
          </p:nvSpPr>
          <p:spPr bwMode="auto">
            <a:xfrm>
              <a:off x="3483608" y="3465373"/>
              <a:ext cx="64701" cy="74570"/>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2147483647 w 48"/>
                <a:gd name="T25" fmla="*/ 2147483647 h 56"/>
                <a:gd name="T26" fmla="*/ 2147483647 w 48"/>
                <a:gd name="T27" fmla="*/ 2147483647 h 56"/>
                <a:gd name="T28" fmla="*/ 2147483647 w 48"/>
                <a:gd name="T29" fmla="*/ 2147483647 h 56"/>
                <a:gd name="T30" fmla="*/ 2147483647 w 48"/>
                <a:gd name="T31" fmla="*/ 2147483647 h 56"/>
                <a:gd name="T32" fmla="*/ 2147483647 w 48"/>
                <a:gd name="T33" fmla="*/ 2147483647 h 56"/>
                <a:gd name="T34" fmla="*/ 2147483647 w 48"/>
                <a:gd name="T35" fmla="*/ 2147483647 h 56"/>
                <a:gd name="T36" fmla="*/ 2147483647 w 48"/>
                <a:gd name="T37" fmla="*/ 0 h 56"/>
                <a:gd name="T38" fmla="*/ 2147483647 w 48"/>
                <a:gd name="T39" fmla="*/ 2147483647 h 56"/>
                <a:gd name="T40" fmla="*/ 0 w 48"/>
                <a:gd name="T41" fmla="*/ 2147483647 h 56"/>
                <a:gd name="T42" fmla="*/ 2147483647 w 48"/>
                <a:gd name="T43" fmla="*/ 2147483647 h 56"/>
                <a:gd name="T44" fmla="*/ 2147483647 w 48"/>
                <a:gd name="T45" fmla="*/ 2147483647 h 56"/>
                <a:gd name="T46" fmla="*/ 2147483647 w 48"/>
                <a:gd name="T47" fmla="*/ 2147483647 h 56"/>
                <a:gd name="T48" fmla="*/ 2147483647 w 48"/>
                <a:gd name="T49" fmla="*/ 2147483647 h 56"/>
                <a:gd name="T50" fmla="*/ 2147483647 w 48"/>
                <a:gd name="T51" fmla="*/ 2147483647 h 56"/>
                <a:gd name="T52" fmla="*/ 2147483647 w 48"/>
                <a:gd name="T53" fmla="*/ 2147483647 h 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
                <a:gd name="T82" fmla="*/ 0 h 56"/>
                <a:gd name="T83" fmla="*/ 48 w 48"/>
                <a:gd name="T84" fmla="*/ 56 h 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59" name="Freeform 804"/>
            <p:cNvSpPr>
              <a:spLocks/>
            </p:cNvSpPr>
            <p:nvPr/>
          </p:nvSpPr>
          <p:spPr bwMode="auto">
            <a:xfrm>
              <a:off x="3075667" y="3582710"/>
              <a:ext cx="214937" cy="300473"/>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2147483647 h 224"/>
                <a:gd name="T26" fmla="*/ 2147483647 w 160"/>
                <a:gd name="T27" fmla="*/ 0 h 224"/>
                <a:gd name="T28" fmla="*/ 2147483647 w 160"/>
                <a:gd name="T29" fmla="*/ 0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2147483647 w 160"/>
                <a:gd name="T39" fmla="*/ 2147483647 h 224"/>
                <a:gd name="T40" fmla="*/ 2147483647 w 160"/>
                <a:gd name="T41" fmla="*/ 2147483647 h 224"/>
                <a:gd name="T42" fmla="*/ 0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2147483647 w 160"/>
                <a:gd name="T61" fmla="*/ 2147483647 h 224"/>
                <a:gd name="T62" fmla="*/ 2147483647 w 160"/>
                <a:gd name="T63" fmla="*/ 2147483647 h 224"/>
                <a:gd name="T64" fmla="*/ 2147483647 w 160"/>
                <a:gd name="T65" fmla="*/ 2147483647 h 224"/>
                <a:gd name="T66" fmla="*/ 2147483647 w 160"/>
                <a:gd name="T67" fmla="*/ 2147483647 h 224"/>
                <a:gd name="T68" fmla="*/ 2147483647 w 160"/>
                <a:gd name="T69" fmla="*/ 2147483647 h 224"/>
                <a:gd name="T70" fmla="*/ 2147483647 w 160"/>
                <a:gd name="T71" fmla="*/ 2147483647 h 224"/>
                <a:gd name="T72" fmla="*/ 2147483647 w 160"/>
                <a:gd name="T73" fmla="*/ 2147483647 h 224"/>
                <a:gd name="T74" fmla="*/ 2147483647 w 160"/>
                <a:gd name="T75" fmla="*/ 2147483647 h 224"/>
                <a:gd name="T76" fmla="*/ 2147483647 w 160"/>
                <a:gd name="T77" fmla="*/ 2147483647 h 224"/>
                <a:gd name="T78" fmla="*/ 2147483647 w 160"/>
                <a:gd name="T79" fmla="*/ 2147483647 h 224"/>
                <a:gd name="T80" fmla="*/ 2147483647 w 160"/>
                <a:gd name="T81" fmla="*/ 2147483647 h 224"/>
                <a:gd name="T82" fmla="*/ 2147483647 w 160"/>
                <a:gd name="T83" fmla="*/ 2147483647 h 224"/>
                <a:gd name="T84" fmla="*/ 2147483647 w 160"/>
                <a:gd name="T85" fmla="*/ 2147483647 h 224"/>
                <a:gd name="T86" fmla="*/ 2147483647 w 160"/>
                <a:gd name="T87" fmla="*/ 2147483647 h 224"/>
                <a:gd name="T88" fmla="*/ 2147483647 w 160"/>
                <a:gd name="T89" fmla="*/ 0 h 224"/>
                <a:gd name="T90" fmla="*/ 2147483647 w 160"/>
                <a:gd name="T91" fmla="*/ 0 h 224"/>
                <a:gd name="T92" fmla="*/ 2147483647 w 160"/>
                <a:gd name="T93" fmla="*/ 2147483647 h 224"/>
                <a:gd name="T94" fmla="*/ 2147483647 w 160"/>
                <a:gd name="T95" fmla="*/ 2147483647 h 224"/>
                <a:gd name="T96" fmla="*/ 2147483647 w 160"/>
                <a:gd name="T97" fmla="*/ 2147483647 h 224"/>
                <a:gd name="T98" fmla="*/ 2147483647 w 160"/>
                <a:gd name="T99" fmla="*/ 2147483647 h 224"/>
                <a:gd name="T100" fmla="*/ 2147483647 w 160"/>
                <a:gd name="T101" fmla="*/ 2147483647 h 224"/>
                <a:gd name="T102" fmla="*/ 2147483647 w 160"/>
                <a:gd name="T103" fmla="*/ 2147483647 h 224"/>
                <a:gd name="T104" fmla="*/ 0 w 160"/>
                <a:gd name="T105" fmla="*/ 2147483647 h 224"/>
                <a:gd name="T106" fmla="*/ 2147483647 w 160"/>
                <a:gd name="T107" fmla="*/ 2147483647 h 224"/>
                <a:gd name="T108" fmla="*/ 2147483647 w 160"/>
                <a:gd name="T109" fmla="*/ 2147483647 h 224"/>
                <a:gd name="T110" fmla="*/ 2147483647 w 160"/>
                <a:gd name="T111" fmla="*/ 2147483647 h 224"/>
                <a:gd name="T112" fmla="*/ 2147483647 w 160"/>
                <a:gd name="T113" fmla="*/ 2147483647 h 224"/>
                <a:gd name="T114" fmla="*/ 2147483647 w 160"/>
                <a:gd name="T115" fmla="*/ 2147483647 h 224"/>
                <a:gd name="T116" fmla="*/ 2147483647 w 160"/>
                <a:gd name="T117" fmla="*/ 2147483647 h 224"/>
                <a:gd name="T118" fmla="*/ 2147483647 w 160"/>
                <a:gd name="T119" fmla="*/ 2147483647 h 224"/>
                <a:gd name="T120" fmla="*/ 2147483647 w 160"/>
                <a:gd name="T121" fmla="*/ 2147483647 h 224"/>
                <a:gd name="T122" fmla="*/ 2147483647 w 160"/>
                <a:gd name="T123" fmla="*/ 2147483647 h 224"/>
                <a:gd name="T124" fmla="*/ 2147483647 w 160"/>
                <a:gd name="T125" fmla="*/ 2147483647 h 2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0"/>
                <a:gd name="T190" fmla="*/ 0 h 224"/>
                <a:gd name="T191" fmla="*/ 160 w 160"/>
                <a:gd name="T192" fmla="*/ 224 h 2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0" h="224">
                  <a:moveTo>
                    <a:pt x="152" y="136"/>
                  </a:move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60" name="Freeform 805"/>
            <p:cNvSpPr>
              <a:spLocks/>
            </p:cNvSpPr>
            <p:nvPr/>
          </p:nvSpPr>
          <p:spPr bwMode="auto">
            <a:xfrm>
              <a:off x="3097599" y="3550909"/>
              <a:ext cx="85536" cy="107468"/>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61" name="Freeform 806"/>
            <p:cNvSpPr>
              <a:spLocks/>
            </p:cNvSpPr>
            <p:nvPr/>
          </p:nvSpPr>
          <p:spPr bwMode="auto">
            <a:xfrm>
              <a:off x="2947363" y="3304170"/>
              <a:ext cx="96502" cy="42768"/>
            </a:xfrm>
            <a:custGeom>
              <a:avLst/>
              <a:gdLst>
                <a:gd name="T0" fmla="*/ 2147483647 w 72"/>
                <a:gd name="T1" fmla="*/ 2147483647 h 32"/>
                <a:gd name="T2" fmla="*/ 2147483647 w 72"/>
                <a:gd name="T3" fmla="*/ 0 h 32"/>
                <a:gd name="T4" fmla="*/ 2147483647 w 72"/>
                <a:gd name="T5" fmla="*/ 0 h 32"/>
                <a:gd name="T6" fmla="*/ 0 w 72"/>
                <a:gd name="T7" fmla="*/ 2147483647 h 32"/>
                <a:gd name="T8" fmla="*/ 0 w 72"/>
                <a:gd name="T9" fmla="*/ 2147483647 h 32"/>
                <a:gd name="T10" fmla="*/ 2147483647 w 72"/>
                <a:gd name="T11" fmla="*/ 2147483647 h 32"/>
                <a:gd name="T12" fmla="*/ 2147483647 w 72"/>
                <a:gd name="T13" fmla="*/ 2147483647 h 32"/>
                <a:gd name="T14" fmla="*/ 2147483647 w 7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32"/>
                <a:gd name="T26" fmla="*/ 72 w 7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32">
                  <a:moveTo>
                    <a:pt x="72" y="8"/>
                  </a:moveTo>
                  <a:lnTo>
                    <a:pt x="32" y="0"/>
                  </a:lnTo>
                  <a:lnTo>
                    <a:pt x="16" y="0"/>
                  </a:lnTo>
                  <a:lnTo>
                    <a:pt x="0" y="8"/>
                  </a:lnTo>
                  <a:lnTo>
                    <a:pt x="0" y="24"/>
                  </a:lnTo>
                  <a:lnTo>
                    <a:pt x="16" y="32"/>
                  </a:lnTo>
                  <a:lnTo>
                    <a:pt x="48" y="24"/>
                  </a:lnTo>
                  <a:lnTo>
                    <a:pt x="72" y="8"/>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62" name="Freeform 807"/>
            <p:cNvSpPr>
              <a:spLocks/>
            </p:cNvSpPr>
            <p:nvPr/>
          </p:nvSpPr>
          <p:spPr bwMode="auto">
            <a:xfrm>
              <a:off x="2893629" y="3271271"/>
              <a:ext cx="74570" cy="64701"/>
            </a:xfrm>
            <a:custGeom>
              <a:avLst/>
              <a:gdLst>
                <a:gd name="T0" fmla="*/ 2147483647 w 56"/>
                <a:gd name="T1" fmla="*/ 2147483647 h 48"/>
                <a:gd name="T2" fmla="*/ 2147483647 w 56"/>
                <a:gd name="T3" fmla="*/ 2147483647 h 48"/>
                <a:gd name="T4" fmla="*/ 2147483647 w 56"/>
                <a:gd name="T5" fmla="*/ 0 h 48"/>
                <a:gd name="T6" fmla="*/ 2147483647 w 56"/>
                <a:gd name="T7" fmla="*/ 0 h 48"/>
                <a:gd name="T8" fmla="*/ 2147483647 w 56"/>
                <a:gd name="T9" fmla="*/ 2147483647 h 48"/>
                <a:gd name="T10" fmla="*/ 2147483647 w 56"/>
                <a:gd name="T11" fmla="*/ 2147483647 h 48"/>
                <a:gd name="T12" fmla="*/ 2147483647 w 56"/>
                <a:gd name="T13" fmla="*/ 2147483647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56" y="24"/>
                  </a:moveTo>
                  <a:lnTo>
                    <a:pt x="40" y="16"/>
                  </a:lnTo>
                  <a:lnTo>
                    <a:pt x="40" y="0"/>
                  </a:lnTo>
                  <a:lnTo>
                    <a:pt x="24" y="0"/>
                  </a:lnTo>
                  <a:lnTo>
                    <a:pt x="16" y="8"/>
                  </a:lnTo>
                  <a:lnTo>
                    <a:pt x="24" y="24"/>
                  </a:lnTo>
                  <a:lnTo>
                    <a:pt x="8" y="24"/>
                  </a:lnTo>
                  <a:lnTo>
                    <a:pt x="0" y="32"/>
                  </a:lnTo>
                  <a:lnTo>
                    <a:pt x="0" y="40"/>
                  </a:lnTo>
                  <a:lnTo>
                    <a:pt x="0" y="48"/>
                  </a:lnTo>
                  <a:lnTo>
                    <a:pt x="24" y="48"/>
                  </a:lnTo>
                  <a:lnTo>
                    <a:pt x="40" y="48"/>
                  </a:lnTo>
                  <a:lnTo>
                    <a:pt x="40" y="32"/>
                  </a:lnTo>
                  <a:lnTo>
                    <a:pt x="56" y="24"/>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63" name="Freeform 808"/>
            <p:cNvSpPr>
              <a:spLocks/>
            </p:cNvSpPr>
            <p:nvPr/>
          </p:nvSpPr>
          <p:spPr bwMode="auto">
            <a:xfrm>
              <a:off x="2474721" y="2992731"/>
              <a:ext cx="515410" cy="332275"/>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0 h 248"/>
                <a:gd name="T48" fmla="*/ 0 w 384"/>
                <a:gd name="T49" fmla="*/ 0 h 248"/>
                <a:gd name="T50" fmla="*/ 2147483647 w 384"/>
                <a:gd name="T51" fmla="*/ 2147483647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84"/>
                <a:gd name="T166" fmla="*/ 0 h 248"/>
                <a:gd name="T167" fmla="*/ 384 w 384"/>
                <a:gd name="T168" fmla="*/ 248 h 24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64" name="Freeform 809"/>
            <p:cNvSpPr>
              <a:spLocks/>
            </p:cNvSpPr>
            <p:nvPr/>
          </p:nvSpPr>
          <p:spPr bwMode="auto">
            <a:xfrm>
              <a:off x="3097599" y="3550909"/>
              <a:ext cx="85536" cy="107468"/>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65" name="Freeform 810"/>
            <p:cNvSpPr>
              <a:spLocks/>
            </p:cNvSpPr>
            <p:nvPr/>
          </p:nvSpPr>
          <p:spPr bwMode="auto">
            <a:xfrm>
              <a:off x="2474721" y="2992731"/>
              <a:ext cx="515410" cy="332275"/>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2147483647 h 248"/>
                <a:gd name="T48" fmla="*/ 2147483647 w 384"/>
                <a:gd name="T49" fmla="*/ 0 h 248"/>
                <a:gd name="T50" fmla="*/ 0 w 384"/>
                <a:gd name="T51" fmla="*/ 0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2147483647 w 384"/>
                <a:gd name="T111" fmla="*/ 2147483647 h 24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84"/>
                <a:gd name="T169" fmla="*/ 0 h 248"/>
                <a:gd name="T170" fmla="*/ 384 w 384"/>
                <a:gd name="T171" fmla="*/ 248 h 24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66" name="Freeform 778"/>
            <p:cNvSpPr>
              <a:spLocks/>
            </p:cNvSpPr>
            <p:nvPr/>
          </p:nvSpPr>
          <p:spPr bwMode="auto">
            <a:xfrm>
              <a:off x="2071166" y="1789743"/>
              <a:ext cx="1449727" cy="999017"/>
            </a:xfrm>
            <a:custGeom>
              <a:avLst/>
              <a:gdLst>
                <a:gd name="T0" fmla="*/ 2147483647 w 1080"/>
                <a:gd name="T1" fmla="*/ 2147483647 h 744"/>
                <a:gd name="T2" fmla="*/ 2147483647 w 1080"/>
                <a:gd name="T3" fmla="*/ 2147483647 h 744"/>
                <a:gd name="T4" fmla="*/ 2147483647 w 1080"/>
                <a:gd name="T5" fmla="*/ 2147483647 h 744"/>
                <a:gd name="T6" fmla="*/ 2147483647 w 1080"/>
                <a:gd name="T7" fmla="*/ 2147483647 h 744"/>
                <a:gd name="T8" fmla="*/ 2147483647 w 1080"/>
                <a:gd name="T9" fmla="*/ 2147483647 h 744"/>
                <a:gd name="T10" fmla="*/ 2147483647 w 1080"/>
                <a:gd name="T11" fmla="*/ 2147483647 h 744"/>
                <a:gd name="T12" fmla="*/ 2147483647 w 1080"/>
                <a:gd name="T13" fmla="*/ 2147483647 h 744"/>
                <a:gd name="T14" fmla="*/ 2147483647 w 1080"/>
                <a:gd name="T15" fmla="*/ 2147483647 h 744"/>
                <a:gd name="T16" fmla="*/ 2147483647 w 1080"/>
                <a:gd name="T17" fmla="*/ 2147483647 h 744"/>
                <a:gd name="T18" fmla="*/ 2147483647 w 1080"/>
                <a:gd name="T19" fmla="*/ 2147483647 h 744"/>
                <a:gd name="T20" fmla="*/ 2147483647 w 1080"/>
                <a:gd name="T21" fmla="*/ 2147483647 h 744"/>
                <a:gd name="T22" fmla="*/ 2147483647 w 1080"/>
                <a:gd name="T23" fmla="*/ 2147483647 h 744"/>
                <a:gd name="T24" fmla="*/ 2147483647 w 1080"/>
                <a:gd name="T25" fmla="*/ 2147483647 h 744"/>
                <a:gd name="T26" fmla="*/ 2147483647 w 1080"/>
                <a:gd name="T27" fmla="*/ 2147483647 h 744"/>
                <a:gd name="T28" fmla="*/ 2147483647 w 1080"/>
                <a:gd name="T29" fmla="*/ 2147483647 h 744"/>
                <a:gd name="T30" fmla="*/ 2147483647 w 1080"/>
                <a:gd name="T31" fmla="*/ 2147483647 h 744"/>
                <a:gd name="T32" fmla="*/ 2147483647 w 1080"/>
                <a:gd name="T33" fmla="*/ 2147483647 h 744"/>
                <a:gd name="T34" fmla="*/ 2147483647 w 1080"/>
                <a:gd name="T35" fmla="*/ 2147483647 h 744"/>
                <a:gd name="T36" fmla="*/ 2147483647 w 1080"/>
                <a:gd name="T37" fmla="*/ 2147483647 h 744"/>
                <a:gd name="T38" fmla="*/ 2147483647 w 1080"/>
                <a:gd name="T39" fmla="*/ 2147483647 h 744"/>
                <a:gd name="T40" fmla="*/ 2147483647 w 1080"/>
                <a:gd name="T41" fmla="*/ 2147483647 h 744"/>
                <a:gd name="T42" fmla="*/ 2147483647 w 1080"/>
                <a:gd name="T43" fmla="*/ 2147483647 h 744"/>
                <a:gd name="T44" fmla="*/ 2147483647 w 1080"/>
                <a:gd name="T45" fmla="*/ 2147483647 h 744"/>
                <a:gd name="T46" fmla="*/ 2147483647 w 1080"/>
                <a:gd name="T47" fmla="*/ 2147483647 h 744"/>
                <a:gd name="T48" fmla="*/ 2147483647 w 1080"/>
                <a:gd name="T49" fmla="*/ 2147483647 h 744"/>
                <a:gd name="T50" fmla="*/ 2147483647 w 1080"/>
                <a:gd name="T51" fmla="*/ 2147483647 h 744"/>
                <a:gd name="T52" fmla="*/ 2147483647 w 1080"/>
                <a:gd name="T53" fmla="*/ 2147483647 h 744"/>
                <a:gd name="T54" fmla="*/ 2147483647 w 1080"/>
                <a:gd name="T55" fmla="*/ 2147483647 h 744"/>
                <a:gd name="T56" fmla="*/ 2147483647 w 1080"/>
                <a:gd name="T57" fmla="*/ 2147483647 h 744"/>
                <a:gd name="T58" fmla="*/ 2147483647 w 1080"/>
                <a:gd name="T59" fmla="*/ 2147483647 h 744"/>
                <a:gd name="T60" fmla="*/ 2147483647 w 1080"/>
                <a:gd name="T61" fmla="*/ 2147483647 h 744"/>
                <a:gd name="T62" fmla="*/ 2147483647 w 1080"/>
                <a:gd name="T63" fmla="*/ 2147483647 h 744"/>
                <a:gd name="T64" fmla="*/ 2147483647 w 1080"/>
                <a:gd name="T65" fmla="*/ 2147483647 h 744"/>
                <a:gd name="T66" fmla="*/ 2147483647 w 1080"/>
                <a:gd name="T67" fmla="*/ 2147483647 h 744"/>
                <a:gd name="T68" fmla="*/ 2147483647 w 1080"/>
                <a:gd name="T69" fmla="*/ 2147483647 h 744"/>
                <a:gd name="T70" fmla="*/ 2147483647 w 1080"/>
                <a:gd name="T71" fmla="*/ 2147483647 h 744"/>
                <a:gd name="T72" fmla="*/ 2147483647 w 1080"/>
                <a:gd name="T73" fmla="*/ 2147483647 h 744"/>
                <a:gd name="T74" fmla="*/ 2147483647 w 1080"/>
                <a:gd name="T75" fmla="*/ 2147483647 h 744"/>
                <a:gd name="T76" fmla="*/ 2147483647 w 1080"/>
                <a:gd name="T77" fmla="*/ 2147483647 h 744"/>
                <a:gd name="T78" fmla="*/ 2147483647 w 1080"/>
                <a:gd name="T79" fmla="*/ 2147483647 h 744"/>
                <a:gd name="T80" fmla="*/ 2147483647 w 1080"/>
                <a:gd name="T81" fmla="*/ 0 h 744"/>
                <a:gd name="T82" fmla="*/ 2147483647 w 1080"/>
                <a:gd name="T83" fmla="*/ 2147483647 h 744"/>
                <a:gd name="T84" fmla="*/ 2147483647 w 1080"/>
                <a:gd name="T85" fmla="*/ 2147483647 h 744"/>
                <a:gd name="T86" fmla="*/ 2147483647 w 1080"/>
                <a:gd name="T87" fmla="*/ 2147483647 h 744"/>
                <a:gd name="T88" fmla="*/ 2147483647 w 1080"/>
                <a:gd name="T89" fmla="*/ 2147483647 h 744"/>
                <a:gd name="T90" fmla="*/ 2147483647 w 1080"/>
                <a:gd name="T91" fmla="*/ 2147483647 h 744"/>
                <a:gd name="T92" fmla="*/ 2147483647 w 1080"/>
                <a:gd name="T93" fmla="*/ 2147483647 h 744"/>
                <a:gd name="T94" fmla="*/ 2147483647 w 1080"/>
                <a:gd name="T95" fmla="*/ 2147483647 h 744"/>
                <a:gd name="T96" fmla="*/ 2147483647 w 1080"/>
                <a:gd name="T97" fmla="*/ 2147483647 h 744"/>
                <a:gd name="T98" fmla="*/ 2147483647 w 1080"/>
                <a:gd name="T99" fmla="*/ 2147483647 h 744"/>
                <a:gd name="T100" fmla="*/ 2147483647 w 1080"/>
                <a:gd name="T101" fmla="*/ 2147483647 h 744"/>
                <a:gd name="T102" fmla="*/ 2147483647 w 1080"/>
                <a:gd name="T103" fmla="*/ 2147483647 h 744"/>
                <a:gd name="T104" fmla="*/ 2147483647 w 1080"/>
                <a:gd name="T105" fmla="*/ 2147483647 h 744"/>
                <a:gd name="T106" fmla="*/ 2147483647 w 1080"/>
                <a:gd name="T107" fmla="*/ 2147483647 h 744"/>
                <a:gd name="T108" fmla="*/ 2147483647 w 1080"/>
                <a:gd name="T109" fmla="*/ 2147483647 h 744"/>
                <a:gd name="T110" fmla="*/ 0 w 1080"/>
                <a:gd name="T111" fmla="*/ 2147483647 h 744"/>
                <a:gd name="T112" fmla="*/ 2147483647 w 1080"/>
                <a:gd name="T113" fmla="*/ 2147483647 h 744"/>
                <a:gd name="T114" fmla="*/ 2147483647 w 1080"/>
                <a:gd name="T115" fmla="*/ 2147483647 h 744"/>
                <a:gd name="T116" fmla="*/ 2147483647 w 1080"/>
                <a:gd name="T117" fmla="*/ 2147483647 h 744"/>
                <a:gd name="T118" fmla="*/ 2147483647 w 1080"/>
                <a:gd name="T119" fmla="*/ 2147483647 h 744"/>
                <a:gd name="T120" fmla="*/ 2147483647 w 1080"/>
                <a:gd name="T121" fmla="*/ 2147483647 h 744"/>
                <a:gd name="T122" fmla="*/ 2147483647 w 1080"/>
                <a:gd name="T123" fmla="*/ 2147483647 h 7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80"/>
                <a:gd name="T187" fmla="*/ 0 h 744"/>
                <a:gd name="T188" fmla="*/ 1080 w 1080"/>
                <a:gd name="T189" fmla="*/ 744 h 74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80" h="744">
                  <a:moveTo>
                    <a:pt x="624" y="632"/>
                  </a:moveTo>
                  <a:lnTo>
                    <a:pt x="648" y="640"/>
                  </a:lnTo>
                  <a:lnTo>
                    <a:pt x="720" y="672"/>
                  </a:lnTo>
                  <a:lnTo>
                    <a:pt x="744" y="720"/>
                  </a:lnTo>
                  <a:lnTo>
                    <a:pt x="744" y="744"/>
                  </a:lnTo>
                  <a:lnTo>
                    <a:pt x="792" y="728"/>
                  </a:lnTo>
                  <a:lnTo>
                    <a:pt x="824" y="704"/>
                  </a:lnTo>
                  <a:lnTo>
                    <a:pt x="840" y="704"/>
                  </a:lnTo>
                  <a:lnTo>
                    <a:pt x="880" y="696"/>
                  </a:lnTo>
                  <a:lnTo>
                    <a:pt x="912" y="656"/>
                  </a:lnTo>
                  <a:lnTo>
                    <a:pt x="928" y="656"/>
                  </a:lnTo>
                  <a:lnTo>
                    <a:pt x="936" y="696"/>
                  </a:lnTo>
                  <a:lnTo>
                    <a:pt x="952" y="688"/>
                  </a:lnTo>
                  <a:lnTo>
                    <a:pt x="968" y="688"/>
                  </a:lnTo>
                  <a:lnTo>
                    <a:pt x="960" y="704"/>
                  </a:lnTo>
                  <a:lnTo>
                    <a:pt x="968" y="720"/>
                  </a:lnTo>
                  <a:lnTo>
                    <a:pt x="1000" y="688"/>
                  </a:lnTo>
                  <a:lnTo>
                    <a:pt x="1016" y="672"/>
                  </a:lnTo>
                  <a:lnTo>
                    <a:pt x="976" y="672"/>
                  </a:lnTo>
                  <a:lnTo>
                    <a:pt x="960" y="648"/>
                  </a:lnTo>
                  <a:lnTo>
                    <a:pt x="976" y="632"/>
                  </a:lnTo>
                  <a:lnTo>
                    <a:pt x="976" y="616"/>
                  </a:lnTo>
                  <a:lnTo>
                    <a:pt x="920" y="632"/>
                  </a:lnTo>
                  <a:lnTo>
                    <a:pt x="896" y="656"/>
                  </a:lnTo>
                  <a:lnTo>
                    <a:pt x="904" y="624"/>
                  </a:lnTo>
                  <a:lnTo>
                    <a:pt x="936" y="608"/>
                  </a:lnTo>
                  <a:lnTo>
                    <a:pt x="952" y="592"/>
                  </a:lnTo>
                  <a:lnTo>
                    <a:pt x="1000" y="600"/>
                  </a:lnTo>
                  <a:lnTo>
                    <a:pt x="1032" y="592"/>
                  </a:lnTo>
                  <a:lnTo>
                    <a:pt x="1064" y="576"/>
                  </a:lnTo>
                  <a:lnTo>
                    <a:pt x="1080" y="560"/>
                  </a:lnTo>
                  <a:lnTo>
                    <a:pt x="1064" y="520"/>
                  </a:lnTo>
                  <a:lnTo>
                    <a:pt x="1064" y="496"/>
                  </a:lnTo>
                  <a:lnTo>
                    <a:pt x="1008" y="472"/>
                  </a:lnTo>
                  <a:lnTo>
                    <a:pt x="1008" y="456"/>
                  </a:lnTo>
                  <a:lnTo>
                    <a:pt x="968" y="368"/>
                  </a:lnTo>
                  <a:lnTo>
                    <a:pt x="952" y="408"/>
                  </a:lnTo>
                  <a:lnTo>
                    <a:pt x="928" y="416"/>
                  </a:lnTo>
                  <a:lnTo>
                    <a:pt x="920" y="408"/>
                  </a:lnTo>
                  <a:lnTo>
                    <a:pt x="904" y="408"/>
                  </a:lnTo>
                  <a:lnTo>
                    <a:pt x="904" y="352"/>
                  </a:lnTo>
                  <a:lnTo>
                    <a:pt x="880" y="344"/>
                  </a:lnTo>
                  <a:lnTo>
                    <a:pt x="864" y="320"/>
                  </a:lnTo>
                  <a:lnTo>
                    <a:pt x="840" y="320"/>
                  </a:lnTo>
                  <a:lnTo>
                    <a:pt x="816" y="312"/>
                  </a:lnTo>
                  <a:lnTo>
                    <a:pt x="800" y="320"/>
                  </a:lnTo>
                  <a:lnTo>
                    <a:pt x="800" y="336"/>
                  </a:lnTo>
                  <a:lnTo>
                    <a:pt x="800" y="360"/>
                  </a:lnTo>
                  <a:lnTo>
                    <a:pt x="800" y="400"/>
                  </a:lnTo>
                  <a:lnTo>
                    <a:pt x="792" y="416"/>
                  </a:lnTo>
                  <a:lnTo>
                    <a:pt x="816" y="464"/>
                  </a:lnTo>
                  <a:lnTo>
                    <a:pt x="776" y="504"/>
                  </a:lnTo>
                  <a:lnTo>
                    <a:pt x="784" y="560"/>
                  </a:lnTo>
                  <a:lnTo>
                    <a:pt x="768" y="576"/>
                  </a:lnTo>
                  <a:lnTo>
                    <a:pt x="752" y="568"/>
                  </a:lnTo>
                  <a:lnTo>
                    <a:pt x="744" y="496"/>
                  </a:lnTo>
                  <a:lnTo>
                    <a:pt x="704" y="488"/>
                  </a:lnTo>
                  <a:lnTo>
                    <a:pt x="632" y="448"/>
                  </a:lnTo>
                  <a:lnTo>
                    <a:pt x="616" y="448"/>
                  </a:lnTo>
                  <a:lnTo>
                    <a:pt x="600" y="408"/>
                  </a:lnTo>
                  <a:lnTo>
                    <a:pt x="592" y="400"/>
                  </a:lnTo>
                  <a:lnTo>
                    <a:pt x="624" y="304"/>
                  </a:lnTo>
                  <a:lnTo>
                    <a:pt x="640" y="280"/>
                  </a:lnTo>
                  <a:lnTo>
                    <a:pt x="664" y="272"/>
                  </a:lnTo>
                  <a:lnTo>
                    <a:pt x="672" y="272"/>
                  </a:lnTo>
                  <a:lnTo>
                    <a:pt x="688" y="232"/>
                  </a:lnTo>
                  <a:lnTo>
                    <a:pt x="696" y="200"/>
                  </a:lnTo>
                  <a:lnTo>
                    <a:pt x="736" y="192"/>
                  </a:lnTo>
                  <a:lnTo>
                    <a:pt x="752" y="176"/>
                  </a:lnTo>
                  <a:lnTo>
                    <a:pt x="744" y="136"/>
                  </a:lnTo>
                  <a:lnTo>
                    <a:pt x="752" y="112"/>
                  </a:lnTo>
                  <a:lnTo>
                    <a:pt x="736" y="96"/>
                  </a:lnTo>
                  <a:lnTo>
                    <a:pt x="712" y="88"/>
                  </a:lnTo>
                  <a:lnTo>
                    <a:pt x="704" y="128"/>
                  </a:lnTo>
                  <a:lnTo>
                    <a:pt x="680" y="168"/>
                  </a:lnTo>
                  <a:lnTo>
                    <a:pt x="672" y="120"/>
                  </a:lnTo>
                  <a:lnTo>
                    <a:pt x="656" y="104"/>
                  </a:lnTo>
                  <a:lnTo>
                    <a:pt x="640" y="128"/>
                  </a:lnTo>
                  <a:lnTo>
                    <a:pt x="632" y="104"/>
                  </a:lnTo>
                  <a:lnTo>
                    <a:pt x="616" y="80"/>
                  </a:lnTo>
                  <a:lnTo>
                    <a:pt x="608" y="40"/>
                  </a:lnTo>
                  <a:lnTo>
                    <a:pt x="584" y="0"/>
                  </a:lnTo>
                  <a:lnTo>
                    <a:pt x="568" y="56"/>
                  </a:lnTo>
                  <a:lnTo>
                    <a:pt x="568" y="80"/>
                  </a:lnTo>
                  <a:lnTo>
                    <a:pt x="592" y="104"/>
                  </a:lnTo>
                  <a:lnTo>
                    <a:pt x="600" y="128"/>
                  </a:lnTo>
                  <a:lnTo>
                    <a:pt x="576" y="144"/>
                  </a:lnTo>
                  <a:lnTo>
                    <a:pt x="568" y="136"/>
                  </a:lnTo>
                  <a:lnTo>
                    <a:pt x="552" y="136"/>
                  </a:lnTo>
                  <a:lnTo>
                    <a:pt x="544" y="160"/>
                  </a:lnTo>
                  <a:lnTo>
                    <a:pt x="512" y="152"/>
                  </a:lnTo>
                  <a:lnTo>
                    <a:pt x="472" y="152"/>
                  </a:lnTo>
                  <a:lnTo>
                    <a:pt x="448" y="136"/>
                  </a:lnTo>
                  <a:lnTo>
                    <a:pt x="416" y="144"/>
                  </a:lnTo>
                  <a:lnTo>
                    <a:pt x="416" y="152"/>
                  </a:lnTo>
                  <a:lnTo>
                    <a:pt x="424" y="176"/>
                  </a:lnTo>
                  <a:lnTo>
                    <a:pt x="408" y="176"/>
                  </a:lnTo>
                  <a:lnTo>
                    <a:pt x="392" y="152"/>
                  </a:lnTo>
                  <a:lnTo>
                    <a:pt x="344" y="160"/>
                  </a:lnTo>
                  <a:lnTo>
                    <a:pt x="328" y="144"/>
                  </a:lnTo>
                  <a:lnTo>
                    <a:pt x="336" y="128"/>
                  </a:lnTo>
                  <a:lnTo>
                    <a:pt x="304" y="120"/>
                  </a:lnTo>
                  <a:lnTo>
                    <a:pt x="272" y="104"/>
                  </a:lnTo>
                  <a:lnTo>
                    <a:pt x="232" y="88"/>
                  </a:lnTo>
                  <a:lnTo>
                    <a:pt x="200" y="96"/>
                  </a:lnTo>
                  <a:lnTo>
                    <a:pt x="176" y="64"/>
                  </a:lnTo>
                  <a:lnTo>
                    <a:pt x="96" y="104"/>
                  </a:lnTo>
                  <a:lnTo>
                    <a:pt x="80" y="120"/>
                  </a:lnTo>
                  <a:lnTo>
                    <a:pt x="48" y="112"/>
                  </a:lnTo>
                  <a:lnTo>
                    <a:pt x="24" y="96"/>
                  </a:lnTo>
                  <a:lnTo>
                    <a:pt x="0" y="88"/>
                  </a:lnTo>
                  <a:lnTo>
                    <a:pt x="0" y="368"/>
                  </a:lnTo>
                  <a:lnTo>
                    <a:pt x="40" y="392"/>
                  </a:lnTo>
                  <a:lnTo>
                    <a:pt x="72" y="376"/>
                  </a:lnTo>
                  <a:lnTo>
                    <a:pt x="120" y="456"/>
                  </a:lnTo>
                  <a:lnTo>
                    <a:pt x="144" y="472"/>
                  </a:lnTo>
                  <a:lnTo>
                    <a:pt x="144" y="504"/>
                  </a:lnTo>
                  <a:lnTo>
                    <a:pt x="152" y="528"/>
                  </a:lnTo>
                  <a:lnTo>
                    <a:pt x="184" y="576"/>
                  </a:lnTo>
                  <a:lnTo>
                    <a:pt x="232" y="600"/>
                  </a:lnTo>
                  <a:lnTo>
                    <a:pt x="232" y="624"/>
                  </a:lnTo>
                  <a:lnTo>
                    <a:pt x="584" y="624"/>
                  </a:lnTo>
                  <a:lnTo>
                    <a:pt x="624" y="632"/>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grpSp>
      <p:sp>
        <p:nvSpPr>
          <p:cNvPr id="268" name="矩形 267">
            <a:extLst>
              <a:ext uri="{FF2B5EF4-FFF2-40B4-BE49-F238E27FC236}">
                <a16:creationId xmlns:a16="http://schemas.microsoft.com/office/drawing/2014/main" xmlns="" id="{E1C73F53-154F-4D14-BD60-47A4792EBC05}"/>
              </a:ext>
            </a:extLst>
          </p:cNvPr>
          <p:cNvSpPr/>
          <p:nvPr/>
        </p:nvSpPr>
        <p:spPr>
          <a:xfrm>
            <a:off x="1223731" y="2499804"/>
            <a:ext cx="10384052" cy="1492716"/>
          </a:xfrm>
          <a:prstGeom prst="rect">
            <a:avLst/>
          </a:prstGeom>
        </p:spPr>
        <p:txBody>
          <a:bodyPr wrap="square">
            <a:spAutoFit/>
          </a:bodyPr>
          <a:lstStyle/>
          <a:p>
            <a:pPr defTabSz="609585">
              <a:lnSpc>
                <a:spcPct val="130000"/>
              </a:lnSpc>
            </a:pPr>
            <a:r>
              <a:rPr lang="en-US" altLang="zh-CN" sz="1400" dirty="0">
                <a:solidFill>
                  <a:schemeClr val="tx1">
                    <a:lumMod val="75000"/>
                    <a:lumOff val="25000"/>
                  </a:schemeClr>
                </a:solidFill>
                <a:latin typeface="微软雅黑" charset="0"/>
                <a:ea typeface="微软雅黑" charset="0"/>
              </a:rPr>
              <a:t>Bank-additional-full</a:t>
            </a:r>
            <a:r>
              <a:rPr lang="zh-CN" altLang="en-US" sz="1400" dirty="0">
                <a:solidFill>
                  <a:schemeClr val="tx1">
                    <a:lumMod val="75000"/>
                    <a:lumOff val="25000"/>
                  </a:schemeClr>
                </a:solidFill>
                <a:latin typeface="微软雅黑" charset="0"/>
                <a:ea typeface="微软雅黑" charset="0"/>
              </a:rPr>
              <a:t>：</a:t>
            </a:r>
            <a:r>
              <a:rPr lang="en-US" altLang="zh-CN" sz="1400" dirty="0">
                <a:solidFill>
                  <a:schemeClr val="tx1">
                    <a:lumMod val="75000"/>
                    <a:lumOff val="25000"/>
                  </a:schemeClr>
                </a:solidFill>
                <a:latin typeface="微软雅黑" charset="0"/>
                <a:ea typeface="微软雅黑" charset="0"/>
              </a:rPr>
              <a:t>41188</a:t>
            </a:r>
            <a:r>
              <a:rPr lang="zh-CN" altLang="en-US" sz="1400" dirty="0">
                <a:solidFill>
                  <a:schemeClr val="tx1">
                    <a:lumMod val="75000"/>
                    <a:lumOff val="25000"/>
                  </a:schemeClr>
                </a:solidFill>
                <a:latin typeface="微软雅黑" charset="0"/>
                <a:ea typeface="微软雅黑" charset="0"/>
              </a:rPr>
              <a:t>个数据，</a:t>
            </a:r>
            <a:r>
              <a:rPr lang="en-US" altLang="zh-CN" sz="1400" dirty="0">
                <a:solidFill>
                  <a:schemeClr val="tx1">
                    <a:lumMod val="75000"/>
                    <a:lumOff val="25000"/>
                  </a:schemeClr>
                </a:solidFill>
                <a:latin typeface="微软雅黑" charset="0"/>
                <a:ea typeface="微软雅黑" charset="0"/>
              </a:rPr>
              <a:t>20</a:t>
            </a:r>
            <a:r>
              <a:rPr lang="zh-CN" altLang="en-US" sz="1400" dirty="0">
                <a:solidFill>
                  <a:schemeClr val="tx1">
                    <a:lumMod val="75000"/>
                    <a:lumOff val="25000"/>
                  </a:schemeClr>
                </a:solidFill>
                <a:latin typeface="微软雅黑" charset="0"/>
                <a:ea typeface="微软雅黑" charset="0"/>
              </a:rPr>
              <a:t>个</a:t>
            </a:r>
            <a:r>
              <a:rPr lang="en-US" altLang="zh-CN" sz="1400" dirty="0">
                <a:solidFill>
                  <a:schemeClr val="tx1">
                    <a:lumMod val="75000"/>
                    <a:lumOff val="25000"/>
                  </a:schemeClr>
                </a:solidFill>
                <a:latin typeface="微软雅黑" charset="0"/>
                <a:ea typeface="微软雅黑" charset="0"/>
              </a:rPr>
              <a:t>input</a:t>
            </a:r>
            <a:r>
              <a:rPr lang="zh-CN" altLang="en-US" sz="1400" dirty="0">
                <a:solidFill>
                  <a:schemeClr val="tx1">
                    <a:lumMod val="75000"/>
                    <a:lumOff val="25000"/>
                  </a:schemeClr>
                </a:solidFill>
                <a:latin typeface="微软雅黑" charset="0"/>
                <a:ea typeface="微软雅黑" charset="0"/>
              </a:rPr>
              <a:t>（特征值）。</a:t>
            </a:r>
            <a:endParaRPr lang="en-US" altLang="zh-CN" sz="1400" dirty="0">
              <a:solidFill>
                <a:schemeClr val="tx1">
                  <a:lumMod val="75000"/>
                  <a:lumOff val="25000"/>
                </a:schemeClr>
              </a:solidFill>
              <a:latin typeface="微软雅黑" charset="0"/>
              <a:ea typeface="微软雅黑" charset="0"/>
            </a:endParaRPr>
          </a:p>
          <a:p>
            <a:pPr defTabSz="609585">
              <a:lnSpc>
                <a:spcPct val="130000"/>
              </a:lnSpc>
            </a:pPr>
            <a:r>
              <a:rPr lang="en-US" altLang="zh-CN" sz="1400" dirty="0">
                <a:solidFill>
                  <a:schemeClr val="tx1">
                    <a:lumMod val="75000"/>
                    <a:lumOff val="25000"/>
                  </a:schemeClr>
                </a:solidFill>
                <a:latin typeface="微软雅黑" charset="0"/>
                <a:ea typeface="微软雅黑" charset="0"/>
              </a:rPr>
              <a:t>Bank-additional</a:t>
            </a:r>
            <a:r>
              <a:rPr lang="zh-CN" altLang="en-US" sz="1400" dirty="0">
                <a:solidFill>
                  <a:schemeClr val="tx1">
                    <a:lumMod val="75000"/>
                    <a:lumOff val="25000"/>
                  </a:schemeClr>
                </a:solidFill>
                <a:latin typeface="微软雅黑" charset="0"/>
                <a:ea typeface="微软雅黑" charset="0"/>
              </a:rPr>
              <a:t>：随机选取</a:t>
            </a:r>
            <a:r>
              <a:rPr lang="en-US" altLang="zh-CN" sz="1400" dirty="0">
                <a:solidFill>
                  <a:schemeClr val="tx1">
                    <a:lumMod val="75000"/>
                    <a:lumOff val="25000"/>
                  </a:schemeClr>
                </a:solidFill>
                <a:latin typeface="微软雅黑" charset="0"/>
                <a:ea typeface="微软雅黑" charset="0"/>
              </a:rPr>
              <a:t>10%</a:t>
            </a:r>
            <a:r>
              <a:rPr lang="zh-CN" altLang="en-US" sz="1400" dirty="0">
                <a:solidFill>
                  <a:schemeClr val="tx1">
                    <a:lumMod val="75000"/>
                    <a:lumOff val="25000"/>
                  </a:schemeClr>
                </a:solidFill>
                <a:latin typeface="微软雅黑" charset="0"/>
                <a:ea typeface="微软雅黑" charset="0"/>
              </a:rPr>
              <a:t>的数据（</a:t>
            </a:r>
            <a:r>
              <a:rPr lang="en-US" altLang="zh-CN" sz="1400" dirty="0">
                <a:solidFill>
                  <a:schemeClr val="tx1">
                    <a:lumMod val="75000"/>
                    <a:lumOff val="25000"/>
                  </a:schemeClr>
                </a:solidFill>
                <a:latin typeface="微软雅黑" charset="0"/>
                <a:ea typeface="微软雅黑" charset="0"/>
              </a:rPr>
              <a:t>4119</a:t>
            </a:r>
            <a:r>
              <a:rPr lang="zh-CN" altLang="en-US" sz="1400" dirty="0">
                <a:solidFill>
                  <a:schemeClr val="tx1">
                    <a:lumMod val="75000"/>
                    <a:lumOff val="25000"/>
                  </a:schemeClr>
                </a:solidFill>
                <a:latin typeface="微软雅黑" charset="0"/>
                <a:ea typeface="微软雅黑" charset="0"/>
              </a:rPr>
              <a:t>），</a:t>
            </a:r>
            <a:r>
              <a:rPr lang="en-US" altLang="zh-CN" sz="1400" dirty="0">
                <a:solidFill>
                  <a:schemeClr val="tx1">
                    <a:lumMod val="75000"/>
                    <a:lumOff val="25000"/>
                  </a:schemeClr>
                </a:solidFill>
                <a:latin typeface="微软雅黑" charset="0"/>
                <a:ea typeface="微软雅黑" charset="0"/>
              </a:rPr>
              <a:t>20</a:t>
            </a:r>
            <a:r>
              <a:rPr lang="zh-CN" altLang="en-US" sz="1400" dirty="0">
                <a:solidFill>
                  <a:schemeClr val="tx1">
                    <a:lumMod val="75000"/>
                    <a:lumOff val="25000"/>
                  </a:schemeClr>
                </a:solidFill>
                <a:latin typeface="微软雅黑" charset="0"/>
                <a:ea typeface="微软雅黑" charset="0"/>
              </a:rPr>
              <a:t>个</a:t>
            </a:r>
            <a:r>
              <a:rPr lang="en-US" altLang="zh-CN" sz="1400" dirty="0">
                <a:solidFill>
                  <a:schemeClr val="tx1">
                    <a:lumMod val="75000"/>
                    <a:lumOff val="25000"/>
                  </a:schemeClr>
                </a:solidFill>
                <a:latin typeface="微软雅黑" charset="0"/>
                <a:ea typeface="微软雅黑" charset="0"/>
              </a:rPr>
              <a:t>input</a:t>
            </a:r>
            <a:r>
              <a:rPr lang="zh-CN" altLang="en-US" sz="1400" dirty="0">
                <a:solidFill>
                  <a:schemeClr val="tx1">
                    <a:lumMod val="75000"/>
                    <a:lumOff val="25000"/>
                  </a:schemeClr>
                </a:solidFill>
                <a:latin typeface="微软雅黑" charset="0"/>
                <a:ea typeface="微软雅黑" charset="0"/>
              </a:rPr>
              <a:t>（特征值）</a:t>
            </a:r>
            <a:endParaRPr lang="en-US" altLang="zh-CN" sz="1400" dirty="0">
              <a:solidFill>
                <a:schemeClr val="tx1">
                  <a:lumMod val="75000"/>
                  <a:lumOff val="25000"/>
                </a:schemeClr>
              </a:solidFill>
              <a:latin typeface="微软雅黑" charset="0"/>
              <a:ea typeface="微软雅黑" charset="0"/>
            </a:endParaRPr>
          </a:p>
          <a:p>
            <a:pPr defTabSz="609585">
              <a:lnSpc>
                <a:spcPct val="130000"/>
              </a:lnSpc>
            </a:pPr>
            <a:r>
              <a:rPr lang="en-US" altLang="zh-CN" sz="1400" dirty="0">
                <a:solidFill>
                  <a:schemeClr val="tx1">
                    <a:lumMod val="75000"/>
                    <a:lumOff val="25000"/>
                  </a:schemeClr>
                </a:solidFill>
                <a:latin typeface="微软雅黑" charset="0"/>
                <a:ea typeface="微软雅黑" charset="0"/>
              </a:rPr>
              <a:t>Bank-full</a:t>
            </a:r>
            <a:r>
              <a:rPr lang="zh-CN" altLang="en-US" sz="1400" dirty="0">
                <a:solidFill>
                  <a:schemeClr val="tx1">
                    <a:lumMod val="75000"/>
                    <a:lumOff val="25000"/>
                  </a:schemeClr>
                </a:solidFill>
                <a:latin typeface="微软雅黑" charset="0"/>
                <a:ea typeface="微软雅黑" charset="0"/>
              </a:rPr>
              <a:t>：所有数据，</a:t>
            </a:r>
            <a:r>
              <a:rPr lang="en-US" altLang="zh-CN" sz="1400" dirty="0">
                <a:solidFill>
                  <a:schemeClr val="tx1">
                    <a:lumMod val="75000"/>
                    <a:lumOff val="25000"/>
                  </a:schemeClr>
                </a:solidFill>
                <a:latin typeface="微软雅黑" charset="0"/>
                <a:ea typeface="微软雅黑" charset="0"/>
              </a:rPr>
              <a:t>17</a:t>
            </a:r>
            <a:r>
              <a:rPr lang="zh-CN" altLang="en-US" sz="1400" dirty="0">
                <a:solidFill>
                  <a:schemeClr val="tx1">
                    <a:lumMod val="75000"/>
                    <a:lumOff val="25000"/>
                  </a:schemeClr>
                </a:solidFill>
                <a:latin typeface="微软雅黑" charset="0"/>
                <a:ea typeface="微软雅黑" charset="0"/>
              </a:rPr>
              <a:t>个</a:t>
            </a:r>
            <a:r>
              <a:rPr lang="en-US" altLang="zh-CN" sz="1400" dirty="0">
                <a:solidFill>
                  <a:schemeClr val="tx1">
                    <a:lumMod val="75000"/>
                    <a:lumOff val="25000"/>
                  </a:schemeClr>
                </a:solidFill>
                <a:latin typeface="微软雅黑" charset="0"/>
                <a:ea typeface="微软雅黑" charset="0"/>
              </a:rPr>
              <a:t>input</a:t>
            </a:r>
            <a:r>
              <a:rPr lang="zh-CN" altLang="en-US" sz="1400" dirty="0">
                <a:solidFill>
                  <a:schemeClr val="tx1">
                    <a:lumMod val="75000"/>
                    <a:lumOff val="25000"/>
                  </a:schemeClr>
                </a:solidFill>
                <a:latin typeface="微软雅黑" charset="0"/>
                <a:ea typeface="微软雅黑" charset="0"/>
              </a:rPr>
              <a:t>（特征值），根据时间先后排序。</a:t>
            </a:r>
            <a:endParaRPr lang="en-US" altLang="zh-CN" sz="1400" dirty="0">
              <a:solidFill>
                <a:schemeClr val="tx1">
                  <a:lumMod val="75000"/>
                  <a:lumOff val="25000"/>
                </a:schemeClr>
              </a:solidFill>
              <a:latin typeface="微软雅黑" charset="0"/>
              <a:ea typeface="微软雅黑" charset="0"/>
            </a:endParaRPr>
          </a:p>
          <a:p>
            <a:pPr defTabSz="609585">
              <a:lnSpc>
                <a:spcPct val="130000"/>
              </a:lnSpc>
            </a:pPr>
            <a:r>
              <a:rPr lang="en-US" altLang="zh-CN" sz="1400" dirty="0">
                <a:solidFill>
                  <a:schemeClr val="tx1">
                    <a:lumMod val="75000"/>
                    <a:lumOff val="25000"/>
                  </a:schemeClr>
                </a:solidFill>
                <a:latin typeface="微软雅黑" charset="0"/>
                <a:ea typeface="微软雅黑" charset="0"/>
              </a:rPr>
              <a:t>Bank</a:t>
            </a:r>
            <a:r>
              <a:rPr lang="zh-CN" altLang="en-US" sz="1400" dirty="0">
                <a:solidFill>
                  <a:schemeClr val="tx1">
                    <a:lumMod val="75000"/>
                    <a:lumOff val="25000"/>
                  </a:schemeClr>
                </a:solidFill>
                <a:latin typeface="微软雅黑" charset="0"/>
                <a:ea typeface="微软雅黑" charset="0"/>
              </a:rPr>
              <a:t>：从</a:t>
            </a:r>
            <a:r>
              <a:rPr lang="en-US" altLang="zh-CN" sz="1400" dirty="0">
                <a:solidFill>
                  <a:schemeClr val="tx1">
                    <a:lumMod val="75000"/>
                    <a:lumOff val="25000"/>
                  </a:schemeClr>
                </a:solidFill>
                <a:latin typeface="微软雅黑" charset="0"/>
                <a:ea typeface="微软雅黑" charset="0"/>
              </a:rPr>
              <a:t>bank-full</a:t>
            </a:r>
            <a:r>
              <a:rPr lang="zh-CN" altLang="en-US" sz="1400" dirty="0">
                <a:solidFill>
                  <a:schemeClr val="tx1">
                    <a:lumMod val="75000"/>
                    <a:lumOff val="25000"/>
                  </a:schemeClr>
                </a:solidFill>
                <a:latin typeface="微软雅黑" charset="0"/>
                <a:ea typeface="微软雅黑" charset="0"/>
              </a:rPr>
              <a:t>随机选取</a:t>
            </a:r>
            <a:r>
              <a:rPr lang="en-US" altLang="zh-CN" sz="1400" dirty="0">
                <a:solidFill>
                  <a:schemeClr val="tx1">
                    <a:lumMod val="75000"/>
                    <a:lumOff val="25000"/>
                  </a:schemeClr>
                </a:solidFill>
                <a:latin typeface="微软雅黑" charset="0"/>
                <a:ea typeface="微软雅黑" charset="0"/>
              </a:rPr>
              <a:t>10%</a:t>
            </a:r>
            <a:r>
              <a:rPr lang="zh-CN" altLang="en-US" sz="1400" dirty="0">
                <a:solidFill>
                  <a:schemeClr val="tx1">
                    <a:lumMod val="75000"/>
                    <a:lumOff val="25000"/>
                  </a:schemeClr>
                </a:solidFill>
                <a:latin typeface="微软雅黑" charset="0"/>
                <a:ea typeface="微软雅黑" charset="0"/>
              </a:rPr>
              <a:t>的数据，</a:t>
            </a:r>
            <a:r>
              <a:rPr lang="en-US" altLang="zh-CN" sz="1400" dirty="0">
                <a:solidFill>
                  <a:schemeClr val="tx1">
                    <a:lumMod val="75000"/>
                    <a:lumOff val="25000"/>
                  </a:schemeClr>
                </a:solidFill>
                <a:latin typeface="微软雅黑" charset="0"/>
                <a:ea typeface="微软雅黑" charset="0"/>
              </a:rPr>
              <a:t>17</a:t>
            </a:r>
            <a:r>
              <a:rPr lang="zh-CN" altLang="en-US" sz="1400" dirty="0">
                <a:solidFill>
                  <a:schemeClr val="tx1">
                    <a:lumMod val="75000"/>
                    <a:lumOff val="25000"/>
                  </a:schemeClr>
                </a:solidFill>
                <a:latin typeface="微软雅黑" charset="0"/>
                <a:ea typeface="微软雅黑" charset="0"/>
              </a:rPr>
              <a:t>个</a:t>
            </a:r>
            <a:r>
              <a:rPr lang="en-US" altLang="zh-CN" sz="1400" dirty="0">
                <a:solidFill>
                  <a:schemeClr val="tx1">
                    <a:lumMod val="75000"/>
                    <a:lumOff val="25000"/>
                  </a:schemeClr>
                </a:solidFill>
                <a:latin typeface="微软雅黑" charset="0"/>
                <a:ea typeface="微软雅黑" charset="0"/>
              </a:rPr>
              <a:t>input</a:t>
            </a:r>
            <a:r>
              <a:rPr lang="zh-CN" altLang="en-US" sz="1400" dirty="0">
                <a:solidFill>
                  <a:schemeClr val="tx1">
                    <a:lumMod val="75000"/>
                    <a:lumOff val="25000"/>
                  </a:schemeClr>
                </a:solidFill>
                <a:latin typeface="微软雅黑" charset="0"/>
                <a:ea typeface="微软雅黑" charset="0"/>
              </a:rPr>
              <a:t>（特征值）</a:t>
            </a:r>
            <a:endParaRPr lang="en-US" altLang="zh-CN" sz="1400" dirty="0">
              <a:solidFill>
                <a:schemeClr val="tx1">
                  <a:lumMod val="75000"/>
                  <a:lumOff val="25000"/>
                </a:schemeClr>
              </a:solidFill>
              <a:latin typeface="微软雅黑" charset="0"/>
              <a:ea typeface="微软雅黑" charset="0"/>
            </a:endParaRPr>
          </a:p>
          <a:p>
            <a:pPr defTabSz="609585">
              <a:lnSpc>
                <a:spcPct val="130000"/>
              </a:lnSpc>
            </a:pPr>
            <a:endParaRPr lang="zh-CN" altLang="en-US" sz="1400" dirty="0">
              <a:solidFill>
                <a:schemeClr val="tx1">
                  <a:lumMod val="75000"/>
                  <a:lumOff val="25000"/>
                </a:schemeClr>
              </a:solidFill>
              <a:latin typeface="微软雅黑" charset="0"/>
              <a:ea typeface="微软雅黑" charset="0"/>
            </a:endParaRPr>
          </a:p>
        </p:txBody>
      </p:sp>
    </p:spTree>
    <p:extLst>
      <p:ext uri="{BB962C8B-B14F-4D97-AF65-F5344CB8AC3E}">
        <p14:creationId xmlns:p14="http://schemas.microsoft.com/office/powerpoint/2010/main" val="1878713457"/>
      </p:ext>
    </p:extLst>
  </p:cSld>
  <p:clrMapOvr>
    <a:masterClrMapping/>
  </p:clrMapOvr>
  <p:transition xmlns:p14="http://schemas.microsoft.com/office/powerpoint/2010/mai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529" y="0"/>
            <a:ext cx="12193057" cy="6078239"/>
          </a:xfrm>
          <a:prstGeom prst="rect">
            <a:avLst/>
          </a:prstGeom>
        </p:spPr>
      </p:pic>
      <p:sp>
        <p:nvSpPr>
          <p:cNvPr id="6" name="任意多边形 5"/>
          <p:cNvSpPr/>
          <p:nvPr/>
        </p:nvSpPr>
        <p:spPr>
          <a:xfrm rot="10800000">
            <a:off x="178065" y="142981"/>
            <a:ext cx="11835867" cy="5718804"/>
          </a:xfrm>
          <a:custGeom>
            <a:avLst/>
            <a:gdLst>
              <a:gd name="connsiteX0" fmla="*/ 12192000 w 12192000"/>
              <a:gd name="connsiteY0" fmla="*/ 6074228 h 6074228"/>
              <a:gd name="connsiteX1" fmla="*/ 0 w 12192000"/>
              <a:gd name="connsiteY1" fmla="*/ 6074228 h 6074228"/>
              <a:gd name="connsiteX2" fmla="*/ 0 w 12192000"/>
              <a:gd name="connsiteY2" fmla="*/ 293914 h 6074228"/>
              <a:gd name="connsiteX3" fmla="*/ 5632768 w 12192000"/>
              <a:gd name="connsiteY3" fmla="*/ 293914 h 6074228"/>
              <a:gd name="connsiteX4" fmla="*/ 6096002 w 12192000"/>
              <a:gd name="connsiteY4" fmla="*/ 0 h 6074228"/>
              <a:gd name="connsiteX5" fmla="*/ 6559235 w 12192000"/>
              <a:gd name="connsiteY5" fmla="*/ 293914 h 6074228"/>
              <a:gd name="connsiteX6" fmla="*/ 12192000 w 12192000"/>
              <a:gd name="connsiteY6" fmla="*/ 293914 h 607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074228">
                <a:moveTo>
                  <a:pt x="12192000" y="6074228"/>
                </a:moveTo>
                <a:lnTo>
                  <a:pt x="0" y="6074228"/>
                </a:lnTo>
                <a:lnTo>
                  <a:pt x="0" y="293914"/>
                </a:lnTo>
                <a:lnTo>
                  <a:pt x="5632768" y="293914"/>
                </a:lnTo>
                <a:lnTo>
                  <a:pt x="6096002" y="0"/>
                </a:lnTo>
                <a:lnTo>
                  <a:pt x="6559235" y="293914"/>
                </a:lnTo>
                <a:lnTo>
                  <a:pt x="12192000" y="293914"/>
                </a:lnTo>
                <a:close/>
              </a:path>
            </a:pathLst>
          </a:custGeom>
          <a:noFill/>
          <a:ln w="1905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8" name="图片 7">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53182" y="6367780"/>
            <a:ext cx="1828800" cy="243840"/>
          </a:xfrm>
          <a:prstGeom prst="rect">
            <a:avLst/>
          </a:prstGeom>
        </p:spPr>
      </p:pic>
      <p:grpSp>
        <p:nvGrpSpPr>
          <p:cNvPr id="145" name="组合 144"/>
          <p:cNvGrpSpPr/>
          <p:nvPr/>
        </p:nvGrpSpPr>
        <p:grpSpPr>
          <a:xfrm>
            <a:off x="3683901" y="345797"/>
            <a:ext cx="4820918" cy="4822970"/>
            <a:chOff x="4170953" y="833056"/>
            <a:chExt cx="3846813" cy="3848451"/>
          </a:xfrm>
        </p:grpSpPr>
        <p:grpSp>
          <p:nvGrpSpPr>
            <p:cNvPr id="131" name="组合 130"/>
            <p:cNvGrpSpPr/>
            <p:nvPr/>
          </p:nvGrpSpPr>
          <p:grpSpPr>
            <a:xfrm>
              <a:off x="4170953" y="833056"/>
              <a:ext cx="3846813" cy="3848451"/>
              <a:chOff x="4170953" y="833056"/>
              <a:chExt cx="3846813" cy="3848451"/>
            </a:xfrm>
          </p:grpSpPr>
          <p:grpSp>
            <p:nvGrpSpPr>
              <p:cNvPr id="12" name="组合 11"/>
              <p:cNvGrpSpPr/>
              <p:nvPr/>
            </p:nvGrpSpPr>
            <p:grpSpPr>
              <a:xfrm>
                <a:off x="4273247" y="926495"/>
                <a:ext cx="3645505" cy="3645505"/>
                <a:chOff x="3651549" y="975481"/>
                <a:chExt cx="2929467" cy="2929467"/>
              </a:xfrm>
            </p:grpSpPr>
            <p:sp>
              <p:nvSpPr>
                <p:cNvPr id="10" name="椭圆 9"/>
                <p:cNvSpPr/>
                <p:nvPr/>
              </p:nvSpPr>
              <p:spPr>
                <a:xfrm>
                  <a:off x="3651549" y="975481"/>
                  <a:ext cx="2929467" cy="2929467"/>
                </a:xfrm>
                <a:prstGeom prst="ellipse">
                  <a:avLst/>
                </a:prstGeom>
                <a:solidFill>
                  <a:srgbClr val="F5F0E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3856282" y="1186757"/>
                  <a:ext cx="2520000" cy="2519829"/>
                </a:xfrm>
                <a:prstGeom prst="ellipse">
                  <a:avLst/>
                </a:prstGeom>
                <a:solidFill>
                  <a:srgbClr val="79A5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31" name="直接连接符 30"/>
              <p:cNvCxnSpPr/>
              <p:nvPr/>
            </p:nvCxnSpPr>
            <p:spPr>
              <a:xfrm rot="-5400000" flipH="1">
                <a:off x="4224639" y="255943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4976471" flipH="1">
                <a:off x="4237730" y="234718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4552941" flipH="1">
                <a:off x="4276806" y="21381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4129412" flipH="1">
                <a:off x="4341273" y="193550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3705882" flipH="1">
                <a:off x="4430155" y="174231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3282353" flipH="1">
                <a:off x="4542104" y="156150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2858823" flipH="1">
                <a:off x="4675423" y="139583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2435294" flipH="1">
                <a:off x="4828091" y="124779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2011765" flipH="1">
                <a:off x="4997794" y="111963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1588235" flipH="1">
                <a:off x="5181960" y="101331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1164706" flipH="1">
                <a:off x="5377796" y="93042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741177" flipH="1">
                <a:off x="5582334" y="8722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317647" flipH="1">
                <a:off x="5792473" y="83960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105883" flipH="1">
                <a:off x="6005028" y="83305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29412" flipH="1">
                <a:off x="6216777" y="85267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952941" flipH="1">
                <a:off x="6424510" y="8981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376471" flipH="1">
                <a:off x="6625077" y="9688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1800000" flipH="1">
                <a:off x="6815439" y="10636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2223529" flipH="1">
                <a:off x="6992710" y="11811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2647059" flipH="1">
                <a:off x="7154201" y="131946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3070588" flipH="1">
                <a:off x="7297467" y="147661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3494117" flipH="1">
                <a:off x="7420334" y="165018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3917647" flipH="1">
                <a:off x="7520940" y="183753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4341176" flipH="1">
                <a:off x="7597760" y="203583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4764706" flipH="1">
                <a:off x="7649630" y="224206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188236" flipH="1">
                <a:off x="7675763" y="245310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611765" flipH="1">
                <a:off x="7675763" y="266576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6035294" flipH="1">
                <a:off x="7649630" y="287680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6458824" flipH="1">
                <a:off x="7597760" y="308304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6882353" flipH="1">
                <a:off x="7520940" y="32813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7305883" flipH="1">
                <a:off x="7420334" y="346869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7729412" flipH="1">
                <a:off x="7297467" y="364226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8152941" flipH="1">
                <a:off x="7154201" y="379941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8576471" flipH="1">
                <a:off x="6992710" y="39377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9000000" flipH="1">
                <a:off x="6815439" y="405523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9423529" flipH="1">
                <a:off x="6625077" y="41500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9847059" flipH="1">
                <a:off x="6424509" y="42207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0270589" flipH="1">
                <a:off x="6216777" y="426619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0694117" flipH="1">
                <a:off x="6005028" y="428581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11117648" flipH="1">
                <a:off x="5792473" y="427926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1541176" flipH="1">
                <a:off x="5582334" y="42466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11964706" flipH="1">
                <a:off x="5377796" y="418845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2388235" flipH="1">
                <a:off x="5181960" y="410556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2811765" flipH="1">
                <a:off x="4997794" y="399923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13235294" flipH="1">
                <a:off x="4828092" y="387108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13658824" flipH="1">
                <a:off x="4675423" y="372304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4082352" flipH="1">
                <a:off x="4542104" y="355736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4505883" flipH="1">
                <a:off x="4430155" y="337656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4929413" flipH="1">
                <a:off x="4341273" y="318337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15352941" flipH="1">
                <a:off x="4276806" y="29807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rot="15776472" flipH="1">
                <a:off x="4237730" y="277168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grpSp>
        <p:grpSp>
          <p:nvGrpSpPr>
            <p:cNvPr id="137" name="组合 136"/>
            <p:cNvGrpSpPr/>
            <p:nvPr/>
          </p:nvGrpSpPr>
          <p:grpSpPr>
            <a:xfrm>
              <a:off x="5093797" y="2186051"/>
              <a:ext cx="1999050" cy="158900"/>
              <a:chOff x="5010088" y="1993966"/>
              <a:chExt cx="1999050" cy="158900"/>
            </a:xfrm>
          </p:grpSpPr>
          <p:cxnSp>
            <p:nvCxnSpPr>
              <p:cNvPr id="133" name="直接连接符 132"/>
              <p:cNvCxnSpPr/>
              <p:nvPr/>
            </p:nvCxnSpPr>
            <p:spPr>
              <a:xfrm>
                <a:off x="5010088"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6109586"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136" name="椭圆 135"/>
              <p:cNvSpPr/>
              <p:nvPr/>
            </p:nvSpPr>
            <p:spPr>
              <a:xfrm>
                <a:off x="5932484" y="1993966"/>
                <a:ext cx="158900" cy="158900"/>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138" name="矩形 137"/>
            <p:cNvSpPr/>
            <p:nvPr/>
          </p:nvSpPr>
          <p:spPr>
            <a:xfrm>
              <a:off x="5282883" y="1616208"/>
              <a:ext cx="1620880" cy="515735"/>
            </a:xfrm>
            <a:prstGeom prst="rect">
              <a:avLst/>
            </a:prstGeom>
          </p:spPr>
          <p:txBody>
            <a:bodyPr wrap="none">
              <a:spAutoFit/>
            </a:bodyPr>
            <a:lstStyle/>
            <a:p>
              <a:pPr lvl="0" algn="ctr" defTabSz="914400"/>
              <a:r>
                <a:rPr lang="zh-CN" altLang="en-US" sz="3600" kern="0" dirty="0">
                  <a:solidFill>
                    <a:srgbClr val="F5F0EA"/>
                  </a:solidFill>
                  <a:latin typeface="微软雅黑" panose="020B0503020204020204" pitchFamily="34" charset="-122"/>
                  <a:ea typeface="微软雅黑" panose="020B0503020204020204" pitchFamily="34" charset="-122"/>
                </a:rPr>
                <a:t>第二部分</a:t>
              </a:r>
            </a:p>
          </p:txBody>
        </p:sp>
        <p:sp>
          <p:nvSpPr>
            <p:cNvPr id="139" name="矩形 138"/>
            <p:cNvSpPr/>
            <p:nvPr/>
          </p:nvSpPr>
          <p:spPr>
            <a:xfrm>
              <a:off x="5037292" y="2396875"/>
              <a:ext cx="2112056" cy="663088"/>
            </a:xfrm>
            <a:prstGeom prst="rect">
              <a:avLst/>
            </a:prstGeom>
          </p:spPr>
          <p:txBody>
            <a:bodyPr wrap="none">
              <a:spAutoFit/>
            </a:bodyPr>
            <a:lstStyle/>
            <a:p>
              <a:pPr algn="ctr"/>
              <a:r>
                <a:rPr lang="zh-CN" altLang="en-US" sz="4800" b="1" dirty="0">
                  <a:solidFill>
                    <a:srgbClr val="F5F0EA"/>
                  </a:solidFill>
                </a:rPr>
                <a:t>数据示例</a:t>
              </a:r>
              <a:endParaRPr lang="en-US" altLang="zh-CN" sz="4800" b="1" dirty="0">
                <a:solidFill>
                  <a:srgbClr val="F5F0EA"/>
                </a:solidFill>
              </a:endParaRPr>
            </a:p>
          </p:txBody>
        </p:sp>
        <p:grpSp>
          <p:nvGrpSpPr>
            <p:cNvPr id="140" name="Group 67"/>
            <p:cNvGrpSpPr>
              <a:grpSpLocks noChangeAspect="1"/>
            </p:cNvGrpSpPr>
            <p:nvPr/>
          </p:nvGrpSpPr>
          <p:grpSpPr bwMode="auto">
            <a:xfrm>
              <a:off x="5486103" y="3161047"/>
              <a:ext cx="1214438" cy="898525"/>
              <a:chOff x="6149" y="2123"/>
              <a:chExt cx="765" cy="566"/>
            </a:xfrm>
            <a:solidFill>
              <a:srgbClr val="F5F0EA"/>
            </a:solidFill>
          </p:grpSpPr>
          <p:sp>
            <p:nvSpPr>
              <p:cNvPr id="141" name="Freeform 68"/>
              <p:cNvSpPr>
                <a:spLocks/>
              </p:cNvSpPr>
              <p:nvPr/>
            </p:nvSpPr>
            <p:spPr bwMode="auto">
              <a:xfrm>
                <a:off x="6281" y="2401"/>
                <a:ext cx="501" cy="288"/>
              </a:xfrm>
              <a:custGeom>
                <a:avLst/>
                <a:gdLst>
                  <a:gd name="T0" fmla="*/ 485 w 524"/>
                  <a:gd name="T1" fmla="*/ 56 h 300"/>
                  <a:gd name="T2" fmla="*/ 473 w 524"/>
                  <a:gd name="T3" fmla="*/ 36 h 300"/>
                  <a:gd name="T4" fmla="*/ 450 w 524"/>
                  <a:gd name="T5" fmla="*/ 26 h 300"/>
                  <a:gd name="T6" fmla="*/ 318 w 524"/>
                  <a:gd name="T7" fmla="*/ 0 h 300"/>
                  <a:gd name="T8" fmla="*/ 356 w 524"/>
                  <a:gd name="T9" fmla="*/ 25 h 300"/>
                  <a:gd name="T10" fmla="*/ 296 w 524"/>
                  <a:gd name="T11" fmla="*/ 215 h 300"/>
                  <a:gd name="T12" fmla="*/ 262 w 524"/>
                  <a:gd name="T13" fmla="*/ 74 h 300"/>
                  <a:gd name="T14" fmla="*/ 228 w 524"/>
                  <a:gd name="T15" fmla="*/ 215 h 300"/>
                  <a:gd name="T16" fmla="*/ 168 w 524"/>
                  <a:gd name="T17" fmla="*/ 25 h 300"/>
                  <a:gd name="T18" fmla="*/ 206 w 524"/>
                  <a:gd name="T19" fmla="*/ 0 h 300"/>
                  <a:gd name="T20" fmla="*/ 74 w 524"/>
                  <a:gd name="T21" fmla="*/ 26 h 300"/>
                  <a:gd name="T22" fmla="*/ 51 w 524"/>
                  <a:gd name="T23" fmla="*/ 36 h 300"/>
                  <a:gd name="T24" fmla="*/ 39 w 524"/>
                  <a:gd name="T25" fmla="*/ 56 h 300"/>
                  <a:gd name="T26" fmla="*/ 0 w 524"/>
                  <a:gd name="T27" fmla="*/ 228 h 300"/>
                  <a:gd name="T28" fmla="*/ 73 w 524"/>
                  <a:gd name="T29" fmla="*/ 254 h 300"/>
                  <a:gd name="T30" fmla="*/ 249 w 524"/>
                  <a:gd name="T31" fmla="*/ 300 h 300"/>
                  <a:gd name="T32" fmla="*/ 262 w 524"/>
                  <a:gd name="T33" fmla="*/ 300 h 300"/>
                  <a:gd name="T34" fmla="*/ 275 w 524"/>
                  <a:gd name="T35" fmla="*/ 300 h 300"/>
                  <a:gd name="T36" fmla="*/ 451 w 524"/>
                  <a:gd name="T37" fmla="*/ 254 h 300"/>
                  <a:gd name="T38" fmla="*/ 524 w 524"/>
                  <a:gd name="T39" fmla="*/ 228 h 300"/>
                  <a:gd name="T40" fmla="*/ 485 w 524"/>
                  <a:gd name="T41" fmla="*/ 5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4" h="300">
                    <a:moveTo>
                      <a:pt x="485" y="56"/>
                    </a:moveTo>
                    <a:cubicBezTo>
                      <a:pt x="484" y="48"/>
                      <a:pt x="479" y="41"/>
                      <a:pt x="473" y="36"/>
                    </a:cubicBezTo>
                    <a:cubicBezTo>
                      <a:pt x="467" y="30"/>
                      <a:pt x="459" y="27"/>
                      <a:pt x="450" y="26"/>
                    </a:cubicBezTo>
                    <a:cubicBezTo>
                      <a:pt x="318" y="0"/>
                      <a:pt x="318" y="0"/>
                      <a:pt x="318" y="0"/>
                    </a:cubicBezTo>
                    <a:cubicBezTo>
                      <a:pt x="356" y="25"/>
                      <a:pt x="356" y="25"/>
                      <a:pt x="356" y="25"/>
                    </a:cubicBezTo>
                    <a:cubicBezTo>
                      <a:pt x="296" y="215"/>
                      <a:pt x="296" y="215"/>
                      <a:pt x="296" y="215"/>
                    </a:cubicBezTo>
                    <a:cubicBezTo>
                      <a:pt x="262" y="74"/>
                      <a:pt x="262" y="74"/>
                      <a:pt x="262" y="74"/>
                    </a:cubicBezTo>
                    <a:cubicBezTo>
                      <a:pt x="228" y="215"/>
                      <a:pt x="228" y="215"/>
                      <a:pt x="228" y="215"/>
                    </a:cubicBezTo>
                    <a:cubicBezTo>
                      <a:pt x="168" y="25"/>
                      <a:pt x="168" y="25"/>
                      <a:pt x="168" y="25"/>
                    </a:cubicBezTo>
                    <a:cubicBezTo>
                      <a:pt x="206" y="0"/>
                      <a:pt x="206" y="0"/>
                      <a:pt x="206" y="0"/>
                    </a:cubicBezTo>
                    <a:cubicBezTo>
                      <a:pt x="74" y="26"/>
                      <a:pt x="74" y="26"/>
                      <a:pt x="74" y="26"/>
                    </a:cubicBezTo>
                    <a:cubicBezTo>
                      <a:pt x="65" y="27"/>
                      <a:pt x="57" y="30"/>
                      <a:pt x="51" y="36"/>
                    </a:cubicBezTo>
                    <a:cubicBezTo>
                      <a:pt x="45" y="41"/>
                      <a:pt x="40" y="48"/>
                      <a:pt x="39" y="56"/>
                    </a:cubicBezTo>
                    <a:cubicBezTo>
                      <a:pt x="0" y="228"/>
                      <a:pt x="0" y="228"/>
                      <a:pt x="0" y="228"/>
                    </a:cubicBezTo>
                    <a:cubicBezTo>
                      <a:pt x="73" y="254"/>
                      <a:pt x="73" y="254"/>
                      <a:pt x="73" y="254"/>
                    </a:cubicBezTo>
                    <a:cubicBezTo>
                      <a:pt x="98" y="279"/>
                      <a:pt x="167" y="298"/>
                      <a:pt x="249" y="300"/>
                    </a:cubicBezTo>
                    <a:cubicBezTo>
                      <a:pt x="262" y="300"/>
                      <a:pt x="262" y="300"/>
                      <a:pt x="262" y="300"/>
                    </a:cubicBezTo>
                    <a:cubicBezTo>
                      <a:pt x="275" y="300"/>
                      <a:pt x="275" y="300"/>
                      <a:pt x="275" y="300"/>
                    </a:cubicBezTo>
                    <a:cubicBezTo>
                      <a:pt x="357" y="298"/>
                      <a:pt x="426" y="279"/>
                      <a:pt x="451" y="254"/>
                    </a:cubicBezTo>
                    <a:cubicBezTo>
                      <a:pt x="524" y="228"/>
                      <a:pt x="524" y="228"/>
                      <a:pt x="524" y="228"/>
                    </a:cubicBezTo>
                    <a:lnTo>
                      <a:pt x="48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69"/>
              <p:cNvSpPr>
                <a:spLocks/>
              </p:cNvSpPr>
              <p:nvPr/>
            </p:nvSpPr>
            <p:spPr bwMode="auto">
              <a:xfrm>
                <a:off x="6503" y="2419"/>
                <a:ext cx="57" cy="53"/>
              </a:xfrm>
              <a:custGeom>
                <a:avLst/>
                <a:gdLst>
                  <a:gd name="T0" fmla="*/ 29 w 57"/>
                  <a:gd name="T1" fmla="*/ 0 h 53"/>
                  <a:gd name="T2" fmla="*/ 0 w 57"/>
                  <a:gd name="T3" fmla="*/ 11 h 53"/>
                  <a:gd name="T4" fmla="*/ 29 w 57"/>
                  <a:gd name="T5" fmla="*/ 53 h 53"/>
                  <a:gd name="T6" fmla="*/ 57 w 57"/>
                  <a:gd name="T7" fmla="*/ 11 h 53"/>
                  <a:gd name="T8" fmla="*/ 29 w 57"/>
                  <a:gd name="T9" fmla="*/ 0 h 53"/>
                </a:gdLst>
                <a:ahLst/>
                <a:cxnLst>
                  <a:cxn ang="0">
                    <a:pos x="T0" y="T1"/>
                  </a:cxn>
                  <a:cxn ang="0">
                    <a:pos x="T2" y="T3"/>
                  </a:cxn>
                  <a:cxn ang="0">
                    <a:pos x="T4" y="T5"/>
                  </a:cxn>
                  <a:cxn ang="0">
                    <a:pos x="T6" y="T7"/>
                  </a:cxn>
                  <a:cxn ang="0">
                    <a:pos x="T8" y="T9"/>
                  </a:cxn>
                </a:cxnLst>
                <a:rect l="0" t="0" r="r" b="b"/>
                <a:pathLst>
                  <a:path w="57" h="53">
                    <a:moveTo>
                      <a:pt x="29" y="0"/>
                    </a:moveTo>
                    <a:lnTo>
                      <a:pt x="0" y="11"/>
                    </a:lnTo>
                    <a:lnTo>
                      <a:pt x="29" y="53"/>
                    </a:lnTo>
                    <a:lnTo>
                      <a:pt x="57" y="11"/>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70"/>
              <p:cNvSpPr>
                <a:spLocks/>
              </p:cNvSpPr>
              <p:nvPr/>
            </p:nvSpPr>
            <p:spPr bwMode="auto">
              <a:xfrm>
                <a:off x="6410" y="2123"/>
                <a:ext cx="243" cy="292"/>
              </a:xfrm>
              <a:custGeom>
                <a:avLst/>
                <a:gdLst>
                  <a:gd name="T0" fmla="*/ 240 w 254"/>
                  <a:gd name="T1" fmla="*/ 140 h 304"/>
                  <a:gd name="T2" fmla="*/ 127 w 254"/>
                  <a:gd name="T3" fmla="*/ 0 h 304"/>
                  <a:gd name="T4" fmla="*/ 14 w 254"/>
                  <a:gd name="T5" fmla="*/ 140 h 304"/>
                  <a:gd name="T6" fmla="*/ 8 w 254"/>
                  <a:gd name="T7" fmla="*/ 177 h 304"/>
                  <a:gd name="T8" fmla="*/ 26 w 254"/>
                  <a:gd name="T9" fmla="*/ 202 h 304"/>
                  <a:gd name="T10" fmla="*/ 127 w 254"/>
                  <a:gd name="T11" fmla="*/ 304 h 304"/>
                  <a:gd name="T12" fmla="*/ 228 w 254"/>
                  <a:gd name="T13" fmla="*/ 202 h 304"/>
                  <a:gd name="T14" fmla="*/ 246 w 254"/>
                  <a:gd name="T15" fmla="*/ 177 h 304"/>
                  <a:gd name="T16" fmla="*/ 240 w 254"/>
                  <a:gd name="T17" fmla="*/ 14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304">
                    <a:moveTo>
                      <a:pt x="240" y="140"/>
                    </a:moveTo>
                    <a:cubicBezTo>
                      <a:pt x="240" y="61"/>
                      <a:pt x="208" y="0"/>
                      <a:pt x="127" y="0"/>
                    </a:cubicBezTo>
                    <a:cubicBezTo>
                      <a:pt x="46" y="0"/>
                      <a:pt x="14" y="62"/>
                      <a:pt x="14" y="140"/>
                    </a:cubicBezTo>
                    <a:cubicBezTo>
                      <a:pt x="5" y="144"/>
                      <a:pt x="0" y="154"/>
                      <a:pt x="8" y="177"/>
                    </a:cubicBezTo>
                    <a:cubicBezTo>
                      <a:pt x="12" y="188"/>
                      <a:pt x="20" y="197"/>
                      <a:pt x="26" y="202"/>
                    </a:cubicBezTo>
                    <a:cubicBezTo>
                      <a:pt x="49" y="260"/>
                      <a:pt x="94" y="304"/>
                      <a:pt x="127" y="304"/>
                    </a:cubicBezTo>
                    <a:cubicBezTo>
                      <a:pt x="160" y="304"/>
                      <a:pt x="205" y="260"/>
                      <a:pt x="228" y="202"/>
                    </a:cubicBezTo>
                    <a:cubicBezTo>
                      <a:pt x="234" y="197"/>
                      <a:pt x="242" y="188"/>
                      <a:pt x="246" y="177"/>
                    </a:cubicBezTo>
                    <a:cubicBezTo>
                      <a:pt x="254" y="154"/>
                      <a:pt x="249" y="144"/>
                      <a:pt x="240" y="1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71"/>
              <p:cNvSpPr>
                <a:spLocks noEditPoints="1"/>
              </p:cNvSpPr>
              <p:nvPr/>
            </p:nvSpPr>
            <p:spPr bwMode="auto">
              <a:xfrm>
                <a:off x="6149" y="2218"/>
                <a:ext cx="765" cy="365"/>
              </a:xfrm>
              <a:custGeom>
                <a:avLst/>
                <a:gdLst>
                  <a:gd name="T0" fmla="*/ 128 w 800"/>
                  <a:gd name="T1" fmla="*/ 380 h 380"/>
                  <a:gd name="T2" fmla="*/ 48 w 800"/>
                  <a:gd name="T3" fmla="*/ 352 h 380"/>
                  <a:gd name="T4" fmla="*/ 0 w 800"/>
                  <a:gd name="T5" fmla="*/ 336 h 380"/>
                  <a:gd name="T6" fmla="*/ 25 w 800"/>
                  <a:gd name="T7" fmla="*/ 224 h 380"/>
                  <a:gd name="T8" fmla="*/ 33 w 800"/>
                  <a:gd name="T9" fmla="*/ 211 h 380"/>
                  <a:gd name="T10" fmla="*/ 48 w 800"/>
                  <a:gd name="T11" fmla="*/ 204 h 380"/>
                  <a:gd name="T12" fmla="*/ 141 w 800"/>
                  <a:gd name="T13" fmla="*/ 183 h 380"/>
                  <a:gd name="T14" fmla="*/ 105 w 800"/>
                  <a:gd name="T15" fmla="*/ 131 h 380"/>
                  <a:gd name="T16" fmla="*/ 93 w 800"/>
                  <a:gd name="T17" fmla="*/ 114 h 380"/>
                  <a:gd name="T18" fmla="*/ 97 w 800"/>
                  <a:gd name="T19" fmla="*/ 90 h 380"/>
                  <a:gd name="T20" fmla="*/ 170 w 800"/>
                  <a:gd name="T21" fmla="*/ 0 h 380"/>
                  <a:gd name="T22" fmla="*/ 170 w 800"/>
                  <a:gd name="T23" fmla="*/ 0 h 380"/>
                  <a:gd name="T24" fmla="*/ 244 w 800"/>
                  <a:gd name="T25" fmla="*/ 90 h 380"/>
                  <a:gd name="T26" fmla="*/ 247 w 800"/>
                  <a:gd name="T27" fmla="*/ 114 h 380"/>
                  <a:gd name="T28" fmla="*/ 236 w 800"/>
                  <a:gd name="T29" fmla="*/ 131 h 380"/>
                  <a:gd name="T30" fmla="*/ 199 w 800"/>
                  <a:gd name="T31" fmla="*/ 183 h 380"/>
                  <a:gd name="T32" fmla="*/ 240 w 800"/>
                  <a:gd name="T33" fmla="*/ 192 h 380"/>
                  <a:gd name="T34" fmla="*/ 209 w 800"/>
                  <a:gd name="T35" fmla="*/ 199 h 380"/>
                  <a:gd name="T36" fmla="*/ 177 w 800"/>
                  <a:gd name="T37" fmla="*/ 213 h 380"/>
                  <a:gd name="T38" fmla="*/ 159 w 800"/>
                  <a:gd name="T39" fmla="*/ 243 h 380"/>
                  <a:gd name="T40" fmla="*/ 128 w 800"/>
                  <a:gd name="T41" fmla="*/ 380 h 380"/>
                  <a:gd name="T42" fmla="*/ 775 w 800"/>
                  <a:gd name="T43" fmla="*/ 224 h 380"/>
                  <a:gd name="T44" fmla="*/ 767 w 800"/>
                  <a:gd name="T45" fmla="*/ 211 h 380"/>
                  <a:gd name="T46" fmla="*/ 752 w 800"/>
                  <a:gd name="T47" fmla="*/ 204 h 380"/>
                  <a:gd name="T48" fmla="*/ 659 w 800"/>
                  <a:gd name="T49" fmla="*/ 183 h 380"/>
                  <a:gd name="T50" fmla="*/ 695 w 800"/>
                  <a:gd name="T51" fmla="*/ 131 h 380"/>
                  <a:gd name="T52" fmla="*/ 707 w 800"/>
                  <a:gd name="T53" fmla="*/ 114 h 380"/>
                  <a:gd name="T54" fmla="*/ 703 w 800"/>
                  <a:gd name="T55" fmla="*/ 90 h 380"/>
                  <a:gd name="T56" fmla="*/ 630 w 800"/>
                  <a:gd name="T57" fmla="*/ 0 h 380"/>
                  <a:gd name="T58" fmla="*/ 630 w 800"/>
                  <a:gd name="T59" fmla="*/ 0 h 380"/>
                  <a:gd name="T60" fmla="*/ 556 w 800"/>
                  <a:gd name="T61" fmla="*/ 90 h 380"/>
                  <a:gd name="T62" fmla="*/ 553 w 800"/>
                  <a:gd name="T63" fmla="*/ 114 h 380"/>
                  <a:gd name="T64" fmla="*/ 564 w 800"/>
                  <a:gd name="T65" fmla="*/ 131 h 380"/>
                  <a:gd name="T66" fmla="*/ 601 w 800"/>
                  <a:gd name="T67" fmla="*/ 183 h 380"/>
                  <a:gd name="T68" fmla="*/ 560 w 800"/>
                  <a:gd name="T69" fmla="*/ 192 h 380"/>
                  <a:gd name="T70" fmla="*/ 591 w 800"/>
                  <a:gd name="T71" fmla="*/ 199 h 380"/>
                  <a:gd name="T72" fmla="*/ 623 w 800"/>
                  <a:gd name="T73" fmla="*/ 213 h 380"/>
                  <a:gd name="T74" fmla="*/ 641 w 800"/>
                  <a:gd name="T75" fmla="*/ 243 h 380"/>
                  <a:gd name="T76" fmla="*/ 672 w 800"/>
                  <a:gd name="T77" fmla="*/ 380 h 380"/>
                  <a:gd name="T78" fmla="*/ 752 w 800"/>
                  <a:gd name="T79" fmla="*/ 352 h 380"/>
                  <a:gd name="T80" fmla="*/ 800 w 800"/>
                  <a:gd name="T81" fmla="*/ 336 h 380"/>
                  <a:gd name="T82" fmla="*/ 775 w 800"/>
                  <a:gd name="T83" fmla="*/ 224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0" h="380">
                    <a:moveTo>
                      <a:pt x="128" y="380"/>
                    </a:moveTo>
                    <a:cubicBezTo>
                      <a:pt x="90" y="375"/>
                      <a:pt x="60" y="365"/>
                      <a:pt x="48" y="352"/>
                    </a:cubicBezTo>
                    <a:cubicBezTo>
                      <a:pt x="0" y="336"/>
                      <a:pt x="0" y="336"/>
                      <a:pt x="0" y="336"/>
                    </a:cubicBezTo>
                    <a:cubicBezTo>
                      <a:pt x="25" y="224"/>
                      <a:pt x="25" y="224"/>
                      <a:pt x="25" y="224"/>
                    </a:cubicBezTo>
                    <a:cubicBezTo>
                      <a:pt x="27" y="219"/>
                      <a:pt x="29" y="215"/>
                      <a:pt x="33" y="211"/>
                    </a:cubicBezTo>
                    <a:cubicBezTo>
                      <a:pt x="38" y="207"/>
                      <a:pt x="43" y="205"/>
                      <a:pt x="48" y="204"/>
                    </a:cubicBezTo>
                    <a:cubicBezTo>
                      <a:pt x="141" y="183"/>
                      <a:pt x="141" y="183"/>
                      <a:pt x="141" y="183"/>
                    </a:cubicBezTo>
                    <a:cubicBezTo>
                      <a:pt x="127" y="171"/>
                      <a:pt x="113" y="152"/>
                      <a:pt x="105" y="131"/>
                    </a:cubicBezTo>
                    <a:cubicBezTo>
                      <a:pt x="101" y="128"/>
                      <a:pt x="96" y="122"/>
                      <a:pt x="93" y="114"/>
                    </a:cubicBezTo>
                    <a:cubicBezTo>
                      <a:pt x="88" y="100"/>
                      <a:pt x="91" y="93"/>
                      <a:pt x="97" y="90"/>
                    </a:cubicBezTo>
                    <a:cubicBezTo>
                      <a:pt x="97" y="40"/>
                      <a:pt x="118" y="0"/>
                      <a:pt x="170" y="0"/>
                    </a:cubicBezTo>
                    <a:cubicBezTo>
                      <a:pt x="170" y="0"/>
                      <a:pt x="170" y="0"/>
                      <a:pt x="170" y="0"/>
                    </a:cubicBezTo>
                    <a:cubicBezTo>
                      <a:pt x="223" y="0"/>
                      <a:pt x="244" y="40"/>
                      <a:pt x="244" y="90"/>
                    </a:cubicBezTo>
                    <a:cubicBezTo>
                      <a:pt x="249" y="93"/>
                      <a:pt x="253" y="100"/>
                      <a:pt x="247" y="114"/>
                    </a:cubicBezTo>
                    <a:cubicBezTo>
                      <a:pt x="245" y="122"/>
                      <a:pt x="240" y="128"/>
                      <a:pt x="236" y="131"/>
                    </a:cubicBezTo>
                    <a:cubicBezTo>
                      <a:pt x="227" y="152"/>
                      <a:pt x="213" y="171"/>
                      <a:pt x="199" y="183"/>
                    </a:cubicBezTo>
                    <a:cubicBezTo>
                      <a:pt x="240" y="192"/>
                      <a:pt x="240" y="192"/>
                      <a:pt x="240" y="192"/>
                    </a:cubicBezTo>
                    <a:cubicBezTo>
                      <a:pt x="209" y="199"/>
                      <a:pt x="209" y="199"/>
                      <a:pt x="209" y="199"/>
                    </a:cubicBezTo>
                    <a:cubicBezTo>
                      <a:pt x="197" y="200"/>
                      <a:pt x="186" y="205"/>
                      <a:pt x="177" y="213"/>
                    </a:cubicBezTo>
                    <a:cubicBezTo>
                      <a:pt x="168" y="221"/>
                      <a:pt x="162" y="231"/>
                      <a:pt x="159" y="243"/>
                    </a:cubicBezTo>
                    <a:lnTo>
                      <a:pt x="128" y="380"/>
                    </a:lnTo>
                    <a:close/>
                    <a:moveTo>
                      <a:pt x="775" y="224"/>
                    </a:moveTo>
                    <a:cubicBezTo>
                      <a:pt x="773" y="219"/>
                      <a:pt x="771" y="215"/>
                      <a:pt x="767" y="211"/>
                    </a:cubicBezTo>
                    <a:cubicBezTo>
                      <a:pt x="762" y="207"/>
                      <a:pt x="757" y="205"/>
                      <a:pt x="752" y="204"/>
                    </a:cubicBezTo>
                    <a:cubicBezTo>
                      <a:pt x="659" y="183"/>
                      <a:pt x="659" y="183"/>
                      <a:pt x="659" y="183"/>
                    </a:cubicBezTo>
                    <a:cubicBezTo>
                      <a:pt x="673" y="171"/>
                      <a:pt x="687" y="152"/>
                      <a:pt x="695" y="131"/>
                    </a:cubicBezTo>
                    <a:cubicBezTo>
                      <a:pt x="699" y="128"/>
                      <a:pt x="704" y="121"/>
                      <a:pt x="707" y="114"/>
                    </a:cubicBezTo>
                    <a:cubicBezTo>
                      <a:pt x="712" y="100"/>
                      <a:pt x="709" y="93"/>
                      <a:pt x="703" y="90"/>
                    </a:cubicBezTo>
                    <a:cubicBezTo>
                      <a:pt x="703" y="40"/>
                      <a:pt x="682" y="0"/>
                      <a:pt x="630" y="0"/>
                    </a:cubicBezTo>
                    <a:cubicBezTo>
                      <a:pt x="630" y="0"/>
                      <a:pt x="630" y="0"/>
                      <a:pt x="630" y="0"/>
                    </a:cubicBezTo>
                    <a:cubicBezTo>
                      <a:pt x="577" y="0"/>
                      <a:pt x="556" y="40"/>
                      <a:pt x="556" y="90"/>
                    </a:cubicBezTo>
                    <a:cubicBezTo>
                      <a:pt x="551" y="93"/>
                      <a:pt x="547" y="100"/>
                      <a:pt x="553" y="114"/>
                    </a:cubicBezTo>
                    <a:cubicBezTo>
                      <a:pt x="555" y="121"/>
                      <a:pt x="560" y="128"/>
                      <a:pt x="564" y="131"/>
                    </a:cubicBezTo>
                    <a:cubicBezTo>
                      <a:pt x="573" y="152"/>
                      <a:pt x="587" y="171"/>
                      <a:pt x="601" y="183"/>
                    </a:cubicBezTo>
                    <a:cubicBezTo>
                      <a:pt x="560" y="192"/>
                      <a:pt x="560" y="192"/>
                      <a:pt x="560" y="192"/>
                    </a:cubicBezTo>
                    <a:cubicBezTo>
                      <a:pt x="591" y="199"/>
                      <a:pt x="591" y="199"/>
                      <a:pt x="591" y="199"/>
                    </a:cubicBezTo>
                    <a:cubicBezTo>
                      <a:pt x="603" y="200"/>
                      <a:pt x="614" y="205"/>
                      <a:pt x="623" y="213"/>
                    </a:cubicBezTo>
                    <a:cubicBezTo>
                      <a:pt x="632" y="221"/>
                      <a:pt x="638" y="231"/>
                      <a:pt x="641" y="243"/>
                    </a:cubicBezTo>
                    <a:cubicBezTo>
                      <a:pt x="672" y="380"/>
                      <a:pt x="672" y="380"/>
                      <a:pt x="672" y="380"/>
                    </a:cubicBezTo>
                    <a:cubicBezTo>
                      <a:pt x="710" y="375"/>
                      <a:pt x="740" y="365"/>
                      <a:pt x="752" y="352"/>
                    </a:cubicBezTo>
                    <a:cubicBezTo>
                      <a:pt x="800" y="336"/>
                      <a:pt x="800" y="336"/>
                      <a:pt x="800" y="336"/>
                    </a:cubicBezTo>
                    <a:lnTo>
                      <a:pt x="775"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315567172"/>
      </p:ext>
    </p:extLst>
  </p:cSld>
  <p:clrMapOvr>
    <a:masterClrMapping/>
  </p:clrMapOvr>
  <p:transition xmlns:p14="http://schemas.microsoft.com/office/powerpoint/2010/mai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数据示例</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2</a:t>
            </a:r>
            <a:endParaRPr lang="zh-CN" altLang="en-US" sz="6000" b="1" dirty="0">
              <a:solidFill>
                <a:schemeClr val="bg1"/>
              </a:solidFill>
              <a:effectLst>
                <a:outerShdw blurRad="38100" dist="38100" dir="2700000" algn="tl">
                  <a:srgbClr val="000000">
                    <a:alpha val="43137"/>
                  </a:srgbClr>
                </a:outerShdw>
              </a:effectLst>
              <a:ea typeface="+mj-ea"/>
            </a:endParaRPr>
          </a:p>
        </p:txBody>
      </p:sp>
      <p:pic>
        <p:nvPicPr>
          <p:cNvPr id="8" name="图片 7">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53182" y="6367780"/>
            <a:ext cx="1828800" cy="243840"/>
          </a:xfrm>
          <a:prstGeom prst="rect">
            <a:avLst/>
          </a:prstGeom>
        </p:spPr>
      </p:pic>
      <p:sp>
        <p:nvSpPr>
          <p:cNvPr id="10" name="菱形 9"/>
          <p:cNvSpPr/>
          <p:nvPr/>
        </p:nvSpPr>
        <p:spPr>
          <a:xfrm>
            <a:off x="3271943" y="719666"/>
            <a:ext cx="5648114" cy="5648114"/>
          </a:xfrm>
          <a:prstGeom prst="diamond">
            <a:avLst/>
          </a:prstGeom>
          <a:solidFill>
            <a:schemeClr val="bg1">
              <a:lumMod val="85000"/>
            </a:schemeClr>
          </a:solidFill>
          <a:ln>
            <a:no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 name="文本框 1">
            <a:extLst>
              <a:ext uri="{FF2B5EF4-FFF2-40B4-BE49-F238E27FC236}">
                <a16:creationId xmlns:a16="http://schemas.microsoft.com/office/drawing/2014/main" xmlns="" id="{E060D842-8041-4ED3-AA38-169458CF4D26}"/>
              </a:ext>
            </a:extLst>
          </p:cNvPr>
          <p:cNvSpPr txBox="1"/>
          <p:nvPr/>
        </p:nvSpPr>
        <p:spPr>
          <a:xfrm>
            <a:off x="1075700" y="1460500"/>
            <a:ext cx="9605000" cy="4247317"/>
          </a:xfrm>
          <a:prstGeom prst="rect">
            <a:avLst/>
          </a:prstGeom>
          <a:noFill/>
        </p:spPr>
        <p:txBody>
          <a:bodyPr wrap="square" rtlCol="0">
            <a:spAutoFit/>
          </a:bodyPr>
          <a:lstStyle/>
          <a:p>
            <a:r>
              <a:rPr lang="en-US" altLang="zh-CN" b="1" dirty="0"/>
              <a:t>1</a:t>
            </a:r>
            <a:r>
              <a:rPr lang="zh-CN" altLang="en-US" b="1" dirty="0"/>
              <a:t>、</a:t>
            </a:r>
            <a:r>
              <a:rPr lang="en-US" altLang="zh-CN" b="1" dirty="0"/>
              <a:t>Age</a:t>
            </a:r>
            <a:r>
              <a:rPr lang="zh-CN" altLang="en-US" b="1" dirty="0"/>
              <a:t>：年龄。</a:t>
            </a:r>
            <a:endParaRPr lang="en-US" altLang="zh-CN" b="1" dirty="0"/>
          </a:p>
          <a:p>
            <a:r>
              <a:rPr lang="en-US" altLang="zh-CN" b="1" dirty="0"/>
              <a:t>2</a:t>
            </a:r>
            <a:r>
              <a:rPr lang="zh-CN" altLang="en-US" b="1" dirty="0"/>
              <a:t>、</a:t>
            </a:r>
            <a:r>
              <a:rPr lang="en-US" altLang="zh-CN" b="1" dirty="0"/>
              <a:t>job</a:t>
            </a:r>
            <a:r>
              <a:rPr lang="zh-CN" altLang="en-US" b="1" dirty="0"/>
              <a:t>：工作</a:t>
            </a:r>
            <a:r>
              <a:rPr lang="zh-CN" altLang="en-US" dirty="0"/>
              <a:t>。</a:t>
            </a:r>
            <a:endParaRPr lang="en-US" altLang="zh-CN" dirty="0"/>
          </a:p>
          <a:p>
            <a:r>
              <a:rPr lang="en-US" altLang="zh-CN" dirty="0"/>
              <a:t> 'admin.','bluecollar','entrepreneur','housemaid','management','retired','self-employed','services','student','technician','unemployed','unknown’</a:t>
            </a:r>
          </a:p>
          <a:p>
            <a:r>
              <a:rPr lang="en-US" altLang="zh-CN" b="1" dirty="0"/>
              <a:t>3</a:t>
            </a:r>
            <a:r>
              <a:rPr lang="zh-CN" altLang="en-US" b="1" dirty="0"/>
              <a:t>、</a:t>
            </a:r>
            <a:r>
              <a:rPr lang="en-US" altLang="zh-CN" b="1" dirty="0"/>
              <a:t>Marital</a:t>
            </a:r>
            <a:r>
              <a:rPr lang="zh-CN" altLang="en-US" b="1" dirty="0"/>
              <a:t>：婚姻情况。</a:t>
            </a:r>
            <a:endParaRPr lang="en-US" altLang="zh-CN" b="1" dirty="0"/>
          </a:p>
          <a:p>
            <a:r>
              <a:rPr lang="en-US" altLang="zh-CN" dirty="0"/>
              <a:t> '</a:t>
            </a:r>
            <a:r>
              <a:rPr lang="en-US" altLang="zh-CN" dirty="0" err="1"/>
              <a:t>divorced','married','single','unknown</a:t>
            </a:r>
            <a:r>
              <a:rPr lang="en-US" altLang="zh-CN" dirty="0"/>
              <a:t>’</a:t>
            </a:r>
          </a:p>
          <a:p>
            <a:r>
              <a:rPr lang="en-US" altLang="zh-CN" b="1" dirty="0"/>
              <a:t>4</a:t>
            </a:r>
            <a:r>
              <a:rPr lang="zh-CN" altLang="en-US" b="1" dirty="0"/>
              <a:t>、</a:t>
            </a:r>
            <a:r>
              <a:rPr lang="en-US" altLang="zh-CN" b="1" dirty="0"/>
              <a:t>education </a:t>
            </a:r>
            <a:r>
              <a:rPr lang="zh-CN" altLang="en-US" b="1" dirty="0"/>
              <a:t>：受教育水平。</a:t>
            </a:r>
            <a:r>
              <a:rPr lang="en-US" altLang="zh-CN" dirty="0"/>
              <a:t>'basic.4y','basic.6y','basic.9y','high.school','illiterate','professional.course','university.degree','unknown’</a:t>
            </a:r>
          </a:p>
          <a:p>
            <a:r>
              <a:rPr lang="en-US" altLang="zh-CN" b="1" dirty="0"/>
              <a:t>5</a:t>
            </a:r>
            <a:r>
              <a:rPr lang="zh-CN" altLang="en-US" b="1" dirty="0"/>
              <a:t>、</a:t>
            </a:r>
            <a:r>
              <a:rPr lang="en-US" altLang="zh-CN" b="1" dirty="0"/>
              <a:t>default: </a:t>
            </a:r>
            <a:r>
              <a:rPr lang="zh-CN" altLang="en-US" b="1" dirty="0"/>
              <a:t>有没有信用卡。</a:t>
            </a:r>
            <a:r>
              <a:rPr lang="en-US" altLang="zh-CN" b="1" dirty="0"/>
              <a:t> </a:t>
            </a:r>
            <a:r>
              <a:rPr lang="en-US" altLang="zh-CN" dirty="0"/>
              <a:t>'</a:t>
            </a:r>
            <a:r>
              <a:rPr lang="en-US" altLang="zh-CN" dirty="0" err="1"/>
              <a:t>no','yes','unknown</a:t>
            </a:r>
            <a:r>
              <a:rPr lang="en-US" altLang="zh-CN" dirty="0"/>
              <a:t>’</a:t>
            </a:r>
          </a:p>
          <a:p>
            <a:r>
              <a:rPr lang="en-US" altLang="zh-CN" b="1" dirty="0"/>
              <a:t>6</a:t>
            </a:r>
            <a:r>
              <a:rPr lang="zh-CN" altLang="en-US" b="1" dirty="0"/>
              <a:t>、</a:t>
            </a:r>
            <a:r>
              <a:rPr lang="en-US" altLang="zh-CN" b="1" dirty="0"/>
              <a:t>housing: </a:t>
            </a:r>
            <a:r>
              <a:rPr lang="zh-CN" altLang="en-US" b="1" dirty="0"/>
              <a:t>是否有房子</a:t>
            </a:r>
            <a:r>
              <a:rPr lang="en-US" altLang="zh-CN" b="1" dirty="0"/>
              <a:t> </a:t>
            </a:r>
            <a:r>
              <a:rPr lang="zh-CN" altLang="en-US" b="1" dirty="0"/>
              <a:t>。</a:t>
            </a:r>
            <a:r>
              <a:rPr lang="en-US" altLang="zh-CN" dirty="0"/>
              <a:t>'</a:t>
            </a:r>
            <a:r>
              <a:rPr lang="en-US" altLang="zh-CN" dirty="0" err="1"/>
              <a:t>no','yes','unknown</a:t>
            </a:r>
            <a:r>
              <a:rPr lang="en-US" altLang="zh-CN" dirty="0"/>
              <a:t>’</a:t>
            </a:r>
          </a:p>
          <a:p>
            <a:r>
              <a:rPr lang="en-US" altLang="zh-CN" b="1" dirty="0"/>
              <a:t>7</a:t>
            </a:r>
            <a:r>
              <a:rPr lang="zh-CN" altLang="en-US" b="1" dirty="0"/>
              <a:t>、</a:t>
            </a:r>
            <a:r>
              <a:rPr lang="en-US" altLang="zh-CN" b="1" dirty="0"/>
              <a:t>loan: </a:t>
            </a:r>
            <a:r>
              <a:rPr lang="zh-CN" altLang="en-US" b="1" dirty="0"/>
              <a:t>是否有个人贷款</a:t>
            </a:r>
            <a:r>
              <a:rPr lang="en-US" altLang="zh-CN" b="1" dirty="0"/>
              <a:t> </a:t>
            </a:r>
            <a:r>
              <a:rPr lang="zh-CN" altLang="en-US" b="1" dirty="0"/>
              <a:t>。</a:t>
            </a:r>
            <a:r>
              <a:rPr lang="en-US" altLang="zh-CN" dirty="0"/>
              <a:t>'</a:t>
            </a:r>
            <a:r>
              <a:rPr lang="en-US" altLang="zh-CN" dirty="0" err="1"/>
              <a:t>no','yes','unknown</a:t>
            </a:r>
            <a:r>
              <a:rPr lang="en-US" altLang="zh-CN" dirty="0"/>
              <a:t>’</a:t>
            </a:r>
          </a:p>
          <a:p>
            <a:r>
              <a:rPr lang="en-US" altLang="zh-CN" b="1" dirty="0"/>
              <a:t>※8</a:t>
            </a:r>
            <a:r>
              <a:rPr lang="zh-CN" altLang="en-US" b="1" dirty="0"/>
              <a:t>、</a:t>
            </a:r>
            <a:r>
              <a:rPr lang="en-US" altLang="zh-CN" b="1" dirty="0"/>
              <a:t>contact: </a:t>
            </a:r>
            <a:r>
              <a:rPr lang="zh-CN" altLang="en-US" b="1" dirty="0"/>
              <a:t>联系工具。</a:t>
            </a:r>
            <a:r>
              <a:rPr lang="en-US" altLang="zh-CN" dirty="0"/>
              <a:t>'</a:t>
            </a:r>
            <a:r>
              <a:rPr lang="en-US" altLang="zh-CN" dirty="0" err="1"/>
              <a:t>cellular','telephone</a:t>
            </a:r>
            <a:r>
              <a:rPr lang="en-US" altLang="zh-CN" dirty="0"/>
              <a:t>’</a:t>
            </a:r>
          </a:p>
          <a:p>
            <a:r>
              <a:rPr lang="en-US" altLang="zh-CN" b="1" dirty="0"/>
              <a:t>※9</a:t>
            </a:r>
            <a:r>
              <a:rPr lang="zh-CN" altLang="en-US" b="1" dirty="0"/>
              <a:t>、</a:t>
            </a:r>
            <a:r>
              <a:rPr lang="en-US" altLang="zh-CN" b="1" dirty="0"/>
              <a:t>mon </a:t>
            </a:r>
            <a:r>
              <a:rPr lang="en-US" altLang="zh-CN" b="1" dirty="0" err="1"/>
              <a:t>th</a:t>
            </a:r>
            <a:r>
              <a:rPr lang="en-US" altLang="zh-CN" b="1" dirty="0"/>
              <a:t>: </a:t>
            </a:r>
            <a:r>
              <a:rPr lang="zh-CN" altLang="en-US" b="1" dirty="0"/>
              <a:t>最近联系的月份。</a:t>
            </a:r>
            <a:r>
              <a:rPr lang="en-US" altLang="zh-CN" b="1" dirty="0"/>
              <a:t> </a:t>
            </a:r>
            <a:r>
              <a:rPr lang="en-US" altLang="zh-CN" dirty="0"/>
              <a:t>'</a:t>
            </a:r>
            <a:r>
              <a:rPr lang="en-US" altLang="zh-CN" dirty="0" err="1"/>
              <a:t>jan</a:t>
            </a:r>
            <a:r>
              <a:rPr lang="en-US" altLang="zh-CN" dirty="0"/>
              <a:t>', '</a:t>
            </a:r>
            <a:r>
              <a:rPr lang="en-US" altLang="zh-CN" dirty="0" err="1"/>
              <a:t>feb</a:t>
            </a:r>
            <a:r>
              <a:rPr lang="en-US" altLang="zh-CN" dirty="0"/>
              <a:t>', 'mar', ..., '</a:t>
            </a:r>
            <a:r>
              <a:rPr lang="en-US" altLang="zh-CN" dirty="0" err="1"/>
              <a:t>nov</a:t>
            </a:r>
            <a:r>
              <a:rPr lang="en-US" altLang="zh-CN" dirty="0"/>
              <a:t>', '</a:t>
            </a:r>
            <a:r>
              <a:rPr lang="en-US" altLang="zh-CN" dirty="0" err="1"/>
              <a:t>dec</a:t>
            </a:r>
            <a:r>
              <a:rPr lang="en-US" altLang="zh-CN" dirty="0"/>
              <a:t>’</a:t>
            </a:r>
          </a:p>
          <a:p>
            <a:r>
              <a:rPr lang="en-US" altLang="zh-CN" b="1" dirty="0"/>
              <a:t>※10</a:t>
            </a:r>
            <a:r>
              <a:rPr lang="zh-CN" altLang="en-US" b="1" dirty="0"/>
              <a:t>、</a:t>
            </a:r>
            <a:r>
              <a:rPr lang="en-US" altLang="zh-CN" b="1" dirty="0" err="1"/>
              <a:t>day_of_week</a:t>
            </a:r>
            <a:r>
              <a:rPr lang="en-US" altLang="zh-CN" b="1" dirty="0"/>
              <a:t>: </a:t>
            </a:r>
            <a:r>
              <a:rPr lang="zh-CN" altLang="en-US" b="1" dirty="0"/>
              <a:t>最近联系的星期。</a:t>
            </a:r>
            <a:r>
              <a:rPr lang="en-US" altLang="zh-CN" dirty="0"/>
              <a:t>'mon','</a:t>
            </a:r>
            <a:r>
              <a:rPr lang="en-US" altLang="zh-CN" dirty="0" err="1"/>
              <a:t>tue</a:t>
            </a:r>
            <a:r>
              <a:rPr lang="en-US" altLang="zh-CN" dirty="0"/>
              <a:t>','wed','</a:t>
            </a:r>
            <a:r>
              <a:rPr lang="en-US" altLang="zh-CN" dirty="0" err="1"/>
              <a:t>thu</a:t>
            </a:r>
            <a:r>
              <a:rPr lang="en-US" altLang="zh-CN" dirty="0"/>
              <a:t>','</a:t>
            </a:r>
            <a:r>
              <a:rPr lang="en-US" altLang="zh-CN" dirty="0" err="1"/>
              <a:t>fri</a:t>
            </a:r>
            <a:r>
              <a:rPr lang="en-US" altLang="zh-CN" dirty="0"/>
              <a:t>'</a:t>
            </a:r>
            <a:endParaRPr lang="zh-CN" altLang="en-US" dirty="0"/>
          </a:p>
        </p:txBody>
      </p:sp>
      <p:sp>
        <p:nvSpPr>
          <p:cNvPr id="3" name="矩形 2">
            <a:extLst>
              <a:ext uri="{FF2B5EF4-FFF2-40B4-BE49-F238E27FC236}">
                <a16:creationId xmlns:a16="http://schemas.microsoft.com/office/drawing/2014/main" xmlns="" id="{CE55FB52-3CF0-44D5-95D4-F5410BCF3D02}"/>
              </a:ext>
            </a:extLst>
          </p:cNvPr>
          <p:cNvSpPr/>
          <p:nvPr/>
        </p:nvSpPr>
        <p:spPr>
          <a:xfrm>
            <a:off x="1015927" y="901530"/>
            <a:ext cx="1726755" cy="461665"/>
          </a:xfrm>
          <a:prstGeom prst="rect">
            <a:avLst/>
          </a:prstGeom>
          <a:noFill/>
        </p:spPr>
        <p:txBody>
          <a:bodyPr wrap="none" lIns="91440" tIns="45720" rIns="91440" bIns="45720">
            <a:spAutoFit/>
          </a:bodyPr>
          <a:lstStyle/>
          <a:p>
            <a:pPr algn="ctr"/>
            <a:r>
              <a:rPr lang="en-US" altLang="zh-CN" sz="2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20</a:t>
            </a:r>
            <a:r>
              <a:rPr lang="zh-CN" altLang="en-US" sz="2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个特征值</a:t>
            </a:r>
          </a:p>
        </p:txBody>
      </p:sp>
    </p:spTree>
    <p:extLst>
      <p:ext uri="{BB962C8B-B14F-4D97-AF65-F5344CB8AC3E}">
        <p14:creationId xmlns:p14="http://schemas.microsoft.com/office/powerpoint/2010/main" val="3461995192"/>
      </p:ext>
    </p:extLst>
  </p:cSld>
  <p:clrMapOvr>
    <a:masterClrMapping/>
  </p:clrMapOvr>
  <p:transition xmlns:p14="http://schemas.microsoft.com/office/powerpoint/2010/mai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数据示例</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2</a:t>
            </a:r>
            <a:endParaRPr lang="zh-CN" altLang="en-US" sz="6000" b="1" dirty="0">
              <a:solidFill>
                <a:schemeClr val="bg1"/>
              </a:solidFill>
              <a:effectLst>
                <a:outerShdw blurRad="38100" dist="38100" dir="2700000" algn="tl">
                  <a:srgbClr val="000000">
                    <a:alpha val="43137"/>
                  </a:srgbClr>
                </a:outerShdw>
              </a:effectLst>
              <a:ea typeface="+mj-ea"/>
            </a:endParaRPr>
          </a:p>
        </p:txBody>
      </p:sp>
      <p:pic>
        <p:nvPicPr>
          <p:cNvPr id="8" name="图片 7">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53182" y="6367780"/>
            <a:ext cx="1828800" cy="243840"/>
          </a:xfrm>
          <a:prstGeom prst="rect">
            <a:avLst/>
          </a:prstGeom>
        </p:spPr>
      </p:pic>
      <p:sp>
        <p:nvSpPr>
          <p:cNvPr id="10" name="菱形 9"/>
          <p:cNvSpPr/>
          <p:nvPr/>
        </p:nvSpPr>
        <p:spPr>
          <a:xfrm>
            <a:off x="3271943" y="719666"/>
            <a:ext cx="5648114" cy="5648114"/>
          </a:xfrm>
          <a:prstGeom prst="diamond">
            <a:avLst/>
          </a:prstGeom>
          <a:solidFill>
            <a:schemeClr val="bg1">
              <a:lumMod val="85000"/>
            </a:schemeClr>
          </a:solidFill>
          <a:ln>
            <a:no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 name="文本框 1">
            <a:extLst>
              <a:ext uri="{FF2B5EF4-FFF2-40B4-BE49-F238E27FC236}">
                <a16:creationId xmlns:a16="http://schemas.microsoft.com/office/drawing/2014/main" xmlns="" id="{E060D842-8041-4ED3-AA38-169458CF4D26}"/>
              </a:ext>
            </a:extLst>
          </p:cNvPr>
          <p:cNvSpPr txBox="1"/>
          <p:nvPr/>
        </p:nvSpPr>
        <p:spPr>
          <a:xfrm>
            <a:off x="1075700" y="1443567"/>
            <a:ext cx="9605000" cy="3693319"/>
          </a:xfrm>
          <a:prstGeom prst="rect">
            <a:avLst/>
          </a:prstGeom>
          <a:noFill/>
        </p:spPr>
        <p:txBody>
          <a:bodyPr wrap="square" rtlCol="0">
            <a:spAutoFit/>
          </a:bodyPr>
          <a:lstStyle/>
          <a:p>
            <a:r>
              <a:rPr lang="en-US" altLang="zh-CN" b="1" dirty="0"/>
              <a:t>11</a:t>
            </a:r>
            <a:r>
              <a:rPr lang="zh-CN" altLang="en-US" b="1" dirty="0"/>
              <a:t>、</a:t>
            </a:r>
            <a:r>
              <a:rPr lang="en-US" altLang="zh-CN" b="1" dirty="0"/>
              <a:t>duration</a:t>
            </a:r>
            <a:r>
              <a:rPr lang="zh-CN" altLang="en-US" b="1" dirty="0"/>
              <a:t>：上次通讯时长。</a:t>
            </a:r>
            <a:r>
              <a:rPr lang="zh-CN" altLang="en-US" dirty="0"/>
              <a:t>这个特征严重影响结果！</a:t>
            </a:r>
            <a:endParaRPr lang="en-US" altLang="zh-CN" dirty="0"/>
          </a:p>
          <a:p>
            <a:r>
              <a:rPr lang="en-US" altLang="zh-CN" b="1" dirty="0"/>
              <a:t>※12</a:t>
            </a:r>
            <a:r>
              <a:rPr lang="zh-CN" altLang="en-US" b="1" dirty="0"/>
              <a:t>、</a:t>
            </a:r>
            <a:r>
              <a:rPr lang="en-US" altLang="zh-CN" b="1" dirty="0"/>
              <a:t>campaign: </a:t>
            </a:r>
            <a:r>
              <a:rPr lang="zh-CN" altLang="en-US" b="1" dirty="0"/>
              <a:t>通讯次数。</a:t>
            </a:r>
            <a:endParaRPr lang="en-US" altLang="zh-CN" b="1" dirty="0"/>
          </a:p>
          <a:p>
            <a:r>
              <a:rPr lang="en-US" altLang="zh-CN" b="1" dirty="0"/>
              <a:t>※13</a:t>
            </a:r>
            <a:r>
              <a:rPr lang="zh-CN" altLang="en-US" b="1" dirty="0"/>
              <a:t>、</a:t>
            </a:r>
            <a:r>
              <a:rPr lang="en-US" altLang="zh-CN" b="1" dirty="0" err="1"/>
              <a:t>pdays</a:t>
            </a:r>
            <a:r>
              <a:rPr lang="en-US" altLang="zh-CN" b="1" dirty="0"/>
              <a:t>: </a:t>
            </a:r>
            <a:r>
              <a:rPr lang="zh-CN" altLang="en-US" b="1" dirty="0"/>
              <a:t>上次通讯之后的天数。</a:t>
            </a:r>
            <a:r>
              <a:rPr lang="en-US" altLang="zh-CN" dirty="0"/>
              <a:t>999</a:t>
            </a:r>
            <a:r>
              <a:rPr lang="zh-CN" altLang="en-US" dirty="0"/>
              <a:t>代表还没联系过。</a:t>
            </a:r>
            <a:endParaRPr lang="en-US" altLang="zh-CN" dirty="0"/>
          </a:p>
          <a:p>
            <a:r>
              <a:rPr lang="en-US" altLang="zh-CN" b="1" dirty="0"/>
              <a:t>※14</a:t>
            </a:r>
            <a:r>
              <a:rPr lang="zh-CN" altLang="en-US" b="1" dirty="0"/>
              <a:t>、</a:t>
            </a:r>
            <a:r>
              <a:rPr lang="en-US" altLang="zh-CN" b="1" dirty="0"/>
              <a:t>previous: </a:t>
            </a:r>
            <a:r>
              <a:rPr lang="zh-CN" altLang="en-US" b="1" dirty="0"/>
              <a:t>在这次银行运动之前，联系的次数。</a:t>
            </a:r>
            <a:endParaRPr lang="en-US" altLang="zh-CN" b="1" dirty="0"/>
          </a:p>
          <a:p>
            <a:r>
              <a:rPr lang="en-US" altLang="zh-CN" b="1" dirty="0"/>
              <a:t>15</a:t>
            </a:r>
            <a:r>
              <a:rPr lang="zh-CN" altLang="en-US" b="1" dirty="0"/>
              <a:t>、</a:t>
            </a:r>
            <a:r>
              <a:rPr lang="en-US" altLang="zh-CN" b="1" dirty="0" err="1"/>
              <a:t>poutcome</a:t>
            </a:r>
            <a:r>
              <a:rPr lang="en-US" altLang="zh-CN" b="1" dirty="0"/>
              <a:t>: </a:t>
            </a:r>
            <a:r>
              <a:rPr lang="zh-CN" altLang="en-US" b="1" dirty="0"/>
              <a:t>这次银行运动的结果。</a:t>
            </a:r>
            <a:endParaRPr lang="en-US" altLang="zh-CN" b="1" dirty="0"/>
          </a:p>
          <a:p>
            <a:r>
              <a:rPr lang="en-US" altLang="zh-CN" dirty="0"/>
              <a:t> '</a:t>
            </a:r>
            <a:r>
              <a:rPr lang="en-US" altLang="zh-CN" dirty="0" err="1"/>
              <a:t>failure','nonexistent','success</a:t>
            </a:r>
            <a:r>
              <a:rPr lang="en-US" altLang="zh-CN" dirty="0"/>
              <a:t>’</a:t>
            </a:r>
          </a:p>
          <a:p>
            <a:r>
              <a:rPr lang="en-US" altLang="zh-CN" b="1" dirty="0"/>
              <a:t>16</a:t>
            </a:r>
            <a:r>
              <a:rPr lang="zh-CN" altLang="en-US" b="1" dirty="0"/>
              <a:t>、</a:t>
            </a:r>
            <a:r>
              <a:rPr lang="en-US" altLang="zh-CN" b="1" dirty="0" err="1"/>
              <a:t>emp.var.rate</a:t>
            </a:r>
            <a:r>
              <a:rPr lang="zh-CN" altLang="en-US" b="1" dirty="0"/>
              <a:t>：工作变更概率。</a:t>
            </a:r>
            <a:endParaRPr lang="en-US" altLang="zh-CN" b="1" dirty="0"/>
          </a:p>
          <a:p>
            <a:r>
              <a:rPr lang="en-US" altLang="zh-CN" b="1" dirty="0"/>
              <a:t>17</a:t>
            </a:r>
            <a:r>
              <a:rPr lang="zh-CN" altLang="en-US" b="1" dirty="0"/>
              <a:t>、</a:t>
            </a:r>
            <a:r>
              <a:rPr lang="en-US" altLang="zh-CN" b="1" dirty="0" err="1"/>
              <a:t>cons.price.idx</a:t>
            </a:r>
            <a:r>
              <a:rPr lang="zh-CN" altLang="en-US" b="1" dirty="0"/>
              <a:t>：消费水平。</a:t>
            </a:r>
            <a:endParaRPr lang="en-US" altLang="zh-CN" b="1" dirty="0"/>
          </a:p>
          <a:p>
            <a:r>
              <a:rPr lang="en-US" altLang="zh-CN" b="1" dirty="0"/>
              <a:t>18</a:t>
            </a:r>
            <a:r>
              <a:rPr lang="zh-CN" altLang="en-US" b="1" dirty="0"/>
              <a:t>、</a:t>
            </a:r>
            <a:r>
              <a:rPr lang="en-US" altLang="zh-CN" b="1" dirty="0" err="1"/>
              <a:t>cons.conf.idx</a:t>
            </a:r>
            <a:r>
              <a:rPr lang="en-US" altLang="zh-CN" b="1" dirty="0"/>
              <a:t>:</a:t>
            </a:r>
            <a:r>
              <a:rPr lang="en-US" altLang="zh-CN" dirty="0"/>
              <a:t> </a:t>
            </a:r>
            <a:r>
              <a:rPr lang="zh-CN" altLang="en-US" b="1" dirty="0"/>
              <a:t>消费者信心指数。</a:t>
            </a:r>
            <a:r>
              <a:rPr lang="zh-CN" altLang="en-US" dirty="0"/>
              <a:t>月度指标，数字。</a:t>
            </a:r>
            <a:r>
              <a:rPr lang="en-US" altLang="zh-CN" dirty="0"/>
              <a:t>Consumer Confidence Index, CCI</a:t>
            </a:r>
            <a:r>
              <a:rPr lang="zh-CN" altLang="en-US" dirty="0"/>
              <a:t>，由问卷调查法得出。反应消费者信心强弱，并进行量化，评价包括当前经济形势，收入水平，消费心理等等。</a:t>
            </a:r>
            <a:endParaRPr lang="en-US" altLang="zh-CN" b="1" dirty="0"/>
          </a:p>
          <a:p>
            <a:r>
              <a:rPr lang="en-US" altLang="zh-CN" b="1" dirty="0"/>
              <a:t>19</a:t>
            </a:r>
            <a:r>
              <a:rPr lang="zh-CN" altLang="en-US" b="1" dirty="0"/>
              <a:t>、</a:t>
            </a:r>
            <a:r>
              <a:rPr lang="en-US" altLang="zh-CN" b="1" dirty="0"/>
              <a:t>euribor3m</a:t>
            </a:r>
            <a:r>
              <a:rPr lang="zh-CN" altLang="en-US" b="1" dirty="0"/>
              <a:t>：每三个月的欧元同业拆借利率。</a:t>
            </a:r>
            <a:r>
              <a:rPr lang="zh-CN" altLang="en-US" dirty="0"/>
              <a:t>日常指标，数字。</a:t>
            </a:r>
            <a:endParaRPr lang="en-US" altLang="zh-CN" b="1" dirty="0"/>
          </a:p>
          <a:p>
            <a:r>
              <a:rPr lang="en-US" altLang="zh-CN" b="1" dirty="0"/>
              <a:t>※20</a:t>
            </a:r>
            <a:r>
              <a:rPr lang="zh-CN" altLang="en-US" b="1" dirty="0"/>
              <a:t>、</a:t>
            </a:r>
            <a:r>
              <a:rPr lang="en-US" altLang="zh-CN" b="1" dirty="0" err="1"/>
              <a:t>nr.employed</a:t>
            </a:r>
            <a:r>
              <a:rPr lang="zh-CN" altLang="en-US" b="1" dirty="0"/>
              <a:t>：员工个数。</a:t>
            </a:r>
          </a:p>
        </p:txBody>
      </p:sp>
      <p:sp>
        <p:nvSpPr>
          <p:cNvPr id="3" name="矩形 2">
            <a:extLst>
              <a:ext uri="{FF2B5EF4-FFF2-40B4-BE49-F238E27FC236}">
                <a16:creationId xmlns:a16="http://schemas.microsoft.com/office/drawing/2014/main" xmlns="" id="{CE55FB52-3CF0-44D5-95D4-F5410BCF3D02}"/>
              </a:ext>
            </a:extLst>
          </p:cNvPr>
          <p:cNvSpPr/>
          <p:nvPr/>
        </p:nvSpPr>
        <p:spPr>
          <a:xfrm>
            <a:off x="1015927" y="901530"/>
            <a:ext cx="1726755" cy="461665"/>
          </a:xfrm>
          <a:prstGeom prst="rect">
            <a:avLst/>
          </a:prstGeom>
          <a:noFill/>
        </p:spPr>
        <p:txBody>
          <a:bodyPr wrap="none" lIns="91440" tIns="45720" rIns="91440" bIns="45720">
            <a:spAutoFit/>
          </a:bodyPr>
          <a:lstStyle/>
          <a:p>
            <a:pPr algn="ctr"/>
            <a:r>
              <a:rPr lang="en-US" altLang="zh-CN" sz="2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20</a:t>
            </a:r>
            <a:r>
              <a:rPr lang="zh-CN" altLang="en-US" sz="2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个特征值</a:t>
            </a:r>
          </a:p>
        </p:txBody>
      </p:sp>
      <p:sp>
        <p:nvSpPr>
          <p:cNvPr id="9" name="矩形 8">
            <a:extLst>
              <a:ext uri="{FF2B5EF4-FFF2-40B4-BE49-F238E27FC236}">
                <a16:creationId xmlns:a16="http://schemas.microsoft.com/office/drawing/2014/main" xmlns="" id="{D783AA4C-2167-4A2C-B173-4B37E310414E}"/>
              </a:ext>
            </a:extLst>
          </p:cNvPr>
          <p:cNvSpPr/>
          <p:nvPr/>
        </p:nvSpPr>
        <p:spPr>
          <a:xfrm>
            <a:off x="1109486" y="5111843"/>
            <a:ext cx="1271503" cy="461665"/>
          </a:xfrm>
          <a:prstGeom prst="rect">
            <a:avLst/>
          </a:prstGeom>
          <a:noFill/>
        </p:spPr>
        <p:txBody>
          <a:bodyPr wrap="none" lIns="91440" tIns="45720" rIns="91440" bIns="45720">
            <a:spAutoFit/>
          </a:bodyPr>
          <a:lstStyle/>
          <a:p>
            <a:pPr algn="ctr"/>
            <a:r>
              <a:rPr lang="en-US" altLang="zh-CN" sz="2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r>
              <a:rPr lang="zh-CN" altLang="en-US" sz="2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个</a:t>
            </a:r>
            <a:r>
              <a:rPr lang="en-US" altLang="zh-CN" sz="2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label</a:t>
            </a:r>
            <a:endParaRPr lang="zh-CN" altLang="en-US" sz="2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7" name="文本框 6">
            <a:extLst>
              <a:ext uri="{FF2B5EF4-FFF2-40B4-BE49-F238E27FC236}">
                <a16:creationId xmlns:a16="http://schemas.microsoft.com/office/drawing/2014/main" xmlns="" id="{2BCE959B-145E-410F-981B-D2B6BEF0CCBA}"/>
              </a:ext>
            </a:extLst>
          </p:cNvPr>
          <p:cNvSpPr txBox="1"/>
          <p:nvPr/>
        </p:nvSpPr>
        <p:spPr>
          <a:xfrm>
            <a:off x="1075700" y="5565398"/>
            <a:ext cx="2302233" cy="646331"/>
          </a:xfrm>
          <a:prstGeom prst="rect">
            <a:avLst/>
          </a:prstGeom>
          <a:noFill/>
        </p:spPr>
        <p:txBody>
          <a:bodyPr wrap="none" rtlCol="0">
            <a:spAutoFit/>
          </a:bodyPr>
          <a:lstStyle/>
          <a:p>
            <a:r>
              <a:rPr lang="en-US" altLang="zh-CN" dirty="0"/>
              <a:t>Yes</a:t>
            </a:r>
            <a:r>
              <a:rPr lang="zh-CN" altLang="en-US" dirty="0"/>
              <a:t>：用户会存款。</a:t>
            </a:r>
            <a:endParaRPr lang="en-US" altLang="zh-CN" dirty="0"/>
          </a:p>
          <a:p>
            <a:r>
              <a:rPr lang="en-US" altLang="zh-CN" dirty="0"/>
              <a:t>No</a:t>
            </a:r>
            <a:r>
              <a:rPr lang="zh-CN" altLang="en-US" dirty="0"/>
              <a:t>：用户不会存款。</a:t>
            </a:r>
          </a:p>
        </p:txBody>
      </p:sp>
    </p:spTree>
    <p:extLst>
      <p:ext uri="{BB962C8B-B14F-4D97-AF65-F5344CB8AC3E}">
        <p14:creationId xmlns:p14="http://schemas.microsoft.com/office/powerpoint/2010/main" val="4071767870"/>
      </p:ext>
    </p:extLst>
  </p:cSld>
  <p:clrMapOvr>
    <a:masterClrMapping/>
  </p:clrMapOvr>
  <p:transition xmlns:p14="http://schemas.microsoft.com/office/powerpoint/2010/mai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数据示例</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2</a:t>
            </a:r>
            <a:endParaRPr lang="zh-CN" altLang="en-US" sz="6000" b="1" dirty="0">
              <a:solidFill>
                <a:schemeClr val="bg1"/>
              </a:solidFill>
              <a:effectLst>
                <a:outerShdw blurRad="38100" dist="38100" dir="2700000" algn="tl">
                  <a:srgbClr val="000000">
                    <a:alpha val="43137"/>
                  </a:srgbClr>
                </a:outerShdw>
              </a:effectLst>
              <a:ea typeface="+mj-ea"/>
            </a:endParaRPr>
          </a:p>
        </p:txBody>
      </p:sp>
      <p:pic>
        <p:nvPicPr>
          <p:cNvPr id="8" name="图片 7">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53182" y="6367780"/>
            <a:ext cx="1828800" cy="243840"/>
          </a:xfrm>
          <a:prstGeom prst="rect">
            <a:avLst/>
          </a:prstGeom>
        </p:spPr>
      </p:pic>
      <p:sp>
        <p:nvSpPr>
          <p:cNvPr id="10" name="菱形 9"/>
          <p:cNvSpPr/>
          <p:nvPr/>
        </p:nvSpPr>
        <p:spPr>
          <a:xfrm>
            <a:off x="3271943" y="719666"/>
            <a:ext cx="5648114" cy="5648114"/>
          </a:xfrm>
          <a:prstGeom prst="diamond">
            <a:avLst/>
          </a:prstGeom>
          <a:solidFill>
            <a:schemeClr val="bg1">
              <a:lumMod val="85000"/>
            </a:schemeClr>
          </a:solidFill>
          <a:ln>
            <a:no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 name="文本框 1">
            <a:extLst>
              <a:ext uri="{FF2B5EF4-FFF2-40B4-BE49-F238E27FC236}">
                <a16:creationId xmlns:a16="http://schemas.microsoft.com/office/drawing/2014/main" xmlns="" id="{E060D842-8041-4ED3-AA38-169458CF4D26}"/>
              </a:ext>
            </a:extLst>
          </p:cNvPr>
          <p:cNvSpPr txBox="1"/>
          <p:nvPr/>
        </p:nvSpPr>
        <p:spPr>
          <a:xfrm>
            <a:off x="877503" y="1671758"/>
            <a:ext cx="9605000" cy="2862322"/>
          </a:xfrm>
          <a:prstGeom prst="rect">
            <a:avLst/>
          </a:prstGeom>
          <a:noFill/>
        </p:spPr>
        <p:txBody>
          <a:bodyPr wrap="square" rtlCol="0">
            <a:spAutoFit/>
          </a:bodyPr>
          <a:lstStyle/>
          <a:p>
            <a:r>
              <a:rPr lang="en-US" altLang="zh-CN" dirty="0"/>
              <a:t>        </a:t>
            </a:r>
            <a:r>
              <a:rPr lang="zh-CN" altLang="en-US" b="1" dirty="0"/>
              <a:t>同业拆借利率</a:t>
            </a:r>
            <a:r>
              <a:rPr lang="zh-CN" altLang="en-US" dirty="0"/>
              <a:t>指金融机构同业之间的短期资金借贷利率。它有两个利率，</a:t>
            </a:r>
            <a:r>
              <a:rPr lang="zh-CN" altLang="en-US" b="1" dirty="0"/>
              <a:t>拆进利率</a:t>
            </a:r>
            <a:r>
              <a:rPr lang="zh-CN" altLang="en-US" dirty="0"/>
              <a:t>表示金融机构愿意借款的利率；</a:t>
            </a:r>
            <a:r>
              <a:rPr lang="zh-CN" altLang="en-US" b="1" dirty="0"/>
              <a:t>拆出利率</a:t>
            </a:r>
            <a:r>
              <a:rPr lang="zh-CN" altLang="en-US" dirty="0"/>
              <a:t>表示愿意贷款的利率。</a:t>
            </a:r>
          </a:p>
          <a:p>
            <a:r>
              <a:rPr lang="zh-CN" altLang="en-US" dirty="0"/>
              <a:t>　　同业拆借利率是拆借市场的资金价格，是货币市场的核心利率，也是整个金融市场上具有代表性的利率，它能够及时、灵敏、准确地反映货币市场乃至整个金融市场短期资金</a:t>
            </a:r>
            <a:r>
              <a:rPr lang="zh-CN" altLang="en-US" b="1" dirty="0">
                <a:solidFill>
                  <a:srgbClr val="C00000"/>
                </a:solidFill>
              </a:rPr>
              <a:t>供求关系</a:t>
            </a:r>
            <a:r>
              <a:rPr lang="zh-CN" altLang="en-US" dirty="0"/>
              <a:t>。当</a:t>
            </a:r>
            <a:r>
              <a:rPr lang="zh-CN" altLang="en-US" b="1" dirty="0">
                <a:solidFill>
                  <a:srgbClr val="C00000"/>
                </a:solidFill>
              </a:rPr>
              <a:t>同业拆借率持续上升时，反映资金需求大于供给</a:t>
            </a:r>
            <a:r>
              <a:rPr lang="zh-CN" altLang="en-US" dirty="0"/>
              <a:t>，预示市场流动性可能下降，当同业拆借利率下降时，情况相反。</a:t>
            </a:r>
          </a:p>
          <a:p>
            <a:r>
              <a:rPr lang="zh-CN" altLang="en-US" dirty="0"/>
              <a:t>　　同业拆借市场按有无中介机构参与可分为两种情况，即</a:t>
            </a:r>
            <a:r>
              <a:rPr lang="zh-CN" altLang="en-US" b="1" dirty="0"/>
              <a:t>直接交易</a:t>
            </a:r>
            <a:r>
              <a:rPr lang="zh-CN" altLang="en-US" dirty="0"/>
              <a:t>和</a:t>
            </a:r>
            <a:r>
              <a:rPr lang="zh-CN" altLang="en-US" b="1" dirty="0"/>
              <a:t>间接交易</a:t>
            </a:r>
            <a:r>
              <a:rPr lang="zh-CN" altLang="en-US" dirty="0"/>
              <a:t>，并由此导致不同的拆借利率的形成方式。在直接交易情况下，拆借利率由交易双方通过直接协商确定；在间接交易情况下，拆借利率根据借贷资金的供求关系通过中介机构公开竞价或从中撮合而确定，当拆借利率确定后，拆借交易双方就只能是这一既定利率水平的接受者。</a:t>
            </a:r>
          </a:p>
        </p:txBody>
      </p:sp>
      <p:sp>
        <p:nvSpPr>
          <p:cNvPr id="3" name="矩形 2">
            <a:extLst>
              <a:ext uri="{FF2B5EF4-FFF2-40B4-BE49-F238E27FC236}">
                <a16:creationId xmlns:a16="http://schemas.microsoft.com/office/drawing/2014/main" xmlns="" id="{CE55FB52-3CF0-44D5-95D4-F5410BCF3D02}"/>
              </a:ext>
            </a:extLst>
          </p:cNvPr>
          <p:cNvSpPr/>
          <p:nvPr/>
        </p:nvSpPr>
        <p:spPr>
          <a:xfrm>
            <a:off x="1075700" y="967956"/>
            <a:ext cx="3262432" cy="461665"/>
          </a:xfrm>
          <a:prstGeom prst="rect">
            <a:avLst/>
          </a:prstGeom>
          <a:noFill/>
        </p:spPr>
        <p:txBody>
          <a:bodyPr wrap="none" lIns="91440" tIns="45720" rIns="91440" bIns="45720">
            <a:spAutoFit/>
          </a:bodyPr>
          <a:lstStyle/>
          <a:p>
            <a:pPr algn="ctr"/>
            <a:r>
              <a:rPr lang="zh-CN" alt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欧元银行同业拆借利率</a:t>
            </a:r>
            <a:endParaRPr lang="zh-CN" altLang="en-US" sz="2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1908685278"/>
      </p:ext>
    </p:extLst>
  </p:cSld>
  <p:clrMapOvr>
    <a:masterClrMapping/>
  </p:clrMapOvr>
  <p:transition xmlns:p14="http://schemas.microsoft.com/office/powerpoint/2010/mai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529" y="0"/>
            <a:ext cx="12193057" cy="6078239"/>
          </a:xfrm>
          <a:prstGeom prst="rect">
            <a:avLst/>
          </a:prstGeom>
        </p:spPr>
      </p:pic>
      <p:sp>
        <p:nvSpPr>
          <p:cNvPr id="6" name="任意多边形 5"/>
          <p:cNvSpPr/>
          <p:nvPr/>
        </p:nvSpPr>
        <p:spPr>
          <a:xfrm rot="10800000">
            <a:off x="178065" y="142981"/>
            <a:ext cx="11835867" cy="5718804"/>
          </a:xfrm>
          <a:custGeom>
            <a:avLst/>
            <a:gdLst>
              <a:gd name="connsiteX0" fmla="*/ 12192000 w 12192000"/>
              <a:gd name="connsiteY0" fmla="*/ 6074228 h 6074228"/>
              <a:gd name="connsiteX1" fmla="*/ 0 w 12192000"/>
              <a:gd name="connsiteY1" fmla="*/ 6074228 h 6074228"/>
              <a:gd name="connsiteX2" fmla="*/ 0 w 12192000"/>
              <a:gd name="connsiteY2" fmla="*/ 293914 h 6074228"/>
              <a:gd name="connsiteX3" fmla="*/ 5632768 w 12192000"/>
              <a:gd name="connsiteY3" fmla="*/ 293914 h 6074228"/>
              <a:gd name="connsiteX4" fmla="*/ 6096002 w 12192000"/>
              <a:gd name="connsiteY4" fmla="*/ 0 h 6074228"/>
              <a:gd name="connsiteX5" fmla="*/ 6559235 w 12192000"/>
              <a:gd name="connsiteY5" fmla="*/ 293914 h 6074228"/>
              <a:gd name="connsiteX6" fmla="*/ 12192000 w 12192000"/>
              <a:gd name="connsiteY6" fmla="*/ 293914 h 607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074228">
                <a:moveTo>
                  <a:pt x="12192000" y="6074228"/>
                </a:moveTo>
                <a:lnTo>
                  <a:pt x="0" y="6074228"/>
                </a:lnTo>
                <a:lnTo>
                  <a:pt x="0" y="293914"/>
                </a:lnTo>
                <a:lnTo>
                  <a:pt x="5632768" y="293914"/>
                </a:lnTo>
                <a:lnTo>
                  <a:pt x="6096002" y="0"/>
                </a:lnTo>
                <a:lnTo>
                  <a:pt x="6559235" y="293914"/>
                </a:lnTo>
                <a:lnTo>
                  <a:pt x="12192000" y="293914"/>
                </a:lnTo>
                <a:close/>
              </a:path>
            </a:pathLst>
          </a:custGeom>
          <a:noFill/>
          <a:ln w="1905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8" name="图片 7">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53182" y="6367780"/>
            <a:ext cx="1828800" cy="243840"/>
          </a:xfrm>
          <a:prstGeom prst="rect">
            <a:avLst/>
          </a:prstGeom>
        </p:spPr>
      </p:pic>
      <p:grpSp>
        <p:nvGrpSpPr>
          <p:cNvPr id="145" name="组合 144"/>
          <p:cNvGrpSpPr/>
          <p:nvPr/>
        </p:nvGrpSpPr>
        <p:grpSpPr>
          <a:xfrm>
            <a:off x="3683901" y="345797"/>
            <a:ext cx="4820918" cy="4822970"/>
            <a:chOff x="4170953" y="833056"/>
            <a:chExt cx="3846813" cy="3848451"/>
          </a:xfrm>
        </p:grpSpPr>
        <p:grpSp>
          <p:nvGrpSpPr>
            <p:cNvPr id="131" name="组合 130"/>
            <p:cNvGrpSpPr/>
            <p:nvPr/>
          </p:nvGrpSpPr>
          <p:grpSpPr>
            <a:xfrm>
              <a:off x="4170953" y="833056"/>
              <a:ext cx="3846813" cy="3848451"/>
              <a:chOff x="4170953" y="833056"/>
              <a:chExt cx="3846813" cy="3848451"/>
            </a:xfrm>
          </p:grpSpPr>
          <p:grpSp>
            <p:nvGrpSpPr>
              <p:cNvPr id="12" name="组合 11"/>
              <p:cNvGrpSpPr/>
              <p:nvPr/>
            </p:nvGrpSpPr>
            <p:grpSpPr>
              <a:xfrm>
                <a:off x="4273247" y="926495"/>
                <a:ext cx="3645505" cy="3645505"/>
                <a:chOff x="3651549" y="975481"/>
                <a:chExt cx="2929467" cy="2929467"/>
              </a:xfrm>
            </p:grpSpPr>
            <p:sp>
              <p:nvSpPr>
                <p:cNvPr id="10" name="椭圆 9"/>
                <p:cNvSpPr/>
                <p:nvPr/>
              </p:nvSpPr>
              <p:spPr>
                <a:xfrm>
                  <a:off x="3651549" y="975481"/>
                  <a:ext cx="2929467" cy="2929467"/>
                </a:xfrm>
                <a:prstGeom prst="ellipse">
                  <a:avLst/>
                </a:prstGeom>
                <a:solidFill>
                  <a:srgbClr val="F5F0E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3856282" y="1186757"/>
                  <a:ext cx="2520000" cy="2519829"/>
                </a:xfrm>
                <a:prstGeom prst="ellipse">
                  <a:avLst/>
                </a:prstGeom>
                <a:solidFill>
                  <a:srgbClr val="79A5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31" name="直接连接符 30"/>
              <p:cNvCxnSpPr/>
              <p:nvPr/>
            </p:nvCxnSpPr>
            <p:spPr>
              <a:xfrm rot="-5400000" flipH="1">
                <a:off x="4224639" y="255943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4976471" flipH="1">
                <a:off x="4237730" y="234718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4552941" flipH="1">
                <a:off x="4276806" y="21381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4129412" flipH="1">
                <a:off x="4341273" y="193550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3705882" flipH="1">
                <a:off x="4430155" y="174231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3282353" flipH="1">
                <a:off x="4542104" y="156150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2858823" flipH="1">
                <a:off x="4675423" y="139583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2435294" flipH="1">
                <a:off x="4828091" y="124779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2011765" flipH="1">
                <a:off x="4997794" y="111963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1588235" flipH="1">
                <a:off x="5181960" y="101331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1164706" flipH="1">
                <a:off x="5377796" y="93042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741177" flipH="1">
                <a:off x="5582334" y="8722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317647" flipH="1">
                <a:off x="5792473" y="83960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105883" flipH="1">
                <a:off x="6005028" y="83305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29412" flipH="1">
                <a:off x="6216777" y="85267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952941" flipH="1">
                <a:off x="6424510" y="8981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376471" flipH="1">
                <a:off x="6625077" y="9688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1800000" flipH="1">
                <a:off x="6815439" y="10636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2223529" flipH="1">
                <a:off x="6992710" y="11811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2647059" flipH="1">
                <a:off x="7154201" y="131946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3070588" flipH="1">
                <a:off x="7297467" y="147661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3494117" flipH="1">
                <a:off x="7420334" y="165018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3917647" flipH="1">
                <a:off x="7520940" y="183753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4341176" flipH="1">
                <a:off x="7597760" y="203583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4764706" flipH="1">
                <a:off x="7649630" y="224206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188236" flipH="1">
                <a:off x="7675763" y="245310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611765" flipH="1">
                <a:off x="7675763" y="266576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6035294" flipH="1">
                <a:off x="7649630" y="287680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6458824" flipH="1">
                <a:off x="7597760" y="308304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6882353" flipH="1">
                <a:off x="7520940" y="32813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7305883" flipH="1">
                <a:off x="7420334" y="346869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7729412" flipH="1">
                <a:off x="7297467" y="364226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8152941" flipH="1">
                <a:off x="7154201" y="379941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8576471" flipH="1">
                <a:off x="6992710" y="39377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9000000" flipH="1">
                <a:off x="6815439" y="405523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9423529" flipH="1">
                <a:off x="6625077" y="41500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9847059" flipH="1">
                <a:off x="6424509" y="42207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0270589" flipH="1">
                <a:off x="6216777" y="426619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0694117" flipH="1">
                <a:off x="6005028" y="428581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11117648" flipH="1">
                <a:off x="5792473" y="427926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1541176" flipH="1">
                <a:off x="5582334" y="42466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11964706" flipH="1">
                <a:off x="5377796" y="418845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2388235" flipH="1">
                <a:off x="5181960" y="410556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2811765" flipH="1">
                <a:off x="4997794" y="399923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13235294" flipH="1">
                <a:off x="4828092" y="387108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13658824" flipH="1">
                <a:off x="4675423" y="372304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4082352" flipH="1">
                <a:off x="4542104" y="355736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4505883" flipH="1">
                <a:off x="4430155" y="337656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4929413" flipH="1">
                <a:off x="4341273" y="318337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15352941" flipH="1">
                <a:off x="4276806" y="29807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rot="15776472" flipH="1">
                <a:off x="4237730" y="277168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grpSp>
        <p:grpSp>
          <p:nvGrpSpPr>
            <p:cNvPr id="137" name="组合 136"/>
            <p:cNvGrpSpPr/>
            <p:nvPr/>
          </p:nvGrpSpPr>
          <p:grpSpPr>
            <a:xfrm>
              <a:off x="5093797" y="2186051"/>
              <a:ext cx="1999050" cy="158900"/>
              <a:chOff x="5010088" y="1993966"/>
              <a:chExt cx="1999050" cy="158900"/>
            </a:xfrm>
          </p:grpSpPr>
          <p:cxnSp>
            <p:nvCxnSpPr>
              <p:cNvPr id="133" name="直接连接符 132"/>
              <p:cNvCxnSpPr/>
              <p:nvPr/>
            </p:nvCxnSpPr>
            <p:spPr>
              <a:xfrm>
                <a:off x="5010088"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6109586"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136" name="椭圆 135"/>
              <p:cNvSpPr/>
              <p:nvPr/>
            </p:nvSpPr>
            <p:spPr>
              <a:xfrm>
                <a:off x="5932484" y="1993966"/>
                <a:ext cx="158900" cy="158900"/>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138" name="矩形 137"/>
            <p:cNvSpPr/>
            <p:nvPr/>
          </p:nvSpPr>
          <p:spPr>
            <a:xfrm>
              <a:off x="5282883" y="1616208"/>
              <a:ext cx="1620880" cy="515735"/>
            </a:xfrm>
            <a:prstGeom prst="rect">
              <a:avLst/>
            </a:prstGeom>
          </p:spPr>
          <p:txBody>
            <a:bodyPr wrap="none">
              <a:spAutoFit/>
            </a:bodyPr>
            <a:lstStyle/>
            <a:p>
              <a:pPr lvl="0" algn="ctr" defTabSz="914400"/>
              <a:r>
                <a:rPr lang="zh-CN" altLang="en-US" sz="3600" kern="0" dirty="0">
                  <a:solidFill>
                    <a:srgbClr val="F5F0EA"/>
                  </a:solidFill>
                  <a:latin typeface="微软雅黑" panose="020B0503020204020204" pitchFamily="34" charset="-122"/>
                  <a:ea typeface="微软雅黑" panose="020B0503020204020204" pitchFamily="34" charset="-122"/>
                </a:rPr>
                <a:t>第三部分</a:t>
              </a:r>
            </a:p>
          </p:txBody>
        </p:sp>
        <p:sp>
          <p:nvSpPr>
            <p:cNvPr id="139" name="矩形 138"/>
            <p:cNvSpPr/>
            <p:nvPr/>
          </p:nvSpPr>
          <p:spPr>
            <a:xfrm>
              <a:off x="5037293" y="2396875"/>
              <a:ext cx="2112055" cy="663088"/>
            </a:xfrm>
            <a:prstGeom prst="rect">
              <a:avLst/>
            </a:prstGeom>
          </p:spPr>
          <p:txBody>
            <a:bodyPr wrap="none">
              <a:spAutoFit/>
            </a:bodyPr>
            <a:lstStyle/>
            <a:p>
              <a:pPr algn="ctr"/>
              <a:r>
                <a:rPr lang="zh-CN" altLang="en-US" sz="4800" b="1" dirty="0">
                  <a:solidFill>
                    <a:srgbClr val="F5F0EA"/>
                  </a:solidFill>
                </a:rPr>
                <a:t>代码分析</a:t>
              </a:r>
              <a:endParaRPr lang="en-US" altLang="zh-CN" sz="4800" b="1" dirty="0">
                <a:solidFill>
                  <a:srgbClr val="F5F0EA"/>
                </a:solidFill>
              </a:endParaRPr>
            </a:p>
          </p:txBody>
        </p:sp>
        <p:grpSp>
          <p:nvGrpSpPr>
            <p:cNvPr id="140" name="Group 67"/>
            <p:cNvGrpSpPr>
              <a:grpSpLocks noChangeAspect="1"/>
            </p:cNvGrpSpPr>
            <p:nvPr/>
          </p:nvGrpSpPr>
          <p:grpSpPr bwMode="auto">
            <a:xfrm>
              <a:off x="5486103" y="3161047"/>
              <a:ext cx="1214438" cy="898525"/>
              <a:chOff x="6149" y="2123"/>
              <a:chExt cx="765" cy="566"/>
            </a:xfrm>
            <a:solidFill>
              <a:srgbClr val="F5F0EA"/>
            </a:solidFill>
          </p:grpSpPr>
          <p:sp>
            <p:nvSpPr>
              <p:cNvPr id="141" name="Freeform 68"/>
              <p:cNvSpPr>
                <a:spLocks/>
              </p:cNvSpPr>
              <p:nvPr/>
            </p:nvSpPr>
            <p:spPr bwMode="auto">
              <a:xfrm>
                <a:off x="6281" y="2401"/>
                <a:ext cx="501" cy="288"/>
              </a:xfrm>
              <a:custGeom>
                <a:avLst/>
                <a:gdLst>
                  <a:gd name="T0" fmla="*/ 485 w 524"/>
                  <a:gd name="T1" fmla="*/ 56 h 300"/>
                  <a:gd name="T2" fmla="*/ 473 w 524"/>
                  <a:gd name="T3" fmla="*/ 36 h 300"/>
                  <a:gd name="T4" fmla="*/ 450 w 524"/>
                  <a:gd name="T5" fmla="*/ 26 h 300"/>
                  <a:gd name="T6" fmla="*/ 318 w 524"/>
                  <a:gd name="T7" fmla="*/ 0 h 300"/>
                  <a:gd name="T8" fmla="*/ 356 w 524"/>
                  <a:gd name="T9" fmla="*/ 25 h 300"/>
                  <a:gd name="T10" fmla="*/ 296 w 524"/>
                  <a:gd name="T11" fmla="*/ 215 h 300"/>
                  <a:gd name="T12" fmla="*/ 262 w 524"/>
                  <a:gd name="T13" fmla="*/ 74 h 300"/>
                  <a:gd name="T14" fmla="*/ 228 w 524"/>
                  <a:gd name="T15" fmla="*/ 215 h 300"/>
                  <a:gd name="T16" fmla="*/ 168 w 524"/>
                  <a:gd name="T17" fmla="*/ 25 h 300"/>
                  <a:gd name="T18" fmla="*/ 206 w 524"/>
                  <a:gd name="T19" fmla="*/ 0 h 300"/>
                  <a:gd name="T20" fmla="*/ 74 w 524"/>
                  <a:gd name="T21" fmla="*/ 26 h 300"/>
                  <a:gd name="T22" fmla="*/ 51 w 524"/>
                  <a:gd name="T23" fmla="*/ 36 h 300"/>
                  <a:gd name="T24" fmla="*/ 39 w 524"/>
                  <a:gd name="T25" fmla="*/ 56 h 300"/>
                  <a:gd name="T26" fmla="*/ 0 w 524"/>
                  <a:gd name="T27" fmla="*/ 228 h 300"/>
                  <a:gd name="T28" fmla="*/ 73 w 524"/>
                  <a:gd name="T29" fmla="*/ 254 h 300"/>
                  <a:gd name="T30" fmla="*/ 249 w 524"/>
                  <a:gd name="T31" fmla="*/ 300 h 300"/>
                  <a:gd name="T32" fmla="*/ 262 w 524"/>
                  <a:gd name="T33" fmla="*/ 300 h 300"/>
                  <a:gd name="T34" fmla="*/ 275 w 524"/>
                  <a:gd name="T35" fmla="*/ 300 h 300"/>
                  <a:gd name="T36" fmla="*/ 451 w 524"/>
                  <a:gd name="T37" fmla="*/ 254 h 300"/>
                  <a:gd name="T38" fmla="*/ 524 w 524"/>
                  <a:gd name="T39" fmla="*/ 228 h 300"/>
                  <a:gd name="T40" fmla="*/ 485 w 524"/>
                  <a:gd name="T41" fmla="*/ 5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4" h="300">
                    <a:moveTo>
                      <a:pt x="485" y="56"/>
                    </a:moveTo>
                    <a:cubicBezTo>
                      <a:pt x="484" y="48"/>
                      <a:pt x="479" y="41"/>
                      <a:pt x="473" y="36"/>
                    </a:cubicBezTo>
                    <a:cubicBezTo>
                      <a:pt x="467" y="30"/>
                      <a:pt x="459" y="27"/>
                      <a:pt x="450" y="26"/>
                    </a:cubicBezTo>
                    <a:cubicBezTo>
                      <a:pt x="318" y="0"/>
                      <a:pt x="318" y="0"/>
                      <a:pt x="318" y="0"/>
                    </a:cubicBezTo>
                    <a:cubicBezTo>
                      <a:pt x="356" y="25"/>
                      <a:pt x="356" y="25"/>
                      <a:pt x="356" y="25"/>
                    </a:cubicBezTo>
                    <a:cubicBezTo>
                      <a:pt x="296" y="215"/>
                      <a:pt x="296" y="215"/>
                      <a:pt x="296" y="215"/>
                    </a:cubicBezTo>
                    <a:cubicBezTo>
                      <a:pt x="262" y="74"/>
                      <a:pt x="262" y="74"/>
                      <a:pt x="262" y="74"/>
                    </a:cubicBezTo>
                    <a:cubicBezTo>
                      <a:pt x="228" y="215"/>
                      <a:pt x="228" y="215"/>
                      <a:pt x="228" y="215"/>
                    </a:cubicBezTo>
                    <a:cubicBezTo>
                      <a:pt x="168" y="25"/>
                      <a:pt x="168" y="25"/>
                      <a:pt x="168" y="25"/>
                    </a:cubicBezTo>
                    <a:cubicBezTo>
                      <a:pt x="206" y="0"/>
                      <a:pt x="206" y="0"/>
                      <a:pt x="206" y="0"/>
                    </a:cubicBezTo>
                    <a:cubicBezTo>
                      <a:pt x="74" y="26"/>
                      <a:pt x="74" y="26"/>
                      <a:pt x="74" y="26"/>
                    </a:cubicBezTo>
                    <a:cubicBezTo>
                      <a:pt x="65" y="27"/>
                      <a:pt x="57" y="30"/>
                      <a:pt x="51" y="36"/>
                    </a:cubicBezTo>
                    <a:cubicBezTo>
                      <a:pt x="45" y="41"/>
                      <a:pt x="40" y="48"/>
                      <a:pt x="39" y="56"/>
                    </a:cubicBezTo>
                    <a:cubicBezTo>
                      <a:pt x="0" y="228"/>
                      <a:pt x="0" y="228"/>
                      <a:pt x="0" y="228"/>
                    </a:cubicBezTo>
                    <a:cubicBezTo>
                      <a:pt x="73" y="254"/>
                      <a:pt x="73" y="254"/>
                      <a:pt x="73" y="254"/>
                    </a:cubicBezTo>
                    <a:cubicBezTo>
                      <a:pt x="98" y="279"/>
                      <a:pt x="167" y="298"/>
                      <a:pt x="249" y="300"/>
                    </a:cubicBezTo>
                    <a:cubicBezTo>
                      <a:pt x="262" y="300"/>
                      <a:pt x="262" y="300"/>
                      <a:pt x="262" y="300"/>
                    </a:cubicBezTo>
                    <a:cubicBezTo>
                      <a:pt x="275" y="300"/>
                      <a:pt x="275" y="300"/>
                      <a:pt x="275" y="300"/>
                    </a:cubicBezTo>
                    <a:cubicBezTo>
                      <a:pt x="357" y="298"/>
                      <a:pt x="426" y="279"/>
                      <a:pt x="451" y="254"/>
                    </a:cubicBezTo>
                    <a:cubicBezTo>
                      <a:pt x="524" y="228"/>
                      <a:pt x="524" y="228"/>
                      <a:pt x="524" y="228"/>
                    </a:cubicBezTo>
                    <a:lnTo>
                      <a:pt x="48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69"/>
              <p:cNvSpPr>
                <a:spLocks/>
              </p:cNvSpPr>
              <p:nvPr/>
            </p:nvSpPr>
            <p:spPr bwMode="auto">
              <a:xfrm>
                <a:off x="6503" y="2419"/>
                <a:ext cx="57" cy="53"/>
              </a:xfrm>
              <a:custGeom>
                <a:avLst/>
                <a:gdLst>
                  <a:gd name="T0" fmla="*/ 29 w 57"/>
                  <a:gd name="T1" fmla="*/ 0 h 53"/>
                  <a:gd name="T2" fmla="*/ 0 w 57"/>
                  <a:gd name="T3" fmla="*/ 11 h 53"/>
                  <a:gd name="T4" fmla="*/ 29 w 57"/>
                  <a:gd name="T5" fmla="*/ 53 h 53"/>
                  <a:gd name="T6" fmla="*/ 57 w 57"/>
                  <a:gd name="T7" fmla="*/ 11 h 53"/>
                  <a:gd name="T8" fmla="*/ 29 w 57"/>
                  <a:gd name="T9" fmla="*/ 0 h 53"/>
                </a:gdLst>
                <a:ahLst/>
                <a:cxnLst>
                  <a:cxn ang="0">
                    <a:pos x="T0" y="T1"/>
                  </a:cxn>
                  <a:cxn ang="0">
                    <a:pos x="T2" y="T3"/>
                  </a:cxn>
                  <a:cxn ang="0">
                    <a:pos x="T4" y="T5"/>
                  </a:cxn>
                  <a:cxn ang="0">
                    <a:pos x="T6" y="T7"/>
                  </a:cxn>
                  <a:cxn ang="0">
                    <a:pos x="T8" y="T9"/>
                  </a:cxn>
                </a:cxnLst>
                <a:rect l="0" t="0" r="r" b="b"/>
                <a:pathLst>
                  <a:path w="57" h="53">
                    <a:moveTo>
                      <a:pt x="29" y="0"/>
                    </a:moveTo>
                    <a:lnTo>
                      <a:pt x="0" y="11"/>
                    </a:lnTo>
                    <a:lnTo>
                      <a:pt x="29" y="53"/>
                    </a:lnTo>
                    <a:lnTo>
                      <a:pt x="57" y="11"/>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70"/>
              <p:cNvSpPr>
                <a:spLocks/>
              </p:cNvSpPr>
              <p:nvPr/>
            </p:nvSpPr>
            <p:spPr bwMode="auto">
              <a:xfrm>
                <a:off x="6410" y="2123"/>
                <a:ext cx="243" cy="292"/>
              </a:xfrm>
              <a:custGeom>
                <a:avLst/>
                <a:gdLst>
                  <a:gd name="T0" fmla="*/ 240 w 254"/>
                  <a:gd name="T1" fmla="*/ 140 h 304"/>
                  <a:gd name="T2" fmla="*/ 127 w 254"/>
                  <a:gd name="T3" fmla="*/ 0 h 304"/>
                  <a:gd name="T4" fmla="*/ 14 w 254"/>
                  <a:gd name="T5" fmla="*/ 140 h 304"/>
                  <a:gd name="T6" fmla="*/ 8 w 254"/>
                  <a:gd name="T7" fmla="*/ 177 h 304"/>
                  <a:gd name="T8" fmla="*/ 26 w 254"/>
                  <a:gd name="T9" fmla="*/ 202 h 304"/>
                  <a:gd name="T10" fmla="*/ 127 w 254"/>
                  <a:gd name="T11" fmla="*/ 304 h 304"/>
                  <a:gd name="T12" fmla="*/ 228 w 254"/>
                  <a:gd name="T13" fmla="*/ 202 h 304"/>
                  <a:gd name="T14" fmla="*/ 246 w 254"/>
                  <a:gd name="T15" fmla="*/ 177 h 304"/>
                  <a:gd name="T16" fmla="*/ 240 w 254"/>
                  <a:gd name="T17" fmla="*/ 14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304">
                    <a:moveTo>
                      <a:pt x="240" y="140"/>
                    </a:moveTo>
                    <a:cubicBezTo>
                      <a:pt x="240" y="61"/>
                      <a:pt x="208" y="0"/>
                      <a:pt x="127" y="0"/>
                    </a:cubicBezTo>
                    <a:cubicBezTo>
                      <a:pt x="46" y="0"/>
                      <a:pt x="14" y="62"/>
                      <a:pt x="14" y="140"/>
                    </a:cubicBezTo>
                    <a:cubicBezTo>
                      <a:pt x="5" y="144"/>
                      <a:pt x="0" y="154"/>
                      <a:pt x="8" y="177"/>
                    </a:cubicBezTo>
                    <a:cubicBezTo>
                      <a:pt x="12" y="188"/>
                      <a:pt x="20" y="197"/>
                      <a:pt x="26" y="202"/>
                    </a:cubicBezTo>
                    <a:cubicBezTo>
                      <a:pt x="49" y="260"/>
                      <a:pt x="94" y="304"/>
                      <a:pt x="127" y="304"/>
                    </a:cubicBezTo>
                    <a:cubicBezTo>
                      <a:pt x="160" y="304"/>
                      <a:pt x="205" y="260"/>
                      <a:pt x="228" y="202"/>
                    </a:cubicBezTo>
                    <a:cubicBezTo>
                      <a:pt x="234" y="197"/>
                      <a:pt x="242" y="188"/>
                      <a:pt x="246" y="177"/>
                    </a:cubicBezTo>
                    <a:cubicBezTo>
                      <a:pt x="254" y="154"/>
                      <a:pt x="249" y="144"/>
                      <a:pt x="240" y="1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71"/>
              <p:cNvSpPr>
                <a:spLocks noEditPoints="1"/>
              </p:cNvSpPr>
              <p:nvPr/>
            </p:nvSpPr>
            <p:spPr bwMode="auto">
              <a:xfrm>
                <a:off x="6149" y="2218"/>
                <a:ext cx="765" cy="365"/>
              </a:xfrm>
              <a:custGeom>
                <a:avLst/>
                <a:gdLst>
                  <a:gd name="T0" fmla="*/ 128 w 800"/>
                  <a:gd name="T1" fmla="*/ 380 h 380"/>
                  <a:gd name="T2" fmla="*/ 48 w 800"/>
                  <a:gd name="T3" fmla="*/ 352 h 380"/>
                  <a:gd name="T4" fmla="*/ 0 w 800"/>
                  <a:gd name="T5" fmla="*/ 336 h 380"/>
                  <a:gd name="T6" fmla="*/ 25 w 800"/>
                  <a:gd name="T7" fmla="*/ 224 h 380"/>
                  <a:gd name="T8" fmla="*/ 33 w 800"/>
                  <a:gd name="T9" fmla="*/ 211 h 380"/>
                  <a:gd name="T10" fmla="*/ 48 w 800"/>
                  <a:gd name="T11" fmla="*/ 204 h 380"/>
                  <a:gd name="T12" fmla="*/ 141 w 800"/>
                  <a:gd name="T13" fmla="*/ 183 h 380"/>
                  <a:gd name="T14" fmla="*/ 105 w 800"/>
                  <a:gd name="T15" fmla="*/ 131 h 380"/>
                  <a:gd name="T16" fmla="*/ 93 w 800"/>
                  <a:gd name="T17" fmla="*/ 114 h 380"/>
                  <a:gd name="T18" fmla="*/ 97 w 800"/>
                  <a:gd name="T19" fmla="*/ 90 h 380"/>
                  <a:gd name="T20" fmla="*/ 170 w 800"/>
                  <a:gd name="T21" fmla="*/ 0 h 380"/>
                  <a:gd name="T22" fmla="*/ 170 w 800"/>
                  <a:gd name="T23" fmla="*/ 0 h 380"/>
                  <a:gd name="T24" fmla="*/ 244 w 800"/>
                  <a:gd name="T25" fmla="*/ 90 h 380"/>
                  <a:gd name="T26" fmla="*/ 247 w 800"/>
                  <a:gd name="T27" fmla="*/ 114 h 380"/>
                  <a:gd name="T28" fmla="*/ 236 w 800"/>
                  <a:gd name="T29" fmla="*/ 131 h 380"/>
                  <a:gd name="T30" fmla="*/ 199 w 800"/>
                  <a:gd name="T31" fmla="*/ 183 h 380"/>
                  <a:gd name="T32" fmla="*/ 240 w 800"/>
                  <a:gd name="T33" fmla="*/ 192 h 380"/>
                  <a:gd name="T34" fmla="*/ 209 w 800"/>
                  <a:gd name="T35" fmla="*/ 199 h 380"/>
                  <a:gd name="T36" fmla="*/ 177 w 800"/>
                  <a:gd name="T37" fmla="*/ 213 h 380"/>
                  <a:gd name="T38" fmla="*/ 159 w 800"/>
                  <a:gd name="T39" fmla="*/ 243 h 380"/>
                  <a:gd name="T40" fmla="*/ 128 w 800"/>
                  <a:gd name="T41" fmla="*/ 380 h 380"/>
                  <a:gd name="T42" fmla="*/ 775 w 800"/>
                  <a:gd name="T43" fmla="*/ 224 h 380"/>
                  <a:gd name="T44" fmla="*/ 767 w 800"/>
                  <a:gd name="T45" fmla="*/ 211 h 380"/>
                  <a:gd name="T46" fmla="*/ 752 w 800"/>
                  <a:gd name="T47" fmla="*/ 204 h 380"/>
                  <a:gd name="T48" fmla="*/ 659 w 800"/>
                  <a:gd name="T49" fmla="*/ 183 h 380"/>
                  <a:gd name="T50" fmla="*/ 695 w 800"/>
                  <a:gd name="T51" fmla="*/ 131 h 380"/>
                  <a:gd name="T52" fmla="*/ 707 w 800"/>
                  <a:gd name="T53" fmla="*/ 114 h 380"/>
                  <a:gd name="T54" fmla="*/ 703 w 800"/>
                  <a:gd name="T55" fmla="*/ 90 h 380"/>
                  <a:gd name="T56" fmla="*/ 630 w 800"/>
                  <a:gd name="T57" fmla="*/ 0 h 380"/>
                  <a:gd name="T58" fmla="*/ 630 w 800"/>
                  <a:gd name="T59" fmla="*/ 0 h 380"/>
                  <a:gd name="T60" fmla="*/ 556 w 800"/>
                  <a:gd name="T61" fmla="*/ 90 h 380"/>
                  <a:gd name="T62" fmla="*/ 553 w 800"/>
                  <a:gd name="T63" fmla="*/ 114 h 380"/>
                  <a:gd name="T64" fmla="*/ 564 w 800"/>
                  <a:gd name="T65" fmla="*/ 131 h 380"/>
                  <a:gd name="T66" fmla="*/ 601 w 800"/>
                  <a:gd name="T67" fmla="*/ 183 h 380"/>
                  <a:gd name="T68" fmla="*/ 560 w 800"/>
                  <a:gd name="T69" fmla="*/ 192 h 380"/>
                  <a:gd name="T70" fmla="*/ 591 w 800"/>
                  <a:gd name="T71" fmla="*/ 199 h 380"/>
                  <a:gd name="T72" fmla="*/ 623 w 800"/>
                  <a:gd name="T73" fmla="*/ 213 h 380"/>
                  <a:gd name="T74" fmla="*/ 641 w 800"/>
                  <a:gd name="T75" fmla="*/ 243 h 380"/>
                  <a:gd name="T76" fmla="*/ 672 w 800"/>
                  <a:gd name="T77" fmla="*/ 380 h 380"/>
                  <a:gd name="T78" fmla="*/ 752 w 800"/>
                  <a:gd name="T79" fmla="*/ 352 h 380"/>
                  <a:gd name="T80" fmla="*/ 800 w 800"/>
                  <a:gd name="T81" fmla="*/ 336 h 380"/>
                  <a:gd name="T82" fmla="*/ 775 w 800"/>
                  <a:gd name="T83" fmla="*/ 224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0" h="380">
                    <a:moveTo>
                      <a:pt x="128" y="380"/>
                    </a:moveTo>
                    <a:cubicBezTo>
                      <a:pt x="90" y="375"/>
                      <a:pt x="60" y="365"/>
                      <a:pt x="48" y="352"/>
                    </a:cubicBezTo>
                    <a:cubicBezTo>
                      <a:pt x="0" y="336"/>
                      <a:pt x="0" y="336"/>
                      <a:pt x="0" y="336"/>
                    </a:cubicBezTo>
                    <a:cubicBezTo>
                      <a:pt x="25" y="224"/>
                      <a:pt x="25" y="224"/>
                      <a:pt x="25" y="224"/>
                    </a:cubicBezTo>
                    <a:cubicBezTo>
                      <a:pt x="27" y="219"/>
                      <a:pt x="29" y="215"/>
                      <a:pt x="33" y="211"/>
                    </a:cubicBezTo>
                    <a:cubicBezTo>
                      <a:pt x="38" y="207"/>
                      <a:pt x="43" y="205"/>
                      <a:pt x="48" y="204"/>
                    </a:cubicBezTo>
                    <a:cubicBezTo>
                      <a:pt x="141" y="183"/>
                      <a:pt x="141" y="183"/>
                      <a:pt x="141" y="183"/>
                    </a:cubicBezTo>
                    <a:cubicBezTo>
                      <a:pt x="127" y="171"/>
                      <a:pt x="113" y="152"/>
                      <a:pt x="105" y="131"/>
                    </a:cubicBezTo>
                    <a:cubicBezTo>
                      <a:pt x="101" y="128"/>
                      <a:pt x="96" y="122"/>
                      <a:pt x="93" y="114"/>
                    </a:cubicBezTo>
                    <a:cubicBezTo>
                      <a:pt x="88" y="100"/>
                      <a:pt x="91" y="93"/>
                      <a:pt x="97" y="90"/>
                    </a:cubicBezTo>
                    <a:cubicBezTo>
                      <a:pt x="97" y="40"/>
                      <a:pt x="118" y="0"/>
                      <a:pt x="170" y="0"/>
                    </a:cubicBezTo>
                    <a:cubicBezTo>
                      <a:pt x="170" y="0"/>
                      <a:pt x="170" y="0"/>
                      <a:pt x="170" y="0"/>
                    </a:cubicBezTo>
                    <a:cubicBezTo>
                      <a:pt x="223" y="0"/>
                      <a:pt x="244" y="40"/>
                      <a:pt x="244" y="90"/>
                    </a:cubicBezTo>
                    <a:cubicBezTo>
                      <a:pt x="249" y="93"/>
                      <a:pt x="253" y="100"/>
                      <a:pt x="247" y="114"/>
                    </a:cubicBezTo>
                    <a:cubicBezTo>
                      <a:pt x="245" y="122"/>
                      <a:pt x="240" y="128"/>
                      <a:pt x="236" y="131"/>
                    </a:cubicBezTo>
                    <a:cubicBezTo>
                      <a:pt x="227" y="152"/>
                      <a:pt x="213" y="171"/>
                      <a:pt x="199" y="183"/>
                    </a:cubicBezTo>
                    <a:cubicBezTo>
                      <a:pt x="240" y="192"/>
                      <a:pt x="240" y="192"/>
                      <a:pt x="240" y="192"/>
                    </a:cubicBezTo>
                    <a:cubicBezTo>
                      <a:pt x="209" y="199"/>
                      <a:pt x="209" y="199"/>
                      <a:pt x="209" y="199"/>
                    </a:cubicBezTo>
                    <a:cubicBezTo>
                      <a:pt x="197" y="200"/>
                      <a:pt x="186" y="205"/>
                      <a:pt x="177" y="213"/>
                    </a:cubicBezTo>
                    <a:cubicBezTo>
                      <a:pt x="168" y="221"/>
                      <a:pt x="162" y="231"/>
                      <a:pt x="159" y="243"/>
                    </a:cubicBezTo>
                    <a:lnTo>
                      <a:pt x="128" y="380"/>
                    </a:lnTo>
                    <a:close/>
                    <a:moveTo>
                      <a:pt x="775" y="224"/>
                    </a:moveTo>
                    <a:cubicBezTo>
                      <a:pt x="773" y="219"/>
                      <a:pt x="771" y="215"/>
                      <a:pt x="767" y="211"/>
                    </a:cubicBezTo>
                    <a:cubicBezTo>
                      <a:pt x="762" y="207"/>
                      <a:pt x="757" y="205"/>
                      <a:pt x="752" y="204"/>
                    </a:cubicBezTo>
                    <a:cubicBezTo>
                      <a:pt x="659" y="183"/>
                      <a:pt x="659" y="183"/>
                      <a:pt x="659" y="183"/>
                    </a:cubicBezTo>
                    <a:cubicBezTo>
                      <a:pt x="673" y="171"/>
                      <a:pt x="687" y="152"/>
                      <a:pt x="695" y="131"/>
                    </a:cubicBezTo>
                    <a:cubicBezTo>
                      <a:pt x="699" y="128"/>
                      <a:pt x="704" y="121"/>
                      <a:pt x="707" y="114"/>
                    </a:cubicBezTo>
                    <a:cubicBezTo>
                      <a:pt x="712" y="100"/>
                      <a:pt x="709" y="93"/>
                      <a:pt x="703" y="90"/>
                    </a:cubicBezTo>
                    <a:cubicBezTo>
                      <a:pt x="703" y="40"/>
                      <a:pt x="682" y="0"/>
                      <a:pt x="630" y="0"/>
                    </a:cubicBezTo>
                    <a:cubicBezTo>
                      <a:pt x="630" y="0"/>
                      <a:pt x="630" y="0"/>
                      <a:pt x="630" y="0"/>
                    </a:cubicBezTo>
                    <a:cubicBezTo>
                      <a:pt x="577" y="0"/>
                      <a:pt x="556" y="40"/>
                      <a:pt x="556" y="90"/>
                    </a:cubicBezTo>
                    <a:cubicBezTo>
                      <a:pt x="551" y="93"/>
                      <a:pt x="547" y="100"/>
                      <a:pt x="553" y="114"/>
                    </a:cubicBezTo>
                    <a:cubicBezTo>
                      <a:pt x="555" y="121"/>
                      <a:pt x="560" y="128"/>
                      <a:pt x="564" y="131"/>
                    </a:cubicBezTo>
                    <a:cubicBezTo>
                      <a:pt x="573" y="152"/>
                      <a:pt x="587" y="171"/>
                      <a:pt x="601" y="183"/>
                    </a:cubicBezTo>
                    <a:cubicBezTo>
                      <a:pt x="560" y="192"/>
                      <a:pt x="560" y="192"/>
                      <a:pt x="560" y="192"/>
                    </a:cubicBezTo>
                    <a:cubicBezTo>
                      <a:pt x="591" y="199"/>
                      <a:pt x="591" y="199"/>
                      <a:pt x="591" y="199"/>
                    </a:cubicBezTo>
                    <a:cubicBezTo>
                      <a:pt x="603" y="200"/>
                      <a:pt x="614" y="205"/>
                      <a:pt x="623" y="213"/>
                    </a:cubicBezTo>
                    <a:cubicBezTo>
                      <a:pt x="632" y="221"/>
                      <a:pt x="638" y="231"/>
                      <a:pt x="641" y="243"/>
                    </a:cubicBezTo>
                    <a:cubicBezTo>
                      <a:pt x="672" y="380"/>
                      <a:pt x="672" y="380"/>
                      <a:pt x="672" y="380"/>
                    </a:cubicBezTo>
                    <a:cubicBezTo>
                      <a:pt x="710" y="375"/>
                      <a:pt x="740" y="365"/>
                      <a:pt x="752" y="352"/>
                    </a:cubicBezTo>
                    <a:cubicBezTo>
                      <a:pt x="800" y="336"/>
                      <a:pt x="800" y="336"/>
                      <a:pt x="800" y="336"/>
                    </a:cubicBezTo>
                    <a:lnTo>
                      <a:pt x="775"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3958412313"/>
      </p:ext>
    </p:extLst>
  </p:cSld>
  <p:clrMapOvr>
    <a:masterClrMapping/>
  </p:clrMapOvr>
  <p:transition xmlns:p14="http://schemas.microsoft.com/office/powerpoint/2010/main" spd="slow">
    <p:fade/>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0">
      <a:majorFont>
        <a:latin typeface="Calibri Light"/>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67666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1018</TotalTime>
  <Words>538</Words>
  <Application>Microsoft Macintosh PowerPoint</Application>
  <PresentationFormat>Custom</PresentationFormat>
  <Paragraphs>157</Paragraphs>
  <Slides>25</Slides>
  <Notes>3</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欣睿 李</cp:lastModifiedBy>
  <cp:revision>132</cp:revision>
  <dcterms:created xsi:type="dcterms:W3CDTF">2015-08-18T02:51:41Z</dcterms:created>
  <dcterms:modified xsi:type="dcterms:W3CDTF">2018-02-07T15:00:57Z</dcterms:modified>
  <cp:category/>
</cp:coreProperties>
</file>