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A9E9C7-D2D5-4EE7-B5B7-4A8D8BF53007}">
  <a:tblStyle styleId="{9DA9E9C7-D2D5-4EE7-B5B7-4A8D8BF530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1D5C9CB-2214-4578-BE15-33B8F7BDB6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3d0c9a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3d0c9a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3d0c9a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3d0c9a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3d0c9ae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3d0c9ae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3d0c9ae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3d0c9a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3d0c9ae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3d0c9ae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3d0c9a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3d0c9a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3beae8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3beae8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3beae8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3beae8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3d0c9a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3d0c9a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46de84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46de84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3d0c9a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3d0c9a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3d0c9a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3d0c9a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3d0c9ae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3d0c9ae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3d0c9ae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3d0c9a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Keyword Search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 Wang, Yuan Wang, Xiang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Bucket sort: is a comparison sort algorithm that operates on elements by dividing them into different bucket and then sorting these buckets individually. Each bucket is sorted individually using a separate sorting algorithm or by applying the bucket sort algorithm recursively</a:t>
            </a:r>
            <a:endParaRPr sz="1400"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452125" y="25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{9DA9E9C7-D2D5-4EE7-B5B7-4A8D8BF53007}</a:tableStyleId>
              </a:tblPr>
              <a:tblGrid>
                <a:gridCol w="3667125"/>
                <a:gridCol w="276200"/>
                <a:gridCol w="1966875"/>
                <a:gridCol w="1966875"/>
              </a:tblGrid>
              <a:tr h="58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Buket index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Content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 hMerge="1"/>
                <a:tc hMerge="1"/>
              </a:tr>
              <a:tr h="58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am a student in BU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8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study engineering in BU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  <a:tc hMerge="1"/>
              </a:tr>
              <a:tr h="58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want to study computer science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 - </a:t>
            </a:r>
            <a:r>
              <a:rPr lang="en"/>
              <a:t>Load data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412500" y="174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{C1D5C9CB-2214-4578-BE15-33B8F7BDB6E1}</a:tableStyleId>
              </a:tblPr>
              <a:tblGrid>
                <a:gridCol w="3622875"/>
                <a:gridCol w="3622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structure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r>
                        <a:rPr b="1" lang="en"/>
                        <a:t>time(s)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 + vector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unordered_map + vector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 + 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nordered_map +  unordered_map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 - </a:t>
            </a:r>
            <a:r>
              <a:rPr lang="en"/>
              <a:t>Search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 case: </a:t>
            </a:r>
            <a:r>
              <a:rPr lang="en">
                <a:solidFill>
                  <a:srgbClr val="000000"/>
                </a:solidFill>
              </a:rPr>
              <a:t>beattie vows not to walk away from schoolies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unordered_map+vector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unordered_map+unordered_map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3922200" y="17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{C1D5C9CB-2214-4578-BE15-33B8F7BDB6E1}</a:tableStyleId>
              </a:tblPr>
              <a:tblGrid>
                <a:gridCol w="2782500"/>
                <a:gridCol w="2323500"/>
              </a:tblGrid>
              <a:tr h="3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structure &amp; 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time(s)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queue size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Priority queue size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Bucket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1" name="Google Shape;131;p24"/>
          <p:cNvGraphicFramePr/>
          <p:nvPr/>
        </p:nvGraphicFramePr>
        <p:xfrm>
          <a:off x="3922200" y="34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{C1D5C9CB-2214-4578-BE15-33B8F7BDB6E1}</a:tableStyleId>
              </a:tblPr>
              <a:tblGrid>
                <a:gridCol w="2782500"/>
                <a:gridCol w="2323500"/>
              </a:tblGrid>
              <a:tr h="3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structure &amp; 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time(s)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queue size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Priority queue size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Bucket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24"/>
          <p:cNvSpPr txBox="1"/>
          <p:nvPr/>
        </p:nvSpPr>
        <p:spPr>
          <a:xfrm>
            <a:off x="243000" y="2059600"/>
            <a:ext cx="229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results - Search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 case: williams and mclaren plan to take fia to court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unordered_map+vector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unordered_map+unordered_map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3922200" y="17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{C1D5C9CB-2214-4578-BE15-33B8F7BDB6E1}</a:tableStyleId>
              </a:tblPr>
              <a:tblGrid>
                <a:gridCol w="2782500"/>
                <a:gridCol w="2323500"/>
              </a:tblGrid>
              <a:tr h="3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structure &amp; 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time(s)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queue size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Priority queue size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Bucket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25"/>
          <p:cNvGraphicFramePr/>
          <p:nvPr/>
        </p:nvGraphicFramePr>
        <p:xfrm>
          <a:off x="3922200" y="34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{C1D5C9CB-2214-4578-BE15-33B8F7BDB6E1}</a:tableStyleId>
              </a:tblPr>
              <a:tblGrid>
                <a:gridCol w="2782500"/>
                <a:gridCol w="2323500"/>
              </a:tblGrid>
              <a:tr h="3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structure &amp; 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time(s)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queue size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Priority queue size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Bucket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5"/>
          <p:cNvSpPr txBox="1"/>
          <p:nvPr/>
        </p:nvSpPr>
        <p:spPr>
          <a:xfrm>
            <a:off x="243000" y="2059600"/>
            <a:ext cx="229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results - Search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 case: </a:t>
            </a:r>
            <a:r>
              <a:rPr lang="en">
                <a:solidFill>
                  <a:srgbClr val="000000"/>
                </a:solidFill>
              </a:rPr>
              <a:t>australia is locked into war timetable opp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unordered_map+vector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unordered_map+unordered_map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48" name="Google Shape;148;p26"/>
          <p:cNvGraphicFramePr/>
          <p:nvPr/>
        </p:nvGraphicFramePr>
        <p:xfrm>
          <a:off x="3922200" y="17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{C1D5C9CB-2214-4578-BE15-33B8F7BDB6E1}</a:tableStyleId>
              </a:tblPr>
              <a:tblGrid>
                <a:gridCol w="2782500"/>
                <a:gridCol w="2323500"/>
              </a:tblGrid>
              <a:tr h="3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structure &amp; 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time(s)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queue size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Priority queue size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Bucket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Google Shape;149;p26"/>
          <p:cNvGraphicFramePr/>
          <p:nvPr/>
        </p:nvGraphicFramePr>
        <p:xfrm>
          <a:off x="3922200" y="34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{C1D5C9CB-2214-4578-BE15-33B8F7BDB6E1}</a:tableStyleId>
              </a:tblPr>
              <a:tblGrid>
                <a:gridCol w="2782500"/>
                <a:gridCol w="2323500"/>
              </a:tblGrid>
              <a:tr h="3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structure &amp; 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time(s)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queue size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Priority queue size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Bucket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6"/>
          <p:cNvSpPr txBox="1"/>
          <p:nvPr/>
        </p:nvSpPr>
        <p:spPr>
          <a:xfrm>
            <a:off x="243000" y="2059600"/>
            <a:ext cx="229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building database and search the keyword, unordered_map is better than map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storing keyword’s location and frequency, vector is better than map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sorting the top 10 results: bucket sort is better than priority queue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Introduce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Main function 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sentences in the given database, which contain at least one word  we input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similarity of the sentences we found with our input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top 10 most similar tweets.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7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{9DA9E9C7-D2D5-4EE7-B5B7-4A8D8BF53007}</a:tableStyleId>
              </a:tblPr>
              <a:tblGrid>
                <a:gridCol w="993150"/>
                <a:gridCol w="993150"/>
                <a:gridCol w="993150"/>
                <a:gridCol w="993150"/>
              </a:tblGrid>
              <a:tr h="74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number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content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 hMerge="1"/>
                <a:tc hMerge="1"/>
              </a:tr>
              <a:tr h="57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am a student in BU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study engineering in BU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  <a:tc hMerge="1"/>
              </a:tr>
              <a:tr h="29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 major is engineering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want to study computer science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68" name="Google Shape;68;p15"/>
          <p:cNvGraphicFramePr/>
          <p:nvPr/>
        </p:nvGraphicFramePr>
        <p:xfrm>
          <a:off x="4467675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{9DA9E9C7-D2D5-4EE7-B5B7-4A8D8BF53007}</a:tableStyleId>
              </a:tblPr>
              <a:tblGrid>
                <a:gridCol w="2228850"/>
                <a:gridCol w="2228850"/>
              </a:tblGrid>
              <a:tr h="36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Keywords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number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student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BU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major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engineering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computer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science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study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324000" y="1060600"/>
            <a:ext cx="3972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nverted index is used for fast keyword search.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4070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0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{9DA9E9C7-D2D5-4EE7-B5B7-4A8D8BF53007}</a:tableStyleId>
              </a:tblPr>
              <a:tblGrid>
                <a:gridCol w="3048000"/>
                <a:gridCol w="3048000"/>
                <a:gridCol w="3048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 </a:t>
                      </a:r>
                      <a:endParaRPr b="1"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Unordered_map</a:t>
                      </a:r>
                      <a:endParaRPr b="1"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48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Ordering </a:t>
                      </a:r>
                      <a:endParaRPr b="1"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Increasing order (by default)</a:t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ordering </a:t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</a:t>
                      </a:r>
                      <a:endParaRPr b="1"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 balancing BST, </a:t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 Red-Black Tree</a:t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Hash table </a:t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9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Time</a:t>
                      </a:r>
                      <a:endParaRPr b="1"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log(n)</a:t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average :O(1)  worst case:O(n)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Insertion Time</a:t>
                      </a:r>
                      <a:endParaRPr b="1"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log(n) + Rebalance </a:t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average :O(1)  worst case:O(n)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9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Deletion time</a:t>
                      </a:r>
                      <a:endParaRPr b="1"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7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log(n) + Rebalance </a:t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average :O(1)  worst case:O(n)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7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and Red-black tree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Hash table：hashing is a technique that is used to uniquely identify a specific object from a group of similar objects. </a:t>
            </a:r>
            <a:r>
              <a:rPr lang="en" sz="1400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hashing large keys are converted into small keys by using hash function. The values are stored in a data structure called hash table.</a:t>
            </a:r>
            <a:endParaRPr sz="1400">
              <a:solidFill>
                <a:srgbClr val="333333"/>
              </a:solidFill>
              <a:highlight>
                <a:srgbClr val="F7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Red-black tree: Red-Black Tree is a self-balancing Binary Search with three rules. </a:t>
            </a:r>
            <a:endParaRPr sz="1400">
              <a:solidFill>
                <a:srgbClr val="333333"/>
              </a:solidFill>
              <a:highlight>
                <a:srgbClr val="F7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1) each node has a color either red or black </a:t>
            </a:r>
            <a:endParaRPr sz="1400">
              <a:solidFill>
                <a:srgbClr val="333333"/>
              </a:solidFill>
              <a:highlight>
                <a:srgbClr val="F7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2) Root of tree is always black</a:t>
            </a:r>
            <a:endParaRPr sz="1400">
              <a:solidFill>
                <a:srgbClr val="333333"/>
              </a:solidFill>
              <a:highlight>
                <a:srgbClr val="F7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3) there are two adjacent red node which means the red node can not have a red parent or child. </a:t>
            </a:r>
            <a:endParaRPr sz="1400">
              <a:solidFill>
                <a:srgbClr val="333333"/>
              </a:solidFill>
              <a:highlight>
                <a:srgbClr val="F7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for values: vector vs map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11700" y="287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{9DA9E9C7-D2D5-4EE7-B5B7-4A8D8BF53007}</a:tableStyleId>
              </a:tblPr>
              <a:tblGrid>
                <a:gridCol w="993150"/>
                <a:gridCol w="993150"/>
                <a:gridCol w="993150"/>
                <a:gridCol w="993150"/>
              </a:tblGrid>
              <a:tr h="35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 number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 content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 hMerge="1"/>
                <a:tc hMerge="1"/>
              </a:tr>
              <a:tr h="57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am a student in BU and I study engineering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study engineering in BU and I want to study computer science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8" name="Google Shape;88;p18"/>
          <p:cNvGraphicFramePr/>
          <p:nvPr/>
        </p:nvGraphicFramePr>
        <p:xfrm>
          <a:off x="4572000" y="106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{9DA9E9C7-D2D5-4EE7-B5B7-4A8D8BF53007}</a:tableStyleId>
              </a:tblPr>
              <a:tblGrid>
                <a:gridCol w="811350"/>
                <a:gridCol w="3646350"/>
              </a:tblGrid>
              <a:tr h="16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Keywords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Value(using vector)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[(”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am a student in BU and I study engineering”,1)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,(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”I am a student in BU and I study engineering”,8),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(”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study engineering in BU and I want to study computer science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”,1),(“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study engineering in BU and I want to study computer science”,7)]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8"/>
          <p:cNvGraphicFramePr/>
          <p:nvPr/>
        </p:nvGraphicFramePr>
        <p:xfrm>
          <a:off x="4572000" y="34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{9DA9E9C7-D2D5-4EE7-B5B7-4A8D8BF53007}</a:tableStyleId>
              </a:tblPr>
              <a:tblGrid>
                <a:gridCol w="811350"/>
                <a:gridCol w="3646350"/>
              </a:tblGrid>
              <a:tr h="20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Keywords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Value(using map)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”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am a student in BU and I study engineering”: 2,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”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study engineering in BU and I want to study computer science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”: 2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310500" y="1066500"/>
            <a:ext cx="41571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Vector: record </a:t>
            </a:r>
            <a:r>
              <a:rPr lang="en">
                <a:solidFill>
                  <a:schemeClr val="dk1"/>
                </a:solidFill>
              </a:rPr>
              <a:t>keyword occurrence places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Map: count number of keyword occurrences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Map saves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 following search, Map reduces time when one sentence has more than one same keyword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Similarity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each keyword, we search it in invert index map and iterate over all lines containing this word.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this line first appears: similarity[line]=1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this line has appeared: similarity[line]++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452125" y="31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{9DA9E9C7-D2D5-4EE7-B5B7-4A8D8BF53007}</a:tableStyleId>
              </a:tblPr>
              <a:tblGrid>
                <a:gridCol w="3667125"/>
                <a:gridCol w="276200"/>
                <a:gridCol w="1966875"/>
                <a:gridCol w="1966875"/>
              </a:tblGrid>
              <a:tr h="43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 content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Number of occurrences (Search: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am a student in BU)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3B2"/>
                    </a:solidFill>
                  </a:tcPr>
                </a:tc>
                <a:tc hMerge="1"/>
                <a:tc hMerge="1"/>
              </a:tr>
              <a:tr h="43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am a student in BU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3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study engineering in BU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  <a:tc hMerge="1"/>
              </a:tr>
              <a:tr h="43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want to study computer science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ED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top 10 similar results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Algorithm 1: Priority queue(size N)     Time complexity: O(N log 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Algorithm 2: Priority queue(size 10)    Time complexity: O(N log 10)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Algorithm 3: Bucket sort    			   Time complexity: O(N)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Priority queue:  Priority queue is an extension of queue with three properties: </a:t>
            </a:r>
            <a:endParaRPr>
              <a:solidFill>
                <a:srgbClr val="333333"/>
              </a:solidFill>
              <a:highlight>
                <a:srgbClr val="F7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Every item has a priority associated with it.</a:t>
            </a:r>
            <a:endParaRPr>
              <a:solidFill>
                <a:srgbClr val="333333"/>
              </a:solidFill>
              <a:highlight>
                <a:srgbClr val="F7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element with high priority is dequeued before an element with low priority. </a:t>
            </a:r>
            <a:endParaRPr>
              <a:solidFill>
                <a:srgbClr val="333333"/>
              </a:solidFill>
              <a:highlight>
                <a:srgbClr val="F7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two elements have the same priority, they are served according to their order in the queue</a:t>
            </a:r>
            <a:endParaRPr>
              <a:solidFill>
                <a:srgbClr val="333333"/>
              </a:solidFill>
              <a:highlight>
                <a:srgbClr val="F7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maintain a min heap to implement priority queue.</a:t>
            </a:r>
            <a:endParaRPr>
              <a:solidFill>
                <a:srgbClr val="333333"/>
              </a:solidFill>
              <a:highlight>
                <a:srgbClr val="F7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7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Two choices: (1) heap of size N 	heap sort.        (2) heap of size 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