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307" r:id="rId5"/>
    <p:sldId id="309" r:id="rId6"/>
    <p:sldId id="311" r:id="rId7"/>
    <p:sldId id="312" r:id="rId8"/>
    <p:sldId id="313" r:id="rId9"/>
    <p:sldId id="314" r:id="rId10"/>
    <p:sldId id="310" r:id="rId11"/>
    <p:sldId id="259" r:id="rId12"/>
    <p:sldId id="260" r:id="rId13"/>
    <p:sldId id="262" r:id="rId14"/>
    <p:sldId id="265" r:id="rId15"/>
    <p:sldId id="266" r:id="rId16"/>
    <p:sldId id="267" r:id="rId17"/>
    <p:sldId id="270" r:id="rId18"/>
    <p:sldId id="261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2" r:id="rId29"/>
    <p:sldId id="283" r:id="rId30"/>
    <p:sldId id="284" r:id="rId31"/>
    <p:sldId id="286" r:id="rId32"/>
    <p:sldId id="287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315" r:id="rId43"/>
    <p:sldId id="316" r:id="rId44"/>
    <p:sldId id="317" r:id="rId45"/>
    <p:sldId id="323" r:id="rId46"/>
    <p:sldId id="324" r:id="rId47"/>
    <p:sldId id="318" r:id="rId48"/>
    <p:sldId id="319" r:id="rId49"/>
    <p:sldId id="320" r:id="rId50"/>
    <p:sldId id="321" r:id="rId51"/>
    <p:sldId id="300" r:id="rId52"/>
    <p:sldId id="299" r:id="rId53"/>
    <p:sldId id="304" r:id="rId54"/>
    <p:sldId id="305" r:id="rId55"/>
    <p:sldId id="306" r:id="rId56"/>
    <p:sldId id="301" r:id="rId57"/>
    <p:sldId id="263" r:id="rId58"/>
    <p:sldId id="302" r:id="rId59"/>
    <p:sldId id="303" r:id="rId60"/>
    <p:sldId id="268" r:id="rId6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F8A7-A615-4F25-84F4-0EEBAE21E9F7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AF6B-3C82-414E-B60C-32EC9F09B69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77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28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30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31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32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33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34</a:t>
            </a:fld>
            <a:endParaRPr 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35</a:t>
            </a:fld>
            <a:endParaRPr 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36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37</a:t>
            </a:fld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38</a:t>
            </a:fld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39</a:t>
            </a:fld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40</a:t>
            </a:fld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41</a:t>
            </a:fld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49</a:t>
            </a:fld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50</a:t>
            </a:fld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51</a:t>
            </a:fld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52</a:t>
            </a:fld>
            <a:endParaRPr 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53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54</a:t>
            </a:fld>
            <a:endParaRPr lang="th-T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55</a:t>
            </a:fld>
            <a:endParaRPr lang="th-T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56</a:t>
            </a:fld>
            <a:endParaRPr lang="th-T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57</a:t>
            </a:fld>
            <a:endParaRPr lang="th-TH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58</a:t>
            </a:fld>
            <a:endParaRPr lang="th-T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59</a:t>
            </a:fld>
            <a:endParaRPr lang="th-TH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60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3AF6B-3C82-414E-B60C-32EC9F09B691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46A6-26B0-40CC-8F1E-989A7FBAF327}" type="datetime1">
              <a:rPr lang="en-US" smtClean="0"/>
              <a:t>3/19/2012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C05E0F-32AC-4A3F-81F3-AB22A05DBE00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31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036-5CF8-422D-B6CA-D45BA83F9BB2}" type="datetime1">
              <a:rPr lang="en-US" smtClean="0"/>
              <a:t>3/19/2012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7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8C6C-A41F-420C-894A-93842D4737BD}" type="datetime1">
              <a:rPr lang="en-US" smtClean="0"/>
              <a:t>3/19/2012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88BB-D913-40A1-A209-AA630103E784}" type="datetime1">
              <a:rPr lang="en-US" smtClean="0"/>
              <a:t>3/19/2012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Nattee</a:t>
            </a:r>
            <a:r>
              <a:rPr lang="en-US" dirty="0" smtClean="0"/>
              <a:t> </a:t>
            </a:r>
            <a:r>
              <a:rPr lang="en-US" dirty="0" err="1" smtClean="0"/>
              <a:t>Niparnan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3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C16C-1D8B-44C4-9C40-BBC6171F82BA}" type="datetime1">
              <a:rPr lang="en-US" smtClean="0"/>
              <a:t>3/19/2012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3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49B7-E9F5-403C-A9AE-7BEA47188093}" type="datetime1">
              <a:rPr lang="en-US" smtClean="0"/>
              <a:t>3/19/2012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22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C715-344A-4B6D-BC28-C50E080C5E81}" type="datetime1">
              <a:rPr lang="en-US" smtClean="0"/>
              <a:t>3/19/2012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3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68F-E0C3-4225-8A32-156CB81DD78E}" type="datetime1">
              <a:rPr lang="en-US" smtClean="0"/>
              <a:t>3/19/2012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7AB-61FA-4FD3-90EE-F4A18AE0A662}" type="datetime1">
              <a:rPr lang="en-US" smtClean="0"/>
              <a:t>3/19/2012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23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C9A-68C1-4513-86A8-109DA847B445}" type="datetime1">
              <a:rPr lang="en-US" smtClean="0"/>
              <a:t>3/19/2012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4B8E-C3C5-4DA0-A2E3-3DCD0BCD75F6}" type="datetime1">
              <a:rPr lang="en-US" smtClean="0"/>
              <a:t>3/19/2012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Nattee Niparnan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5E0F-32AC-4A3F-81F3-AB22A05DBE0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5B4E-4885-4024-BB98-F69432C98C6A}" type="datetime1">
              <a:rPr lang="en-US" smtClean="0"/>
              <a:t>3/19/2012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78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Nattee</a:t>
            </a:r>
            <a:r>
              <a:rPr lang="en-US" dirty="0" smtClean="0"/>
              <a:t> </a:t>
            </a:r>
            <a:r>
              <a:rPr lang="en-US" dirty="0" err="1" smtClean="0"/>
              <a:t>Niparnan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C05E0F-32AC-4A3F-81F3-AB22A05DBE00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 smtClean="0"/>
              <a:t>Analysis:</a:t>
            </a:r>
            <a:br>
              <a:rPr lang="en-US" dirty="0" smtClean="0"/>
            </a:br>
            <a:r>
              <a:rPr lang="en-US" dirty="0" smtClean="0"/>
              <a:t>Asymptotic </a:t>
            </a:r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O 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Topics of Upper Bound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389120"/>
          </a:xfrm>
        </p:spPr>
        <p:txBody>
          <a:bodyPr/>
          <a:lstStyle/>
          <a:p>
            <a:r>
              <a:rPr lang="en-US" dirty="0" smtClean="0"/>
              <a:t>Rule of thumb!</a:t>
            </a:r>
          </a:p>
          <a:p>
            <a:r>
              <a:rPr lang="en-US" dirty="0" smtClean="0"/>
              <a:t>We neglect</a:t>
            </a:r>
          </a:p>
          <a:p>
            <a:pPr lvl="1"/>
            <a:r>
              <a:rPr lang="en-US" dirty="0" smtClean="0"/>
              <a:t>Lower order terms from addition</a:t>
            </a:r>
          </a:p>
          <a:p>
            <a:pPr lvl="2"/>
            <a:r>
              <a:rPr lang="en-US" dirty="0" smtClean="0"/>
              <a:t>E.g.       n</a:t>
            </a:r>
            <a:r>
              <a:rPr lang="en-US" baseline="30000" dirty="0" smtClean="0"/>
              <a:t>3</a:t>
            </a:r>
            <a:r>
              <a:rPr lang="en-US" dirty="0" smtClean="0"/>
              <a:t>+n</a:t>
            </a:r>
            <a:r>
              <a:rPr lang="en-US" baseline="30000" dirty="0" smtClean="0"/>
              <a:t>2 </a:t>
            </a:r>
            <a:r>
              <a:rPr lang="en-US" dirty="0" smtClean="0"/>
              <a:t>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 lvl="1"/>
            <a:r>
              <a:rPr lang="en-US" dirty="0" smtClean="0"/>
              <a:t>Constant</a:t>
            </a:r>
          </a:p>
          <a:p>
            <a:pPr lvl="2"/>
            <a:r>
              <a:rPr lang="en-US" dirty="0" smtClean="0"/>
              <a:t>E.g.       3n</a:t>
            </a:r>
            <a:r>
              <a:rPr lang="en-US" baseline="30000" dirty="0" smtClean="0"/>
              <a:t>3 </a:t>
            </a:r>
            <a:r>
              <a:rPr lang="en-US" dirty="0" smtClean="0"/>
              <a:t>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th-TH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977901" y="5081109"/>
            <a:ext cx="4786346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 that we use = instead of (more correctly) </a:t>
            </a:r>
            <a:r>
              <a:rPr lang="en-US" dirty="0" smtClean="0">
                <a:sym typeface="Symbol"/>
              </a:rPr>
              <a:t>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Discard Constant?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definition</a:t>
            </a:r>
          </a:p>
          <a:p>
            <a:pPr lvl="1"/>
            <a:r>
              <a:rPr lang="en-US" dirty="0" smtClean="0"/>
              <a:t>We can scale by adjusting the constant 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E.g. 3n = O(n)</a:t>
            </a:r>
          </a:p>
          <a:p>
            <a:pPr lvl="1"/>
            <a:r>
              <a:rPr lang="en-US" dirty="0" smtClean="0"/>
              <a:t>Because</a:t>
            </a:r>
          </a:p>
          <a:p>
            <a:pPr lvl="2"/>
            <a:r>
              <a:rPr lang="en-US" dirty="0" smtClean="0"/>
              <a:t>When we let c &gt;= 3, the condition is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Discard Lower Order Term?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f(n) = n</a:t>
            </a:r>
            <a:r>
              <a:rPr lang="en-US" baseline="30000" dirty="0" smtClean="0"/>
              <a:t>3</a:t>
            </a:r>
            <a:r>
              <a:rPr lang="en-US" dirty="0" smtClean="0"/>
              <a:t>+n</a:t>
            </a:r>
            <a:r>
              <a:rPr lang="en-US" baseline="30000" dirty="0" smtClean="0"/>
              <a:t>2 </a:t>
            </a:r>
          </a:p>
          <a:p>
            <a:pPr lvl="1"/>
            <a:r>
              <a:rPr lang="en-US" dirty="0" smtClean="0"/>
              <a:t>g(n) =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If f(n) = O(g(n))</a:t>
            </a:r>
          </a:p>
          <a:p>
            <a:pPr lvl="1"/>
            <a:r>
              <a:rPr lang="en-US" dirty="0" smtClean="0"/>
              <a:t>Then, for some c and n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 * g(n)-f(n) &gt; 0</a:t>
            </a:r>
          </a:p>
          <a:p>
            <a:pPr lvl="2"/>
            <a:r>
              <a:rPr lang="en-US" dirty="0" smtClean="0"/>
              <a:t>Definitely, just use any c &gt;1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Discard Lower Order Term?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 = 1.1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      0.1n</a:t>
            </a:r>
            <a:r>
              <a:rPr lang="en-US" baseline="30000" dirty="0" smtClean="0"/>
              <a:t>3</a:t>
            </a:r>
            <a:r>
              <a:rPr lang="en-US" dirty="0" smtClean="0"/>
              <a:t>-n</a:t>
            </a:r>
            <a:r>
              <a:rPr lang="en-US" baseline="30000" dirty="0" smtClean="0"/>
              <a:t>2 </a:t>
            </a:r>
            <a:r>
              <a:rPr lang="en-US" dirty="0" smtClean="0"/>
              <a:t>&gt; 0        ? </a:t>
            </a:r>
          </a:p>
          <a:p>
            <a:r>
              <a:rPr lang="en-US" dirty="0" smtClean="0"/>
              <a:t>It is when </a:t>
            </a:r>
          </a:p>
          <a:p>
            <a:pPr lvl="1"/>
            <a:r>
              <a:rPr lang="en-US" dirty="0" smtClean="0"/>
              <a:t>0.1n &gt; 1</a:t>
            </a:r>
          </a:p>
          <a:p>
            <a:pPr lvl="1"/>
            <a:r>
              <a:rPr lang="en-US" dirty="0" smtClean="0"/>
              <a:t>E.g., n &gt; 10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1928802"/>
            <a:ext cx="400052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1.1 * g(n)-f(n) = 0.1n</a:t>
            </a:r>
            <a:r>
              <a:rPr lang="en-US" baseline="30000" dirty="0" smtClean="0"/>
              <a:t>3</a:t>
            </a:r>
            <a:r>
              <a:rPr lang="en-US" dirty="0" smtClean="0"/>
              <a:t>-n</a:t>
            </a:r>
            <a:r>
              <a:rPr lang="en-US" baseline="30000" dirty="0" smtClean="0"/>
              <a:t>2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3500438"/>
            <a:ext cx="4000528" cy="181588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>
                <a:latin typeface="Consolas" pitchFamily="49" charset="0"/>
              </a:rPr>
              <a:t>0.1n</a:t>
            </a:r>
            <a:r>
              <a:rPr lang="en-US" baseline="30000" dirty="0" smtClean="0"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-n</a:t>
            </a:r>
            <a:r>
              <a:rPr lang="en-US" baseline="30000" dirty="0" smtClean="0">
                <a:latin typeface="Consolas" pitchFamily="49" charset="0"/>
              </a:rPr>
              <a:t>2  </a:t>
            </a:r>
            <a:r>
              <a:rPr lang="en-US" dirty="0" smtClean="0">
                <a:latin typeface="Consolas" pitchFamily="49" charset="0"/>
              </a:rPr>
              <a:t>&gt; 0</a:t>
            </a:r>
          </a:p>
          <a:p>
            <a:pPr marL="0" lvl="2"/>
            <a:r>
              <a:rPr lang="en-US" dirty="0" smtClean="0">
                <a:latin typeface="Consolas" pitchFamily="49" charset="0"/>
              </a:rPr>
              <a:t>0.1n</a:t>
            </a:r>
            <a:r>
              <a:rPr lang="en-US" baseline="30000" dirty="0" smtClean="0">
                <a:latin typeface="Consolas" pitchFamily="49" charset="0"/>
              </a:rPr>
              <a:t>3      </a:t>
            </a:r>
            <a:r>
              <a:rPr lang="en-US" dirty="0" smtClean="0">
                <a:latin typeface="Consolas" pitchFamily="49" charset="0"/>
              </a:rPr>
              <a:t>&gt; n</a:t>
            </a:r>
            <a:r>
              <a:rPr lang="en-US" baseline="30000" dirty="0" smtClean="0">
                <a:latin typeface="Consolas" pitchFamily="49" charset="0"/>
              </a:rPr>
              <a:t>2</a:t>
            </a:r>
          </a:p>
          <a:p>
            <a:pPr marL="0" lvl="2"/>
            <a:r>
              <a:rPr lang="en-US" dirty="0" smtClean="0">
                <a:latin typeface="Consolas" pitchFamily="49" charset="0"/>
              </a:rPr>
              <a:t>0.1n</a:t>
            </a:r>
            <a:r>
              <a:rPr lang="en-US" baseline="30000" dirty="0" smtClean="0"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/n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 &gt; 1</a:t>
            </a:r>
          </a:p>
          <a:p>
            <a:pPr marL="0" lvl="2"/>
            <a:r>
              <a:rPr lang="en-US" dirty="0" smtClean="0">
                <a:latin typeface="Consolas" pitchFamily="49" charset="0"/>
              </a:rPr>
              <a:t>0.1n     &gt; 1</a:t>
            </a:r>
            <a:endParaRPr lang="th-TH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Order only?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fact,</a:t>
            </a:r>
          </a:p>
          <a:p>
            <a:pPr lvl="1"/>
            <a:r>
              <a:rPr lang="en-US" dirty="0" smtClean="0"/>
              <a:t>It’s only the dominant term that count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one is dominating term?</a:t>
            </a:r>
          </a:p>
          <a:p>
            <a:pPr lvl="1"/>
            <a:r>
              <a:rPr lang="en-US" dirty="0" smtClean="0"/>
              <a:t>The one that grows faster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Eventually, it is  g*(n)/f*(n)</a:t>
            </a:r>
          </a:p>
          <a:p>
            <a:pPr lvl="2"/>
            <a:r>
              <a:rPr lang="en-US" dirty="0" smtClean="0"/>
              <a:t>If g(n) grows faster,    </a:t>
            </a:r>
          </a:p>
          <a:p>
            <a:pPr lvl="3"/>
            <a:r>
              <a:rPr lang="en-US" dirty="0" smtClean="0"/>
              <a:t>g(n)/f*(n)  </a:t>
            </a:r>
            <a:r>
              <a:rPr lang="en-US" dirty="0" smtClean="0">
                <a:sym typeface="Wingdings" pitchFamily="2" charset="2"/>
              </a:rPr>
              <a:t>&gt; some constant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E.g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lim</a:t>
            </a:r>
            <a:r>
              <a:rPr lang="en-US" dirty="0" smtClean="0">
                <a:sym typeface="Wingdings" pitchFamily="2" charset="2"/>
              </a:rPr>
              <a:t> g(n)/f*(n)  infinity</a:t>
            </a:r>
            <a:endParaRPr lang="th-TH" dirty="0"/>
          </a:p>
        </p:txBody>
      </p:sp>
      <p:sp>
        <p:nvSpPr>
          <p:cNvPr id="4" name="Line Callout 2 3"/>
          <p:cNvSpPr/>
          <p:nvPr/>
        </p:nvSpPr>
        <p:spPr>
          <a:xfrm>
            <a:off x="6143636" y="3357562"/>
            <a:ext cx="214314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62"/>
              <a:gd name="adj6" fmla="val -72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non-dominant term</a:t>
            </a:r>
            <a:endParaRPr lang="th-TH" sz="2000" dirty="0"/>
          </a:p>
        </p:txBody>
      </p:sp>
      <p:sp>
        <p:nvSpPr>
          <p:cNvPr id="5" name="Line Callout 2 4"/>
          <p:cNvSpPr/>
          <p:nvPr/>
        </p:nvSpPr>
        <p:spPr>
          <a:xfrm>
            <a:off x="6357950" y="5572140"/>
            <a:ext cx="214314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300"/>
              <a:gd name="adj6" fmla="val -1194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dominant term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dominating what?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220064"/>
              </p:ext>
            </p:extLst>
          </p:nvPr>
        </p:nvGraphicFramePr>
        <p:xfrm>
          <a:off x="2267744" y="1785926"/>
          <a:ext cx="6624736" cy="428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1242"/>
                <a:gridCol w="3613494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n</a:t>
                      </a:r>
                      <a:r>
                        <a:rPr lang="en-US" sz="3600" baseline="30000" dirty="0" err="1" smtClean="0"/>
                        <a:t>a</a:t>
                      </a:r>
                      <a:endParaRPr lang="th-TH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n</a:t>
                      </a:r>
                      <a:r>
                        <a:rPr lang="en-US" sz="3600" baseline="30000" dirty="0" err="1" smtClean="0"/>
                        <a:t>b</a:t>
                      </a:r>
                      <a:r>
                        <a:rPr lang="en-US" sz="3600" baseline="30000" dirty="0" smtClean="0"/>
                        <a:t>      </a:t>
                      </a:r>
                      <a:r>
                        <a:rPr lang="en-US" sz="3600" baseline="0" dirty="0" smtClean="0"/>
                        <a:t> (when a &gt; b)</a:t>
                      </a:r>
                      <a:endParaRPr lang="th-TH" sz="3600" baseline="300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 log n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</a:t>
                      </a:r>
                      <a:endParaRPr lang="th-TH" sz="36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</a:t>
                      </a:r>
                      <a:r>
                        <a:rPr lang="en-US" sz="3600" baseline="30000" dirty="0" smtClean="0"/>
                        <a:t>2</a:t>
                      </a:r>
                      <a:r>
                        <a:rPr lang="en-US" sz="3600" baseline="0" dirty="0" smtClean="0"/>
                        <a:t> log n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 log</a:t>
                      </a:r>
                      <a:r>
                        <a:rPr lang="en-US" sz="3600" baseline="30000" dirty="0" smtClean="0"/>
                        <a:t>2</a:t>
                      </a:r>
                      <a:r>
                        <a:rPr lang="en-US" sz="3600" baseline="0" dirty="0" smtClean="0"/>
                        <a:t> n</a:t>
                      </a:r>
                      <a:endParaRPr lang="th-TH" sz="36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c</a:t>
                      </a:r>
                      <a:r>
                        <a:rPr lang="en-US" sz="3600" baseline="30000" dirty="0" err="1" smtClean="0"/>
                        <a:t>n</a:t>
                      </a:r>
                      <a:endParaRPr lang="th-TH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n</a:t>
                      </a:r>
                      <a:r>
                        <a:rPr lang="en-US" sz="3600" baseline="30000" dirty="0" err="1" smtClean="0"/>
                        <a:t>c</a:t>
                      </a:r>
                      <a:endParaRPr lang="th-TH" sz="3600" baseline="300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Log n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</a:t>
                      </a:r>
                      <a:endParaRPr lang="th-TH" sz="36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log n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2214554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side dominates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into Practice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asymptotic class of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0.5n</a:t>
            </a:r>
            <a:r>
              <a:rPr lang="en-US" baseline="30000" dirty="0" smtClean="0"/>
              <a:t>3</a:t>
            </a:r>
            <a:r>
              <a:rPr lang="en-US" dirty="0" smtClean="0"/>
              <a:t>+n</a:t>
            </a:r>
            <a:r>
              <a:rPr lang="en-US" baseline="30000" dirty="0" smtClean="0"/>
              <a:t>4</a:t>
            </a:r>
            <a:r>
              <a:rPr lang="en-US" dirty="0" smtClean="0"/>
              <a:t>-5(n-3)(n-5)+n</a:t>
            </a:r>
            <a:r>
              <a:rPr lang="en-US" baseline="30000" dirty="0" smtClean="0"/>
              <a:t>3</a:t>
            </a:r>
            <a:r>
              <a:rPr lang="en-US" dirty="0" smtClean="0"/>
              <a:t>log</a:t>
            </a:r>
            <a:r>
              <a:rPr lang="en-US" baseline="30000" dirty="0" smtClean="0"/>
              <a:t>8</a:t>
            </a:r>
            <a:r>
              <a:rPr lang="en-US" dirty="0" smtClean="0"/>
              <a:t>n+25+n</a:t>
            </a:r>
            <a:r>
              <a:rPr lang="en-US" baseline="30000" dirty="0" smtClean="0"/>
              <a:t>1.5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(n-5)(n</a:t>
            </a:r>
            <a:r>
              <a:rPr lang="en-US" baseline="30000" dirty="0" smtClean="0"/>
              <a:t>2</a:t>
            </a:r>
            <a:r>
              <a:rPr lang="en-US" dirty="0" smtClean="0"/>
              <a:t>+3)+log(n</a:t>
            </a:r>
            <a:r>
              <a:rPr lang="en-US" baseline="30000" dirty="0" smtClean="0"/>
              <a:t>20</a:t>
            </a:r>
            <a:r>
              <a:rPr lang="en-US" dirty="0" smtClean="0"/>
              <a:t>)</a:t>
            </a:r>
            <a:endParaRPr lang="th-TH" baseline="300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20n</a:t>
            </a:r>
            <a:r>
              <a:rPr lang="en-US" baseline="30000" dirty="0" smtClean="0"/>
              <a:t>5</a:t>
            </a:r>
            <a:r>
              <a:rPr lang="en-US" dirty="0" smtClean="0"/>
              <a:t>+58n</a:t>
            </a:r>
            <a:r>
              <a:rPr lang="en-US" baseline="30000" dirty="0" smtClean="0"/>
              <a:t>4</a:t>
            </a:r>
            <a:r>
              <a:rPr lang="en-US" dirty="0" smtClean="0"/>
              <a:t>+15n</a:t>
            </a:r>
            <a:r>
              <a:rPr lang="en-US" baseline="30000" dirty="0" smtClean="0"/>
              <a:t>3.2</a:t>
            </a:r>
            <a:r>
              <a:rPr lang="en-US" dirty="0" smtClean="0"/>
              <a:t>*3n</a:t>
            </a:r>
            <a:r>
              <a:rPr lang="en-US" baseline="30000" dirty="0" smtClean="0"/>
              <a:t>2</a:t>
            </a:r>
            <a:endParaRPr lang="th-TH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7143768" y="285749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O(n</a:t>
            </a:r>
            <a:r>
              <a:rPr lang="en-US" b="1" baseline="30000" dirty="0" smtClean="0"/>
              <a:t>4</a:t>
            </a:r>
            <a:r>
              <a:rPr lang="en-US" b="1" dirty="0" smtClean="0"/>
              <a:t>)</a:t>
            </a:r>
            <a:endParaRPr lang="th-TH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768" y="3786190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O(n</a:t>
            </a:r>
            <a:r>
              <a:rPr lang="en-US" b="1" baseline="30000" dirty="0" smtClean="0"/>
              <a:t>3</a:t>
            </a:r>
            <a:r>
              <a:rPr lang="en-US" b="1" dirty="0" smtClean="0"/>
              <a:t>)</a:t>
            </a:r>
            <a:endParaRPr lang="th-TH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471488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O(n</a:t>
            </a:r>
            <a:r>
              <a:rPr lang="en-US" b="1" baseline="30000" dirty="0" smtClean="0"/>
              <a:t>5.2</a:t>
            </a:r>
            <a:r>
              <a:rPr lang="en-US" b="1" dirty="0" smtClean="0"/>
              <a:t>)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Notation from Program Flow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Conditions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Recursive Call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321468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457200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607323" y="4179099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328612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(n)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 + g(n) =</a:t>
            </a:r>
          </a:p>
          <a:p>
            <a:endParaRPr lang="en-US" dirty="0" smtClean="0"/>
          </a:p>
          <a:p>
            <a:r>
              <a:rPr lang="en-US" dirty="0" smtClean="0"/>
              <a:t>O( max(f(n),g(n)) 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measurement of algorithm?</a:t>
            </a:r>
          </a:p>
          <a:p>
            <a:r>
              <a:rPr lang="en-US" dirty="0" smtClean="0"/>
              <a:t>How to compare two algorithms?</a:t>
            </a:r>
          </a:p>
          <a:p>
            <a:r>
              <a:rPr lang="en-US" dirty="0" smtClean="0"/>
              <a:t>Definition of Asymptotic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321468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457200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607323" y="4179099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328612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1643050"/>
            <a:ext cx="492922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f(n) + g(n) = O(max (f(n),g(n))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321468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457200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607323" y="4179099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328612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1643050"/>
            <a:ext cx="492922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f(n) + g(n) = O(max (f(n),g(n))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321468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457200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607323" y="4179099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328612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1643050"/>
            <a:ext cx="492922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f(n) + g(n) = O(max (f(n),g(n))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321468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457200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607323" y="4179099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328612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1643050"/>
            <a:ext cx="492922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f(n) + g(n) = O(max (f(n),g(n))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4348" y="2714620"/>
            <a:ext cx="4572032" cy="3071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4000504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3500430" y="4000504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B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2" y="457200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(n)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7861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 max (f(n),g(n)) )</a:t>
            </a:r>
            <a:endParaRPr lang="th-TH" dirty="0"/>
          </a:p>
        </p:txBody>
      </p:sp>
      <p:sp>
        <p:nvSpPr>
          <p:cNvPr id="10" name="Flowchart: Decision 9"/>
          <p:cNvSpPr/>
          <p:nvPr/>
        </p:nvSpPr>
        <p:spPr>
          <a:xfrm>
            <a:off x="2500298" y="3143248"/>
            <a:ext cx="1214446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hape 15"/>
          <p:cNvCxnSpPr>
            <a:stCxn id="10" idx="3"/>
            <a:endCxn id="5" idx="0"/>
          </p:cNvCxnSpPr>
          <p:nvPr/>
        </p:nvCxnSpPr>
        <p:spPr>
          <a:xfrm>
            <a:off x="3714744" y="3429000"/>
            <a:ext cx="642942" cy="5715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1"/>
            <a:endCxn id="4" idx="0"/>
          </p:cNvCxnSpPr>
          <p:nvPr/>
        </p:nvCxnSpPr>
        <p:spPr>
          <a:xfrm rot="10800000" flipV="1">
            <a:off x="1857356" y="3429000"/>
            <a:ext cx="642942" cy="5715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1571604" y="4857760"/>
            <a:ext cx="1714512" cy="11430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821769" y="4750603"/>
            <a:ext cx="1714512" cy="1357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 rot="16200000" flipH="1">
            <a:off x="2620565" y="2656291"/>
            <a:ext cx="971545" cy="23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dirty="0" err="1" smtClean="0">
                <a:latin typeface="Consolas" pitchFamily="49" charset="0"/>
              </a:rPr>
              <a:t>n;i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P(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5000636"/>
            <a:ext cx="2071702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Let P(</a:t>
            </a:r>
            <a:r>
              <a:rPr lang="en-US" dirty="0" err="1" smtClean="0"/>
              <a:t>i</a:t>
            </a:r>
            <a:r>
              <a:rPr lang="en-US" dirty="0" smtClean="0"/>
              <a:t>) takes time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43702" y="3071810"/>
          <a:ext cx="658816" cy="89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317160" imgH="431640" progId="Equation.3">
                  <p:embed/>
                </p:oleObj>
              </mc:Choice>
              <mc:Fallback>
                <p:oleObj name="Equation" r:id="rId4" imgW="317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071810"/>
                        <a:ext cx="658816" cy="895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dirty="0" err="1" smtClean="0">
                <a:latin typeface="Consolas" pitchFamily="49" charset="0"/>
              </a:rPr>
              <a:t>n;i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5000636"/>
            <a:ext cx="292895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l-GR" dirty="0" smtClean="0">
                <a:sym typeface="Wingdings" pitchFamily="2" charset="2"/>
              </a:rPr>
              <a:t>Θ</a:t>
            </a:r>
            <a:r>
              <a:rPr lang="en-US" dirty="0" smtClean="0">
                <a:sym typeface="Wingdings" pitchFamily="2" charset="2"/>
              </a:rPr>
              <a:t>(1)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86463" y="3071813"/>
          <a:ext cx="19764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952200" imgH="431640" progId="Equation.3">
                  <p:embed/>
                </p:oleObj>
              </mc:Choice>
              <mc:Fallback>
                <p:oleObj name="Equation" r:id="rId4" imgW="9522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3071813"/>
                        <a:ext cx="197643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don’t we use max(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number of terms is not constant</a:t>
            </a:r>
          </a:p>
          <a:p>
            <a:pPr lvl="1"/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429000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dirty="0" err="1" smtClean="0">
                <a:latin typeface="Consolas" pitchFamily="49" charset="0"/>
              </a:rPr>
              <a:t>n;i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5286388"/>
            <a:ext cx="5143536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100000;i++) {</a:t>
            </a:r>
          </a:p>
          <a:p>
            <a:r>
              <a:rPr lang="en-US" sz="2400" dirty="0" smtClean="0">
                <a:latin typeface="Consolas" pitchFamily="49" charset="0"/>
              </a:rPr>
              <a:t>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388" y="357187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535782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(1)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447239" y="5874869"/>
            <a:ext cx="251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large constant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(j = 1;j &lt;= </a:t>
            </a:r>
            <a:r>
              <a:rPr lang="en-US" sz="2400" dirty="0" err="1" smtClean="0">
                <a:latin typeface="Consolas" pitchFamily="49" charset="0"/>
              </a:rPr>
              <a:t>n;j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dirty="0" err="1" smtClean="0">
                <a:latin typeface="Consolas" pitchFamily="49" charset="0"/>
              </a:rPr>
              <a:t>n;i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157192"/>
            <a:ext cx="292895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l-GR" dirty="0" smtClean="0">
                <a:sym typeface="Wingdings" pitchFamily="2" charset="2"/>
              </a:rPr>
              <a:t>Θ</a:t>
            </a:r>
            <a:r>
              <a:rPr lang="en-US" dirty="0" smtClean="0">
                <a:sym typeface="Wingdings" pitchFamily="2" charset="2"/>
              </a:rPr>
              <a:t>(1)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69438"/>
              </p:ext>
            </p:extLst>
          </p:nvPr>
        </p:nvGraphicFramePr>
        <p:xfrm>
          <a:off x="3419872" y="5013176"/>
          <a:ext cx="4892918" cy="169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สมการ" r:id="rId4" imgW="2450880" imgH="850680" progId="Equation.3">
                  <p:embed/>
                </p:oleObj>
              </mc:Choice>
              <mc:Fallback>
                <p:oleObj name="สมการ" r:id="rId4" imgW="2450880" imgH="850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013176"/>
                        <a:ext cx="4892918" cy="16992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(j = 1;j &lt;= </a:t>
            </a:r>
            <a:r>
              <a:rPr lang="en-US" sz="2400" dirty="0" err="1" smtClean="0">
                <a:latin typeface="Consolas" pitchFamily="49" charset="0"/>
              </a:rPr>
              <a:t>n;j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j</a:t>
            </a:r>
            <a:r>
              <a:rPr lang="en-US" sz="2400" dirty="0" err="1" smtClean="0">
                <a:latin typeface="Consolas" pitchFamily="49" charset="0"/>
              </a:rPr>
              <a:t>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5000636"/>
            <a:ext cx="292895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l-GR" dirty="0" smtClean="0">
                <a:sym typeface="Wingdings" pitchFamily="2" charset="2"/>
              </a:rPr>
              <a:t>Θ</a:t>
            </a:r>
            <a:r>
              <a:rPr lang="en-US" dirty="0" smtClean="0">
                <a:sym typeface="Wingdings" pitchFamily="2" charset="2"/>
              </a:rPr>
              <a:t>(1)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456139"/>
              </p:ext>
            </p:extLst>
          </p:nvPr>
        </p:nvGraphicFramePr>
        <p:xfrm>
          <a:off x="5796136" y="2350392"/>
          <a:ext cx="2727163" cy="229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1523880" imgH="1282680" progId="Equation.3">
                  <p:embed/>
                </p:oleObj>
              </mc:Choice>
              <mc:Fallback>
                <p:oleObj name="Equation" r:id="rId4" imgW="1523880" imgH="1282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350392"/>
                        <a:ext cx="2727163" cy="22978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66127"/>
              </p:ext>
            </p:extLst>
          </p:nvPr>
        </p:nvGraphicFramePr>
        <p:xfrm>
          <a:off x="6848500" y="4357694"/>
          <a:ext cx="2016117" cy="137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1193760" imgH="812520" progId="Equation.3">
                  <p:embed/>
                </p:oleObj>
              </mc:Choice>
              <mc:Fallback>
                <p:oleObj name="Equation" r:id="rId6" imgW="119376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500" y="4357694"/>
                        <a:ext cx="2016117" cy="1375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Topic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asymptotic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upper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dirty="0" smtClean="0"/>
              <a:t>bound of the algorithm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Another way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(j = 1;j &lt;= </a:t>
            </a:r>
            <a:r>
              <a:rPr lang="en-US" sz="2400" dirty="0" err="1" smtClean="0">
                <a:latin typeface="Consolas" pitchFamily="49" charset="0"/>
              </a:rPr>
              <a:t>n;j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1;i &lt;=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j</a:t>
            </a:r>
            <a:r>
              <a:rPr lang="en-US" sz="2400" dirty="0" err="1" smtClean="0">
                <a:latin typeface="Consolas" pitchFamily="49" charset="0"/>
              </a:rPr>
              <a:t>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5000636"/>
            <a:ext cx="292895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l-GR" dirty="0" smtClean="0">
                <a:sym typeface="Wingdings" pitchFamily="2" charset="2"/>
              </a:rPr>
              <a:t>Θ</a:t>
            </a:r>
            <a:r>
              <a:rPr lang="en-US" dirty="0" smtClean="0">
                <a:sym typeface="Wingdings" pitchFamily="2" charset="2"/>
              </a:rPr>
              <a:t>(1)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68916"/>
              </p:ext>
            </p:extLst>
          </p:nvPr>
        </p:nvGraphicFramePr>
        <p:xfrm>
          <a:off x="5796136" y="2667254"/>
          <a:ext cx="3138745" cy="21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523880" imgH="1066680" progId="Equation.3">
                  <p:embed/>
                </p:oleObj>
              </mc:Choice>
              <mc:Fallback>
                <p:oleObj name="Equation" r:id="rId4" imgW="1523880" imgH="1066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667254"/>
                        <a:ext cx="3138745" cy="2198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for (j =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2</a:t>
            </a:r>
            <a:r>
              <a:rPr lang="en-US" sz="2400" dirty="0" smtClean="0">
                <a:latin typeface="Consolas" pitchFamily="49" charset="0"/>
              </a:rPr>
              <a:t>;j &lt;=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n-1</a:t>
            </a:r>
            <a:r>
              <a:rPr lang="en-US" sz="2400" dirty="0" smtClean="0">
                <a:latin typeface="Consolas" pitchFamily="49" charset="0"/>
              </a:rPr>
              <a:t>;j++) {</a:t>
            </a: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</a:rPr>
              <a:t>;i &lt;=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nsolas" pitchFamily="49" charset="0"/>
              </a:rPr>
              <a:t>j</a:t>
            </a:r>
            <a:r>
              <a:rPr lang="en-US" sz="2400" dirty="0" err="1" smtClean="0">
                <a:latin typeface="Consolas" pitchFamily="49" charset="0"/>
              </a:rPr>
              <a:t>;i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  sum +=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5357826"/>
            <a:ext cx="292895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l-GR" dirty="0" smtClean="0">
                <a:sym typeface="Wingdings" pitchFamily="2" charset="2"/>
              </a:rPr>
              <a:t>Θ</a:t>
            </a:r>
            <a:r>
              <a:rPr lang="en-US" dirty="0" smtClean="0">
                <a:sym typeface="Wingdings" pitchFamily="2" charset="2"/>
              </a:rPr>
              <a:t>(1)</a:t>
            </a:r>
            <a:endParaRPr lang="th-TH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07075" y="2178050"/>
          <a:ext cx="305276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1955520" imgH="1879560" progId="Equation.3">
                  <p:embed/>
                </p:oleObj>
              </mc:Choice>
              <mc:Fallback>
                <p:oleObj name="Equation" r:id="rId4" imgW="1955520" imgH="1879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178050"/>
                        <a:ext cx="305276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715008" y="2000240"/>
            <a:ext cx="3428992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5715008" y="1268760"/>
            <a:ext cx="245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While loops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While (n &gt; 0) {</a:t>
            </a:r>
          </a:p>
          <a:p>
            <a:r>
              <a:rPr lang="en-US" sz="2400" dirty="0" smtClean="0">
                <a:latin typeface="Consolas" pitchFamily="49" charset="0"/>
              </a:rPr>
              <a:t>  n = </a:t>
            </a:r>
            <a:r>
              <a:rPr lang="en-US" sz="2400" dirty="0" err="1" smtClean="0">
                <a:latin typeface="Consolas" pitchFamily="49" charset="0"/>
              </a:rPr>
              <a:t>n</a:t>
            </a:r>
            <a:r>
              <a:rPr lang="en-US" sz="2400" dirty="0" smtClean="0">
                <a:latin typeface="Consolas" pitchFamily="49" charset="0"/>
              </a:rPr>
              <a:t> - 1;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198" y="314324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Θ(n)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While loops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While (n &gt; 0) {</a:t>
            </a:r>
          </a:p>
          <a:p>
            <a:r>
              <a:rPr lang="en-US" sz="2400" dirty="0" smtClean="0">
                <a:latin typeface="Consolas" pitchFamily="49" charset="0"/>
              </a:rPr>
              <a:t>  n = </a:t>
            </a:r>
            <a:r>
              <a:rPr lang="en-US" sz="2400" dirty="0" err="1" smtClean="0">
                <a:latin typeface="Consolas" pitchFamily="49" charset="0"/>
              </a:rPr>
              <a:t>n</a:t>
            </a:r>
            <a:r>
              <a:rPr lang="en-US" sz="2400" dirty="0" smtClean="0">
                <a:latin typeface="Consolas" pitchFamily="49" charset="0"/>
              </a:rPr>
              <a:t> - 10;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143248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Θ(n/10) = Θ(n)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While loops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While (n &gt; 0) {</a:t>
            </a:r>
          </a:p>
          <a:p>
            <a:r>
              <a:rPr lang="en-US" sz="2400" dirty="0" smtClean="0">
                <a:latin typeface="Consolas" pitchFamily="49" charset="0"/>
              </a:rPr>
              <a:t>  n = </a:t>
            </a:r>
            <a:r>
              <a:rPr lang="en-US" sz="2400" dirty="0" err="1" smtClean="0">
                <a:latin typeface="Consolas" pitchFamily="49" charset="0"/>
              </a:rPr>
              <a:t>n</a:t>
            </a:r>
            <a:r>
              <a:rPr lang="en-US" sz="2400" dirty="0" smtClean="0">
                <a:latin typeface="Consolas" pitchFamily="49" charset="0"/>
              </a:rPr>
              <a:t> / 2;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198" y="314324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Θ(log 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Euclid’s GCD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 function </a:t>
            </a:r>
            <a:r>
              <a:rPr lang="en-US" sz="2400" dirty="0" err="1" smtClean="0">
                <a:latin typeface="Consolas" pitchFamily="49" charset="0"/>
              </a:rPr>
              <a:t>gcd</a:t>
            </a:r>
            <a:r>
              <a:rPr lang="en-US" sz="2400" dirty="0" smtClean="0">
                <a:latin typeface="Consolas" pitchFamily="49" charset="0"/>
              </a:rPr>
              <a:t>(a, b) {</a:t>
            </a:r>
          </a:p>
          <a:p>
            <a:r>
              <a:rPr lang="en-US" sz="2400" dirty="0" smtClean="0">
                <a:latin typeface="Consolas" pitchFamily="49" charset="0"/>
              </a:rPr>
              <a:t>     while (b &gt; 0) {</a:t>
            </a:r>
          </a:p>
          <a:p>
            <a:r>
              <a:rPr lang="en-US" sz="2400" dirty="0" smtClean="0">
                <a:latin typeface="Consolas" pitchFamily="49" charset="0"/>
              </a:rPr>
              <a:t>        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r>
              <a:rPr lang="en-US" sz="2400" dirty="0" smtClean="0">
                <a:latin typeface="Consolas" pitchFamily="49" charset="0"/>
              </a:rPr>
              <a:t> = b</a:t>
            </a:r>
          </a:p>
          <a:p>
            <a:r>
              <a:rPr lang="en-US" sz="2400" dirty="0" smtClean="0">
                <a:latin typeface="Consolas" pitchFamily="49" charset="0"/>
              </a:rPr>
              <a:t>         b   = a mod b</a:t>
            </a:r>
          </a:p>
          <a:p>
            <a:r>
              <a:rPr lang="en-US" sz="2400" dirty="0" smtClean="0">
                <a:latin typeface="Consolas" pitchFamily="49" charset="0"/>
              </a:rPr>
              <a:t>         a   =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   }</a:t>
            </a:r>
          </a:p>
          <a:p>
            <a:r>
              <a:rPr lang="en-US" sz="2400" dirty="0" smtClean="0">
                <a:latin typeface="Consolas" pitchFamily="49" charset="0"/>
              </a:rPr>
              <a:t>     return a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Euclid’s GCD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 function </a:t>
            </a:r>
            <a:r>
              <a:rPr lang="en-US" sz="2400" dirty="0" err="1" smtClean="0">
                <a:latin typeface="Consolas" pitchFamily="49" charset="0"/>
              </a:rPr>
              <a:t>gcd</a:t>
            </a:r>
            <a:r>
              <a:rPr lang="en-US" sz="2400" dirty="0" smtClean="0">
                <a:latin typeface="Consolas" pitchFamily="49" charset="0"/>
              </a:rPr>
              <a:t>(a, b) {</a:t>
            </a:r>
          </a:p>
          <a:p>
            <a:r>
              <a:rPr lang="en-US" sz="2400" dirty="0" smtClean="0">
                <a:latin typeface="Consolas" pitchFamily="49" charset="0"/>
              </a:rPr>
              <a:t>     while (b &gt; 0) {</a:t>
            </a:r>
          </a:p>
          <a:p>
            <a:r>
              <a:rPr lang="en-US" sz="2400" dirty="0" smtClean="0">
                <a:latin typeface="Consolas" pitchFamily="49" charset="0"/>
              </a:rPr>
              <a:t>        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r>
              <a:rPr lang="en-US" sz="2400" dirty="0" smtClean="0">
                <a:latin typeface="Consolas" pitchFamily="49" charset="0"/>
              </a:rPr>
              <a:t> = b</a:t>
            </a:r>
          </a:p>
          <a:p>
            <a:r>
              <a:rPr lang="en-US" sz="2400" dirty="0" smtClean="0">
                <a:latin typeface="Consolas" pitchFamily="49" charset="0"/>
              </a:rPr>
              <a:t>         b   = a mod b</a:t>
            </a:r>
          </a:p>
          <a:p>
            <a:r>
              <a:rPr lang="en-US" sz="2400" dirty="0" smtClean="0">
                <a:latin typeface="Consolas" pitchFamily="49" charset="0"/>
              </a:rPr>
              <a:t>         a   =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   }</a:t>
            </a:r>
          </a:p>
          <a:p>
            <a:r>
              <a:rPr lang="en-US" sz="2400" dirty="0" smtClean="0">
                <a:latin typeface="Consolas" pitchFamily="49" charset="0"/>
              </a:rPr>
              <a:t>     return a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7356" y="3714752"/>
            <a:ext cx="3500462" cy="1143008"/>
          </a:xfrm>
          <a:prstGeom prst="rect">
            <a:avLst/>
          </a:prstGeom>
          <a:solidFill>
            <a:schemeClr val="tx1">
              <a:lumMod val="85000"/>
              <a:lumOff val="15000"/>
              <a:alpha val="3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5643570" y="3857628"/>
            <a:ext cx="1857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iteration?</a:t>
            </a:r>
            <a:endParaRPr lang="th-TH" dirty="0"/>
          </a:p>
        </p:txBody>
      </p:sp>
      <p:sp>
        <p:nvSpPr>
          <p:cNvPr id="6" name="Line Callout 1 5"/>
          <p:cNvSpPr/>
          <p:nvPr/>
        </p:nvSpPr>
        <p:spPr>
          <a:xfrm>
            <a:off x="5786446" y="5572140"/>
            <a:ext cx="2786082" cy="928694"/>
          </a:xfrm>
          <a:prstGeom prst="borderCallout1">
            <a:avLst>
              <a:gd name="adj1" fmla="val 18750"/>
              <a:gd name="adj2" fmla="val -8333"/>
              <a:gd name="adj3" fmla="val -108011"/>
              <a:gd name="adj4" fmla="val -5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mod and swap</a:t>
            </a:r>
            <a:endParaRPr lang="th-TH" dirty="0"/>
          </a:p>
        </p:txBody>
      </p:sp>
      <p:sp>
        <p:nvSpPr>
          <p:cNvPr id="7" name="Line Callout 1 6"/>
          <p:cNvSpPr/>
          <p:nvPr/>
        </p:nvSpPr>
        <p:spPr>
          <a:xfrm>
            <a:off x="5786446" y="1500174"/>
            <a:ext cx="2786082" cy="1357322"/>
          </a:xfrm>
          <a:prstGeom prst="borderCallout1">
            <a:avLst>
              <a:gd name="adj1" fmla="val 18750"/>
              <a:gd name="adj2" fmla="val -8333"/>
              <a:gd name="adj3" fmla="val 142405"/>
              <a:gd name="adj4" fmla="val -94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Until the </a:t>
            </a:r>
            <a:r>
              <a:rPr lang="en-US" dirty="0" err="1" smtClean="0"/>
              <a:t>modding</a:t>
            </a:r>
            <a:r>
              <a:rPr lang="en-US" dirty="0" smtClean="0"/>
              <a:t> one is zero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Euclid’s GCD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1428728" y="2285992"/>
            <a:ext cx="61436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28596" y="221455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14324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1428728" y="3214686"/>
            <a:ext cx="185738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Euclid’s GCD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1428728" y="2285992"/>
            <a:ext cx="61436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28596" y="221455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14324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1428728" y="3214686"/>
            <a:ext cx="185738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286116" y="3214686"/>
            <a:ext cx="185738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5143504" y="3214686"/>
            <a:ext cx="185738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7000892" y="3214686"/>
            <a:ext cx="571504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Line Callout 1 13"/>
          <p:cNvSpPr/>
          <p:nvPr/>
        </p:nvSpPr>
        <p:spPr>
          <a:xfrm>
            <a:off x="5500694" y="4572008"/>
            <a:ext cx="1571636" cy="642942"/>
          </a:xfrm>
          <a:prstGeom prst="borderCallout1">
            <a:avLst>
              <a:gd name="adj1" fmla="val -10879"/>
              <a:gd name="adj2" fmla="val 80000"/>
              <a:gd name="adj3" fmla="val -158610"/>
              <a:gd name="adj4" fmla="val 118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mod b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5500702"/>
            <a:ext cx="292895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a &gt; b</a:t>
            </a:r>
          </a:p>
          <a:p>
            <a:r>
              <a:rPr lang="en-US" dirty="0" smtClean="0"/>
              <a:t>a mod b &lt; a /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b &gt; a / 2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1428728" y="2285992"/>
            <a:ext cx="61436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28596" y="221455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14324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1428728" y="3214686"/>
            <a:ext cx="485778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6286512" y="3214686"/>
            <a:ext cx="1285884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Line Callout 1 13"/>
          <p:cNvSpPr/>
          <p:nvPr/>
        </p:nvSpPr>
        <p:spPr>
          <a:xfrm>
            <a:off x="5500694" y="4572008"/>
            <a:ext cx="1571636" cy="642942"/>
          </a:xfrm>
          <a:prstGeom prst="borderCallout1">
            <a:avLst>
              <a:gd name="adj1" fmla="val -10879"/>
              <a:gd name="adj2" fmla="val 80000"/>
              <a:gd name="adj3" fmla="val -158610"/>
              <a:gd name="adj4" fmla="val 118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mod b</a:t>
            </a:r>
            <a:endParaRPr lang="th-TH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536149" y="3036091"/>
            <a:ext cx="1928826" cy="1588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we miss something?</a:t>
            </a:r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4499992" y="53732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resource function!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b ≤ a / 2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1428728" y="2285992"/>
            <a:ext cx="61436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28596" y="221455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14324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1428728" y="3214686"/>
            <a:ext cx="2786082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7000892" y="3214686"/>
            <a:ext cx="571504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Line Callout 1 13"/>
          <p:cNvSpPr/>
          <p:nvPr/>
        </p:nvSpPr>
        <p:spPr>
          <a:xfrm>
            <a:off x="5500694" y="4572008"/>
            <a:ext cx="1571636" cy="642942"/>
          </a:xfrm>
          <a:prstGeom prst="borderCallout1">
            <a:avLst>
              <a:gd name="adj1" fmla="val -10879"/>
              <a:gd name="adj2" fmla="val 80000"/>
              <a:gd name="adj3" fmla="val -158610"/>
              <a:gd name="adj4" fmla="val 118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mod b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4214810" y="3214686"/>
            <a:ext cx="2786082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Line Callout 1 14"/>
          <p:cNvSpPr/>
          <p:nvPr/>
        </p:nvSpPr>
        <p:spPr>
          <a:xfrm>
            <a:off x="2500298" y="4572008"/>
            <a:ext cx="1928826" cy="1285884"/>
          </a:xfrm>
          <a:prstGeom prst="borderCallout1">
            <a:avLst>
              <a:gd name="adj1" fmla="val -10879"/>
              <a:gd name="adj2" fmla="val 80000"/>
              <a:gd name="adj3" fmla="val -87499"/>
              <a:gd name="adj4" fmla="val 150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can always put another b</a:t>
            </a:r>
            <a:endParaRPr lang="th-TH" sz="24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536149" y="3036091"/>
            <a:ext cx="1928826" cy="1588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Euclid’s GCD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928934"/>
            <a:ext cx="464347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 function </a:t>
            </a:r>
            <a:r>
              <a:rPr lang="en-US" sz="2400" dirty="0" err="1" smtClean="0">
                <a:latin typeface="Consolas" pitchFamily="49" charset="0"/>
              </a:rPr>
              <a:t>gcd</a:t>
            </a:r>
            <a:r>
              <a:rPr lang="en-US" sz="2400" dirty="0" smtClean="0">
                <a:latin typeface="Consolas" pitchFamily="49" charset="0"/>
              </a:rPr>
              <a:t>(a, b) {</a:t>
            </a:r>
          </a:p>
          <a:p>
            <a:r>
              <a:rPr lang="en-US" sz="2400" dirty="0" smtClean="0">
                <a:latin typeface="Consolas" pitchFamily="49" charset="0"/>
              </a:rPr>
              <a:t>     while (b &gt; 0) {</a:t>
            </a:r>
          </a:p>
          <a:p>
            <a:r>
              <a:rPr lang="en-US" sz="2400" dirty="0" smtClean="0">
                <a:latin typeface="Consolas" pitchFamily="49" charset="0"/>
              </a:rPr>
              <a:t>        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r>
              <a:rPr lang="en-US" sz="2400" dirty="0" smtClean="0">
                <a:latin typeface="Consolas" pitchFamily="49" charset="0"/>
              </a:rPr>
              <a:t> = b</a:t>
            </a:r>
          </a:p>
          <a:p>
            <a:r>
              <a:rPr lang="en-US" sz="2400" dirty="0" smtClean="0">
                <a:latin typeface="Consolas" pitchFamily="49" charset="0"/>
              </a:rPr>
              <a:t>         b   = a mod b</a:t>
            </a:r>
          </a:p>
          <a:p>
            <a:r>
              <a:rPr lang="en-US" sz="2400" dirty="0" smtClean="0">
                <a:latin typeface="Consolas" pitchFamily="49" charset="0"/>
              </a:rPr>
              <a:t>         a   = </a:t>
            </a:r>
            <a:r>
              <a:rPr lang="en-US" sz="2400" dirty="0" err="1" smtClean="0">
                <a:latin typeface="Consolas" pitchFamily="49" charset="0"/>
              </a:rPr>
              <a:t>tmp</a:t>
            </a:r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   }</a:t>
            </a:r>
          </a:p>
          <a:p>
            <a:r>
              <a:rPr lang="en-US" sz="2400" dirty="0" smtClean="0">
                <a:latin typeface="Consolas" pitchFamily="49" charset="0"/>
              </a:rPr>
              <a:t>     return a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643570" y="4786322"/>
            <a:ext cx="2571768" cy="857256"/>
          </a:xfrm>
          <a:prstGeom prst="borderCallout1">
            <a:avLst>
              <a:gd name="adj1" fmla="val 18750"/>
              <a:gd name="adj2" fmla="val -8333"/>
              <a:gd name="adj3" fmla="val -51034"/>
              <a:gd name="adj4" fmla="val -46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 always reduces at least half</a:t>
            </a:r>
            <a:endParaRPr lang="th-TH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3071810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 log 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that calls itself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55576" y="1988840"/>
            <a:ext cx="763284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recur(int i) {</a:t>
            </a:r>
          </a:p>
          <a:p>
            <a:r>
              <a:rPr lang="en-US" sz="2400" dirty="0" smtClean="0">
                <a:latin typeface="Consolas" pitchFamily="49" charset="0"/>
              </a:rPr>
              <a:t>  // checking termination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// do something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// call itself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summation from 1 to </a:t>
            </a:r>
            <a:r>
              <a:rPr lang="en-US" dirty="0" err="1" smtClean="0"/>
              <a:t>i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55576" y="1988840"/>
            <a:ext cx="7632848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sum(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//terminating condition</a:t>
            </a:r>
          </a:p>
          <a:p>
            <a:r>
              <a:rPr lang="en-US" sz="2400" dirty="0" smtClean="0">
                <a:latin typeface="Consolas" pitchFamily="49" charset="0"/>
              </a:rPr>
              <a:t>  if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== 1) //return 1;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// recursive call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result;</a:t>
            </a:r>
          </a:p>
          <a:p>
            <a:r>
              <a:rPr lang="en-US" sz="2400" dirty="0" smtClean="0">
                <a:latin typeface="Consolas" pitchFamily="49" charset="0"/>
              </a:rPr>
              <a:t>  result 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+ sum(i-1);</a:t>
            </a:r>
          </a:p>
          <a:p>
            <a:r>
              <a:rPr lang="en-US" sz="2400" dirty="0" smtClean="0">
                <a:latin typeface="Consolas" pitchFamily="49" charset="0"/>
              </a:rPr>
              <a:t>  return result;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void main() {  </a:t>
            </a: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(“%d\</a:t>
            </a:r>
            <a:r>
              <a:rPr lang="en-US" sz="2400" dirty="0" err="1" smtClean="0">
                <a:latin typeface="Consolas" pitchFamily="49" charset="0"/>
              </a:rPr>
              <a:t>n”,sum</a:t>
            </a:r>
            <a:r>
              <a:rPr lang="en-US" sz="2400" dirty="0" smtClean="0">
                <a:latin typeface="Consolas" pitchFamily="49" charset="0"/>
              </a:rPr>
              <a:t>()); }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Call: Printing Example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if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== 0) return;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 ",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- 1);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if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== 0) return;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- 1);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 ",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Triangle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51520" y="1844824"/>
            <a:ext cx="8640960" cy="38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drawtri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start,int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i,int</a:t>
            </a:r>
            <a:r>
              <a:rPr lang="en-US" sz="2400" dirty="0" smtClean="0">
                <a:latin typeface="Consolas" pitchFamily="49" charset="0"/>
              </a:rPr>
              <a:t> n) {</a:t>
            </a:r>
          </a:p>
          <a:p>
            <a:r>
              <a:rPr lang="en-US" sz="2400" dirty="0" smtClean="0">
                <a:latin typeface="Consolas" pitchFamily="49" charset="0"/>
              </a:rPr>
              <a:t>  if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&lt;= n) {</a:t>
            </a:r>
          </a:p>
          <a:p>
            <a:r>
              <a:rPr lang="en-US" sz="2400" dirty="0" smtClean="0">
                <a:latin typeface="Consolas" pitchFamily="49" charset="0"/>
              </a:rPr>
              <a:t>  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j = </a:t>
            </a:r>
            <a:r>
              <a:rPr lang="en-US" sz="2400" dirty="0" err="1" smtClean="0">
                <a:latin typeface="Consolas" pitchFamily="49" charset="0"/>
              </a:rPr>
              <a:t>start;j</a:t>
            </a:r>
            <a:r>
              <a:rPr lang="en-US" sz="2400" dirty="0" smtClean="0">
                <a:latin typeface="Consolas" pitchFamily="49" charset="0"/>
              </a:rPr>
              <a:t> &lt;= i+start-1;j++) {</a:t>
            </a:r>
          </a:p>
          <a:p>
            <a:r>
              <a:rPr lang="en-US" sz="2400" dirty="0" smtClean="0">
                <a:latin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("%d ",j);</a:t>
            </a:r>
          </a:p>
          <a:p>
            <a:r>
              <a:rPr lang="en-US" sz="2400" dirty="0" smtClean="0">
                <a:latin typeface="Consolas" pitchFamily="49" charset="0"/>
              </a:rPr>
              <a:t>    }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("\n");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drawtri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start,i</a:t>
            </a:r>
            <a:r>
              <a:rPr lang="en-US" sz="2400" dirty="0" smtClean="0">
                <a:latin typeface="Consolas" pitchFamily="49" charset="0"/>
              </a:rPr>
              <a:t> + 1,n);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th-TH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Recursive Function</a:t>
            </a:r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define what will the function do</a:t>
            </a:r>
          </a:p>
          <a:p>
            <a:pPr lvl="1"/>
            <a:r>
              <a:rPr lang="en-US" dirty="0" smtClean="0"/>
              <a:t>Usually, it is related to “smaller” instant of problem</a:t>
            </a:r>
          </a:p>
          <a:p>
            <a:r>
              <a:rPr lang="en-US" dirty="0" smtClean="0"/>
              <a:t>Write the function to do that in the trivial case</a:t>
            </a:r>
          </a:p>
          <a:p>
            <a:r>
              <a:rPr lang="en-US" dirty="0" smtClean="0"/>
              <a:t>Call itself to do the defined things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Recursive Programming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method, count the most occurred instruction</a:t>
            </a:r>
          </a:p>
          <a:p>
            <a:r>
              <a:rPr lang="en-US" dirty="0" smtClean="0"/>
              <a:t>Needs to consider every calls to the function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6715172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sum(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if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== 0) return 0;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result;</a:t>
            </a:r>
          </a:p>
          <a:p>
            <a:r>
              <a:rPr lang="en-US" sz="2400" dirty="0" smtClean="0">
                <a:latin typeface="Consolas" pitchFamily="49" charset="0"/>
              </a:rPr>
              <a:t>  result 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+ sum(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- 1);</a:t>
            </a:r>
          </a:p>
          <a:p>
            <a:r>
              <a:rPr lang="en-US" sz="2400" dirty="0" smtClean="0">
                <a:latin typeface="Consolas" pitchFamily="49" charset="0"/>
              </a:rPr>
              <a:t>  return result;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3068960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500430" y="2928934"/>
            <a:ext cx="2143140" cy="114300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 </a:t>
            </a:r>
          </a:p>
          <a:p>
            <a:pPr algn="ctr"/>
            <a:r>
              <a:rPr lang="en-US" sz="2000" dirty="0" smtClean="0"/>
              <a:t>Function of an algorithm A</a:t>
            </a:r>
            <a:endParaRPr lang="th-TH" sz="20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500430" y="4786322"/>
            <a:ext cx="2143140" cy="114300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Space</a:t>
            </a:r>
          </a:p>
          <a:p>
            <a:pPr algn="ctr"/>
            <a:r>
              <a:rPr lang="en-US" sz="2000" dirty="0" smtClean="0"/>
              <a:t>Function of an algorithm A</a:t>
            </a:r>
            <a:endParaRPr lang="th-TH" sz="2000" dirty="0"/>
          </a:p>
        </p:txBody>
      </p:sp>
      <p:sp>
        <p:nvSpPr>
          <p:cNvPr id="6" name="Pentagon 5"/>
          <p:cNvSpPr/>
          <p:nvPr/>
        </p:nvSpPr>
        <p:spPr>
          <a:xfrm>
            <a:off x="1142976" y="3071810"/>
            <a:ext cx="1785950" cy="714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input</a:t>
            </a:r>
            <a:endParaRPr lang="th-TH" dirty="0"/>
          </a:p>
        </p:txBody>
      </p:sp>
      <p:sp>
        <p:nvSpPr>
          <p:cNvPr id="7" name="Pentagon 6"/>
          <p:cNvSpPr/>
          <p:nvPr/>
        </p:nvSpPr>
        <p:spPr>
          <a:xfrm>
            <a:off x="1142976" y="5143512"/>
            <a:ext cx="1785950" cy="714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input</a:t>
            </a:r>
            <a:endParaRPr lang="th-TH" dirty="0"/>
          </a:p>
        </p:txBody>
      </p:sp>
      <p:sp>
        <p:nvSpPr>
          <p:cNvPr id="8" name="Notched Right Arrow 7"/>
          <p:cNvSpPr/>
          <p:nvPr/>
        </p:nvSpPr>
        <p:spPr>
          <a:xfrm>
            <a:off x="5857884" y="3286124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Notched Right Arrow 8"/>
          <p:cNvSpPr/>
          <p:nvPr/>
        </p:nvSpPr>
        <p:spPr>
          <a:xfrm>
            <a:off x="5786446" y="5143512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7000892" y="3000372"/>
            <a:ext cx="1285884" cy="10001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used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7000892" y="4857760"/>
            <a:ext cx="1357322" cy="10001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used</a:t>
            </a:r>
            <a:endParaRPr lang="th-TH" dirty="0"/>
          </a:p>
        </p:txBody>
      </p:sp>
      <p:sp>
        <p:nvSpPr>
          <p:cNvPr id="14" name="Line Callout 2 13"/>
          <p:cNvSpPr/>
          <p:nvPr/>
        </p:nvSpPr>
        <p:spPr>
          <a:xfrm>
            <a:off x="6072198" y="1643050"/>
            <a:ext cx="1928826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309"/>
              <a:gd name="adj6" fmla="val -69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know, yet</a:t>
            </a:r>
            <a:endParaRPr lang="th-TH" dirty="0"/>
          </a:p>
        </p:txBody>
      </p:sp>
      <p:sp>
        <p:nvSpPr>
          <p:cNvPr id="13" name="Line Callout 2 12"/>
          <p:cNvSpPr/>
          <p:nvPr/>
        </p:nvSpPr>
        <p:spPr>
          <a:xfrm>
            <a:off x="6036479" y="5919654"/>
            <a:ext cx="1928826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39"/>
              <a:gd name="adj6" fmla="val -711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this one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6715172" cy="41549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sum(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if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== 0) return 0;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result;</a:t>
            </a:r>
          </a:p>
          <a:p>
            <a:r>
              <a:rPr lang="en-US" sz="2400" dirty="0" smtClean="0">
                <a:latin typeface="Consolas" pitchFamily="49" charset="0"/>
              </a:rPr>
              <a:t>  result =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+ sum(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- 1);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count = 0;</a:t>
            </a: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j = 0;j &lt; </a:t>
            </a:r>
            <a:r>
              <a:rPr lang="en-US" sz="2400" dirty="0" err="1" smtClean="0">
                <a:latin typeface="Consolas" pitchFamily="49" charset="0"/>
              </a:rPr>
              <a:t>i;j</a:t>
            </a:r>
            <a:r>
              <a:rPr lang="en-US" sz="2400" dirty="0" smtClean="0">
                <a:latin typeface="Consolas" pitchFamily="49" charset="0"/>
              </a:rPr>
              <a:t>++) {</a:t>
            </a:r>
          </a:p>
          <a:p>
            <a:r>
              <a:rPr lang="en-US" sz="2400" dirty="0" smtClean="0">
                <a:latin typeface="Consolas" pitchFamily="49" charset="0"/>
              </a:rPr>
              <a:t>    count++;</a:t>
            </a:r>
          </a:p>
          <a:p>
            <a:r>
              <a:rPr lang="en-US" sz="2400" dirty="0" smtClean="0">
                <a:latin typeface="Consolas" pitchFamily="49" charset="0"/>
              </a:rPr>
              <a:t>  }</a:t>
            </a:r>
          </a:p>
          <a:p>
            <a:r>
              <a:rPr lang="en-US" sz="2400" dirty="0" smtClean="0">
                <a:latin typeface="Consolas" pitchFamily="49" charset="0"/>
              </a:rPr>
              <a:t>  return result;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3717032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T(n)=</a:t>
            </a:r>
            <a:r>
              <a:rPr lang="el-GR" dirty="0" smtClean="0"/>
              <a:t> Σ</a:t>
            </a:r>
            <a:r>
              <a:rPr lang="en-US" dirty="0" smtClean="0"/>
              <a:t>T(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n</a:t>
            </a:r>
            <a:r>
              <a:rPr lang="en-US" dirty="0" smtClean="0"/>
              <a:t>) + O(N)</a:t>
            </a:r>
          </a:p>
          <a:p>
            <a:pPr lvl="1"/>
            <a:r>
              <a:rPr lang="en-US" dirty="0" smtClean="0"/>
              <a:t>If </a:t>
            </a:r>
            <a:r>
              <a:rPr lang="el-GR" dirty="0" smtClean="0"/>
              <a:t>Σ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&lt;1 then </a:t>
            </a:r>
          </a:p>
          <a:p>
            <a:pPr lvl="2"/>
            <a:r>
              <a:rPr lang="en-US" dirty="0" smtClean="0"/>
              <a:t>T(n) = O(n)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4286256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T(0.7n) + T(0.2n) + T(0.01)n + 3n</a:t>
            </a:r>
          </a:p>
          <a:p>
            <a:r>
              <a:rPr lang="en-US" dirty="0" smtClean="0"/>
              <a:t>          = O(n)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743804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try( n ){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if ( n &lt;= 0 ) return 0;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 j = 1; j &lt;= n ; j++)</a:t>
            </a:r>
          </a:p>
          <a:p>
            <a:r>
              <a:rPr lang="en-US" sz="2400" dirty="0" smtClean="0">
                <a:latin typeface="Consolas" pitchFamily="49" charset="0"/>
              </a:rPr>
              <a:t>    sum += j;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try (n * 0.7)</a:t>
            </a:r>
          </a:p>
          <a:p>
            <a:r>
              <a:rPr lang="en-US" sz="2400" dirty="0" smtClean="0">
                <a:latin typeface="Consolas" pitchFamily="49" charset="0"/>
              </a:rPr>
              <a:t>  try (n * 0.2)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715304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70000"/>
                  <a:satMod val="130000"/>
                </a:schemeClr>
              </a:gs>
              <a:gs pos="43000">
                <a:schemeClr val="accent1">
                  <a:tint val="44000"/>
                  <a:satMod val="165000"/>
                </a:schemeClr>
              </a:gs>
              <a:gs pos="93000">
                <a:schemeClr val="accent1">
                  <a:tint val="15000"/>
                  <a:satMod val="165000"/>
                </a:schemeClr>
              </a:gs>
              <a:gs pos="100000">
                <a:schemeClr val="accent1">
                  <a:tint val="5000"/>
                  <a:satMod val="2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void try( n ){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if ( n &lt;= 0 ) return 0;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 j = 1; j &lt;= n ; j++)</a:t>
            </a:r>
          </a:p>
          <a:p>
            <a:r>
              <a:rPr lang="en-US" sz="2400" dirty="0" smtClean="0">
                <a:latin typeface="Consolas" pitchFamily="49" charset="0"/>
              </a:rPr>
              <a:t>    sum += j;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try (n * 0.7)</a:t>
            </a:r>
          </a:p>
          <a:p>
            <a:r>
              <a:rPr lang="en-US" sz="2400" dirty="0" smtClean="0">
                <a:latin typeface="Consolas" pitchFamily="49" charset="0"/>
              </a:rPr>
              <a:t>  try (n * 0.2)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2857496"/>
            <a:ext cx="4572032" cy="428628"/>
          </a:xfrm>
          <a:prstGeom prst="rect">
            <a:avLst/>
          </a:prstGeom>
          <a:solidFill>
            <a:srgbClr val="0F6FC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terminating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714348" y="3500438"/>
            <a:ext cx="4572032" cy="1000132"/>
          </a:xfrm>
          <a:prstGeom prst="rect">
            <a:avLst/>
          </a:prstGeom>
          <a:solidFill>
            <a:srgbClr val="0F6FC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714348" y="4572008"/>
            <a:ext cx="4572032" cy="1000132"/>
          </a:xfrm>
          <a:prstGeom prst="rect">
            <a:avLst/>
          </a:prstGeom>
          <a:solidFill>
            <a:srgbClr val="0F6FC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78605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Θ(1)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385762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Θ(n)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485776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T(0.7n) + T(0.2n)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06" y="364331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6143644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T(0.7n) + T(0.2n) + O(n)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Guessing and proof by induction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T(n) = T(0.7n) + T(0.2n) + O(n)</a:t>
            </a:r>
          </a:p>
          <a:p>
            <a:r>
              <a:rPr lang="pt-BR" dirty="0" smtClean="0"/>
              <a:t>Guess: T(n) = O(n), T(n) ≤ cn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Basis: obvious</a:t>
            </a:r>
          </a:p>
          <a:p>
            <a:r>
              <a:rPr lang="en-US" dirty="0" smtClean="0"/>
              <a:t>Induction: </a:t>
            </a:r>
          </a:p>
          <a:p>
            <a:pPr lvl="1"/>
            <a:r>
              <a:rPr lang="en-US" dirty="0" smtClean="0"/>
              <a:t>Assume T(</a:t>
            </a:r>
            <a:r>
              <a:rPr lang="en-US" dirty="0" err="1" smtClean="0"/>
              <a:t>i</a:t>
            </a:r>
            <a:r>
              <a:rPr lang="en-US" dirty="0" smtClean="0"/>
              <a:t> &lt; n)  = O(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T(n) ≤ 0.7cn + 0.2cn + O(n)</a:t>
            </a:r>
          </a:p>
          <a:p>
            <a:pPr lvl="1"/>
            <a:r>
              <a:rPr lang="en-US" dirty="0" smtClean="0"/>
              <a:t>          = 0.9cn + O(n)</a:t>
            </a:r>
          </a:p>
          <a:p>
            <a:pPr lvl="1"/>
            <a:r>
              <a:rPr lang="en-US" dirty="0" smtClean="0"/>
              <a:t>          = O(n)                    &lt;&lt;&lt; dominating rule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2 T(n/2) + 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929058" y="2714620"/>
            <a:ext cx="4286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3786190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4929198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n/4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4929198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n/4</a:t>
            </a:r>
            <a:endParaRPr lang="th-TH" dirty="0"/>
          </a:p>
        </p:txBody>
      </p:sp>
      <p:cxnSp>
        <p:nvCxnSpPr>
          <p:cNvPr id="12" name="Straight Connector 11"/>
          <p:cNvCxnSpPr>
            <a:stCxn id="4" idx="1"/>
            <a:endCxn id="5" idx="0"/>
          </p:cNvCxnSpPr>
          <p:nvPr/>
        </p:nvCxnSpPr>
        <p:spPr>
          <a:xfrm rot="10800000" flipV="1">
            <a:off x="2678894" y="2976230"/>
            <a:ext cx="1250165" cy="809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26" idx="0"/>
          </p:cNvCxnSpPr>
          <p:nvPr/>
        </p:nvCxnSpPr>
        <p:spPr>
          <a:xfrm>
            <a:off x="4357686" y="2976230"/>
            <a:ext cx="1535917" cy="809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7" idx="0"/>
          </p:cNvCxnSpPr>
          <p:nvPr/>
        </p:nvCxnSpPr>
        <p:spPr>
          <a:xfrm rot="10800000" flipV="1">
            <a:off x="1607324" y="4047800"/>
            <a:ext cx="678661" cy="881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8" idx="0"/>
          </p:cNvCxnSpPr>
          <p:nvPr/>
        </p:nvCxnSpPr>
        <p:spPr>
          <a:xfrm>
            <a:off x="3071802" y="4047800"/>
            <a:ext cx="535785" cy="881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00694" y="3786190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th-TH" dirty="0"/>
          </a:p>
        </p:txBody>
      </p:sp>
      <p:sp>
        <p:nvSpPr>
          <p:cNvPr id="27" name="TextBox 26"/>
          <p:cNvSpPr txBox="1"/>
          <p:nvPr/>
        </p:nvSpPr>
        <p:spPr>
          <a:xfrm>
            <a:off x="4429124" y="4929198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n/4</a:t>
            </a:r>
            <a:endParaRPr lang="th-TH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4929198"/>
            <a:ext cx="7858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n/4</a:t>
            </a:r>
            <a:endParaRPr lang="th-TH" dirty="0"/>
          </a:p>
        </p:txBody>
      </p:sp>
      <p:cxnSp>
        <p:nvCxnSpPr>
          <p:cNvPr id="29" name="Straight Connector 28"/>
          <p:cNvCxnSpPr>
            <a:stCxn id="26" idx="1"/>
            <a:endCxn id="27" idx="0"/>
          </p:cNvCxnSpPr>
          <p:nvPr/>
        </p:nvCxnSpPr>
        <p:spPr>
          <a:xfrm rot="10800000" flipV="1">
            <a:off x="4822034" y="4047800"/>
            <a:ext cx="678661" cy="881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8" idx="0"/>
          </p:cNvCxnSpPr>
          <p:nvPr/>
        </p:nvCxnSpPr>
        <p:spPr>
          <a:xfrm>
            <a:off x="6286512" y="4047800"/>
            <a:ext cx="535785" cy="881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72462" y="2928934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th-TH" dirty="0"/>
          </a:p>
        </p:txBody>
      </p:sp>
      <p:sp>
        <p:nvSpPr>
          <p:cNvPr id="33" name="TextBox 32"/>
          <p:cNvSpPr txBox="1"/>
          <p:nvPr/>
        </p:nvSpPr>
        <p:spPr>
          <a:xfrm>
            <a:off x="7572396" y="378619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n/2</a:t>
            </a:r>
            <a:endParaRPr lang="th-TH" dirty="0"/>
          </a:p>
        </p:txBody>
      </p:sp>
      <p:sp>
        <p:nvSpPr>
          <p:cNvPr id="34" name="TextBox 33"/>
          <p:cNvSpPr txBox="1"/>
          <p:nvPr/>
        </p:nvSpPr>
        <p:spPr>
          <a:xfrm>
            <a:off x="7572396" y="4929198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n/4</a:t>
            </a:r>
            <a:endParaRPr lang="th-TH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-785850" y="4143380"/>
            <a:ext cx="2714644" cy="158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10" y="3071810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r>
              <a:rPr lang="en-US" dirty="0" smtClean="0"/>
              <a:t> n</a:t>
            </a:r>
            <a:endParaRPr lang="th-TH" dirty="0"/>
          </a:p>
        </p:txBody>
      </p:sp>
      <p:sp>
        <p:nvSpPr>
          <p:cNvPr id="38" name="TextBox 37"/>
          <p:cNvSpPr txBox="1"/>
          <p:nvPr/>
        </p:nvSpPr>
        <p:spPr>
          <a:xfrm>
            <a:off x="6143636" y="600076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O(n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T(n) = aT(n/b) + f (n) a ≥ 1, b &gt; 1</a:t>
            </a:r>
          </a:p>
          <a:p>
            <a:endParaRPr lang="en-US" dirty="0" smtClean="0"/>
          </a:p>
          <a:p>
            <a:r>
              <a:rPr lang="en-US" dirty="0" smtClean="0"/>
              <a:t>Let c =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(a)</a:t>
            </a:r>
          </a:p>
          <a:p>
            <a:endParaRPr lang="en-US" dirty="0" smtClean="0"/>
          </a:p>
          <a:p>
            <a:r>
              <a:rPr lang="en-US" dirty="0" smtClean="0"/>
              <a:t>f (n) = </a:t>
            </a:r>
            <a:r>
              <a:rPr lang="el-GR" dirty="0" smtClean="0"/>
              <a:t>Ο(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- </a:t>
            </a:r>
            <a:r>
              <a:rPr lang="el-GR" baseline="30000" dirty="0" smtClean="0"/>
              <a:t>ε</a:t>
            </a:r>
            <a:r>
              <a:rPr lang="el-GR" dirty="0" smtClean="0"/>
              <a:t> ) </a:t>
            </a:r>
            <a:r>
              <a:rPr lang="en-US" dirty="0" smtClean="0"/>
              <a:t>	</a:t>
            </a:r>
            <a:r>
              <a:rPr lang="el-GR" dirty="0" smtClean="0"/>
              <a:t>→ </a:t>
            </a:r>
            <a:r>
              <a:rPr lang="en-US" dirty="0" smtClean="0"/>
              <a:t>	T(n) = </a:t>
            </a:r>
            <a:r>
              <a:rPr lang="el-GR" dirty="0" smtClean="0"/>
              <a:t>Θ(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 (n) = </a:t>
            </a:r>
            <a:r>
              <a:rPr lang="el-GR" dirty="0" smtClean="0"/>
              <a:t>Θ(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 )  	→ 	T(n) = </a:t>
            </a:r>
            <a:r>
              <a:rPr lang="el-GR" dirty="0" smtClean="0"/>
              <a:t>Θ(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</a:t>
            </a:r>
            <a:r>
              <a:rPr lang="en-US" dirty="0" smtClean="0"/>
              <a:t>log n</a:t>
            </a:r>
            <a:r>
              <a:rPr lang="en-US" baseline="30000" dirty="0" smtClean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 (n) = </a:t>
            </a:r>
            <a:r>
              <a:rPr lang="el-GR" dirty="0"/>
              <a:t>Θ(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</a:t>
            </a:r>
            <a:r>
              <a:rPr lang="en-US" dirty="0" err="1" smtClean="0"/>
              <a:t>log</a:t>
            </a:r>
            <a:r>
              <a:rPr lang="en-US" baseline="30000" dirty="0" err="1" smtClean="0"/>
              <a:t>k</a:t>
            </a:r>
            <a:r>
              <a:rPr lang="en-US" dirty="0" err="1"/>
              <a:t>n</a:t>
            </a:r>
            <a:r>
              <a:rPr lang="en-US" dirty="0" smtClean="0"/>
              <a:t> </a:t>
            </a:r>
            <a:r>
              <a:rPr lang="en-US" dirty="0"/>
              <a:t>)  	→ 	T(n) = </a:t>
            </a:r>
            <a:r>
              <a:rPr lang="el-GR" dirty="0" smtClean="0"/>
              <a:t>Θ(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baseline="30000" dirty="0"/>
              <a:t> </a:t>
            </a:r>
            <a:r>
              <a:rPr lang="en-US" dirty="0" smtClean="0"/>
              <a:t>log</a:t>
            </a:r>
            <a:r>
              <a:rPr lang="en-US" baseline="30000" dirty="0" smtClean="0"/>
              <a:t>k+1</a:t>
            </a:r>
            <a:r>
              <a:rPr lang="en-US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f (n) = </a:t>
            </a:r>
            <a:r>
              <a:rPr lang="el-GR" dirty="0" smtClean="0"/>
              <a:t>Ω(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+ </a:t>
            </a:r>
            <a:r>
              <a:rPr lang="el-GR" baseline="30000" dirty="0" smtClean="0"/>
              <a:t>ε </a:t>
            </a:r>
            <a:r>
              <a:rPr lang="el-GR" dirty="0" smtClean="0"/>
              <a:t>) </a:t>
            </a:r>
            <a:r>
              <a:rPr lang="en-US" dirty="0" smtClean="0"/>
              <a:t>	</a:t>
            </a:r>
            <a:r>
              <a:rPr lang="el-GR" dirty="0" smtClean="0"/>
              <a:t>→ </a:t>
            </a:r>
            <a:r>
              <a:rPr lang="en-US" dirty="0" smtClean="0"/>
              <a:t>	T(n) = </a:t>
            </a:r>
            <a:r>
              <a:rPr lang="el-GR" dirty="0" smtClean="0"/>
              <a:t>Θ( </a:t>
            </a:r>
            <a:r>
              <a:rPr lang="en-US" dirty="0" smtClean="0"/>
              <a:t>f (n) )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T(n) = 9T(n/3) + n</a:t>
            </a:r>
          </a:p>
          <a:p>
            <a:r>
              <a:rPr lang="pt-BR" dirty="0" smtClean="0"/>
              <a:t>a = 9, b = 3, c = log </a:t>
            </a:r>
            <a:r>
              <a:rPr lang="pt-BR" baseline="-25000" dirty="0" smtClean="0"/>
              <a:t>3</a:t>
            </a:r>
            <a:r>
              <a:rPr lang="pt-BR" dirty="0" smtClean="0"/>
              <a:t> 9 = 2, n</a:t>
            </a:r>
            <a:r>
              <a:rPr lang="pt-BR" baseline="30000" dirty="0" smtClean="0"/>
              <a:t>c</a:t>
            </a:r>
            <a:r>
              <a:rPr lang="pt-BR" dirty="0" smtClean="0"/>
              <a:t> = n</a:t>
            </a:r>
            <a:r>
              <a:rPr lang="pt-BR" baseline="30000" dirty="0" smtClean="0"/>
              <a:t>2</a:t>
            </a:r>
          </a:p>
          <a:p>
            <a:r>
              <a:rPr lang="pt-BR" dirty="0" smtClean="0"/>
              <a:t>f (n) = n = Ο( n</a:t>
            </a:r>
            <a:r>
              <a:rPr lang="pt-BR" baseline="30000" dirty="0" smtClean="0"/>
              <a:t>2 - 0.1</a:t>
            </a:r>
            <a:r>
              <a:rPr lang="pt-BR" dirty="0" smtClean="0"/>
              <a:t> )</a:t>
            </a:r>
          </a:p>
          <a:p>
            <a:r>
              <a:rPr lang="pt-BR" dirty="0" smtClean="0"/>
              <a:t>T(n) = Θ(n</a:t>
            </a:r>
            <a:r>
              <a:rPr lang="pt-BR" baseline="30000" dirty="0" smtClean="0"/>
              <a:t>c</a:t>
            </a:r>
            <a:r>
              <a:rPr lang="pt-BR" dirty="0" smtClean="0"/>
              <a:t>) = Θ(n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4500562" y="4643446"/>
            <a:ext cx="254749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case of</a:t>
            </a:r>
          </a:p>
          <a:p>
            <a:r>
              <a:rPr lang="en-US" dirty="0" smtClean="0"/>
              <a:t>f (n) = </a:t>
            </a:r>
            <a:r>
              <a:rPr lang="el-GR" dirty="0" smtClean="0"/>
              <a:t>Ο(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- </a:t>
            </a:r>
            <a:r>
              <a:rPr lang="el-GR" baseline="30000" dirty="0" smtClean="0"/>
              <a:t>ε</a:t>
            </a:r>
            <a:r>
              <a:rPr lang="el-GR" dirty="0" smtClean="0"/>
              <a:t> )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T(n) = T(n/3) + 1</a:t>
            </a:r>
          </a:p>
          <a:p>
            <a:r>
              <a:rPr lang="pt-BR" dirty="0" smtClean="0"/>
              <a:t>a = 1, b = 3, c = log </a:t>
            </a:r>
            <a:r>
              <a:rPr lang="pt-BR" baseline="-25000" dirty="0" smtClean="0"/>
              <a:t>3</a:t>
            </a:r>
            <a:r>
              <a:rPr lang="pt-BR" dirty="0" smtClean="0"/>
              <a:t> 1 = 0, n</a:t>
            </a:r>
            <a:r>
              <a:rPr lang="pt-BR" baseline="30000" dirty="0" smtClean="0"/>
              <a:t>c</a:t>
            </a:r>
            <a:r>
              <a:rPr lang="pt-BR" dirty="0" smtClean="0"/>
              <a:t> = 1</a:t>
            </a:r>
          </a:p>
          <a:p>
            <a:r>
              <a:rPr lang="pt-BR" dirty="0" smtClean="0"/>
              <a:t>f (n) = 1 = Θ( n</a:t>
            </a:r>
            <a:r>
              <a:rPr lang="pt-BR" baseline="30000" dirty="0" smtClean="0"/>
              <a:t>c</a:t>
            </a:r>
            <a:r>
              <a:rPr lang="pt-BR" dirty="0" smtClean="0"/>
              <a:t> ) = Θ( 1 )</a:t>
            </a:r>
          </a:p>
          <a:p>
            <a:r>
              <a:rPr lang="pt-BR" dirty="0" smtClean="0"/>
              <a:t>T(n) = Θ(n</a:t>
            </a:r>
            <a:r>
              <a:rPr lang="pt-BR" baseline="30000" dirty="0" smtClean="0"/>
              <a:t>c</a:t>
            </a:r>
            <a:r>
              <a:rPr lang="pt-BR" dirty="0" smtClean="0"/>
              <a:t> log n) = Θ( log n)</a:t>
            </a:r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4500562" y="4643446"/>
            <a:ext cx="254749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case of</a:t>
            </a:r>
          </a:p>
          <a:p>
            <a:r>
              <a:rPr lang="en-US" dirty="0" smtClean="0"/>
              <a:t>f (n) = </a:t>
            </a:r>
            <a:r>
              <a:rPr lang="el-GR" dirty="0" smtClean="0"/>
              <a:t>Θ(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 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T(n) = 3T(n/4) + n log n</a:t>
            </a:r>
          </a:p>
          <a:p>
            <a:r>
              <a:rPr lang="pt-BR" sz="2400" dirty="0" smtClean="0"/>
              <a:t>a = 3, b = 4, c = log </a:t>
            </a:r>
            <a:r>
              <a:rPr lang="pt-BR" sz="2400" baseline="-25000" dirty="0" smtClean="0"/>
              <a:t>4 </a:t>
            </a:r>
            <a:r>
              <a:rPr lang="pt-BR" sz="2400" dirty="0" smtClean="0"/>
              <a:t>3 &lt; 0.793, n</a:t>
            </a:r>
            <a:r>
              <a:rPr lang="pt-BR" sz="2400" baseline="30000" dirty="0" smtClean="0"/>
              <a:t>c</a:t>
            </a:r>
            <a:r>
              <a:rPr lang="pt-BR" sz="2400" dirty="0" smtClean="0"/>
              <a:t> &lt; n</a:t>
            </a:r>
            <a:r>
              <a:rPr lang="pt-BR" sz="2400" baseline="30000" dirty="0" smtClean="0"/>
              <a:t>0.793</a:t>
            </a:r>
          </a:p>
          <a:p>
            <a:r>
              <a:rPr lang="pt-BR" sz="2400" dirty="0" smtClean="0"/>
              <a:t>f (n) = n log n = Ω( n</a:t>
            </a:r>
            <a:r>
              <a:rPr lang="pt-BR" sz="2400" baseline="30000" dirty="0" smtClean="0"/>
              <a:t>0.793</a:t>
            </a:r>
            <a:r>
              <a:rPr lang="pt-BR" sz="2400" dirty="0" smtClean="0"/>
              <a:t> )</a:t>
            </a:r>
          </a:p>
          <a:p>
            <a:r>
              <a:rPr lang="pt-BR" sz="2400" dirty="0" smtClean="0"/>
              <a:t>a f (n/b) = 3 ((n/4) log (n/4) ) ≤ (3/4) n log n = d f (n)</a:t>
            </a:r>
          </a:p>
          <a:p>
            <a:r>
              <a:rPr lang="pt-BR" sz="2400" dirty="0" smtClean="0"/>
              <a:t>T(n) = Θ( f (n) ) = Θ( n log n)</a:t>
            </a:r>
            <a:endParaRPr lang="th-TH" sz="2400" dirty="0"/>
          </a:p>
        </p:txBody>
      </p:sp>
      <p:sp>
        <p:nvSpPr>
          <p:cNvPr id="4" name="Rectangle 3"/>
          <p:cNvSpPr/>
          <p:nvPr/>
        </p:nvSpPr>
        <p:spPr>
          <a:xfrm>
            <a:off x="5148064" y="5120499"/>
            <a:ext cx="254749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case of</a:t>
            </a:r>
          </a:p>
          <a:p>
            <a:r>
              <a:rPr lang="en-US" dirty="0" smtClean="0"/>
              <a:t>f (n) = </a:t>
            </a:r>
            <a:r>
              <a:rPr lang="el-GR" dirty="0" smtClean="0"/>
              <a:t>Ω(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+ </a:t>
            </a:r>
            <a:r>
              <a:rPr lang="el-GR" baseline="30000" dirty="0" smtClean="0"/>
              <a:t>ε </a:t>
            </a:r>
            <a:r>
              <a:rPr lang="el-GR" dirty="0" smtClean="0"/>
              <a:t>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Experiment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count the number of instructions executed</a:t>
            </a:r>
          </a:p>
          <a:p>
            <a:r>
              <a:rPr lang="en-US" dirty="0" smtClean="0"/>
              <a:t>Only count some instruction</a:t>
            </a:r>
          </a:p>
          <a:p>
            <a:pPr lvl="1"/>
            <a:r>
              <a:rPr lang="en-US" dirty="0" smtClean="0"/>
              <a:t>One that’s promising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 Bound is, in fact, very simple</a:t>
            </a:r>
          </a:p>
          <a:p>
            <a:pPr lvl="1"/>
            <a:r>
              <a:rPr lang="en-US" dirty="0" smtClean="0"/>
              <a:t>Use the rule of thumbs</a:t>
            </a:r>
          </a:p>
          <a:p>
            <a:pPr lvl="2"/>
            <a:r>
              <a:rPr lang="en-US" dirty="0" smtClean="0"/>
              <a:t>Discard non dominant term</a:t>
            </a:r>
          </a:p>
          <a:p>
            <a:pPr lvl="2"/>
            <a:r>
              <a:rPr lang="en-US" dirty="0" smtClean="0"/>
              <a:t>Discard constant</a:t>
            </a:r>
          </a:p>
          <a:p>
            <a:r>
              <a:rPr lang="en-US" dirty="0" smtClean="0"/>
              <a:t>For recursive</a:t>
            </a:r>
          </a:p>
          <a:p>
            <a:pPr lvl="1"/>
            <a:r>
              <a:rPr lang="en-US" dirty="0" smtClean="0"/>
              <a:t>Make recurrent relation</a:t>
            </a:r>
          </a:p>
          <a:p>
            <a:pPr lvl="2"/>
            <a:r>
              <a:rPr lang="en-US" dirty="0" smtClean="0"/>
              <a:t>Use master method</a:t>
            </a:r>
          </a:p>
          <a:p>
            <a:pPr lvl="2"/>
            <a:r>
              <a:rPr lang="en-US" dirty="0" smtClean="0"/>
              <a:t>Guessing and proof</a:t>
            </a:r>
          </a:p>
          <a:p>
            <a:pPr lvl="2"/>
            <a:r>
              <a:rPr lang="en-US" dirty="0" smtClean="0"/>
              <a:t>Recursion Tree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instruction count?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instruction count == time?</a:t>
            </a:r>
          </a:p>
          <a:p>
            <a:pPr lvl="1"/>
            <a:r>
              <a:rPr lang="en-US" dirty="0" smtClean="0"/>
              <a:t>Probably</a:t>
            </a:r>
          </a:p>
          <a:p>
            <a:pPr lvl="1"/>
            <a:r>
              <a:rPr lang="en-US" dirty="0" smtClean="0"/>
              <a:t>But not always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But… </a:t>
            </a:r>
          </a:p>
          <a:p>
            <a:pPr lvl="2"/>
            <a:r>
              <a:rPr lang="en-US" dirty="0" smtClean="0"/>
              <a:t>Usually, there is a strong relation between instruction count and time if we count the most occurred instruction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count just some?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</a:t>
            </a:r>
            <a:r>
              <a:rPr lang="en-US" dirty="0" err="1" smtClean="0"/>
              <a:t>findMaxCount</a:t>
            </a:r>
            <a:r>
              <a:rPr lang="en-US" dirty="0" smtClean="0"/>
              <a:t>()?</a:t>
            </a:r>
          </a:p>
          <a:p>
            <a:pPr lvl="1"/>
            <a:r>
              <a:rPr lang="en-US" dirty="0" smtClean="0"/>
              <a:t>Why we count just the max assignment?</a:t>
            </a:r>
          </a:p>
          <a:p>
            <a:pPr lvl="1"/>
            <a:r>
              <a:rPr lang="en-US" dirty="0" smtClean="0"/>
              <a:t>Why don’t we count everything?</a:t>
            </a:r>
            <a:endParaRPr lang="th-TH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if, each max assignment takes N instruction</a:t>
            </a:r>
          </a:p>
          <a:p>
            <a:pPr lvl="1"/>
            <a:r>
              <a:rPr lang="en-US" dirty="0" smtClean="0"/>
              <a:t>That starts to make sense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Function = instruction count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Function = instruction count</a:t>
            </a:r>
          </a:p>
          <a:p>
            <a:r>
              <a:rPr lang="en-US" dirty="0" smtClean="0"/>
              <a:t>Time Function = instruction count</a:t>
            </a:r>
            <a:endParaRPr lang="th-TH" dirty="0" smtClean="0"/>
          </a:p>
          <a:p>
            <a:r>
              <a:rPr lang="en-US" dirty="0" smtClean="0"/>
              <a:t>Time Function = instruction count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e-al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dae-algo</Template>
  <TotalTime>875</TotalTime>
  <Words>2093</Words>
  <Application>Microsoft Office PowerPoint</Application>
  <PresentationFormat>On-screen Show (4:3)</PresentationFormat>
  <Paragraphs>509</Paragraphs>
  <Slides>60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dae-algo</vt:lpstr>
      <vt:lpstr>Equation</vt:lpstr>
      <vt:lpstr>สมการ</vt:lpstr>
      <vt:lpstr>Complexity Analysis: Asymptotic Analysis</vt:lpstr>
      <vt:lpstr>Recall</vt:lpstr>
      <vt:lpstr>Today Topic</vt:lpstr>
      <vt:lpstr>Wait…</vt:lpstr>
      <vt:lpstr>Resource Function</vt:lpstr>
      <vt:lpstr>From Experiment</vt:lpstr>
      <vt:lpstr>Why instruction count?</vt:lpstr>
      <vt:lpstr>Why count just some?</vt:lpstr>
      <vt:lpstr>Time Function = instruction count</vt:lpstr>
      <vt:lpstr>Compute O </vt:lpstr>
      <vt:lpstr>Interesting Topics of Upper Bound</vt:lpstr>
      <vt:lpstr>Why Discard Constant?</vt:lpstr>
      <vt:lpstr>Why Discard Lower Order Term?</vt:lpstr>
      <vt:lpstr>Why Discard Lower Order Term?</vt:lpstr>
      <vt:lpstr>Lower Order only?</vt:lpstr>
      <vt:lpstr>What dominating what?</vt:lpstr>
      <vt:lpstr>Putting into Practice</vt:lpstr>
      <vt:lpstr>Asymptotic Notation from Program Flow</vt:lpstr>
      <vt:lpstr>Sequence</vt:lpstr>
      <vt:lpstr>Example</vt:lpstr>
      <vt:lpstr>Example</vt:lpstr>
      <vt:lpstr>Example</vt:lpstr>
      <vt:lpstr>Example</vt:lpstr>
      <vt:lpstr>Condition</vt:lpstr>
      <vt:lpstr>Loops</vt:lpstr>
      <vt:lpstr>Example</vt:lpstr>
      <vt:lpstr>Why don’t we use max(ti)?</vt:lpstr>
      <vt:lpstr>Example</vt:lpstr>
      <vt:lpstr>Example</vt:lpstr>
      <vt:lpstr>Example : Another way</vt:lpstr>
      <vt:lpstr>Example</vt:lpstr>
      <vt:lpstr>Example : While loops</vt:lpstr>
      <vt:lpstr>Example : While loops</vt:lpstr>
      <vt:lpstr>Example : While loops</vt:lpstr>
      <vt:lpstr>Example : Euclid’s GCD</vt:lpstr>
      <vt:lpstr>Example : Euclid’s GCD</vt:lpstr>
      <vt:lpstr>Example : Euclid’s GCD</vt:lpstr>
      <vt:lpstr>Example : Euclid’s GCD</vt:lpstr>
      <vt:lpstr>Case 1: b &gt; a / 2</vt:lpstr>
      <vt:lpstr>Case 1: b ≤ a / 2</vt:lpstr>
      <vt:lpstr>Example : Euclid’s GCD</vt:lpstr>
      <vt:lpstr>Recursive Program</vt:lpstr>
      <vt:lpstr>Code that calls itself</vt:lpstr>
      <vt:lpstr>Find summation from 1 to i</vt:lpstr>
      <vt:lpstr>Order of Call: Printing Example</vt:lpstr>
      <vt:lpstr>Draw Triangle</vt:lpstr>
      <vt:lpstr>Programming Recursive Function</vt:lpstr>
      <vt:lpstr>Analyzing Recursive Programming</vt:lpstr>
      <vt:lpstr>Example</vt:lpstr>
      <vt:lpstr>Example 2</vt:lpstr>
      <vt:lpstr>Theorem</vt:lpstr>
      <vt:lpstr>Recursion</vt:lpstr>
      <vt:lpstr>Recursion</vt:lpstr>
      <vt:lpstr>Guessing and proof by induction</vt:lpstr>
      <vt:lpstr>Using Recursion Tree</vt:lpstr>
      <vt:lpstr>Master Method</vt:lpstr>
      <vt:lpstr>Master Method : Example</vt:lpstr>
      <vt:lpstr>Master Method : Example</vt:lpstr>
      <vt:lpstr>Master Method : Example</vt:lpstr>
      <vt:lpstr>Conclusion</vt:lpstr>
    </vt:vector>
  </TitlesOfParts>
  <Company>Area 51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 : Asymptotic Analysis</dc:title>
  <dc:creator>dae</dc:creator>
  <cp:lastModifiedBy>dae</cp:lastModifiedBy>
  <cp:revision>108</cp:revision>
  <dcterms:created xsi:type="dcterms:W3CDTF">2008-11-10T14:54:02Z</dcterms:created>
  <dcterms:modified xsi:type="dcterms:W3CDTF">2012-03-19T07:53:36Z</dcterms:modified>
</cp:coreProperties>
</file>