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5" r:id="rId14"/>
    <p:sldId id="276" r:id="rId15"/>
    <p:sldId id="279" r:id="rId16"/>
    <p:sldId id="266" r:id="rId17"/>
    <p:sldId id="273" r:id="rId18"/>
    <p:sldId id="305" r:id="rId19"/>
    <p:sldId id="278" r:id="rId20"/>
    <p:sldId id="277" r:id="rId21"/>
    <p:sldId id="285" r:id="rId22"/>
    <p:sldId id="286" r:id="rId23"/>
    <p:sldId id="287" r:id="rId24"/>
    <p:sldId id="339" r:id="rId25"/>
    <p:sldId id="288" r:id="rId26"/>
    <p:sldId id="289" r:id="rId27"/>
    <p:sldId id="267" r:id="rId28"/>
    <p:sldId id="280" r:id="rId29"/>
    <p:sldId id="283" r:id="rId30"/>
    <p:sldId id="281" r:id="rId31"/>
    <p:sldId id="282" r:id="rId32"/>
    <p:sldId id="290" r:id="rId33"/>
    <p:sldId id="291" r:id="rId34"/>
    <p:sldId id="292" r:id="rId35"/>
    <p:sldId id="293" r:id="rId36"/>
    <p:sldId id="297" r:id="rId37"/>
    <p:sldId id="298" r:id="rId38"/>
    <p:sldId id="299" r:id="rId39"/>
    <p:sldId id="300" r:id="rId40"/>
    <p:sldId id="337" r:id="rId41"/>
    <p:sldId id="338" r:id="rId42"/>
    <p:sldId id="301" r:id="rId43"/>
    <p:sldId id="310" r:id="rId44"/>
    <p:sldId id="311" r:id="rId45"/>
    <p:sldId id="313" r:id="rId46"/>
    <p:sldId id="284" r:id="rId47"/>
    <p:sldId id="302" r:id="rId48"/>
    <p:sldId id="303" r:id="rId49"/>
    <p:sldId id="306" r:id="rId50"/>
    <p:sldId id="304" r:id="rId51"/>
    <p:sldId id="308" r:id="rId52"/>
    <p:sldId id="309" r:id="rId53"/>
    <p:sldId id="270" r:id="rId54"/>
    <p:sldId id="314" r:id="rId55"/>
    <p:sldId id="37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40" r:id="rId79"/>
    <p:sldId id="341" r:id="rId80"/>
    <p:sldId id="342" r:id="rId81"/>
    <p:sldId id="343" r:id="rId82"/>
    <p:sldId id="356" r:id="rId83"/>
    <p:sldId id="351" r:id="rId84"/>
    <p:sldId id="352" r:id="rId85"/>
    <p:sldId id="353" r:id="rId86"/>
    <p:sldId id="354" r:id="rId87"/>
    <p:sldId id="357" r:id="rId88"/>
    <p:sldId id="358" r:id="rId89"/>
    <p:sldId id="359" r:id="rId90"/>
    <p:sldId id="360" r:id="rId91"/>
    <p:sldId id="362" r:id="rId92"/>
    <p:sldId id="363" r:id="rId93"/>
    <p:sldId id="361" r:id="rId94"/>
    <p:sldId id="364" r:id="rId95"/>
    <p:sldId id="365" r:id="rId96"/>
    <p:sldId id="366" r:id="rId97"/>
    <p:sldId id="375" r:id="rId98"/>
    <p:sldId id="368" r:id="rId99"/>
    <p:sldId id="369" r:id="rId100"/>
    <p:sldId id="344" r:id="rId101"/>
    <p:sldId id="345" r:id="rId102"/>
    <p:sldId id="346" r:id="rId103"/>
    <p:sldId id="347" r:id="rId104"/>
    <p:sldId id="349" r:id="rId105"/>
    <p:sldId id="350" r:id="rId106"/>
    <p:sldId id="370" r:id="rId107"/>
    <p:sldId id="371" r:id="rId108"/>
    <p:sldId id="372" r:id="rId10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1CA"/>
    <a:srgbClr val="FEB80A"/>
    <a:srgbClr val="EA157A"/>
    <a:srgbClr val="7FD13B"/>
    <a:srgbClr val="F273A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4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B825C-409F-4ADB-9F43-24A2FAD063B1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210D-B9A3-44E7-B372-F08E6D1AC7F7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484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210D-B9A3-44E7-B372-F08E6D1AC7F7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311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7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13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3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731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822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935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4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23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24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29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8911-3FB1-4A9A-8644-598A1F8AF7E4}" type="datetimeFigureOut">
              <a:rPr lang="th-TH" smtClean="0"/>
              <a:pPr/>
              <a:t>19/03/55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925E-B32E-41FC-9E85-FAEB09B11A8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7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Induction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the result of the smaller case</a:t>
            </a:r>
          </a:p>
          <a:p>
            <a:r>
              <a:rPr lang="en-US" dirty="0" smtClean="0"/>
              <a:t>We can proof the larger case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square matrix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n x n</a:t>
            </a:r>
            <a:r>
              <a:rPr lang="en-US" dirty="0" smtClean="0"/>
              <a:t> and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x 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x n </a:t>
            </a:r>
            <a:r>
              <a:rPr lang="en-US" dirty="0" smtClean="0"/>
              <a:t>and B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x n</a:t>
            </a:r>
          </a:p>
          <a:p>
            <a:r>
              <a:rPr lang="en-US" dirty="0" smtClean="0"/>
              <a:t>Produce</a:t>
            </a:r>
          </a:p>
          <a:p>
            <a:pPr lvl="1"/>
            <a:r>
              <a:rPr lang="en-US" dirty="0" smtClean="0"/>
              <a:t>C = AB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Matrix</a:t>
            </a:r>
            <a:endParaRPr lang="th-T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3714752"/>
            <a:ext cx="4829404" cy="21431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1340768"/>
            <a:ext cx="4779809" cy="207170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14414" y="6000768"/>
            <a:ext cx="5357850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</a:t>
            </a:r>
            <a:r>
              <a:rPr lang="en-US" sz="4000" baseline="-25000" dirty="0" err="1" smtClean="0"/>
              <a:t>i,j</a:t>
            </a:r>
            <a:r>
              <a:rPr lang="en-US" sz="4000" baseline="-25000" dirty="0" smtClean="0"/>
              <a:t> </a:t>
            </a:r>
            <a:r>
              <a:rPr lang="en-US" sz="4000" dirty="0" smtClean="0"/>
              <a:t>= </a:t>
            </a:r>
            <a:r>
              <a:rPr lang="el-GR" sz="4000" dirty="0" smtClean="0"/>
              <a:t>Σ</a:t>
            </a:r>
            <a:r>
              <a:rPr lang="en-US" sz="4000" dirty="0" smtClean="0"/>
              <a:t>(</a:t>
            </a:r>
            <a:r>
              <a:rPr lang="en-US" sz="4000" dirty="0" err="1" smtClean="0"/>
              <a:t>a</a:t>
            </a:r>
            <a:r>
              <a:rPr lang="en-US" sz="4000" baseline="-25000" dirty="0" err="1" smtClean="0"/>
              <a:t>i,k</a:t>
            </a:r>
            <a:r>
              <a:rPr lang="en-US" sz="4000" dirty="0" smtClean="0"/>
              <a:t>*</a:t>
            </a:r>
            <a:r>
              <a:rPr lang="en-US" sz="4000" dirty="0" err="1" smtClean="0"/>
              <a:t>b</a:t>
            </a:r>
            <a:r>
              <a:rPr lang="en-US" sz="4000" baseline="-25000" dirty="0" err="1" smtClean="0"/>
              <a:t>k,j</a:t>
            </a:r>
            <a:r>
              <a:rPr lang="en-US" sz="4000" dirty="0" smtClean="0"/>
              <a:t>)</a:t>
            </a:r>
            <a:endParaRPr lang="th-TH" sz="4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Method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1714488"/>
            <a:ext cx="7572428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for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1;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&lt;= </a:t>
            </a:r>
            <a:r>
              <a:rPr lang="en-US" dirty="0" err="1" smtClean="0">
                <a:latin typeface="Consolas" pitchFamily="49" charset="0"/>
              </a:rPr>
              <a:t>n;i</a:t>
            </a:r>
            <a:r>
              <a:rPr lang="en-US" dirty="0" smtClean="0">
                <a:latin typeface="Consolas" pitchFamily="49" charset="0"/>
              </a:rPr>
              <a:t>++) {</a:t>
            </a:r>
          </a:p>
          <a:p>
            <a:r>
              <a:rPr lang="en-US" dirty="0" smtClean="0">
                <a:latin typeface="Consolas" pitchFamily="49" charset="0"/>
              </a:rPr>
              <a:t>  for (j = 1; j &lt;= </a:t>
            </a:r>
            <a:r>
              <a:rPr lang="en-US" dirty="0" err="1" smtClean="0">
                <a:latin typeface="Consolas" pitchFamily="49" charset="0"/>
              </a:rPr>
              <a:t>n;j</a:t>
            </a:r>
            <a:r>
              <a:rPr lang="en-US" dirty="0" smtClean="0">
                <a:latin typeface="Consolas" pitchFamily="49" charset="0"/>
              </a:rPr>
              <a:t>++) {</a:t>
            </a:r>
          </a:p>
          <a:p>
            <a:r>
              <a:rPr lang="en-US" dirty="0" smtClean="0">
                <a:latin typeface="Consolas" pitchFamily="49" charset="0"/>
              </a:rPr>
              <a:t>     sum = 0;</a:t>
            </a:r>
          </a:p>
          <a:p>
            <a:r>
              <a:rPr lang="en-US" dirty="0" smtClean="0">
                <a:latin typeface="Consolas" pitchFamily="49" charset="0"/>
              </a:rPr>
              <a:t>     for (k = 1;k &lt;= </a:t>
            </a:r>
            <a:r>
              <a:rPr lang="en-US" dirty="0" err="1" smtClean="0">
                <a:latin typeface="Consolas" pitchFamily="49" charset="0"/>
              </a:rPr>
              <a:t>n;k</a:t>
            </a:r>
            <a:r>
              <a:rPr lang="en-US" dirty="0" smtClean="0">
                <a:latin typeface="Consolas" pitchFamily="49" charset="0"/>
              </a:rPr>
              <a:t>++) {</a:t>
            </a:r>
          </a:p>
          <a:p>
            <a:r>
              <a:rPr lang="en-US" dirty="0" smtClean="0">
                <a:latin typeface="Consolas" pitchFamily="49" charset="0"/>
              </a:rPr>
              <a:t>       sum += a[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][k] * b[k][j];</a:t>
            </a:r>
          </a:p>
          <a:p>
            <a:r>
              <a:rPr lang="en-US" dirty="0" smtClean="0">
                <a:latin typeface="Consolas" pitchFamily="49" charset="0"/>
              </a:rPr>
              <a:t>     }</a:t>
            </a:r>
          </a:p>
          <a:p>
            <a:r>
              <a:rPr lang="en-US" dirty="0" smtClean="0">
                <a:latin typeface="Consolas" pitchFamily="49" charset="0"/>
              </a:rPr>
              <a:t>     c[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][j] = sum;</a:t>
            </a:r>
          </a:p>
          <a:p>
            <a:r>
              <a:rPr lang="en-US" dirty="0" smtClean="0">
                <a:latin typeface="Consolas" pitchFamily="49" charset="0"/>
              </a:rPr>
              <a:t>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h-TH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6072206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Divide and Conquer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Matrix into Block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Multiply the block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589" y="2636912"/>
            <a:ext cx="7385569" cy="95250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4143380"/>
            <a:ext cx="3580018" cy="64294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4929198"/>
            <a:ext cx="3636844" cy="1500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Divide and Conquer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complexity?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T(n) = 8T(n/2) +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Master method gives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Still the same</a:t>
            </a:r>
            <a:endParaRPr lang="th-TH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571744"/>
            <a:ext cx="3636844" cy="15001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define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each M can be computed by one  single multiplication of n/2 * n/2 matrices</a:t>
            </a:r>
          </a:p>
          <a:p>
            <a:r>
              <a:rPr lang="en-US" dirty="0" smtClean="0"/>
              <a:t>The number of addition is 10(n/2)</a:t>
            </a:r>
            <a:r>
              <a:rPr lang="en-US" baseline="30000" dirty="0" smtClean="0"/>
              <a:t> 2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428868"/>
            <a:ext cx="3625896" cy="214314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result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 more additions of n/2 * n/2 matrices</a:t>
            </a:r>
          </a:p>
          <a:p>
            <a:r>
              <a:rPr lang="en-US" dirty="0" smtClean="0"/>
              <a:t>Hence, total addition is 18 (n/2)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69" y="2571744"/>
            <a:ext cx="4306283" cy="15716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T(n) = 7T(n/2) +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Master’s method</a:t>
            </a:r>
          </a:p>
          <a:p>
            <a:pPr lvl="1"/>
            <a:r>
              <a:rPr lang="en-US" dirty="0" smtClean="0"/>
              <a:t>a = 7, b = 2, f(n) 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 = log</a:t>
            </a:r>
            <a:r>
              <a:rPr lang="en-US" baseline="-25000" dirty="0" smtClean="0"/>
              <a:t>2 </a:t>
            </a:r>
            <a:r>
              <a:rPr lang="en-US" dirty="0" smtClean="0"/>
              <a:t>7 ≈ 2.807</a:t>
            </a:r>
          </a:p>
          <a:p>
            <a:pPr lvl="1"/>
            <a:r>
              <a:rPr lang="en-US" dirty="0" smtClean="0"/>
              <a:t>Hence, f(n) = O(n</a:t>
            </a:r>
            <a:r>
              <a:rPr lang="en-US" baseline="30000" dirty="0" smtClean="0"/>
              <a:t>2.807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 this is case 1 of the master method</a:t>
            </a:r>
          </a:p>
          <a:p>
            <a:r>
              <a:rPr lang="en-US" dirty="0" smtClean="0">
                <a:sym typeface="Wingdings" pitchFamily="2" charset="2"/>
              </a:rPr>
              <a:t>So, T(n) = O(n</a:t>
            </a:r>
            <a:r>
              <a:rPr lang="en-US" baseline="30000" dirty="0" smtClean="0">
                <a:sym typeface="Wingdings" pitchFamily="2" charset="2"/>
              </a:rPr>
              <a:t>2.807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of Divide and Conquer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into smaller parts (</a:t>
            </a:r>
            <a:r>
              <a:rPr lang="en-US" dirty="0" err="1" smtClean="0"/>
              <a:t>subproblems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Solve the smaller parts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recursively</a:t>
            </a:r>
          </a:p>
          <a:p>
            <a:r>
              <a:rPr lang="en-US" dirty="0" smtClean="0"/>
              <a:t>Merge the result of the smaller parts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D&amp;C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if we has the solution of the subproblem (smaller problem)?</a:t>
            </a:r>
          </a:p>
          <a:p>
            <a:pPr lvl="2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the subproblem? (how to divide?)</a:t>
            </a:r>
          </a:p>
          <a:p>
            <a:pPr lvl="2"/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can we do with the result? (how to conquer?)</a:t>
            </a:r>
          </a:p>
          <a:p>
            <a:r>
              <a:rPr lang="en-US" dirty="0" smtClean="0"/>
              <a:t>If we know the answer, the rest comes automatically from the recursion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988840"/>
            <a:ext cx="721523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ResultType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DandC</a:t>
            </a:r>
            <a:r>
              <a:rPr lang="en-US" sz="2000" dirty="0" smtClean="0">
                <a:latin typeface="Consolas" pitchFamily="49" charset="0"/>
              </a:rPr>
              <a:t>(Problem p) {</a:t>
            </a:r>
          </a:p>
          <a:p>
            <a:r>
              <a:rPr lang="en-US" sz="2000" dirty="0" smtClean="0">
                <a:latin typeface="Consolas" pitchFamily="49" charset="0"/>
              </a:rPr>
              <a:t>    if (p is trivial) {</a:t>
            </a:r>
          </a:p>
          <a:p>
            <a:r>
              <a:rPr lang="en-US" sz="2000" dirty="0" smtClean="0">
                <a:latin typeface="Consolas" pitchFamily="49" charset="0"/>
              </a:rPr>
              <a:t>       solve p directly</a:t>
            </a:r>
          </a:p>
          <a:p>
            <a:r>
              <a:rPr lang="en-US" sz="2000" dirty="0" smtClean="0">
                <a:latin typeface="Consolas" pitchFamily="49" charset="0"/>
              </a:rPr>
              <a:t>       return the result</a:t>
            </a:r>
          </a:p>
          <a:p>
            <a:r>
              <a:rPr lang="en-US" sz="2000" dirty="0" smtClean="0">
                <a:latin typeface="Consolas" pitchFamily="49" charset="0"/>
              </a:rPr>
              <a:t>    } else {</a:t>
            </a:r>
          </a:p>
          <a:p>
            <a:r>
              <a:rPr lang="en-US" sz="2000" dirty="0" smtClean="0">
                <a:latin typeface="Consolas" pitchFamily="49" charset="0"/>
              </a:rPr>
              <a:t>       divide p into p</a:t>
            </a:r>
            <a:r>
              <a:rPr lang="en-US" sz="2000" baseline="-25000" dirty="0" smtClean="0"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,p</a:t>
            </a:r>
            <a:r>
              <a:rPr lang="en-US" sz="2000" baseline="-25000" dirty="0" smtClean="0"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,...,</a:t>
            </a:r>
            <a:r>
              <a:rPr lang="en-US" sz="2000" dirty="0" err="1" smtClean="0">
                <a:latin typeface="Consolas" pitchFamily="49" charset="0"/>
              </a:rPr>
              <a:t>p</a:t>
            </a:r>
            <a:r>
              <a:rPr lang="en-US" sz="2000" baseline="-25000" dirty="0" err="1" smtClean="0">
                <a:latin typeface="Consolas" pitchFamily="49" charset="0"/>
              </a:rPr>
              <a:t>n</a:t>
            </a:r>
            <a:endParaRPr lang="en-US" sz="2000" baseline="-25000" dirty="0" smtClean="0">
              <a:latin typeface="Consolas" pitchFamily="49" charset="0"/>
            </a:endParaRP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   for (</a:t>
            </a:r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= 1 to n) </a:t>
            </a:r>
          </a:p>
          <a:p>
            <a:r>
              <a:rPr lang="en-US" sz="2000" dirty="0" smtClean="0">
                <a:latin typeface="Consolas" pitchFamily="49" charset="0"/>
              </a:rPr>
              <a:t>         </a:t>
            </a:r>
            <a:r>
              <a:rPr lang="en-US" sz="2000" dirty="0" err="1" smtClean="0">
                <a:latin typeface="Consolas" pitchFamily="49" charset="0"/>
              </a:rPr>
              <a:t>r</a:t>
            </a:r>
            <a:r>
              <a:rPr lang="en-US" sz="2000" baseline="-25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DandC</a:t>
            </a:r>
            <a:r>
              <a:rPr lang="en-US" sz="2000" dirty="0" smtClean="0">
                <a:latin typeface="Consolas" pitchFamily="49" charset="0"/>
              </a:rPr>
              <a:t>(p</a:t>
            </a:r>
            <a:r>
              <a:rPr lang="en-US" sz="2000" baseline="-25000" dirty="0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latin typeface="Consolas" pitchFamily="49" charset="0"/>
              </a:rPr>
              <a:t>       combine r</a:t>
            </a:r>
            <a:r>
              <a:rPr lang="en-US" sz="2000" baseline="-25000" dirty="0" smtClean="0"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,r</a:t>
            </a:r>
            <a:r>
              <a:rPr lang="en-US" sz="2000" baseline="-25000" dirty="0" smtClean="0"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,...,</a:t>
            </a:r>
            <a:r>
              <a:rPr lang="en-US" sz="2000" dirty="0" err="1" smtClean="0">
                <a:latin typeface="Consolas" pitchFamily="49" charset="0"/>
              </a:rPr>
              <a:t>r</a:t>
            </a:r>
            <a:r>
              <a:rPr lang="en-US" sz="2000" baseline="-25000" dirty="0" err="1" smtClean="0">
                <a:latin typeface="Consolas" pitchFamily="49" charset="0"/>
              </a:rPr>
              <a:t>n</a:t>
            </a:r>
            <a:r>
              <a:rPr lang="en-US" sz="2000" dirty="0" smtClean="0">
                <a:latin typeface="Consolas" pitchFamily="49" charset="0"/>
              </a:rPr>
              <a:t> into r</a:t>
            </a:r>
          </a:p>
          <a:p>
            <a:r>
              <a:rPr lang="en-US" sz="2000" dirty="0" smtClean="0">
                <a:latin typeface="Consolas" pitchFamily="49" charset="0"/>
              </a:rPr>
              <a:t>       return r</a:t>
            </a:r>
          </a:p>
          <a:p>
            <a:r>
              <a:rPr lang="en-US" sz="2000" dirty="0" smtClean="0">
                <a:latin typeface="Consolas" pitchFamily="49" charset="0"/>
              </a:rPr>
              <a:t>    }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  <a:endParaRPr lang="th-TH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001029"/>
            <a:ext cx="7215238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</a:rPr>
              <a:t>ResultType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DandC</a:t>
            </a:r>
            <a:r>
              <a:rPr lang="en-US" sz="2000" dirty="0" smtClean="0">
                <a:latin typeface="Consolas" pitchFamily="49" charset="0"/>
              </a:rPr>
              <a:t>(Problem p) {</a:t>
            </a:r>
          </a:p>
          <a:p>
            <a:r>
              <a:rPr lang="en-US" sz="2000" dirty="0" smtClean="0">
                <a:latin typeface="Consolas" pitchFamily="49" charset="0"/>
              </a:rPr>
              <a:t>    if (p is trivial) {</a:t>
            </a:r>
          </a:p>
          <a:p>
            <a:r>
              <a:rPr lang="en-US" sz="2000" dirty="0" smtClean="0">
                <a:latin typeface="Consolas" pitchFamily="49" charset="0"/>
              </a:rPr>
              <a:t>       solve p directly                   </a:t>
            </a:r>
            <a:r>
              <a:rPr lang="en-US" sz="2000" dirty="0" err="1" smtClean="0">
                <a:latin typeface="Consolas" pitchFamily="49" charset="0"/>
              </a:rPr>
              <a:t>t</a:t>
            </a:r>
            <a:r>
              <a:rPr lang="en-US" sz="2000" baseline="-25000" dirty="0" err="1" smtClean="0">
                <a:latin typeface="Consolas" pitchFamily="49" charset="0"/>
              </a:rPr>
              <a:t>s</a:t>
            </a:r>
            <a:endParaRPr lang="en-US" sz="2000" baseline="-25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   return the result</a:t>
            </a:r>
          </a:p>
          <a:p>
            <a:r>
              <a:rPr lang="en-US" sz="2000" dirty="0" smtClean="0">
                <a:latin typeface="Consolas" pitchFamily="49" charset="0"/>
              </a:rPr>
              <a:t>    } else {</a:t>
            </a:r>
          </a:p>
          <a:p>
            <a:r>
              <a:rPr lang="en-US" sz="2000" dirty="0" smtClean="0">
                <a:latin typeface="Consolas" pitchFamily="49" charset="0"/>
              </a:rPr>
              <a:t>       divide p into p</a:t>
            </a:r>
            <a:r>
              <a:rPr lang="en-US" sz="2000" baseline="-25000" dirty="0" smtClean="0"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,p</a:t>
            </a:r>
            <a:r>
              <a:rPr lang="en-US" sz="2000" baseline="-25000" dirty="0" smtClean="0"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,...,</a:t>
            </a:r>
            <a:r>
              <a:rPr lang="en-US" sz="2000" dirty="0" err="1" smtClean="0">
                <a:latin typeface="Consolas" pitchFamily="49" charset="0"/>
              </a:rPr>
              <a:t>p</a:t>
            </a:r>
            <a:r>
              <a:rPr lang="en-US" sz="2000" baseline="-25000" dirty="0" err="1" smtClean="0">
                <a:latin typeface="Consolas" pitchFamily="49" charset="0"/>
              </a:rPr>
              <a:t>n</a:t>
            </a:r>
            <a:r>
              <a:rPr lang="en-US" sz="2000" baseline="-25000" dirty="0" smtClean="0">
                <a:latin typeface="Consolas" pitchFamily="49" charset="0"/>
              </a:rPr>
              <a:t> </a:t>
            </a:r>
            <a:r>
              <a:rPr lang="en-US" sz="2000" baseline="30000" dirty="0" smtClean="0">
                <a:latin typeface="Consolas" pitchFamily="49" charset="0"/>
              </a:rPr>
              <a:t>              </a:t>
            </a:r>
            <a:r>
              <a:rPr lang="en-US" sz="2000" dirty="0" smtClean="0">
                <a:latin typeface="Consolas" pitchFamily="49" charset="0"/>
              </a:rPr>
              <a:t>t</a:t>
            </a:r>
            <a:r>
              <a:rPr lang="en-US" sz="2000" baseline="-25000" dirty="0" smtClean="0">
                <a:latin typeface="Consolas" pitchFamily="49" charset="0"/>
              </a:rPr>
              <a:t>d  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   for (</a:t>
            </a:r>
            <a:r>
              <a:rPr lang="en-US" sz="2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= 1 to n)                   </a:t>
            </a:r>
            <a:r>
              <a:rPr lang="en-US" sz="2000" dirty="0" err="1" smtClean="0">
                <a:latin typeface="Consolas" pitchFamily="49" charset="0"/>
              </a:rPr>
              <a:t>t</a:t>
            </a:r>
            <a:r>
              <a:rPr lang="en-US" sz="2000" baseline="-25000" dirty="0" err="1" smtClean="0">
                <a:latin typeface="Consolas" pitchFamily="49" charset="0"/>
              </a:rPr>
              <a:t>r</a:t>
            </a:r>
            <a:r>
              <a:rPr lang="en-US" sz="2000" dirty="0" smtClean="0">
                <a:latin typeface="Consolas" pitchFamily="49" charset="0"/>
              </a:rPr>
              <a:t>   </a:t>
            </a:r>
          </a:p>
          <a:p>
            <a:r>
              <a:rPr lang="en-US" sz="2000" dirty="0" smtClean="0">
                <a:latin typeface="Consolas" pitchFamily="49" charset="0"/>
              </a:rPr>
              <a:t>         </a:t>
            </a:r>
            <a:r>
              <a:rPr lang="en-US" sz="2000" dirty="0" err="1" smtClean="0">
                <a:latin typeface="Consolas" pitchFamily="49" charset="0"/>
              </a:rPr>
              <a:t>r</a:t>
            </a:r>
            <a:r>
              <a:rPr lang="en-US" sz="2000" baseline="-25000" dirty="0" err="1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DandC</a:t>
            </a:r>
            <a:r>
              <a:rPr lang="en-US" sz="2000" dirty="0" smtClean="0">
                <a:latin typeface="Consolas" pitchFamily="49" charset="0"/>
              </a:rPr>
              <a:t>(p</a:t>
            </a:r>
            <a:r>
              <a:rPr lang="en-US" sz="2000" baseline="-25000" dirty="0" smtClean="0">
                <a:latin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latin typeface="Consolas" pitchFamily="49" charset="0"/>
              </a:rPr>
              <a:t>       combine r</a:t>
            </a:r>
            <a:r>
              <a:rPr lang="en-US" sz="2000" baseline="-25000" dirty="0" smtClean="0">
                <a:latin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</a:rPr>
              <a:t>,r</a:t>
            </a:r>
            <a:r>
              <a:rPr lang="en-US" sz="2000" baseline="-25000" dirty="0" smtClean="0">
                <a:latin typeface="Consolas" pitchFamily="49" charset="0"/>
              </a:rPr>
              <a:t>2</a:t>
            </a:r>
            <a:r>
              <a:rPr lang="en-US" sz="2000" dirty="0" smtClean="0">
                <a:latin typeface="Consolas" pitchFamily="49" charset="0"/>
              </a:rPr>
              <a:t>,...,</a:t>
            </a:r>
            <a:r>
              <a:rPr lang="en-US" sz="2000" dirty="0" err="1" smtClean="0">
                <a:latin typeface="Consolas" pitchFamily="49" charset="0"/>
              </a:rPr>
              <a:t>r</a:t>
            </a:r>
            <a:r>
              <a:rPr lang="en-US" sz="2000" baseline="-25000" dirty="0" err="1" smtClean="0">
                <a:latin typeface="Consolas" pitchFamily="49" charset="0"/>
              </a:rPr>
              <a:t>n</a:t>
            </a:r>
            <a:r>
              <a:rPr lang="en-US" sz="2000" dirty="0" smtClean="0">
                <a:latin typeface="Consolas" pitchFamily="49" charset="0"/>
              </a:rPr>
              <a:t> into r         </a:t>
            </a:r>
            <a:r>
              <a:rPr lang="en-US" sz="2000" dirty="0" err="1" smtClean="0">
                <a:latin typeface="Consolas" pitchFamily="49" charset="0"/>
              </a:rPr>
              <a:t>t</a:t>
            </a:r>
            <a:r>
              <a:rPr lang="en-US" sz="2000" baseline="-25000" dirty="0" err="1" smtClean="0">
                <a:latin typeface="Consolas" pitchFamily="49" charset="0"/>
              </a:rPr>
              <a:t>c</a:t>
            </a:r>
            <a:r>
              <a:rPr lang="en-US" sz="2000" dirty="0" smtClean="0"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latin typeface="Consolas" pitchFamily="49" charset="0"/>
              </a:rPr>
              <a:t>       return r</a:t>
            </a:r>
          </a:p>
          <a:p>
            <a:r>
              <a:rPr lang="en-US" sz="2000" dirty="0" smtClean="0">
                <a:latin typeface="Consolas" pitchFamily="49" charset="0"/>
              </a:rPr>
              <a:t>    }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  <a:endParaRPr lang="th-TH" sz="2000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715409"/>
            <a:ext cx="4929222" cy="571504"/>
          </a:xfrm>
          <a:prstGeom prst="rect">
            <a:avLst/>
          </a:prstGeom>
          <a:solidFill>
            <a:srgbClr val="7FD1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Trivial Case</a:t>
            </a:r>
            <a:endParaRPr lang="th-TH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3572665"/>
            <a:ext cx="4929222" cy="357190"/>
          </a:xfrm>
          <a:prstGeom prst="rect">
            <a:avLst/>
          </a:prstGeom>
          <a:solidFill>
            <a:srgbClr val="F7A1CA">
              <a:alpha val="8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Divide</a:t>
            </a:r>
            <a:endParaRPr lang="th-TH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5852" y="4215607"/>
            <a:ext cx="4929222" cy="642942"/>
          </a:xfrm>
          <a:prstGeom prst="rect">
            <a:avLst/>
          </a:prstGeom>
          <a:solidFill>
            <a:srgbClr val="F273AF">
              <a:alpha val="69804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Recursive</a:t>
            </a:r>
            <a:endParaRPr lang="th-TH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5852" y="5144301"/>
            <a:ext cx="4929222" cy="642942"/>
          </a:xfrm>
          <a:prstGeom prst="rect">
            <a:avLst/>
          </a:prstGeom>
          <a:solidFill>
            <a:srgbClr val="EA157A">
              <a:alpha val="69804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</a:rPr>
              <a:t>Combine</a:t>
            </a:r>
            <a:endParaRPr lang="th-TH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some examples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Sorting Problem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sequence of numbers</a:t>
            </a:r>
          </a:p>
          <a:p>
            <a:pPr lvl="1"/>
            <a:r>
              <a:rPr lang="en-US" dirty="0" smtClean="0"/>
              <a:t>A = [a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,a</a:t>
            </a:r>
            <a:r>
              <a:rPr lang="en-US" baseline="-25000" dirty="0" smtClean="0"/>
              <a:t>3</a:t>
            </a:r>
            <a:r>
              <a:rPr lang="en-US" dirty="0" smtClean="0"/>
              <a:t>,…,a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The sequence A that is sorted from min to max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know the solution of the smaller problem?</a:t>
            </a:r>
          </a:p>
          <a:p>
            <a:pPr lvl="1"/>
            <a:r>
              <a:rPr lang="en-US" dirty="0" smtClean="0"/>
              <a:t>What is the smaller problem?</a:t>
            </a:r>
          </a:p>
          <a:p>
            <a:pPr lvl="2"/>
            <a:r>
              <a:rPr lang="en-US" dirty="0" smtClean="0"/>
              <a:t>Try the same problem </a:t>
            </a:r>
            <a:r>
              <a:rPr lang="en-US" dirty="0" smtClean="0">
                <a:sym typeface="Wingdings" pitchFamily="2" charset="2"/>
              </a:rPr>
              <a:t> sorting</a:t>
            </a:r>
          </a:p>
          <a:p>
            <a:pPr lvl="2"/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What if we know the result of the sorting of some elements?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divide?</a:t>
            </a:r>
          </a:p>
          <a:p>
            <a:pPr lvl="1"/>
            <a:r>
              <a:rPr lang="en-US" dirty="0" smtClean="0"/>
              <a:t>Let’s try sorting of the smaller array</a:t>
            </a:r>
          </a:p>
          <a:p>
            <a:pPr lvl="2"/>
            <a:r>
              <a:rPr lang="en-US" dirty="0" smtClean="0"/>
              <a:t>Divide exactly at the half of the array</a:t>
            </a:r>
          </a:p>
          <a:p>
            <a:r>
              <a:rPr lang="en-US" dirty="0" smtClean="0"/>
              <a:t>How to conquer?</a:t>
            </a:r>
          </a:p>
          <a:p>
            <a:pPr lvl="1"/>
            <a:r>
              <a:rPr lang="en-US" dirty="0" smtClean="0"/>
              <a:t>Merge  the result directly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</a:p>
          <a:p>
            <a:pPr lvl="1"/>
            <a:r>
              <a:rPr lang="en-US" dirty="0" smtClean="0"/>
              <a:t>Comparison of </a:t>
            </a:r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Big O</a:t>
            </a:r>
          </a:p>
          <a:p>
            <a:pPr lvl="2"/>
            <a:r>
              <a:rPr lang="en-US" dirty="0" smtClean="0"/>
              <a:t>Simplification</a:t>
            </a:r>
          </a:p>
          <a:p>
            <a:pPr lvl="2"/>
            <a:r>
              <a:rPr lang="en-US" dirty="0" smtClean="0"/>
              <a:t>From source code</a:t>
            </a:r>
          </a:p>
          <a:p>
            <a:pPr lvl="3"/>
            <a:r>
              <a:rPr lang="en-US" dirty="0" smtClean="0"/>
              <a:t>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dividing</a:t>
            </a:r>
          </a:p>
          <a:p>
            <a:pPr lvl="1"/>
            <a:r>
              <a:rPr lang="en-US" dirty="0" smtClean="0"/>
              <a:t>Divide array into two array of half size</a:t>
            </a:r>
          </a:p>
          <a:p>
            <a:r>
              <a:rPr lang="en-US" dirty="0" smtClean="0"/>
              <a:t>Laborious conquer</a:t>
            </a:r>
          </a:p>
          <a:p>
            <a:pPr lvl="1"/>
            <a:r>
              <a:rPr lang="en-US" dirty="0" smtClean="0"/>
              <a:t>Merge the result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4143372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4429124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4714876" y="2428868"/>
            <a:ext cx="14287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5000628" y="2928934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5286380" y="2500306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5572132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/>
          <p:cNvSpPr/>
          <p:nvPr/>
        </p:nvSpPr>
        <p:spPr>
          <a:xfrm>
            <a:off x="5857884" y="2285992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/>
          <p:cNvSpPr/>
          <p:nvPr/>
        </p:nvSpPr>
        <p:spPr>
          <a:xfrm>
            <a:off x="6143636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6429388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ectangle 37"/>
          <p:cNvSpPr/>
          <p:nvPr/>
        </p:nvSpPr>
        <p:spPr>
          <a:xfrm>
            <a:off x="3286116" y="3000372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2428860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2714612" y="2357430"/>
            <a:ext cx="14287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 40"/>
          <p:cNvSpPr/>
          <p:nvPr/>
        </p:nvSpPr>
        <p:spPr>
          <a:xfrm>
            <a:off x="3000364" y="2500306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/>
          <p:cNvSpPr/>
          <p:nvPr/>
        </p:nvSpPr>
        <p:spPr>
          <a:xfrm>
            <a:off x="2143108" y="2714620"/>
            <a:ext cx="14287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/>
          <p:cNvSpPr/>
          <p:nvPr/>
        </p:nvSpPr>
        <p:spPr>
          <a:xfrm>
            <a:off x="3571868" y="2571744"/>
            <a:ext cx="14287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/>
          <p:cNvSpPr/>
          <p:nvPr/>
        </p:nvSpPr>
        <p:spPr>
          <a:xfrm>
            <a:off x="3857620" y="2214554"/>
            <a:ext cx="14287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                   </a:t>
            </a:r>
            <a:r>
              <a:rPr lang="el-G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Θ</a:t>
            </a: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(1)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3286116" y="3000372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2428860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714612" y="2357430"/>
            <a:ext cx="14287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000364" y="2500306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2143108" y="2714620"/>
            <a:ext cx="14287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3571868" y="2571744"/>
            <a:ext cx="14287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/>
          <p:cNvSpPr/>
          <p:nvPr/>
        </p:nvSpPr>
        <p:spPr>
          <a:xfrm>
            <a:off x="3857620" y="2214554"/>
            <a:ext cx="14287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4143372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4429124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4714876" y="2428868"/>
            <a:ext cx="14287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5000628" y="2928934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5286380" y="2500306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/>
          <p:cNvSpPr/>
          <p:nvPr/>
        </p:nvSpPr>
        <p:spPr>
          <a:xfrm>
            <a:off x="5572132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ectangle 16"/>
          <p:cNvSpPr/>
          <p:nvPr/>
        </p:nvSpPr>
        <p:spPr>
          <a:xfrm>
            <a:off x="5857884" y="2285992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/>
          <p:cNvSpPr/>
          <p:nvPr/>
        </p:nvSpPr>
        <p:spPr>
          <a:xfrm>
            <a:off x="6143636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6429388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2357422" y="5214950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1500166" y="4286256"/>
            <a:ext cx="142876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1785918" y="4572008"/>
            <a:ext cx="14287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071670" y="4714884"/>
            <a:ext cx="14287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1214414" y="4929198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2643174" y="4786322"/>
            <a:ext cx="14287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2928926" y="4429132"/>
            <a:ext cx="142876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3214678" y="5000636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/>
          <p:cNvSpPr/>
          <p:nvPr/>
        </p:nvSpPr>
        <p:spPr>
          <a:xfrm>
            <a:off x="5286380" y="4357694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5572132" y="4714884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/>
          <p:cNvSpPr/>
          <p:nvPr/>
        </p:nvSpPr>
        <p:spPr>
          <a:xfrm>
            <a:off x="5857884" y="5214950"/>
            <a:ext cx="142876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/>
          <p:cNvSpPr/>
          <p:nvPr/>
        </p:nvSpPr>
        <p:spPr>
          <a:xfrm>
            <a:off x="6143636" y="4786322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/>
          <p:cNvSpPr/>
          <p:nvPr/>
        </p:nvSpPr>
        <p:spPr>
          <a:xfrm>
            <a:off x="6429388" y="5072074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/>
          <p:cNvSpPr/>
          <p:nvPr/>
        </p:nvSpPr>
        <p:spPr>
          <a:xfrm>
            <a:off x="6715140" y="4572008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/>
          <p:cNvSpPr/>
          <p:nvPr/>
        </p:nvSpPr>
        <p:spPr>
          <a:xfrm>
            <a:off x="7000892" y="4357694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/>
          <p:cNvSpPr/>
          <p:nvPr/>
        </p:nvSpPr>
        <p:spPr>
          <a:xfrm>
            <a:off x="7286644" y="5072074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321703" y="3821909"/>
            <a:ext cx="4071966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7765303">
            <a:off x="2692920" y="3569826"/>
            <a:ext cx="785818" cy="5000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ight Arrow 37"/>
          <p:cNvSpPr/>
          <p:nvPr/>
        </p:nvSpPr>
        <p:spPr>
          <a:xfrm rot="3745891">
            <a:off x="5225518" y="3571544"/>
            <a:ext cx="785818" cy="5000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by Recursion </a:t>
            </a: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T(n/2)</a:t>
            </a:r>
            <a:endParaRPr lang="th-TH" dirty="0"/>
          </a:p>
        </p:txBody>
      </p:sp>
      <p:sp>
        <p:nvSpPr>
          <p:cNvPr id="20" name="Rectangle 19"/>
          <p:cNvSpPr/>
          <p:nvPr/>
        </p:nvSpPr>
        <p:spPr>
          <a:xfrm>
            <a:off x="2357422" y="2786058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1500166" y="1857364"/>
            <a:ext cx="142876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1785918" y="2143116"/>
            <a:ext cx="14287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071670" y="2285992"/>
            <a:ext cx="14287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1214414" y="2500306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2643174" y="2357430"/>
            <a:ext cx="14287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2928926" y="2000240"/>
            <a:ext cx="142876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3214678" y="2571744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/>
          <p:cNvSpPr/>
          <p:nvPr/>
        </p:nvSpPr>
        <p:spPr>
          <a:xfrm>
            <a:off x="5286380" y="192880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5572132" y="2285992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/>
          <p:cNvSpPr/>
          <p:nvPr/>
        </p:nvSpPr>
        <p:spPr>
          <a:xfrm>
            <a:off x="5857884" y="2786058"/>
            <a:ext cx="142876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/>
          <p:cNvSpPr/>
          <p:nvPr/>
        </p:nvSpPr>
        <p:spPr>
          <a:xfrm>
            <a:off x="6143636" y="2357430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/>
          <p:cNvSpPr/>
          <p:nvPr/>
        </p:nvSpPr>
        <p:spPr>
          <a:xfrm>
            <a:off x="6429388" y="2643182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/>
          <p:cNvSpPr/>
          <p:nvPr/>
        </p:nvSpPr>
        <p:spPr>
          <a:xfrm>
            <a:off x="6715140" y="2143116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/>
          <p:cNvSpPr/>
          <p:nvPr/>
        </p:nvSpPr>
        <p:spPr>
          <a:xfrm>
            <a:off x="7000892" y="192880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/>
          <p:cNvSpPr/>
          <p:nvPr/>
        </p:nvSpPr>
        <p:spPr>
          <a:xfrm>
            <a:off x="7286644" y="2643182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321703" y="3821909"/>
            <a:ext cx="4071966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14414" y="5000636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3214678" y="4071942"/>
            <a:ext cx="142876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 40"/>
          <p:cNvSpPr/>
          <p:nvPr/>
        </p:nvSpPr>
        <p:spPr>
          <a:xfrm>
            <a:off x="2643174" y="4357694"/>
            <a:ext cx="14287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/>
          <p:cNvSpPr/>
          <p:nvPr/>
        </p:nvSpPr>
        <p:spPr>
          <a:xfrm>
            <a:off x="2357422" y="4500570"/>
            <a:ext cx="14287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/>
          <p:cNvSpPr/>
          <p:nvPr/>
        </p:nvSpPr>
        <p:spPr>
          <a:xfrm>
            <a:off x="1500166" y="4786322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/>
          <p:cNvSpPr/>
          <p:nvPr/>
        </p:nvSpPr>
        <p:spPr>
          <a:xfrm>
            <a:off x="2071670" y="4572008"/>
            <a:ext cx="14287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2928926" y="4214818"/>
            <a:ext cx="142876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/>
          <p:cNvSpPr/>
          <p:nvPr/>
        </p:nvSpPr>
        <p:spPr>
          <a:xfrm>
            <a:off x="1785918" y="4714884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7286644" y="4143380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/>
          <p:cNvSpPr/>
          <p:nvPr/>
        </p:nvSpPr>
        <p:spPr>
          <a:xfrm>
            <a:off x="6429388" y="4500570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ectangle 48"/>
          <p:cNvSpPr/>
          <p:nvPr/>
        </p:nvSpPr>
        <p:spPr>
          <a:xfrm>
            <a:off x="5286380" y="5000636"/>
            <a:ext cx="142876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6143636" y="4572008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ectangle 50"/>
          <p:cNvSpPr/>
          <p:nvPr/>
        </p:nvSpPr>
        <p:spPr>
          <a:xfrm>
            <a:off x="5572132" y="4857760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6715140" y="4357694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Rectangle 52"/>
          <p:cNvSpPr/>
          <p:nvPr/>
        </p:nvSpPr>
        <p:spPr>
          <a:xfrm>
            <a:off x="7000892" y="4143380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/>
          <p:cNvSpPr/>
          <p:nvPr/>
        </p:nvSpPr>
        <p:spPr>
          <a:xfrm>
            <a:off x="5857884" y="4857760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ight Arrow 54"/>
          <p:cNvSpPr/>
          <p:nvPr/>
        </p:nvSpPr>
        <p:spPr>
          <a:xfrm rot="5400000">
            <a:off x="1928794" y="3286124"/>
            <a:ext cx="785818" cy="5000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Right Arrow 55"/>
          <p:cNvSpPr/>
          <p:nvPr/>
        </p:nvSpPr>
        <p:spPr>
          <a:xfrm rot="5400000">
            <a:off x="5929322" y="3357562"/>
            <a:ext cx="785818" cy="5000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1214414" y="2728300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3214678" y="1799606"/>
            <a:ext cx="142876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 40"/>
          <p:cNvSpPr/>
          <p:nvPr/>
        </p:nvSpPr>
        <p:spPr>
          <a:xfrm>
            <a:off x="2643174" y="2085358"/>
            <a:ext cx="14287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/>
          <p:cNvSpPr/>
          <p:nvPr/>
        </p:nvSpPr>
        <p:spPr>
          <a:xfrm>
            <a:off x="2357422" y="2228234"/>
            <a:ext cx="14287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/>
          <p:cNvSpPr/>
          <p:nvPr/>
        </p:nvSpPr>
        <p:spPr>
          <a:xfrm>
            <a:off x="1500166" y="2513986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/>
          <p:cNvSpPr/>
          <p:nvPr/>
        </p:nvSpPr>
        <p:spPr>
          <a:xfrm>
            <a:off x="2071670" y="2299672"/>
            <a:ext cx="14287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2928926" y="1942482"/>
            <a:ext cx="142876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/>
          <p:cNvSpPr/>
          <p:nvPr/>
        </p:nvSpPr>
        <p:spPr>
          <a:xfrm>
            <a:off x="1785918" y="2442548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7286644" y="1799606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/>
          <p:cNvSpPr/>
          <p:nvPr/>
        </p:nvSpPr>
        <p:spPr>
          <a:xfrm>
            <a:off x="6429388" y="2156796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ectangle 48"/>
          <p:cNvSpPr/>
          <p:nvPr/>
        </p:nvSpPr>
        <p:spPr>
          <a:xfrm>
            <a:off x="5286380" y="2656862"/>
            <a:ext cx="142876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6143636" y="2228234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ectangle 50"/>
          <p:cNvSpPr/>
          <p:nvPr/>
        </p:nvSpPr>
        <p:spPr>
          <a:xfrm>
            <a:off x="5572132" y="2513986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6715140" y="2013920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Rectangle 52"/>
          <p:cNvSpPr/>
          <p:nvPr/>
        </p:nvSpPr>
        <p:spPr>
          <a:xfrm>
            <a:off x="7000892" y="1799606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/>
          <p:cNvSpPr/>
          <p:nvPr/>
        </p:nvSpPr>
        <p:spPr>
          <a:xfrm>
            <a:off x="5857884" y="2513986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ectangle 37"/>
          <p:cNvSpPr/>
          <p:nvPr/>
        </p:nvSpPr>
        <p:spPr>
          <a:xfrm>
            <a:off x="2071670" y="5014316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Rectangle 56"/>
          <p:cNvSpPr/>
          <p:nvPr/>
        </p:nvSpPr>
        <p:spPr>
          <a:xfrm>
            <a:off x="5786446" y="4085622"/>
            <a:ext cx="142876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Rectangle 57"/>
          <p:cNvSpPr/>
          <p:nvPr/>
        </p:nvSpPr>
        <p:spPr>
          <a:xfrm>
            <a:off x="4929190" y="4371374"/>
            <a:ext cx="14287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Rectangle 58"/>
          <p:cNvSpPr/>
          <p:nvPr/>
        </p:nvSpPr>
        <p:spPr>
          <a:xfrm>
            <a:off x="4071934" y="4514250"/>
            <a:ext cx="14287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Rectangle 59"/>
          <p:cNvSpPr/>
          <p:nvPr/>
        </p:nvSpPr>
        <p:spPr>
          <a:xfrm>
            <a:off x="2643174" y="4800002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Rectangle 60"/>
          <p:cNvSpPr/>
          <p:nvPr/>
        </p:nvSpPr>
        <p:spPr>
          <a:xfrm>
            <a:off x="3786182" y="4585688"/>
            <a:ext cx="14287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Rectangle 61"/>
          <p:cNvSpPr/>
          <p:nvPr/>
        </p:nvSpPr>
        <p:spPr>
          <a:xfrm>
            <a:off x="5500694" y="4228498"/>
            <a:ext cx="142876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Rectangle 62"/>
          <p:cNvSpPr/>
          <p:nvPr/>
        </p:nvSpPr>
        <p:spPr>
          <a:xfrm>
            <a:off x="3500430" y="4728564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Rectangle 63"/>
          <p:cNvSpPr/>
          <p:nvPr/>
        </p:nvSpPr>
        <p:spPr>
          <a:xfrm>
            <a:off x="6357950" y="408562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Rectangle 64"/>
          <p:cNvSpPr/>
          <p:nvPr/>
        </p:nvSpPr>
        <p:spPr>
          <a:xfrm>
            <a:off x="4643438" y="4442812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Rectangle 65"/>
          <p:cNvSpPr/>
          <p:nvPr/>
        </p:nvSpPr>
        <p:spPr>
          <a:xfrm>
            <a:off x="2357422" y="4942878"/>
            <a:ext cx="142876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Rectangle 66"/>
          <p:cNvSpPr/>
          <p:nvPr/>
        </p:nvSpPr>
        <p:spPr>
          <a:xfrm>
            <a:off x="4357686" y="4514250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Rectangle 67"/>
          <p:cNvSpPr/>
          <p:nvPr/>
        </p:nvSpPr>
        <p:spPr>
          <a:xfrm>
            <a:off x="2928926" y="4800002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Rectangle 68"/>
          <p:cNvSpPr/>
          <p:nvPr/>
        </p:nvSpPr>
        <p:spPr>
          <a:xfrm>
            <a:off x="5214942" y="4299936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Rectangle 69"/>
          <p:cNvSpPr/>
          <p:nvPr/>
        </p:nvSpPr>
        <p:spPr>
          <a:xfrm>
            <a:off x="6072198" y="408562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Rectangle 70"/>
          <p:cNvSpPr/>
          <p:nvPr/>
        </p:nvSpPr>
        <p:spPr>
          <a:xfrm>
            <a:off x="3214678" y="4800002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Up Arrow 54"/>
          <p:cNvSpPr/>
          <p:nvPr/>
        </p:nvSpPr>
        <p:spPr>
          <a:xfrm>
            <a:off x="1175634" y="3085490"/>
            <a:ext cx="214314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Straight Connector 74"/>
          <p:cNvCxnSpPr/>
          <p:nvPr/>
        </p:nvCxnSpPr>
        <p:spPr>
          <a:xfrm>
            <a:off x="857224" y="2728300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57224" y="2513986"/>
            <a:ext cx="7358114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57224" y="2442548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57224" y="2299672"/>
            <a:ext cx="7358114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57224" y="2228234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57224" y="2085358"/>
            <a:ext cx="7358114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57224" y="2013920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57224" y="1942482"/>
            <a:ext cx="7358114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57224" y="1799606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Up Arrow 71"/>
          <p:cNvSpPr/>
          <p:nvPr/>
        </p:nvSpPr>
        <p:spPr>
          <a:xfrm>
            <a:off x="5264608" y="3014052"/>
            <a:ext cx="214314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02899 -2.59259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03073 4.07407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9 -2.59259E-6 L 0.06041 -2.59259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4.07407E-6 L 0.06007 4.07407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7 4.07407E-6 L 0.09201 4.07407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2.59259E-6 L 0.09201 -2.59259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01 -2.59259E-6 L 0.12344 -2.59259E-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44 -2.59259E-6 L 0.15503 -2.59259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01 4.07407E-6 L 0.12291 4.07407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1 4.07407E-6 L 0.15208 4.07407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55" grpId="0" animBg="1"/>
      <p:bldP spid="55" grpId="1" animBg="1"/>
      <p:bldP spid="55" grpId="2" animBg="1"/>
      <p:bldP spid="55" grpId="3" animBg="1"/>
      <p:bldP spid="55" grpId="4" animBg="1"/>
      <p:bldP spid="72" grpId="0" animBg="1"/>
      <p:bldP spid="72" grpId="1" animBg="1"/>
      <p:bldP spid="72" grpId="2" animBg="1"/>
      <p:bldP spid="72" grpId="3" animBg="1"/>
      <p:bldP spid="72" grpId="4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th-TH" dirty="0"/>
          </a:p>
        </p:txBody>
      </p:sp>
      <p:sp>
        <p:nvSpPr>
          <p:cNvPr id="39" name="Rectangle 38"/>
          <p:cNvSpPr/>
          <p:nvPr/>
        </p:nvSpPr>
        <p:spPr>
          <a:xfrm>
            <a:off x="1214414" y="2728300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3214678" y="1799606"/>
            <a:ext cx="142876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 40"/>
          <p:cNvSpPr/>
          <p:nvPr/>
        </p:nvSpPr>
        <p:spPr>
          <a:xfrm>
            <a:off x="2643174" y="2085358"/>
            <a:ext cx="14287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/>
          <p:cNvSpPr/>
          <p:nvPr/>
        </p:nvSpPr>
        <p:spPr>
          <a:xfrm>
            <a:off x="2357422" y="2228234"/>
            <a:ext cx="14287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/>
          <p:cNvSpPr/>
          <p:nvPr/>
        </p:nvSpPr>
        <p:spPr>
          <a:xfrm>
            <a:off x="1500166" y="2513986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/>
          <p:cNvSpPr/>
          <p:nvPr/>
        </p:nvSpPr>
        <p:spPr>
          <a:xfrm>
            <a:off x="2071670" y="2299672"/>
            <a:ext cx="14287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2928926" y="1942482"/>
            <a:ext cx="142876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/>
          <p:cNvSpPr/>
          <p:nvPr/>
        </p:nvSpPr>
        <p:spPr>
          <a:xfrm>
            <a:off x="1785918" y="2442548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7286644" y="1799606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/>
          <p:cNvSpPr/>
          <p:nvPr/>
        </p:nvSpPr>
        <p:spPr>
          <a:xfrm>
            <a:off x="6429388" y="2156796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ectangle 48"/>
          <p:cNvSpPr/>
          <p:nvPr/>
        </p:nvSpPr>
        <p:spPr>
          <a:xfrm>
            <a:off x="5286380" y="2656862"/>
            <a:ext cx="142876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6143636" y="2228234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ectangle 50"/>
          <p:cNvSpPr/>
          <p:nvPr/>
        </p:nvSpPr>
        <p:spPr>
          <a:xfrm>
            <a:off x="5572132" y="2513986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6715140" y="2013920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Rectangle 52"/>
          <p:cNvSpPr/>
          <p:nvPr/>
        </p:nvSpPr>
        <p:spPr>
          <a:xfrm>
            <a:off x="7000892" y="1799606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/>
          <p:cNvSpPr/>
          <p:nvPr/>
        </p:nvSpPr>
        <p:spPr>
          <a:xfrm>
            <a:off x="5857884" y="2513986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ectangle 37"/>
          <p:cNvSpPr/>
          <p:nvPr/>
        </p:nvSpPr>
        <p:spPr>
          <a:xfrm>
            <a:off x="2071670" y="5014316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Rectangle 56"/>
          <p:cNvSpPr/>
          <p:nvPr/>
        </p:nvSpPr>
        <p:spPr>
          <a:xfrm>
            <a:off x="5786446" y="4085622"/>
            <a:ext cx="142876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Rectangle 57"/>
          <p:cNvSpPr/>
          <p:nvPr/>
        </p:nvSpPr>
        <p:spPr>
          <a:xfrm>
            <a:off x="4929190" y="4371374"/>
            <a:ext cx="14287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Rectangle 58"/>
          <p:cNvSpPr/>
          <p:nvPr/>
        </p:nvSpPr>
        <p:spPr>
          <a:xfrm>
            <a:off x="4071934" y="4514250"/>
            <a:ext cx="14287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Rectangle 59"/>
          <p:cNvSpPr/>
          <p:nvPr/>
        </p:nvSpPr>
        <p:spPr>
          <a:xfrm>
            <a:off x="2643174" y="4800002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Rectangle 60"/>
          <p:cNvSpPr/>
          <p:nvPr/>
        </p:nvSpPr>
        <p:spPr>
          <a:xfrm>
            <a:off x="3786182" y="4585688"/>
            <a:ext cx="14287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Rectangle 61"/>
          <p:cNvSpPr/>
          <p:nvPr/>
        </p:nvSpPr>
        <p:spPr>
          <a:xfrm>
            <a:off x="5500694" y="4228498"/>
            <a:ext cx="142876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Rectangle 62"/>
          <p:cNvSpPr/>
          <p:nvPr/>
        </p:nvSpPr>
        <p:spPr>
          <a:xfrm>
            <a:off x="3500430" y="4728564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Rectangle 63"/>
          <p:cNvSpPr/>
          <p:nvPr/>
        </p:nvSpPr>
        <p:spPr>
          <a:xfrm>
            <a:off x="6357950" y="408562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Rectangle 64"/>
          <p:cNvSpPr/>
          <p:nvPr/>
        </p:nvSpPr>
        <p:spPr>
          <a:xfrm>
            <a:off x="4643438" y="4442812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Rectangle 65"/>
          <p:cNvSpPr/>
          <p:nvPr/>
        </p:nvSpPr>
        <p:spPr>
          <a:xfrm>
            <a:off x="2357422" y="4942878"/>
            <a:ext cx="142876" cy="214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Rectangle 66"/>
          <p:cNvSpPr/>
          <p:nvPr/>
        </p:nvSpPr>
        <p:spPr>
          <a:xfrm>
            <a:off x="4357686" y="4514250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Rectangle 67"/>
          <p:cNvSpPr/>
          <p:nvPr/>
        </p:nvSpPr>
        <p:spPr>
          <a:xfrm>
            <a:off x="2928926" y="4800002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Rectangle 68"/>
          <p:cNvSpPr/>
          <p:nvPr/>
        </p:nvSpPr>
        <p:spPr>
          <a:xfrm>
            <a:off x="5214942" y="4299936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Rectangle 69"/>
          <p:cNvSpPr/>
          <p:nvPr/>
        </p:nvSpPr>
        <p:spPr>
          <a:xfrm>
            <a:off x="6072198" y="408562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Rectangle 70"/>
          <p:cNvSpPr/>
          <p:nvPr/>
        </p:nvSpPr>
        <p:spPr>
          <a:xfrm>
            <a:off x="3214678" y="4800002"/>
            <a:ext cx="142876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2" name="Right Arrow 71"/>
          <p:cNvSpPr/>
          <p:nvPr/>
        </p:nvSpPr>
        <p:spPr>
          <a:xfrm rot="7765303">
            <a:off x="5193250" y="3369191"/>
            <a:ext cx="785818" cy="5000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Right Arrow 72"/>
          <p:cNvSpPr/>
          <p:nvPr/>
        </p:nvSpPr>
        <p:spPr>
          <a:xfrm rot="3745891">
            <a:off x="2582313" y="3370910"/>
            <a:ext cx="785818" cy="5000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/>
          <p:cNvSpPr txBox="1"/>
          <p:nvPr/>
        </p:nvSpPr>
        <p:spPr>
          <a:xfrm>
            <a:off x="5214942" y="94235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Θ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(n)</a:t>
            </a:r>
            <a:endParaRPr lang="th-TH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T(n) = 2T(n/2) + O(n)</a:t>
            </a:r>
          </a:p>
          <a:p>
            <a:endParaRPr lang="en-US" dirty="0" smtClean="0"/>
          </a:p>
          <a:p>
            <a:r>
              <a:rPr lang="en-US" dirty="0" smtClean="0"/>
              <a:t>Master method</a:t>
            </a:r>
          </a:p>
          <a:p>
            <a:pPr lvl="1"/>
            <a:r>
              <a:rPr lang="en-US" dirty="0" smtClean="0"/>
              <a:t>T(n) = O(n </a:t>
            </a:r>
            <a:r>
              <a:rPr lang="en-US" dirty="0" err="1" smtClean="0"/>
              <a:t>lg</a:t>
            </a:r>
            <a:r>
              <a:rPr lang="en-US" dirty="0" smtClean="0"/>
              <a:t> 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Sorting Problem (again)</a:t>
            </a:r>
            <a:endParaRPr lang="th-T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of numbers</a:t>
            </a:r>
          </a:p>
          <a:p>
            <a:pPr lvl="1"/>
            <a:r>
              <a:rPr lang="en-US" dirty="0"/>
              <a:t>A = [a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The sequence A that is sorted from min to max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Merge Sort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the use of external memory for merging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Are there any other way such that conquering is not that complex?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Topic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divide?</a:t>
            </a:r>
          </a:p>
          <a:p>
            <a:pPr lvl="1"/>
            <a:r>
              <a:rPr lang="en-US" dirty="0" smtClean="0"/>
              <a:t>Try doing the same thing as the merge sort</a:t>
            </a:r>
          </a:p>
          <a:p>
            <a:pPr lvl="1"/>
            <a:r>
              <a:rPr lang="en-US" dirty="0" smtClean="0"/>
              <a:t>Add that every element in the first half is less than the second half</a:t>
            </a:r>
          </a:p>
          <a:p>
            <a:pPr lvl="2"/>
            <a:r>
              <a:rPr lang="en-US" dirty="0" smtClean="0"/>
              <a:t>Can we do that?</a:t>
            </a:r>
          </a:p>
          <a:p>
            <a:r>
              <a:rPr lang="en-US" dirty="0" smtClean="0"/>
              <a:t>How to conquer?</a:t>
            </a:r>
          </a:p>
          <a:p>
            <a:pPr lvl="1"/>
            <a:r>
              <a:rPr lang="en-US" dirty="0" smtClean="0"/>
              <a:t>The sorted result should be easier to merge?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Laborious dividing</a:t>
            </a:r>
          </a:p>
          <a:p>
            <a:pPr lvl="1"/>
            <a:r>
              <a:rPr lang="en-US" dirty="0" smtClean="0"/>
              <a:t>Divide array into two arrays</a:t>
            </a:r>
          </a:p>
          <a:p>
            <a:pPr lvl="2"/>
            <a:r>
              <a:rPr lang="en-US" dirty="0" smtClean="0"/>
              <a:t>Add the requirement of value of the array</a:t>
            </a:r>
          </a:p>
          <a:p>
            <a:r>
              <a:rPr lang="en-US" dirty="0" smtClean="0"/>
              <a:t>Simplest conquer</a:t>
            </a:r>
          </a:p>
          <a:p>
            <a:pPr lvl="1"/>
            <a:r>
              <a:rPr lang="en-US" dirty="0" smtClean="0"/>
              <a:t>Simply connect the result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dividing scheme possible?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manage to have two </a:t>
            </a:r>
            <a:r>
              <a:rPr lang="en-US" dirty="0" err="1" smtClean="0"/>
              <a:t>subproblems</a:t>
            </a:r>
            <a:r>
              <a:rPr lang="en-US" dirty="0" smtClean="0"/>
              <a:t> of equal size</a:t>
            </a:r>
          </a:p>
          <a:p>
            <a:pPr lvl="1"/>
            <a:r>
              <a:rPr lang="en-US" dirty="0" smtClean="0"/>
              <a:t>That satisfy our need?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trade off?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Median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know the median</a:t>
            </a:r>
          </a:p>
          <a:p>
            <a:pPr lvl="1"/>
            <a:r>
              <a:rPr lang="en-US" dirty="0" smtClean="0"/>
              <a:t>There are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n/2 elements </a:t>
            </a:r>
            <a:r>
              <a:rPr lang="en-US" dirty="0" smtClean="0"/>
              <a:t>which are not more than the median</a:t>
            </a:r>
          </a:p>
          <a:p>
            <a:pPr lvl="1"/>
            <a:r>
              <a:rPr lang="en-US" dirty="0" smtClean="0"/>
              <a:t>There are another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n/2 elements </a:t>
            </a:r>
            <a:r>
              <a:rPr lang="en-US" dirty="0" smtClean="0"/>
              <a:t>which are not less than the median</a:t>
            </a:r>
          </a:p>
          <a:p>
            <a:r>
              <a:rPr lang="en-US" dirty="0" smtClean="0"/>
              <a:t>Can we have the median?</a:t>
            </a:r>
          </a:p>
          <a:p>
            <a:pPr lvl="1"/>
            <a:r>
              <a:rPr lang="en-US" dirty="0" smtClean="0"/>
              <a:t>Hardly possible at this step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Division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we simplify?</a:t>
            </a:r>
          </a:p>
          <a:p>
            <a:pPr lvl="1"/>
            <a:r>
              <a:rPr lang="en-US" dirty="0" smtClean="0"/>
              <a:t>Not using the median?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There are </a:t>
            </a:r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 elements </a:t>
            </a:r>
            <a:r>
              <a:rPr lang="en-US" dirty="0" smtClean="0"/>
              <a:t>which are not more than the median</a:t>
            </a:r>
          </a:p>
          <a:p>
            <a:pPr lvl="1"/>
            <a:r>
              <a:rPr lang="en-US" dirty="0" smtClean="0"/>
              <a:t>There are another </a:t>
            </a:r>
            <a:r>
              <a:rPr lang="en-US" sz="3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(n-k) elements </a:t>
            </a:r>
            <a:r>
              <a:rPr lang="en-US" dirty="0" smtClean="0"/>
              <a:t>which are not less than the median</a:t>
            </a:r>
          </a:p>
          <a:p>
            <a:r>
              <a:rPr lang="en-US" dirty="0" smtClean="0"/>
              <a:t>Simply pick any member and use it as a “pivot”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              </a:t>
            </a:r>
            <a:r>
              <a:rPr lang="el-GR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Θ</a:t>
            </a: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(n)</a:t>
            </a:r>
            <a:endParaRPr lang="th-TH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571736" y="3500438"/>
            <a:ext cx="3714776" cy="714380"/>
          </a:xfrm>
          <a:prstGeom prst="downArrow">
            <a:avLst>
              <a:gd name="adj1" fmla="val 62308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partitioning</a:t>
            </a:r>
            <a:endParaRPr lang="th-TH" dirty="0"/>
          </a:p>
        </p:txBody>
      </p:sp>
      <p:sp>
        <p:nvSpPr>
          <p:cNvPr id="21" name="Rectangle 20"/>
          <p:cNvSpPr/>
          <p:nvPr/>
        </p:nvSpPr>
        <p:spPr>
          <a:xfrm>
            <a:off x="4143372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4429124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4714876" y="2428868"/>
            <a:ext cx="14287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Rectangle 23"/>
          <p:cNvSpPr/>
          <p:nvPr/>
        </p:nvSpPr>
        <p:spPr>
          <a:xfrm>
            <a:off x="5000628" y="2928934"/>
            <a:ext cx="1428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5286380" y="2500306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5572132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5857884" y="2285992"/>
            <a:ext cx="14287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/>
          <p:cNvSpPr/>
          <p:nvPr/>
        </p:nvSpPr>
        <p:spPr>
          <a:xfrm>
            <a:off x="6143636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6429388" y="2786058"/>
            <a:ext cx="1428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 29"/>
          <p:cNvSpPr/>
          <p:nvPr/>
        </p:nvSpPr>
        <p:spPr>
          <a:xfrm>
            <a:off x="3286116" y="3000372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/>
          <p:cNvSpPr/>
          <p:nvPr/>
        </p:nvSpPr>
        <p:spPr>
          <a:xfrm>
            <a:off x="2428860" y="2071678"/>
            <a:ext cx="14287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/>
          <p:cNvSpPr/>
          <p:nvPr/>
        </p:nvSpPr>
        <p:spPr>
          <a:xfrm>
            <a:off x="2714612" y="2357430"/>
            <a:ext cx="14287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/>
          <p:cNvSpPr/>
          <p:nvPr/>
        </p:nvSpPr>
        <p:spPr>
          <a:xfrm>
            <a:off x="3000364" y="2500306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/>
          <p:cNvSpPr/>
          <p:nvPr/>
        </p:nvSpPr>
        <p:spPr>
          <a:xfrm>
            <a:off x="2143108" y="2714620"/>
            <a:ext cx="14287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/>
          <p:cNvSpPr/>
          <p:nvPr/>
        </p:nvSpPr>
        <p:spPr>
          <a:xfrm>
            <a:off x="3571868" y="2571744"/>
            <a:ext cx="14287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/>
          <p:cNvSpPr/>
          <p:nvPr/>
        </p:nvSpPr>
        <p:spPr>
          <a:xfrm>
            <a:off x="3857620" y="2214554"/>
            <a:ext cx="14287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 36"/>
          <p:cNvSpPr/>
          <p:nvPr/>
        </p:nvSpPr>
        <p:spPr>
          <a:xfrm>
            <a:off x="3571868" y="5143512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ectangle 37"/>
          <p:cNvSpPr/>
          <p:nvPr/>
        </p:nvSpPr>
        <p:spPr>
          <a:xfrm>
            <a:off x="4429124" y="442913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4714876" y="4786322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3000364" y="5286388"/>
            <a:ext cx="142876" cy="21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 40"/>
          <p:cNvSpPr/>
          <p:nvPr/>
        </p:nvSpPr>
        <p:spPr>
          <a:xfrm>
            <a:off x="5286380" y="4857760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/>
          <p:cNvSpPr/>
          <p:nvPr/>
        </p:nvSpPr>
        <p:spPr>
          <a:xfrm>
            <a:off x="2714612" y="5143512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/>
          <p:cNvSpPr/>
          <p:nvPr/>
        </p:nvSpPr>
        <p:spPr>
          <a:xfrm>
            <a:off x="5857884" y="4643446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/>
          <p:cNvSpPr/>
          <p:nvPr/>
        </p:nvSpPr>
        <p:spPr>
          <a:xfrm>
            <a:off x="6143636" y="442913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2428860" y="5143512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/>
          <p:cNvSpPr/>
          <p:nvPr/>
        </p:nvSpPr>
        <p:spPr>
          <a:xfrm>
            <a:off x="3286116" y="5357826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6429388" y="4429132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/>
          <p:cNvSpPr/>
          <p:nvPr/>
        </p:nvSpPr>
        <p:spPr>
          <a:xfrm>
            <a:off x="5572132" y="4714884"/>
            <a:ext cx="142876" cy="785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ectangle 48"/>
          <p:cNvSpPr/>
          <p:nvPr/>
        </p:nvSpPr>
        <p:spPr>
          <a:xfrm>
            <a:off x="5000628" y="4857760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2143108" y="5072074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ectangle 50"/>
          <p:cNvSpPr/>
          <p:nvPr/>
        </p:nvSpPr>
        <p:spPr>
          <a:xfrm>
            <a:off x="4143372" y="4929198"/>
            <a:ext cx="142876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3857620" y="4572008"/>
            <a:ext cx="142876" cy="928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Left Brace 52"/>
          <p:cNvSpPr/>
          <p:nvPr/>
        </p:nvSpPr>
        <p:spPr>
          <a:xfrm rot="16200000">
            <a:off x="2821769" y="4964917"/>
            <a:ext cx="285752" cy="1643074"/>
          </a:xfrm>
          <a:prstGeom prst="leftBrace">
            <a:avLst>
              <a:gd name="adj1" fmla="val 8333"/>
              <a:gd name="adj2" fmla="val 49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Left Brace 53"/>
          <p:cNvSpPr/>
          <p:nvPr/>
        </p:nvSpPr>
        <p:spPr>
          <a:xfrm rot="16200000">
            <a:off x="5072066" y="4429132"/>
            <a:ext cx="285752" cy="2714644"/>
          </a:xfrm>
          <a:prstGeom prst="leftBrace">
            <a:avLst>
              <a:gd name="adj1" fmla="val 8333"/>
              <a:gd name="adj2" fmla="val 49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TextBox 54"/>
          <p:cNvSpPr txBox="1"/>
          <p:nvPr/>
        </p:nvSpPr>
        <p:spPr>
          <a:xfrm>
            <a:off x="2571736" y="600076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First k element</a:t>
            </a:r>
            <a:endParaRPr lang="th-TH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4876" y="600076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Other n- k element</a:t>
            </a:r>
            <a:endParaRPr lang="th-TH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by Recursion </a:t>
            </a:r>
            <a:endParaRPr lang="th-TH" dirty="0"/>
          </a:p>
        </p:txBody>
      </p:sp>
      <p:sp>
        <p:nvSpPr>
          <p:cNvPr id="20" name="Down Arrow 19"/>
          <p:cNvSpPr/>
          <p:nvPr/>
        </p:nvSpPr>
        <p:spPr>
          <a:xfrm>
            <a:off x="2571736" y="3500438"/>
            <a:ext cx="3714776" cy="714380"/>
          </a:xfrm>
          <a:prstGeom prst="downArrow">
            <a:avLst>
              <a:gd name="adj1" fmla="val 62308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</a:t>
            </a:r>
            <a:endParaRPr lang="th-TH" dirty="0"/>
          </a:p>
        </p:txBody>
      </p:sp>
      <p:sp>
        <p:nvSpPr>
          <p:cNvPr id="37" name="Rectangle 36"/>
          <p:cNvSpPr/>
          <p:nvPr/>
        </p:nvSpPr>
        <p:spPr>
          <a:xfrm>
            <a:off x="3286116" y="5072074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ectangle 37"/>
          <p:cNvSpPr/>
          <p:nvPr/>
        </p:nvSpPr>
        <p:spPr>
          <a:xfrm>
            <a:off x="5857884" y="4357694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4714876" y="4714884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2428860" y="5214950"/>
            <a:ext cx="142876" cy="21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 40"/>
          <p:cNvSpPr/>
          <p:nvPr/>
        </p:nvSpPr>
        <p:spPr>
          <a:xfrm>
            <a:off x="4143372" y="4786322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/>
          <p:cNvSpPr/>
          <p:nvPr/>
        </p:nvSpPr>
        <p:spPr>
          <a:xfrm>
            <a:off x="2714612" y="5072074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/>
          <p:cNvSpPr/>
          <p:nvPr/>
        </p:nvSpPr>
        <p:spPr>
          <a:xfrm>
            <a:off x="5286380" y="4572008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/>
          <p:cNvSpPr/>
          <p:nvPr/>
        </p:nvSpPr>
        <p:spPr>
          <a:xfrm>
            <a:off x="6143636" y="4357694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3000364" y="5072074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/>
          <p:cNvSpPr/>
          <p:nvPr/>
        </p:nvSpPr>
        <p:spPr>
          <a:xfrm>
            <a:off x="2143108" y="5286388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6429388" y="4357694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/>
          <p:cNvSpPr/>
          <p:nvPr/>
        </p:nvSpPr>
        <p:spPr>
          <a:xfrm>
            <a:off x="5000628" y="4643446"/>
            <a:ext cx="142876" cy="785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ectangle 48"/>
          <p:cNvSpPr/>
          <p:nvPr/>
        </p:nvSpPr>
        <p:spPr>
          <a:xfrm>
            <a:off x="4429124" y="4786322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3571868" y="5000636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ectangle 50"/>
          <p:cNvSpPr/>
          <p:nvPr/>
        </p:nvSpPr>
        <p:spPr>
          <a:xfrm>
            <a:off x="3857620" y="4857760"/>
            <a:ext cx="142876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5572132" y="4500570"/>
            <a:ext cx="142876" cy="928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Rectangle 56"/>
          <p:cNvSpPr/>
          <p:nvPr/>
        </p:nvSpPr>
        <p:spPr>
          <a:xfrm>
            <a:off x="3571868" y="2786058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Rectangle 57"/>
          <p:cNvSpPr/>
          <p:nvPr/>
        </p:nvSpPr>
        <p:spPr>
          <a:xfrm>
            <a:off x="4429124" y="2071678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Rectangle 58"/>
          <p:cNvSpPr/>
          <p:nvPr/>
        </p:nvSpPr>
        <p:spPr>
          <a:xfrm>
            <a:off x="4714876" y="2428868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Rectangle 59"/>
          <p:cNvSpPr/>
          <p:nvPr/>
        </p:nvSpPr>
        <p:spPr>
          <a:xfrm>
            <a:off x="3000364" y="2928934"/>
            <a:ext cx="142876" cy="21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Rectangle 60"/>
          <p:cNvSpPr/>
          <p:nvPr/>
        </p:nvSpPr>
        <p:spPr>
          <a:xfrm>
            <a:off x="5286380" y="2500306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Rectangle 61"/>
          <p:cNvSpPr/>
          <p:nvPr/>
        </p:nvSpPr>
        <p:spPr>
          <a:xfrm>
            <a:off x="2714612" y="2786058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Rectangle 62"/>
          <p:cNvSpPr/>
          <p:nvPr/>
        </p:nvSpPr>
        <p:spPr>
          <a:xfrm>
            <a:off x="5857884" y="2285992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Rectangle 63"/>
          <p:cNvSpPr/>
          <p:nvPr/>
        </p:nvSpPr>
        <p:spPr>
          <a:xfrm>
            <a:off x="6143636" y="2071678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Rectangle 64"/>
          <p:cNvSpPr/>
          <p:nvPr/>
        </p:nvSpPr>
        <p:spPr>
          <a:xfrm>
            <a:off x="2428860" y="2786058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Rectangle 65"/>
          <p:cNvSpPr/>
          <p:nvPr/>
        </p:nvSpPr>
        <p:spPr>
          <a:xfrm>
            <a:off x="3286116" y="3000372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Rectangle 66"/>
          <p:cNvSpPr/>
          <p:nvPr/>
        </p:nvSpPr>
        <p:spPr>
          <a:xfrm>
            <a:off x="6429388" y="2071678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Rectangle 67"/>
          <p:cNvSpPr/>
          <p:nvPr/>
        </p:nvSpPr>
        <p:spPr>
          <a:xfrm>
            <a:off x="5572132" y="2357430"/>
            <a:ext cx="142876" cy="785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Rectangle 68"/>
          <p:cNvSpPr/>
          <p:nvPr/>
        </p:nvSpPr>
        <p:spPr>
          <a:xfrm>
            <a:off x="5000628" y="2500306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Rectangle 69"/>
          <p:cNvSpPr/>
          <p:nvPr/>
        </p:nvSpPr>
        <p:spPr>
          <a:xfrm>
            <a:off x="2143108" y="2714620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Rectangle 70"/>
          <p:cNvSpPr/>
          <p:nvPr/>
        </p:nvSpPr>
        <p:spPr>
          <a:xfrm>
            <a:off x="4143372" y="2571744"/>
            <a:ext cx="142876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2" name="Rectangle 71"/>
          <p:cNvSpPr/>
          <p:nvPr/>
        </p:nvSpPr>
        <p:spPr>
          <a:xfrm>
            <a:off x="3857620" y="2214554"/>
            <a:ext cx="142876" cy="928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TextBox 72"/>
          <p:cNvSpPr txBox="1"/>
          <p:nvPr/>
        </p:nvSpPr>
        <p:spPr>
          <a:xfrm>
            <a:off x="3643306" y="5929330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T(k) + T(n – k)</a:t>
            </a:r>
            <a:endParaRPr lang="th-TH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Conquer              </a:t>
            </a: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O(1)</a:t>
            </a:r>
            <a:endParaRPr lang="th-TH" dirty="0"/>
          </a:p>
        </p:txBody>
      </p:sp>
      <p:sp>
        <p:nvSpPr>
          <p:cNvPr id="37" name="Rectangle 36"/>
          <p:cNvSpPr/>
          <p:nvPr/>
        </p:nvSpPr>
        <p:spPr>
          <a:xfrm>
            <a:off x="3214678" y="2786058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ectangle 37"/>
          <p:cNvSpPr/>
          <p:nvPr/>
        </p:nvSpPr>
        <p:spPr>
          <a:xfrm>
            <a:off x="5786446" y="2071678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4643438" y="2428868"/>
            <a:ext cx="142876" cy="714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2357422" y="2928934"/>
            <a:ext cx="142876" cy="21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 40"/>
          <p:cNvSpPr/>
          <p:nvPr/>
        </p:nvSpPr>
        <p:spPr>
          <a:xfrm>
            <a:off x="4071934" y="2500306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Rectangle 41"/>
          <p:cNvSpPr/>
          <p:nvPr/>
        </p:nvSpPr>
        <p:spPr>
          <a:xfrm>
            <a:off x="2643174" y="2786058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Rectangle 42"/>
          <p:cNvSpPr/>
          <p:nvPr/>
        </p:nvSpPr>
        <p:spPr>
          <a:xfrm>
            <a:off x="5214942" y="2285992"/>
            <a:ext cx="142876" cy="857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/>
          <p:cNvSpPr/>
          <p:nvPr/>
        </p:nvSpPr>
        <p:spPr>
          <a:xfrm>
            <a:off x="6072198" y="2071678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 44"/>
          <p:cNvSpPr/>
          <p:nvPr/>
        </p:nvSpPr>
        <p:spPr>
          <a:xfrm>
            <a:off x="2928926" y="2786058"/>
            <a:ext cx="142876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/>
          <p:cNvSpPr/>
          <p:nvPr/>
        </p:nvSpPr>
        <p:spPr>
          <a:xfrm>
            <a:off x="2071670" y="3000372"/>
            <a:ext cx="142876" cy="142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/>
          <p:cNvSpPr/>
          <p:nvPr/>
        </p:nvSpPr>
        <p:spPr>
          <a:xfrm>
            <a:off x="6357950" y="2071678"/>
            <a:ext cx="142876" cy="1071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/>
          <p:cNvSpPr/>
          <p:nvPr/>
        </p:nvSpPr>
        <p:spPr>
          <a:xfrm>
            <a:off x="4929190" y="2357430"/>
            <a:ext cx="142876" cy="7858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ectangle 48"/>
          <p:cNvSpPr/>
          <p:nvPr/>
        </p:nvSpPr>
        <p:spPr>
          <a:xfrm>
            <a:off x="4357686" y="2500306"/>
            <a:ext cx="142876" cy="642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 49"/>
          <p:cNvSpPr/>
          <p:nvPr/>
        </p:nvSpPr>
        <p:spPr>
          <a:xfrm>
            <a:off x="3500430" y="2714620"/>
            <a:ext cx="14287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ectangle 50"/>
          <p:cNvSpPr/>
          <p:nvPr/>
        </p:nvSpPr>
        <p:spPr>
          <a:xfrm>
            <a:off x="3786182" y="2571744"/>
            <a:ext cx="142876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/>
          <p:cNvSpPr/>
          <p:nvPr/>
        </p:nvSpPr>
        <p:spPr>
          <a:xfrm>
            <a:off x="5500694" y="2214554"/>
            <a:ext cx="142876" cy="928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/>
          <p:cNvSpPr txBox="1"/>
          <p:nvPr/>
        </p:nvSpPr>
        <p:spPr>
          <a:xfrm>
            <a:off x="3071802" y="5143512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nothing!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T(n) = T(k) + T(n – k) + </a:t>
            </a:r>
            <a:r>
              <a:rPr lang="el-GR" dirty="0" smtClean="0"/>
              <a:t>Θ</a:t>
            </a:r>
            <a:r>
              <a:rPr lang="en-US" dirty="0" smtClean="0"/>
              <a:t>(n) </a:t>
            </a:r>
          </a:p>
          <a:p>
            <a:endParaRPr lang="en-US" dirty="0" smtClean="0"/>
          </a:p>
          <a:p>
            <a:r>
              <a:rPr lang="en-US" dirty="0" smtClean="0"/>
              <a:t>There can be several cases</a:t>
            </a:r>
          </a:p>
          <a:p>
            <a:pPr lvl="1"/>
            <a:r>
              <a:rPr lang="en-US" dirty="0" smtClean="0"/>
              <a:t>Up to which K that we chosen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: Worst 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always is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57356" y="3286124"/>
            <a:ext cx="5643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should be our T(N) ?</a:t>
            </a:r>
          </a:p>
          <a:p>
            <a:endParaRPr lang="en-US" dirty="0" smtClean="0"/>
          </a:p>
          <a:p>
            <a:r>
              <a:rPr lang="en-US" dirty="0" smtClean="0"/>
              <a:t>What is the time complexity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 Design Technique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: Worst 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always is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57356" y="3286124"/>
            <a:ext cx="5643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 = T(1) + T(n – 1) +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  = T(n – 1) +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  = </a:t>
            </a:r>
            <a:r>
              <a:rPr lang="el-GR" dirty="0" smtClean="0"/>
              <a:t>Σ Θ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=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5301208"/>
            <a:ext cx="237626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 good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: Best 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always is the median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286124"/>
            <a:ext cx="5643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should be our T(N) ?</a:t>
            </a:r>
          </a:p>
          <a:p>
            <a:endParaRPr lang="en-US" dirty="0" smtClean="0"/>
          </a:p>
          <a:p>
            <a:r>
              <a:rPr lang="en-US" dirty="0" smtClean="0"/>
              <a:t>What is the time complexity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: Best 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always is the median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14620"/>
            <a:ext cx="5643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 = 2T(n/2) +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  = </a:t>
            </a:r>
            <a:r>
              <a:rPr lang="el-GR" dirty="0" smtClean="0"/>
              <a:t>Θ</a:t>
            </a:r>
            <a:r>
              <a:rPr lang="en-US" dirty="0" smtClean="0"/>
              <a:t>(n log n)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428992" y="4572008"/>
            <a:ext cx="4527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same as the merge sort</a:t>
            </a:r>
          </a:p>
          <a:p>
            <a:r>
              <a:rPr lang="en-US" dirty="0" smtClean="0"/>
              <a:t>(without the need of external memory)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worst 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will the worst case happen?</a:t>
            </a:r>
          </a:p>
          <a:p>
            <a:pPr lvl="1"/>
            <a:r>
              <a:rPr lang="en-US" dirty="0" smtClean="0"/>
              <a:t>When we always selects the smallest element as a pivot</a:t>
            </a:r>
          </a:p>
          <a:p>
            <a:pPr lvl="1"/>
            <a:r>
              <a:rPr lang="en-US" dirty="0" smtClean="0"/>
              <a:t>Depends on pivot selection strategy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we select the first element as a pivot</a:t>
            </a:r>
          </a:p>
          <a:p>
            <a:pPr lvl="1"/>
            <a:r>
              <a:rPr lang="en-US" dirty="0" smtClean="0"/>
              <a:t>What if the data is sorted?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worst 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wrong pivot leads to worst case.</a:t>
            </a:r>
          </a:p>
          <a:p>
            <a:r>
              <a:rPr lang="en-US" dirty="0" smtClean="0"/>
              <a:t>There will exist some input such that for any strategy of “deterministic” pivot selection leads to worst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worst 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“non-deterministic” pivot selection</a:t>
            </a:r>
          </a:p>
          <a:p>
            <a:pPr lvl="1"/>
            <a:r>
              <a:rPr lang="en-US" dirty="0" smtClean="0"/>
              <a:t>i.e., randomized selection</a:t>
            </a:r>
          </a:p>
          <a:p>
            <a:r>
              <a:rPr lang="en-US" dirty="0" smtClean="0"/>
              <a:t>Pick a random element as a pivot</a:t>
            </a:r>
          </a:p>
          <a:p>
            <a:r>
              <a:rPr lang="en-US" dirty="0" smtClean="0"/>
              <a:t>It is unlikely that every selection leads to worst case</a:t>
            </a:r>
          </a:p>
          <a:p>
            <a:r>
              <a:rPr lang="en-US" dirty="0" smtClean="0"/>
              <a:t>We can hope that, on average, </a:t>
            </a:r>
          </a:p>
          <a:p>
            <a:pPr lvl="1"/>
            <a:r>
              <a:rPr lang="en-US" dirty="0" smtClean="0"/>
              <a:t>it is 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Exponential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x, n and k</a:t>
            </a:r>
          </a:p>
          <a:p>
            <a:r>
              <a:rPr lang="en-US" dirty="0" smtClean="0"/>
              <a:t>Output: the value of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mod k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method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785926"/>
            <a:ext cx="5715040" cy="224676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res = x mod k;</a:t>
            </a:r>
          </a:p>
          <a:p>
            <a:r>
              <a:rPr lang="en-US" dirty="0" smtClean="0">
                <a:latin typeface="Consolas" pitchFamily="49" charset="0"/>
              </a:rPr>
              <a:t>for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2 to n) do 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res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res</a:t>
            </a:r>
            <a:r>
              <a:rPr lang="en-US" dirty="0" smtClean="0">
                <a:latin typeface="Consolas" pitchFamily="49" charset="0"/>
              </a:rPr>
              <a:t> * x;   </a:t>
            </a:r>
          </a:p>
          <a:p>
            <a:r>
              <a:rPr lang="en-US" dirty="0" smtClean="0">
                <a:latin typeface="Consolas" pitchFamily="49" charset="0"/>
              </a:rPr>
              <a:t>    res = res mod k;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th-TH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3636" y="4500570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5229200"/>
            <a:ext cx="756084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Using basic facts: </a:t>
            </a:r>
          </a:p>
          <a:p>
            <a:r>
              <a:rPr lang="en-US" dirty="0" smtClean="0"/>
              <a:t>(a * b) mod k = ((a mod k) * (b mod k)) mod 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knows the solution to the smaller problem?</a:t>
            </a:r>
          </a:p>
          <a:p>
            <a:pPr lvl="1"/>
            <a:r>
              <a:rPr lang="en-US" dirty="0" smtClean="0"/>
              <a:t>Smaller problem </a:t>
            </a:r>
            <a:r>
              <a:rPr lang="en-US" dirty="0" smtClean="0">
                <a:sym typeface="Wingdings" pitchFamily="2" charset="2"/>
              </a:rPr>
              <a:t> smaller N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30000" dirty="0" err="1" smtClean="0">
                <a:sym typeface="Wingdings" pitchFamily="2" charset="2"/>
              </a:rPr>
              <a:t>n</a:t>
            </a:r>
            <a:r>
              <a:rPr lang="en-US" baseline="30000" dirty="0" smtClean="0">
                <a:sym typeface="Wingdings" pitchFamily="2" charset="2"/>
              </a:rPr>
              <a:t>   </a:t>
            </a:r>
            <a:r>
              <a:rPr lang="en-US" dirty="0" smtClean="0">
                <a:sym typeface="Wingdings" pitchFamily="2" charset="2"/>
              </a:rPr>
              <a:t>?? from x</a:t>
            </a:r>
            <a:r>
              <a:rPr lang="en-US" baseline="30000" dirty="0" smtClean="0">
                <a:sym typeface="Wingdings" pitchFamily="2" charset="2"/>
              </a:rPr>
              <a:t>(n-e)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 lvl="1"/>
            <a:endParaRPr lang="en-US" baseline="30000" dirty="0" smtClean="0">
              <a:sym typeface="Wingdings" pitchFamily="2" charset="2"/>
            </a:endParaRPr>
          </a:p>
          <a:p>
            <a:pPr lvl="1"/>
            <a:endParaRPr lang="en-US" baseline="30000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Let’s try x</a:t>
            </a:r>
            <a:r>
              <a:rPr lang="en-US" baseline="30000" dirty="0" smtClean="0">
                <a:sym typeface="Wingdings" pitchFamily="2" charset="2"/>
              </a:rPr>
              <a:t>(n/2) 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Induction Analogy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Solve the problem by </a:t>
            </a:r>
          </a:p>
          <a:p>
            <a:pPr lvl="1"/>
            <a:r>
              <a:rPr lang="en-US" dirty="0" smtClean="0"/>
              <a:t>Divide it into smaller parts</a:t>
            </a:r>
          </a:p>
          <a:p>
            <a:pPr lvl="1"/>
            <a:r>
              <a:rPr lang="en-US" dirty="0" smtClean="0"/>
              <a:t>Solve the smaller parts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recursively</a:t>
            </a:r>
            <a:endParaRPr lang="en-US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Merge the result of the smaller parts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divide?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30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= x</a:t>
            </a:r>
            <a:r>
              <a:rPr lang="en-US" baseline="30000" dirty="0" smtClean="0">
                <a:sym typeface="Wingdings" pitchFamily="2" charset="2"/>
              </a:rPr>
              <a:t>n/2 </a:t>
            </a:r>
            <a:r>
              <a:rPr lang="en-US" dirty="0" smtClean="0">
                <a:sym typeface="Wingdings" pitchFamily="2" charset="2"/>
              </a:rPr>
              <a:t>* 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30000" dirty="0" err="1" smtClean="0">
                <a:sym typeface="Wingdings" pitchFamily="2" charset="2"/>
              </a:rPr>
              <a:t>n/2</a:t>
            </a:r>
            <a:r>
              <a:rPr lang="en-US" baseline="30000" dirty="0" smtClean="0">
                <a:sym typeface="Wingdings" pitchFamily="2" charset="2"/>
              </a:rPr>
              <a:t>                </a:t>
            </a:r>
            <a:r>
              <a:rPr lang="en-US" dirty="0" smtClean="0">
                <a:sym typeface="Wingdings" pitchFamily="2" charset="2"/>
              </a:rPr>
              <a:t>(n is even)</a:t>
            </a:r>
            <a:endParaRPr lang="en-US" baseline="30000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30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= x</a:t>
            </a:r>
            <a:r>
              <a:rPr lang="en-US" baseline="30000" dirty="0" smtClean="0">
                <a:sym typeface="Wingdings" pitchFamily="2" charset="2"/>
              </a:rPr>
              <a:t>n/2 </a:t>
            </a:r>
            <a:r>
              <a:rPr lang="en-US" dirty="0" smtClean="0">
                <a:sym typeface="Wingdings" pitchFamily="2" charset="2"/>
              </a:rPr>
              <a:t>* 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30000" dirty="0" err="1" smtClean="0">
                <a:sym typeface="Wingdings" pitchFamily="2" charset="2"/>
              </a:rPr>
              <a:t>n/2</a:t>
            </a:r>
            <a:r>
              <a:rPr lang="en-US" baseline="30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* x      (n is odd)</a:t>
            </a:r>
            <a:endParaRPr lang="en-US" dirty="0" smtClean="0"/>
          </a:p>
          <a:p>
            <a:r>
              <a:rPr lang="en-US" dirty="0" smtClean="0"/>
              <a:t>How to conquer?</a:t>
            </a:r>
            <a:endParaRPr lang="th-TH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 smtClean="0">
                <a:sym typeface="Wingdings" pitchFamily="2" charset="2"/>
              </a:rPr>
              <a:t>x</a:t>
            </a:r>
            <a:r>
              <a:rPr lang="en-US" baseline="30000" dirty="0" smtClean="0">
                <a:sym typeface="Wingdings" pitchFamily="2" charset="2"/>
              </a:rPr>
              <a:t>n/2 </a:t>
            </a:r>
            <a:r>
              <a:rPr lang="en-US" dirty="0" smtClean="0">
                <a:sym typeface="Wingdings" pitchFamily="2" charset="2"/>
              </a:rPr>
              <a:t>mod k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Square and times with x, if needed,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mod k afterward</a:t>
            </a:r>
            <a:endParaRPr lang="en-US" dirty="0" smtClean="0"/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T(n) = T(n/2) + </a:t>
            </a:r>
            <a:r>
              <a:rPr lang="el-GR" dirty="0" smtClean="0"/>
              <a:t>Θ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         = O(log n)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r>
              <a:rPr lang="en-US" baseline="30000" dirty="0" smtClean="0"/>
              <a:t>92</a:t>
            </a:r>
            <a:r>
              <a:rPr lang="en-US" dirty="0" smtClean="0"/>
              <a:t> mod 10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36576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</a:t>
            </a:r>
            <a:r>
              <a:rPr lang="en-US" sz="2800" baseline="30000" dirty="0" smtClean="0"/>
              <a:t>92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46</a:t>
            </a:r>
            <a:r>
              <a:rPr lang="en-US" sz="2800" dirty="0" smtClean="0"/>
              <a:t> × 2</a:t>
            </a:r>
            <a:r>
              <a:rPr lang="en-US" sz="2800" baseline="30000" dirty="0" smtClean="0"/>
              <a:t>46</a:t>
            </a:r>
          </a:p>
          <a:p>
            <a:r>
              <a:rPr lang="en-US" sz="2800" dirty="0" smtClean="0"/>
              <a:t>2</a:t>
            </a:r>
            <a:r>
              <a:rPr lang="en-US" sz="2800" baseline="30000" dirty="0" smtClean="0"/>
              <a:t>46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23</a:t>
            </a:r>
            <a:r>
              <a:rPr lang="en-US" sz="2800" dirty="0" smtClean="0"/>
              <a:t> × 2</a:t>
            </a:r>
            <a:r>
              <a:rPr lang="en-US" sz="2800" baseline="30000" dirty="0" smtClean="0"/>
              <a:t>23</a:t>
            </a:r>
          </a:p>
          <a:p>
            <a:r>
              <a:rPr lang="en-US" sz="2800" dirty="0" smtClean="0"/>
              <a:t>2</a:t>
            </a:r>
            <a:r>
              <a:rPr lang="en-US" sz="2800" baseline="30000" dirty="0" smtClean="0"/>
              <a:t>23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11</a:t>
            </a:r>
            <a:r>
              <a:rPr lang="en-US" sz="2800" dirty="0" smtClean="0"/>
              <a:t> × 2</a:t>
            </a:r>
            <a:r>
              <a:rPr lang="en-US" sz="2800" baseline="30000" dirty="0" smtClean="0"/>
              <a:t>11</a:t>
            </a:r>
            <a:r>
              <a:rPr lang="en-US" sz="2800" dirty="0" smtClean="0"/>
              <a:t> × 2</a:t>
            </a:r>
          </a:p>
          <a:p>
            <a:r>
              <a:rPr lang="en-US" sz="2800" dirty="0" smtClean="0"/>
              <a:t>2</a:t>
            </a:r>
            <a:r>
              <a:rPr lang="en-US" sz="2800" baseline="30000" dirty="0" smtClean="0"/>
              <a:t>11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× 2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× 2</a:t>
            </a:r>
          </a:p>
          <a:p>
            <a:r>
              <a:rPr lang="en-US" sz="2800" dirty="0" smtClean="0"/>
              <a:t>2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× 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× 2</a:t>
            </a:r>
          </a:p>
          <a:p>
            <a:r>
              <a:rPr lang="en-US" sz="2800" dirty="0" smtClean="0"/>
              <a:t>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× 2</a:t>
            </a:r>
            <a:r>
              <a:rPr lang="en-US" sz="2800" baseline="30000" dirty="0" smtClean="0"/>
              <a:t>1</a:t>
            </a:r>
          </a:p>
          <a:p>
            <a:endParaRPr lang="th-TH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29190" y="1785926"/>
            <a:ext cx="3657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da-DK" dirty="0" smtClean="0"/>
              <a:t>= 4×4 mod 10 = 6</a:t>
            </a:r>
          </a:p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da-DK" dirty="0" smtClean="0"/>
              <a:t>= 8×8  mod 10 = 4</a:t>
            </a:r>
          </a:p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da-DK" dirty="0" smtClean="0"/>
              <a:t>= 8×8×2 mod 10 = 8</a:t>
            </a:r>
          </a:p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da-DK" dirty="0" smtClean="0"/>
              <a:t>= 2×2×2 mod 10 = 8</a:t>
            </a:r>
          </a:p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da-DK" dirty="0" smtClean="0"/>
              <a:t>= 4×4×2 mod 10 = 2</a:t>
            </a:r>
          </a:p>
          <a:p>
            <a:pPr marL="411480" lvl="0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da-DK" dirty="0" smtClean="0"/>
              <a:t>= 2×2 mod 10 = 4</a:t>
            </a:r>
            <a:endParaRPr kumimoji="0" lang="th-TH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rev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Contiguous Sum of Subsequence </a:t>
            </a:r>
            <a:endParaRPr lang="th-TH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(MCS)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MCS Problem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sequence of numbers</a:t>
            </a:r>
          </a:p>
          <a:p>
            <a:pPr lvl="1"/>
            <a:r>
              <a:rPr lang="en-US" dirty="0" smtClean="0"/>
              <a:t>A = [a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,a</a:t>
            </a:r>
            <a:r>
              <a:rPr lang="en-US" baseline="-25000" dirty="0" smtClean="0"/>
              <a:t>3</a:t>
            </a:r>
            <a:r>
              <a:rPr lang="en-US" dirty="0" smtClean="0"/>
              <a:t>,…,a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There are n members</a:t>
            </a:r>
          </a:p>
          <a:p>
            <a:r>
              <a:rPr lang="en-US" dirty="0" smtClean="0"/>
              <a:t>Find a subsequence s = [a</a:t>
            </a:r>
            <a:r>
              <a:rPr lang="en-US" baseline="-25000" dirty="0" smtClean="0"/>
              <a:t>i</a:t>
            </a:r>
            <a:r>
              <a:rPr lang="en-US" dirty="0" smtClean="0"/>
              <a:t>,a</a:t>
            </a:r>
            <a:r>
              <a:rPr lang="en-US" baseline="-25000" dirty="0" smtClean="0"/>
              <a:t>i+1</a:t>
            </a:r>
            <a:r>
              <a:rPr lang="en-US" dirty="0" smtClean="0"/>
              <a:t>,a</a:t>
            </a:r>
            <a:r>
              <a:rPr lang="en-US" baseline="-25000" dirty="0" smtClean="0"/>
              <a:t>i+2</a:t>
            </a:r>
            <a:r>
              <a:rPr lang="en-US" dirty="0" smtClean="0"/>
              <a:t>,…,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Such that the sum of the element in s is maximum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7356" y="2643182"/>
          <a:ext cx="2381268" cy="7143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14810" y="2643182"/>
          <a:ext cx="2381268" cy="7143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1928794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Down Arrow 7"/>
          <p:cNvSpPr/>
          <p:nvPr/>
        </p:nvSpPr>
        <p:spPr>
          <a:xfrm rot="10800000">
            <a:off x="5572132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2857488" y="4786322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11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all possible sequences</a:t>
            </a:r>
          </a:p>
          <a:p>
            <a:pPr lvl="1"/>
            <a:r>
              <a:rPr lang="en-US" dirty="0" smtClean="0"/>
              <a:t>How many sequence?</a:t>
            </a:r>
          </a:p>
          <a:p>
            <a:pPr lvl="1"/>
            <a:r>
              <a:rPr lang="en-US" dirty="0" smtClean="0"/>
              <a:t>How much time does it use to compute the sum?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all possible sequences</a:t>
            </a:r>
          </a:p>
          <a:p>
            <a:pPr lvl="1"/>
            <a:r>
              <a:rPr lang="en-US" dirty="0" smtClean="0"/>
              <a:t>There are </a:t>
            </a:r>
            <a:r>
              <a:rPr lang="el-G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Θ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(n2)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Each sequence takes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O(n)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dirty="0" smtClean="0"/>
              <a:t>to compute the sum</a:t>
            </a:r>
          </a:p>
          <a:p>
            <a:r>
              <a:rPr lang="en-US" dirty="0" smtClean="0"/>
              <a:t>Hence, it’s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O(n3) </a:t>
            </a:r>
          </a:p>
          <a:p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dirty="0" smtClean="0"/>
              <a:t>Can be improved by</a:t>
            </a:r>
          </a:p>
          <a:p>
            <a:pPr lvl="1"/>
            <a:r>
              <a:rPr lang="en-US" dirty="0" smtClean="0"/>
              <a:t>Remembering the summation</a:t>
            </a:r>
          </a:p>
          <a:p>
            <a:pPr lvl="1"/>
            <a:r>
              <a:rPr lang="en-US" dirty="0" smtClean="0"/>
              <a:t>Using DP (will be discussed in their respective lecture)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DC Approach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know the solution of the smaller problem</a:t>
            </a:r>
          </a:p>
          <a:p>
            <a:pPr lvl="1"/>
            <a:r>
              <a:rPr lang="en-US" dirty="0" smtClean="0"/>
              <a:t>What if we know MSS of the first half and the second half?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divide?</a:t>
            </a:r>
          </a:p>
          <a:p>
            <a:pPr lvl="1"/>
            <a:r>
              <a:rPr lang="en-US" dirty="0" smtClean="0"/>
              <a:t>By half of the member</a:t>
            </a:r>
          </a:p>
          <a:p>
            <a:r>
              <a:rPr lang="en-US" dirty="0" smtClean="0"/>
              <a:t>How to conquer?</a:t>
            </a:r>
          </a:p>
          <a:p>
            <a:pPr lvl="1"/>
            <a:r>
              <a:rPr lang="en-US" dirty="0" smtClean="0"/>
              <a:t>Does the result of the </a:t>
            </a:r>
            <a:r>
              <a:rPr lang="en-US" dirty="0" err="1" smtClean="0"/>
              <a:t>subproblems</a:t>
            </a:r>
            <a:r>
              <a:rPr lang="en-US" dirty="0" smtClean="0"/>
              <a:t> can be used to compute the solution?</a:t>
            </a:r>
          </a:p>
          <a:p>
            <a:pPr lvl="1"/>
            <a:r>
              <a:rPr lang="en-US" dirty="0" smtClean="0"/>
              <a:t>Let’s see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the smallest case   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(the basis step)</a:t>
            </a:r>
          </a:p>
          <a:p>
            <a:r>
              <a:rPr lang="en-US" dirty="0" smtClean="0"/>
              <a:t>Relate how the result from the smaller case constitutes the proof of the larger case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(the induction step)</a:t>
            </a:r>
            <a:endParaRPr lang="en-US" dirty="0" smtClean="0"/>
          </a:p>
          <a:p>
            <a:pPr lvl="1"/>
            <a:r>
              <a:rPr lang="en-US" dirty="0" smtClean="0"/>
              <a:t>What is the relation ?</a:t>
            </a:r>
          </a:p>
          <a:p>
            <a:pPr lvl="2"/>
            <a:r>
              <a:rPr lang="en-US" dirty="0" smtClean="0"/>
              <a:t>(n-1) </a:t>
            </a:r>
            <a:r>
              <a:rPr lang="en-US" dirty="0" smtClean="0">
                <a:sym typeface="Wingdings" pitchFamily="2" charset="2"/>
              </a:rPr>
              <a:t> n?  (basic induction)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(n-m)n?  (complete induction)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the result from sub MSS</a:t>
            </a:r>
            <a:endParaRPr lang="th-TH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7356" y="2643182"/>
          <a:ext cx="2381268" cy="7143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14810" y="2643182"/>
          <a:ext cx="2381268" cy="7143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the result from sub MSS</a:t>
            </a:r>
            <a:endParaRPr lang="th-TH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24602"/>
              </p:ext>
            </p:extLst>
          </p:nvPr>
        </p:nvGraphicFramePr>
        <p:xfrm>
          <a:off x="1857356" y="2643182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01745"/>
              </p:ext>
            </p:extLst>
          </p:nvPr>
        </p:nvGraphicFramePr>
        <p:xfrm>
          <a:off x="4214810" y="2643182"/>
          <a:ext cx="2381268" cy="7143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1928794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Down Arrow 8"/>
          <p:cNvSpPr/>
          <p:nvPr/>
        </p:nvSpPr>
        <p:spPr>
          <a:xfrm rot="10800000">
            <a:off x="3214678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Down Arrow 9"/>
          <p:cNvSpPr/>
          <p:nvPr/>
        </p:nvSpPr>
        <p:spPr>
          <a:xfrm rot="10800000">
            <a:off x="4929190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Down Arrow 10"/>
          <p:cNvSpPr/>
          <p:nvPr/>
        </p:nvSpPr>
        <p:spPr>
          <a:xfrm rot="10800000">
            <a:off x="5572132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50150"/>
              </p:ext>
            </p:extLst>
          </p:nvPr>
        </p:nvGraphicFramePr>
        <p:xfrm>
          <a:off x="1857356" y="2643182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7570"/>
              </p:ext>
            </p:extLst>
          </p:nvPr>
        </p:nvGraphicFramePr>
        <p:xfrm>
          <a:off x="4214810" y="2643182"/>
          <a:ext cx="2381268" cy="7143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the result from sub MSS</a:t>
            </a:r>
            <a:endParaRPr lang="th-TH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1928794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Down Arrow 8"/>
          <p:cNvSpPr/>
          <p:nvPr/>
        </p:nvSpPr>
        <p:spPr>
          <a:xfrm rot="10800000">
            <a:off x="3214678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Down Arrow 9"/>
          <p:cNvSpPr/>
          <p:nvPr/>
        </p:nvSpPr>
        <p:spPr>
          <a:xfrm rot="10800000">
            <a:off x="4929190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Down Arrow 10"/>
          <p:cNvSpPr/>
          <p:nvPr/>
        </p:nvSpPr>
        <p:spPr>
          <a:xfrm rot="10800000">
            <a:off x="5572132" y="3500438"/>
            <a:ext cx="285752" cy="35719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1857356" y="414338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6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4714876" y="414338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8</a:t>
            </a:r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4714876" y="2500306"/>
            <a:ext cx="1357322" cy="2214578"/>
          </a:xfrm>
          <a:prstGeom prst="rect">
            <a:avLst/>
          </a:prstGeom>
          <a:solidFill>
            <a:schemeClr val="accent5">
              <a:lumMod val="75000"/>
              <a:alpha val="49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/>
          <p:cNvSpPr txBox="1"/>
          <p:nvPr/>
        </p:nvSpPr>
        <p:spPr>
          <a:xfrm>
            <a:off x="4286248" y="5072074"/>
            <a:ext cx="2500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Shall this be our answer?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the result from sub MSS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1285852" y="407194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we consider all possibilities?</a:t>
            </a:r>
            <a:endParaRPr lang="th-TH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60637"/>
              </p:ext>
            </p:extLst>
          </p:nvPr>
        </p:nvGraphicFramePr>
        <p:xfrm>
          <a:off x="1857356" y="2643182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8157"/>
              </p:ext>
            </p:extLst>
          </p:nvPr>
        </p:nvGraphicFramePr>
        <p:xfrm>
          <a:off x="4214810" y="2643182"/>
          <a:ext cx="2381268" cy="7143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the result from sub MSS</a:t>
            </a:r>
            <a:endParaRPr lang="th-TH" dirty="0"/>
          </a:p>
        </p:txBody>
      </p:sp>
      <p:sp>
        <p:nvSpPr>
          <p:cNvPr id="25" name="Freeform 24"/>
          <p:cNvSpPr/>
          <p:nvPr/>
        </p:nvSpPr>
        <p:spPr>
          <a:xfrm rot="10800000">
            <a:off x="1500166" y="4286253"/>
            <a:ext cx="642942" cy="285753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Freeform 25"/>
          <p:cNvSpPr/>
          <p:nvPr/>
        </p:nvSpPr>
        <p:spPr>
          <a:xfrm rot="10800000">
            <a:off x="2143108" y="4286256"/>
            <a:ext cx="642942" cy="285753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Freeform 26"/>
          <p:cNvSpPr/>
          <p:nvPr/>
        </p:nvSpPr>
        <p:spPr>
          <a:xfrm rot="10800000">
            <a:off x="2786050" y="4286256"/>
            <a:ext cx="642942" cy="285753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Freeform 27"/>
          <p:cNvSpPr/>
          <p:nvPr/>
        </p:nvSpPr>
        <p:spPr>
          <a:xfrm rot="10800000">
            <a:off x="1500166" y="4286254"/>
            <a:ext cx="1285884" cy="571505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Freeform 28"/>
          <p:cNvSpPr/>
          <p:nvPr/>
        </p:nvSpPr>
        <p:spPr>
          <a:xfrm rot="10800000">
            <a:off x="2143108" y="4286256"/>
            <a:ext cx="1285884" cy="571505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Freeform 29"/>
          <p:cNvSpPr/>
          <p:nvPr/>
        </p:nvSpPr>
        <p:spPr>
          <a:xfrm rot="10800000">
            <a:off x="1500166" y="4286254"/>
            <a:ext cx="1928826" cy="928695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Freeform 30"/>
          <p:cNvSpPr/>
          <p:nvPr/>
        </p:nvSpPr>
        <p:spPr>
          <a:xfrm rot="10800000">
            <a:off x="3929058" y="4286255"/>
            <a:ext cx="642942" cy="285753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Freeform 31"/>
          <p:cNvSpPr/>
          <p:nvPr/>
        </p:nvSpPr>
        <p:spPr>
          <a:xfrm rot="10800000">
            <a:off x="4572000" y="4286258"/>
            <a:ext cx="642942" cy="285753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Freeform 32"/>
          <p:cNvSpPr/>
          <p:nvPr/>
        </p:nvSpPr>
        <p:spPr>
          <a:xfrm rot="10800000">
            <a:off x="5214942" y="4286258"/>
            <a:ext cx="642942" cy="285753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Freeform 33"/>
          <p:cNvSpPr/>
          <p:nvPr/>
        </p:nvSpPr>
        <p:spPr>
          <a:xfrm rot="10800000">
            <a:off x="3929058" y="4286256"/>
            <a:ext cx="1285884" cy="571505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Freeform 34"/>
          <p:cNvSpPr/>
          <p:nvPr/>
        </p:nvSpPr>
        <p:spPr>
          <a:xfrm rot="10800000">
            <a:off x="4572000" y="4286258"/>
            <a:ext cx="1285884" cy="571505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Freeform 35"/>
          <p:cNvSpPr/>
          <p:nvPr/>
        </p:nvSpPr>
        <p:spPr>
          <a:xfrm rot="10800000">
            <a:off x="3929058" y="4286256"/>
            <a:ext cx="1928826" cy="928695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Freeform 36"/>
          <p:cNvSpPr/>
          <p:nvPr/>
        </p:nvSpPr>
        <p:spPr>
          <a:xfrm>
            <a:off x="3357554" y="2857496"/>
            <a:ext cx="714380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Freeform 37"/>
          <p:cNvSpPr/>
          <p:nvPr/>
        </p:nvSpPr>
        <p:spPr>
          <a:xfrm>
            <a:off x="3357554" y="2857496"/>
            <a:ext cx="1285884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Freeform 38"/>
          <p:cNvSpPr/>
          <p:nvPr/>
        </p:nvSpPr>
        <p:spPr>
          <a:xfrm>
            <a:off x="3357554" y="2857496"/>
            <a:ext cx="1857388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Freeform 39"/>
          <p:cNvSpPr/>
          <p:nvPr/>
        </p:nvSpPr>
        <p:spPr>
          <a:xfrm>
            <a:off x="3357554" y="2857496"/>
            <a:ext cx="2428892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Freeform 40"/>
          <p:cNvSpPr/>
          <p:nvPr/>
        </p:nvSpPr>
        <p:spPr>
          <a:xfrm>
            <a:off x="2786050" y="2857496"/>
            <a:ext cx="1285884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Freeform 41"/>
          <p:cNvSpPr/>
          <p:nvPr/>
        </p:nvSpPr>
        <p:spPr>
          <a:xfrm>
            <a:off x="2214546" y="2857496"/>
            <a:ext cx="1857388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Freeform 42"/>
          <p:cNvSpPr/>
          <p:nvPr/>
        </p:nvSpPr>
        <p:spPr>
          <a:xfrm>
            <a:off x="1643042" y="2857496"/>
            <a:ext cx="2428892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Freeform 64"/>
          <p:cNvSpPr/>
          <p:nvPr/>
        </p:nvSpPr>
        <p:spPr>
          <a:xfrm>
            <a:off x="2786050" y="2857496"/>
            <a:ext cx="1857388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6" name="Freeform 65"/>
          <p:cNvSpPr/>
          <p:nvPr/>
        </p:nvSpPr>
        <p:spPr>
          <a:xfrm>
            <a:off x="2786050" y="2857496"/>
            <a:ext cx="2428892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Freeform 66"/>
          <p:cNvSpPr/>
          <p:nvPr/>
        </p:nvSpPr>
        <p:spPr>
          <a:xfrm>
            <a:off x="2786050" y="2857496"/>
            <a:ext cx="3000396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8" name="Freeform 67"/>
          <p:cNvSpPr/>
          <p:nvPr/>
        </p:nvSpPr>
        <p:spPr>
          <a:xfrm>
            <a:off x="2214546" y="2857496"/>
            <a:ext cx="2428892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Freeform 68"/>
          <p:cNvSpPr/>
          <p:nvPr/>
        </p:nvSpPr>
        <p:spPr>
          <a:xfrm>
            <a:off x="2214546" y="2857496"/>
            <a:ext cx="3000396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Freeform 69"/>
          <p:cNvSpPr/>
          <p:nvPr/>
        </p:nvSpPr>
        <p:spPr>
          <a:xfrm>
            <a:off x="2214546" y="2857496"/>
            <a:ext cx="3571900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Freeform 70"/>
          <p:cNvSpPr/>
          <p:nvPr/>
        </p:nvSpPr>
        <p:spPr>
          <a:xfrm>
            <a:off x="1643042" y="2857496"/>
            <a:ext cx="3000396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2" name="Freeform 71"/>
          <p:cNvSpPr/>
          <p:nvPr/>
        </p:nvSpPr>
        <p:spPr>
          <a:xfrm>
            <a:off x="1643042" y="2857496"/>
            <a:ext cx="3571900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Freeform 72"/>
          <p:cNvSpPr/>
          <p:nvPr/>
        </p:nvSpPr>
        <p:spPr>
          <a:xfrm>
            <a:off x="1643042" y="2857496"/>
            <a:ext cx="4143404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TextBox 73"/>
          <p:cNvSpPr txBox="1"/>
          <p:nvPr/>
        </p:nvSpPr>
        <p:spPr>
          <a:xfrm>
            <a:off x="2643174" y="5286388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Considered all pairs in each half</a:t>
            </a:r>
            <a:endParaRPr lang="th-TH" dirty="0"/>
          </a:p>
        </p:txBody>
      </p:sp>
      <p:sp>
        <p:nvSpPr>
          <p:cNvPr id="75" name="TextBox 74"/>
          <p:cNvSpPr txBox="1"/>
          <p:nvPr/>
        </p:nvSpPr>
        <p:spPr>
          <a:xfrm>
            <a:off x="1857356" y="1714488"/>
            <a:ext cx="485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not the pair  including member from both half</a:t>
            </a:r>
            <a:endParaRPr lang="th-TH" dirty="0"/>
          </a:p>
        </p:txBody>
      </p:sp>
      <p:sp>
        <p:nvSpPr>
          <p:cNvPr id="76" name="TextBox 75"/>
          <p:cNvSpPr txBox="1"/>
          <p:nvPr/>
        </p:nvSpPr>
        <p:spPr>
          <a:xfrm>
            <a:off x="6588224" y="2071678"/>
            <a:ext cx="2055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(n/2)</a:t>
            </a:r>
            <a:r>
              <a:rPr lang="en-US" baseline="30000" dirty="0" smtClean="0"/>
              <a:t>2 </a:t>
            </a:r>
            <a:r>
              <a:rPr lang="en-US" dirty="0" smtClean="0"/>
              <a:t>additional pairs</a:t>
            </a:r>
            <a:endParaRPr lang="th-TH" baseline="300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77781"/>
              </p:ext>
            </p:extLst>
          </p:nvPr>
        </p:nvGraphicFramePr>
        <p:xfrm>
          <a:off x="1357290" y="350100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55307"/>
              </p:ext>
            </p:extLst>
          </p:nvPr>
        </p:nvGraphicFramePr>
        <p:xfrm>
          <a:off x="3714744" y="3501008"/>
          <a:ext cx="2381268" cy="7143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max sequence from the green part is always the same, regardless of the pink part</a:t>
            </a:r>
          </a:p>
          <a:p>
            <a:r>
              <a:rPr lang="en-US" dirty="0" smtClean="0"/>
              <a:t>The sequence always start at the left border</a:t>
            </a:r>
          </a:p>
          <a:p>
            <a:endParaRPr lang="en-US" dirty="0" smtClean="0"/>
          </a:p>
        </p:txBody>
      </p:sp>
      <p:sp>
        <p:nvSpPr>
          <p:cNvPr id="6" name="Freeform 5"/>
          <p:cNvSpPr/>
          <p:nvPr/>
        </p:nvSpPr>
        <p:spPr>
          <a:xfrm>
            <a:off x="3357554" y="2857496"/>
            <a:ext cx="714380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Freeform 6"/>
          <p:cNvSpPr/>
          <p:nvPr/>
        </p:nvSpPr>
        <p:spPr>
          <a:xfrm>
            <a:off x="3357554" y="2857496"/>
            <a:ext cx="1285884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Freeform 7"/>
          <p:cNvSpPr/>
          <p:nvPr/>
        </p:nvSpPr>
        <p:spPr>
          <a:xfrm>
            <a:off x="3357554" y="2857496"/>
            <a:ext cx="1857388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Freeform 8"/>
          <p:cNvSpPr/>
          <p:nvPr/>
        </p:nvSpPr>
        <p:spPr>
          <a:xfrm>
            <a:off x="3357554" y="2857496"/>
            <a:ext cx="2428892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35834"/>
              </p:ext>
            </p:extLst>
          </p:nvPr>
        </p:nvGraphicFramePr>
        <p:xfrm>
          <a:off x="1345446" y="350100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14037"/>
              </p:ext>
            </p:extLst>
          </p:nvPr>
        </p:nvGraphicFramePr>
        <p:xfrm>
          <a:off x="3702900" y="350100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max sequence from the pink part is always the same, regardless of the green part</a:t>
            </a:r>
          </a:p>
          <a:p>
            <a:r>
              <a:rPr lang="en-US" dirty="0" smtClean="0"/>
              <a:t>The sequence always start at the right border</a:t>
            </a:r>
          </a:p>
        </p:txBody>
      </p:sp>
      <p:sp>
        <p:nvSpPr>
          <p:cNvPr id="6" name="Freeform 5"/>
          <p:cNvSpPr/>
          <p:nvPr/>
        </p:nvSpPr>
        <p:spPr>
          <a:xfrm flipH="1">
            <a:off x="3365959" y="2857496"/>
            <a:ext cx="630335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Freeform 6"/>
          <p:cNvSpPr/>
          <p:nvPr/>
        </p:nvSpPr>
        <p:spPr>
          <a:xfrm flipH="1">
            <a:off x="2861690" y="2857496"/>
            <a:ext cx="1134604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Freeform 7"/>
          <p:cNvSpPr/>
          <p:nvPr/>
        </p:nvSpPr>
        <p:spPr>
          <a:xfrm flipH="1">
            <a:off x="2357422" y="2857496"/>
            <a:ext cx="1638872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Freeform 8"/>
          <p:cNvSpPr/>
          <p:nvPr/>
        </p:nvSpPr>
        <p:spPr>
          <a:xfrm flipH="1">
            <a:off x="1853154" y="2857496"/>
            <a:ext cx="2143140" cy="500067"/>
          </a:xfrm>
          <a:custGeom>
            <a:avLst/>
            <a:gdLst>
              <a:gd name="connsiteX0" fmla="*/ 0 w 1251857"/>
              <a:gd name="connsiteY0" fmla="*/ 644071 h 654957"/>
              <a:gd name="connsiteX1" fmla="*/ 674914 w 1251857"/>
              <a:gd name="connsiteY1" fmla="*/ 1814 h 654957"/>
              <a:gd name="connsiteX2" fmla="*/ 1251857 w 1251857"/>
              <a:gd name="connsiteY2" fmla="*/ 654957 h 65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857" h="654957">
                <a:moveTo>
                  <a:pt x="0" y="644071"/>
                </a:moveTo>
                <a:cubicBezTo>
                  <a:pt x="233135" y="322035"/>
                  <a:pt x="466271" y="0"/>
                  <a:pt x="674914" y="1814"/>
                </a:cubicBezTo>
                <a:cubicBezTo>
                  <a:pt x="883557" y="3628"/>
                  <a:pt x="1067707" y="329292"/>
                  <a:pt x="1251857" y="65495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53460"/>
              </p:ext>
            </p:extLst>
          </p:nvPr>
        </p:nvGraphicFramePr>
        <p:xfrm>
          <a:off x="1345446" y="350100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18505"/>
              </p:ext>
            </p:extLst>
          </p:nvPr>
        </p:nvGraphicFramePr>
        <p:xfrm>
          <a:off x="3702900" y="350100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10574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7640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500562" y="3286124"/>
            <a:ext cx="571504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-1</a:t>
            </a:r>
            <a:endParaRPr lang="th-TH" sz="1400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0013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92311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00562" y="3286124"/>
            <a:ext cx="1214446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1</a:t>
            </a:r>
            <a:endParaRPr lang="th-TH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0013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92311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00562" y="3286124"/>
            <a:ext cx="1785950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7</a:t>
            </a:r>
            <a:endParaRPr lang="th-TH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that</a:t>
            </a:r>
          </a:p>
          <a:p>
            <a:pPr lvl="1"/>
            <a:r>
              <a:rPr lang="en-US" dirty="0" smtClean="0"/>
              <a:t>1+2+3+4+…+n  = n(n+1)/2</a:t>
            </a:r>
          </a:p>
          <a:p>
            <a:r>
              <a:rPr lang="en-US" dirty="0" smtClean="0"/>
              <a:t>The basis step</a:t>
            </a:r>
          </a:p>
          <a:p>
            <a:pPr lvl="1"/>
            <a:r>
              <a:rPr lang="en-US" dirty="0" smtClean="0"/>
              <a:t>1 = 1(1+1)/2                             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true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4572008"/>
            <a:ext cx="17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than previous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0013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92311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00562" y="3286124"/>
            <a:ext cx="2357454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5</a:t>
            </a:r>
            <a:endParaRPr lang="th-TH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26568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35948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flipH="1">
            <a:off x="3929058" y="3286124"/>
            <a:ext cx="571504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-2</a:t>
            </a:r>
            <a:endParaRPr lang="th-TH" sz="1400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26568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35948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flipH="1">
            <a:off x="3357554" y="3286124"/>
            <a:ext cx="1143008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3</a:t>
            </a:r>
            <a:endParaRPr lang="th-TH" sz="2000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95259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25853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 flipH="1">
            <a:off x="2786050" y="3286124"/>
            <a:ext cx="1714512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0</a:t>
            </a:r>
            <a:endParaRPr lang="th-TH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17242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97820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 flipH="1">
            <a:off x="2143108" y="3286124"/>
            <a:ext cx="2357454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4</a:t>
            </a:r>
            <a:endParaRPr lang="th-TH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4572008"/>
            <a:ext cx="17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max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03470"/>
              </p:ext>
            </p:extLst>
          </p:nvPr>
        </p:nvGraphicFramePr>
        <p:xfrm>
          <a:off x="2143108" y="3497588"/>
          <a:ext cx="2381268" cy="71438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143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-3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51449"/>
              </p:ext>
            </p:extLst>
          </p:nvPr>
        </p:nvGraphicFramePr>
        <p:xfrm>
          <a:off x="4500562" y="3497588"/>
          <a:ext cx="2381268" cy="72008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595317"/>
                <a:gridCol w="595317"/>
                <a:gridCol w="595317"/>
                <a:gridCol w="595317"/>
              </a:tblGrid>
              <a:tr h="72008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-1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-2</a:t>
                      </a:r>
                      <a:endParaRPr lang="th-TH" sz="36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A1CA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max of cross over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find the marginal max from each part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4500562" y="3286124"/>
            <a:ext cx="1785950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7</a:t>
            </a:r>
            <a:endParaRPr lang="th-TH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3108" y="3286124"/>
            <a:ext cx="2357454" cy="114300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7780" cmpd="sng">
                  <a:noFill/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Sum = 4</a:t>
            </a:r>
            <a:endParaRPr lang="th-TH" b="1" dirty="0">
              <a:ln w="17780" cmpd="sng">
                <a:noFill/>
                <a:prstDash val="solid"/>
                <a:miter lim="800000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43372" y="4786322"/>
            <a:ext cx="50006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3714744" y="5429264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= 11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2643182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takes </a:t>
            </a:r>
            <a:r>
              <a:rPr lang="el-GR" dirty="0" smtClean="0"/>
              <a:t>Θ</a:t>
            </a:r>
            <a:r>
              <a:rPr lang="en-US" dirty="0" smtClean="0"/>
              <a:t>(n/2)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1428728" y="2643182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takes </a:t>
            </a:r>
            <a:r>
              <a:rPr lang="el-GR" dirty="0" smtClean="0"/>
              <a:t>Θ</a:t>
            </a:r>
            <a:r>
              <a:rPr lang="en-US" dirty="0" smtClean="0"/>
              <a:t>(n/2)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from the three parts</a:t>
            </a:r>
          </a:p>
          <a:p>
            <a:pPr lvl="1"/>
            <a:r>
              <a:rPr lang="en-US" dirty="0" smtClean="0"/>
              <a:t>The left half</a:t>
            </a:r>
          </a:p>
          <a:p>
            <a:pPr lvl="1"/>
            <a:r>
              <a:rPr lang="en-US" dirty="0" smtClean="0"/>
              <a:t>The right half</a:t>
            </a:r>
          </a:p>
          <a:p>
            <a:pPr lvl="1"/>
            <a:r>
              <a:rPr lang="en-US" dirty="0" smtClean="0"/>
              <a:t>The cross over part</a:t>
            </a:r>
          </a:p>
          <a:p>
            <a:pPr lvl="1"/>
            <a:endParaRPr lang="en-US" dirty="0"/>
          </a:p>
          <a:p>
            <a:r>
              <a:rPr lang="en-US" dirty="0" smtClean="0"/>
              <a:t>Use the one that is maximum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T(n) = 2 T(n/2) +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   = </a:t>
            </a:r>
            <a:r>
              <a:rPr lang="el-GR" dirty="0" smtClean="0"/>
              <a:t>Θ</a:t>
            </a:r>
            <a:r>
              <a:rPr lang="en-US" dirty="0" smtClean="0"/>
              <a:t>(n log 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= 2, b = 2, c = log</a:t>
            </a:r>
            <a:r>
              <a:rPr lang="en-US" baseline="-25000" dirty="0" smtClean="0"/>
              <a:t>2</a:t>
            </a:r>
            <a:r>
              <a:rPr lang="en-US" dirty="0" smtClean="0"/>
              <a:t>2=1, f(n) = O(n)</a:t>
            </a:r>
          </a:p>
          <a:p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=n</a:t>
            </a:r>
            <a:r>
              <a:rPr lang="en-US" baseline="30000" dirty="0" smtClean="0"/>
              <a:t>2</a:t>
            </a:r>
            <a:r>
              <a:rPr lang="en-US" dirty="0" smtClean="0"/>
              <a:t>=</a:t>
            </a:r>
            <a:r>
              <a:rPr lang="pt-BR" dirty="0" smtClean="0"/>
              <a:t> Θ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f(n) = </a:t>
            </a:r>
            <a:r>
              <a:rPr lang="pt-BR" dirty="0" smtClean="0"/>
              <a:t>Θ(n</a:t>
            </a:r>
            <a:r>
              <a:rPr lang="pt-BR" baseline="30000" dirty="0" smtClean="0"/>
              <a:t>c</a:t>
            </a:r>
            <a:r>
              <a:rPr lang="pt-BR" dirty="0" smtClean="0"/>
              <a:t>)	this is case 1 of the master’s method</a:t>
            </a:r>
          </a:p>
          <a:p>
            <a:r>
              <a:rPr lang="pt-BR" dirty="0" smtClean="0"/>
              <a:t>Hence, T(n) = </a:t>
            </a:r>
            <a:r>
              <a:rPr lang="el-GR" dirty="0" smtClean="0"/>
              <a:t>Θ</a:t>
            </a:r>
            <a:r>
              <a:rPr lang="en-US" dirty="0" smtClean="0"/>
              <a:t>(n log n)  </a:t>
            </a:r>
            <a:endParaRPr lang="th-TH" dirty="0"/>
          </a:p>
        </p:txBody>
      </p:sp>
      <p:sp>
        <p:nvSpPr>
          <p:cNvPr id="4" name="Line Callout 2 3"/>
          <p:cNvSpPr/>
          <p:nvPr/>
        </p:nvSpPr>
        <p:spPr>
          <a:xfrm>
            <a:off x="5286380" y="1196752"/>
            <a:ext cx="1428760" cy="5715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882"/>
              <a:gd name="adj6" fmla="val -17634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Left and right parts</a:t>
            </a:r>
            <a:endParaRPr lang="th-TH" sz="2000" dirty="0"/>
          </a:p>
        </p:txBody>
      </p:sp>
      <p:sp>
        <p:nvSpPr>
          <p:cNvPr id="5" name="Line Callout 2 4"/>
          <p:cNvSpPr/>
          <p:nvPr/>
        </p:nvSpPr>
        <p:spPr>
          <a:xfrm>
            <a:off x="6000760" y="2571744"/>
            <a:ext cx="1428760" cy="5715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356"/>
              <a:gd name="adj6" fmla="val -1175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Cross over part</a:t>
            </a:r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Pair</a:t>
            </a:r>
            <a:endParaRPr lang="th-T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N points in 2D</a:t>
            </a:r>
          </a:p>
          <a:p>
            <a:pPr lvl="2"/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), (x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), … ,(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 pair of points from the given set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a</a:t>
            </a:r>
            <a:r>
              <a:rPr lang="en-US" dirty="0" smtClean="0"/>
              <a:t>),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b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b</a:t>
            </a:r>
            <a:r>
              <a:rPr lang="en-US" dirty="0" smtClean="0"/>
              <a:t>)                    1 &lt;= </a:t>
            </a:r>
            <a:r>
              <a:rPr lang="en-US" dirty="0" err="1" smtClean="0"/>
              <a:t>a,b</a:t>
            </a:r>
            <a:r>
              <a:rPr lang="en-US" dirty="0" smtClean="0"/>
              <a:t> &lt;= n</a:t>
            </a:r>
          </a:p>
          <a:p>
            <a:pPr lvl="2"/>
            <a:r>
              <a:rPr lang="en-US" dirty="0" smtClean="0"/>
              <a:t>Such that the distance between the points is minimal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Inductive Step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inductive step</a:t>
            </a:r>
          </a:p>
          <a:p>
            <a:pPr lvl="1"/>
            <a:r>
              <a:rPr lang="en-US" dirty="0" smtClean="0"/>
              <a:t>Assume that it is true for (n-1)</a:t>
            </a:r>
          </a:p>
          <a:p>
            <a:pPr lvl="1"/>
            <a:r>
              <a:rPr lang="en-US" dirty="0" smtClean="0"/>
              <a:t>Check the case (n)</a:t>
            </a:r>
          </a:p>
          <a:p>
            <a:pPr lvl="2"/>
            <a:r>
              <a:rPr lang="en-US" dirty="0" smtClean="0"/>
              <a:t>1 + 2 + 3 +… + n = (1 + 2 + 3 + … + (n-1) ) + n</a:t>
            </a:r>
          </a:p>
          <a:p>
            <a:pPr lvl="2"/>
            <a:r>
              <a:rPr lang="en-US" dirty="0" smtClean="0"/>
              <a:t>                                =  (n-1)(n) / 2 + n</a:t>
            </a:r>
          </a:p>
          <a:p>
            <a:pPr lvl="2"/>
            <a:r>
              <a:rPr lang="en-US" dirty="0" smtClean="0"/>
              <a:t>                                =  n((n-1)/2 + 1)</a:t>
            </a:r>
          </a:p>
          <a:p>
            <a:pPr lvl="2"/>
            <a:r>
              <a:rPr lang="en-US" dirty="0" smtClean="0"/>
              <a:t>                                =  n(n/2-1/2 + 1)</a:t>
            </a:r>
          </a:p>
          <a:p>
            <a:pPr lvl="2"/>
            <a:r>
              <a:rPr lang="en-US" dirty="0" smtClean="0"/>
              <a:t>                                =  n(n/2 + 1/2) </a:t>
            </a:r>
          </a:p>
          <a:p>
            <a:pPr lvl="2"/>
            <a:r>
              <a:rPr lang="en-US" dirty="0" smtClean="0"/>
              <a:t>                                =  n(n+1)/2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Example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2857488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1357290" y="3143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2500298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1571604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3929058" y="592933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3357554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143372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4429124" y="64293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4429124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6500826" y="142873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828677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6643702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7929586" y="507207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7429520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5643570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6786578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143504" y="17144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578644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7929586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2857488" y="342900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Oval 24"/>
          <p:cNvSpPr/>
          <p:nvPr/>
        </p:nvSpPr>
        <p:spPr>
          <a:xfrm>
            <a:off x="1000100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Example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2857488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1357290" y="3143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2500298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1571604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3929058" y="592933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3357554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4429124" y="64293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6500826" y="142873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828677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6643702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7929586" y="507207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7429520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5643570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6786578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143504" y="17144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578644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7929586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2857488" y="342900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Oval 24"/>
          <p:cNvSpPr/>
          <p:nvPr/>
        </p:nvSpPr>
        <p:spPr>
          <a:xfrm>
            <a:off x="1000100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7" name="Straight Connector 26"/>
          <p:cNvCxnSpPr>
            <a:stCxn id="11" idx="3"/>
            <a:endCxn id="13" idx="7"/>
          </p:cNvCxnSpPr>
          <p:nvPr/>
        </p:nvCxnSpPr>
        <p:spPr>
          <a:xfrm rot="5400000" flipH="1" flipV="1">
            <a:off x="4139039" y="3067477"/>
            <a:ext cx="508732" cy="437294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43372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4429124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Oval 27"/>
          <p:cNvSpPr/>
          <p:nvPr/>
        </p:nvSpPr>
        <p:spPr>
          <a:xfrm>
            <a:off x="3857620" y="2643182"/>
            <a:ext cx="1214446" cy="1285884"/>
          </a:xfrm>
          <a:prstGeom prst="ellips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Naïve Approach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all possible pairs of points</a:t>
            </a:r>
          </a:p>
          <a:p>
            <a:pPr lvl="1"/>
            <a:r>
              <a:rPr lang="en-US" dirty="0" smtClean="0"/>
              <a:t>There are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n(n+1)/2 </a:t>
            </a:r>
            <a:r>
              <a:rPr lang="en-US" dirty="0" smtClean="0"/>
              <a:t>pairs</a:t>
            </a:r>
          </a:p>
          <a:p>
            <a:pPr lvl="1"/>
            <a:r>
              <a:rPr lang="en-US" dirty="0" smtClean="0"/>
              <a:t>Compute the distance of each pair</a:t>
            </a:r>
          </a:p>
          <a:p>
            <a:pPr lvl="2"/>
            <a:r>
              <a:rPr lang="en-US" dirty="0" smtClean="0"/>
              <a:t>Takes </a:t>
            </a:r>
            <a:r>
              <a:rPr lang="el-G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Θ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(1) </a:t>
            </a:r>
            <a:r>
              <a:rPr lang="en-US" dirty="0" smtClean="0"/>
              <a:t>for each pair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 total, it is </a:t>
            </a:r>
            <a:r>
              <a:rPr lang="el-G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Θ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(n2)</a:t>
            </a:r>
          </a:p>
          <a:p>
            <a:pPr lvl="2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approach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know the solution of the smaller problem</a:t>
            </a:r>
          </a:p>
          <a:p>
            <a:pPr lvl="1"/>
            <a:r>
              <a:rPr lang="en-US" dirty="0" smtClean="0"/>
              <a:t>What if we know the Closest Pair of half of the points?</a:t>
            </a:r>
          </a:p>
          <a:p>
            <a:pPr lvl="2"/>
            <a:r>
              <a:rPr lang="en-US" dirty="0" smtClean="0"/>
              <a:t>Which half?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by X axis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2857488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1357290" y="3143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2500298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1571604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3643306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3357554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429124" y="64293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4786314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6500826" y="142873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828677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6643702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7929586" y="507207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7429520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643570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6786578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286380" y="17144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78644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7929586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2857488" y="342900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1000100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1857368" y="4000492"/>
            <a:ext cx="5715016" cy="1588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9" idx="2"/>
          </p:cNvCxnSpPr>
          <p:nvPr/>
        </p:nvCxnSpPr>
        <p:spPr>
          <a:xfrm flipV="1">
            <a:off x="2714612" y="4607727"/>
            <a:ext cx="642942" cy="285752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6"/>
            <a:endCxn id="14" idx="2"/>
          </p:cNvCxnSpPr>
          <p:nvPr/>
        </p:nvCxnSpPr>
        <p:spPr>
          <a:xfrm flipV="1">
            <a:off x="7643834" y="3036091"/>
            <a:ext cx="642942" cy="71438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5786" y="5857892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closest pair of the left side</a:t>
            </a:r>
            <a:endParaRPr lang="th-TH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86446" y="5857892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closest pair of the right side</a:t>
            </a:r>
            <a:endParaRPr lang="th-TH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Conquer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the MSS problem</a:t>
            </a:r>
          </a:p>
          <a:p>
            <a:pPr lvl="1"/>
            <a:r>
              <a:rPr lang="en-US" dirty="0" smtClean="0"/>
              <a:t>Solutions of the </a:t>
            </a:r>
            <a:r>
              <a:rPr lang="en-US" dirty="0" err="1" smtClean="0"/>
              <a:t>subproblems</a:t>
            </a:r>
            <a:r>
              <a:rPr lang="en-US" dirty="0" smtClean="0"/>
              <a:t> do not cover every possible pair of points</a:t>
            </a:r>
          </a:p>
          <a:p>
            <a:pPr lvl="1"/>
            <a:r>
              <a:rPr lang="en-US" dirty="0" smtClean="0"/>
              <a:t>Missing the pairs that “span” over the boundary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by X axis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2857488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1357290" y="3143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2500298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1571604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3643306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3357554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429124" y="64293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4786314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6500826" y="142873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828677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6643702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7929586" y="507207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7429520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643570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6786578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286380" y="17144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78644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7929586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2857488" y="342900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1000100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1857368" y="4000492"/>
            <a:ext cx="5715016" cy="1588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9" idx="2"/>
          </p:cNvCxnSpPr>
          <p:nvPr/>
        </p:nvCxnSpPr>
        <p:spPr>
          <a:xfrm flipV="1">
            <a:off x="2714612" y="4607727"/>
            <a:ext cx="642942" cy="285752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6"/>
            <a:endCxn id="14" idx="2"/>
          </p:cNvCxnSpPr>
          <p:nvPr/>
        </p:nvCxnSpPr>
        <p:spPr>
          <a:xfrm flipV="1">
            <a:off x="7643834" y="3036091"/>
            <a:ext cx="642942" cy="71438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5786" y="5857892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closest pair of the left side</a:t>
            </a:r>
            <a:endParaRPr lang="th-TH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86446" y="5857892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closest pair of the right side</a:t>
            </a:r>
            <a:endParaRPr lang="th-TH" sz="2400" dirty="0"/>
          </a:p>
        </p:txBody>
      </p:sp>
      <p:cxnSp>
        <p:nvCxnSpPr>
          <p:cNvPr id="29" name="Straight Connector 28"/>
          <p:cNvCxnSpPr>
            <a:stCxn id="10" idx="6"/>
            <a:endCxn id="12" idx="2"/>
          </p:cNvCxnSpPr>
          <p:nvPr/>
        </p:nvCxnSpPr>
        <p:spPr>
          <a:xfrm>
            <a:off x="4572000" y="3464719"/>
            <a:ext cx="214314" cy="1588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00496" y="3071810"/>
            <a:ext cx="1500198" cy="928694"/>
          </a:xfrm>
          <a:prstGeom prst="ellipse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Conquer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Like the MSS problem</a:t>
            </a:r>
          </a:p>
          <a:p>
            <a:pPr lvl="1"/>
            <a:r>
              <a:rPr lang="en-US" dirty="0" smtClean="0"/>
              <a:t>Solutions of the </a:t>
            </a:r>
            <a:r>
              <a:rPr lang="en-US" dirty="0" err="1" smtClean="0"/>
              <a:t>subproblems</a:t>
            </a:r>
            <a:r>
              <a:rPr lang="en-US" dirty="0" smtClean="0"/>
              <a:t> do not cover every possible pair of points</a:t>
            </a:r>
          </a:p>
          <a:p>
            <a:pPr lvl="1"/>
            <a:r>
              <a:rPr lang="en-US" dirty="0" smtClean="0"/>
              <a:t>Missing the pairs that “span” over the boundary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There are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(n/2)</a:t>
            </a:r>
            <a:r>
              <a:rPr lang="en-US" b="1" baseline="30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 </a:t>
            </a:r>
            <a:r>
              <a:rPr lang="en-US" dirty="0" smtClean="0"/>
              <a:t>such pairs </a:t>
            </a:r>
          </a:p>
          <a:p>
            <a:pPr lvl="1"/>
            <a:r>
              <a:rPr lang="en-US" dirty="0" smtClean="0"/>
              <a:t>Again, if we simply consider everything, it would be</a:t>
            </a:r>
          </a:p>
          <a:p>
            <a:pPr lvl="2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O(n</a:t>
            </a:r>
            <a:r>
              <a:rPr lang="en-US" b="1" baseline="30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), </a:t>
            </a:r>
            <a:r>
              <a:rPr lang="en-US" dirty="0" smtClean="0"/>
              <a:t>still quadratic running time</a:t>
            </a:r>
          </a:p>
          <a:p>
            <a:pPr lvl="1"/>
            <a:r>
              <a:rPr lang="en-US" dirty="0" smtClean="0"/>
              <a:t>Can we do better?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Closest Spanning Pair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2857488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1357290" y="3143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2500298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1571604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3643306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3357554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429124" y="64293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4786314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6500826" y="142873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828677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6643702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7929586" y="507207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7429520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643570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6786578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286380" y="17144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78644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7929586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2857488" y="342900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1000100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1857368" y="4000492"/>
            <a:ext cx="5715016" cy="1588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6"/>
            <a:endCxn id="16" idx="2"/>
          </p:cNvCxnSpPr>
          <p:nvPr/>
        </p:nvCxnSpPr>
        <p:spPr>
          <a:xfrm flipV="1">
            <a:off x="1785918" y="5179231"/>
            <a:ext cx="6143668" cy="500066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9256" y="5857892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Should we consider this one? Why?</a:t>
            </a:r>
            <a:endParaRPr lang="th-TH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Closest Spanning Pair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not consider the pair on the far left with that on the far right</a:t>
            </a:r>
          </a:p>
          <a:p>
            <a:r>
              <a:rPr lang="en-US" dirty="0" smtClean="0"/>
              <a:t>Should consider only the “nearer” pairs</a:t>
            </a:r>
          </a:p>
          <a:p>
            <a:pPr lvl="1"/>
            <a:r>
              <a:rPr lang="en-US" dirty="0" smtClean="0"/>
              <a:t>How we know that they are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surely</a:t>
            </a:r>
            <a:r>
              <a:rPr lang="en-US" dirty="0" smtClean="0"/>
              <a:t> too far away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Anything that we can use to guarantee that some particular pairs should not be considered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Inductive Step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inductive step</a:t>
            </a:r>
          </a:p>
          <a:p>
            <a:pPr lvl="1"/>
            <a:r>
              <a:rPr lang="en-US" dirty="0" smtClean="0"/>
              <a:t>Assume that it is true for (n-1)</a:t>
            </a:r>
          </a:p>
          <a:p>
            <a:pPr lvl="1"/>
            <a:r>
              <a:rPr lang="en-US" dirty="0" smtClean="0"/>
              <a:t>Check the case (n)</a:t>
            </a:r>
          </a:p>
          <a:p>
            <a:pPr lvl="2"/>
            <a:r>
              <a:rPr lang="en-US" dirty="0" smtClean="0"/>
              <a:t>1 + 2 + 3 +… + n = (1 + 2 + 3 + … + (n-1) ) + n</a:t>
            </a:r>
          </a:p>
          <a:p>
            <a:pPr lvl="2"/>
            <a:r>
              <a:rPr lang="en-US" dirty="0" smtClean="0"/>
              <a:t>                                =  (n-1)(n) / 2 + n</a:t>
            </a:r>
          </a:p>
          <a:p>
            <a:pPr lvl="2"/>
            <a:r>
              <a:rPr lang="en-US" dirty="0" smtClean="0"/>
              <a:t>                                =  n((n-1)/2 + 1)</a:t>
            </a:r>
          </a:p>
          <a:p>
            <a:pPr lvl="2"/>
            <a:r>
              <a:rPr lang="en-US" dirty="0" smtClean="0"/>
              <a:t>                                =  n(n/2-1/2 + 1)</a:t>
            </a:r>
          </a:p>
          <a:p>
            <a:pPr lvl="2"/>
            <a:r>
              <a:rPr lang="en-US" dirty="0" smtClean="0"/>
              <a:t>                                =  n(n/2 + 1/2) </a:t>
            </a:r>
          </a:p>
          <a:p>
            <a:pPr lvl="2"/>
            <a:r>
              <a:rPr lang="en-US" dirty="0" smtClean="0"/>
              <a:t>                                =  n(n+1)/2</a:t>
            </a:r>
          </a:p>
          <a:p>
            <a:endParaRPr lang="th-TH" dirty="0"/>
          </a:p>
        </p:txBody>
      </p:sp>
      <p:sp>
        <p:nvSpPr>
          <p:cNvPr id="4" name="Line Callout 1 3"/>
          <p:cNvSpPr/>
          <p:nvPr/>
        </p:nvSpPr>
        <p:spPr>
          <a:xfrm>
            <a:off x="6143636" y="5857892"/>
            <a:ext cx="1785950" cy="428628"/>
          </a:xfrm>
          <a:prstGeom prst="borderCallout1">
            <a:avLst>
              <a:gd name="adj1" fmla="val 22559"/>
              <a:gd name="adj2" fmla="val -7000"/>
              <a:gd name="adj3" fmla="val -421782"/>
              <a:gd name="adj4" fmla="val -45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using (n-1) </a:t>
            </a:r>
            <a:endParaRPr lang="th-TH" sz="2000" dirty="0"/>
          </a:p>
        </p:txBody>
      </p:sp>
      <p:sp>
        <p:nvSpPr>
          <p:cNvPr id="5" name="Rectangle 4"/>
          <p:cNvSpPr/>
          <p:nvPr/>
        </p:nvSpPr>
        <p:spPr>
          <a:xfrm>
            <a:off x="3995936" y="3645024"/>
            <a:ext cx="1296144" cy="428628"/>
          </a:xfrm>
          <a:prstGeom prst="rect">
            <a:avLst/>
          </a:prstGeom>
          <a:solidFill>
            <a:srgbClr val="7FD13B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000496" y="1071546"/>
            <a:ext cx="1428760" cy="5786454"/>
          </a:xfrm>
          <a:prstGeom prst="rect">
            <a:avLst/>
          </a:prstGeom>
          <a:solidFill>
            <a:srgbClr val="FEB80A">
              <a:alpha val="6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Spanning Pair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2857488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1357290" y="3143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2500298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1571604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3643306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/>
          <p:cNvSpPr/>
          <p:nvPr/>
        </p:nvSpPr>
        <p:spPr>
          <a:xfrm>
            <a:off x="3357554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429124" y="642939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4786314" y="335756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6500826" y="142873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828677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6643702" y="38576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7929586" y="507207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7429520" y="300037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5643570" y="47863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6786578" y="557214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5286380" y="171448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5786446" y="292893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7929586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2857488" y="342900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1000100" y="16430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1857368" y="4000492"/>
            <a:ext cx="5715016" cy="1588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9" idx="2"/>
          </p:cNvCxnSpPr>
          <p:nvPr/>
        </p:nvCxnSpPr>
        <p:spPr>
          <a:xfrm flipV="1">
            <a:off x="2714612" y="4607727"/>
            <a:ext cx="642942" cy="285752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6"/>
            <a:endCxn id="14" idx="2"/>
          </p:cNvCxnSpPr>
          <p:nvPr/>
        </p:nvCxnSpPr>
        <p:spPr>
          <a:xfrm flipV="1">
            <a:off x="7643834" y="3036091"/>
            <a:ext cx="642942" cy="71438"/>
          </a:xfrm>
          <a:prstGeom prst="line">
            <a:avLst/>
          </a:prstGeom>
          <a:ln>
            <a:solidFill>
              <a:srgbClr val="FFC000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4612" y="4143380"/>
            <a:ext cx="7143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3834" y="3214686"/>
            <a:ext cx="7143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2536823" y="3963979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1108063" y="3963979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43240" y="557214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429256" y="557214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14678" y="5072074"/>
            <a:ext cx="7143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2b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282" y="5857892"/>
            <a:ext cx="335755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Consider pairs only in this strip</a:t>
            </a:r>
          </a:p>
          <a:p>
            <a:r>
              <a:rPr lang="en-US" sz="1600" dirty="0" smtClean="0"/>
              <a:t>One point from the left side</a:t>
            </a:r>
          </a:p>
          <a:p>
            <a:r>
              <a:rPr lang="en-US" sz="1600" dirty="0" smtClean="0"/>
              <a:t>Another point from the right side</a:t>
            </a:r>
            <a:endParaRPr lang="th-TH" sz="1600" dirty="0"/>
          </a:p>
        </p:txBody>
      </p:sp>
      <p:cxnSp>
        <p:nvCxnSpPr>
          <p:cNvPr id="55" name="Straight Connector 54"/>
          <p:cNvCxnSpPr>
            <a:stCxn id="10" idx="6"/>
            <a:endCxn id="12" idx="2"/>
          </p:cNvCxnSpPr>
          <p:nvPr/>
        </p:nvCxnSpPr>
        <p:spPr>
          <a:xfrm>
            <a:off x="4572000" y="3464719"/>
            <a:ext cx="214314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" idx="7"/>
            <a:endCxn id="20" idx="3"/>
          </p:cNvCxnSpPr>
          <p:nvPr/>
        </p:nvCxnSpPr>
        <p:spPr>
          <a:xfrm rot="5400000" flipH="1" flipV="1">
            <a:off x="4183424" y="2254606"/>
            <a:ext cx="1491532" cy="77715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7"/>
            <a:endCxn id="12" idx="4"/>
          </p:cNvCxnSpPr>
          <p:nvPr/>
        </p:nvCxnSpPr>
        <p:spPr>
          <a:xfrm rot="5400000" flipH="1" flipV="1">
            <a:off x="3308308" y="4875620"/>
            <a:ext cx="2888906" cy="2814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6"/>
          </p:cNvCxnSpPr>
          <p:nvPr/>
        </p:nvCxnSpPr>
        <p:spPr>
          <a:xfrm flipV="1">
            <a:off x="4643438" y="1928802"/>
            <a:ext cx="714380" cy="460775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72132" y="5857892"/>
            <a:ext cx="3571868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Any point outside the strip, if paired, its distance will be more than b</a:t>
            </a:r>
            <a:endParaRPr lang="th-TH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Strips</a:t>
            </a:r>
            <a:endParaRPr lang="th-TH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3214678" y="1783560"/>
            <a:ext cx="5472122" cy="4572000"/>
          </a:xfrm>
        </p:spPr>
        <p:txBody>
          <a:bodyPr/>
          <a:lstStyle/>
          <a:p>
            <a:r>
              <a:rPr lang="en-US" dirty="0" smtClean="0"/>
              <a:t>How many points in the strip?</a:t>
            </a:r>
          </a:p>
          <a:p>
            <a:pPr lvl="1"/>
            <a:r>
              <a:rPr lang="en-US" dirty="0" smtClean="0"/>
              <a:t>Should be less than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is, in the previous example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Well? Is it true?</a:t>
            </a:r>
            <a:endParaRPr lang="th-TH" dirty="0"/>
          </a:p>
        </p:txBody>
      </p:sp>
      <p:sp>
        <p:nvSpPr>
          <p:cNvPr id="37" name="Rectangle 36"/>
          <p:cNvSpPr/>
          <p:nvPr/>
        </p:nvSpPr>
        <p:spPr>
          <a:xfrm>
            <a:off x="1214414" y="1070752"/>
            <a:ext cx="1428760" cy="5786454"/>
          </a:xfrm>
          <a:prstGeom prst="rect">
            <a:avLst/>
          </a:prstGeom>
          <a:solidFill>
            <a:srgbClr val="FEB80A">
              <a:alpha val="6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Oval 37"/>
          <p:cNvSpPr/>
          <p:nvPr/>
        </p:nvSpPr>
        <p:spPr>
          <a:xfrm>
            <a:off x="857224" y="599997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Oval 40"/>
          <p:cNvSpPr/>
          <p:nvPr/>
        </p:nvSpPr>
        <p:spPr>
          <a:xfrm>
            <a:off x="571472" y="449977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Oval 41"/>
          <p:cNvSpPr/>
          <p:nvPr/>
        </p:nvSpPr>
        <p:spPr>
          <a:xfrm>
            <a:off x="1571604" y="3356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Oval 42"/>
          <p:cNvSpPr/>
          <p:nvPr/>
        </p:nvSpPr>
        <p:spPr>
          <a:xfrm>
            <a:off x="1643042" y="642860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Oval 45"/>
          <p:cNvSpPr/>
          <p:nvPr/>
        </p:nvSpPr>
        <p:spPr>
          <a:xfrm>
            <a:off x="2000232" y="3356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Oval 46"/>
          <p:cNvSpPr/>
          <p:nvPr/>
        </p:nvSpPr>
        <p:spPr>
          <a:xfrm>
            <a:off x="2857488" y="478552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Oval 47"/>
          <p:cNvSpPr/>
          <p:nvPr/>
        </p:nvSpPr>
        <p:spPr>
          <a:xfrm>
            <a:off x="2500298" y="171369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-928714" y="3999698"/>
            <a:ext cx="5715016" cy="1588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-249259" y="3963185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-1678019" y="3963185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7158" y="55713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2643174" y="55713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8596" y="5071280"/>
            <a:ext cx="7143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th-TH"/>
            </a:defPPr>
            <a:lvl1pPr>
              <a:defRPr b="1" spc="50">
                <a:ln w="11430"/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2b</a:t>
            </a:r>
            <a:endParaRPr lang="th-TH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Strips is O(N)</a:t>
            </a:r>
            <a:endParaRPr lang="th-TH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3214678" y="1783560"/>
            <a:ext cx="547212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Bad news</a:t>
            </a:r>
          </a:p>
          <a:p>
            <a:pPr lvl="1"/>
            <a:r>
              <a:rPr lang="en-US" dirty="0" smtClean="0"/>
              <a:t>N points are possible</a:t>
            </a:r>
          </a:p>
          <a:p>
            <a:pPr lvl="1"/>
            <a:r>
              <a:rPr lang="en-US" dirty="0" smtClean="0"/>
              <a:t>Consider a set of vertically aligned point</a:t>
            </a:r>
          </a:p>
          <a:p>
            <a:pPr lvl="2"/>
            <a:r>
              <a:rPr lang="en-US" dirty="0" smtClean="0"/>
              <a:t>Each are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</a:t>
            </a:r>
            <a:r>
              <a:rPr lang="en-US" dirty="0" smtClean="0"/>
              <a:t> unit apart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So, every point will be in the strip of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2b</a:t>
            </a:r>
            <a:r>
              <a:rPr lang="en-US" dirty="0" smtClean="0"/>
              <a:t> width</a:t>
            </a:r>
          </a:p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If we check every pair of points, we still stuck with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O(n</a:t>
            </a:r>
            <a:r>
              <a:rPr lang="en-US" b="1" baseline="30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 </a:t>
            </a:r>
            <a:r>
              <a:rPr lang="en-US" dirty="0" smtClean="0"/>
              <a:t>time</a:t>
            </a:r>
          </a:p>
          <a:p>
            <a:pPr lvl="1"/>
            <a:endParaRPr lang="th-TH" dirty="0"/>
          </a:p>
        </p:txBody>
      </p:sp>
      <p:sp>
        <p:nvSpPr>
          <p:cNvPr id="37" name="Rectangle 36"/>
          <p:cNvSpPr/>
          <p:nvPr/>
        </p:nvSpPr>
        <p:spPr>
          <a:xfrm>
            <a:off x="1214414" y="1070752"/>
            <a:ext cx="1428760" cy="5786454"/>
          </a:xfrm>
          <a:prstGeom prst="rect">
            <a:avLst/>
          </a:prstGeom>
          <a:solidFill>
            <a:srgbClr val="FEB80A">
              <a:alpha val="6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Oval 40"/>
          <p:cNvSpPr/>
          <p:nvPr/>
        </p:nvSpPr>
        <p:spPr>
          <a:xfrm>
            <a:off x="1500166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Oval 41"/>
          <p:cNvSpPr/>
          <p:nvPr/>
        </p:nvSpPr>
        <p:spPr>
          <a:xfrm>
            <a:off x="1500166" y="12144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-928714" y="3999698"/>
            <a:ext cx="5715016" cy="1588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-249259" y="3963185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-1678019" y="3963185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57158" y="557134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2643174" y="557134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8596" y="5071280"/>
            <a:ext cx="7143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th-TH"/>
            </a:defPPr>
            <a:lvl1pPr>
              <a:defRPr b="1" spc="50">
                <a:ln w="11430"/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2b</a:t>
            </a:r>
            <a:endParaRPr lang="th-TH" dirty="0"/>
          </a:p>
        </p:txBody>
      </p:sp>
      <p:sp>
        <p:nvSpPr>
          <p:cNvPr id="18" name="Oval 17"/>
          <p:cNvSpPr/>
          <p:nvPr/>
        </p:nvSpPr>
        <p:spPr>
          <a:xfrm>
            <a:off x="1500166" y="307181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1500166" y="414338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1500166" y="52149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/>
          <p:cNvSpPr/>
          <p:nvPr/>
        </p:nvSpPr>
        <p:spPr>
          <a:xfrm>
            <a:off x="1500166" y="614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/>
          <p:cNvSpPr/>
          <p:nvPr/>
        </p:nvSpPr>
        <p:spPr>
          <a:xfrm>
            <a:off x="2143108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/>
          <p:cNvSpPr/>
          <p:nvPr/>
        </p:nvSpPr>
        <p:spPr>
          <a:xfrm>
            <a:off x="2143108" y="12144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/>
          <p:cNvSpPr/>
          <p:nvPr/>
        </p:nvSpPr>
        <p:spPr>
          <a:xfrm>
            <a:off x="2143108" y="307181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Oval 24"/>
          <p:cNvSpPr/>
          <p:nvPr/>
        </p:nvSpPr>
        <p:spPr>
          <a:xfrm>
            <a:off x="2143108" y="414338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Oval 25"/>
          <p:cNvSpPr/>
          <p:nvPr/>
        </p:nvSpPr>
        <p:spPr>
          <a:xfrm>
            <a:off x="2143108" y="52149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Oval 26"/>
          <p:cNvSpPr/>
          <p:nvPr/>
        </p:nvSpPr>
        <p:spPr>
          <a:xfrm>
            <a:off x="2143108" y="614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Straight Connector 33"/>
          <p:cNvCxnSpPr>
            <a:stCxn id="19" idx="0"/>
            <a:endCxn id="18" idx="4"/>
          </p:cNvCxnSpPr>
          <p:nvPr/>
        </p:nvCxnSpPr>
        <p:spPr>
          <a:xfrm rot="5400000" flipH="1" flipV="1">
            <a:off x="1178695" y="3714752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4414" y="3429000"/>
            <a:ext cx="114300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th-TH"/>
            </a:defPPr>
            <a:lvl1pPr>
              <a:defRPr b="1" spc="50">
                <a:ln w="11430"/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endParaRPr lang="th-TH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83560"/>
            <a:ext cx="6300806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Think Vertically</a:t>
            </a:r>
          </a:p>
          <a:p>
            <a:pPr lvl="1"/>
            <a:r>
              <a:rPr lang="en-US" dirty="0" smtClean="0"/>
              <a:t>Do we have to check for every pair in the strip?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 we need to consider this pair?</a:t>
            </a:r>
          </a:p>
          <a:p>
            <a:pPr lvl="2"/>
            <a:r>
              <a:rPr lang="en-US" dirty="0" smtClean="0"/>
              <a:t>No, just like the case of X-axis</a:t>
            </a:r>
          </a:p>
          <a:p>
            <a:pPr lvl="2"/>
            <a:r>
              <a:rPr lang="en-US" dirty="0" smtClean="0"/>
              <a:t>Don’t consider pairs that is surely further than 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7286644" y="714356"/>
            <a:ext cx="1428760" cy="5786454"/>
          </a:xfrm>
          <a:prstGeom prst="rect">
            <a:avLst/>
          </a:prstGeom>
          <a:solidFill>
            <a:srgbClr val="FEB80A">
              <a:alpha val="6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7572396" y="171528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7572396" y="85802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5143516" y="3643302"/>
            <a:ext cx="5715016" cy="1588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5822971" y="3606789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4394211" y="3606789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72396" y="271541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7572396" y="378698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7572396" y="485855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7572396" y="5787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8215338" y="171528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8215338" y="85802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8215338" y="271541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8215338" y="378698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8215338" y="485855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/>
          <p:cNvSpPr/>
          <p:nvPr/>
        </p:nvSpPr>
        <p:spPr>
          <a:xfrm>
            <a:off x="8215338" y="578724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Straight Connector 20"/>
          <p:cNvCxnSpPr>
            <a:stCxn id="20" idx="0"/>
            <a:endCxn id="7" idx="4"/>
          </p:cNvCxnSpPr>
          <p:nvPr/>
        </p:nvCxnSpPr>
        <p:spPr>
          <a:xfrm rot="16200000" flipV="1">
            <a:off x="5643570" y="3108323"/>
            <a:ext cx="4714908" cy="6429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Pair to be considered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5372112" cy="4572000"/>
          </a:xfrm>
        </p:spPr>
        <p:txBody>
          <a:bodyPr/>
          <a:lstStyle/>
          <a:p>
            <a:r>
              <a:rPr lang="en-US" dirty="0" smtClean="0"/>
              <a:t>X-value must be in the strip</a:t>
            </a:r>
          </a:p>
          <a:p>
            <a:pPr lvl="1"/>
            <a:r>
              <a:rPr lang="en-US" dirty="0" smtClean="0"/>
              <a:t>Check only point in the left side to point in the right side</a:t>
            </a:r>
          </a:p>
          <a:p>
            <a:r>
              <a:rPr lang="en-US" dirty="0" smtClean="0"/>
              <a:t>Y-value </a:t>
            </a:r>
          </a:p>
          <a:p>
            <a:pPr lvl="1"/>
            <a:r>
              <a:rPr lang="en-US" dirty="0" smtClean="0"/>
              <a:t>For points in the strip</a:t>
            </a:r>
          </a:p>
          <a:p>
            <a:pPr lvl="2"/>
            <a:r>
              <a:rPr lang="en-US" dirty="0" smtClean="0"/>
              <a:t>Check only point whose y-value is not more than 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</a:t>
            </a:r>
            <a:r>
              <a:rPr lang="en-US" dirty="0" smtClean="0"/>
              <a:t> unit apart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7286644" y="1070752"/>
            <a:ext cx="1428760" cy="5786454"/>
          </a:xfrm>
          <a:prstGeom prst="rect">
            <a:avLst/>
          </a:prstGeom>
          <a:solidFill>
            <a:srgbClr val="FEB80A">
              <a:alpha val="6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/>
          <p:cNvSpPr/>
          <p:nvPr/>
        </p:nvSpPr>
        <p:spPr>
          <a:xfrm>
            <a:off x="7572396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7572396" y="12144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5143516" y="3999698"/>
            <a:ext cx="5715016" cy="1588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5822971" y="3963185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394211" y="3963185"/>
            <a:ext cx="5786454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72396" y="307181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7572396" y="414338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/>
          <p:cNvSpPr/>
          <p:nvPr/>
        </p:nvSpPr>
        <p:spPr>
          <a:xfrm>
            <a:off x="7572396" y="52149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/>
          <p:cNvSpPr/>
          <p:nvPr/>
        </p:nvSpPr>
        <p:spPr>
          <a:xfrm>
            <a:off x="7572396" y="614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/>
          <p:cNvSpPr/>
          <p:nvPr/>
        </p:nvSpPr>
        <p:spPr>
          <a:xfrm>
            <a:off x="8215338" y="207167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/>
          <p:cNvSpPr/>
          <p:nvPr/>
        </p:nvSpPr>
        <p:spPr>
          <a:xfrm>
            <a:off x="8215338" y="121442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/>
          <p:cNvSpPr/>
          <p:nvPr/>
        </p:nvSpPr>
        <p:spPr>
          <a:xfrm>
            <a:off x="8215338" y="307181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/>
          <p:cNvSpPr/>
          <p:nvPr/>
        </p:nvSpPr>
        <p:spPr>
          <a:xfrm>
            <a:off x="8215338" y="414338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/>
          <p:cNvSpPr/>
          <p:nvPr/>
        </p:nvSpPr>
        <p:spPr>
          <a:xfrm>
            <a:off x="8215338" y="521495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/>
          <p:cNvSpPr/>
          <p:nvPr/>
        </p:nvSpPr>
        <p:spPr>
          <a:xfrm>
            <a:off x="8215338" y="614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Straight Connector 20"/>
          <p:cNvCxnSpPr>
            <a:stCxn id="14" idx="1"/>
            <a:endCxn id="6" idx="6"/>
          </p:cNvCxnSpPr>
          <p:nvPr/>
        </p:nvCxnSpPr>
        <p:spPr>
          <a:xfrm rot="16200000" flipV="1">
            <a:off x="7625975" y="1482315"/>
            <a:ext cx="781485" cy="46001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2"/>
            <a:endCxn id="6" idx="6"/>
          </p:cNvCxnSpPr>
          <p:nvPr/>
        </p:nvCxnSpPr>
        <p:spPr>
          <a:xfrm rot="10800000">
            <a:off x="7786710" y="1321579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1"/>
          </p:cNvCxnSpPr>
          <p:nvPr/>
        </p:nvCxnSpPr>
        <p:spPr>
          <a:xfrm rot="16200000" flipV="1">
            <a:off x="7536677" y="2393149"/>
            <a:ext cx="960080" cy="46001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7786709" y="2143115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1"/>
          </p:cNvCxnSpPr>
          <p:nvPr/>
        </p:nvCxnSpPr>
        <p:spPr>
          <a:xfrm rot="16200000" flipV="1">
            <a:off x="7500958" y="3429000"/>
            <a:ext cx="1031518" cy="46001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786709" y="3143247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1"/>
          </p:cNvCxnSpPr>
          <p:nvPr/>
        </p:nvCxnSpPr>
        <p:spPr>
          <a:xfrm rot="16200000" flipV="1">
            <a:off x="7500958" y="4500570"/>
            <a:ext cx="1031518" cy="46001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7786709" y="4214817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1"/>
          </p:cNvCxnSpPr>
          <p:nvPr/>
        </p:nvCxnSpPr>
        <p:spPr>
          <a:xfrm rot="16200000" flipV="1">
            <a:off x="7572396" y="5500702"/>
            <a:ext cx="888642" cy="46001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7786709" y="5286387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7"/>
            <a:endCxn id="15" idx="3"/>
          </p:cNvCxnSpPr>
          <p:nvPr/>
        </p:nvCxnSpPr>
        <p:spPr>
          <a:xfrm rot="5400000" flipH="1" flipV="1">
            <a:off x="7648167" y="1504507"/>
            <a:ext cx="705714" cy="4914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4" idx="3"/>
          </p:cNvCxnSpPr>
          <p:nvPr/>
        </p:nvCxnSpPr>
        <p:spPr>
          <a:xfrm rot="5400000" flipH="1" flipV="1">
            <a:off x="7572397" y="2397483"/>
            <a:ext cx="817204" cy="53145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7"/>
          </p:cNvCxnSpPr>
          <p:nvPr/>
        </p:nvCxnSpPr>
        <p:spPr>
          <a:xfrm rot="5400000" flipH="1" flipV="1">
            <a:off x="7572396" y="3469052"/>
            <a:ext cx="888642" cy="52278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</p:cNvCxnSpPr>
          <p:nvPr/>
        </p:nvCxnSpPr>
        <p:spPr>
          <a:xfrm rot="5400000" flipH="1" flipV="1">
            <a:off x="7536677" y="4576341"/>
            <a:ext cx="888642" cy="45134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8" idx="3"/>
          </p:cNvCxnSpPr>
          <p:nvPr/>
        </p:nvCxnSpPr>
        <p:spPr>
          <a:xfrm rot="5400000" flipH="1" flipV="1">
            <a:off x="7612448" y="5500702"/>
            <a:ext cx="737100" cy="53145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6"/>
            <a:endCxn id="19" idx="2"/>
          </p:cNvCxnSpPr>
          <p:nvPr/>
        </p:nvCxnSpPr>
        <p:spPr>
          <a:xfrm>
            <a:off x="7786710" y="6250801"/>
            <a:ext cx="428628" cy="158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is still remains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pair to be checked?</a:t>
            </a:r>
          </a:p>
          <a:p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214546" y="2428868"/>
            <a:ext cx="4143404" cy="4071966"/>
          </a:xfrm>
          <a:prstGeom prst="rect">
            <a:avLst/>
          </a:prstGeom>
          <a:solidFill>
            <a:srgbClr val="FEB80A">
              <a:alpha val="6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179621" y="4464851"/>
            <a:ext cx="4071172" cy="794"/>
          </a:xfrm>
          <a:prstGeom prst="line">
            <a:avLst/>
          </a:prstGeom>
          <a:ln w="38100">
            <a:solidFill>
              <a:srgbClr val="EA15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71670" y="3786190"/>
            <a:ext cx="214314" cy="2143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4071934" y="378619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Oval 39"/>
          <p:cNvSpPr/>
          <p:nvPr/>
        </p:nvSpPr>
        <p:spPr>
          <a:xfrm>
            <a:off x="4143372" y="378619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Oval 40"/>
          <p:cNvSpPr/>
          <p:nvPr/>
        </p:nvSpPr>
        <p:spPr>
          <a:xfrm>
            <a:off x="6215074" y="378619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Oval 41"/>
          <p:cNvSpPr/>
          <p:nvPr/>
        </p:nvSpPr>
        <p:spPr>
          <a:xfrm>
            <a:off x="6215074" y="542926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Oval 42"/>
          <p:cNvSpPr/>
          <p:nvPr/>
        </p:nvSpPr>
        <p:spPr>
          <a:xfrm>
            <a:off x="4143372" y="542926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4071934" y="542926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/>
          <p:cNvSpPr/>
          <p:nvPr/>
        </p:nvSpPr>
        <p:spPr>
          <a:xfrm>
            <a:off x="2071670" y="542926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ounded Rectangular Callout 45"/>
          <p:cNvSpPr/>
          <p:nvPr/>
        </p:nvSpPr>
        <p:spPr>
          <a:xfrm>
            <a:off x="500034" y="2571744"/>
            <a:ext cx="1428760" cy="1000132"/>
          </a:xfrm>
          <a:prstGeom prst="wedgeRoundRectCallout">
            <a:avLst>
              <a:gd name="adj1" fmla="val 48500"/>
              <a:gd name="adj2" fmla="val 69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point to check</a:t>
            </a:r>
            <a:endParaRPr lang="th-TH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500826" y="2714620"/>
            <a:ext cx="23574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are,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worse</a:t>
            </a:r>
            <a:r>
              <a:rPr lang="en-US" sz="2400" dirty="0" smtClean="0"/>
              <a:t>, 7 more points for each starting point</a:t>
            </a:r>
          </a:p>
          <a:p>
            <a:endParaRPr lang="en-US" sz="2400" dirty="0" smtClean="0"/>
          </a:p>
          <a:p>
            <a:r>
              <a:rPr lang="en-US" sz="2400" dirty="0" smtClean="0"/>
              <a:t>3 of them are on the same side, and we need not to check</a:t>
            </a:r>
            <a:endParaRPr lang="th-TH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to check just only those 4 points lying on the opposite side</a:t>
            </a:r>
          </a:p>
          <a:p>
            <a:r>
              <a:rPr lang="en-US" dirty="0" smtClean="0"/>
              <a:t>If we loops over every button first to test whether the y-value falls within range</a:t>
            </a:r>
          </a:p>
          <a:p>
            <a:pPr lvl="1"/>
            <a:r>
              <a:rPr lang="en-US" dirty="0" smtClean="0"/>
              <a:t>That is still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O(n)</a:t>
            </a:r>
            <a:r>
              <a:rPr lang="en-US" dirty="0" smtClean="0"/>
              <a:t>!!!!</a:t>
            </a:r>
          </a:p>
          <a:p>
            <a:endParaRPr lang="en-US" dirty="0" smtClean="0"/>
          </a:p>
          <a:p>
            <a:r>
              <a:rPr lang="en-US" dirty="0" smtClean="0"/>
              <a:t>The points must be sorted!!!</a:t>
            </a:r>
          </a:p>
          <a:p>
            <a:pPr lvl="1"/>
            <a:r>
              <a:rPr lang="en-US" dirty="0" smtClean="0"/>
              <a:t>??? Additional work ????</a:t>
            </a:r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every time we do recursive call</a:t>
            </a:r>
          </a:p>
          <a:p>
            <a:r>
              <a:rPr lang="en-US" dirty="0" smtClean="0"/>
              <a:t>Each step requires additional 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O(n lg n)</a:t>
            </a:r>
          </a:p>
          <a:p>
            <a:pPr lvl="1"/>
            <a:r>
              <a:rPr lang="en-US" dirty="0" smtClean="0"/>
              <a:t>That would result in 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O(n lg</a:t>
            </a:r>
            <a:r>
              <a:rPr lang="en-US" b="1" baseline="300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n)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Approach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Sorting a point</a:t>
            </a:r>
          </a:p>
          <a:p>
            <a:r>
              <a:rPr lang="en-US" dirty="0" smtClean="0"/>
              <a:t>Point must be sorted in x-value so that dividing can be done in </a:t>
            </a:r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O(1)</a:t>
            </a:r>
          </a:p>
          <a:p>
            <a:r>
              <a:rPr lang="en-US" dirty="0" smtClean="0"/>
              <a:t>Point must also be sorted in y-value</a:t>
            </a:r>
          </a:p>
          <a:p>
            <a:pPr lvl="1"/>
            <a:r>
              <a:rPr lang="en-US" dirty="0" smtClean="0"/>
              <a:t>When checking point in the strip, when y-value is to far, we can stop immediately</a:t>
            </a:r>
          </a:p>
          <a:p>
            <a:endParaRPr lang="en-US" dirty="0" smtClean="0"/>
          </a:p>
          <a:p>
            <a:r>
              <a:rPr lang="en-US" dirty="0" smtClean="0"/>
              <a:t>Both sorting can be done in </a:t>
            </a:r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O(n </a:t>
            </a:r>
            <a:r>
              <a:rPr lang="en-US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lg</a:t>
            </a:r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n) </a:t>
            </a:r>
            <a:r>
              <a:rPr lang="en-US" dirty="0" smtClean="0"/>
              <a:t>at the preprocess step</a:t>
            </a:r>
          </a:p>
          <a:p>
            <a:r>
              <a:rPr lang="en-US" dirty="0" smtClean="0"/>
              <a:t>Data is passed to the function in two separated list, one is x-sorted another one is y-sorted</a:t>
            </a:r>
          </a:p>
          <a:p>
            <a:pPr lvl="1"/>
            <a:r>
              <a:rPr lang="en-US" dirty="0" smtClean="0"/>
              <a:t>When divide, both list are separated</a:t>
            </a:r>
          </a:p>
          <a:p>
            <a:pPr lvl="1"/>
            <a:r>
              <a:rPr lang="en-US" dirty="0" smtClean="0"/>
              <a:t>Can be done in </a:t>
            </a:r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O(n)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T(n) = 2 T(n/2) + 4O(n) + O(n)</a:t>
            </a:r>
          </a:p>
          <a:p>
            <a:r>
              <a:rPr lang="en-US" dirty="0" smtClean="0"/>
              <a:t>          = </a:t>
            </a:r>
            <a:r>
              <a:rPr lang="el-GR" dirty="0" smtClean="0"/>
              <a:t>Θ</a:t>
            </a:r>
            <a:r>
              <a:rPr lang="en-US" dirty="0" smtClean="0"/>
              <a:t>(n log n)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= 2, b = 2, c = log</a:t>
            </a:r>
            <a:r>
              <a:rPr lang="en-US" baseline="-25000" dirty="0" smtClean="0"/>
              <a:t>2</a:t>
            </a:r>
            <a:r>
              <a:rPr lang="en-US" dirty="0" smtClean="0"/>
              <a:t>2=1, f(n) = O(n)</a:t>
            </a:r>
          </a:p>
          <a:p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=n</a:t>
            </a:r>
            <a:r>
              <a:rPr lang="en-US" baseline="30000" dirty="0" smtClean="0"/>
              <a:t>2</a:t>
            </a:r>
            <a:r>
              <a:rPr lang="en-US" dirty="0" smtClean="0"/>
              <a:t>=</a:t>
            </a:r>
            <a:r>
              <a:rPr lang="pt-BR" dirty="0" smtClean="0"/>
              <a:t> Θ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f(n) = </a:t>
            </a:r>
            <a:r>
              <a:rPr lang="pt-BR" dirty="0" smtClean="0"/>
              <a:t>Θ(n</a:t>
            </a:r>
            <a:r>
              <a:rPr lang="pt-BR" baseline="30000" dirty="0" smtClean="0"/>
              <a:t>c</a:t>
            </a:r>
            <a:r>
              <a:rPr lang="pt-BR" dirty="0" smtClean="0"/>
              <a:t>)	this is case 1 of the master’s method</a:t>
            </a:r>
          </a:p>
          <a:p>
            <a:r>
              <a:rPr lang="pt-BR" dirty="0" smtClean="0"/>
              <a:t>Hence, T(n) = </a:t>
            </a:r>
            <a:r>
              <a:rPr lang="el-GR" dirty="0" smtClean="0"/>
              <a:t>Θ</a:t>
            </a:r>
            <a:r>
              <a:rPr lang="en-US" dirty="0" smtClean="0"/>
              <a:t>(n log n) </a:t>
            </a:r>
            <a:endParaRPr lang="th-TH" baseline="30000" dirty="0"/>
          </a:p>
        </p:txBody>
      </p:sp>
      <p:sp>
        <p:nvSpPr>
          <p:cNvPr id="4" name="Line Callout 2 3"/>
          <p:cNvSpPr/>
          <p:nvPr/>
        </p:nvSpPr>
        <p:spPr>
          <a:xfrm>
            <a:off x="5508104" y="1028667"/>
            <a:ext cx="1428760" cy="5715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202"/>
              <a:gd name="adj6" fmla="val -2025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Left and right parts</a:t>
            </a:r>
            <a:endParaRPr lang="th-TH" sz="2000" dirty="0"/>
          </a:p>
        </p:txBody>
      </p:sp>
      <p:sp>
        <p:nvSpPr>
          <p:cNvPr id="5" name="Line Callout 2 4"/>
          <p:cNvSpPr/>
          <p:nvPr/>
        </p:nvSpPr>
        <p:spPr>
          <a:xfrm>
            <a:off x="4644008" y="3357562"/>
            <a:ext cx="1428760" cy="5715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9597"/>
              <a:gd name="adj6" fmla="val -273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Point in strip</a:t>
            </a:r>
            <a:endParaRPr lang="th-TH" sz="2000" dirty="0"/>
          </a:p>
        </p:txBody>
      </p:sp>
      <p:sp>
        <p:nvSpPr>
          <p:cNvPr id="6" name="Line Callout 2 5"/>
          <p:cNvSpPr/>
          <p:nvPr/>
        </p:nvSpPr>
        <p:spPr>
          <a:xfrm>
            <a:off x="7286644" y="3643314"/>
            <a:ext cx="1428760" cy="5715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9752"/>
              <a:gd name="adj6" fmla="val -1285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Divide the list</a:t>
            </a:r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3225</Words>
  <Application>Microsoft Office PowerPoint</Application>
  <PresentationFormat>On-screen Show (4:3)</PresentationFormat>
  <Paragraphs>723</Paragraphs>
  <Slides>108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Office Theme</vt:lpstr>
      <vt:lpstr>Divide and Conquer</vt:lpstr>
      <vt:lpstr>Recall</vt:lpstr>
      <vt:lpstr>Today Topic</vt:lpstr>
      <vt:lpstr>Divide and Conquer</vt:lpstr>
      <vt:lpstr>Divide and Conquer</vt:lpstr>
      <vt:lpstr>Induction</vt:lpstr>
      <vt:lpstr>Induction Example</vt:lpstr>
      <vt:lpstr>The Inductive Step</vt:lpstr>
      <vt:lpstr>The Inductive Step</vt:lpstr>
      <vt:lpstr>The Induction</vt:lpstr>
      <vt:lpstr>Key of Divide and Conquer</vt:lpstr>
      <vt:lpstr>Steps in D&amp;C</vt:lpstr>
      <vt:lpstr>Code Example</vt:lpstr>
      <vt:lpstr>Code Example</vt:lpstr>
      <vt:lpstr>Examples</vt:lpstr>
      <vt:lpstr>Merge Sort</vt:lpstr>
      <vt:lpstr>The Sorting Problem</vt:lpstr>
      <vt:lpstr>The Question</vt:lpstr>
      <vt:lpstr>The Question</vt:lpstr>
      <vt:lpstr>Idea</vt:lpstr>
      <vt:lpstr>Divide</vt:lpstr>
      <vt:lpstr>Divide                    Θ(1)</vt:lpstr>
      <vt:lpstr>Solve by Recursion     T(n/2)</vt:lpstr>
      <vt:lpstr>Merge</vt:lpstr>
      <vt:lpstr>Merge</vt:lpstr>
      <vt:lpstr>Analysis</vt:lpstr>
      <vt:lpstr>Quick Sort</vt:lpstr>
      <vt:lpstr>The Sorting Problem (again)</vt:lpstr>
      <vt:lpstr>Problem of Merge Sort</vt:lpstr>
      <vt:lpstr>The Question</vt:lpstr>
      <vt:lpstr>Idea</vt:lpstr>
      <vt:lpstr>Is dividing scheme possible?</vt:lpstr>
      <vt:lpstr>The Median</vt:lpstr>
      <vt:lpstr>Simplified Division</vt:lpstr>
      <vt:lpstr>Divide               Θ(n)</vt:lpstr>
      <vt:lpstr>Solve by Recursion </vt:lpstr>
      <vt:lpstr>Conquer              O(1)</vt:lpstr>
      <vt:lpstr>Analysis </vt:lpstr>
      <vt:lpstr>Analysis : Worst Case</vt:lpstr>
      <vt:lpstr>Analysis : Worst Case</vt:lpstr>
      <vt:lpstr>Analysis : Best Case</vt:lpstr>
      <vt:lpstr>Analysis : Best Case</vt:lpstr>
      <vt:lpstr>Fixing the worst case</vt:lpstr>
      <vt:lpstr>Fixing the worst case</vt:lpstr>
      <vt:lpstr>Fixing the worst case</vt:lpstr>
      <vt:lpstr>Modulo Exponential</vt:lpstr>
      <vt:lpstr>The Problem</vt:lpstr>
      <vt:lpstr>Naïve method</vt:lpstr>
      <vt:lpstr>The Question</vt:lpstr>
      <vt:lpstr>The Question</vt:lpstr>
      <vt:lpstr>Analysis</vt:lpstr>
      <vt:lpstr>Example 292 mod 10</vt:lpstr>
      <vt:lpstr>Maximum Contiguous Sum of Subsequence </vt:lpstr>
      <vt:lpstr>The MCS Problem</vt:lpstr>
      <vt:lpstr>Example</vt:lpstr>
      <vt:lpstr>Naïve approach</vt:lpstr>
      <vt:lpstr>Naïve approach</vt:lpstr>
      <vt:lpstr>The DC Approach</vt:lpstr>
      <vt:lpstr>The Question</vt:lpstr>
      <vt:lpstr>Combining the result from sub MSS</vt:lpstr>
      <vt:lpstr>Combining the result from sub MSS</vt:lpstr>
      <vt:lpstr>Combining the result from sub MSS</vt:lpstr>
      <vt:lpstr>Combining the result from sub MSS</vt:lpstr>
      <vt:lpstr>Combining the result from sub MSS</vt:lpstr>
      <vt:lpstr>Compute max of cross over</vt:lpstr>
      <vt:lpstr>Compute max of cross over</vt:lpstr>
      <vt:lpstr>Compute max of cross over</vt:lpstr>
      <vt:lpstr>Compute max of cross over</vt:lpstr>
      <vt:lpstr>Compute max of cross over</vt:lpstr>
      <vt:lpstr>Compute max of cross over</vt:lpstr>
      <vt:lpstr>Compute max of cross over</vt:lpstr>
      <vt:lpstr>Compute max of cross over</vt:lpstr>
      <vt:lpstr>Compute max of cross over</vt:lpstr>
      <vt:lpstr>Compute max of cross over</vt:lpstr>
      <vt:lpstr>Compute max of cross over</vt:lpstr>
      <vt:lpstr>Combine</vt:lpstr>
      <vt:lpstr>Analysis</vt:lpstr>
      <vt:lpstr>Closest Pair</vt:lpstr>
      <vt:lpstr>The Problem</vt:lpstr>
      <vt:lpstr>Input Example</vt:lpstr>
      <vt:lpstr>Output Example</vt:lpstr>
      <vt:lpstr>The Naïve Approach</vt:lpstr>
      <vt:lpstr>DC approach</vt:lpstr>
      <vt:lpstr>Divide by X axis</vt:lpstr>
      <vt:lpstr>Conquer</vt:lpstr>
      <vt:lpstr>Divide by X axis</vt:lpstr>
      <vt:lpstr>Conquer</vt:lpstr>
      <vt:lpstr>Find Closest Spanning Pair</vt:lpstr>
      <vt:lpstr>Find Closest Spanning Pair</vt:lpstr>
      <vt:lpstr>Possible Spanning Pair</vt:lpstr>
      <vt:lpstr>Point in Strips</vt:lpstr>
      <vt:lpstr>Point in Strips is O(N)</vt:lpstr>
      <vt:lpstr>The Solution</vt:lpstr>
      <vt:lpstr>Spanning Pair to be considered</vt:lpstr>
      <vt:lpstr>Question is still remains</vt:lpstr>
      <vt:lpstr>Implementation Detail</vt:lpstr>
      <vt:lpstr>Naïve approach</vt:lpstr>
      <vt:lpstr>Better Approach</vt:lpstr>
      <vt:lpstr>Analysis</vt:lpstr>
      <vt:lpstr>Matrix Multiplication</vt:lpstr>
      <vt:lpstr>The Problem</vt:lpstr>
      <vt:lpstr>Multiplying Matrix</vt:lpstr>
      <vt:lpstr>Naïve Method</vt:lpstr>
      <vt:lpstr>Simple Divide and Conquer</vt:lpstr>
      <vt:lpstr>Simple Divide and Conquer</vt:lpstr>
      <vt:lpstr>Strassen’s Algorithm</vt:lpstr>
      <vt:lpstr>Strassen’s Algorithm</vt:lpstr>
      <vt:lpstr>Analysis</vt:lpstr>
    </vt:vector>
  </TitlesOfParts>
  <Company>Area 51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dae</dc:creator>
  <cp:lastModifiedBy>dae</cp:lastModifiedBy>
  <cp:revision>118</cp:revision>
  <dcterms:created xsi:type="dcterms:W3CDTF">2008-11-16T05:47:08Z</dcterms:created>
  <dcterms:modified xsi:type="dcterms:W3CDTF">2012-03-19T07:29:05Z</dcterms:modified>
</cp:coreProperties>
</file>