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2"/>
  </p:notesMasterIdLst>
  <p:sldIdLst>
    <p:sldId id="261" r:id="rId2"/>
    <p:sldId id="267" r:id="rId3"/>
    <p:sldId id="282" r:id="rId4"/>
    <p:sldId id="268" r:id="rId5"/>
    <p:sldId id="269" r:id="rId6"/>
    <p:sldId id="262" r:id="rId7"/>
    <p:sldId id="263" r:id="rId8"/>
    <p:sldId id="270" r:id="rId9"/>
    <p:sldId id="271" r:id="rId10"/>
    <p:sldId id="272" r:id="rId11"/>
    <p:sldId id="274" r:id="rId12"/>
    <p:sldId id="275" r:id="rId13"/>
    <p:sldId id="277" r:id="rId14"/>
    <p:sldId id="278" r:id="rId15"/>
    <p:sldId id="283" r:id="rId16"/>
    <p:sldId id="284" r:id="rId17"/>
    <p:sldId id="286" r:id="rId18"/>
    <p:sldId id="287" r:id="rId19"/>
    <p:sldId id="285" r:id="rId20"/>
    <p:sldId id="293" r:id="rId21"/>
    <p:sldId id="294" r:id="rId22"/>
    <p:sldId id="292" r:id="rId23"/>
    <p:sldId id="291" r:id="rId24"/>
    <p:sldId id="279" r:id="rId25"/>
    <p:sldId id="273" r:id="rId26"/>
    <p:sldId id="281" r:id="rId27"/>
    <p:sldId id="288" r:id="rId28"/>
    <p:sldId id="289" r:id="rId29"/>
    <p:sldId id="290" r:id="rId30"/>
    <p:sldId id="280" r:id="rId31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23ED370-F2DA-4CF8-8FC5-61B8B71BA0BB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72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3D5B7-3F1A-4F63-8898-9CE37AB75D87}" type="slidenum">
              <a:rPr lang="en-US"/>
              <a:pPr/>
              <a:t>1</a:t>
            </a:fld>
            <a:endParaRPr lang="th-TH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C245-7E91-4287-81A1-A2AC0EBBC2BD}" type="slidenum">
              <a:rPr lang="en-US"/>
              <a:pPr/>
              <a:t>11</a:t>
            </a:fld>
            <a:endParaRPr lang="th-TH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A2DAF-8F29-4384-ADAC-C739BF0E9F1D}" type="slidenum">
              <a:rPr lang="en-US"/>
              <a:pPr/>
              <a:t>12</a:t>
            </a:fld>
            <a:endParaRPr lang="th-TH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43FD6-9ABF-4091-AE32-7C87614EB825}" type="slidenum">
              <a:rPr lang="en-US"/>
              <a:pPr/>
              <a:t>13</a:t>
            </a:fld>
            <a:endParaRPr lang="th-TH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3DBE8-A884-45F9-AD46-15281FE3B602}" type="slidenum">
              <a:rPr lang="en-US"/>
              <a:pPr/>
              <a:t>14</a:t>
            </a:fld>
            <a:endParaRPr lang="th-TH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6E467-7577-4C91-B349-FB68D29EDE1A}" type="slidenum">
              <a:rPr lang="en-US"/>
              <a:pPr/>
              <a:t>20</a:t>
            </a:fld>
            <a:endParaRPr lang="th-TH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6E467-7577-4C91-B349-FB68D29EDE1A}" type="slidenum">
              <a:rPr lang="en-US"/>
              <a:pPr/>
              <a:t>21</a:t>
            </a:fld>
            <a:endParaRPr lang="th-TH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6E467-7577-4C91-B349-FB68D29EDE1A}" type="slidenum">
              <a:rPr lang="en-US"/>
              <a:pPr/>
              <a:t>22</a:t>
            </a:fld>
            <a:endParaRPr lang="th-TH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6E467-7577-4C91-B349-FB68D29EDE1A}" type="slidenum">
              <a:rPr lang="en-US"/>
              <a:pPr/>
              <a:t>23</a:t>
            </a:fld>
            <a:endParaRPr lang="th-TH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35AB5-79C3-4926-8A54-F2810B8C5F45}" type="slidenum">
              <a:rPr lang="en-US"/>
              <a:pPr/>
              <a:t>24</a:t>
            </a:fld>
            <a:endParaRPr lang="th-TH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14052-64DE-4BD1-86C3-6E71F56D0BD2}" type="slidenum">
              <a:rPr lang="en-US"/>
              <a:pPr/>
              <a:t>25</a:t>
            </a:fld>
            <a:endParaRPr lang="th-TH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2AE37-5092-4AA6-9182-64FE2CA612BD}" type="slidenum">
              <a:rPr lang="en-US"/>
              <a:pPr/>
              <a:t>2</a:t>
            </a:fld>
            <a:endParaRPr lang="th-TH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F9F90-31F7-4EBB-B6BE-7343B66B49CD}" type="slidenum">
              <a:rPr lang="en-US"/>
              <a:pPr/>
              <a:t>26</a:t>
            </a:fld>
            <a:endParaRPr lang="th-TH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95C46-842E-4003-9629-42736C067855}" type="slidenum">
              <a:rPr lang="en-US"/>
              <a:pPr/>
              <a:t>30</a:t>
            </a:fld>
            <a:endParaRPr lang="th-TH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3F4DD-9E39-48A9-8913-DB148ED02853}" type="slidenum">
              <a:rPr lang="en-US"/>
              <a:pPr/>
              <a:t>4</a:t>
            </a:fld>
            <a:endParaRPr lang="th-TH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7EF97-976E-40B8-909F-171C5E97CD10}" type="slidenum">
              <a:rPr lang="en-US"/>
              <a:pPr/>
              <a:t>5</a:t>
            </a:fld>
            <a:endParaRPr lang="th-TH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F829F-F204-4CFF-8347-3E6BA64871D8}" type="slidenum">
              <a:rPr lang="en-US"/>
              <a:pPr/>
              <a:t>6</a:t>
            </a:fld>
            <a:endParaRPr lang="th-TH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C2852-3543-44A7-A116-2EE05CF9BA10}" type="slidenum">
              <a:rPr lang="en-US"/>
              <a:pPr/>
              <a:t>7</a:t>
            </a:fld>
            <a:endParaRPr lang="th-TH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B8B1E-5854-4FD7-946E-64003A8F6C68}" type="slidenum">
              <a:rPr lang="en-US"/>
              <a:pPr/>
              <a:t>8</a:t>
            </a:fld>
            <a:endParaRPr lang="th-T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BB268-C27A-47A1-B16A-A0F79DC5492A}" type="slidenum">
              <a:rPr lang="en-US"/>
              <a:pPr/>
              <a:t>9</a:t>
            </a:fld>
            <a:endParaRPr lang="th-TH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7EAD8-B36C-4A5C-9F55-9D5B0B158356}" type="slidenum">
              <a:rPr lang="en-US"/>
              <a:pPr/>
              <a:t>10</a:t>
            </a:fld>
            <a:endParaRPr lang="th-TH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17-18DA-44EE-8960-5D0461F82A7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1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2B09-388B-4C7C-863B-A7AC968255BA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7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4401-79D8-495C-9248-A7AC07B65DD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6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A554377-5D3E-4645-8A73-1D17A0183E6E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55A5-6CAE-4594-B5EC-24C5C0868CED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3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FA7C-616B-45E8-BFE2-94F1F86B80FB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3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1A3-962F-4667-B41F-EB9F60150181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22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B838-6234-4F8A-93B1-3ECE4BB5B5F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3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2E8D-6AC8-4492-88DE-1273A5058361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22DB-9BE9-49A4-A011-85CD5D526AF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23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7FA-1637-4F00-90BE-E460637CC065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4CC-83BD-47AE-820E-322312D4CC1E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5466-E6FE-40E6-A5DD-269BCC0BB698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Dynamic Programming</a:t>
            </a:r>
            <a:endParaRPr lang="th-T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th-TH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F(1) = 1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F(2) = 1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F(3) = </a:t>
            </a:r>
            <a:r>
              <a:rPr lang="en-US" sz="2600" dirty="0">
                <a:solidFill>
                  <a:schemeClr val="accent1"/>
                </a:solidFill>
              </a:rPr>
              <a:t>F(2)</a:t>
            </a:r>
            <a:r>
              <a:rPr lang="en-US" sz="2600" dirty="0"/>
              <a:t> + F(1)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F(4) = </a:t>
            </a:r>
            <a:r>
              <a:rPr lang="en-US" sz="2600" dirty="0">
                <a:solidFill>
                  <a:schemeClr val="hlink"/>
                </a:solidFill>
              </a:rPr>
              <a:t>F(3)</a:t>
            </a:r>
            <a:r>
              <a:rPr lang="en-US" sz="2600" dirty="0"/>
              <a:t> + </a:t>
            </a:r>
            <a:r>
              <a:rPr lang="en-US" sz="2600" dirty="0">
                <a:solidFill>
                  <a:schemeClr val="accent1"/>
                </a:solidFill>
              </a:rPr>
              <a:t>F(2)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F(5) = </a:t>
            </a:r>
            <a:r>
              <a:rPr lang="en-US" sz="2600" dirty="0">
                <a:solidFill>
                  <a:schemeClr val="accent2"/>
                </a:solidFill>
              </a:rPr>
              <a:t>F(4)</a:t>
            </a:r>
            <a:r>
              <a:rPr lang="en-US" sz="2600" dirty="0"/>
              <a:t> + </a:t>
            </a:r>
            <a:r>
              <a:rPr lang="en-US" sz="2600" dirty="0">
                <a:solidFill>
                  <a:schemeClr val="hlink"/>
                </a:solidFill>
              </a:rPr>
              <a:t>F(3)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F(6) = </a:t>
            </a:r>
            <a:r>
              <a:rPr lang="en-US" sz="2600" dirty="0">
                <a:solidFill>
                  <a:schemeClr val="folHlink"/>
                </a:solidFill>
              </a:rPr>
              <a:t>F(5)</a:t>
            </a:r>
            <a:r>
              <a:rPr lang="en-US" sz="2600" dirty="0"/>
              <a:t> + </a:t>
            </a:r>
            <a:r>
              <a:rPr lang="en-US" sz="2600" dirty="0">
                <a:solidFill>
                  <a:schemeClr val="accent2"/>
                </a:solidFill>
              </a:rPr>
              <a:t>F(4)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F(7) = </a:t>
            </a:r>
            <a:r>
              <a:rPr lang="en-US" sz="2600" dirty="0">
                <a:solidFill>
                  <a:srgbClr val="FFC000"/>
                </a:solidFill>
              </a:rPr>
              <a:t>F(6)</a:t>
            </a:r>
            <a:r>
              <a:rPr lang="en-US" sz="2600" dirty="0"/>
              <a:t> + </a:t>
            </a:r>
            <a:r>
              <a:rPr lang="en-US" sz="2600" dirty="0">
                <a:solidFill>
                  <a:schemeClr val="folHlink"/>
                </a:solidFill>
              </a:rPr>
              <a:t>F(5)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F(8) = </a:t>
            </a:r>
            <a:r>
              <a:rPr lang="en-US" sz="2600" dirty="0">
                <a:solidFill>
                  <a:schemeClr val="accent1"/>
                </a:solidFill>
              </a:rPr>
              <a:t>F(7)</a:t>
            </a:r>
            <a:r>
              <a:rPr lang="en-US" sz="2600" dirty="0"/>
              <a:t> + </a:t>
            </a:r>
            <a:r>
              <a:rPr lang="en-US" sz="2600" dirty="0">
                <a:solidFill>
                  <a:srgbClr val="FFC000"/>
                </a:solidFill>
              </a:rPr>
              <a:t>F(6)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F(9) = </a:t>
            </a:r>
            <a:r>
              <a:rPr lang="en-US" sz="2600" dirty="0">
                <a:solidFill>
                  <a:schemeClr val="hlink"/>
                </a:solidFill>
              </a:rPr>
              <a:t>F(8)</a:t>
            </a:r>
            <a:r>
              <a:rPr lang="en-US" sz="2600" dirty="0"/>
              <a:t> + </a:t>
            </a:r>
            <a:r>
              <a:rPr lang="en-US" sz="2600" dirty="0">
                <a:solidFill>
                  <a:schemeClr val="accent1"/>
                </a:solidFill>
              </a:rPr>
              <a:t>F(7)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F(10) = F(9) + </a:t>
            </a:r>
            <a:r>
              <a:rPr lang="en-US" sz="2600" dirty="0">
                <a:solidFill>
                  <a:schemeClr val="hlink"/>
                </a:solidFill>
              </a:rPr>
              <a:t>F(8)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</a:t>
            </a:r>
            <a:endParaRPr lang="th-TH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“overlapping” </a:t>
            </a:r>
            <a:r>
              <a:rPr lang="en-US" dirty="0" smtClean="0"/>
              <a:t>sub-problem,</a:t>
            </a:r>
            <a:endParaRPr lang="en-US" dirty="0"/>
          </a:p>
          <a:p>
            <a:pPr lvl="1"/>
            <a:r>
              <a:rPr lang="en-US" dirty="0"/>
              <a:t>Why </a:t>
            </a:r>
            <a:r>
              <a:rPr lang="en-US" dirty="0" smtClean="0"/>
              <a:t>should we do </a:t>
            </a:r>
            <a:r>
              <a:rPr lang="en-US" dirty="0"/>
              <a:t>it more than once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sub-problem should be solved only once!!!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Method</a:t>
            </a:r>
            <a:endParaRPr lang="th-TH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Remember what have </a:t>
            </a:r>
            <a:r>
              <a:rPr lang="en-US" dirty="0" smtClean="0"/>
              <a:t>been done</a:t>
            </a:r>
            <a:r>
              <a:rPr lang="en-US" dirty="0"/>
              <a:t>, if the sub-problem is encountered again, use the processed result</a:t>
            </a:r>
          </a:p>
          <a:p>
            <a:r>
              <a:rPr lang="en-US" dirty="0"/>
              <a:t>Bottom-up approach</a:t>
            </a:r>
          </a:p>
          <a:p>
            <a:pPr lvl="1"/>
            <a:r>
              <a:rPr lang="en-US" dirty="0"/>
              <a:t>Use some kind of “table” to build up the result from the sub-problem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Example: recursive</a:t>
            </a:r>
            <a:endParaRPr lang="th-TH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5472113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fibo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n)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if (n &gt; 2) </a:t>
            </a: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itchFamily="49" charset="0"/>
              </a:rPr>
              <a:t>      return </a:t>
            </a:r>
            <a:r>
              <a:rPr lang="en-US" sz="2000" dirty="0" err="1">
                <a:latin typeface="Consolas" pitchFamily="49" charset="0"/>
              </a:rPr>
              <a:t>fibo</a:t>
            </a:r>
            <a:r>
              <a:rPr lang="en-US" sz="2000" dirty="0">
                <a:latin typeface="Consolas" pitchFamily="49" charset="0"/>
              </a:rPr>
              <a:t>(n-1) + </a:t>
            </a:r>
            <a:r>
              <a:rPr lang="en-US" sz="2000" dirty="0" err="1">
                <a:latin typeface="Consolas" pitchFamily="49" charset="0"/>
              </a:rPr>
              <a:t>fibo</a:t>
            </a:r>
            <a:r>
              <a:rPr lang="en-US" sz="2000" dirty="0">
                <a:latin typeface="Consolas" pitchFamily="49" charset="0"/>
              </a:rPr>
              <a:t>(n-2);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} else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    return 1;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}</a:t>
            </a:r>
            <a:endParaRPr lang="th-TH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Fibonacci Example: </a:t>
            </a:r>
            <a:r>
              <a:rPr lang="en-US" sz="4800" dirty="0" err="1"/>
              <a:t>Memoization</a:t>
            </a:r>
            <a:endParaRPr lang="th-TH" sz="4800" dirty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788673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fibo_memo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n)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if (n &gt; 2)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       if (stored[n] == 0)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        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value = </a:t>
            </a:r>
            <a:r>
              <a:rPr lang="en-US" sz="2000" dirty="0" err="1">
                <a:latin typeface="Consolas" pitchFamily="49" charset="0"/>
              </a:rPr>
              <a:t>fibo_memo</a:t>
            </a:r>
            <a:r>
              <a:rPr lang="en-US" sz="2000" dirty="0">
                <a:latin typeface="Consolas" pitchFamily="49" charset="0"/>
              </a:rPr>
              <a:t>(n-1) + </a:t>
            </a:r>
            <a:r>
              <a:rPr lang="en-US" sz="2000" dirty="0" err="1">
                <a:latin typeface="Consolas" pitchFamily="49" charset="0"/>
              </a:rPr>
              <a:t>fibo_memo</a:t>
            </a:r>
            <a:r>
              <a:rPr lang="en-US" sz="2000" dirty="0">
                <a:latin typeface="Consolas" pitchFamily="49" charset="0"/>
              </a:rPr>
              <a:t>(n-2);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           stored[n] = value;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    }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</a:rPr>
              <a:t>       return stored[n];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} else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    return 1;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}</a:t>
            </a:r>
            <a:endParaRPr lang="th-TH" sz="20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73325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Stored is an array of size n, initialized as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solution for the required sub-problem</a:t>
            </a:r>
          </a:p>
          <a:p>
            <a:pPr lvl="1"/>
            <a:r>
              <a:rPr lang="en-US" dirty="0" smtClean="0"/>
              <a:t>it’s caching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a data structure to store the result</a:t>
            </a:r>
          </a:p>
          <a:p>
            <a:pPr lvl="1"/>
            <a:r>
              <a:rPr lang="en-US" dirty="0" smtClean="0"/>
              <a:t>Must know how to identify each sub-problem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Memoization</a:t>
            </a:r>
            <a:r>
              <a:rPr lang="en-US" dirty="0" smtClean="0"/>
              <a:t> : Defining </a:t>
            </a:r>
            <a:r>
              <a:rPr lang="en-US" dirty="0" err="1" smtClean="0"/>
              <a:t>Subproblem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subproblem must be uniquely identified</a:t>
            </a:r>
          </a:p>
          <a:p>
            <a:pPr lvl="1"/>
            <a:r>
              <a:rPr lang="en-US" dirty="0" smtClean="0"/>
              <a:t>So that, when we need to compute a sub-problem,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can lookup in the data structure</a:t>
            </a:r>
            <a:r>
              <a:rPr lang="en-US" dirty="0" smtClean="0"/>
              <a:t> to see whether the problem is already solved</a:t>
            </a:r>
          </a:p>
          <a:p>
            <a:pPr lvl="1"/>
            <a:r>
              <a:rPr lang="en-US" dirty="0" smtClean="0"/>
              <a:t>So that, when we solve a subproblem,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can store the solution in the data structure</a:t>
            </a:r>
            <a:endParaRPr lang="en-US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: D&amp;C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714488"/>
            <a:ext cx="721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ResultType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DandC</a:t>
            </a:r>
            <a:r>
              <a:rPr lang="en-US" dirty="0" smtClean="0">
                <a:latin typeface="Consolas" pitchFamily="49" charset="0"/>
              </a:rPr>
              <a:t>(Problem p) {</a:t>
            </a:r>
          </a:p>
          <a:p>
            <a:r>
              <a:rPr lang="en-US" dirty="0" smtClean="0">
                <a:latin typeface="Consolas" pitchFamily="49" charset="0"/>
              </a:rPr>
              <a:t>    if (p is trivial) {</a:t>
            </a:r>
          </a:p>
          <a:p>
            <a:r>
              <a:rPr lang="en-US" dirty="0" smtClean="0">
                <a:latin typeface="Consolas" pitchFamily="49" charset="0"/>
              </a:rPr>
              <a:t>       solve p directly                   </a:t>
            </a:r>
            <a:endParaRPr lang="en-US" baseline="-250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return the result</a:t>
            </a:r>
          </a:p>
          <a:p>
            <a:r>
              <a:rPr lang="en-US" dirty="0" smtClean="0">
                <a:latin typeface="Consolas" pitchFamily="49" charset="0"/>
              </a:rPr>
              <a:t>    } else {</a:t>
            </a:r>
          </a:p>
          <a:p>
            <a:r>
              <a:rPr lang="en-US" dirty="0" smtClean="0">
                <a:latin typeface="Consolas" pitchFamily="49" charset="0"/>
              </a:rPr>
              <a:t>       divide p into p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,p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,...,</a:t>
            </a:r>
            <a:r>
              <a:rPr lang="en-US" dirty="0" err="1" smtClean="0">
                <a:latin typeface="Consolas" pitchFamily="49" charset="0"/>
              </a:rPr>
              <a:t>p</a:t>
            </a:r>
            <a:r>
              <a:rPr lang="en-US" baseline="-25000" dirty="0" err="1" smtClean="0">
                <a:latin typeface="Consolas" pitchFamily="49" charset="0"/>
              </a:rPr>
              <a:t>n</a:t>
            </a:r>
            <a:r>
              <a:rPr lang="en-US" baseline="-25000" dirty="0" smtClean="0">
                <a:latin typeface="Consolas" pitchFamily="49" charset="0"/>
              </a:rPr>
              <a:t> </a:t>
            </a:r>
            <a:r>
              <a:rPr lang="en-US" baseline="30000" dirty="0" smtClean="0">
                <a:latin typeface="Consolas" pitchFamily="49" charset="0"/>
              </a:rPr>
              <a:t>              </a:t>
            </a:r>
            <a:r>
              <a:rPr lang="en-US" baseline="-25000" dirty="0" smtClean="0">
                <a:latin typeface="Consolas" pitchFamily="49" charset="0"/>
              </a:rPr>
              <a:t>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for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 to n)                   </a:t>
            </a: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dirty="0" err="1" smtClean="0">
                <a:latin typeface="Consolas" pitchFamily="49" charset="0"/>
              </a:rPr>
              <a:t>r</a:t>
            </a:r>
            <a:r>
              <a:rPr lang="en-US" baseline="-25000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DandC</a:t>
            </a:r>
            <a:r>
              <a:rPr lang="en-US" dirty="0" smtClean="0">
                <a:latin typeface="Consolas" pitchFamily="49" charset="0"/>
              </a:rPr>
              <a:t>(p</a:t>
            </a:r>
            <a:r>
              <a:rPr lang="en-US" baseline="-25000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</a:p>
          <a:p>
            <a:r>
              <a:rPr lang="en-US" dirty="0" smtClean="0">
                <a:latin typeface="Consolas" pitchFamily="49" charset="0"/>
              </a:rPr>
              <a:t>       combine r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,r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,...,</a:t>
            </a:r>
            <a:r>
              <a:rPr lang="en-US" dirty="0" err="1" smtClean="0">
                <a:latin typeface="Consolas" pitchFamily="49" charset="0"/>
              </a:rPr>
              <a:t>r</a:t>
            </a:r>
            <a:r>
              <a:rPr lang="en-US" baseline="-25000" dirty="0" err="1" smtClean="0">
                <a:latin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</a:rPr>
              <a:t> into r</a:t>
            </a:r>
          </a:p>
          <a:p>
            <a:r>
              <a:rPr lang="en-US" dirty="0" smtClean="0">
                <a:latin typeface="Consolas" pitchFamily="49" charset="0"/>
              </a:rPr>
              <a:t>       return r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3702" y="2285992"/>
            <a:ext cx="1285884" cy="571504"/>
          </a:xfrm>
          <a:prstGeom prst="rect">
            <a:avLst/>
          </a:prstGeom>
          <a:solidFill>
            <a:srgbClr val="7FD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Trivial Case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3702" y="3143248"/>
            <a:ext cx="1285884" cy="357190"/>
          </a:xfrm>
          <a:prstGeom prst="rect">
            <a:avLst/>
          </a:prstGeom>
          <a:solidFill>
            <a:srgbClr val="F7A1CA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Divide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3702" y="3714752"/>
            <a:ext cx="1357322" cy="642942"/>
          </a:xfrm>
          <a:prstGeom prst="rect">
            <a:avLst/>
          </a:prstGeom>
          <a:solidFill>
            <a:srgbClr val="F273AF">
              <a:alpha val="69804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Recursive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3702" y="4572008"/>
            <a:ext cx="1285884" cy="642942"/>
          </a:xfrm>
          <a:prstGeom prst="rect">
            <a:avLst/>
          </a:prstGeom>
          <a:solidFill>
            <a:srgbClr val="EA157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Combine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: Memoization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714488"/>
            <a:ext cx="721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ResultType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DandC</a:t>
            </a:r>
            <a:r>
              <a:rPr lang="en-US" dirty="0" smtClean="0">
                <a:latin typeface="Consolas" pitchFamily="49" charset="0"/>
              </a:rPr>
              <a:t>(Problem p) {</a:t>
            </a:r>
          </a:p>
          <a:p>
            <a:r>
              <a:rPr lang="en-US" dirty="0" smtClean="0">
                <a:latin typeface="Consolas" pitchFamily="49" charset="0"/>
              </a:rPr>
              <a:t>    if (p is trivial) {</a:t>
            </a:r>
          </a:p>
          <a:p>
            <a:r>
              <a:rPr lang="en-US" dirty="0" smtClean="0">
                <a:latin typeface="Consolas" pitchFamily="49" charset="0"/>
              </a:rPr>
              <a:t>       solve p directly                   </a:t>
            </a:r>
            <a:endParaRPr lang="en-US" baseline="-250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return the result</a:t>
            </a:r>
          </a:p>
          <a:p>
            <a:r>
              <a:rPr lang="en-US" dirty="0" smtClean="0">
                <a:latin typeface="Consolas" pitchFamily="49" charset="0"/>
              </a:rPr>
              <a:t>    } else {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       if p is solved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           return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cache.lookup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(p);</a:t>
            </a:r>
          </a:p>
          <a:p>
            <a:r>
              <a:rPr lang="en-US" dirty="0" smtClean="0">
                <a:latin typeface="Consolas" pitchFamily="49" charset="0"/>
              </a:rPr>
              <a:t>       divide p into p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,p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,...,</a:t>
            </a:r>
            <a:r>
              <a:rPr lang="en-US" dirty="0" err="1" smtClean="0">
                <a:latin typeface="Consolas" pitchFamily="49" charset="0"/>
              </a:rPr>
              <a:t>p</a:t>
            </a:r>
            <a:r>
              <a:rPr lang="en-US" baseline="-25000" dirty="0" err="1" smtClean="0">
                <a:latin typeface="Consolas" pitchFamily="49" charset="0"/>
              </a:rPr>
              <a:t>n</a:t>
            </a:r>
            <a:r>
              <a:rPr lang="en-US" baseline="-25000" dirty="0" smtClean="0">
                <a:latin typeface="Consolas" pitchFamily="49" charset="0"/>
              </a:rPr>
              <a:t> </a:t>
            </a:r>
            <a:r>
              <a:rPr lang="en-US" baseline="30000" dirty="0" smtClean="0">
                <a:latin typeface="Consolas" pitchFamily="49" charset="0"/>
              </a:rPr>
              <a:t>              </a:t>
            </a:r>
            <a:r>
              <a:rPr lang="en-US" baseline="-25000" dirty="0" smtClean="0">
                <a:latin typeface="Consolas" pitchFamily="49" charset="0"/>
              </a:rPr>
              <a:t>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for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 to n)                   </a:t>
            </a: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dirty="0" err="1" smtClean="0">
                <a:latin typeface="Consolas" pitchFamily="49" charset="0"/>
              </a:rPr>
              <a:t>r</a:t>
            </a:r>
            <a:r>
              <a:rPr lang="en-US" baseline="-25000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DandC</a:t>
            </a:r>
            <a:r>
              <a:rPr lang="en-US" dirty="0" smtClean="0">
                <a:latin typeface="Consolas" pitchFamily="49" charset="0"/>
              </a:rPr>
              <a:t>(p</a:t>
            </a:r>
            <a:r>
              <a:rPr lang="en-US" baseline="-25000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</a:p>
          <a:p>
            <a:r>
              <a:rPr lang="en-US" dirty="0" smtClean="0">
                <a:latin typeface="Consolas" pitchFamily="49" charset="0"/>
              </a:rPr>
              <a:t>       combine r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,r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,...,</a:t>
            </a:r>
            <a:r>
              <a:rPr lang="en-US" dirty="0" err="1" smtClean="0">
                <a:latin typeface="Consolas" pitchFamily="49" charset="0"/>
              </a:rPr>
              <a:t>r</a:t>
            </a:r>
            <a:r>
              <a:rPr lang="en-US" baseline="-25000" dirty="0" err="1" smtClean="0">
                <a:latin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</a:rPr>
              <a:t> into r</a:t>
            </a:r>
          </a:p>
          <a:p>
            <a:r>
              <a:rPr lang="en-US" dirty="0" smtClean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cache.save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(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p,r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</a:rPr>
              <a:t>);</a:t>
            </a:r>
            <a:endParaRPr lang="en-US" dirty="0" smtClean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return r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3702" y="3143248"/>
            <a:ext cx="1285884" cy="642942"/>
          </a:xfrm>
          <a:prstGeom prst="rect">
            <a:avLst/>
          </a:prstGeom>
          <a:solidFill>
            <a:srgbClr val="EA157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Look up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3702" y="5214950"/>
            <a:ext cx="1285884" cy="428628"/>
          </a:xfrm>
          <a:prstGeom prst="rect">
            <a:avLst/>
          </a:prstGeom>
          <a:solidFill>
            <a:srgbClr val="EA157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save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r>
              <a:rPr lang="en-US" dirty="0" smtClean="0"/>
              <a:t> : Data Structure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we use an array or multi-dimension array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the Fibonacci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th-TH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 can be solved by </a:t>
            </a:r>
            <a:r>
              <a:rPr lang="en-US" dirty="0" smtClean="0"/>
              <a:t>D&amp;C</a:t>
            </a:r>
          </a:p>
          <a:p>
            <a:pPr lvl="1"/>
            <a:r>
              <a:rPr lang="en-US" dirty="0" smtClean="0"/>
              <a:t>(in fact, D&amp;C is a very powerful approach if you generalize it since MOST problems can be solved by breaking it into smaller parts)</a:t>
            </a:r>
            <a:endParaRPr lang="en-US" dirty="0"/>
          </a:p>
          <a:p>
            <a:r>
              <a:rPr lang="en-US" dirty="0"/>
              <a:t>However, some might show special behavior</a:t>
            </a:r>
          </a:p>
          <a:p>
            <a:pPr lvl="1"/>
            <a:r>
              <a:rPr lang="en-US" dirty="0"/>
              <a:t>Optimal </a:t>
            </a:r>
            <a:r>
              <a:rPr lang="en-US" dirty="0" smtClean="0"/>
              <a:t>sub-structures</a:t>
            </a:r>
            <a:endParaRPr lang="en-US" dirty="0"/>
          </a:p>
          <a:p>
            <a:pPr lvl="1"/>
            <a:r>
              <a:rPr lang="en-US" dirty="0"/>
              <a:t>Overlapping </a:t>
            </a:r>
            <a:r>
              <a:rPr lang="en-US" dirty="0" smtClean="0"/>
              <a:t>sub-problems</a:t>
            </a:r>
            <a:endParaRPr lang="en-US" dirty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Example: </a:t>
            </a:r>
            <a:r>
              <a:rPr lang="en-US" dirty="0" smtClean="0"/>
              <a:t>Bottom </a:t>
            </a:r>
            <a:r>
              <a:rPr lang="en-US" dirty="0"/>
              <a:t>up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recurrent, we know that</a:t>
            </a:r>
          </a:p>
          <a:p>
            <a:pPr lvl="1"/>
            <a:r>
              <a:rPr lang="en-US" dirty="0" smtClean="0"/>
              <a:t>F(n) needs to know F(n-1) and F(n-2)</a:t>
            </a:r>
          </a:p>
          <a:p>
            <a:pPr lvl="1"/>
            <a:r>
              <a:rPr lang="en-US" dirty="0" smtClean="0"/>
              <a:t>i.e., if we know F(n-1) and F(n-2)</a:t>
            </a:r>
          </a:p>
          <a:p>
            <a:pPr lvl="2"/>
            <a:r>
              <a:rPr lang="en-US" dirty="0" smtClean="0"/>
              <a:t>Then we know F(N)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Bottom Up </a:t>
            </a:r>
            <a:r>
              <a:rPr lang="en-US" dirty="0" smtClean="0">
                <a:sym typeface="Wingdings" pitchFamily="2" charset="2"/>
              </a:rPr>
              <a:t> Consider the recurrent and fill the array from the initial condition to the point we need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Example: </a:t>
            </a:r>
            <a:r>
              <a:rPr lang="en-US" dirty="0" smtClean="0"/>
              <a:t>Bottom </a:t>
            </a:r>
            <a:r>
              <a:rPr lang="en-US" dirty="0"/>
              <a:t>up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Condition:</a:t>
            </a:r>
          </a:p>
          <a:p>
            <a:pPr lvl="1"/>
            <a:r>
              <a:rPr lang="en-US" dirty="0" smtClean="0"/>
              <a:t>F(1) = 1, F(2) = 2</a:t>
            </a:r>
          </a:p>
          <a:p>
            <a:pPr lvl="1"/>
            <a:r>
              <a:rPr lang="en-US" dirty="0" smtClean="0"/>
              <a:t>i.e., stored[1] = 1; stored[2] = 1;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the recurrent</a:t>
            </a:r>
          </a:p>
          <a:p>
            <a:pPr lvl="1"/>
            <a:r>
              <a:rPr lang="en-US" dirty="0" smtClean="0"/>
              <a:t>stored[3] = stored[2] + stored[1]</a:t>
            </a:r>
          </a:p>
          <a:p>
            <a:pPr lvl="1"/>
            <a:r>
              <a:rPr lang="en-US" dirty="0" smtClean="0"/>
              <a:t>stored[4] = stored[3] + stored[2]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Example: </a:t>
            </a:r>
            <a:r>
              <a:rPr lang="en-US" dirty="0" smtClean="0"/>
              <a:t>Bottom </a:t>
            </a:r>
            <a:r>
              <a:rPr lang="en-US" dirty="0"/>
              <a:t>up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664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7664" y="5517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907704" y="2852936"/>
            <a:ext cx="108012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555776" y="2852936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3768" y="3933056"/>
            <a:ext cx="108012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131840" y="3933056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1840" y="5013176"/>
            <a:ext cx="108012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779912" y="5013176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528" y="2348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4371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55892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Example: </a:t>
            </a:r>
            <a:r>
              <a:rPr lang="en-US" dirty="0" smtClean="0"/>
              <a:t>Bottom </a:t>
            </a:r>
            <a:r>
              <a:rPr lang="en-US" dirty="0"/>
              <a:t>up</a:t>
            </a:r>
            <a:endParaRPr lang="th-TH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71550" y="2205038"/>
            <a:ext cx="6886598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fibo_buttom_up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n)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  value[1</a:t>
            </a:r>
            <a:r>
              <a:rPr lang="en-US" sz="2000" dirty="0">
                <a:latin typeface="Consolas" pitchFamily="49" charset="0"/>
              </a:rPr>
              <a:t>] = 1;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  value[2</a:t>
            </a:r>
            <a:r>
              <a:rPr lang="en-US" sz="2000" dirty="0">
                <a:latin typeface="Consolas" pitchFamily="49" charset="0"/>
              </a:rPr>
              <a:t>] = 1;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  for 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= 3;i &lt;= n;++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</a:rPr>
              <a:t>     </a:t>
            </a:r>
            <a:r>
              <a:rPr lang="en-US" sz="2000" dirty="0">
                <a:latin typeface="Consolas" pitchFamily="49" charset="0"/>
              </a:rPr>
              <a:t>value[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] = value[i-1] + value[i-2];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</a:rPr>
              <a:t>return value[n];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itchFamily="49" charset="0"/>
              </a:rPr>
              <a:t>}</a:t>
            </a:r>
            <a:endParaRPr lang="th-TH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Preference</a:t>
            </a:r>
            <a:endParaRPr 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Bottom up is usually better</a:t>
            </a:r>
          </a:p>
          <a:p>
            <a:pPr lvl="1"/>
            <a:r>
              <a:rPr lang="en-US"/>
              <a:t>But it is harder to figure out</a:t>
            </a:r>
          </a:p>
          <a:p>
            <a:r>
              <a:rPr lang="en-US"/>
              <a:t>Memoization is easy</a:t>
            </a:r>
          </a:p>
          <a:p>
            <a:pPr lvl="1"/>
            <a:r>
              <a:rPr lang="en-US"/>
              <a:t>Directly from the recursive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Coefficient</a:t>
            </a:r>
            <a:endParaRPr lang="th-TH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n,r</a:t>
            </a:r>
            <a:r>
              <a:rPr lang="en-US" baseline="-25000" dirty="0"/>
              <a:t> </a:t>
            </a:r>
            <a:r>
              <a:rPr lang="en-US" dirty="0"/>
              <a:t>=how to choose r things from n things</a:t>
            </a:r>
          </a:p>
          <a:p>
            <a:pPr lvl="1"/>
            <a:r>
              <a:rPr lang="en-US" dirty="0" smtClean="0"/>
              <a:t>We have a closed form solution</a:t>
            </a:r>
          </a:p>
          <a:p>
            <a:pPr lvl="2"/>
            <a:r>
              <a:rPr lang="en-US" dirty="0" err="1" smtClean="0"/>
              <a:t>C</a:t>
            </a:r>
            <a:r>
              <a:rPr lang="en-US" baseline="-25000" dirty="0" err="1" smtClean="0"/>
              <a:t>n,r</a:t>
            </a:r>
            <a:r>
              <a:rPr lang="en-US" baseline="-25000" dirty="0" smtClean="0"/>
              <a:t> </a:t>
            </a:r>
            <a:r>
              <a:rPr lang="en-US" dirty="0"/>
              <a:t>= n!/ ( r!*(n-r)! )</a:t>
            </a:r>
          </a:p>
          <a:p>
            <a:endParaRPr lang="en-US" dirty="0" smtClean="0"/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n,r</a:t>
            </a:r>
            <a:r>
              <a:rPr lang="en-US" baseline="-25000" dirty="0" smtClean="0"/>
              <a:t> </a:t>
            </a:r>
            <a:r>
              <a:rPr lang="en-US" dirty="0"/>
              <a:t>= C</a:t>
            </a:r>
            <a:r>
              <a:rPr lang="en-US" baseline="-25000" dirty="0"/>
              <a:t>n-1,r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n-1,r-1</a:t>
            </a:r>
          </a:p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= 1            ; r = 0</a:t>
            </a:r>
          </a:p>
          <a:p>
            <a:r>
              <a:rPr lang="en-US" dirty="0" smtClean="0"/>
              <a:t>     = 1            ; r = n</a:t>
            </a:r>
            <a:endParaRPr lang="en-US" dirty="0"/>
          </a:p>
          <a:p>
            <a:pPr lvl="1"/>
            <a:r>
              <a:rPr lang="en-US" dirty="0" smtClean="0"/>
              <a:t>What is the </a:t>
            </a:r>
            <a:r>
              <a:rPr lang="en-US" dirty="0" err="1" smtClean="0"/>
              <a:t>subproblem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 we have overlapping </a:t>
            </a:r>
            <a:r>
              <a:rPr lang="en-US" dirty="0" err="1" smtClean="0"/>
              <a:t>subproblem</a:t>
            </a:r>
            <a:r>
              <a:rPr lang="en-US" dirty="0" smtClean="0"/>
              <a:t>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Coefficient: </a:t>
            </a:r>
            <a:r>
              <a:rPr lang="en-US" dirty="0"/>
              <a:t>sub-problem</a:t>
            </a:r>
            <a:endParaRPr lang="th-TH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by two values (</a:t>
            </a:r>
            <a:r>
              <a:rPr lang="en-US" dirty="0" err="1"/>
              <a:t>n,r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Data structure should be 2D array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Coefficient : Code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write the recursive version of the binomial coefficient?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change it into the </a:t>
            </a:r>
            <a:r>
              <a:rPr lang="en-US" dirty="0" err="1" smtClean="0"/>
              <a:t>memoization</a:t>
            </a:r>
            <a:r>
              <a:rPr lang="en-US" dirty="0" smtClean="0"/>
              <a:t> version?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Coefficient : Code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786742" cy="23083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bino_naive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n,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r) {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(r == n) </a:t>
            </a:r>
            <a:r>
              <a:rPr lang="en-US" b="1" dirty="0" smtClean="0"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1;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(r == 0) </a:t>
            </a:r>
            <a:r>
              <a:rPr lang="en-US" b="1" dirty="0" smtClean="0"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1;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result = </a:t>
            </a:r>
            <a:r>
              <a:rPr lang="en-US" i="1" dirty="0" err="1" smtClean="0">
                <a:latin typeface="Consolas" pitchFamily="49" charset="0"/>
              </a:rPr>
              <a:t>bino_naive</a:t>
            </a:r>
            <a:r>
              <a:rPr lang="en-US" dirty="0" smtClean="0">
                <a:latin typeface="Consolas" pitchFamily="49" charset="0"/>
              </a:rPr>
              <a:t>(n-1,r) + </a:t>
            </a:r>
            <a:r>
              <a:rPr lang="en-US" i="1" dirty="0" err="1" smtClean="0">
                <a:latin typeface="Consolas" pitchFamily="49" charset="0"/>
              </a:rPr>
              <a:t>bino_naive</a:t>
            </a:r>
            <a:r>
              <a:rPr lang="en-US" dirty="0" smtClean="0">
                <a:latin typeface="Consolas" pitchFamily="49" charset="0"/>
              </a:rPr>
              <a:t>(n-1,r-1);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result;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th-TH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Coefficient : </a:t>
            </a:r>
            <a:r>
              <a:rPr lang="en-US" dirty="0" err="1" smtClean="0"/>
              <a:t>Memoization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786742" cy="30469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bino_memoize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n,</a:t>
            </a: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r) {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b="1" dirty="0" smtClean="0">
                <a:latin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</a:rPr>
              <a:t> (r == n) </a:t>
            </a:r>
            <a:r>
              <a:rPr lang="en-US" sz="1600" b="1" dirty="0" smtClean="0">
                <a:latin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</a:rPr>
              <a:t> 1;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b="1" dirty="0" smtClean="0">
                <a:latin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</a:rPr>
              <a:t> (r == 0) </a:t>
            </a:r>
            <a:r>
              <a:rPr lang="en-US" sz="1600" b="1" dirty="0" smtClean="0">
                <a:latin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</a:rPr>
              <a:t> 1;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nsolas" pitchFamily="49" charset="0"/>
              </a:rPr>
              <a:t>if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 (</a:t>
            </a:r>
            <a:r>
              <a:rPr lang="en-US" sz="1600" i="1" dirty="0" smtClean="0">
                <a:solidFill>
                  <a:srgbClr val="00B050"/>
                </a:solidFill>
                <a:latin typeface="Consolas" pitchFamily="49" charset="0"/>
              </a:rPr>
              <a:t>storage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[n][r] != -1)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  <a:latin typeface="Consolas" pitchFamily="49" charset="0"/>
              </a:rPr>
              <a:t>return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600" i="1" dirty="0" smtClean="0">
                <a:solidFill>
                  <a:srgbClr val="00B050"/>
                </a:solidFill>
                <a:latin typeface="Consolas" pitchFamily="49" charset="0"/>
              </a:rPr>
              <a:t>storage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[n][r];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result = </a:t>
            </a:r>
            <a:r>
              <a:rPr lang="en-US" sz="1600" i="1" dirty="0" err="1" smtClean="0">
                <a:latin typeface="Consolas" pitchFamily="49" charset="0"/>
              </a:rPr>
              <a:t>bino_memoize</a:t>
            </a:r>
            <a:r>
              <a:rPr lang="en-US" sz="1600" dirty="0" smtClean="0">
                <a:latin typeface="Consolas" pitchFamily="49" charset="0"/>
              </a:rPr>
              <a:t>(n-1,r) + </a:t>
            </a:r>
            <a:r>
              <a:rPr lang="en-US" sz="1600" i="1" dirty="0" err="1" smtClean="0">
                <a:latin typeface="Consolas" pitchFamily="49" charset="0"/>
              </a:rPr>
              <a:t>bino_memoize</a:t>
            </a:r>
            <a:r>
              <a:rPr lang="en-US" sz="1600" dirty="0" smtClean="0">
                <a:latin typeface="Consolas" pitchFamily="49" charset="0"/>
              </a:rPr>
              <a:t>(n-1,r-1);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600" i="1" dirty="0" smtClean="0">
                <a:solidFill>
                  <a:srgbClr val="00B050"/>
                </a:solidFill>
                <a:latin typeface="Consolas" pitchFamily="49" charset="0"/>
              </a:rPr>
              <a:t>storage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[n][r] = result;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b="1" dirty="0" smtClean="0">
                <a:latin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</a:rPr>
              <a:t> result;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sub structure</a:t>
            </a:r>
          </a:p>
          <a:p>
            <a:pPr lvl="1"/>
            <a:r>
              <a:rPr lang="en-US" dirty="0" smtClean="0"/>
              <a:t>“the best” of sub-solutions constitute “the best” solution</a:t>
            </a:r>
          </a:p>
          <a:p>
            <a:pPr lvl="2"/>
            <a:r>
              <a:rPr lang="en-US" dirty="0" smtClean="0"/>
              <a:t>E.g., MCS, Closest Pair</a:t>
            </a:r>
          </a:p>
          <a:p>
            <a:r>
              <a:rPr lang="en-US" dirty="0" smtClean="0"/>
              <a:t>Overlapping sub-problem</a:t>
            </a:r>
          </a:p>
          <a:p>
            <a:pPr lvl="1"/>
            <a:r>
              <a:rPr lang="en-US" dirty="0" smtClean="0"/>
              <a:t>Some instances of sub-problem occur several times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187450" y="2420938"/>
          <a:ext cx="61563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Bitmap Image" r:id="rId4" imgW="2980952" imgH="2057143" progId="PBrush">
                  <p:embed/>
                </p:oleObj>
              </mc:Choice>
              <mc:Fallback>
                <p:oleObj name="Bitmap Image" r:id="rId4" imgW="2980952" imgH="2057143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6156325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Coefficient: </a:t>
            </a:r>
            <a:r>
              <a:rPr lang="en-US" dirty="0"/>
              <a:t>bottom up</a:t>
            </a:r>
            <a:endParaRPr lang="th-TH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Pascal Triangle</a:t>
            </a:r>
          </a:p>
          <a:p>
            <a:endParaRPr lang="th-TH" sz="2600"/>
          </a:p>
        </p:txBody>
      </p:sp>
      <p:graphicFrame>
        <p:nvGraphicFramePr>
          <p:cNvPr id="645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420938"/>
          <a:ext cx="61563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Bitmap Image" r:id="rId6" imgW="2980952" imgH="2057143" progId="PBrush">
                  <p:embed/>
                </p:oleObj>
              </mc:Choice>
              <mc:Fallback>
                <p:oleObj name="Bitmap Image" r:id="rId6" imgW="2980952" imgH="2057143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6156325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3492500" y="4437063"/>
            <a:ext cx="358775" cy="36036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211638" y="4437063"/>
            <a:ext cx="358775" cy="36036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925888" y="4868863"/>
            <a:ext cx="358775" cy="36036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cxnSp>
        <p:nvCxnSpPr>
          <p:cNvPr id="64522" name="AutoShape 10"/>
          <p:cNvCxnSpPr>
            <a:cxnSpLocks noChangeShapeType="1"/>
            <a:stCxn id="64519" idx="5"/>
            <a:endCxn id="64521" idx="1"/>
          </p:cNvCxnSpPr>
          <p:nvPr/>
        </p:nvCxnSpPr>
        <p:spPr bwMode="auto">
          <a:xfrm>
            <a:off x="3798888" y="4745038"/>
            <a:ext cx="179387" cy="17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523" name="AutoShape 11"/>
          <p:cNvCxnSpPr>
            <a:cxnSpLocks noChangeShapeType="1"/>
            <a:stCxn id="64520" idx="3"/>
            <a:endCxn id="64521" idx="7"/>
          </p:cNvCxnSpPr>
          <p:nvPr/>
        </p:nvCxnSpPr>
        <p:spPr bwMode="auto">
          <a:xfrm flipH="1">
            <a:off x="4232275" y="4745038"/>
            <a:ext cx="31750" cy="17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6011863" y="3213100"/>
            <a:ext cx="863600" cy="576263"/>
          </a:xfrm>
          <a:prstGeom prst="wedgeRoundRectCallout">
            <a:avLst>
              <a:gd name="adj1" fmla="val -223898"/>
              <a:gd name="adj2" fmla="val 164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</a:t>
            </a:r>
            <a:r>
              <a:rPr lang="en-US" baseline="-25000"/>
              <a:t>4,2</a:t>
            </a:r>
            <a:endParaRPr lang="th-TH" baseline="-25000"/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2339975" y="2708275"/>
            <a:ext cx="863600" cy="576263"/>
          </a:xfrm>
          <a:prstGeom prst="wedgeRoundRectCallout">
            <a:avLst>
              <a:gd name="adj1" fmla="val 93935"/>
              <a:gd name="adj2" fmla="val 241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</a:t>
            </a:r>
            <a:r>
              <a:rPr lang="en-US" baseline="-25000"/>
              <a:t>4,1</a:t>
            </a:r>
            <a:endParaRPr lang="th-TH" baseline="-2500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929454" y="5072074"/>
            <a:ext cx="863600" cy="576263"/>
          </a:xfrm>
          <a:prstGeom prst="wedgeRoundRectCallout">
            <a:avLst>
              <a:gd name="adj1" fmla="val -351171"/>
              <a:gd name="adj2" fmla="val -314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5,2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20" grpId="0" animBg="1"/>
      <p:bldP spid="64521" grpId="0" animBg="1"/>
      <p:bldP spid="64525" grpId="0" animBg="1"/>
      <p:bldP spid="6452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 structure</a:t>
            </a:r>
            <a:endParaRPr lang="th-TH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the </a:t>
            </a:r>
            <a:r>
              <a:rPr lang="en-US" dirty="0" smtClean="0"/>
              <a:t>sub-problems </a:t>
            </a:r>
            <a:r>
              <a:rPr lang="en-US" dirty="0"/>
              <a:t>directly constitute the solution of the original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Finding the best solutions for sub-problems helps solving the original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Sub-problem</a:t>
            </a:r>
            <a:endParaRPr lang="th-TH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sub-problem of some higher level problem is the same </a:t>
            </a:r>
            <a:r>
              <a:rPr lang="en-US" dirty="0" smtClean="0"/>
              <a:t>instance as </a:t>
            </a:r>
            <a:r>
              <a:rPr lang="en-US" dirty="0"/>
              <a:t>a sub-problem of other higher level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Fibonacci  </a:t>
            </a:r>
            <a:endParaRPr lang="th-TH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compute F(N), the Fibonacci function of N</a:t>
            </a:r>
          </a:p>
          <a:p>
            <a:endParaRPr lang="en-US" dirty="0"/>
          </a:p>
          <a:p>
            <a:r>
              <a:rPr lang="en-US" dirty="0"/>
              <a:t>Def: F(N) = F(N-1) + F(N-2)</a:t>
            </a:r>
          </a:p>
          <a:p>
            <a:r>
              <a:rPr lang="en-US" dirty="0"/>
              <a:t>       F(1) = 1</a:t>
            </a:r>
          </a:p>
          <a:p>
            <a:r>
              <a:rPr lang="en-US" dirty="0"/>
              <a:t>       F(2) = 1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</a:t>
            </a:r>
            <a:endParaRPr lang="th-TH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4213" y="1989138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F(5)</a:t>
            </a:r>
            <a:endParaRPr lang="th-TH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11413" y="1989138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F(4)</a:t>
            </a:r>
            <a:endParaRPr lang="th-TH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11413" y="39338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F(3)</a:t>
            </a:r>
            <a:endParaRPr lang="th-TH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356100" y="39338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F(2)</a:t>
            </a:r>
            <a:endParaRPr lang="th-TH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356100" y="50133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F(1)</a:t>
            </a:r>
            <a:endParaRPr lang="th-TH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356100" y="1989138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F(3)</a:t>
            </a:r>
            <a:endParaRPr lang="th-TH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372225" y="1989138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F(2)</a:t>
            </a:r>
            <a:endParaRPr lang="th-TH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372225" y="299720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F(1)</a:t>
            </a:r>
            <a:endParaRPr lang="th-TH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356100" y="299720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F(2)</a:t>
            </a:r>
            <a:endParaRPr lang="th-TH"/>
          </a:p>
        </p:txBody>
      </p:sp>
      <p:cxnSp>
        <p:nvCxnSpPr>
          <p:cNvPr id="27661" name="AutoShape 13"/>
          <p:cNvCxnSpPr>
            <a:cxnSpLocks noChangeShapeType="1"/>
            <a:stCxn id="27652" idx="3"/>
            <a:endCxn id="27653" idx="1"/>
          </p:cNvCxnSpPr>
          <p:nvPr/>
        </p:nvCxnSpPr>
        <p:spPr bwMode="auto">
          <a:xfrm>
            <a:off x="1547813" y="2205038"/>
            <a:ext cx="86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2" name="AutoShape 14"/>
          <p:cNvCxnSpPr>
            <a:cxnSpLocks noChangeShapeType="1"/>
            <a:stCxn id="27652" idx="3"/>
            <a:endCxn id="27654" idx="1"/>
          </p:cNvCxnSpPr>
          <p:nvPr/>
        </p:nvCxnSpPr>
        <p:spPr bwMode="auto">
          <a:xfrm>
            <a:off x="1547813" y="2205038"/>
            <a:ext cx="863600" cy="194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3" name="AutoShape 15"/>
          <p:cNvCxnSpPr>
            <a:cxnSpLocks noChangeShapeType="1"/>
            <a:stCxn id="27653" idx="3"/>
            <a:endCxn id="27660" idx="1"/>
          </p:cNvCxnSpPr>
          <p:nvPr/>
        </p:nvCxnSpPr>
        <p:spPr bwMode="auto">
          <a:xfrm>
            <a:off x="3275013" y="2205038"/>
            <a:ext cx="1081087" cy="100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4" name="AutoShape 16"/>
          <p:cNvCxnSpPr>
            <a:cxnSpLocks noChangeShapeType="1"/>
            <a:stCxn id="27653" idx="3"/>
            <a:endCxn id="27657" idx="1"/>
          </p:cNvCxnSpPr>
          <p:nvPr/>
        </p:nvCxnSpPr>
        <p:spPr bwMode="auto">
          <a:xfrm>
            <a:off x="3275013" y="2205038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5" name="AutoShape 17"/>
          <p:cNvCxnSpPr>
            <a:cxnSpLocks noChangeShapeType="1"/>
            <a:stCxn id="27654" idx="3"/>
            <a:endCxn id="27655" idx="1"/>
          </p:cNvCxnSpPr>
          <p:nvPr/>
        </p:nvCxnSpPr>
        <p:spPr bwMode="auto">
          <a:xfrm>
            <a:off x="3275013" y="4149725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6" name="AutoShape 18"/>
          <p:cNvCxnSpPr>
            <a:cxnSpLocks noChangeShapeType="1"/>
            <a:stCxn id="27654" idx="3"/>
            <a:endCxn id="27656" idx="1"/>
          </p:cNvCxnSpPr>
          <p:nvPr/>
        </p:nvCxnSpPr>
        <p:spPr bwMode="auto">
          <a:xfrm>
            <a:off x="3275013" y="4149725"/>
            <a:ext cx="1081087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7" name="AutoShape 19"/>
          <p:cNvCxnSpPr>
            <a:cxnSpLocks noChangeShapeType="1"/>
            <a:stCxn id="27657" idx="3"/>
            <a:endCxn id="27659" idx="1"/>
          </p:cNvCxnSpPr>
          <p:nvPr/>
        </p:nvCxnSpPr>
        <p:spPr bwMode="auto">
          <a:xfrm>
            <a:off x="5219700" y="2205038"/>
            <a:ext cx="1152525" cy="100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8" name="AutoShape 20"/>
          <p:cNvCxnSpPr>
            <a:cxnSpLocks noChangeShapeType="1"/>
            <a:stCxn id="27657" idx="3"/>
            <a:endCxn id="27658" idx="1"/>
          </p:cNvCxnSpPr>
          <p:nvPr/>
        </p:nvCxnSpPr>
        <p:spPr bwMode="auto">
          <a:xfrm>
            <a:off x="5219700" y="2205038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th-TH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F(1) = 1</a:t>
            </a:r>
          </a:p>
          <a:p>
            <a:pPr>
              <a:lnSpc>
                <a:spcPct val="80000"/>
              </a:lnSpc>
            </a:pPr>
            <a:r>
              <a:rPr lang="en-US" sz="2600"/>
              <a:t>F(2) = 1</a:t>
            </a:r>
          </a:p>
          <a:p>
            <a:pPr>
              <a:lnSpc>
                <a:spcPct val="80000"/>
              </a:lnSpc>
            </a:pPr>
            <a:r>
              <a:rPr lang="en-US" sz="2600"/>
              <a:t>F(3) = 2</a:t>
            </a:r>
          </a:p>
          <a:p>
            <a:pPr>
              <a:lnSpc>
                <a:spcPct val="80000"/>
              </a:lnSpc>
            </a:pPr>
            <a:r>
              <a:rPr lang="en-US" sz="2600"/>
              <a:t>F(4) = 3</a:t>
            </a:r>
          </a:p>
          <a:p>
            <a:pPr>
              <a:lnSpc>
                <a:spcPct val="80000"/>
              </a:lnSpc>
            </a:pPr>
            <a:r>
              <a:rPr lang="en-US" sz="2600"/>
              <a:t>F(5) = 5</a:t>
            </a:r>
          </a:p>
          <a:p>
            <a:pPr>
              <a:lnSpc>
                <a:spcPct val="80000"/>
              </a:lnSpc>
            </a:pPr>
            <a:r>
              <a:rPr lang="en-US" sz="2600"/>
              <a:t>F(6) = 8</a:t>
            </a:r>
          </a:p>
          <a:p>
            <a:pPr>
              <a:lnSpc>
                <a:spcPct val="80000"/>
              </a:lnSpc>
            </a:pPr>
            <a:r>
              <a:rPr lang="en-US" sz="2600"/>
              <a:t>F(7) = 13</a:t>
            </a:r>
          </a:p>
          <a:p>
            <a:pPr>
              <a:lnSpc>
                <a:spcPct val="80000"/>
              </a:lnSpc>
            </a:pPr>
            <a:r>
              <a:rPr lang="en-US" sz="2600"/>
              <a:t>F(8) = 21</a:t>
            </a:r>
          </a:p>
          <a:p>
            <a:pPr>
              <a:lnSpc>
                <a:spcPct val="80000"/>
              </a:lnSpc>
            </a:pPr>
            <a:r>
              <a:rPr lang="en-US" sz="2600"/>
              <a:t>F(9) = 34</a:t>
            </a:r>
          </a:p>
          <a:p>
            <a:pPr>
              <a:lnSpc>
                <a:spcPct val="80000"/>
              </a:lnSpc>
            </a:pPr>
            <a:r>
              <a:rPr lang="en-US" sz="2600"/>
              <a:t>F(10) = 55</a:t>
            </a:r>
            <a:endParaRPr lang="th-TH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th-TH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F(1) = 1</a:t>
            </a:r>
          </a:p>
          <a:p>
            <a:pPr>
              <a:lnSpc>
                <a:spcPct val="80000"/>
              </a:lnSpc>
            </a:pPr>
            <a:r>
              <a:rPr lang="en-US" sz="2600"/>
              <a:t>F(2) = 1</a:t>
            </a:r>
          </a:p>
          <a:p>
            <a:pPr>
              <a:lnSpc>
                <a:spcPct val="80000"/>
              </a:lnSpc>
            </a:pPr>
            <a:r>
              <a:rPr lang="en-US" sz="2600"/>
              <a:t>F(3) = F(2) + F(1)</a:t>
            </a:r>
          </a:p>
          <a:p>
            <a:pPr>
              <a:lnSpc>
                <a:spcPct val="80000"/>
              </a:lnSpc>
            </a:pPr>
            <a:r>
              <a:rPr lang="en-US" sz="2600"/>
              <a:t>F(4) = F(3) + F(2)</a:t>
            </a:r>
          </a:p>
          <a:p>
            <a:pPr>
              <a:lnSpc>
                <a:spcPct val="80000"/>
              </a:lnSpc>
            </a:pPr>
            <a:r>
              <a:rPr lang="en-US" sz="2600"/>
              <a:t>F(5) = F(4) + F(3)</a:t>
            </a:r>
          </a:p>
          <a:p>
            <a:pPr>
              <a:lnSpc>
                <a:spcPct val="80000"/>
              </a:lnSpc>
            </a:pPr>
            <a:r>
              <a:rPr lang="en-US" sz="2600"/>
              <a:t>F(6) = F(5) + F(4)</a:t>
            </a:r>
          </a:p>
          <a:p>
            <a:pPr>
              <a:lnSpc>
                <a:spcPct val="80000"/>
              </a:lnSpc>
            </a:pPr>
            <a:r>
              <a:rPr lang="en-US" sz="2600"/>
              <a:t>F(7) = F(6) + F(5)</a:t>
            </a:r>
          </a:p>
          <a:p>
            <a:pPr>
              <a:lnSpc>
                <a:spcPct val="80000"/>
              </a:lnSpc>
            </a:pPr>
            <a:r>
              <a:rPr lang="en-US" sz="2600"/>
              <a:t>F(8) = F(7) + F(6)</a:t>
            </a:r>
          </a:p>
          <a:p>
            <a:pPr>
              <a:lnSpc>
                <a:spcPct val="80000"/>
              </a:lnSpc>
            </a:pPr>
            <a:r>
              <a:rPr lang="en-US" sz="2600"/>
              <a:t>F(9) = F(8) + F(7)</a:t>
            </a:r>
          </a:p>
          <a:p>
            <a:pPr>
              <a:lnSpc>
                <a:spcPct val="80000"/>
              </a:lnSpc>
            </a:pPr>
            <a:r>
              <a:rPr lang="en-US" sz="2600"/>
              <a:t>F(10) = F(9) + F(8)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e-al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dae-algo</Template>
  <TotalTime>592</TotalTime>
  <Words>1132</Words>
  <Application>Microsoft Office PowerPoint</Application>
  <PresentationFormat>On-screen Show (4:3)</PresentationFormat>
  <Paragraphs>269</Paragraphs>
  <Slides>30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dae-algo</vt:lpstr>
      <vt:lpstr>Bitmap Image</vt:lpstr>
      <vt:lpstr>Dynamic Programming</vt:lpstr>
      <vt:lpstr>Dynamic Programming</vt:lpstr>
      <vt:lpstr>Dynamic Programming</vt:lpstr>
      <vt:lpstr>Optimal sub structure</vt:lpstr>
      <vt:lpstr>Overlapping Sub-problem</vt:lpstr>
      <vt:lpstr>Example Fibonacci  </vt:lpstr>
      <vt:lpstr>Recursion Tree</vt:lpstr>
      <vt:lpstr>Example</vt:lpstr>
      <vt:lpstr>Example</vt:lpstr>
      <vt:lpstr>Example</vt:lpstr>
      <vt:lpstr>Key Idea</vt:lpstr>
      <vt:lpstr>Dynamic Programming Method</vt:lpstr>
      <vt:lpstr>Fibonacci Example: recursive</vt:lpstr>
      <vt:lpstr>Fibonacci Example: Memoization</vt:lpstr>
      <vt:lpstr>Memoization</vt:lpstr>
      <vt:lpstr>Memoization : Defining Subproblem</vt:lpstr>
      <vt:lpstr>Code Example : D&amp;C</vt:lpstr>
      <vt:lpstr>Code Example : Memoization</vt:lpstr>
      <vt:lpstr>Memoization : Data Structure</vt:lpstr>
      <vt:lpstr>Fibonacci Example: Bottom up</vt:lpstr>
      <vt:lpstr>Fibonacci Example: Bottom up</vt:lpstr>
      <vt:lpstr>Fibonacci Example: Bottom up</vt:lpstr>
      <vt:lpstr>Fibonacci Example: Bottom up</vt:lpstr>
      <vt:lpstr>Approach Preference</vt:lpstr>
      <vt:lpstr>Binomial Coefficient</vt:lpstr>
      <vt:lpstr>Binomial Coefficient: sub-problem</vt:lpstr>
      <vt:lpstr>Binomial Coefficient : Code</vt:lpstr>
      <vt:lpstr>Binomial Coefficient : Code</vt:lpstr>
      <vt:lpstr>Binomial Coefficient : Memoization</vt:lpstr>
      <vt:lpstr>Binomial Coefficient: bottom up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and Las Vegas</dc:title>
  <dc:creator>Nattee Niparnan</dc:creator>
  <cp:lastModifiedBy>dae</cp:lastModifiedBy>
  <cp:revision>58</cp:revision>
  <dcterms:created xsi:type="dcterms:W3CDTF">2007-03-29T10:00:41Z</dcterms:created>
  <dcterms:modified xsi:type="dcterms:W3CDTF">2012-03-19T07:54:25Z</dcterms:modified>
</cp:coreProperties>
</file>