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8" r:id="rId14"/>
    <p:sldId id="269" r:id="rId15"/>
    <p:sldId id="270" r:id="rId16"/>
    <p:sldId id="271" r:id="rId17"/>
    <p:sldId id="279" r:id="rId18"/>
    <p:sldId id="280" r:id="rId19"/>
    <p:sldId id="282" r:id="rId20"/>
    <p:sldId id="283" r:id="rId21"/>
    <p:sldId id="284" r:id="rId22"/>
    <p:sldId id="289" r:id="rId23"/>
    <p:sldId id="285" r:id="rId24"/>
    <p:sldId id="290" r:id="rId25"/>
    <p:sldId id="286" r:id="rId26"/>
    <p:sldId id="291" r:id="rId27"/>
    <p:sldId id="292" r:id="rId28"/>
    <p:sldId id="287" r:id="rId29"/>
    <p:sldId id="288" r:id="rId30"/>
    <p:sldId id="268" r:id="rId3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AD8E9-8BAB-4DC9-BFE6-345B92B69588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87E00-F53B-4B9F-8AE3-DC702DFE3136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CB71-FE19-474A-8FF1-518AECA26767}" type="slidenum">
              <a:rPr lang="en-US"/>
              <a:pPr/>
              <a:t>2</a:t>
            </a:fld>
            <a:endParaRPr lang="th-TH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EF3C1-9D59-4344-8782-02273B1CB317}" type="slidenum">
              <a:rPr lang="en-US"/>
              <a:pPr/>
              <a:t>3</a:t>
            </a:fld>
            <a:endParaRPr lang="th-TH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43BDAB-06B7-4AF0-850C-7FF79219C44B}" type="datetimeFigureOut">
              <a:rPr lang="th-TH" smtClean="0"/>
              <a:pPr/>
              <a:t>17/12/53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36E763-DA5F-421E-97B6-4985FC0263EF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dynamic approach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Optimal Solution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>
                <a:solidFill>
                  <a:srgbClr val="0070C0"/>
                </a:solidFill>
              </a:rPr>
              <a:t>K(b)</a:t>
            </a:r>
            <a:r>
              <a:rPr lang="en-US" dirty="0" smtClean="0"/>
              <a:t> </a:t>
            </a:r>
            <a:r>
              <a:rPr lang="en-US" dirty="0" smtClean="0"/>
              <a:t>be the “best total value” when </a:t>
            </a:r>
            <a:r>
              <a:rPr lang="en-US" i="1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 equals to </a:t>
            </a:r>
            <a:r>
              <a:rPr lang="en-US" i="1" dirty="0" smtClean="0">
                <a:solidFill>
                  <a:srgbClr val="0070C0"/>
                </a:solidFill>
              </a:rPr>
              <a:t>b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If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item is in the best solution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K(W) = K(W – </a:t>
            </a:r>
            <a:r>
              <a:rPr lang="en-US" i="1" dirty="0" err="1" smtClean="0">
                <a:solidFill>
                  <a:srgbClr val="0070C0"/>
                </a:solidFill>
              </a:rPr>
              <a:t>w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i="1" dirty="0" smtClean="0">
                <a:solidFill>
                  <a:srgbClr val="0070C0"/>
                </a:solidFill>
              </a:rPr>
              <a:t>) + p</a:t>
            </a:r>
            <a:r>
              <a:rPr lang="en-US" i="1" baseline="-25000" dirty="0" smtClean="0">
                <a:solidFill>
                  <a:srgbClr val="0070C0"/>
                </a:solidFill>
              </a:rPr>
              <a:t>i</a:t>
            </a:r>
          </a:p>
          <a:p>
            <a:r>
              <a:rPr lang="en-US" dirty="0" smtClean="0"/>
              <a:t>But, we don’t really know that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item is in the optimal solution</a:t>
            </a:r>
          </a:p>
          <a:p>
            <a:pPr lvl="1"/>
            <a:r>
              <a:rPr lang="en-US" dirty="0" smtClean="0"/>
              <a:t>So, we try everything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K(W) = </a:t>
            </a:r>
            <a:r>
              <a:rPr lang="en-US" i="1" dirty="0" smtClean="0"/>
              <a:t>max</a:t>
            </a:r>
            <a:r>
              <a:rPr lang="en-US" i="1" baseline="-25000" dirty="0" smtClean="0"/>
              <a:t>1≤i ≤ n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0070C0"/>
                </a:solidFill>
              </a:rPr>
              <a:t>K(W – </a:t>
            </a:r>
            <a:r>
              <a:rPr lang="en-US" i="1" dirty="0" err="1" smtClean="0">
                <a:solidFill>
                  <a:srgbClr val="0070C0"/>
                </a:solidFill>
              </a:rPr>
              <a:t>w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i="1" dirty="0" smtClean="0">
                <a:solidFill>
                  <a:srgbClr val="0070C0"/>
                </a:solidFill>
              </a:rPr>
              <a:t>) + p</a:t>
            </a:r>
            <a:r>
              <a:rPr lang="en-US" i="1" baseline="-25000" dirty="0" smtClean="0">
                <a:solidFill>
                  <a:srgbClr val="0070C0"/>
                </a:solidFill>
              </a:rPr>
              <a:t>i</a:t>
            </a:r>
            <a:r>
              <a:rPr lang="en-US" i="1" dirty="0" smtClean="0"/>
              <a:t>)</a:t>
            </a:r>
            <a:endParaRPr lang="en-US" i="1" baseline="-25000" dirty="0" smtClean="0"/>
          </a:p>
          <a:p>
            <a:r>
              <a:rPr lang="en-US" dirty="0" smtClean="0"/>
              <a:t>Is this our algorithm?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Yes, if and only if we allow each item to be selected multiple times    (that is not true for this problem)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keep track whether the item is used</a:t>
            </a:r>
          </a:p>
          <a:p>
            <a:r>
              <a:rPr lang="en-US" dirty="0" smtClean="0"/>
              <a:t>What if we know the optimal solution when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items is not being used?</a:t>
            </a:r>
          </a:p>
          <a:p>
            <a:pPr lvl="1"/>
            <a:r>
              <a:rPr lang="en-US" dirty="0" smtClean="0"/>
              <a:t>Also for every size of knapsack from 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70C0"/>
                </a:solidFill>
              </a:rPr>
              <a:t>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Then, with additional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item, we have only two choices, use it or not use it</a:t>
            </a:r>
          </a:p>
          <a:p>
            <a:pPr lvl="1"/>
            <a:endParaRPr lang="en-US" baseline="30000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Recurrence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K(</a:t>
            </a:r>
            <a:r>
              <a:rPr lang="en-US" i="1" dirty="0" err="1" smtClean="0">
                <a:solidFill>
                  <a:srgbClr val="0070C0"/>
                </a:solidFill>
              </a:rPr>
              <a:t>a,b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 the best total price when the knapsack is of size </a:t>
            </a:r>
            <a:r>
              <a:rPr lang="en-US" i="1" dirty="0" smtClean="0"/>
              <a:t>a</a:t>
            </a:r>
            <a:r>
              <a:rPr lang="en-US" dirty="0" smtClean="0"/>
              <a:t> and only item number </a:t>
            </a:r>
            <a:r>
              <a:rPr lang="en-US" i="1" dirty="0" smtClean="0"/>
              <a:t>1</a:t>
            </a:r>
            <a:r>
              <a:rPr lang="en-US" dirty="0" smtClean="0"/>
              <a:t> to number </a:t>
            </a:r>
            <a:r>
              <a:rPr lang="en-US" i="1" dirty="0" smtClean="0"/>
              <a:t>b</a:t>
            </a:r>
            <a:r>
              <a:rPr lang="en-US" dirty="0" smtClean="0"/>
              <a:t> is considered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70C0"/>
                </a:solidFill>
              </a:rPr>
              <a:t>K(a,b)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/>
              <a:t>max(</a:t>
            </a:r>
            <a:r>
              <a:rPr lang="en-US" dirty="0" smtClean="0">
                <a:solidFill>
                  <a:srgbClr val="0070C0"/>
                </a:solidFill>
              </a:rPr>
              <a:t> K(a – 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,b – 1) + p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  K(a,b – 1) </a:t>
            </a:r>
            <a:r>
              <a:rPr lang="en-US" dirty="0" smtClean="0"/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K(a,b) = 0    </a:t>
            </a:r>
            <a:r>
              <a:rPr lang="en-US" dirty="0" smtClean="0"/>
              <a:t>when    </a:t>
            </a:r>
            <a:r>
              <a:rPr lang="en-US" dirty="0" smtClean="0">
                <a:solidFill>
                  <a:srgbClr val="0070C0"/>
                </a:solidFill>
              </a:rPr>
              <a:t>a = 0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70C0"/>
                </a:solidFill>
              </a:rPr>
              <a:t>b = 0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K(a,b) = K(a,b-1)    </a:t>
            </a:r>
            <a:r>
              <a:rPr lang="en-US" dirty="0" smtClean="0"/>
              <a:t>when</a:t>
            </a:r>
            <a:r>
              <a:rPr lang="en-US" dirty="0" smtClean="0">
                <a:solidFill>
                  <a:srgbClr val="0070C0"/>
                </a:solidFill>
              </a:rPr>
              <a:t> 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&gt; a</a:t>
            </a:r>
          </a:p>
          <a:p>
            <a:endParaRPr lang="en-US" dirty="0" smtClean="0"/>
          </a:p>
          <a:p>
            <a:r>
              <a:rPr lang="en-US" dirty="0" smtClean="0"/>
              <a:t>The solution is at </a:t>
            </a:r>
            <a:r>
              <a:rPr lang="en-US" dirty="0" smtClean="0">
                <a:solidFill>
                  <a:srgbClr val="0070C0"/>
                </a:solidFill>
              </a:rPr>
              <a:t>K(</a:t>
            </a:r>
            <a:r>
              <a:rPr lang="en-US" dirty="0" err="1" smtClean="0">
                <a:solidFill>
                  <a:srgbClr val="0070C0"/>
                </a:solidFill>
              </a:rPr>
              <a:t>W,n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th-TH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Recurrent</a:t>
            </a:r>
            <a:endParaRPr lang="th-TH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47664" y="249289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771800" y="3717032"/>
            <a:ext cx="3569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Normal case (</a:t>
            </a:r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&lt;= a</a:t>
            </a:r>
            <a:r>
              <a:rPr lang="en-US" dirty="0" smtClean="0"/>
              <a:t>)</a:t>
            </a:r>
            <a:endParaRPr lang="th-TH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47664" y="4725144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771800" y="6165304"/>
            <a:ext cx="409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Too much weight (</a:t>
            </a:r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&gt; a</a:t>
            </a:r>
            <a:r>
              <a:rPr lang="en-US" dirty="0" smtClean="0"/>
              <a:t>)</a:t>
            </a:r>
            <a:endParaRPr lang="th-TH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755576" y="4941168"/>
            <a:ext cx="2304256" cy="360040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5220072" y="2852936"/>
            <a:ext cx="440432" cy="838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2843808" y="5085184"/>
            <a:ext cx="440432" cy="838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131840" y="2708920"/>
            <a:ext cx="2304256" cy="360040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5400000">
            <a:off x="4175956" y="944724"/>
            <a:ext cx="288032" cy="252028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4067944" y="1484784"/>
            <a:ext cx="59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endParaRPr lang="th-TH" dirty="0"/>
          </a:p>
        </p:txBody>
      </p:sp>
      <p:sp>
        <p:nvSpPr>
          <p:cNvPr id="30" name="Line Callout 1 (Accent Bar) 29"/>
          <p:cNvSpPr/>
          <p:nvPr/>
        </p:nvSpPr>
        <p:spPr>
          <a:xfrm>
            <a:off x="6444208" y="3501008"/>
            <a:ext cx="1224136" cy="576064"/>
          </a:xfrm>
          <a:prstGeom prst="accentCallout1">
            <a:avLst>
              <a:gd name="adj1" fmla="val 18750"/>
              <a:gd name="adj2" fmla="val -8333"/>
              <a:gd name="adj3" fmla="val -33997"/>
              <a:gd name="adj4" fmla="val -72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K(a,b)</a:t>
            </a:r>
            <a:endParaRPr lang="th-TH" dirty="0"/>
          </a:p>
        </p:txBody>
      </p:sp>
      <p:sp>
        <p:nvSpPr>
          <p:cNvPr id="31" name="Line Callout 1 (Accent Bar) 30"/>
          <p:cNvSpPr/>
          <p:nvPr/>
        </p:nvSpPr>
        <p:spPr>
          <a:xfrm>
            <a:off x="3995936" y="5661248"/>
            <a:ext cx="1224136" cy="576064"/>
          </a:xfrm>
          <a:prstGeom prst="accentCallout1">
            <a:avLst>
              <a:gd name="adj1" fmla="val 18750"/>
              <a:gd name="adj2" fmla="val -8333"/>
              <a:gd name="adj3" fmla="val -33997"/>
              <a:gd name="adj4" fmla="val -72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K(a,b)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25552" y="6334780"/>
            <a:ext cx="6318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K(a,b) = 0    </a:t>
            </a:r>
            <a:r>
              <a:rPr lang="en-US" dirty="0" smtClean="0"/>
              <a:t>when    </a:t>
            </a:r>
            <a:r>
              <a:rPr lang="en-US" dirty="0" smtClean="0">
                <a:solidFill>
                  <a:srgbClr val="0070C0"/>
                </a:solidFill>
              </a:rPr>
              <a:t>a = 0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70C0"/>
                </a:solidFill>
              </a:rPr>
              <a:t>b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1   (p</a:t>
            </a:r>
            <a:r>
              <a:rPr lang="en-US" baseline="-25000" dirty="0" smtClean="0"/>
              <a:t>1</a:t>
            </a:r>
            <a:r>
              <a:rPr lang="en-US" dirty="0" smtClean="0"/>
              <a:t>=4   w</a:t>
            </a:r>
            <a:r>
              <a:rPr lang="en-US" baseline="-25000" dirty="0" smtClean="0"/>
              <a:t>1</a:t>
            </a:r>
            <a:r>
              <a:rPr lang="en-US" dirty="0" smtClean="0"/>
              <a:t>=12)</a:t>
            </a:r>
            <a:endParaRPr lang="th-TH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6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76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1   (p</a:t>
            </a:r>
            <a:r>
              <a:rPr lang="en-US" baseline="-25000" dirty="0" smtClean="0"/>
              <a:t>1</a:t>
            </a:r>
            <a:r>
              <a:rPr lang="en-US" dirty="0" smtClean="0"/>
              <a:t>=4   w</a:t>
            </a:r>
            <a:r>
              <a:rPr lang="en-US" baseline="-25000" dirty="0" smtClean="0"/>
              <a:t>1</a:t>
            </a:r>
            <a:r>
              <a:rPr lang="en-US" dirty="0" smtClean="0"/>
              <a:t>=12)</a:t>
            </a:r>
            <a:endParaRPr lang="th-TH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257600" y="6334780"/>
            <a:ext cx="58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K(a,b) = K(a,b-1)    </a:t>
            </a:r>
            <a:r>
              <a:rPr lang="en-US" dirty="0" smtClean="0"/>
              <a:t>when</a:t>
            </a:r>
            <a:r>
              <a:rPr lang="en-US" dirty="0" smtClean="0">
                <a:solidFill>
                  <a:srgbClr val="0070C0"/>
                </a:solidFill>
              </a:rPr>
              <a:t> 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&gt; 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558550" y="3449978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051720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483768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87824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419872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923928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427984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860032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364088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796136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300192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1   (p</a:t>
            </a:r>
            <a:r>
              <a:rPr lang="en-US" baseline="-25000" dirty="0" smtClean="0"/>
              <a:t>1</a:t>
            </a:r>
            <a:r>
              <a:rPr lang="en-US" dirty="0" smtClean="0"/>
              <a:t>=4   w</a:t>
            </a:r>
            <a:r>
              <a:rPr lang="en-US" baseline="-25000" dirty="0" smtClean="0"/>
              <a:t>1</a:t>
            </a:r>
            <a:r>
              <a:rPr lang="en-US" dirty="0" smtClean="0"/>
              <a:t>=12)</a:t>
            </a:r>
            <a:endParaRPr lang="th-TH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1907704" y="6334780"/>
            <a:ext cx="7236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K(a,b)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/>
              <a:t>max(</a:t>
            </a:r>
            <a:r>
              <a:rPr lang="en-US" dirty="0" smtClean="0">
                <a:solidFill>
                  <a:srgbClr val="0070C0"/>
                </a:solidFill>
              </a:rPr>
              <a:t> K(a – 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,b – 1) + p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  K(a,b – 1) </a:t>
            </a:r>
            <a:r>
              <a:rPr lang="en-US" dirty="0" smtClean="0"/>
              <a:t>)</a:t>
            </a:r>
            <a:endParaRPr lang="en-US" dirty="0" smtClean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3212976"/>
            <a:ext cx="540060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35696" y="3212976"/>
            <a:ext cx="540060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95736" y="3212976"/>
            <a:ext cx="540060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99792" y="3212976"/>
            <a:ext cx="540060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732240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7236296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668344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8172400" y="3429000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2   (p</a:t>
            </a:r>
            <a:r>
              <a:rPr lang="en-US" baseline="-25000" dirty="0" smtClean="0"/>
              <a:t>2</a:t>
            </a:r>
            <a:r>
              <a:rPr lang="en-US" dirty="0" smtClean="0"/>
              <a:t>=2   w</a:t>
            </a:r>
            <a:r>
              <a:rPr lang="en-US" baseline="-25000" dirty="0" smtClean="0"/>
              <a:t>2</a:t>
            </a:r>
            <a:r>
              <a:rPr lang="en-US" dirty="0" smtClean="0"/>
              <a:t>=2)</a:t>
            </a:r>
            <a:endParaRPr lang="th-TH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3257600" y="6334780"/>
            <a:ext cx="58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K(a,b) = K(a,b-1)    </a:t>
            </a:r>
            <a:r>
              <a:rPr lang="en-US" dirty="0" smtClean="0"/>
              <a:t>when</a:t>
            </a:r>
            <a:r>
              <a:rPr lang="en-US" dirty="0" smtClean="0">
                <a:solidFill>
                  <a:srgbClr val="0070C0"/>
                </a:solidFill>
              </a:rPr>
              <a:t> 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&gt;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</a:t>
            </a:r>
            <a:endParaRPr lang="th-TH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sack, able to hold </a:t>
            </a:r>
            <a:r>
              <a:rPr lang="en-US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</a:t>
            </a:r>
            <a:r>
              <a:rPr lang="en-US" dirty="0" smtClean="0"/>
              <a:t> </a:t>
            </a:r>
            <a:r>
              <a:rPr lang="en-US" dirty="0"/>
              <a:t>kg</a:t>
            </a:r>
          </a:p>
          <a:p>
            <a:r>
              <a:rPr lang="en-US" dirty="0"/>
              <a:t>Given a list of objects</a:t>
            </a:r>
          </a:p>
          <a:p>
            <a:pPr lvl="1"/>
            <a:r>
              <a:rPr lang="en-US" dirty="0"/>
              <a:t>Each has a weight and a value</a:t>
            </a:r>
          </a:p>
          <a:p>
            <a:r>
              <a:rPr lang="en-US" dirty="0"/>
              <a:t>Try to pack the object in the sack so that the total value is maximized</a:t>
            </a:r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2   (p</a:t>
            </a:r>
            <a:r>
              <a:rPr lang="en-US" baseline="-25000" dirty="0" smtClean="0"/>
              <a:t>2</a:t>
            </a:r>
            <a:r>
              <a:rPr lang="en-US" dirty="0" smtClean="0"/>
              <a:t>=2   w</a:t>
            </a:r>
            <a:r>
              <a:rPr lang="en-US" baseline="-25000" dirty="0" smtClean="0"/>
              <a:t>2</a:t>
            </a:r>
            <a:r>
              <a:rPr lang="en-US" dirty="0" smtClean="0"/>
              <a:t>=2)</a:t>
            </a:r>
            <a:endParaRPr lang="th-TH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1875046" y="6302122"/>
            <a:ext cx="7236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K(a,b)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/>
              <a:t>max(</a:t>
            </a:r>
            <a:r>
              <a:rPr lang="en-US" dirty="0" smtClean="0">
                <a:solidFill>
                  <a:srgbClr val="0070C0"/>
                </a:solidFill>
              </a:rPr>
              <a:t> K(a – 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,b – 1) + p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  K(a,b – 1) </a:t>
            </a:r>
            <a:r>
              <a:rPr lang="en-US" dirty="0" smtClean="0"/>
              <a:t>)</a:t>
            </a:r>
            <a:endParaRPr lang="en-US" dirty="0" smtClean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7624" y="3861048"/>
            <a:ext cx="93610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051720" y="4077072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2   (p</a:t>
            </a:r>
            <a:r>
              <a:rPr lang="en-US" baseline="-25000" dirty="0" smtClean="0"/>
              <a:t>2</a:t>
            </a:r>
            <a:r>
              <a:rPr lang="en-US" dirty="0" smtClean="0"/>
              <a:t>=2   w</a:t>
            </a:r>
            <a:r>
              <a:rPr lang="en-US" baseline="-25000" dirty="0" smtClean="0"/>
              <a:t>2</a:t>
            </a:r>
            <a:r>
              <a:rPr lang="en-US" dirty="0" smtClean="0"/>
              <a:t>=2)</a:t>
            </a:r>
            <a:endParaRPr lang="th-TH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1875046" y="6302122"/>
            <a:ext cx="7236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K(a,b)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/>
              <a:t>max(</a:t>
            </a:r>
            <a:r>
              <a:rPr lang="en-US" dirty="0" smtClean="0">
                <a:solidFill>
                  <a:srgbClr val="0070C0"/>
                </a:solidFill>
              </a:rPr>
              <a:t> K(a – 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,b – 1) + p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  K(a,b – 1) </a:t>
            </a:r>
            <a:r>
              <a:rPr lang="en-US" dirty="0" smtClean="0"/>
              <a:t>)</a:t>
            </a:r>
            <a:endParaRPr lang="en-US" dirty="0" smtClean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7624" y="3861048"/>
            <a:ext cx="93610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051720" y="4077072"/>
            <a:ext cx="2888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2   (p</a:t>
            </a:r>
            <a:r>
              <a:rPr lang="en-US" baseline="-25000" dirty="0" smtClean="0"/>
              <a:t>2</a:t>
            </a:r>
            <a:r>
              <a:rPr lang="en-US" dirty="0" smtClean="0"/>
              <a:t>=2   w</a:t>
            </a:r>
            <a:r>
              <a:rPr lang="en-US" baseline="-25000" dirty="0" smtClean="0"/>
              <a:t>2</a:t>
            </a:r>
            <a:r>
              <a:rPr lang="en-US" dirty="0" smtClean="0"/>
              <a:t>=2)</a:t>
            </a:r>
            <a:endParaRPr lang="th-TH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1875046" y="6302122"/>
            <a:ext cx="7236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K(a,b)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/>
              <a:t>max(</a:t>
            </a:r>
            <a:r>
              <a:rPr lang="en-US" dirty="0" smtClean="0">
                <a:solidFill>
                  <a:srgbClr val="0070C0"/>
                </a:solidFill>
              </a:rPr>
              <a:t> K(a – w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,b – 1) + p</a:t>
            </a:r>
            <a:r>
              <a:rPr lang="en-US" baseline="-25000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  K(a,b – 1) </a:t>
            </a:r>
            <a:r>
              <a:rPr lang="en-US" dirty="0" smtClean="0"/>
              <a:t>)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3   (p</a:t>
            </a:r>
            <a:r>
              <a:rPr lang="en-US" baseline="-25000" dirty="0" smtClean="0"/>
              <a:t>3</a:t>
            </a:r>
            <a:r>
              <a:rPr lang="en-US" dirty="0" smtClean="0"/>
              <a:t>=2   w</a:t>
            </a:r>
            <a:r>
              <a:rPr lang="en-US" baseline="-25000" dirty="0" smtClean="0"/>
              <a:t>3</a:t>
            </a:r>
            <a:r>
              <a:rPr lang="en-US" dirty="0" smtClean="0"/>
              <a:t>=1)</a:t>
            </a:r>
            <a:endParaRPr lang="th-TH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3   (p</a:t>
            </a:r>
            <a:r>
              <a:rPr lang="en-US" baseline="-25000" dirty="0" smtClean="0"/>
              <a:t>3</a:t>
            </a:r>
            <a:r>
              <a:rPr lang="en-US" dirty="0" smtClean="0"/>
              <a:t>=2   w</a:t>
            </a:r>
            <a:r>
              <a:rPr lang="en-US" baseline="-25000" dirty="0" smtClean="0"/>
              <a:t>3</a:t>
            </a:r>
            <a:r>
              <a:rPr lang="en-US" dirty="0" smtClean="0"/>
              <a:t>=1)</a:t>
            </a:r>
            <a:endParaRPr lang="th-TH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4   (p</a:t>
            </a:r>
            <a:r>
              <a:rPr lang="en-US" baseline="-25000" dirty="0" smtClean="0"/>
              <a:t>4</a:t>
            </a:r>
            <a:r>
              <a:rPr lang="en-US" dirty="0" smtClean="0"/>
              <a:t>=1   w</a:t>
            </a:r>
            <a:r>
              <a:rPr lang="en-US" baseline="-25000" dirty="0" smtClean="0"/>
              <a:t>4</a:t>
            </a:r>
            <a:r>
              <a:rPr lang="en-US" dirty="0" smtClean="0"/>
              <a:t>=1)</a:t>
            </a:r>
            <a:endParaRPr lang="th-TH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4   (p</a:t>
            </a:r>
            <a:r>
              <a:rPr lang="en-US" baseline="-25000" dirty="0" smtClean="0"/>
              <a:t>4</a:t>
            </a:r>
            <a:r>
              <a:rPr lang="en-US" dirty="0" smtClean="0"/>
              <a:t>=1   w</a:t>
            </a:r>
            <a:r>
              <a:rPr lang="en-US" baseline="-25000" dirty="0" smtClean="0"/>
              <a:t>4</a:t>
            </a:r>
            <a:r>
              <a:rPr lang="en-US" dirty="0" smtClean="0"/>
              <a:t>=1)</a:t>
            </a:r>
            <a:endParaRPr lang="th-TH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5   (p</a:t>
            </a:r>
            <a:r>
              <a:rPr lang="en-US" baseline="-25000" dirty="0" smtClean="0"/>
              <a:t>5</a:t>
            </a:r>
            <a:r>
              <a:rPr lang="en-US" dirty="0" smtClean="0"/>
              <a:t>=10   w</a:t>
            </a:r>
            <a:r>
              <a:rPr lang="en-US" baseline="-25000" dirty="0" smtClean="0"/>
              <a:t>5</a:t>
            </a:r>
            <a:r>
              <a:rPr lang="en-US" dirty="0" smtClean="0"/>
              <a:t>=4)</a:t>
            </a:r>
            <a:endParaRPr lang="th-TH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row 5   (p</a:t>
            </a:r>
            <a:r>
              <a:rPr lang="en-US" baseline="-25000" dirty="0" smtClean="0"/>
              <a:t>5</a:t>
            </a:r>
            <a:r>
              <a:rPr lang="en-US" dirty="0" smtClean="0"/>
              <a:t>=10   w</a:t>
            </a:r>
            <a:r>
              <a:rPr lang="en-US" baseline="-25000" dirty="0" smtClean="0"/>
              <a:t>5</a:t>
            </a:r>
            <a:r>
              <a:rPr lang="en-US" dirty="0" smtClean="0"/>
              <a:t>=4)</a:t>
            </a:r>
            <a:endParaRPr lang="th-TH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8864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{</a:t>
            </a:r>
            <a:r>
              <a:rPr lang="th-TH" dirty="0" smtClean="0"/>
              <a:t>4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10</a:t>
            </a:r>
            <a:r>
              <a:rPr lang="en-US" dirty="0" smtClean="0"/>
              <a:t>} </a:t>
            </a:r>
            <a:endParaRPr lang="th-TH" dirty="0" smtClean="0"/>
          </a:p>
          <a:p>
            <a:r>
              <a:rPr lang="en-US" dirty="0" smtClean="0"/>
              <a:t>w ={</a:t>
            </a:r>
            <a:r>
              <a:rPr lang="th-TH" dirty="0" smtClean="0"/>
              <a:t>12</a:t>
            </a:r>
            <a:r>
              <a:rPr lang="en-US" dirty="0" smtClean="0"/>
              <a:t>, </a:t>
            </a:r>
            <a:r>
              <a:rPr lang="th-TH" dirty="0" smtClean="0"/>
              <a:t>2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1</a:t>
            </a:r>
            <a:r>
              <a:rPr lang="en-US" dirty="0" smtClean="0"/>
              <a:t>,</a:t>
            </a:r>
            <a:r>
              <a:rPr lang="th-TH" dirty="0" smtClean="0"/>
              <a:t> 4</a:t>
            </a:r>
            <a:r>
              <a:rPr lang="en-US" dirty="0" smtClean="0"/>
              <a:t>}     W = 15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348880"/>
          <a:ext cx="7992890" cy="394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  <a:gridCol w="470170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th-TH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7008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the solution</a:t>
            </a:r>
            <a:endParaRPr lang="th-TH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</a:t>
            </a:r>
            <a:endParaRPr lang="th-TH"/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Rational Knapsack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 is like a gold bar, we can cut it in to piece with the same value/weight</a:t>
            </a:r>
          </a:p>
          <a:p>
            <a:pPr>
              <a:lnSpc>
                <a:spcPct val="90000"/>
              </a:lnSpc>
            </a:pPr>
            <a:r>
              <a:rPr lang="en-US" dirty="0"/>
              <a:t>0-1 Knapsack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 cannot be broken, we have to choose to take (1) or leave (0) the object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K = 50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Objects = </a:t>
            </a:r>
            <a:r>
              <a:rPr lang="en-US" dirty="0" smtClean="0"/>
              <a:t>(60,10) (100,20) (120,30)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Best solution = </a:t>
            </a:r>
            <a:r>
              <a:rPr lang="en-US" dirty="0" smtClean="0"/>
              <a:t>second </a:t>
            </a:r>
            <a:r>
              <a:rPr lang="en-US" dirty="0"/>
              <a:t>and </a:t>
            </a:r>
            <a:r>
              <a:rPr lang="en-US" dirty="0" smtClean="0"/>
              <a:t>third</a:t>
            </a:r>
            <a:endParaRPr lang="th-TH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214554"/>
            <a:ext cx="764386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onsolas" pitchFamily="49" charset="0"/>
              </a:rPr>
              <a:t>set all </a:t>
            </a:r>
            <a:r>
              <a:rPr lang="en-US" sz="2000" dirty="0" smtClean="0">
                <a:latin typeface="Consolas" pitchFamily="49" charset="0"/>
              </a:rPr>
              <a:t>K[0][j] = 0 </a:t>
            </a:r>
            <a:r>
              <a:rPr lang="en-US" sz="2000" i="1" dirty="0" smtClean="0">
                <a:latin typeface="Consolas" pitchFamily="49" charset="0"/>
              </a:rPr>
              <a:t>and all </a:t>
            </a:r>
            <a:r>
              <a:rPr lang="en-US" sz="2000" dirty="0" smtClean="0">
                <a:latin typeface="Consolas" pitchFamily="49" charset="0"/>
              </a:rPr>
              <a:t>K[w][0] = 0</a:t>
            </a:r>
          </a:p>
          <a:p>
            <a:r>
              <a:rPr lang="en-US" sz="2000" b="1" dirty="0" smtClean="0">
                <a:latin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</a:rPr>
              <a:t> j = 1 </a:t>
            </a:r>
            <a:r>
              <a:rPr lang="en-US" sz="2000" b="1" dirty="0" smtClean="0">
                <a:latin typeface="Consolas" pitchFamily="49" charset="0"/>
              </a:rPr>
              <a:t>to</a:t>
            </a:r>
            <a:r>
              <a:rPr lang="en-US" sz="2000" dirty="0" smtClean="0">
                <a:latin typeface="Consolas" pitchFamily="49" charset="0"/>
              </a:rPr>
              <a:t> n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</a:rPr>
              <a:t> w = 1 </a:t>
            </a:r>
            <a:r>
              <a:rPr lang="en-US" sz="2000" b="1" dirty="0" smtClean="0">
                <a:latin typeface="Consolas" pitchFamily="49" charset="0"/>
              </a:rPr>
              <a:t>to</a:t>
            </a:r>
            <a:r>
              <a:rPr lang="en-US" sz="2000" dirty="0" smtClean="0">
                <a:latin typeface="Consolas" pitchFamily="49" charset="0"/>
              </a:rPr>
              <a:t> W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    </a:t>
            </a:r>
            <a:r>
              <a:rPr lang="en-US" sz="2000" b="1" dirty="0" smtClean="0">
                <a:latin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</a:rPr>
              <a:t> (</a:t>
            </a:r>
            <a:r>
              <a:rPr lang="en-US" sz="2000" dirty="0" err="1" smtClean="0">
                <a:latin typeface="Consolas" pitchFamily="49" charset="0"/>
              </a:rPr>
              <a:t>w</a:t>
            </a:r>
            <a:r>
              <a:rPr lang="en-US" sz="2000" baseline="-25000" dirty="0" err="1" smtClean="0">
                <a:latin typeface="Consolas" pitchFamily="49" charset="0"/>
              </a:rPr>
              <a:t>j</a:t>
            </a:r>
            <a:r>
              <a:rPr lang="en-US" sz="2000" dirty="0" smtClean="0">
                <a:latin typeface="Consolas" pitchFamily="49" charset="0"/>
              </a:rPr>
              <a:t> &gt; W) 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        K[w][j] = K[w][j – 1];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    </a:t>
            </a:r>
            <a:r>
              <a:rPr lang="en-US" sz="2000" b="1" dirty="0" smtClean="0">
                <a:latin typeface="Consolas" pitchFamily="49" charset="0"/>
              </a:rPr>
              <a:t>else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        K[w][j] = max( K[w – w</a:t>
            </a:r>
            <a:r>
              <a:rPr lang="en-US" sz="2000" baseline="-25000" dirty="0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][j – 1] + p</a:t>
            </a:r>
            <a:r>
              <a:rPr lang="en-US" sz="2000" baseline="-25000" dirty="0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 ,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                       K[W][j – 1] )</a:t>
            </a:r>
          </a:p>
          <a:p>
            <a:r>
              <a:rPr lang="en-US" sz="2000" b="1" dirty="0" smtClean="0">
                <a:latin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</a:rPr>
              <a:t> K[W][n];</a:t>
            </a:r>
            <a:endParaRPr lang="th-TH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A number </a:t>
            </a:r>
            <a:r>
              <a:rPr lang="en-US" i="1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, the capacity of the sack</a:t>
            </a:r>
          </a:p>
          <a:p>
            <a:pPr lvl="1"/>
            <a:r>
              <a:rPr lang="en-US" dirty="0" smtClean="0"/>
              <a:t>n pairs of weight and price </a:t>
            </a:r>
            <a:r>
              <a:rPr lang="en-US" i="1" dirty="0" smtClean="0">
                <a:solidFill>
                  <a:srgbClr val="0070C0"/>
                </a:solidFill>
              </a:rPr>
              <a:t>((w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,p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),(w</a:t>
            </a:r>
            <a:r>
              <a:rPr lang="en-US" i="1" baseline="-25000" dirty="0" smtClean="0">
                <a:solidFill>
                  <a:srgbClr val="0070C0"/>
                </a:solidFill>
              </a:rPr>
              <a:t>2</a:t>
            </a:r>
            <a:r>
              <a:rPr lang="en-US" i="1" dirty="0" smtClean="0">
                <a:solidFill>
                  <a:srgbClr val="0070C0"/>
                </a:solidFill>
              </a:rPr>
              <a:t>,p</a:t>
            </a:r>
            <a:r>
              <a:rPr lang="en-US" i="1" baseline="-25000" dirty="0" smtClean="0">
                <a:solidFill>
                  <a:srgbClr val="0070C0"/>
                </a:solidFill>
              </a:rPr>
              <a:t>2</a:t>
            </a:r>
            <a:r>
              <a:rPr lang="en-US" i="1" dirty="0" smtClean="0">
                <a:solidFill>
                  <a:srgbClr val="0070C0"/>
                </a:solidFill>
              </a:rPr>
              <a:t>),…,(</a:t>
            </a:r>
            <a:r>
              <a:rPr lang="en-US" i="1" dirty="0" err="1" smtClean="0">
                <a:solidFill>
                  <a:srgbClr val="0070C0"/>
                </a:solidFill>
              </a:rPr>
              <a:t>w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err="1" smtClean="0">
                <a:solidFill>
                  <a:srgbClr val="0070C0"/>
                </a:solidFill>
              </a:rPr>
              <a:t>,p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       </a:t>
            </a:r>
          </a:p>
          <a:p>
            <a:pPr lvl="2"/>
            <a:r>
              <a:rPr lang="en-US" i="1" dirty="0" err="1" smtClean="0">
                <a:solidFill>
                  <a:srgbClr val="0070C0"/>
                </a:solidFill>
              </a:rPr>
              <a:t>w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 = weight of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items</a:t>
            </a:r>
          </a:p>
          <a:p>
            <a:pPr lvl="2"/>
            <a:r>
              <a:rPr lang="en-US" i="1" dirty="0" smtClean="0">
                <a:solidFill>
                  <a:srgbClr val="0070C0"/>
                </a:solidFill>
              </a:rPr>
              <a:t>p</a:t>
            </a:r>
            <a:r>
              <a:rPr lang="en-US" i="1" baseline="-25000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 price of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item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 subset </a:t>
            </a:r>
            <a:r>
              <a:rPr lang="en-US" i="1" dirty="0" smtClean="0"/>
              <a:t>S</a:t>
            </a:r>
            <a:r>
              <a:rPr lang="en-US" dirty="0" smtClean="0"/>
              <a:t> of {1,2,3,…,n} such that</a:t>
            </a:r>
          </a:p>
          <a:p>
            <a:pPr lvl="2"/>
            <a:r>
              <a:rPr lang="en-US" dirty="0" smtClean="0"/>
              <a:t>           is maximum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          </a:t>
            </a:r>
            <a:endParaRPr lang="th-TH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14480" y="4643446"/>
          <a:ext cx="613837" cy="571504"/>
        </p:xfrm>
        <a:graphic>
          <a:graphicData uri="http://schemas.openxmlformats.org/presentationml/2006/ole">
            <p:oleObj spid="_x0000_s1026" name="สมการ" r:id="rId3" imgW="368280" imgH="34272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643042" y="5357826"/>
          <a:ext cx="1100138" cy="571500"/>
        </p:xfrm>
        <a:graphic>
          <a:graphicData uri="http://schemas.openxmlformats.org/presentationml/2006/ole">
            <p:oleObj spid="_x0000_s1029" name="สมการ" r:id="rId4" imgW="66024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000240"/>
            <a:ext cx="48101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6500834"/>
            <a:ext cx="442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http://en.wikipedia.org/wiki/File:Knapsack.svg</a:t>
            </a:r>
            <a:endParaRPr 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every possible combination of {1,2,3,…n}</a:t>
            </a:r>
          </a:p>
          <a:p>
            <a:r>
              <a:rPr lang="en-US" dirty="0" smtClean="0"/>
              <a:t>Test whether a combination satisfies the weight constraint</a:t>
            </a:r>
          </a:p>
          <a:p>
            <a:pPr lvl="1"/>
            <a:r>
              <a:rPr lang="en-US" dirty="0" smtClean="0"/>
              <a:t>If so, remember the best one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gives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Approach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us assume that </a:t>
            </a:r>
            <a:r>
              <a:rPr lang="en-US" i="1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 (the maximum weight) and </a:t>
            </a:r>
            <a:r>
              <a:rPr lang="en-US" i="1" dirty="0" err="1" smtClean="0">
                <a:solidFill>
                  <a:srgbClr val="0070C0"/>
                </a:solidFill>
              </a:rPr>
              <a:t>w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are integers</a:t>
            </a:r>
          </a:p>
          <a:p>
            <a:r>
              <a:rPr lang="en-US" dirty="0" smtClean="0"/>
              <a:t>Let us assume that we just want to know “the best total price”, i.e.,</a:t>
            </a:r>
          </a:p>
          <a:p>
            <a:pPr lvl="1"/>
            <a:r>
              <a:rPr lang="en-US" dirty="0" smtClean="0"/>
              <a:t>(well, soon we will see that this also leads to the actual solution</a:t>
            </a:r>
          </a:p>
          <a:p>
            <a:endParaRPr lang="en-US" dirty="0" smtClean="0"/>
          </a:p>
          <a:p>
            <a:r>
              <a:rPr lang="en-US" dirty="0" smtClean="0"/>
              <a:t>The problem can be solved by a dynamic programming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What should be the </a:t>
            </a:r>
            <a:r>
              <a:rPr lang="en-US" dirty="0" err="1" smtClean="0"/>
              <a:t>subproblem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it overlapping?</a:t>
            </a:r>
            <a:endParaRPr lang="th-TH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347864" y="2636912"/>
          <a:ext cx="614363" cy="569794"/>
        </p:xfrm>
        <a:graphic>
          <a:graphicData uri="http://schemas.openxmlformats.org/presentationml/2006/ole">
            <p:oleObj spid="_x0000_s3075" name="สมการ" r:id="rId3" imgW="36828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 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shall we divide?</a:t>
            </a:r>
          </a:p>
          <a:p>
            <a:pPr lvl="1"/>
            <a:r>
              <a:rPr lang="en-US" dirty="0" smtClean="0"/>
              <a:t>The number of  items?</a:t>
            </a:r>
          </a:p>
          <a:p>
            <a:pPr lvl="2"/>
            <a:r>
              <a:rPr lang="en-US" dirty="0" smtClean="0"/>
              <a:t>Let’s try half of the items?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about the weight?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Optimal Solution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that we know the actual optimal solution to the problem</a:t>
            </a:r>
          </a:p>
          <a:p>
            <a:pPr lvl="1"/>
            <a:r>
              <a:rPr lang="en-US" dirty="0" smtClean="0"/>
              <a:t>The solution consist of item {2,5,6,7}</a:t>
            </a:r>
          </a:p>
          <a:p>
            <a:pPr lvl="1"/>
            <a:r>
              <a:rPr lang="en-US" dirty="0" smtClean="0"/>
              <a:t>What if we takes the item number 7 out?</a:t>
            </a:r>
          </a:p>
          <a:p>
            <a:pPr lvl="2"/>
            <a:r>
              <a:rPr lang="en-US" dirty="0" smtClean="0"/>
              <a:t>What can we say about the set of {2,5,6}</a:t>
            </a:r>
          </a:p>
          <a:p>
            <a:pPr lvl="2"/>
            <a:r>
              <a:rPr lang="en-US" dirty="0" smtClean="0"/>
              <a:t>Is it an optimal solution of any particular problem?</a:t>
            </a:r>
            <a:endParaRPr lang="th-TH" dirty="0" smtClean="0"/>
          </a:p>
          <a:p>
            <a:pPr lvl="2"/>
            <a:endParaRPr lang="en-US" dirty="0" smtClean="0"/>
          </a:p>
          <a:p>
            <a:pPr lvl="2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3365</TotalTime>
  <Words>2564</Words>
  <Application>Microsoft Office PowerPoint</Application>
  <PresentationFormat>On-screen Show (4:3)</PresentationFormat>
  <Paragraphs>1389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Median</vt:lpstr>
      <vt:lpstr>สมการ</vt:lpstr>
      <vt:lpstr>Knapsack Problem</vt:lpstr>
      <vt:lpstr>Knapsack Problem</vt:lpstr>
      <vt:lpstr>Variation</vt:lpstr>
      <vt:lpstr>The Problem</vt:lpstr>
      <vt:lpstr>Slide 5</vt:lpstr>
      <vt:lpstr>Naïve approach</vt:lpstr>
      <vt:lpstr>Dynamic Approach</vt:lpstr>
      <vt:lpstr>The Sub Problem</vt:lpstr>
      <vt:lpstr>The Optimal Solution</vt:lpstr>
      <vt:lpstr>The Optimal Solution</vt:lpstr>
      <vt:lpstr>Solution</vt:lpstr>
      <vt:lpstr>The Recurrence</vt:lpstr>
      <vt:lpstr>The Recurrent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The Code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dae</dc:creator>
  <cp:lastModifiedBy>dae</cp:lastModifiedBy>
  <cp:revision>31</cp:revision>
  <dcterms:created xsi:type="dcterms:W3CDTF">2009-07-16T17:15:22Z</dcterms:created>
  <dcterms:modified xsi:type="dcterms:W3CDTF">2010-12-17T05:08:31Z</dcterms:modified>
</cp:coreProperties>
</file>