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96" r:id="rId9"/>
    <p:sldId id="297" r:id="rId10"/>
    <p:sldId id="299" r:id="rId11"/>
    <p:sldId id="29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1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7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3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3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22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3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23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E2FA-77D9-43FC-B328-B9DEAC2EBE8D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AF79-6228-4267-B69D-67F3CB9FCD8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LCS(A,B) will be LCS(A,B + ‘c’) when ‘c’ does not constitute the longer common subsequence</a:t>
            </a:r>
          </a:p>
          <a:p>
            <a:pPr lvl="1"/>
            <a:r>
              <a:rPr lang="en-US" dirty="0" smtClean="0"/>
              <a:t>If ‘c’ is in the longer common subsequence</a:t>
            </a:r>
          </a:p>
          <a:p>
            <a:pPr lvl="1"/>
            <a:r>
              <a:rPr lang="en-US" dirty="0" smtClean="0"/>
              <a:t>LCS(A,B + ‘c’) will be LCS(A</a:t>
            </a:r>
            <a:r>
              <a:rPr lang="en-US" baseline="-25000" dirty="0" smtClean="0"/>
              <a:t>n-1</a:t>
            </a:r>
            <a:r>
              <a:rPr lang="en-US" dirty="0" smtClean="0"/>
              <a:t>,B + ‘c’) instead!!!!</a:t>
            </a:r>
          </a:p>
          <a:p>
            <a:pPr lvl="2"/>
            <a:r>
              <a:rPr lang="en-US" dirty="0" smtClean="0"/>
              <a:t>Not our case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So, backwardly,</a:t>
            </a:r>
          </a:p>
          <a:p>
            <a:pPr lvl="1"/>
            <a:r>
              <a:rPr lang="en-US" dirty="0" smtClean="0"/>
              <a:t>LCS(A,B) is either</a:t>
            </a:r>
          </a:p>
          <a:p>
            <a:pPr lvl="2"/>
            <a:r>
              <a:rPr lang="en-US" dirty="0" smtClean="0"/>
              <a:t>LCS(A</a:t>
            </a:r>
            <a:r>
              <a:rPr lang="en-US" baseline="-25000" dirty="0" smtClean="0"/>
              <a:t>n-1</a:t>
            </a:r>
            <a:r>
              <a:rPr lang="en-US" dirty="0" smtClean="0"/>
              <a:t>,B)</a:t>
            </a:r>
          </a:p>
          <a:p>
            <a:pPr lvl="3"/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LCS(A,B</a:t>
            </a:r>
            <a:r>
              <a:rPr lang="en-US" baseline="-25000" dirty="0" smtClean="0"/>
              <a:t>m-1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select the longer one!!!!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LCS(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j</a:t>
            </a:r>
            <a:r>
              <a:rPr lang="en-US" dirty="0" smtClean="0"/>
              <a:t>) =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62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LCS(A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,B</a:t>
            </a:r>
            <a:r>
              <a:rPr lang="en-US" sz="2400" baseline="-25000" dirty="0" smtClean="0"/>
              <a:t>j-1</a:t>
            </a:r>
            <a:r>
              <a:rPr lang="en-US" sz="2400" dirty="0" smtClean="0"/>
              <a:t>) + A[</a:t>
            </a:r>
            <a:r>
              <a:rPr lang="en-US" sz="2400" dirty="0" err="1" smtClean="0"/>
              <a:t>i</a:t>
            </a:r>
            <a:r>
              <a:rPr lang="en-US" sz="2400" dirty="0" smtClean="0"/>
              <a:t>]		 	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B[j]</a:t>
            </a:r>
          </a:p>
          <a:p>
            <a:r>
              <a:rPr lang="en-US" sz="2400" dirty="0" smtClean="0"/>
              <a:t>max( LCS(A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,B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) , LCS(A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,B</a:t>
            </a:r>
            <a:r>
              <a:rPr lang="en-US" sz="2400" baseline="-25000" dirty="0" smtClean="0"/>
              <a:t>j-1</a:t>
            </a:r>
            <a:r>
              <a:rPr lang="en-US" sz="2400" dirty="0" smtClean="0"/>
              <a:t>) )	A[</a:t>
            </a:r>
            <a:r>
              <a:rPr lang="en-US" sz="2400" dirty="0" err="1" smtClean="0"/>
              <a:t>i</a:t>
            </a:r>
            <a:r>
              <a:rPr lang="en-US" sz="2400" dirty="0" smtClean="0"/>
              <a:t>]!= B[j]</a:t>
            </a:r>
            <a:endParaRPr lang="th-TH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1142976" y="3929066"/>
            <a:ext cx="1928826" cy="1143008"/>
          </a:xfrm>
          <a:prstGeom prst="wedgeRectCallout">
            <a:avLst>
              <a:gd name="adj1" fmla="val 23188"/>
              <a:gd name="adj2" fmla="val -12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to neglect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6" name="Rectangular Callout 5"/>
          <p:cNvSpPr/>
          <p:nvPr/>
        </p:nvSpPr>
        <p:spPr>
          <a:xfrm>
            <a:off x="3500430" y="3857628"/>
            <a:ext cx="1928826" cy="1143008"/>
          </a:xfrm>
          <a:prstGeom prst="wedgeRectCallout">
            <a:avLst>
              <a:gd name="adj1" fmla="val -8416"/>
              <a:gd name="adj2" fmla="val -12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to neglect B[j]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LCS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problem</a:t>
            </a:r>
          </a:p>
          <a:p>
            <a:pPr lvl="1"/>
            <a:r>
              <a:rPr lang="en-US" dirty="0" smtClean="0"/>
              <a:t>To find the length of LCS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c(</a:t>
            </a:r>
            <a:r>
              <a:rPr lang="en-US" dirty="0" err="1" smtClean="0"/>
              <a:t>i,j</a:t>
            </a:r>
            <a:r>
              <a:rPr lang="en-US" dirty="0" smtClean="0"/>
              <a:t>) be the length of LCS(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  <a:endParaRPr lang="th-TH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4643446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4357694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6" name="Left Brace 5"/>
          <p:cNvSpPr/>
          <p:nvPr/>
        </p:nvSpPr>
        <p:spPr>
          <a:xfrm>
            <a:off x="2214546" y="4357694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Line Callout 2 8"/>
          <p:cNvSpPr/>
          <p:nvPr/>
        </p:nvSpPr>
        <p:spPr>
          <a:xfrm>
            <a:off x="428596" y="1714488"/>
            <a:ext cx="1214446" cy="571504"/>
          </a:xfrm>
          <a:prstGeom prst="borderCallout2">
            <a:avLst>
              <a:gd name="adj1" fmla="val 18750"/>
              <a:gd name="adj2" fmla="val 106904"/>
              <a:gd name="adj3" fmla="val 30416"/>
              <a:gd name="adj4" fmla="val 126189"/>
              <a:gd name="adj5" fmla="val 262499"/>
              <a:gd name="adj6" fmla="val 15439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C[0,0]</a:t>
            </a:r>
            <a:endParaRPr lang="th-TH" dirty="0"/>
          </a:p>
        </p:txBody>
      </p:sp>
      <p:sp>
        <p:nvSpPr>
          <p:cNvPr id="10" name="Line Callout 2 9"/>
          <p:cNvSpPr/>
          <p:nvPr/>
        </p:nvSpPr>
        <p:spPr>
          <a:xfrm>
            <a:off x="7786710" y="3571876"/>
            <a:ext cx="1214446" cy="571504"/>
          </a:xfrm>
          <a:prstGeom prst="borderCallout2">
            <a:avLst>
              <a:gd name="adj1" fmla="val 52083"/>
              <a:gd name="adj2" fmla="val -14664"/>
              <a:gd name="adj3" fmla="val 87082"/>
              <a:gd name="adj4" fmla="val -31457"/>
              <a:gd name="adj5" fmla="val 255691"/>
              <a:gd name="adj6" fmla="val -6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C[7,5]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714348" y="171448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trivial case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64318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2357430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I&gt;0, j&gt;0</a:t>
            </a:r>
          </a:p>
          <a:p>
            <a:r>
              <a:rPr lang="en-US" sz="1800" dirty="0" smtClean="0"/>
              <a:t>c(i-1,j-1) + 1		 if I&gt;0, j&gt;0 and  A[</a:t>
            </a:r>
            <a:r>
              <a:rPr lang="en-US" sz="1800" dirty="0" err="1" smtClean="0"/>
              <a:t>i</a:t>
            </a:r>
            <a:r>
              <a:rPr lang="en-US" sz="1800" dirty="0" smtClean="0"/>
              <a:t>] = B[j]</a:t>
            </a:r>
          </a:p>
          <a:p>
            <a:r>
              <a:rPr lang="en-US" sz="1800" dirty="0" smtClean="0"/>
              <a:t>max( c(i-1,j) , c(i,j-1) )	 if I&gt;0, j&gt;0 and  A[</a:t>
            </a:r>
            <a:r>
              <a:rPr lang="en-US" sz="1800" dirty="0" err="1" smtClean="0"/>
              <a:t>i</a:t>
            </a:r>
            <a:r>
              <a:rPr lang="en-US" sz="1800" dirty="0" smtClean="0"/>
              <a:t>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571604" y="2357430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2571736" y="4572008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571736" y="4000504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1928794" y="4572008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1928794" y="4000504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536017" y="4536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143108" y="485776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86380" y="4572008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286380" y="4000504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643438" y="4572008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4643438" y="4000504"/>
            <a:ext cx="642942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4929190" y="4286256"/>
            <a:ext cx="642942" cy="573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528638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 b[j]</a:t>
            </a:r>
            <a:endParaRPr lang="th-TH" dirty="0"/>
          </a:p>
        </p:txBody>
      </p:sp>
      <p:sp>
        <p:nvSpPr>
          <p:cNvPr id="26" name="TextBox 25"/>
          <p:cNvSpPr txBox="1"/>
          <p:nvPr/>
        </p:nvSpPr>
        <p:spPr>
          <a:xfrm>
            <a:off x="1714480" y="5357826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!= b[j]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2678893" y="33932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428860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3071802" y="321468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03700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786976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75138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501356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subsequence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ordered combination of each member of the sequence</a:t>
            </a:r>
          </a:p>
          <a:p>
            <a:endParaRPr lang="en-US" dirty="0" smtClean="0"/>
          </a:p>
          <a:p>
            <a:r>
              <a:rPr lang="en-US" dirty="0" smtClean="0"/>
              <a:t>Sequence = (</a:t>
            </a:r>
            <a:r>
              <a:rPr lang="en-US" dirty="0" err="1" smtClean="0"/>
              <a:t>w,a,l,k,i,n,g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Subsequence Ex1 = (</a:t>
            </a:r>
            <a:r>
              <a:rPr lang="en-US" dirty="0" err="1" smtClean="0"/>
              <a:t>w,a,l,k</a:t>
            </a:r>
            <a:r>
              <a:rPr lang="en-US" dirty="0" smtClean="0"/>
              <a:t>)       &gt;&gt; 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w,a,l,k</a:t>
            </a:r>
            <a:r>
              <a:rPr lang="en-US" dirty="0" err="1" smtClean="0"/>
              <a:t>,i,n,g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Subsequence Ex2 = (</a:t>
            </a:r>
            <a:r>
              <a:rPr lang="en-US" dirty="0" err="1" smtClean="0"/>
              <a:t>k,i,n,g</a:t>
            </a:r>
            <a:r>
              <a:rPr lang="en-US" dirty="0" smtClean="0"/>
              <a:t>)       &gt;&gt; (</a:t>
            </a:r>
            <a:r>
              <a:rPr lang="en-US" dirty="0" err="1" smtClean="0"/>
              <a:t>w,a,l,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k,i,n,g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Subsequence Ex3 = (</a:t>
            </a:r>
            <a:r>
              <a:rPr lang="en-US" dirty="0" err="1" smtClean="0"/>
              <a:t>w,g</a:t>
            </a:r>
            <a:r>
              <a:rPr lang="en-US" dirty="0" smtClean="0"/>
              <a:t>) 	&gt;&gt; 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 err="1" smtClean="0"/>
              <a:t>,a,l,k,i,n,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Subsequence Ex4 = (</a:t>
            </a:r>
            <a:r>
              <a:rPr lang="en-US" dirty="0" err="1" smtClean="0"/>
              <a:t>w,l,n,g</a:t>
            </a:r>
            <a:r>
              <a:rPr lang="en-US" dirty="0" smtClean="0"/>
              <a:t>)	&gt;&gt; 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 err="1" smtClean="0"/>
              <a:t>,a,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</a:t>
            </a:r>
            <a:r>
              <a:rPr lang="en-US" dirty="0" err="1" smtClean="0"/>
              <a:t>,k,i,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n,g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th-TH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394331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144298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108711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58678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823091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573058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750331" y="3750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500298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394067" y="37496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144034" y="39282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786182" y="3571876"/>
            <a:ext cx="500860" cy="35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751389" y="37496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501356" y="39282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464975" y="3750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14942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108711" y="37496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58678" y="39282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893735" y="3750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643702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two sequences A,B</a:t>
            </a:r>
          </a:p>
          <a:p>
            <a:pPr lvl="1"/>
            <a:r>
              <a:rPr lang="en-US" dirty="0" smtClean="0"/>
              <a:t>Find a subsequence s of both A and B such that the length of s is longest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= (</a:t>
            </a:r>
            <a:r>
              <a:rPr lang="en-US" dirty="0" err="1" smtClean="0"/>
              <a:t>w,a,l,k,i,n,g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 = (</a:t>
            </a:r>
            <a:r>
              <a:rPr lang="en-US" dirty="0" err="1" smtClean="0"/>
              <a:t>a,l,i,e,n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Longest Common Subsequence = (</a:t>
            </a:r>
            <a:r>
              <a:rPr lang="en-US" dirty="0" err="1" smtClean="0"/>
              <a:t>a,l,i,n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a,l,i,n</a:t>
            </a:r>
            <a:r>
              <a:rPr lang="en-US" dirty="0" smtClean="0"/>
              <a:t>) is a subsequence of A (</a:t>
            </a:r>
            <a:r>
              <a:rPr lang="en-US" dirty="0" err="1" smtClean="0"/>
              <a:t>w,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a,l</a:t>
            </a:r>
            <a:r>
              <a:rPr lang="en-US" dirty="0" err="1" smtClean="0"/>
              <a:t>,k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,i,n</a:t>
            </a:r>
            <a:r>
              <a:rPr lang="en-US" dirty="0" err="1" smtClean="0"/>
              <a:t>,g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a,l,i,n</a:t>
            </a:r>
            <a:r>
              <a:rPr lang="en-US" dirty="0" smtClean="0"/>
              <a:t>) is a subsequence of B 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a,l</a:t>
            </a:r>
            <a:r>
              <a:rPr lang="en-US" dirty="0" err="1" smtClean="0"/>
              <a:t>,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i,</a:t>
            </a:r>
            <a:r>
              <a:rPr lang="en-US" dirty="0" err="1" smtClean="0"/>
              <a:t>e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,n</a:t>
            </a:r>
            <a:r>
              <a:rPr lang="en-US" dirty="0" smtClean="0"/>
              <a:t>)</a:t>
            </a:r>
            <a:endParaRPr lang="th-TH" dirty="0" smtClean="0"/>
          </a:p>
          <a:p>
            <a:pPr lvl="2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9"/>
          <p:cNvSpPr/>
          <p:nvPr/>
        </p:nvSpPr>
        <p:spPr>
          <a:xfrm>
            <a:off x="2914650" y="4276725"/>
            <a:ext cx="4095750" cy="781050"/>
          </a:xfrm>
          <a:custGeom>
            <a:avLst/>
            <a:gdLst>
              <a:gd name="connsiteX0" fmla="*/ 0 w 4095750"/>
              <a:gd name="connsiteY0" fmla="*/ 0 h 781050"/>
              <a:gd name="connsiteX1" fmla="*/ 4095750 w 4095750"/>
              <a:gd name="connsiteY1" fmla="*/ 0 h 781050"/>
              <a:gd name="connsiteX2" fmla="*/ 38100 w 4095750"/>
              <a:gd name="connsiteY2" fmla="*/ 371475 h 781050"/>
              <a:gd name="connsiteX3" fmla="*/ 3990975 w 4095750"/>
              <a:gd name="connsiteY3" fmla="*/ 381000 h 781050"/>
              <a:gd name="connsiteX4" fmla="*/ 66675 w 4095750"/>
              <a:gd name="connsiteY4" fmla="*/ 781050 h 781050"/>
              <a:gd name="connsiteX5" fmla="*/ 3990975 w 4095750"/>
              <a:gd name="connsiteY5" fmla="*/ 762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0" h="781050">
                <a:moveTo>
                  <a:pt x="0" y="0"/>
                </a:moveTo>
                <a:lnTo>
                  <a:pt x="4095750" y="0"/>
                </a:lnTo>
                <a:lnTo>
                  <a:pt x="38100" y="371475"/>
                </a:lnTo>
                <a:lnTo>
                  <a:pt x="3990975" y="381000"/>
                </a:lnTo>
                <a:lnTo>
                  <a:pt x="66675" y="781050"/>
                </a:lnTo>
                <a:lnTo>
                  <a:pt x="3990975" y="762000"/>
                </a:ln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the Actual 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particulaliry which case c(i, j) is from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it is the second case, it simply means that A[i] is the last member in LCS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68116" y="2850656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2564904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I&gt;0, j&gt;0</a:t>
            </a:r>
          </a:p>
          <a:p>
            <a:r>
              <a:rPr lang="en-US" sz="1800" dirty="0" smtClean="0"/>
              <a:t>c(i-1,j-1) + 1		 if I&gt;0, j&gt;0 and  A[</a:t>
            </a:r>
            <a:r>
              <a:rPr lang="en-US" sz="1800" dirty="0" err="1" smtClean="0"/>
              <a:t>i</a:t>
            </a:r>
            <a:r>
              <a:rPr lang="en-US" sz="1800" dirty="0" smtClean="0"/>
              <a:t>] = B[j]</a:t>
            </a:r>
          </a:p>
          <a:p>
            <a:r>
              <a:rPr lang="en-US" sz="1800" dirty="0" smtClean="0"/>
              <a:t>max( c(i-1,j) , c(i,j-1) )	 if I&gt;0, j&gt;0 and  A[</a:t>
            </a:r>
            <a:r>
              <a:rPr lang="en-US" sz="1800" dirty="0" err="1" smtClean="0"/>
              <a:t>i</a:t>
            </a:r>
            <a:r>
              <a:rPr lang="en-US" sz="1800" dirty="0" smtClean="0"/>
              <a:t>]!= B[j]</a:t>
            </a:r>
            <a:endParaRPr lang="th-TH" sz="1800" dirty="0"/>
          </a:p>
        </p:txBody>
      </p:sp>
      <p:sp>
        <p:nvSpPr>
          <p:cNvPr id="6" name="Left Brace 5"/>
          <p:cNvSpPr/>
          <p:nvPr/>
        </p:nvSpPr>
        <p:spPr>
          <a:xfrm>
            <a:off x="1982562" y="2564904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464343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464343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392905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the first index of A and B be 1</a:t>
            </a:r>
          </a:p>
          <a:p>
            <a:pPr lvl="1"/>
            <a:r>
              <a:rPr lang="en-US" dirty="0" smtClean="0"/>
              <a:t>E.g.,  A[1] = ‘w’, A[2] = ‘a’, A[3] = ‘l’ , …</a:t>
            </a:r>
          </a:p>
          <a:p>
            <a:r>
              <a:rPr lang="en-US" dirty="0" smtClean="0"/>
              <a:t>Let |A| = n</a:t>
            </a:r>
          </a:p>
          <a:p>
            <a:r>
              <a:rPr lang="en-US" dirty="0" smtClean="0"/>
              <a:t>Let |B| = m</a:t>
            </a:r>
          </a:p>
          <a:p>
            <a:r>
              <a:rPr lang="en-US" dirty="0" smtClean="0"/>
              <a:t>Let A</a:t>
            </a:r>
            <a:r>
              <a:rPr lang="en-US" baseline="-25000" dirty="0" smtClean="0"/>
              <a:t>i</a:t>
            </a:r>
            <a:r>
              <a:rPr lang="en-US" dirty="0" smtClean="0"/>
              <a:t> be the substring from position 1 to </a:t>
            </a:r>
            <a:r>
              <a:rPr lang="en-US" dirty="0" err="1" smtClean="0"/>
              <a:t>i</a:t>
            </a:r>
            <a:r>
              <a:rPr lang="en-US" dirty="0" smtClean="0"/>
              <a:t> of A</a:t>
            </a:r>
          </a:p>
          <a:p>
            <a:pPr lvl="1"/>
            <a:r>
              <a:rPr lang="en-US" dirty="0" smtClean="0"/>
              <a:t>E.g. A</a:t>
            </a:r>
            <a:r>
              <a:rPr lang="en-US" baseline="-25000" dirty="0" smtClean="0"/>
              <a:t>1 </a:t>
            </a:r>
            <a:r>
              <a:rPr lang="en-US" dirty="0" smtClean="0"/>
              <a:t>= ‘w’</a:t>
            </a:r>
          </a:p>
          <a:p>
            <a:pPr lvl="1"/>
            <a:r>
              <a:rPr lang="en-US" dirty="0" smtClean="0"/>
              <a:t>E.g. A</a:t>
            </a:r>
            <a:r>
              <a:rPr lang="en-US" baseline="-25000" dirty="0" smtClean="0"/>
              <a:t>2</a:t>
            </a:r>
            <a:r>
              <a:rPr lang="en-US" dirty="0" smtClean="0"/>
              <a:t> = ‘</a:t>
            </a:r>
            <a:r>
              <a:rPr lang="en-US" dirty="0" err="1" smtClean="0"/>
              <a:t>wa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E.g. A</a:t>
            </a:r>
            <a:r>
              <a:rPr lang="en-US" baseline="-25000" dirty="0" smtClean="0"/>
              <a:t>5</a:t>
            </a:r>
            <a:r>
              <a:rPr lang="en-US" dirty="0" smtClean="0"/>
              <a:t> = ‘</a:t>
            </a:r>
            <a:r>
              <a:rPr lang="en-US" dirty="0" err="1" smtClean="0"/>
              <a:t>walki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‘’</a:t>
            </a:r>
          </a:p>
          <a:p>
            <a:pPr lvl="1"/>
            <a:endParaRPr lang="en-US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464343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392905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286116" y="342900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464343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392905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286116" y="342900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2571736" y="3000372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LCS?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643182"/>
          <a:ext cx="60959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3+1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60007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i,j</a:t>
            </a:r>
            <a:r>
              <a:rPr lang="en-US" dirty="0" smtClean="0"/>
              <a:t>) =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5715016"/>
            <a:ext cx="57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			 if i=0 or j=0</a:t>
            </a:r>
          </a:p>
          <a:p>
            <a:r>
              <a:rPr lang="en-US" sz="1800" dirty="0" smtClean="0"/>
              <a:t>c(i-1,j-1) + 1		 if i&gt;0, j&gt;0 and  A[i] = B[j]</a:t>
            </a:r>
          </a:p>
          <a:p>
            <a:r>
              <a:rPr lang="en-US" sz="1800" dirty="0" smtClean="0"/>
              <a:t>max( c(i-1,j) , c(i,j-1) )	 if i&gt;0, j&gt;0 and  A[i]!= B[j]</a:t>
            </a:r>
            <a:endParaRPr lang="th-TH" sz="1800" dirty="0"/>
          </a:p>
        </p:txBody>
      </p:sp>
      <p:sp>
        <p:nvSpPr>
          <p:cNvPr id="8" name="Left Brace 7"/>
          <p:cNvSpPr/>
          <p:nvPr/>
        </p:nvSpPr>
        <p:spPr>
          <a:xfrm>
            <a:off x="1785918" y="5715016"/>
            <a:ext cx="214314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1538" y="19288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from the back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6643702" y="485776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00760" y="4857760"/>
            <a:ext cx="642942" cy="35719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286380" y="450057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286380" y="4143380"/>
            <a:ext cx="642942" cy="35719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4643438" y="3786190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3929058" y="3786190"/>
            <a:ext cx="642942" cy="35719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286116" y="3429000"/>
            <a:ext cx="642942" cy="35719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2571736" y="3000372"/>
            <a:ext cx="642942" cy="35719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sub-problem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wish to know LCS(A,B)</a:t>
            </a:r>
          </a:p>
          <a:p>
            <a:pPr lvl="1"/>
            <a:r>
              <a:rPr lang="en-US" dirty="0" smtClean="0"/>
              <a:t>Does LCS of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x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y</a:t>
            </a:r>
            <a:r>
              <a:rPr lang="en-US" dirty="0" smtClean="0"/>
              <a:t>) helps us?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What sub problem shall we use?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Backward (or forward?)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know LCS(A,B)</a:t>
            </a:r>
          </a:p>
          <a:p>
            <a:r>
              <a:rPr lang="en-US" dirty="0" smtClean="0"/>
              <a:t>How does it help?</a:t>
            </a:r>
          </a:p>
          <a:p>
            <a:pPr lvl="1"/>
            <a:r>
              <a:rPr lang="en-US" dirty="0" smtClean="0"/>
              <a:t>i.e., where LCS(A,B) contribute to?</a:t>
            </a:r>
          </a:p>
          <a:p>
            <a:pPr lvl="1"/>
            <a:r>
              <a:rPr lang="en-US" dirty="0" smtClean="0"/>
              <a:t>Try the very obvious case…</a:t>
            </a:r>
          </a:p>
          <a:p>
            <a:pPr lvl="1"/>
            <a:r>
              <a:rPr lang="en-US" dirty="0" smtClean="0"/>
              <a:t>Does it help us solve</a:t>
            </a:r>
          </a:p>
          <a:p>
            <a:pPr lvl="2"/>
            <a:r>
              <a:rPr lang="en-US" dirty="0" smtClean="0"/>
              <a:t>LCS(A + ‘</a:t>
            </a:r>
            <a:r>
              <a:rPr lang="en-US" dirty="0" err="1" smtClean="0"/>
              <a:t>c’,B</a:t>
            </a:r>
            <a:r>
              <a:rPr lang="en-US" dirty="0" smtClean="0"/>
              <a:t> + ‘c’) 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Sure!</a:t>
            </a:r>
          </a:p>
          <a:p>
            <a:pPr lvl="2"/>
            <a:r>
              <a:rPr lang="en-US" dirty="0" smtClean="0"/>
              <a:t>LCS(A + ‘</a:t>
            </a:r>
            <a:r>
              <a:rPr lang="en-US" dirty="0" err="1" smtClean="0"/>
              <a:t>c’,B</a:t>
            </a:r>
            <a:r>
              <a:rPr lang="en-US" dirty="0" smtClean="0"/>
              <a:t> + ‘c’)  = LCS(A,B) + ‘c’</a:t>
            </a:r>
          </a:p>
          <a:p>
            <a:pPr lvl="2"/>
            <a:r>
              <a:rPr lang="en-US" dirty="0" smtClean="0"/>
              <a:t>Because they both ends with ‘c’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E.g. A = ‘walking’, B = ‘alien’</a:t>
            </a:r>
          </a:p>
          <a:p>
            <a:pPr lvl="2"/>
            <a:r>
              <a:rPr lang="en-US" dirty="0" smtClean="0"/>
              <a:t>What is LCS( ‘</a:t>
            </a:r>
            <a:r>
              <a:rPr lang="en-US" dirty="0" err="1" smtClean="0"/>
              <a:t>walkingC</a:t>
            </a:r>
            <a:r>
              <a:rPr lang="en-US" dirty="0" smtClean="0"/>
              <a:t>’ , ‘</a:t>
            </a:r>
            <a:r>
              <a:rPr lang="en-US" dirty="0" err="1" smtClean="0"/>
              <a:t>alienC</a:t>
            </a:r>
            <a:r>
              <a:rPr lang="en-US" dirty="0" smtClean="0"/>
              <a:t>’)?</a:t>
            </a:r>
          </a:p>
          <a:p>
            <a:pPr lvl="3"/>
            <a:r>
              <a:rPr lang="en-US" dirty="0" err="1" smtClean="0"/>
              <a:t>alinC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Backward (or forward?)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more case to consider?</a:t>
            </a:r>
          </a:p>
          <a:p>
            <a:r>
              <a:rPr lang="en-US" dirty="0" smtClean="0"/>
              <a:t>If we know LCS(A,B)</a:t>
            </a:r>
          </a:p>
          <a:p>
            <a:pPr lvl="1"/>
            <a:r>
              <a:rPr lang="en-US" dirty="0" smtClean="0"/>
              <a:t>Does it help us solve</a:t>
            </a:r>
          </a:p>
          <a:p>
            <a:pPr lvl="2"/>
            <a:r>
              <a:rPr lang="en-US" dirty="0" smtClean="0"/>
              <a:t>LCS(A,B + ‘c’) 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Adding ‘c’ would have only two outcomes</a:t>
            </a:r>
          </a:p>
          <a:p>
            <a:pPr lvl="3"/>
            <a:r>
              <a:rPr lang="en-US" dirty="0" smtClean="0"/>
              <a:t>it </a:t>
            </a:r>
            <a:r>
              <a:rPr lang="en-US" i="1" dirty="0" smtClean="0"/>
              <a:t>does not </a:t>
            </a:r>
            <a:r>
              <a:rPr lang="en-US" dirty="0" smtClean="0"/>
              <a:t>change the LCS</a:t>
            </a:r>
          </a:p>
          <a:p>
            <a:pPr lvl="4"/>
            <a:r>
              <a:rPr lang="en-US" dirty="0" smtClean="0"/>
              <a:t>So LCS(A,B + ‘c’) = LCS(A,B)</a:t>
            </a:r>
          </a:p>
          <a:p>
            <a:pPr lvl="3"/>
            <a:r>
              <a:rPr lang="en-US" dirty="0" smtClean="0"/>
              <a:t>It </a:t>
            </a:r>
            <a:r>
              <a:rPr lang="en-US" i="1" dirty="0" smtClean="0"/>
              <a:t>does</a:t>
            </a:r>
            <a:r>
              <a:rPr lang="en-US" dirty="0" smtClean="0"/>
              <a:t> change the LCS</a:t>
            </a:r>
          </a:p>
          <a:p>
            <a:pPr lvl="4"/>
            <a:r>
              <a:rPr lang="en-US" dirty="0" smtClean="0"/>
              <a:t>So LCS(A,B + ‘c’) = something ending with ‘c’</a:t>
            </a:r>
          </a:p>
          <a:p>
            <a:pPr lvl="4"/>
            <a:r>
              <a:rPr lang="en-US" dirty="0" smtClean="0"/>
              <a:t>To be continue…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LCS(A,B + ‘c’)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case that LCS is changed</a:t>
            </a:r>
          </a:p>
          <a:p>
            <a:pPr lvl="1"/>
            <a:r>
              <a:rPr lang="en-US" dirty="0" smtClean="0"/>
              <a:t>Is that possible?</a:t>
            </a:r>
          </a:p>
          <a:p>
            <a:pPr lvl="1"/>
            <a:r>
              <a:rPr lang="en-US" dirty="0" smtClean="0"/>
              <a:t>Yes, when there are ‘c’ in A that comes after LCS(A,B)</a:t>
            </a:r>
          </a:p>
          <a:p>
            <a:pPr lvl="2"/>
            <a:r>
              <a:rPr lang="en-US" dirty="0" smtClean="0"/>
              <a:t>Assume that that point is at A[k]  (hence, A[k] = c)</a:t>
            </a:r>
          </a:p>
          <a:p>
            <a:pPr lvl="2"/>
            <a:r>
              <a:rPr lang="en-US" dirty="0" smtClean="0"/>
              <a:t>LCS(A,B + ‘c’) would be LCS(A</a:t>
            </a:r>
            <a:r>
              <a:rPr lang="en-US" baseline="-25000" dirty="0" smtClean="0"/>
              <a:t>k-1</a:t>
            </a:r>
            <a:r>
              <a:rPr lang="en-US" dirty="0" smtClean="0"/>
              <a:t>,B) + ‘c’</a:t>
            </a:r>
          </a:p>
          <a:p>
            <a:pPr lvl="1"/>
            <a:r>
              <a:rPr lang="en-US" dirty="0" smtClean="0"/>
              <a:t>Check that LCS(A</a:t>
            </a:r>
            <a:r>
              <a:rPr lang="en-US" baseline="-25000" dirty="0" smtClean="0"/>
              <a:t>k-1</a:t>
            </a:r>
            <a:r>
              <a:rPr lang="en-US" dirty="0" smtClean="0"/>
              <a:t>,B) + ‘c’ is actually LCS(A,B + ‘c’)</a:t>
            </a:r>
          </a:p>
          <a:p>
            <a:pPr lvl="2"/>
            <a:r>
              <a:rPr lang="en-US" dirty="0" smtClean="0"/>
              <a:t>LCS(A</a:t>
            </a:r>
            <a:r>
              <a:rPr lang="en-US" baseline="-25000" dirty="0" smtClean="0"/>
              <a:t>k-1</a:t>
            </a:r>
            <a:r>
              <a:rPr lang="en-US" dirty="0" smtClean="0"/>
              <a:t>,B +’c’) will be the same as </a:t>
            </a:r>
          </a:p>
          <a:p>
            <a:pPr lvl="3"/>
            <a:r>
              <a:rPr lang="en-US" dirty="0" smtClean="0"/>
              <a:t>LCS(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err="1" smtClean="0"/>
              <a:t>,B+’c</a:t>
            </a:r>
            <a:r>
              <a:rPr lang="en-US" dirty="0" smtClean="0"/>
              <a:t>’)</a:t>
            </a:r>
          </a:p>
          <a:p>
            <a:pPr lvl="3"/>
            <a:r>
              <a:rPr lang="en-US" dirty="0" smtClean="0"/>
              <a:t>LCS(A</a:t>
            </a:r>
            <a:r>
              <a:rPr lang="en-US" baseline="-25000" dirty="0" smtClean="0"/>
              <a:t>k+1</a:t>
            </a:r>
            <a:r>
              <a:rPr lang="en-US" dirty="0" smtClean="0"/>
              <a:t>,B+’c’)</a:t>
            </a:r>
          </a:p>
          <a:p>
            <a:pPr lvl="3"/>
            <a:r>
              <a:rPr lang="en-US" dirty="0" smtClean="0"/>
              <a:t>LCS(A</a:t>
            </a:r>
            <a:r>
              <a:rPr lang="en-US" baseline="-25000" dirty="0" smtClean="0"/>
              <a:t>k+2</a:t>
            </a:r>
            <a:r>
              <a:rPr lang="en-US" dirty="0" smtClean="0"/>
              <a:t>,B+’c’)</a:t>
            </a:r>
          </a:p>
          <a:p>
            <a:pPr lvl="3"/>
            <a:r>
              <a:rPr lang="en-US" dirty="0" smtClean="0"/>
              <a:t>…</a:t>
            </a:r>
          </a:p>
          <a:p>
            <a:pPr lvl="3"/>
            <a:r>
              <a:rPr lang="en-US" dirty="0" smtClean="0"/>
              <a:t>LCS(</a:t>
            </a:r>
            <a:r>
              <a:rPr lang="en-US" dirty="0" err="1" smtClean="0"/>
              <a:t>A,B+’c</a:t>
            </a:r>
            <a:r>
              <a:rPr lang="en-US" dirty="0" smtClean="0"/>
              <a:t>’)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370796" y="5123897"/>
            <a:ext cx="4002808" cy="1500198"/>
          </a:xfrm>
          <a:prstGeom prst="wedgeRoundRectCallout">
            <a:avLst>
              <a:gd name="adj1" fmla="val -77638"/>
              <a:gd name="adj2" fmla="val -19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means that </a:t>
            </a:r>
            <a:br>
              <a:rPr lang="en-US" sz="2000" dirty="0" smtClean="0"/>
            </a:br>
            <a:r>
              <a:rPr lang="en-US" sz="2000" dirty="0" smtClean="0"/>
              <a:t>LCS(A,B + ‘c’) = LCS(A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,B+’c’)..</a:t>
            </a:r>
          </a:p>
          <a:p>
            <a:pPr algn="ctr"/>
            <a:r>
              <a:rPr lang="en-US" sz="2000" dirty="0" smtClean="0"/>
              <a:t>So, LCS(A,B) </a:t>
            </a:r>
            <a:r>
              <a:rPr lang="en-US" sz="2000" b="1" i="1" dirty="0" smtClean="0"/>
              <a:t>does not contribute</a:t>
            </a:r>
            <a:r>
              <a:rPr lang="en-US" sz="2000" dirty="0" smtClean="0"/>
              <a:t> to LCS(A,B + ‘c’)</a:t>
            </a:r>
            <a:endParaRPr lang="th-TH" sz="2000" dirty="0"/>
          </a:p>
        </p:txBody>
      </p:sp>
      <p:sp>
        <p:nvSpPr>
          <p:cNvPr id="5" name="Line Callout 2 4"/>
          <p:cNvSpPr/>
          <p:nvPr/>
        </p:nvSpPr>
        <p:spPr>
          <a:xfrm>
            <a:off x="6372200" y="1484784"/>
            <a:ext cx="2143140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388"/>
              <a:gd name="adj6" fmla="val -92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Notice that, in this case, what comes after both B and A</a:t>
            </a:r>
            <a:r>
              <a:rPr lang="en-US" sz="1600" baseline="-25000" dirty="0" smtClean="0"/>
              <a:t>k-1</a:t>
            </a:r>
            <a:r>
              <a:rPr lang="en-US" sz="1600" dirty="0" smtClean="0"/>
              <a:t> is ‘c’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Backward (or forward?)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remaining case</a:t>
            </a:r>
          </a:p>
          <a:p>
            <a:r>
              <a:rPr lang="en-US" dirty="0" smtClean="0"/>
              <a:t>If we know LCS(A,B)</a:t>
            </a:r>
          </a:p>
          <a:p>
            <a:pPr lvl="1"/>
            <a:r>
              <a:rPr lang="en-US" dirty="0" smtClean="0"/>
              <a:t>Does it help us solve</a:t>
            </a:r>
          </a:p>
          <a:p>
            <a:pPr lvl="2"/>
            <a:r>
              <a:rPr lang="en-US" dirty="0" smtClean="0"/>
              <a:t>LCS(A + ‘</a:t>
            </a:r>
            <a:r>
              <a:rPr lang="en-US" dirty="0" err="1" smtClean="0"/>
              <a:t>c’,B</a:t>
            </a:r>
            <a:r>
              <a:rPr lang="en-US" dirty="0" smtClean="0"/>
              <a:t>) 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Similar to the case of A,B + ‘c’</a:t>
            </a:r>
          </a:p>
          <a:p>
            <a:r>
              <a:rPr lang="en-US" dirty="0" smtClean="0"/>
              <a:t>In conclusion, this means that</a:t>
            </a:r>
          </a:p>
          <a:p>
            <a:pPr lvl="1"/>
            <a:r>
              <a:rPr lang="en-US" sz="2400" dirty="0" smtClean="0"/>
              <a:t>LCS(A + ‘</a:t>
            </a:r>
            <a:r>
              <a:rPr lang="en-US" sz="2400" dirty="0" err="1" smtClean="0"/>
              <a:t>c’,B</a:t>
            </a:r>
            <a:r>
              <a:rPr lang="en-US" sz="2400" dirty="0" smtClean="0"/>
              <a:t>) = LCS(A+’c’,B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e-al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dae-algo</Template>
  <TotalTime>3477</TotalTime>
  <Words>2106</Words>
  <Application>Microsoft Office PowerPoint</Application>
  <PresentationFormat>On-screen Show (4:3)</PresentationFormat>
  <Paragraphs>1445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dae-algo</vt:lpstr>
      <vt:lpstr>Longest Common Subsequence</vt:lpstr>
      <vt:lpstr>subsequence</vt:lpstr>
      <vt:lpstr>The problem</vt:lpstr>
      <vt:lpstr>Notation</vt:lpstr>
      <vt:lpstr>The sub-problem</vt:lpstr>
      <vt:lpstr>Think Backward (or forward?)</vt:lpstr>
      <vt:lpstr>Think Backward (or forward?)</vt:lpstr>
      <vt:lpstr>Using LCS(A,B + ‘c’)</vt:lpstr>
      <vt:lpstr>Think Backward (or forward?)</vt:lpstr>
      <vt:lpstr>conclusion</vt:lpstr>
      <vt:lpstr>Recurrence</vt:lpstr>
      <vt:lpstr>Solution to the LCS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Recovering the Actual Solution</vt:lpstr>
      <vt:lpstr>What is the LCS?</vt:lpstr>
      <vt:lpstr>What is the LCS?</vt:lpstr>
      <vt:lpstr>What is the LCS?</vt:lpstr>
      <vt:lpstr>What is the LCS?</vt:lpstr>
      <vt:lpstr>What is the LCS?</vt:lpstr>
      <vt:lpstr>What is the LCS?</vt:lpstr>
      <vt:lpstr>What is the LCS?</vt:lpstr>
      <vt:lpstr>What is the LCS?</vt:lpstr>
      <vt:lpstr>What is the LCS?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iLLuSioN</dc:creator>
  <cp:lastModifiedBy>dae</cp:lastModifiedBy>
  <cp:revision>355</cp:revision>
  <dcterms:created xsi:type="dcterms:W3CDTF">2008-12-18T00:38:00Z</dcterms:created>
  <dcterms:modified xsi:type="dcterms:W3CDTF">2012-03-19T07:57:04Z</dcterms:modified>
</cp:coreProperties>
</file>