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1"/>
  </p:notesMasterIdLst>
  <p:sldIdLst>
    <p:sldId id="352" r:id="rId2"/>
    <p:sldId id="282" r:id="rId3"/>
    <p:sldId id="297" r:id="rId4"/>
    <p:sldId id="358" r:id="rId5"/>
    <p:sldId id="287" r:id="rId6"/>
    <p:sldId id="304" r:id="rId7"/>
    <p:sldId id="307" r:id="rId8"/>
    <p:sldId id="308" r:id="rId9"/>
    <p:sldId id="293" r:id="rId10"/>
    <p:sldId id="354" r:id="rId11"/>
    <p:sldId id="359" r:id="rId12"/>
    <p:sldId id="294" r:id="rId13"/>
    <p:sldId id="320" r:id="rId14"/>
    <p:sldId id="309" r:id="rId15"/>
    <p:sldId id="353" r:id="rId16"/>
    <p:sldId id="355" r:id="rId17"/>
    <p:sldId id="356" r:id="rId18"/>
    <p:sldId id="357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28" r:id="rId27"/>
    <p:sldId id="329" r:id="rId28"/>
    <p:sldId id="330" r:id="rId29"/>
    <p:sldId id="331" r:id="rId30"/>
    <p:sldId id="332" r:id="rId31"/>
    <p:sldId id="333" r:id="rId32"/>
    <p:sldId id="334" r:id="rId33"/>
    <p:sldId id="335" r:id="rId34"/>
    <p:sldId id="339" r:id="rId35"/>
    <p:sldId id="336" r:id="rId36"/>
    <p:sldId id="337" r:id="rId37"/>
    <p:sldId id="338" r:id="rId38"/>
    <p:sldId id="340" r:id="rId39"/>
    <p:sldId id="343" r:id="rId40"/>
    <p:sldId id="341" r:id="rId41"/>
    <p:sldId id="342" r:id="rId42"/>
    <p:sldId id="344" r:id="rId43"/>
    <p:sldId id="345" r:id="rId44"/>
    <p:sldId id="346" r:id="rId45"/>
    <p:sldId id="347" r:id="rId46"/>
    <p:sldId id="348" r:id="rId47"/>
    <p:sldId id="349" r:id="rId48"/>
    <p:sldId id="350" r:id="rId49"/>
    <p:sldId id="351" r:id="rId50"/>
  </p:sldIdLst>
  <p:sldSz cx="9144000" cy="6858000" type="screen4x3"/>
  <p:notesSz cx="6858000" cy="9144000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D0D"/>
    <a:srgbClr val="3ECE41"/>
    <a:srgbClr val="FFC000"/>
    <a:srgbClr val="92D050"/>
    <a:srgbClr val="A3B2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48" units="1/cm"/>
          <inkml:channelProperty channel="Y" name="resolution" value="50" units="1/cm"/>
        </inkml:channelProperties>
      </inkml:inkSource>
      <inkml:timestamp xml:id="ts0" timeString="2010-12-29T04:12:39.625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0 0</inkml:trace>
  <inkml:trace contextRef="#ctx0" brushRef="#br0" timeOffset="156">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th-TH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endParaRPr lang="th-TH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th-TH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C23ED370-F2DA-4CF8-8FC5-61B8B71BA0BB}" type="slidenum">
              <a:rPr lang="en-US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059990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1pPr>
    <a:lvl2pPr marL="4572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2pPr>
    <a:lvl3pPr marL="9144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3pPr>
    <a:lvl4pPr marL="13716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4pPr>
    <a:lvl5pPr marL="18288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7F368B-17F2-4CB1-9259-AF9F01302EAD}" type="slidenum">
              <a:rPr lang="en-US"/>
              <a:pPr/>
              <a:t>2</a:t>
            </a:fld>
            <a:endParaRPr lang="th-TH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E90D17-CC7C-4940-B31E-423E00641608}" type="slidenum">
              <a:rPr lang="en-US"/>
              <a:pPr/>
              <a:t>14</a:t>
            </a:fld>
            <a:endParaRPr lang="th-TH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E7DFE3-960C-4703-B341-1D5539359646}" type="slidenum">
              <a:rPr lang="en-US"/>
              <a:pPr/>
              <a:t>19</a:t>
            </a:fld>
            <a:endParaRPr lang="th-TH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E445FD-4B54-45EB-8ED7-3E6040DCBD41}" type="slidenum">
              <a:rPr lang="en-US"/>
              <a:pPr/>
              <a:t>3</a:t>
            </a:fld>
            <a:endParaRPr lang="th-TH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F9B341-1715-4CE6-BE15-D89B0046E266}" type="slidenum">
              <a:rPr lang="en-US"/>
              <a:pPr/>
              <a:t>5</a:t>
            </a:fld>
            <a:endParaRPr lang="th-TH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D036AC-AFCE-4D17-866D-7CA90D436F1C}" type="slidenum">
              <a:rPr lang="en-US"/>
              <a:pPr/>
              <a:t>6</a:t>
            </a:fld>
            <a:endParaRPr lang="th-TH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1C490C-BC58-44BD-ACEF-C011B16AE0AD}" type="slidenum">
              <a:rPr lang="en-US"/>
              <a:pPr/>
              <a:t>7</a:t>
            </a:fld>
            <a:endParaRPr lang="th-TH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043D46-F5A6-467A-BE0D-B2492C17388D}" type="slidenum">
              <a:rPr lang="en-US"/>
              <a:pPr/>
              <a:t>8</a:t>
            </a:fld>
            <a:endParaRPr lang="th-TH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44D741-CF47-4A21-85A4-7C2D7D01545F}" type="slidenum">
              <a:rPr lang="en-US"/>
              <a:pPr/>
              <a:t>9</a:t>
            </a:fld>
            <a:endParaRPr lang="th-TH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CB8B5F-81F6-435E-ABE3-00C0231DE0C9}" type="slidenum">
              <a:rPr lang="en-US"/>
              <a:pPr/>
              <a:t>12</a:t>
            </a:fld>
            <a:endParaRPr lang="th-TH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EBF329-3007-4DD3-822F-0A4E718A63E6}" type="slidenum">
              <a:rPr lang="en-US"/>
              <a:pPr/>
              <a:t>13</a:t>
            </a:fld>
            <a:endParaRPr lang="th-TH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E517-18DA-44EE-8960-5D0461F82A76}" type="slidenum">
              <a:rPr lang="en-US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2311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2B09-388B-4C7C-863B-A7AC968255BA}" type="slidenum">
              <a:rPr lang="en-US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3670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4401-79D8-495C-9248-A7AC07B65DD6}" type="slidenum">
              <a:rPr lang="en-US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61369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955A5-6CAE-4594-B5EC-24C5C0868CED}" type="slidenum">
              <a:rPr lang="en-US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55374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AFA7C-616B-45E8-BFE2-94F1F86B80FB}" type="slidenum">
              <a:rPr lang="en-US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37310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C1A3-962F-4667-B41F-EB9F60150181}" type="slidenum">
              <a:rPr lang="en-US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1822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B838-6234-4F8A-93B1-3ECE4BB5B5F6}" type="slidenum">
              <a:rPr lang="en-US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09356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2E8D-6AC8-4492-88DE-1273A5058361}" type="slidenum">
              <a:rPr lang="en-US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55412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22DB-9BE9-49A4-A011-85CD5D526AF6}" type="slidenum">
              <a:rPr lang="en-US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92355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D27FA-1637-4F00-90BE-E460637CC065}" type="slidenum">
              <a:rPr lang="en-US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24242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D4CC-83BD-47AE-820E-322312D4CC1E}" type="slidenum">
              <a:rPr lang="en-US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22916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069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35466-E6FE-40E6-A5DD-269BCC0BB698}" type="slidenum">
              <a:rPr lang="en-US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3784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Matrix Chain Multiplication</a:t>
            </a:r>
            <a:endParaRPr lang="th-TH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   a</a:t>
            </a:r>
            <a:r>
              <a:rPr lang="en-US" baseline="-25000" dirty="0" smtClean="0"/>
              <a:t>2</a:t>
            </a:r>
            <a:r>
              <a:rPr lang="en-US" dirty="0" smtClean="0"/>
              <a:t>    a</a:t>
            </a:r>
            <a:r>
              <a:rPr lang="en-US" baseline="-25000" dirty="0" smtClean="0"/>
              <a:t>3</a:t>
            </a:r>
            <a:r>
              <a:rPr lang="en-US" dirty="0" smtClean="0"/>
              <a:t>  a</a:t>
            </a:r>
            <a:r>
              <a:rPr lang="en-US" baseline="-25000" dirty="0" smtClean="0"/>
              <a:t>4</a:t>
            </a:r>
            <a:r>
              <a:rPr lang="en-US" dirty="0" smtClean="0"/>
              <a:t>   a</a:t>
            </a:r>
            <a:r>
              <a:rPr lang="en-US" baseline="-25000" dirty="0" smtClean="0"/>
              <a:t>5</a:t>
            </a:r>
            <a:r>
              <a:rPr lang="en-US" dirty="0" smtClean="0"/>
              <a:t>   a</a:t>
            </a:r>
            <a:r>
              <a:rPr lang="en-US" baseline="-25000" dirty="0" smtClean="0"/>
              <a:t>6</a:t>
            </a:r>
            <a:r>
              <a:rPr lang="en-US" dirty="0" smtClean="0"/>
              <a:t> </a:t>
            </a:r>
          </a:p>
          <a:p>
            <a:r>
              <a:rPr lang="en-US" dirty="0" smtClean="0"/>
              <a:t>10 x 5 x 1 x 5 x 10 x 2</a:t>
            </a:r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1571604" y="2786058"/>
            <a:ext cx="421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  B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  B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   B</a:t>
            </a:r>
            <a:r>
              <a:rPr lang="en-US" sz="2800" baseline="-25000" dirty="0" smtClean="0"/>
              <a:t>4</a:t>
            </a:r>
            <a:r>
              <a:rPr lang="en-US" sz="2800" dirty="0" smtClean="0"/>
              <a:t>    B</a:t>
            </a:r>
            <a:r>
              <a:rPr lang="en-US" sz="2800" baseline="-25000" dirty="0" smtClean="0"/>
              <a:t>5</a:t>
            </a:r>
            <a:endParaRPr lang="th-TH" sz="2800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1268760"/>
            <a:ext cx="201622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th-TH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3645024"/>
            <a:ext cx="201622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Possible Output</a:t>
            </a:r>
            <a:endParaRPr lang="th-TH" dirty="0"/>
          </a:p>
        </p:txBody>
      </p:sp>
      <p:sp>
        <p:nvSpPr>
          <p:cNvPr id="7" name="TextBox 6"/>
          <p:cNvSpPr txBox="1"/>
          <p:nvPr/>
        </p:nvSpPr>
        <p:spPr>
          <a:xfrm>
            <a:off x="1043608" y="4365104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((B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B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)(B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B</a:t>
            </a:r>
            <a:r>
              <a:rPr lang="en-US" sz="2800" baseline="-25000" dirty="0" smtClean="0"/>
              <a:t>4</a:t>
            </a:r>
            <a:r>
              <a:rPr lang="en-US" sz="2800" dirty="0" smtClean="0"/>
              <a:t>))B</a:t>
            </a:r>
            <a:r>
              <a:rPr lang="en-US" sz="2800" baseline="-25000" dirty="0" smtClean="0"/>
              <a:t>5</a:t>
            </a:r>
            <a:endParaRPr lang="th-TH" sz="2800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1691680" y="5661248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(B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((B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B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)B</a:t>
            </a:r>
            <a:r>
              <a:rPr lang="en-US" sz="2800" baseline="-25000" dirty="0" smtClean="0"/>
              <a:t>4</a:t>
            </a:r>
            <a:r>
              <a:rPr lang="en-US" sz="2800" dirty="0" smtClean="0"/>
              <a:t>))B</a:t>
            </a:r>
            <a:r>
              <a:rPr lang="en-US" sz="2800" baseline="-25000" dirty="0" smtClean="0"/>
              <a:t>5</a:t>
            </a:r>
            <a:endParaRPr lang="th-TH" sz="2800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4427984" y="4941168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(B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B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)((B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B</a:t>
            </a:r>
            <a:r>
              <a:rPr lang="en-US" sz="2800" baseline="-25000" dirty="0" smtClean="0"/>
              <a:t>4</a:t>
            </a:r>
            <a:r>
              <a:rPr lang="en-US" sz="2800" dirty="0" smtClean="0"/>
              <a:t>)B</a:t>
            </a:r>
            <a:r>
              <a:rPr lang="en-US" sz="2800" baseline="-25000" dirty="0" smtClean="0"/>
              <a:t>5</a:t>
            </a:r>
            <a:r>
              <a:rPr lang="en-US" sz="2800" dirty="0" smtClean="0"/>
              <a:t>)</a:t>
            </a:r>
            <a:endParaRPr lang="th-TH" sz="2800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5399584" y="6165304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And much more…</a:t>
            </a:r>
            <a:endParaRPr lang="th-TH" sz="28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4860032" y="2564904"/>
            <a:ext cx="3744416" cy="38884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Rounded Rectangle 16"/>
          <p:cNvSpPr/>
          <p:nvPr/>
        </p:nvSpPr>
        <p:spPr>
          <a:xfrm>
            <a:off x="251520" y="1052736"/>
            <a:ext cx="3744416" cy="388843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the Output</a:t>
            </a:r>
            <a:endParaRPr lang="th-TH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2060848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(B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B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)((B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B</a:t>
            </a:r>
            <a:r>
              <a:rPr lang="en-US" sz="2800" baseline="-25000" dirty="0" smtClean="0"/>
              <a:t>4</a:t>
            </a:r>
            <a:r>
              <a:rPr lang="en-US" sz="2800" dirty="0" smtClean="0"/>
              <a:t>)B</a:t>
            </a:r>
            <a:r>
              <a:rPr lang="en-US" sz="2800" baseline="-25000" dirty="0" smtClean="0"/>
              <a:t>5</a:t>
            </a:r>
            <a:r>
              <a:rPr lang="en-US" sz="2800" dirty="0" smtClean="0"/>
              <a:t>)</a:t>
            </a:r>
            <a:endParaRPr lang="th-TH" sz="2800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683568" y="2924944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(B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B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)(B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(B</a:t>
            </a:r>
            <a:r>
              <a:rPr lang="en-US" sz="2800" baseline="-25000" dirty="0" smtClean="0"/>
              <a:t>4</a:t>
            </a:r>
            <a:r>
              <a:rPr lang="en-US" sz="2800" dirty="0" smtClean="0"/>
              <a:t>B</a:t>
            </a:r>
            <a:r>
              <a:rPr lang="en-US" sz="2800" baseline="-25000" dirty="0" smtClean="0"/>
              <a:t>5</a:t>
            </a:r>
            <a:r>
              <a:rPr lang="en-US" sz="2800" dirty="0" smtClean="0"/>
              <a:t>))</a:t>
            </a:r>
            <a:endParaRPr lang="th-TH" sz="2800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1115616" y="1340768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What do </a:t>
            </a:r>
            <a:endParaRPr lang="th-TH" sz="2800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5004048" y="4149080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((B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B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)(B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B</a:t>
            </a:r>
            <a:r>
              <a:rPr lang="en-US" sz="2800" baseline="-25000" dirty="0" smtClean="0"/>
              <a:t>4</a:t>
            </a:r>
            <a:r>
              <a:rPr lang="en-US" sz="2800" dirty="0" smtClean="0"/>
              <a:t>))B</a:t>
            </a:r>
            <a:r>
              <a:rPr lang="en-US" sz="2800" baseline="-25000" dirty="0" smtClean="0"/>
              <a:t>5</a:t>
            </a:r>
            <a:endParaRPr lang="th-TH" sz="28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860032" y="5013176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(((B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B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)B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)B</a:t>
            </a:r>
            <a:r>
              <a:rPr lang="en-US" sz="2800" baseline="-25000" dirty="0" smtClean="0"/>
              <a:t>4</a:t>
            </a:r>
            <a:r>
              <a:rPr lang="en-US" sz="2800" dirty="0" smtClean="0"/>
              <a:t>))B</a:t>
            </a:r>
            <a:r>
              <a:rPr lang="en-US" sz="2800" baseline="-25000" dirty="0" smtClean="0"/>
              <a:t>5</a:t>
            </a:r>
            <a:endParaRPr lang="th-TH" sz="2800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1115616" y="3573016"/>
            <a:ext cx="19442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have in common?</a:t>
            </a:r>
            <a:endParaRPr lang="th-TH" sz="2800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5724128" y="3429000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What do </a:t>
            </a:r>
            <a:endParaRPr lang="th-TH" sz="28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5724128" y="5661248"/>
            <a:ext cx="19442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have in common?</a:t>
            </a:r>
            <a:endParaRPr lang="th-TH" sz="28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990600" y="1049338"/>
            <a:ext cx="184150" cy="4127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3200" baseline="-25000">
              <a:latin typeface="Arial Rounded MT Bold" pitchFamily="34" charset="0"/>
            </a:endParaRP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1403350" y="2060575"/>
            <a:ext cx="5689600" cy="353943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dirty="0"/>
              <a:t>Min </a:t>
            </a:r>
            <a:r>
              <a:rPr lang="en-US" sz="3200" dirty="0" smtClean="0"/>
              <a:t>cost of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B</a:t>
            </a:r>
            <a:r>
              <a:rPr lang="en-US" sz="3200" baseline="-25000" dirty="0"/>
              <a:t>1</a:t>
            </a:r>
            <a:r>
              <a:rPr lang="en-US" sz="3200" dirty="0"/>
              <a:t> (B</a:t>
            </a:r>
            <a:r>
              <a:rPr lang="en-US" sz="3200" baseline="-25000" dirty="0"/>
              <a:t>2</a:t>
            </a:r>
            <a:r>
              <a:rPr lang="en-US" sz="3200" dirty="0"/>
              <a:t> B</a:t>
            </a:r>
            <a:r>
              <a:rPr lang="en-US" sz="3200" baseline="-25000" dirty="0"/>
              <a:t>3</a:t>
            </a:r>
            <a:r>
              <a:rPr lang="en-US" sz="3200" dirty="0"/>
              <a:t> B</a:t>
            </a:r>
            <a:r>
              <a:rPr lang="en-US" sz="3200" baseline="-25000" dirty="0"/>
              <a:t>4</a:t>
            </a:r>
            <a:r>
              <a:rPr lang="en-US" sz="3200" dirty="0"/>
              <a:t> … B</a:t>
            </a:r>
            <a:r>
              <a:rPr lang="en-US" sz="3200" baseline="-25000" dirty="0"/>
              <a:t>n-1 </a:t>
            </a:r>
            <a:r>
              <a:rPr lang="en-US" sz="3200" dirty="0"/>
              <a:t>)</a:t>
            </a:r>
          </a:p>
          <a:p>
            <a:r>
              <a:rPr lang="en-US" sz="3200" dirty="0"/>
              <a:t>(B</a:t>
            </a:r>
            <a:r>
              <a:rPr lang="en-US" sz="3200" baseline="-25000" dirty="0"/>
              <a:t>1</a:t>
            </a:r>
            <a:r>
              <a:rPr lang="en-US" sz="3200" dirty="0"/>
              <a:t> B</a:t>
            </a:r>
            <a:r>
              <a:rPr lang="en-US" sz="3200" baseline="-25000" dirty="0"/>
              <a:t>2</a:t>
            </a:r>
            <a:r>
              <a:rPr lang="en-US" sz="3200" dirty="0"/>
              <a:t>) (B</a:t>
            </a:r>
            <a:r>
              <a:rPr lang="en-US" sz="3200" baseline="-25000" dirty="0"/>
              <a:t>3</a:t>
            </a:r>
            <a:r>
              <a:rPr lang="en-US" sz="3200" dirty="0"/>
              <a:t> B</a:t>
            </a:r>
            <a:r>
              <a:rPr lang="en-US" sz="3200" baseline="-25000" dirty="0"/>
              <a:t>4</a:t>
            </a:r>
            <a:r>
              <a:rPr lang="en-US" sz="3200" dirty="0"/>
              <a:t> … B</a:t>
            </a:r>
            <a:r>
              <a:rPr lang="en-US" sz="3200" baseline="-25000" dirty="0"/>
              <a:t>n-1</a:t>
            </a:r>
            <a:r>
              <a:rPr lang="en-US" sz="3200" dirty="0"/>
              <a:t> )</a:t>
            </a:r>
          </a:p>
          <a:p>
            <a:r>
              <a:rPr lang="en-US" sz="3200" dirty="0"/>
              <a:t>(B</a:t>
            </a:r>
            <a:r>
              <a:rPr lang="en-US" sz="3200" baseline="-25000" dirty="0"/>
              <a:t>1</a:t>
            </a:r>
            <a:r>
              <a:rPr lang="en-US" sz="3200" dirty="0"/>
              <a:t> B</a:t>
            </a:r>
            <a:r>
              <a:rPr lang="en-US" sz="3200" baseline="-25000" dirty="0"/>
              <a:t>2</a:t>
            </a:r>
            <a:r>
              <a:rPr lang="en-US" sz="3200" dirty="0"/>
              <a:t> B</a:t>
            </a:r>
            <a:r>
              <a:rPr lang="en-US" sz="3200" baseline="-25000" dirty="0"/>
              <a:t>3</a:t>
            </a:r>
            <a:r>
              <a:rPr lang="en-US" sz="3200" dirty="0"/>
              <a:t>) (B</a:t>
            </a:r>
            <a:r>
              <a:rPr lang="en-US" sz="3200" baseline="-25000" dirty="0"/>
              <a:t>4</a:t>
            </a:r>
            <a:r>
              <a:rPr lang="en-US" sz="3200" dirty="0"/>
              <a:t> … B</a:t>
            </a:r>
            <a:r>
              <a:rPr lang="en-US" sz="3200" baseline="-25000" dirty="0"/>
              <a:t>n-1</a:t>
            </a:r>
            <a:r>
              <a:rPr lang="en-US" sz="3200" dirty="0"/>
              <a:t> )</a:t>
            </a:r>
          </a:p>
          <a:p>
            <a:r>
              <a:rPr lang="en-US" sz="3200" dirty="0"/>
              <a:t>…</a:t>
            </a:r>
          </a:p>
          <a:p>
            <a:r>
              <a:rPr lang="en-US" sz="3200" dirty="0"/>
              <a:t>(B</a:t>
            </a:r>
            <a:r>
              <a:rPr lang="en-US" sz="3200" baseline="-25000" dirty="0"/>
              <a:t>1</a:t>
            </a:r>
            <a:r>
              <a:rPr lang="en-US" sz="3200" dirty="0"/>
              <a:t> B</a:t>
            </a:r>
            <a:r>
              <a:rPr lang="en-US" sz="3200" baseline="-25000" dirty="0"/>
              <a:t>2</a:t>
            </a:r>
            <a:r>
              <a:rPr lang="en-US" sz="3200" dirty="0"/>
              <a:t> B</a:t>
            </a:r>
            <a:r>
              <a:rPr lang="en-US" sz="3200" baseline="-25000" dirty="0"/>
              <a:t>3</a:t>
            </a:r>
            <a:r>
              <a:rPr lang="en-US" sz="3200" dirty="0"/>
              <a:t> B</a:t>
            </a:r>
            <a:r>
              <a:rPr lang="en-US" sz="3200" baseline="-25000" dirty="0"/>
              <a:t>4</a:t>
            </a:r>
            <a:r>
              <a:rPr lang="en-US" sz="3200" dirty="0"/>
              <a:t> …) B</a:t>
            </a:r>
            <a:r>
              <a:rPr lang="en-US" sz="3200" baseline="-25000" dirty="0"/>
              <a:t>n-1</a:t>
            </a:r>
            <a:r>
              <a:rPr lang="en-US" sz="3200" dirty="0"/>
              <a:t> </a:t>
            </a:r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Solving     B</a:t>
            </a:r>
            <a:r>
              <a:rPr lang="en-US" baseline="-25000">
                <a:solidFill>
                  <a:schemeClr val="tx1"/>
                </a:solidFill>
              </a:rPr>
              <a:t>1</a:t>
            </a:r>
            <a:r>
              <a:rPr lang="en-US">
                <a:solidFill>
                  <a:schemeClr val="tx1"/>
                </a:solidFill>
              </a:rPr>
              <a:t> B</a:t>
            </a:r>
            <a:r>
              <a:rPr lang="en-US" baseline="-25000">
                <a:solidFill>
                  <a:schemeClr val="tx1"/>
                </a:solidFill>
              </a:rPr>
              <a:t>2</a:t>
            </a:r>
            <a:r>
              <a:rPr lang="en-US">
                <a:solidFill>
                  <a:schemeClr val="tx1"/>
                </a:solidFill>
              </a:rPr>
              <a:t> B</a:t>
            </a:r>
            <a:r>
              <a:rPr lang="en-US" baseline="-25000">
                <a:solidFill>
                  <a:schemeClr val="tx1"/>
                </a:solidFill>
              </a:rPr>
              <a:t>3</a:t>
            </a:r>
            <a:r>
              <a:rPr lang="en-US">
                <a:solidFill>
                  <a:schemeClr val="tx1"/>
                </a:solidFill>
              </a:rPr>
              <a:t> B</a:t>
            </a:r>
            <a:r>
              <a:rPr lang="en-US" baseline="-25000">
                <a:solidFill>
                  <a:schemeClr val="tx1"/>
                </a:solidFill>
              </a:rPr>
              <a:t>4</a:t>
            </a:r>
            <a:r>
              <a:rPr lang="en-US">
                <a:solidFill>
                  <a:schemeClr val="tx1"/>
                </a:solidFill>
              </a:rPr>
              <a:t> … B</a:t>
            </a:r>
            <a:r>
              <a:rPr lang="en-US" baseline="-25000">
                <a:solidFill>
                  <a:schemeClr val="tx1"/>
                </a:solidFill>
              </a:rPr>
              <a:t>n-1</a:t>
            </a:r>
            <a:endParaRPr lang="th-TH" baseline="-250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Text Box 2"/>
          <p:cNvSpPr txBox="1">
            <a:spLocks noChangeArrowheads="1"/>
          </p:cNvSpPr>
          <p:nvPr/>
        </p:nvSpPr>
        <p:spPr bwMode="auto">
          <a:xfrm>
            <a:off x="990600" y="1049338"/>
            <a:ext cx="184150" cy="4127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3200" baseline="-25000">
              <a:latin typeface="Arial Rounded MT Bold" pitchFamily="34" charset="0"/>
            </a:endParaRPr>
          </a:p>
        </p:txBody>
      </p:sp>
      <p:sp>
        <p:nvSpPr>
          <p:cNvPr id="185347" name="Text Box 3"/>
          <p:cNvSpPr txBox="1">
            <a:spLocks noChangeArrowheads="1"/>
          </p:cNvSpPr>
          <p:nvPr/>
        </p:nvSpPr>
        <p:spPr bwMode="auto">
          <a:xfrm>
            <a:off x="1403350" y="2060575"/>
            <a:ext cx="5689600" cy="353943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dirty="0" smtClean="0"/>
              <a:t>Min cost of</a:t>
            </a:r>
          </a:p>
          <a:p>
            <a:endParaRPr lang="en-US" sz="3200" dirty="0"/>
          </a:p>
          <a:p>
            <a:r>
              <a:rPr lang="en-US" sz="3200" dirty="0"/>
              <a:t>B</a:t>
            </a:r>
            <a:r>
              <a:rPr lang="en-US" sz="3200" baseline="-25000" dirty="0"/>
              <a:t>1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hlink"/>
                </a:solidFill>
              </a:rPr>
              <a:t>(B</a:t>
            </a:r>
            <a:r>
              <a:rPr lang="en-US" sz="3200" baseline="-25000" dirty="0">
                <a:solidFill>
                  <a:schemeClr val="hlink"/>
                </a:solidFill>
              </a:rPr>
              <a:t>2</a:t>
            </a:r>
            <a:r>
              <a:rPr lang="en-US" sz="3200" dirty="0">
                <a:solidFill>
                  <a:schemeClr val="hlink"/>
                </a:solidFill>
              </a:rPr>
              <a:t> B</a:t>
            </a:r>
            <a:r>
              <a:rPr lang="en-US" sz="3200" baseline="-25000" dirty="0">
                <a:solidFill>
                  <a:schemeClr val="hlink"/>
                </a:solidFill>
              </a:rPr>
              <a:t>3</a:t>
            </a:r>
            <a:r>
              <a:rPr lang="en-US" sz="3200" dirty="0">
                <a:solidFill>
                  <a:schemeClr val="hlink"/>
                </a:solidFill>
              </a:rPr>
              <a:t> B</a:t>
            </a:r>
            <a:r>
              <a:rPr lang="en-US" sz="3200" baseline="-25000" dirty="0">
                <a:solidFill>
                  <a:schemeClr val="hlink"/>
                </a:solidFill>
              </a:rPr>
              <a:t>4</a:t>
            </a:r>
            <a:r>
              <a:rPr lang="en-US" sz="3200" dirty="0">
                <a:solidFill>
                  <a:schemeClr val="hlink"/>
                </a:solidFill>
              </a:rPr>
              <a:t> … B</a:t>
            </a:r>
            <a:r>
              <a:rPr lang="en-US" sz="3200" baseline="-25000" dirty="0">
                <a:solidFill>
                  <a:schemeClr val="hlink"/>
                </a:solidFill>
              </a:rPr>
              <a:t>n-1 </a:t>
            </a:r>
            <a:r>
              <a:rPr lang="en-US" sz="3200" dirty="0">
                <a:solidFill>
                  <a:schemeClr val="hlink"/>
                </a:solidFill>
              </a:rPr>
              <a:t>)</a:t>
            </a:r>
          </a:p>
          <a:p>
            <a:r>
              <a:rPr lang="en-US" sz="3200" dirty="0">
                <a:solidFill>
                  <a:schemeClr val="hlink"/>
                </a:solidFill>
              </a:rPr>
              <a:t>(B</a:t>
            </a:r>
            <a:r>
              <a:rPr lang="en-US" sz="3200" baseline="-25000" dirty="0">
                <a:solidFill>
                  <a:schemeClr val="hlink"/>
                </a:solidFill>
              </a:rPr>
              <a:t>1</a:t>
            </a:r>
            <a:r>
              <a:rPr lang="en-US" sz="3200" dirty="0">
                <a:solidFill>
                  <a:schemeClr val="hlink"/>
                </a:solidFill>
              </a:rPr>
              <a:t> B</a:t>
            </a:r>
            <a:r>
              <a:rPr lang="en-US" sz="3200" baseline="-25000" dirty="0">
                <a:solidFill>
                  <a:schemeClr val="hlink"/>
                </a:solidFill>
              </a:rPr>
              <a:t>2</a:t>
            </a:r>
            <a:r>
              <a:rPr lang="en-US" sz="3200" dirty="0">
                <a:solidFill>
                  <a:schemeClr val="hlink"/>
                </a:solidFill>
              </a:rPr>
              <a:t>)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hlink"/>
                </a:solidFill>
              </a:rPr>
              <a:t>(B</a:t>
            </a:r>
            <a:r>
              <a:rPr lang="en-US" sz="3200" baseline="-25000" dirty="0">
                <a:solidFill>
                  <a:schemeClr val="hlink"/>
                </a:solidFill>
              </a:rPr>
              <a:t>3</a:t>
            </a:r>
            <a:r>
              <a:rPr lang="en-US" sz="3200" dirty="0">
                <a:solidFill>
                  <a:schemeClr val="hlink"/>
                </a:solidFill>
              </a:rPr>
              <a:t> B</a:t>
            </a:r>
            <a:r>
              <a:rPr lang="en-US" sz="3200" baseline="-25000" dirty="0">
                <a:solidFill>
                  <a:schemeClr val="hlink"/>
                </a:solidFill>
              </a:rPr>
              <a:t>4</a:t>
            </a:r>
            <a:r>
              <a:rPr lang="en-US" sz="3200" dirty="0">
                <a:solidFill>
                  <a:schemeClr val="hlink"/>
                </a:solidFill>
              </a:rPr>
              <a:t> … B</a:t>
            </a:r>
            <a:r>
              <a:rPr lang="en-US" sz="3200" baseline="-25000" dirty="0">
                <a:solidFill>
                  <a:schemeClr val="hlink"/>
                </a:solidFill>
              </a:rPr>
              <a:t>n-1</a:t>
            </a:r>
            <a:r>
              <a:rPr lang="en-US" sz="3200" dirty="0">
                <a:solidFill>
                  <a:schemeClr val="hlink"/>
                </a:solidFill>
              </a:rPr>
              <a:t> )</a:t>
            </a:r>
          </a:p>
          <a:p>
            <a:r>
              <a:rPr lang="en-US" sz="3200" dirty="0">
                <a:solidFill>
                  <a:schemeClr val="hlink"/>
                </a:solidFill>
              </a:rPr>
              <a:t>(B</a:t>
            </a:r>
            <a:r>
              <a:rPr lang="en-US" sz="3200" baseline="-25000" dirty="0">
                <a:solidFill>
                  <a:schemeClr val="hlink"/>
                </a:solidFill>
              </a:rPr>
              <a:t>1</a:t>
            </a:r>
            <a:r>
              <a:rPr lang="en-US" sz="3200" dirty="0">
                <a:solidFill>
                  <a:schemeClr val="hlink"/>
                </a:solidFill>
              </a:rPr>
              <a:t> B</a:t>
            </a:r>
            <a:r>
              <a:rPr lang="en-US" sz="3200" baseline="-25000" dirty="0">
                <a:solidFill>
                  <a:schemeClr val="hlink"/>
                </a:solidFill>
              </a:rPr>
              <a:t>2</a:t>
            </a:r>
            <a:r>
              <a:rPr lang="en-US" sz="3200" dirty="0">
                <a:solidFill>
                  <a:schemeClr val="hlink"/>
                </a:solidFill>
              </a:rPr>
              <a:t> B</a:t>
            </a:r>
            <a:r>
              <a:rPr lang="en-US" sz="3200" baseline="-25000" dirty="0">
                <a:solidFill>
                  <a:schemeClr val="hlink"/>
                </a:solidFill>
              </a:rPr>
              <a:t>3</a:t>
            </a:r>
            <a:r>
              <a:rPr lang="en-US" sz="3200" dirty="0">
                <a:solidFill>
                  <a:schemeClr val="hlink"/>
                </a:solidFill>
              </a:rPr>
              <a:t>) (B</a:t>
            </a:r>
            <a:r>
              <a:rPr lang="en-US" sz="3200" baseline="-25000" dirty="0">
                <a:solidFill>
                  <a:schemeClr val="hlink"/>
                </a:solidFill>
              </a:rPr>
              <a:t>4</a:t>
            </a:r>
            <a:r>
              <a:rPr lang="en-US" sz="3200" dirty="0">
                <a:solidFill>
                  <a:schemeClr val="hlink"/>
                </a:solidFill>
              </a:rPr>
              <a:t> … B</a:t>
            </a:r>
            <a:r>
              <a:rPr lang="en-US" sz="3200" baseline="-25000" dirty="0">
                <a:solidFill>
                  <a:schemeClr val="hlink"/>
                </a:solidFill>
              </a:rPr>
              <a:t>n-1</a:t>
            </a:r>
            <a:r>
              <a:rPr lang="en-US" sz="3200" dirty="0">
                <a:solidFill>
                  <a:schemeClr val="hlink"/>
                </a:solidFill>
              </a:rPr>
              <a:t> )</a:t>
            </a:r>
          </a:p>
          <a:p>
            <a:r>
              <a:rPr lang="en-US" sz="3200" dirty="0"/>
              <a:t>…</a:t>
            </a:r>
          </a:p>
          <a:p>
            <a:r>
              <a:rPr lang="en-US" sz="3200" dirty="0">
                <a:solidFill>
                  <a:schemeClr val="hlink"/>
                </a:solidFill>
              </a:rPr>
              <a:t>(B</a:t>
            </a:r>
            <a:r>
              <a:rPr lang="en-US" sz="3200" baseline="-25000" dirty="0">
                <a:solidFill>
                  <a:schemeClr val="hlink"/>
                </a:solidFill>
              </a:rPr>
              <a:t>1</a:t>
            </a:r>
            <a:r>
              <a:rPr lang="en-US" sz="3200" dirty="0">
                <a:solidFill>
                  <a:schemeClr val="hlink"/>
                </a:solidFill>
              </a:rPr>
              <a:t> B</a:t>
            </a:r>
            <a:r>
              <a:rPr lang="en-US" sz="3200" baseline="-25000" dirty="0">
                <a:solidFill>
                  <a:schemeClr val="hlink"/>
                </a:solidFill>
              </a:rPr>
              <a:t>2</a:t>
            </a:r>
            <a:r>
              <a:rPr lang="en-US" sz="3200" dirty="0">
                <a:solidFill>
                  <a:schemeClr val="hlink"/>
                </a:solidFill>
              </a:rPr>
              <a:t> B</a:t>
            </a:r>
            <a:r>
              <a:rPr lang="en-US" sz="3200" baseline="-25000" dirty="0">
                <a:solidFill>
                  <a:schemeClr val="hlink"/>
                </a:solidFill>
              </a:rPr>
              <a:t>3</a:t>
            </a:r>
            <a:r>
              <a:rPr lang="en-US" sz="3200" dirty="0">
                <a:solidFill>
                  <a:schemeClr val="hlink"/>
                </a:solidFill>
              </a:rPr>
              <a:t> B</a:t>
            </a:r>
            <a:r>
              <a:rPr lang="en-US" sz="3200" baseline="-25000" dirty="0">
                <a:solidFill>
                  <a:schemeClr val="hlink"/>
                </a:solidFill>
              </a:rPr>
              <a:t>4</a:t>
            </a:r>
            <a:r>
              <a:rPr lang="en-US" sz="3200" dirty="0">
                <a:solidFill>
                  <a:schemeClr val="hlink"/>
                </a:solidFill>
              </a:rPr>
              <a:t> …)</a:t>
            </a:r>
            <a:r>
              <a:rPr lang="en-US" sz="3200" dirty="0"/>
              <a:t> B</a:t>
            </a:r>
            <a:r>
              <a:rPr lang="en-US" sz="3200" baseline="-25000" dirty="0"/>
              <a:t>n-1</a:t>
            </a:r>
            <a:r>
              <a:rPr lang="en-US" sz="3200" dirty="0"/>
              <a:t> </a:t>
            </a:r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Solving     B</a:t>
            </a:r>
            <a:r>
              <a:rPr lang="en-US" baseline="-25000">
                <a:solidFill>
                  <a:schemeClr val="tx1"/>
                </a:solidFill>
              </a:rPr>
              <a:t>1</a:t>
            </a:r>
            <a:r>
              <a:rPr lang="en-US">
                <a:solidFill>
                  <a:schemeClr val="tx1"/>
                </a:solidFill>
              </a:rPr>
              <a:t> B</a:t>
            </a:r>
            <a:r>
              <a:rPr lang="en-US" baseline="-25000">
                <a:solidFill>
                  <a:schemeClr val="tx1"/>
                </a:solidFill>
              </a:rPr>
              <a:t>2</a:t>
            </a:r>
            <a:r>
              <a:rPr lang="en-US">
                <a:solidFill>
                  <a:schemeClr val="tx1"/>
                </a:solidFill>
              </a:rPr>
              <a:t> B</a:t>
            </a:r>
            <a:r>
              <a:rPr lang="en-US" baseline="-25000">
                <a:solidFill>
                  <a:schemeClr val="tx1"/>
                </a:solidFill>
              </a:rPr>
              <a:t>3</a:t>
            </a:r>
            <a:r>
              <a:rPr lang="en-US">
                <a:solidFill>
                  <a:schemeClr val="tx1"/>
                </a:solidFill>
              </a:rPr>
              <a:t> B</a:t>
            </a:r>
            <a:r>
              <a:rPr lang="en-US" baseline="-25000">
                <a:solidFill>
                  <a:schemeClr val="tx1"/>
                </a:solidFill>
              </a:rPr>
              <a:t>4</a:t>
            </a:r>
            <a:r>
              <a:rPr lang="en-US">
                <a:solidFill>
                  <a:schemeClr val="tx1"/>
                </a:solidFill>
              </a:rPr>
              <a:t> … B</a:t>
            </a:r>
            <a:r>
              <a:rPr lang="en-US" baseline="-25000">
                <a:solidFill>
                  <a:schemeClr val="tx1"/>
                </a:solidFill>
              </a:rPr>
              <a:t>n-1</a:t>
            </a:r>
            <a:endParaRPr lang="th-TH" baseline="-2500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79712" y="3140968"/>
            <a:ext cx="3960440" cy="432048"/>
          </a:xfrm>
          <a:prstGeom prst="rect">
            <a:avLst/>
          </a:prstGeom>
          <a:solidFill>
            <a:srgbClr val="0D0D0D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 problem</a:t>
            </a:r>
            <a:endParaRPr lang="th-TH" dirty="0"/>
          </a:p>
        </p:txBody>
      </p:sp>
      <p:sp>
        <p:nvSpPr>
          <p:cNvPr id="6" name="Rectangle 5"/>
          <p:cNvSpPr/>
          <p:nvPr/>
        </p:nvSpPr>
        <p:spPr>
          <a:xfrm>
            <a:off x="3059832" y="3645024"/>
            <a:ext cx="2880320" cy="432048"/>
          </a:xfrm>
          <a:prstGeom prst="rect">
            <a:avLst/>
          </a:prstGeom>
          <a:solidFill>
            <a:srgbClr val="0D0D0D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 problem</a:t>
            </a:r>
            <a:endParaRPr lang="th-TH" dirty="0"/>
          </a:p>
        </p:txBody>
      </p:sp>
      <p:sp>
        <p:nvSpPr>
          <p:cNvPr id="7" name="Rectangle 6"/>
          <p:cNvSpPr/>
          <p:nvPr/>
        </p:nvSpPr>
        <p:spPr>
          <a:xfrm>
            <a:off x="3563888" y="4149080"/>
            <a:ext cx="2376264" cy="432048"/>
          </a:xfrm>
          <a:prstGeom prst="rect">
            <a:avLst/>
          </a:prstGeom>
          <a:solidFill>
            <a:srgbClr val="0D0D0D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 problem</a:t>
            </a:r>
            <a:endParaRPr lang="th-TH" dirty="0"/>
          </a:p>
        </p:txBody>
      </p:sp>
      <p:sp>
        <p:nvSpPr>
          <p:cNvPr id="8" name="Rectangle 7"/>
          <p:cNvSpPr/>
          <p:nvPr/>
        </p:nvSpPr>
        <p:spPr>
          <a:xfrm>
            <a:off x="1475656" y="4149080"/>
            <a:ext cx="2016224" cy="432048"/>
          </a:xfrm>
          <a:prstGeom prst="rect">
            <a:avLst/>
          </a:prstGeom>
          <a:solidFill>
            <a:srgbClr val="0D0D0D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 problem</a:t>
            </a:r>
            <a:endParaRPr lang="th-TH" dirty="0"/>
          </a:p>
        </p:txBody>
      </p:sp>
      <p:sp>
        <p:nvSpPr>
          <p:cNvPr id="9" name="Rectangle 8"/>
          <p:cNvSpPr/>
          <p:nvPr/>
        </p:nvSpPr>
        <p:spPr>
          <a:xfrm>
            <a:off x="1475656" y="3645024"/>
            <a:ext cx="1512168" cy="432048"/>
          </a:xfrm>
          <a:prstGeom prst="rect">
            <a:avLst/>
          </a:prstGeom>
          <a:solidFill>
            <a:srgbClr val="0D0D0D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 problem</a:t>
            </a:r>
            <a:endParaRPr lang="th-TH" dirty="0"/>
          </a:p>
        </p:txBody>
      </p:sp>
      <p:sp>
        <p:nvSpPr>
          <p:cNvPr id="10" name="Rectangle 9"/>
          <p:cNvSpPr/>
          <p:nvPr/>
        </p:nvSpPr>
        <p:spPr>
          <a:xfrm>
            <a:off x="1475656" y="5085184"/>
            <a:ext cx="3168352" cy="432048"/>
          </a:xfrm>
          <a:prstGeom prst="rect">
            <a:avLst/>
          </a:prstGeom>
          <a:solidFill>
            <a:srgbClr val="0D0D0D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 problem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Chain Multiplication</a:t>
            </a:r>
            <a:endParaRPr lang="th-TH"/>
          </a:p>
        </p:txBody>
      </p:sp>
      <p:sp>
        <p:nvSpPr>
          <p:cNvPr id="138245" name="Oval 5"/>
          <p:cNvSpPr>
            <a:spLocks noChangeArrowheads="1"/>
          </p:cNvSpPr>
          <p:nvPr/>
        </p:nvSpPr>
        <p:spPr bwMode="auto">
          <a:xfrm>
            <a:off x="3348038" y="1916113"/>
            <a:ext cx="1439862" cy="7921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B</a:t>
            </a:r>
            <a:r>
              <a:rPr lang="en-US" baseline="-25000"/>
              <a:t>1</a:t>
            </a:r>
            <a:r>
              <a:rPr lang="en-US"/>
              <a:t>…B</a:t>
            </a:r>
            <a:r>
              <a:rPr lang="en-US" baseline="-25000"/>
              <a:t>N-1</a:t>
            </a:r>
            <a:endParaRPr lang="th-TH" baseline="-25000"/>
          </a:p>
        </p:txBody>
      </p:sp>
      <p:sp>
        <p:nvSpPr>
          <p:cNvPr id="138246" name="Oval 6"/>
          <p:cNvSpPr>
            <a:spLocks noChangeArrowheads="1"/>
          </p:cNvSpPr>
          <p:nvPr/>
        </p:nvSpPr>
        <p:spPr bwMode="auto">
          <a:xfrm>
            <a:off x="971550" y="3068638"/>
            <a:ext cx="1584325" cy="7921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(B</a:t>
            </a:r>
            <a:r>
              <a:rPr lang="en-US" baseline="-25000"/>
              <a:t>1</a:t>
            </a:r>
            <a:r>
              <a:rPr lang="en-US"/>
              <a:t>)(B</a:t>
            </a:r>
            <a:r>
              <a:rPr lang="en-US" baseline="-25000"/>
              <a:t>2</a:t>
            </a:r>
            <a:r>
              <a:rPr lang="en-US"/>
              <a:t>…B</a:t>
            </a:r>
            <a:r>
              <a:rPr lang="en-US" baseline="-25000"/>
              <a:t>N-1</a:t>
            </a:r>
            <a:r>
              <a:rPr lang="en-US"/>
              <a:t>)</a:t>
            </a:r>
            <a:endParaRPr lang="th-TH"/>
          </a:p>
        </p:txBody>
      </p:sp>
      <p:sp>
        <p:nvSpPr>
          <p:cNvPr id="138247" name="Oval 7"/>
          <p:cNvSpPr>
            <a:spLocks noChangeArrowheads="1"/>
          </p:cNvSpPr>
          <p:nvPr/>
        </p:nvSpPr>
        <p:spPr bwMode="auto">
          <a:xfrm>
            <a:off x="3132138" y="3068638"/>
            <a:ext cx="2016125" cy="7921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(B</a:t>
            </a:r>
            <a:r>
              <a:rPr lang="en-US" baseline="-25000"/>
              <a:t>1</a:t>
            </a:r>
            <a:r>
              <a:rPr lang="en-US"/>
              <a:t>B</a:t>
            </a:r>
            <a:r>
              <a:rPr lang="en-US" baseline="-25000"/>
              <a:t>2</a:t>
            </a:r>
            <a:r>
              <a:rPr lang="en-US"/>
              <a:t>)(B</a:t>
            </a:r>
            <a:r>
              <a:rPr lang="en-US" baseline="-25000"/>
              <a:t>3</a:t>
            </a:r>
            <a:r>
              <a:rPr lang="en-US"/>
              <a:t>…B</a:t>
            </a:r>
            <a:r>
              <a:rPr lang="en-US" baseline="-25000"/>
              <a:t>N-1</a:t>
            </a:r>
            <a:r>
              <a:rPr lang="en-US"/>
              <a:t>)</a:t>
            </a:r>
            <a:endParaRPr lang="th-TH"/>
          </a:p>
        </p:txBody>
      </p:sp>
      <p:sp>
        <p:nvSpPr>
          <p:cNvPr id="138248" name="Oval 8"/>
          <p:cNvSpPr>
            <a:spLocks noChangeArrowheads="1"/>
          </p:cNvSpPr>
          <p:nvPr/>
        </p:nvSpPr>
        <p:spPr bwMode="auto">
          <a:xfrm>
            <a:off x="7380288" y="3141663"/>
            <a:ext cx="1439862" cy="7921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(B</a:t>
            </a:r>
            <a:r>
              <a:rPr lang="en-US" baseline="-25000"/>
              <a:t>1</a:t>
            </a:r>
            <a:r>
              <a:rPr lang="en-US"/>
              <a:t>…)(B</a:t>
            </a:r>
            <a:r>
              <a:rPr lang="en-US" baseline="-25000"/>
              <a:t>N-1</a:t>
            </a:r>
            <a:r>
              <a:rPr lang="en-US"/>
              <a:t>)</a:t>
            </a:r>
            <a:endParaRPr lang="th-TH"/>
          </a:p>
        </p:txBody>
      </p:sp>
      <p:sp>
        <p:nvSpPr>
          <p:cNvPr id="138249" name="Oval 9"/>
          <p:cNvSpPr>
            <a:spLocks noChangeArrowheads="1"/>
          </p:cNvSpPr>
          <p:nvPr/>
        </p:nvSpPr>
        <p:spPr bwMode="auto">
          <a:xfrm>
            <a:off x="6156325" y="4508500"/>
            <a:ext cx="2016125" cy="7921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(B</a:t>
            </a:r>
            <a:r>
              <a:rPr lang="en-US" baseline="-25000"/>
              <a:t>…</a:t>
            </a:r>
            <a:r>
              <a:rPr lang="en-US"/>
              <a:t>)(B</a:t>
            </a:r>
            <a:r>
              <a:rPr lang="en-US" baseline="-25000"/>
              <a:t>2</a:t>
            </a:r>
            <a:r>
              <a:rPr lang="en-US"/>
              <a:t>…B</a:t>
            </a:r>
            <a:r>
              <a:rPr lang="en-US" baseline="-25000"/>
              <a:t>N-2</a:t>
            </a:r>
            <a:r>
              <a:rPr lang="en-US"/>
              <a:t>)</a:t>
            </a:r>
            <a:endParaRPr lang="th-TH"/>
          </a:p>
        </p:txBody>
      </p:sp>
      <p:sp>
        <p:nvSpPr>
          <p:cNvPr id="138250" name="Line 10"/>
          <p:cNvSpPr>
            <a:spLocks noChangeShapeType="1"/>
          </p:cNvSpPr>
          <p:nvPr/>
        </p:nvSpPr>
        <p:spPr bwMode="auto">
          <a:xfrm flipH="1">
            <a:off x="1979613" y="2565400"/>
            <a:ext cx="14398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38251" name="Line 11"/>
          <p:cNvSpPr>
            <a:spLocks noChangeShapeType="1"/>
          </p:cNvSpPr>
          <p:nvPr/>
        </p:nvSpPr>
        <p:spPr bwMode="auto">
          <a:xfrm>
            <a:off x="4067175" y="278130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38252" name="Line 12"/>
          <p:cNvSpPr>
            <a:spLocks noChangeShapeType="1"/>
          </p:cNvSpPr>
          <p:nvPr/>
        </p:nvSpPr>
        <p:spPr bwMode="auto">
          <a:xfrm>
            <a:off x="4859338" y="2565400"/>
            <a:ext cx="2449512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38253" name="Line 13"/>
          <p:cNvSpPr>
            <a:spLocks noChangeShapeType="1"/>
          </p:cNvSpPr>
          <p:nvPr/>
        </p:nvSpPr>
        <p:spPr bwMode="auto">
          <a:xfrm flipH="1">
            <a:off x="7308850" y="3714752"/>
            <a:ext cx="477860" cy="7223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38254" name="Text Box 14"/>
          <p:cNvSpPr txBox="1">
            <a:spLocks noChangeArrowheads="1"/>
          </p:cNvSpPr>
          <p:nvPr/>
        </p:nvSpPr>
        <p:spPr bwMode="auto">
          <a:xfrm>
            <a:off x="539750" y="4581525"/>
            <a:ext cx="50403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…            …            …             …</a:t>
            </a:r>
            <a:endParaRPr lang="th-TH"/>
          </a:p>
        </p:txBody>
      </p:sp>
      <p:sp>
        <p:nvSpPr>
          <p:cNvPr id="138255" name="Text Box 15"/>
          <p:cNvSpPr txBox="1">
            <a:spLocks noChangeArrowheads="1"/>
          </p:cNvSpPr>
          <p:nvPr/>
        </p:nvSpPr>
        <p:spPr bwMode="auto">
          <a:xfrm>
            <a:off x="5651500" y="3357563"/>
            <a:ext cx="15843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…</a:t>
            </a:r>
            <a:endParaRPr lang="th-TH"/>
          </a:p>
        </p:txBody>
      </p:sp>
      <p:sp>
        <p:nvSpPr>
          <p:cNvPr id="138258" name="Line 18"/>
          <p:cNvSpPr>
            <a:spLocks noChangeShapeType="1"/>
          </p:cNvSpPr>
          <p:nvPr/>
        </p:nvSpPr>
        <p:spPr bwMode="auto">
          <a:xfrm>
            <a:off x="1857356" y="3643315"/>
            <a:ext cx="193694" cy="15144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38259" name="Oval 19"/>
          <p:cNvSpPr>
            <a:spLocks noChangeArrowheads="1"/>
          </p:cNvSpPr>
          <p:nvPr/>
        </p:nvSpPr>
        <p:spPr bwMode="auto">
          <a:xfrm>
            <a:off x="1142977" y="5229225"/>
            <a:ext cx="1773262" cy="7921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(</a:t>
            </a:r>
            <a:r>
              <a:rPr lang="en-US" dirty="0"/>
              <a:t>B</a:t>
            </a:r>
            <a:r>
              <a:rPr lang="en-US" baseline="-25000" dirty="0"/>
              <a:t>2</a:t>
            </a:r>
            <a:r>
              <a:rPr lang="en-US" dirty="0"/>
              <a:t>…B</a:t>
            </a:r>
            <a:r>
              <a:rPr lang="en-US" baseline="-25000" dirty="0"/>
              <a:t>N-2</a:t>
            </a:r>
            <a:r>
              <a:rPr lang="en-US" dirty="0" smtClean="0"/>
              <a:t>) (B</a:t>
            </a:r>
            <a:r>
              <a:rPr lang="en-US" baseline="-25000" dirty="0" smtClean="0"/>
              <a:t>N-1</a:t>
            </a:r>
            <a:r>
              <a:rPr lang="en-US" dirty="0" smtClean="0"/>
              <a:t>)</a:t>
            </a:r>
            <a:endParaRPr lang="th-TH" dirty="0"/>
          </a:p>
        </p:txBody>
      </p:sp>
      <p:sp>
        <p:nvSpPr>
          <p:cNvPr id="138260" name="Rectangle 20"/>
          <p:cNvSpPr>
            <a:spLocks noChangeArrowheads="1"/>
          </p:cNvSpPr>
          <p:nvPr/>
        </p:nvSpPr>
        <p:spPr bwMode="auto">
          <a:xfrm>
            <a:off x="1142976" y="5286388"/>
            <a:ext cx="1152525" cy="720725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38261" name="Rectangle 21"/>
          <p:cNvSpPr>
            <a:spLocks noChangeArrowheads="1"/>
          </p:cNvSpPr>
          <p:nvPr/>
        </p:nvSpPr>
        <p:spPr bwMode="auto">
          <a:xfrm>
            <a:off x="6877050" y="4581525"/>
            <a:ext cx="1152525" cy="720725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Deriving the Recurrent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mcm</a:t>
            </a:r>
            <a:r>
              <a:rPr lang="en-US" dirty="0" smtClean="0"/>
              <a:t>(</a:t>
            </a:r>
            <a:r>
              <a:rPr lang="en-US" dirty="0" err="1" smtClean="0"/>
              <a:t>l,r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least cost to multiply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l</a:t>
            </a:r>
            <a:r>
              <a:rPr lang="en-US" dirty="0" smtClean="0"/>
              <a:t> … B</a:t>
            </a:r>
            <a:r>
              <a:rPr lang="en-US" baseline="-25000" dirty="0" smtClean="0"/>
              <a:t>r</a:t>
            </a:r>
          </a:p>
          <a:p>
            <a:pPr lvl="1"/>
            <a:endParaRPr lang="en-US" baseline="-25000" dirty="0" smtClean="0"/>
          </a:p>
          <a:p>
            <a:r>
              <a:rPr lang="en-US" dirty="0" smtClean="0"/>
              <a:t>The solution is </a:t>
            </a:r>
            <a:r>
              <a:rPr lang="en-US" dirty="0" err="1" smtClean="0"/>
              <a:t>mcm</a:t>
            </a:r>
            <a:r>
              <a:rPr lang="en-US" dirty="0" smtClean="0"/>
              <a:t>(1,n-1)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Recurrence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928802"/>
            <a:ext cx="8001000" cy="4090998"/>
          </a:xfrm>
        </p:spPr>
        <p:txBody>
          <a:bodyPr/>
          <a:lstStyle/>
          <a:p>
            <a:r>
              <a:rPr lang="en-US" dirty="0" smtClean="0"/>
              <a:t>Initial Case</a:t>
            </a:r>
          </a:p>
          <a:p>
            <a:pPr lvl="1"/>
            <a:r>
              <a:rPr lang="en-US" dirty="0" err="1" smtClean="0"/>
              <a:t>mcm</a:t>
            </a:r>
            <a:r>
              <a:rPr lang="en-US" dirty="0" smtClean="0"/>
              <a:t>(</a:t>
            </a:r>
            <a:r>
              <a:rPr lang="en-US" dirty="0" err="1" smtClean="0"/>
              <a:t>x,x</a:t>
            </a:r>
            <a:r>
              <a:rPr lang="en-US" dirty="0" smtClean="0"/>
              <a:t>) = 0</a:t>
            </a:r>
          </a:p>
          <a:p>
            <a:pPr lvl="1"/>
            <a:r>
              <a:rPr lang="en-US" dirty="0" err="1" smtClean="0"/>
              <a:t>mcm</a:t>
            </a:r>
            <a:r>
              <a:rPr lang="en-US" dirty="0" smtClean="0"/>
              <a:t>(x,x+1) = a[x] * a[x+1] * a[x+2]</a:t>
            </a:r>
          </a:p>
          <a:p>
            <a:pPr lvl="1"/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Recurrence</a:t>
            </a:r>
            <a:endParaRPr lang="th-TH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285984" y="1928802"/>
            <a:ext cx="6572295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 smtClean="0"/>
              <a:t>min cost of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l</a:t>
            </a:r>
            <a:r>
              <a:rPr lang="en-US" dirty="0" smtClean="0"/>
              <a:t> </a:t>
            </a:r>
            <a:r>
              <a:rPr lang="en-US" dirty="0">
                <a:solidFill>
                  <a:schemeClr val="hlink"/>
                </a:solidFill>
              </a:rPr>
              <a:t>(</a:t>
            </a:r>
            <a:r>
              <a:rPr lang="en-US" dirty="0" smtClean="0">
                <a:solidFill>
                  <a:schemeClr val="hlink"/>
                </a:solidFill>
              </a:rPr>
              <a:t>B</a:t>
            </a:r>
            <a:r>
              <a:rPr lang="en-US" baseline="-25000" dirty="0" smtClean="0">
                <a:solidFill>
                  <a:schemeClr val="hlink"/>
                </a:solidFill>
              </a:rPr>
              <a:t>l+1</a:t>
            </a:r>
            <a:r>
              <a:rPr lang="en-US" dirty="0" smtClean="0">
                <a:solidFill>
                  <a:schemeClr val="hlink"/>
                </a:solidFill>
              </a:rPr>
              <a:t> B</a:t>
            </a:r>
            <a:r>
              <a:rPr lang="en-US" baseline="-25000" dirty="0" smtClean="0">
                <a:solidFill>
                  <a:schemeClr val="hlink"/>
                </a:solidFill>
              </a:rPr>
              <a:t>l+2</a:t>
            </a:r>
            <a:r>
              <a:rPr lang="en-US" dirty="0" smtClean="0">
                <a:solidFill>
                  <a:schemeClr val="hlink"/>
                </a:solidFill>
              </a:rPr>
              <a:t> B</a:t>
            </a:r>
            <a:r>
              <a:rPr lang="en-US" baseline="-25000" dirty="0" smtClean="0">
                <a:solidFill>
                  <a:schemeClr val="hlink"/>
                </a:solidFill>
              </a:rPr>
              <a:t>l+3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hlink"/>
                </a:solidFill>
              </a:rPr>
              <a:t>… </a:t>
            </a:r>
            <a:r>
              <a:rPr lang="en-US" dirty="0" smtClean="0">
                <a:solidFill>
                  <a:schemeClr val="hlink"/>
                </a:solidFill>
              </a:rPr>
              <a:t>B</a:t>
            </a:r>
            <a:r>
              <a:rPr lang="en-US" baseline="-25000" dirty="0" smtClean="0">
                <a:solidFill>
                  <a:schemeClr val="hlink"/>
                </a:solidFill>
              </a:rPr>
              <a:t>r</a:t>
            </a:r>
            <a:r>
              <a:rPr lang="en-US" dirty="0" smtClean="0">
                <a:solidFill>
                  <a:schemeClr val="hlink"/>
                </a:solidFill>
              </a:rPr>
              <a:t> )	 + a</a:t>
            </a:r>
            <a:r>
              <a:rPr lang="en-US" baseline="-25000" dirty="0" smtClean="0">
                <a:solidFill>
                  <a:schemeClr val="hlink"/>
                </a:solidFill>
              </a:rPr>
              <a:t>l</a:t>
            </a:r>
            <a:r>
              <a:rPr lang="en-US" dirty="0" smtClean="0">
                <a:solidFill>
                  <a:schemeClr val="hlink"/>
                </a:solidFill>
              </a:rPr>
              <a:t>•a</a:t>
            </a:r>
            <a:r>
              <a:rPr lang="en-US" baseline="-25000" dirty="0" smtClean="0">
                <a:solidFill>
                  <a:schemeClr val="hlink"/>
                </a:solidFill>
              </a:rPr>
              <a:t>l+1</a:t>
            </a:r>
            <a:r>
              <a:rPr lang="en-US" dirty="0" smtClean="0">
                <a:solidFill>
                  <a:schemeClr val="hlink"/>
                </a:solidFill>
              </a:rPr>
              <a:t>•a</a:t>
            </a:r>
            <a:r>
              <a:rPr lang="en-US" baseline="-25000" dirty="0" smtClean="0">
                <a:solidFill>
                  <a:schemeClr val="hlink"/>
                </a:solidFill>
              </a:rPr>
              <a:t>r+1</a:t>
            </a:r>
            <a:endParaRPr lang="en-US" baseline="-25000" dirty="0">
              <a:solidFill>
                <a:schemeClr val="hlink"/>
              </a:solidFill>
            </a:endParaRPr>
          </a:p>
          <a:p>
            <a:endParaRPr lang="en-US" dirty="0">
              <a:solidFill>
                <a:schemeClr val="hlink"/>
              </a:solidFill>
            </a:endParaRPr>
          </a:p>
          <a:p>
            <a:r>
              <a:rPr lang="en-US" dirty="0" smtClean="0"/>
              <a:t>min cost of </a:t>
            </a:r>
            <a:r>
              <a:rPr lang="en-US" dirty="0" smtClean="0">
                <a:solidFill>
                  <a:schemeClr val="hlink"/>
                </a:solidFill>
              </a:rPr>
              <a:t>(</a:t>
            </a:r>
            <a:r>
              <a:rPr lang="en-US" dirty="0" err="1" smtClean="0">
                <a:solidFill>
                  <a:schemeClr val="hlink"/>
                </a:solidFill>
              </a:rPr>
              <a:t>B</a:t>
            </a:r>
            <a:r>
              <a:rPr lang="en-US" baseline="-25000" dirty="0" err="1" smtClean="0">
                <a:solidFill>
                  <a:schemeClr val="hlink"/>
                </a:solidFill>
              </a:rPr>
              <a:t>l</a:t>
            </a:r>
            <a:r>
              <a:rPr lang="en-US" dirty="0" smtClean="0">
                <a:solidFill>
                  <a:schemeClr val="hlink"/>
                </a:solidFill>
              </a:rPr>
              <a:t> B</a:t>
            </a:r>
            <a:r>
              <a:rPr lang="en-US" baseline="-25000" dirty="0" smtClean="0">
                <a:solidFill>
                  <a:schemeClr val="hlink"/>
                </a:solidFill>
              </a:rPr>
              <a:t>l+1</a:t>
            </a:r>
            <a:r>
              <a:rPr lang="en-US" dirty="0">
                <a:solidFill>
                  <a:schemeClr val="hlink"/>
                </a:solidFill>
              </a:rPr>
              <a:t>)</a:t>
            </a:r>
            <a:r>
              <a:rPr lang="en-US" dirty="0"/>
              <a:t> </a:t>
            </a:r>
            <a:r>
              <a:rPr lang="en-US" dirty="0">
                <a:solidFill>
                  <a:schemeClr val="hlink"/>
                </a:solidFill>
              </a:rPr>
              <a:t>(</a:t>
            </a:r>
            <a:r>
              <a:rPr lang="en-US" dirty="0" smtClean="0">
                <a:solidFill>
                  <a:schemeClr val="hlink"/>
                </a:solidFill>
              </a:rPr>
              <a:t>B</a:t>
            </a:r>
            <a:r>
              <a:rPr lang="en-US" baseline="-25000" dirty="0" smtClean="0">
                <a:solidFill>
                  <a:schemeClr val="hlink"/>
                </a:solidFill>
              </a:rPr>
              <a:t>l+2</a:t>
            </a:r>
            <a:r>
              <a:rPr lang="en-US" dirty="0" smtClean="0">
                <a:solidFill>
                  <a:schemeClr val="hlink"/>
                </a:solidFill>
              </a:rPr>
              <a:t> B</a:t>
            </a:r>
            <a:r>
              <a:rPr lang="en-US" baseline="-25000" dirty="0" smtClean="0">
                <a:solidFill>
                  <a:schemeClr val="hlink"/>
                </a:solidFill>
              </a:rPr>
              <a:t>l+3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hlink"/>
                </a:solidFill>
              </a:rPr>
              <a:t>… </a:t>
            </a:r>
            <a:r>
              <a:rPr lang="en-US" dirty="0" smtClean="0">
                <a:solidFill>
                  <a:schemeClr val="hlink"/>
                </a:solidFill>
              </a:rPr>
              <a:t>B</a:t>
            </a:r>
            <a:r>
              <a:rPr lang="en-US" baseline="-25000" dirty="0" smtClean="0">
                <a:solidFill>
                  <a:schemeClr val="hlink"/>
                </a:solidFill>
              </a:rPr>
              <a:t>r</a:t>
            </a:r>
            <a:r>
              <a:rPr lang="en-US" dirty="0" smtClean="0">
                <a:solidFill>
                  <a:schemeClr val="hlink"/>
                </a:solidFill>
              </a:rPr>
              <a:t> )	 + a</a:t>
            </a:r>
            <a:r>
              <a:rPr lang="en-US" baseline="-25000" dirty="0" smtClean="0">
                <a:solidFill>
                  <a:schemeClr val="hlink"/>
                </a:solidFill>
              </a:rPr>
              <a:t>l</a:t>
            </a:r>
            <a:r>
              <a:rPr lang="en-US" dirty="0" smtClean="0">
                <a:solidFill>
                  <a:schemeClr val="hlink"/>
                </a:solidFill>
              </a:rPr>
              <a:t>•a</a:t>
            </a:r>
            <a:r>
              <a:rPr lang="en-US" baseline="-25000" dirty="0" smtClean="0">
                <a:solidFill>
                  <a:schemeClr val="hlink"/>
                </a:solidFill>
              </a:rPr>
              <a:t>l+2</a:t>
            </a:r>
            <a:r>
              <a:rPr lang="en-US" dirty="0" smtClean="0">
                <a:solidFill>
                  <a:schemeClr val="hlink"/>
                </a:solidFill>
              </a:rPr>
              <a:t>•a</a:t>
            </a:r>
            <a:r>
              <a:rPr lang="en-US" baseline="-25000" dirty="0" smtClean="0">
                <a:solidFill>
                  <a:schemeClr val="hlink"/>
                </a:solidFill>
              </a:rPr>
              <a:t>r+1</a:t>
            </a:r>
            <a:endParaRPr lang="en-US" dirty="0">
              <a:solidFill>
                <a:schemeClr val="hlink"/>
              </a:solidFill>
            </a:endParaRPr>
          </a:p>
          <a:p>
            <a:endParaRPr lang="en-US" dirty="0">
              <a:solidFill>
                <a:schemeClr val="hlink"/>
              </a:solidFill>
            </a:endParaRPr>
          </a:p>
          <a:p>
            <a:r>
              <a:rPr lang="en-US" dirty="0" smtClean="0"/>
              <a:t>min cost of </a:t>
            </a:r>
            <a:r>
              <a:rPr lang="en-US" dirty="0" smtClean="0">
                <a:solidFill>
                  <a:schemeClr val="hlink"/>
                </a:solidFill>
              </a:rPr>
              <a:t>(</a:t>
            </a:r>
            <a:r>
              <a:rPr lang="en-US" dirty="0" err="1" smtClean="0">
                <a:solidFill>
                  <a:schemeClr val="hlink"/>
                </a:solidFill>
              </a:rPr>
              <a:t>B</a:t>
            </a:r>
            <a:r>
              <a:rPr lang="en-US" baseline="-25000" dirty="0" err="1" smtClean="0">
                <a:solidFill>
                  <a:schemeClr val="hlink"/>
                </a:solidFill>
              </a:rPr>
              <a:t>l</a:t>
            </a:r>
            <a:r>
              <a:rPr lang="en-US" dirty="0" smtClean="0">
                <a:solidFill>
                  <a:schemeClr val="hlink"/>
                </a:solidFill>
              </a:rPr>
              <a:t> B</a:t>
            </a:r>
            <a:r>
              <a:rPr lang="en-US" baseline="-25000" dirty="0" smtClean="0">
                <a:solidFill>
                  <a:schemeClr val="hlink"/>
                </a:solidFill>
              </a:rPr>
              <a:t>l+1</a:t>
            </a:r>
            <a:r>
              <a:rPr lang="en-US" dirty="0" smtClean="0">
                <a:solidFill>
                  <a:schemeClr val="hlink"/>
                </a:solidFill>
              </a:rPr>
              <a:t> B</a:t>
            </a:r>
            <a:r>
              <a:rPr lang="en-US" baseline="-25000" dirty="0" smtClean="0">
                <a:solidFill>
                  <a:schemeClr val="hlink"/>
                </a:solidFill>
              </a:rPr>
              <a:t>l+2</a:t>
            </a:r>
            <a:r>
              <a:rPr lang="en-US" dirty="0">
                <a:solidFill>
                  <a:schemeClr val="hlink"/>
                </a:solidFill>
              </a:rPr>
              <a:t>) (</a:t>
            </a:r>
            <a:r>
              <a:rPr lang="en-US" dirty="0" smtClean="0">
                <a:solidFill>
                  <a:schemeClr val="hlink"/>
                </a:solidFill>
              </a:rPr>
              <a:t>B</a:t>
            </a:r>
            <a:r>
              <a:rPr lang="en-US" baseline="-25000" dirty="0" smtClean="0">
                <a:solidFill>
                  <a:schemeClr val="hlink"/>
                </a:solidFill>
              </a:rPr>
              <a:t>l+3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hlink"/>
                </a:solidFill>
              </a:rPr>
              <a:t>… </a:t>
            </a:r>
            <a:r>
              <a:rPr lang="en-US" dirty="0" smtClean="0">
                <a:solidFill>
                  <a:schemeClr val="hlink"/>
                </a:solidFill>
              </a:rPr>
              <a:t>B</a:t>
            </a:r>
            <a:r>
              <a:rPr lang="en-US" baseline="-25000" dirty="0" smtClean="0">
                <a:solidFill>
                  <a:schemeClr val="hlink"/>
                </a:solidFill>
              </a:rPr>
              <a:t>r</a:t>
            </a:r>
            <a:r>
              <a:rPr lang="en-US" dirty="0" smtClean="0">
                <a:solidFill>
                  <a:schemeClr val="hlink"/>
                </a:solidFill>
              </a:rPr>
              <a:t> )	 + a</a:t>
            </a:r>
            <a:r>
              <a:rPr lang="en-US" baseline="-25000" dirty="0" smtClean="0">
                <a:solidFill>
                  <a:schemeClr val="hlink"/>
                </a:solidFill>
              </a:rPr>
              <a:t>l</a:t>
            </a:r>
            <a:r>
              <a:rPr lang="en-US" dirty="0" smtClean="0">
                <a:solidFill>
                  <a:schemeClr val="hlink"/>
                </a:solidFill>
              </a:rPr>
              <a:t>•a</a:t>
            </a:r>
            <a:r>
              <a:rPr lang="en-US" baseline="-25000" dirty="0" smtClean="0">
                <a:solidFill>
                  <a:schemeClr val="hlink"/>
                </a:solidFill>
              </a:rPr>
              <a:t>l+3</a:t>
            </a:r>
            <a:r>
              <a:rPr lang="en-US" dirty="0" smtClean="0">
                <a:solidFill>
                  <a:schemeClr val="hlink"/>
                </a:solidFill>
              </a:rPr>
              <a:t>•a</a:t>
            </a:r>
            <a:r>
              <a:rPr lang="en-US" baseline="-25000" dirty="0" smtClean="0">
                <a:solidFill>
                  <a:schemeClr val="hlink"/>
                </a:solidFill>
              </a:rPr>
              <a:t>r+1</a:t>
            </a:r>
            <a:endParaRPr lang="en-US" dirty="0">
              <a:solidFill>
                <a:schemeClr val="hlink"/>
              </a:solidFill>
            </a:endParaRPr>
          </a:p>
          <a:p>
            <a:r>
              <a:rPr lang="en-US" dirty="0"/>
              <a:t>…</a:t>
            </a:r>
          </a:p>
          <a:p>
            <a:endParaRPr lang="en-US" dirty="0">
              <a:solidFill>
                <a:schemeClr val="hlink"/>
              </a:solidFill>
            </a:endParaRPr>
          </a:p>
          <a:p>
            <a:r>
              <a:rPr lang="en-US" dirty="0" smtClean="0"/>
              <a:t>min cost of </a:t>
            </a:r>
            <a:r>
              <a:rPr lang="en-US" dirty="0" smtClean="0">
                <a:solidFill>
                  <a:schemeClr val="hlink"/>
                </a:solidFill>
              </a:rPr>
              <a:t>(</a:t>
            </a:r>
            <a:r>
              <a:rPr lang="en-US" dirty="0" err="1" smtClean="0">
                <a:solidFill>
                  <a:schemeClr val="hlink"/>
                </a:solidFill>
              </a:rPr>
              <a:t>B</a:t>
            </a:r>
            <a:r>
              <a:rPr lang="en-US" baseline="-25000" dirty="0" err="1" smtClean="0">
                <a:solidFill>
                  <a:schemeClr val="hlink"/>
                </a:solidFill>
              </a:rPr>
              <a:t>l</a:t>
            </a:r>
            <a:r>
              <a:rPr lang="en-US" dirty="0" smtClean="0">
                <a:solidFill>
                  <a:schemeClr val="hlink"/>
                </a:solidFill>
              </a:rPr>
              <a:t> B</a:t>
            </a:r>
            <a:r>
              <a:rPr lang="en-US" baseline="-25000" dirty="0" smtClean="0">
                <a:solidFill>
                  <a:schemeClr val="hlink"/>
                </a:solidFill>
              </a:rPr>
              <a:t>l+1</a:t>
            </a:r>
            <a:r>
              <a:rPr lang="en-US" dirty="0" smtClean="0">
                <a:solidFill>
                  <a:schemeClr val="hlink"/>
                </a:solidFill>
              </a:rPr>
              <a:t> B</a:t>
            </a:r>
            <a:r>
              <a:rPr lang="en-US" baseline="-25000" dirty="0" smtClean="0">
                <a:solidFill>
                  <a:schemeClr val="hlink"/>
                </a:solidFill>
              </a:rPr>
              <a:t>l+2</a:t>
            </a:r>
            <a:r>
              <a:rPr lang="en-US" dirty="0" smtClean="0">
                <a:solidFill>
                  <a:schemeClr val="hlink"/>
                </a:solidFill>
              </a:rPr>
              <a:t> B</a:t>
            </a:r>
            <a:r>
              <a:rPr lang="en-US" baseline="-25000" dirty="0" smtClean="0">
                <a:solidFill>
                  <a:schemeClr val="hlink"/>
                </a:solidFill>
              </a:rPr>
              <a:t>l+3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hlink"/>
                </a:solidFill>
              </a:rPr>
              <a:t>…)</a:t>
            </a:r>
            <a:r>
              <a:rPr lang="en-US" dirty="0"/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r	</a:t>
            </a:r>
            <a:r>
              <a:rPr lang="en-US" dirty="0" smtClean="0">
                <a:solidFill>
                  <a:schemeClr val="hlink"/>
                </a:solidFill>
              </a:rPr>
              <a:t> + a</a:t>
            </a:r>
            <a:r>
              <a:rPr lang="en-US" baseline="-25000" dirty="0" smtClean="0">
                <a:solidFill>
                  <a:schemeClr val="hlink"/>
                </a:solidFill>
              </a:rPr>
              <a:t>l</a:t>
            </a:r>
            <a:r>
              <a:rPr lang="en-US" dirty="0" smtClean="0">
                <a:solidFill>
                  <a:schemeClr val="hlink"/>
                </a:solidFill>
              </a:rPr>
              <a:t>•a</a:t>
            </a:r>
            <a:r>
              <a:rPr lang="en-US" baseline="-25000" dirty="0" smtClean="0">
                <a:solidFill>
                  <a:schemeClr val="hlink"/>
                </a:solidFill>
              </a:rPr>
              <a:t>r</a:t>
            </a:r>
            <a:r>
              <a:rPr lang="en-US" dirty="0" smtClean="0">
                <a:solidFill>
                  <a:schemeClr val="hlink"/>
                </a:solidFill>
              </a:rPr>
              <a:t>•a</a:t>
            </a:r>
            <a:r>
              <a:rPr lang="en-US" baseline="-25000" dirty="0" smtClean="0">
                <a:solidFill>
                  <a:schemeClr val="hlink"/>
                </a:solidFill>
              </a:rPr>
              <a:t>r+1</a:t>
            </a:r>
            <a:endParaRPr lang="th-TH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428596" y="2500306"/>
            <a:ext cx="1500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mcm</a:t>
            </a:r>
            <a:r>
              <a:rPr lang="en-US" dirty="0" smtClean="0"/>
              <a:t>(</a:t>
            </a:r>
            <a:r>
              <a:rPr lang="en-US" dirty="0" err="1" smtClean="0"/>
              <a:t>l,r</a:t>
            </a:r>
            <a:r>
              <a:rPr lang="en-US" dirty="0" smtClean="0"/>
              <a:t>) = min of</a:t>
            </a:r>
            <a:endParaRPr lang="th-TH" dirty="0"/>
          </a:p>
        </p:txBody>
      </p:sp>
      <p:sp>
        <p:nvSpPr>
          <p:cNvPr id="6" name="Left Brace 5"/>
          <p:cNvSpPr/>
          <p:nvPr/>
        </p:nvSpPr>
        <p:spPr>
          <a:xfrm>
            <a:off x="1785918" y="1928802"/>
            <a:ext cx="571504" cy="2214578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Recurrence</a:t>
            </a:r>
            <a:endParaRPr lang="th-TH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285984" y="1928802"/>
            <a:ext cx="6572295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 smtClean="0"/>
              <a:t>                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l</a:t>
            </a:r>
            <a:r>
              <a:rPr lang="en-US" dirty="0" smtClean="0"/>
              <a:t> </a:t>
            </a:r>
            <a:r>
              <a:rPr lang="en-US" dirty="0">
                <a:solidFill>
                  <a:schemeClr val="hlink"/>
                </a:solidFill>
              </a:rPr>
              <a:t>(</a:t>
            </a:r>
            <a:r>
              <a:rPr lang="en-US" dirty="0" smtClean="0">
                <a:solidFill>
                  <a:schemeClr val="hlink"/>
                </a:solidFill>
              </a:rPr>
              <a:t>B</a:t>
            </a:r>
            <a:r>
              <a:rPr lang="en-US" baseline="-25000" dirty="0" smtClean="0">
                <a:solidFill>
                  <a:schemeClr val="hlink"/>
                </a:solidFill>
              </a:rPr>
              <a:t>l+1</a:t>
            </a:r>
            <a:r>
              <a:rPr lang="en-US" dirty="0" smtClean="0">
                <a:solidFill>
                  <a:schemeClr val="hlink"/>
                </a:solidFill>
              </a:rPr>
              <a:t> B</a:t>
            </a:r>
            <a:r>
              <a:rPr lang="en-US" baseline="-25000" dirty="0" smtClean="0">
                <a:solidFill>
                  <a:schemeClr val="hlink"/>
                </a:solidFill>
              </a:rPr>
              <a:t>l+2</a:t>
            </a:r>
            <a:r>
              <a:rPr lang="en-US" dirty="0" smtClean="0">
                <a:solidFill>
                  <a:schemeClr val="hlink"/>
                </a:solidFill>
              </a:rPr>
              <a:t> B</a:t>
            </a:r>
            <a:r>
              <a:rPr lang="en-US" baseline="-25000" dirty="0" smtClean="0">
                <a:solidFill>
                  <a:schemeClr val="hlink"/>
                </a:solidFill>
              </a:rPr>
              <a:t>l+3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hlink"/>
                </a:solidFill>
              </a:rPr>
              <a:t>… </a:t>
            </a:r>
            <a:r>
              <a:rPr lang="en-US" dirty="0" smtClean="0">
                <a:solidFill>
                  <a:schemeClr val="hlink"/>
                </a:solidFill>
              </a:rPr>
              <a:t>B</a:t>
            </a:r>
            <a:r>
              <a:rPr lang="en-US" baseline="-25000" dirty="0" smtClean="0">
                <a:solidFill>
                  <a:schemeClr val="hlink"/>
                </a:solidFill>
              </a:rPr>
              <a:t>r</a:t>
            </a:r>
            <a:r>
              <a:rPr lang="en-US" dirty="0" smtClean="0">
                <a:solidFill>
                  <a:schemeClr val="hlink"/>
                </a:solidFill>
              </a:rPr>
              <a:t> )	 + a</a:t>
            </a:r>
            <a:r>
              <a:rPr lang="en-US" baseline="-25000" dirty="0" smtClean="0">
                <a:solidFill>
                  <a:schemeClr val="hlink"/>
                </a:solidFill>
              </a:rPr>
              <a:t>l</a:t>
            </a:r>
            <a:r>
              <a:rPr lang="en-US" dirty="0" smtClean="0">
                <a:solidFill>
                  <a:schemeClr val="hlink"/>
                </a:solidFill>
              </a:rPr>
              <a:t>•a</a:t>
            </a:r>
            <a:r>
              <a:rPr lang="en-US" baseline="-25000" dirty="0" smtClean="0">
                <a:solidFill>
                  <a:schemeClr val="hlink"/>
                </a:solidFill>
              </a:rPr>
              <a:t>l+1</a:t>
            </a:r>
            <a:r>
              <a:rPr lang="en-US" dirty="0" smtClean="0">
                <a:solidFill>
                  <a:schemeClr val="hlink"/>
                </a:solidFill>
              </a:rPr>
              <a:t>•a</a:t>
            </a:r>
            <a:r>
              <a:rPr lang="en-US" baseline="-25000" dirty="0" smtClean="0">
                <a:solidFill>
                  <a:schemeClr val="hlink"/>
                </a:solidFill>
              </a:rPr>
              <a:t>r+1</a:t>
            </a:r>
            <a:endParaRPr lang="en-US" baseline="-25000" dirty="0">
              <a:solidFill>
                <a:schemeClr val="hlink"/>
              </a:solidFill>
            </a:endParaRPr>
          </a:p>
          <a:p>
            <a:endParaRPr lang="en-US" dirty="0">
              <a:solidFill>
                <a:schemeClr val="hlink"/>
              </a:solidFill>
            </a:endParaRPr>
          </a:p>
          <a:p>
            <a:r>
              <a:rPr lang="en-US" dirty="0" smtClean="0"/>
              <a:t>                 </a:t>
            </a:r>
            <a:r>
              <a:rPr lang="en-US" dirty="0" smtClean="0">
                <a:solidFill>
                  <a:schemeClr val="hlink"/>
                </a:solidFill>
              </a:rPr>
              <a:t>(</a:t>
            </a:r>
            <a:r>
              <a:rPr lang="en-US" dirty="0" err="1" smtClean="0">
                <a:solidFill>
                  <a:schemeClr val="hlink"/>
                </a:solidFill>
              </a:rPr>
              <a:t>B</a:t>
            </a:r>
            <a:r>
              <a:rPr lang="en-US" baseline="-25000" dirty="0" err="1" smtClean="0">
                <a:solidFill>
                  <a:schemeClr val="hlink"/>
                </a:solidFill>
              </a:rPr>
              <a:t>l</a:t>
            </a:r>
            <a:r>
              <a:rPr lang="en-US" dirty="0" smtClean="0">
                <a:solidFill>
                  <a:schemeClr val="hlink"/>
                </a:solidFill>
              </a:rPr>
              <a:t> B</a:t>
            </a:r>
            <a:r>
              <a:rPr lang="en-US" baseline="-25000" dirty="0" smtClean="0">
                <a:solidFill>
                  <a:schemeClr val="hlink"/>
                </a:solidFill>
              </a:rPr>
              <a:t>l+1</a:t>
            </a:r>
            <a:r>
              <a:rPr lang="en-US" dirty="0">
                <a:solidFill>
                  <a:schemeClr val="hlink"/>
                </a:solidFill>
              </a:rPr>
              <a:t>)</a:t>
            </a:r>
            <a:r>
              <a:rPr lang="en-US" dirty="0"/>
              <a:t> </a:t>
            </a:r>
            <a:r>
              <a:rPr lang="en-US" dirty="0">
                <a:solidFill>
                  <a:schemeClr val="hlink"/>
                </a:solidFill>
              </a:rPr>
              <a:t>(</a:t>
            </a:r>
            <a:r>
              <a:rPr lang="en-US" dirty="0" smtClean="0">
                <a:solidFill>
                  <a:schemeClr val="hlink"/>
                </a:solidFill>
              </a:rPr>
              <a:t>B</a:t>
            </a:r>
            <a:r>
              <a:rPr lang="en-US" baseline="-25000" dirty="0" smtClean="0">
                <a:solidFill>
                  <a:schemeClr val="hlink"/>
                </a:solidFill>
              </a:rPr>
              <a:t>l+2</a:t>
            </a:r>
            <a:r>
              <a:rPr lang="en-US" dirty="0" smtClean="0">
                <a:solidFill>
                  <a:schemeClr val="hlink"/>
                </a:solidFill>
              </a:rPr>
              <a:t> B</a:t>
            </a:r>
            <a:r>
              <a:rPr lang="en-US" baseline="-25000" dirty="0" smtClean="0">
                <a:solidFill>
                  <a:schemeClr val="hlink"/>
                </a:solidFill>
              </a:rPr>
              <a:t>l+3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hlink"/>
                </a:solidFill>
              </a:rPr>
              <a:t>… </a:t>
            </a:r>
            <a:r>
              <a:rPr lang="en-US" dirty="0" smtClean="0">
                <a:solidFill>
                  <a:schemeClr val="hlink"/>
                </a:solidFill>
              </a:rPr>
              <a:t>B</a:t>
            </a:r>
            <a:r>
              <a:rPr lang="en-US" baseline="-25000" dirty="0" smtClean="0">
                <a:solidFill>
                  <a:schemeClr val="hlink"/>
                </a:solidFill>
              </a:rPr>
              <a:t>r</a:t>
            </a:r>
            <a:r>
              <a:rPr lang="en-US" dirty="0" smtClean="0">
                <a:solidFill>
                  <a:schemeClr val="hlink"/>
                </a:solidFill>
              </a:rPr>
              <a:t> )	 + a</a:t>
            </a:r>
            <a:r>
              <a:rPr lang="en-US" baseline="-25000" dirty="0" smtClean="0">
                <a:solidFill>
                  <a:schemeClr val="hlink"/>
                </a:solidFill>
              </a:rPr>
              <a:t>l</a:t>
            </a:r>
            <a:r>
              <a:rPr lang="en-US" dirty="0" smtClean="0">
                <a:solidFill>
                  <a:schemeClr val="hlink"/>
                </a:solidFill>
              </a:rPr>
              <a:t>•a</a:t>
            </a:r>
            <a:r>
              <a:rPr lang="en-US" baseline="-25000" dirty="0" smtClean="0">
                <a:solidFill>
                  <a:schemeClr val="hlink"/>
                </a:solidFill>
              </a:rPr>
              <a:t>l+2</a:t>
            </a:r>
            <a:r>
              <a:rPr lang="en-US" dirty="0" smtClean="0">
                <a:solidFill>
                  <a:schemeClr val="hlink"/>
                </a:solidFill>
              </a:rPr>
              <a:t>•a</a:t>
            </a:r>
            <a:r>
              <a:rPr lang="en-US" baseline="-25000" dirty="0" smtClean="0">
                <a:solidFill>
                  <a:schemeClr val="hlink"/>
                </a:solidFill>
              </a:rPr>
              <a:t>r+1</a:t>
            </a:r>
            <a:endParaRPr lang="en-US" dirty="0">
              <a:solidFill>
                <a:schemeClr val="hlink"/>
              </a:solidFill>
            </a:endParaRPr>
          </a:p>
          <a:p>
            <a:endParaRPr lang="en-US" dirty="0">
              <a:solidFill>
                <a:schemeClr val="hlink"/>
              </a:solidFill>
            </a:endParaRPr>
          </a:p>
          <a:p>
            <a:r>
              <a:rPr lang="en-US" dirty="0" smtClean="0"/>
              <a:t>                 </a:t>
            </a:r>
            <a:r>
              <a:rPr lang="en-US" dirty="0" smtClean="0">
                <a:solidFill>
                  <a:schemeClr val="hlink"/>
                </a:solidFill>
              </a:rPr>
              <a:t>(</a:t>
            </a:r>
            <a:r>
              <a:rPr lang="en-US" dirty="0" err="1" smtClean="0">
                <a:solidFill>
                  <a:schemeClr val="hlink"/>
                </a:solidFill>
              </a:rPr>
              <a:t>B</a:t>
            </a:r>
            <a:r>
              <a:rPr lang="en-US" baseline="-25000" dirty="0" err="1" smtClean="0">
                <a:solidFill>
                  <a:schemeClr val="hlink"/>
                </a:solidFill>
              </a:rPr>
              <a:t>l</a:t>
            </a:r>
            <a:r>
              <a:rPr lang="en-US" dirty="0" smtClean="0">
                <a:solidFill>
                  <a:schemeClr val="hlink"/>
                </a:solidFill>
              </a:rPr>
              <a:t> B</a:t>
            </a:r>
            <a:r>
              <a:rPr lang="en-US" baseline="-25000" dirty="0" smtClean="0">
                <a:solidFill>
                  <a:schemeClr val="hlink"/>
                </a:solidFill>
              </a:rPr>
              <a:t>l+1</a:t>
            </a:r>
            <a:r>
              <a:rPr lang="en-US" dirty="0" smtClean="0">
                <a:solidFill>
                  <a:schemeClr val="hlink"/>
                </a:solidFill>
              </a:rPr>
              <a:t> B</a:t>
            </a:r>
            <a:r>
              <a:rPr lang="en-US" baseline="-25000" dirty="0" smtClean="0">
                <a:solidFill>
                  <a:schemeClr val="hlink"/>
                </a:solidFill>
              </a:rPr>
              <a:t>l+2</a:t>
            </a:r>
            <a:r>
              <a:rPr lang="en-US" dirty="0">
                <a:solidFill>
                  <a:schemeClr val="hlink"/>
                </a:solidFill>
              </a:rPr>
              <a:t>) (</a:t>
            </a:r>
            <a:r>
              <a:rPr lang="en-US" dirty="0" smtClean="0">
                <a:solidFill>
                  <a:schemeClr val="hlink"/>
                </a:solidFill>
              </a:rPr>
              <a:t>B</a:t>
            </a:r>
            <a:r>
              <a:rPr lang="en-US" baseline="-25000" dirty="0" smtClean="0">
                <a:solidFill>
                  <a:schemeClr val="hlink"/>
                </a:solidFill>
              </a:rPr>
              <a:t>l+3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hlink"/>
                </a:solidFill>
              </a:rPr>
              <a:t>… </a:t>
            </a:r>
            <a:r>
              <a:rPr lang="en-US" dirty="0" smtClean="0">
                <a:solidFill>
                  <a:schemeClr val="hlink"/>
                </a:solidFill>
              </a:rPr>
              <a:t>B</a:t>
            </a:r>
            <a:r>
              <a:rPr lang="en-US" baseline="-25000" dirty="0" smtClean="0">
                <a:solidFill>
                  <a:schemeClr val="hlink"/>
                </a:solidFill>
              </a:rPr>
              <a:t>r</a:t>
            </a:r>
            <a:r>
              <a:rPr lang="en-US" dirty="0" smtClean="0">
                <a:solidFill>
                  <a:schemeClr val="hlink"/>
                </a:solidFill>
              </a:rPr>
              <a:t> )	 + a</a:t>
            </a:r>
            <a:r>
              <a:rPr lang="en-US" baseline="-25000" dirty="0" smtClean="0">
                <a:solidFill>
                  <a:schemeClr val="hlink"/>
                </a:solidFill>
              </a:rPr>
              <a:t>l</a:t>
            </a:r>
            <a:r>
              <a:rPr lang="en-US" dirty="0" smtClean="0">
                <a:solidFill>
                  <a:schemeClr val="hlink"/>
                </a:solidFill>
              </a:rPr>
              <a:t>•a</a:t>
            </a:r>
            <a:r>
              <a:rPr lang="en-US" baseline="-25000" dirty="0" smtClean="0">
                <a:solidFill>
                  <a:schemeClr val="hlink"/>
                </a:solidFill>
              </a:rPr>
              <a:t>l+3</a:t>
            </a:r>
            <a:r>
              <a:rPr lang="en-US" dirty="0" smtClean="0">
                <a:solidFill>
                  <a:schemeClr val="hlink"/>
                </a:solidFill>
              </a:rPr>
              <a:t>•a</a:t>
            </a:r>
            <a:r>
              <a:rPr lang="en-US" baseline="-25000" dirty="0" smtClean="0">
                <a:solidFill>
                  <a:schemeClr val="hlink"/>
                </a:solidFill>
              </a:rPr>
              <a:t>r+1</a:t>
            </a:r>
            <a:endParaRPr lang="en-US" dirty="0">
              <a:solidFill>
                <a:schemeClr val="hlink"/>
              </a:solidFill>
            </a:endParaRPr>
          </a:p>
          <a:p>
            <a:r>
              <a:rPr lang="en-US" dirty="0"/>
              <a:t>…</a:t>
            </a:r>
          </a:p>
          <a:p>
            <a:endParaRPr lang="en-US" dirty="0">
              <a:solidFill>
                <a:schemeClr val="hlink"/>
              </a:solidFill>
            </a:endParaRPr>
          </a:p>
          <a:p>
            <a:r>
              <a:rPr lang="en-US" dirty="0" smtClean="0"/>
              <a:t>                 </a:t>
            </a:r>
            <a:r>
              <a:rPr lang="en-US" dirty="0" smtClean="0">
                <a:solidFill>
                  <a:schemeClr val="hlink"/>
                </a:solidFill>
              </a:rPr>
              <a:t>(</a:t>
            </a:r>
            <a:r>
              <a:rPr lang="en-US" dirty="0" err="1" smtClean="0">
                <a:solidFill>
                  <a:schemeClr val="hlink"/>
                </a:solidFill>
              </a:rPr>
              <a:t>B</a:t>
            </a:r>
            <a:r>
              <a:rPr lang="en-US" baseline="-25000" dirty="0" err="1" smtClean="0">
                <a:solidFill>
                  <a:schemeClr val="hlink"/>
                </a:solidFill>
              </a:rPr>
              <a:t>l</a:t>
            </a:r>
            <a:r>
              <a:rPr lang="en-US" dirty="0" smtClean="0">
                <a:solidFill>
                  <a:schemeClr val="hlink"/>
                </a:solidFill>
              </a:rPr>
              <a:t> B</a:t>
            </a:r>
            <a:r>
              <a:rPr lang="en-US" baseline="-25000" dirty="0" smtClean="0">
                <a:solidFill>
                  <a:schemeClr val="hlink"/>
                </a:solidFill>
              </a:rPr>
              <a:t>l+1</a:t>
            </a:r>
            <a:r>
              <a:rPr lang="en-US" dirty="0" smtClean="0">
                <a:solidFill>
                  <a:schemeClr val="hlink"/>
                </a:solidFill>
              </a:rPr>
              <a:t> B</a:t>
            </a:r>
            <a:r>
              <a:rPr lang="en-US" baseline="-25000" dirty="0" smtClean="0">
                <a:solidFill>
                  <a:schemeClr val="hlink"/>
                </a:solidFill>
              </a:rPr>
              <a:t>l+2</a:t>
            </a:r>
            <a:r>
              <a:rPr lang="en-US" dirty="0" smtClean="0">
                <a:solidFill>
                  <a:schemeClr val="hlink"/>
                </a:solidFill>
              </a:rPr>
              <a:t> B</a:t>
            </a:r>
            <a:r>
              <a:rPr lang="en-US" baseline="-25000" dirty="0" smtClean="0">
                <a:solidFill>
                  <a:schemeClr val="hlink"/>
                </a:solidFill>
              </a:rPr>
              <a:t>l+3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hlink"/>
                </a:solidFill>
              </a:rPr>
              <a:t>…)</a:t>
            </a:r>
            <a:r>
              <a:rPr lang="en-US" dirty="0"/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r	</a:t>
            </a:r>
            <a:r>
              <a:rPr lang="en-US" dirty="0" smtClean="0">
                <a:solidFill>
                  <a:schemeClr val="hlink"/>
                </a:solidFill>
              </a:rPr>
              <a:t> + a</a:t>
            </a:r>
            <a:r>
              <a:rPr lang="en-US" baseline="-25000" dirty="0" smtClean="0">
                <a:solidFill>
                  <a:schemeClr val="hlink"/>
                </a:solidFill>
              </a:rPr>
              <a:t>l</a:t>
            </a:r>
            <a:r>
              <a:rPr lang="en-US" dirty="0" smtClean="0">
                <a:solidFill>
                  <a:schemeClr val="hlink"/>
                </a:solidFill>
              </a:rPr>
              <a:t>•a</a:t>
            </a:r>
            <a:r>
              <a:rPr lang="en-US" baseline="-25000" dirty="0" smtClean="0">
                <a:solidFill>
                  <a:schemeClr val="hlink"/>
                </a:solidFill>
              </a:rPr>
              <a:t>r</a:t>
            </a:r>
            <a:r>
              <a:rPr lang="en-US" dirty="0" smtClean="0">
                <a:solidFill>
                  <a:schemeClr val="hlink"/>
                </a:solidFill>
              </a:rPr>
              <a:t>•a</a:t>
            </a:r>
            <a:r>
              <a:rPr lang="en-US" baseline="-25000" dirty="0" smtClean="0">
                <a:solidFill>
                  <a:schemeClr val="hlink"/>
                </a:solidFill>
              </a:rPr>
              <a:t>r+1</a:t>
            </a:r>
            <a:endParaRPr lang="th-TH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428596" y="2500306"/>
            <a:ext cx="1500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mcm</a:t>
            </a:r>
            <a:r>
              <a:rPr lang="en-US" dirty="0" smtClean="0"/>
              <a:t>(</a:t>
            </a:r>
            <a:r>
              <a:rPr lang="en-US" dirty="0" err="1" smtClean="0"/>
              <a:t>l,r</a:t>
            </a:r>
            <a:r>
              <a:rPr lang="en-US" dirty="0" smtClean="0"/>
              <a:t>) = min of</a:t>
            </a:r>
            <a:endParaRPr lang="th-TH" dirty="0"/>
          </a:p>
        </p:txBody>
      </p:sp>
      <p:sp>
        <p:nvSpPr>
          <p:cNvPr id="6" name="Left Brace 5"/>
          <p:cNvSpPr/>
          <p:nvPr/>
        </p:nvSpPr>
        <p:spPr>
          <a:xfrm>
            <a:off x="1785918" y="1928802"/>
            <a:ext cx="571504" cy="2214578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Rectangle 6"/>
          <p:cNvSpPr/>
          <p:nvPr/>
        </p:nvSpPr>
        <p:spPr>
          <a:xfrm>
            <a:off x="3995936" y="1857364"/>
            <a:ext cx="271920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mcm</a:t>
            </a:r>
            <a:r>
              <a:rPr lang="en-US" sz="1400" dirty="0" smtClean="0"/>
              <a:t>(l+1,r)</a:t>
            </a:r>
            <a:endParaRPr lang="th-TH" sz="1400" dirty="0"/>
          </a:p>
        </p:txBody>
      </p:sp>
      <p:sp>
        <p:nvSpPr>
          <p:cNvPr id="8" name="Rectangle 7"/>
          <p:cNvSpPr/>
          <p:nvPr/>
        </p:nvSpPr>
        <p:spPr>
          <a:xfrm>
            <a:off x="4643438" y="2428868"/>
            <a:ext cx="207170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mcm</a:t>
            </a:r>
            <a:r>
              <a:rPr lang="en-US" sz="1400" dirty="0" smtClean="0"/>
              <a:t>(l+2,r)</a:t>
            </a:r>
            <a:endParaRPr lang="th-TH" sz="1400" dirty="0"/>
          </a:p>
        </p:txBody>
      </p:sp>
      <p:sp>
        <p:nvSpPr>
          <p:cNvPr id="9" name="Rectangle 8"/>
          <p:cNvSpPr/>
          <p:nvPr/>
        </p:nvSpPr>
        <p:spPr>
          <a:xfrm>
            <a:off x="5143504" y="3000372"/>
            <a:ext cx="157163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mcm</a:t>
            </a:r>
            <a:r>
              <a:rPr lang="en-US" sz="1400" dirty="0" smtClean="0"/>
              <a:t>(l+3,r)</a:t>
            </a:r>
            <a:endParaRPr lang="th-TH" sz="1400" dirty="0"/>
          </a:p>
        </p:txBody>
      </p:sp>
      <p:sp>
        <p:nvSpPr>
          <p:cNvPr id="10" name="Rectangle 9"/>
          <p:cNvSpPr/>
          <p:nvPr/>
        </p:nvSpPr>
        <p:spPr>
          <a:xfrm>
            <a:off x="3714744" y="3000372"/>
            <a:ext cx="135732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mcm</a:t>
            </a:r>
            <a:r>
              <a:rPr lang="en-US" sz="1400" dirty="0" smtClean="0"/>
              <a:t>(l,l+2)</a:t>
            </a:r>
            <a:endParaRPr lang="th-TH" sz="1400" dirty="0"/>
          </a:p>
        </p:txBody>
      </p:sp>
      <p:sp>
        <p:nvSpPr>
          <p:cNvPr id="11" name="Rectangle 10"/>
          <p:cNvSpPr/>
          <p:nvPr/>
        </p:nvSpPr>
        <p:spPr>
          <a:xfrm>
            <a:off x="3714744" y="2428868"/>
            <a:ext cx="85725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mcm</a:t>
            </a:r>
            <a:r>
              <a:rPr lang="en-US" sz="1400" dirty="0" smtClean="0"/>
              <a:t>(l,l+1)</a:t>
            </a:r>
            <a:endParaRPr lang="th-TH" sz="1400" dirty="0"/>
          </a:p>
        </p:txBody>
      </p:sp>
      <p:sp>
        <p:nvSpPr>
          <p:cNvPr id="12" name="Rectangle 11"/>
          <p:cNvSpPr/>
          <p:nvPr/>
        </p:nvSpPr>
        <p:spPr>
          <a:xfrm>
            <a:off x="3714744" y="3786190"/>
            <a:ext cx="214314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mcm</a:t>
            </a:r>
            <a:r>
              <a:rPr lang="en-US" sz="1400" dirty="0" smtClean="0"/>
              <a:t>(l,r-1)</a:t>
            </a:r>
            <a:endParaRPr lang="th-TH" sz="1400" dirty="0"/>
          </a:p>
        </p:txBody>
      </p:sp>
      <p:sp>
        <p:nvSpPr>
          <p:cNvPr id="13" name="Rectangle 12"/>
          <p:cNvSpPr/>
          <p:nvPr/>
        </p:nvSpPr>
        <p:spPr>
          <a:xfrm>
            <a:off x="3707904" y="1855710"/>
            <a:ext cx="21602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</a:t>
            </a:r>
            <a:endParaRPr lang="th-TH" sz="1400" dirty="0"/>
          </a:p>
        </p:txBody>
      </p:sp>
      <p:sp>
        <p:nvSpPr>
          <p:cNvPr id="14" name="Rectangle 13"/>
          <p:cNvSpPr/>
          <p:nvPr/>
        </p:nvSpPr>
        <p:spPr>
          <a:xfrm>
            <a:off x="5940152" y="3789040"/>
            <a:ext cx="21602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</a:t>
            </a:r>
            <a:endParaRPr lang="th-TH" sz="1400" dirty="0"/>
          </a:p>
        </p:txBody>
      </p:sp>
      <p:sp>
        <p:nvSpPr>
          <p:cNvPr id="15" name="Oval 14"/>
          <p:cNvSpPr/>
          <p:nvPr/>
        </p:nvSpPr>
        <p:spPr>
          <a:xfrm>
            <a:off x="3923928" y="1916832"/>
            <a:ext cx="288032" cy="2880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th-TH" dirty="0"/>
          </a:p>
        </p:txBody>
      </p:sp>
      <p:sp>
        <p:nvSpPr>
          <p:cNvPr id="16" name="Oval 15"/>
          <p:cNvSpPr/>
          <p:nvPr/>
        </p:nvSpPr>
        <p:spPr>
          <a:xfrm>
            <a:off x="4427984" y="2492896"/>
            <a:ext cx="288032" cy="2880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th-TH" dirty="0"/>
          </a:p>
        </p:txBody>
      </p:sp>
      <p:sp>
        <p:nvSpPr>
          <p:cNvPr id="17" name="Oval 16"/>
          <p:cNvSpPr/>
          <p:nvPr/>
        </p:nvSpPr>
        <p:spPr>
          <a:xfrm>
            <a:off x="5004048" y="3068960"/>
            <a:ext cx="288032" cy="2880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th-TH" dirty="0"/>
          </a:p>
        </p:txBody>
      </p:sp>
      <p:sp>
        <p:nvSpPr>
          <p:cNvPr id="18" name="Oval 17"/>
          <p:cNvSpPr/>
          <p:nvPr/>
        </p:nvSpPr>
        <p:spPr>
          <a:xfrm>
            <a:off x="5652120" y="3861048"/>
            <a:ext cx="288032" cy="2880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th-TH" dirty="0"/>
          </a:p>
        </p:txBody>
      </p:sp>
      <p:sp>
        <p:nvSpPr>
          <p:cNvPr id="19" name="Oval 18"/>
          <p:cNvSpPr/>
          <p:nvPr/>
        </p:nvSpPr>
        <p:spPr>
          <a:xfrm>
            <a:off x="6948264" y="3861048"/>
            <a:ext cx="288032" cy="2880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th-TH" dirty="0"/>
          </a:p>
        </p:txBody>
      </p:sp>
      <p:sp>
        <p:nvSpPr>
          <p:cNvPr id="20" name="Oval 19"/>
          <p:cNvSpPr/>
          <p:nvPr/>
        </p:nvSpPr>
        <p:spPr>
          <a:xfrm>
            <a:off x="6948264" y="3068960"/>
            <a:ext cx="288032" cy="2880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th-TH" dirty="0"/>
          </a:p>
        </p:txBody>
      </p:sp>
      <p:sp>
        <p:nvSpPr>
          <p:cNvPr id="21" name="Oval 20"/>
          <p:cNvSpPr/>
          <p:nvPr/>
        </p:nvSpPr>
        <p:spPr>
          <a:xfrm>
            <a:off x="6948264" y="2492896"/>
            <a:ext cx="288032" cy="2880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th-TH" dirty="0"/>
          </a:p>
        </p:txBody>
      </p:sp>
      <p:sp>
        <p:nvSpPr>
          <p:cNvPr id="22" name="Oval 2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Chain Multiplication</a:t>
            </a:r>
            <a:endParaRPr lang="th-TH"/>
          </a:p>
        </p:txBody>
      </p:sp>
      <p:sp>
        <p:nvSpPr>
          <p:cNvPr id="187396" name="Text Box 4"/>
          <p:cNvSpPr txBox="1">
            <a:spLocks noChangeArrowheads="1"/>
          </p:cNvSpPr>
          <p:nvPr/>
        </p:nvSpPr>
        <p:spPr bwMode="auto">
          <a:xfrm>
            <a:off x="755650" y="2060575"/>
            <a:ext cx="8245506" cy="3108543"/>
          </a:xfrm>
          <a:prstGeom prst="rect">
            <a:avLst/>
          </a:prstGeom>
          <a:noFill/>
          <a:ln w="9525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b="1" dirty="0" err="1" smtClean="0">
                <a:latin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</a:rPr>
              <a:t>mcm</a:t>
            </a:r>
            <a:r>
              <a:rPr lang="en-US" sz="1600" dirty="0" smtClean="0">
                <a:latin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</a:rPr>
              <a:t>l,int</a:t>
            </a:r>
            <a:r>
              <a:rPr lang="en-US" sz="1600" dirty="0" smtClean="0">
                <a:latin typeface="Consolas" pitchFamily="49" charset="0"/>
              </a:rPr>
              <a:t> r) {</a:t>
            </a:r>
          </a:p>
          <a:p>
            <a:r>
              <a:rPr lang="en-US" sz="1600" dirty="0" smtClean="0">
                <a:latin typeface="Consolas" pitchFamily="49" charset="0"/>
              </a:rPr>
              <a:t>   </a:t>
            </a:r>
            <a:r>
              <a:rPr lang="en-US" sz="1600" b="1" dirty="0" smtClean="0">
                <a:latin typeface="Consolas" pitchFamily="49" charset="0"/>
              </a:rPr>
              <a:t>if</a:t>
            </a:r>
            <a:r>
              <a:rPr lang="en-US" sz="1600" dirty="0" smtClean="0">
                <a:latin typeface="Consolas" pitchFamily="49" charset="0"/>
              </a:rPr>
              <a:t> (l &lt; r) {</a:t>
            </a:r>
          </a:p>
          <a:p>
            <a:r>
              <a:rPr lang="en-US" sz="1600" dirty="0" smtClean="0">
                <a:latin typeface="Consolas" pitchFamily="49" charset="0"/>
              </a:rPr>
              <a:t>       </a:t>
            </a:r>
            <a:r>
              <a:rPr lang="en-US" sz="1600" dirty="0" err="1" smtClean="0">
                <a:latin typeface="Consolas" pitchFamily="49" charset="0"/>
              </a:rPr>
              <a:t>minCost</a:t>
            </a:r>
            <a:r>
              <a:rPr lang="en-US" sz="1600" dirty="0" smtClean="0">
                <a:latin typeface="Consolas" pitchFamily="49" charset="0"/>
              </a:rPr>
              <a:t> = MAX_INT;</a:t>
            </a:r>
          </a:p>
          <a:p>
            <a:r>
              <a:rPr lang="en-US" sz="1600" dirty="0" smtClean="0">
                <a:latin typeface="Consolas" pitchFamily="49" charset="0"/>
              </a:rPr>
              <a:t>       </a:t>
            </a:r>
            <a:r>
              <a:rPr lang="en-US" sz="1600" b="1" dirty="0" smtClean="0">
                <a:latin typeface="Consolas" pitchFamily="49" charset="0"/>
              </a:rPr>
              <a:t>for</a:t>
            </a:r>
            <a:r>
              <a:rPr lang="en-US" sz="1600" dirty="0" smtClean="0">
                <a:latin typeface="Consolas" pitchFamily="49" charset="0"/>
              </a:rPr>
              <a:t> (</a:t>
            </a:r>
            <a:r>
              <a:rPr lang="en-US" sz="1600" b="1" dirty="0" err="1" smtClean="0">
                <a:latin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</a:rPr>
              <a:t> = </a:t>
            </a:r>
            <a:r>
              <a:rPr lang="en-US" sz="1600" dirty="0" err="1" smtClean="0">
                <a:latin typeface="Consolas" pitchFamily="49" charset="0"/>
              </a:rPr>
              <a:t>l;i</a:t>
            </a:r>
            <a:r>
              <a:rPr lang="en-US" sz="1600" dirty="0" smtClean="0">
                <a:latin typeface="Consolas" pitchFamily="49" charset="0"/>
              </a:rPr>
              <a:t> &lt; </a:t>
            </a:r>
            <a:r>
              <a:rPr lang="en-US" sz="1600" dirty="0" err="1" smtClean="0">
                <a:latin typeface="Consolas" pitchFamily="49" charset="0"/>
              </a:rPr>
              <a:t>r;i</a:t>
            </a:r>
            <a:r>
              <a:rPr lang="en-US" sz="1600" dirty="0" smtClean="0">
                <a:latin typeface="Consolas" pitchFamily="49" charset="0"/>
              </a:rPr>
              <a:t>++) {</a:t>
            </a:r>
          </a:p>
          <a:p>
            <a:r>
              <a:rPr lang="en-US" sz="1600" dirty="0" smtClean="0">
                <a:latin typeface="Consolas" pitchFamily="49" charset="0"/>
              </a:rPr>
              <a:t>         </a:t>
            </a:r>
            <a:r>
              <a:rPr lang="en-US" sz="1600" dirty="0" err="1" smtClean="0">
                <a:latin typeface="Consolas" pitchFamily="49" charset="0"/>
              </a:rPr>
              <a:t>my_cost</a:t>
            </a:r>
            <a:r>
              <a:rPr lang="en-US" sz="1600" dirty="0" smtClean="0">
                <a:latin typeface="Consolas" pitchFamily="49" charset="0"/>
              </a:rPr>
              <a:t> = </a:t>
            </a:r>
            <a:r>
              <a:rPr lang="en-US" sz="1600" dirty="0" err="1" smtClean="0">
                <a:latin typeface="Consolas" pitchFamily="49" charset="0"/>
              </a:rPr>
              <a:t>mcm</a:t>
            </a:r>
            <a:r>
              <a:rPr lang="en-US" sz="1600" dirty="0" smtClean="0">
                <a:latin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</a:rPr>
              <a:t>l,i</a:t>
            </a:r>
            <a:r>
              <a:rPr lang="en-US" sz="1600" dirty="0" smtClean="0">
                <a:latin typeface="Consolas" pitchFamily="49" charset="0"/>
              </a:rPr>
              <a:t>) + </a:t>
            </a:r>
            <a:r>
              <a:rPr lang="en-US" sz="1600" dirty="0" err="1" smtClean="0">
                <a:latin typeface="Consolas" pitchFamily="49" charset="0"/>
              </a:rPr>
              <a:t>mcm</a:t>
            </a:r>
            <a:r>
              <a:rPr lang="en-US" sz="1600" dirty="0" smtClean="0">
                <a:latin typeface="Consolas" pitchFamily="49" charset="0"/>
              </a:rPr>
              <a:t>(i+1,r) + (a[l] * a[i+1] * a[r+1]);</a:t>
            </a:r>
          </a:p>
          <a:p>
            <a:r>
              <a:rPr lang="en-US" sz="1600" dirty="0" smtClean="0">
                <a:latin typeface="Consolas" pitchFamily="49" charset="0"/>
              </a:rPr>
              <a:t>	 </a:t>
            </a:r>
            <a:r>
              <a:rPr lang="en-US" sz="1600" dirty="0" err="1" smtClean="0">
                <a:latin typeface="Consolas" pitchFamily="49" charset="0"/>
              </a:rPr>
              <a:t>minCost</a:t>
            </a:r>
            <a:r>
              <a:rPr lang="en-US" sz="1600" dirty="0" smtClean="0">
                <a:latin typeface="Consolas" pitchFamily="49" charset="0"/>
              </a:rPr>
              <a:t> = min(</a:t>
            </a:r>
            <a:r>
              <a:rPr lang="en-US" sz="1600" dirty="0" err="1" smtClean="0">
                <a:latin typeface="Consolas" pitchFamily="49" charset="0"/>
              </a:rPr>
              <a:t>my_cost,minCost</a:t>
            </a:r>
            <a:r>
              <a:rPr lang="en-US" sz="1600" dirty="0" smtClean="0">
                <a:latin typeface="Consolas" pitchFamily="49" charset="0"/>
              </a:rPr>
              <a:t>);</a:t>
            </a:r>
          </a:p>
          <a:p>
            <a:r>
              <a:rPr lang="en-US" sz="1600" dirty="0" smtClean="0">
                <a:latin typeface="Consolas" pitchFamily="49" charset="0"/>
              </a:rPr>
              <a:t>       }</a:t>
            </a:r>
          </a:p>
          <a:p>
            <a:r>
              <a:rPr lang="en-US" sz="1600" dirty="0" smtClean="0">
                <a:latin typeface="Consolas" pitchFamily="49" charset="0"/>
              </a:rPr>
              <a:t>       </a:t>
            </a:r>
            <a:r>
              <a:rPr lang="en-US" sz="1600" b="1" dirty="0" smtClean="0">
                <a:latin typeface="Consolas" pitchFamily="49" charset="0"/>
              </a:rPr>
              <a:t>return</a:t>
            </a:r>
            <a:r>
              <a:rPr lang="en-US" sz="1600" dirty="0" smtClean="0">
                <a:latin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</a:rPr>
              <a:t>minCost</a:t>
            </a:r>
            <a:r>
              <a:rPr lang="en-US" sz="1600" dirty="0" smtClean="0">
                <a:latin typeface="Consolas" pitchFamily="49" charset="0"/>
              </a:rPr>
              <a:t>;</a:t>
            </a:r>
          </a:p>
          <a:p>
            <a:r>
              <a:rPr lang="en-US" sz="1600" dirty="0" smtClean="0">
                <a:latin typeface="Consolas" pitchFamily="49" charset="0"/>
              </a:rPr>
              <a:t>   } </a:t>
            </a:r>
            <a:r>
              <a:rPr lang="en-US" sz="1600" b="1" dirty="0" smtClean="0">
                <a:latin typeface="Consolas" pitchFamily="49" charset="0"/>
              </a:rPr>
              <a:t>else</a:t>
            </a:r>
            <a:r>
              <a:rPr lang="en-US" sz="1600" dirty="0" smtClean="0">
                <a:latin typeface="Consolas" pitchFamily="49" charset="0"/>
              </a:rPr>
              <a:t> {</a:t>
            </a:r>
          </a:p>
          <a:p>
            <a:r>
              <a:rPr lang="en-US" sz="1600" dirty="0" smtClean="0">
                <a:latin typeface="Consolas" pitchFamily="49" charset="0"/>
              </a:rPr>
              <a:t>     </a:t>
            </a:r>
            <a:r>
              <a:rPr lang="en-US" sz="1600" b="1" dirty="0" smtClean="0">
                <a:latin typeface="Consolas" pitchFamily="49" charset="0"/>
              </a:rPr>
              <a:t>return</a:t>
            </a:r>
            <a:r>
              <a:rPr lang="en-US" sz="1600" dirty="0" smtClean="0">
                <a:latin typeface="Consolas" pitchFamily="49" charset="0"/>
              </a:rPr>
              <a:t> 0;</a:t>
            </a:r>
          </a:p>
          <a:p>
            <a:r>
              <a:rPr lang="en-US" sz="1600" dirty="0" smtClean="0">
                <a:latin typeface="Consolas" pitchFamily="49" charset="0"/>
              </a:rPr>
              <a:t>   }</a:t>
            </a:r>
          </a:p>
          <a:p>
            <a:r>
              <a:rPr lang="en-US" sz="1600" dirty="0" smtClean="0">
                <a:latin typeface="Consolas" pitchFamily="49" charset="0"/>
              </a:rPr>
              <a:t>}</a:t>
            </a:r>
            <a:endParaRPr lang="th-TH" sz="16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860425" y="2636838"/>
            <a:ext cx="2514600" cy="1676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3832225" y="2179638"/>
            <a:ext cx="1828800" cy="2590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234950" y="3182938"/>
            <a:ext cx="425450" cy="57943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latin typeface="Arial Rounded MT Bold" pitchFamily="34" charset="0"/>
              </a:rPr>
              <a:t>a</a:t>
            </a:r>
          </a:p>
        </p:txBody>
      </p:sp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1911350" y="1963738"/>
            <a:ext cx="438150" cy="57943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latin typeface="Arial Rounded MT Bold" pitchFamily="34" charset="0"/>
              </a:rPr>
              <a:t>b</a:t>
            </a:r>
          </a:p>
        </p:txBody>
      </p:sp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3851275" y="3068638"/>
            <a:ext cx="438150" cy="57943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latin typeface="Arial Rounded MT Bold" pitchFamily="34" charset="0"/>
              </a:rPr>
              <a:t>b</a:t>
            </a:r>
          </a:p>
        </p:txBody>
      </p:sp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4499992" y="1628800"/>
            <a:ext cx="425450" cy="57943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>
                <a:latin typeface="Arial Rounded MT Bold" pitchFamily="34" charset="0"/>
              </a:rPr>
              <a:t>c</a:t>
            </a:r>
          </a:p>
        </p:txBody>
      </p:sp>
      <p:sp>
        <p:nvSpPr>
          <p:cNvPr id="70665" name="Rectangle 9"/>
          <p:cNvSpPr>
            <a:spLocks noChangeArrowheads="1"/>
          </p:cNvSpPr>
          <p:nvPr/>
        </p:nvSpPr>
        <p:spPr bwMode="auto">
          <a:xfrm>
            <a:off x="6804025" y="2636838"/>
            <a:ext cx="1676400" cy="17526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0666" name="Text Box 10"/>
          <p:cNvSpPr txBox="1">
            <a:spLocks noChangeArrowheads="1"/>
          </p:cNvSpPr>
          <p:nvPr/>
        </p:nvSpPr>
        <p:spPr bwMode="auto">
          <a:xfrm>
            <a:off x="5965825" y="3170238"/>
            <a:ext cx="420688" cy="57943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latin typeface="Arial Rounded MT Bold" pitchFamily="34" charset="0"/>
              </a:rPr>
              <a:t>=</a:t>
            </a:r>
          </a:p>
        </p:txBody>
      </p:sp>
      <p:sp>
        <p:nvSpPr>
          <p:cNvPr id="70667" name="Text Box 11"/>
          <p:cNvSpPr txBox="1">
            <a:spLocks noChangeArrowheads="1"/>
          </p:cNvSpPr>
          <p:nvPr/>
        </p:nvSpPr>
        <p:spPr bwMode="auto">
          <a:xfrm>
            <a:off x="2051050" y="4941888"/>
            <a:ext cx="3171825" cy="155416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latin typeface="Arial Rounded MT Bold" pitchFamily="34" charset="0"/>
              </a:rPr>
              <a:t>A = a x b matrix</a:t>
            </a:r>
          </a:p>
          <a:p>
            <a:r>
              <a:rPr lang="en-US" sz="3200">
                <a:latin typeface="Arial Rounded MT Bold" pitchFamily="34" charset="0"/>
              </a:rPr>
              <a:t>B = b x c matrix</a:t>
            </a:r>
          </a:p>
          <a:p>
            <a:endParaRPr lang="en-US" sz="3200">
              <a:latin typeface="Arial Rounded MT Bold" pitchFamily="34" charset="0"/>
            </a:endParaRPr>
          </a:p>
        </p:txBody>
      </p:sp>
      <p:sp>
        <p:nvSpPr>
          <p:cNvPr id="70668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matrix </a:t>
            </a:r>
            <a:r>
              <a:rPr lang="en-US" dirty="0">
                <a:solidFill>
                  <a:schemeClr val="tx1"/>
                </a:solidFill>
              </a:rPr>
              <a:t>multiplication</a:t>
            </a:r>
            <a:endParaRPr lang="th-TH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bottom-up DP</a:t>
            </a:r>
            <a:endParaRPr lang="th-TH"/>
          </a:p>
        </p:txBody>
      </p:sp>
      <p:sp>
        <p:nvSpPr>
          <p:cNvPr id="191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the table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M[</a:t>
            </a:r>
            <a:r>
              <a:rPr lang="en-US" dirty="0" err="1"/>
              <a:t>i,j</a:t>
            </a:r>
            <a:r>
              <a:rPr lang="en-US" dirty="0"/>
              <a:t>] = the best solution </a:t>
            </a:r>
            <a:r>
              <a:rPr lang="en-US" dirty="0" smtClean="0"/>
              <a:t>(min cost) for </a:t>
            </a:r>
            <a:r>
              <a:rPr lang="en-US" dirty="0"/>
              <a:t>multiplying B</a:t>
            </a:r>
            <a:r>
              <a:rPr lang="en-US" baseline="-25000" dirty="0"/>
              <a:t>i</a:t>
            </a:r>
            <a:r>
              <a:rPr lang="en-US" dirty="0"/>
              <a:t>…</a:t>
            </a:r>
            <a:r>
              <a:rPr lang="en-US" dirty="0" err="1"/>
              <a:t>B</a:t>
            </a:r>
            <a:r>
              <a:rPr lang="en-US" baseline="-25000" dirty="0" err="1"/>
              <a:t>j</a:t>
            </a:r>
            <a:endParaRPr lang="en-US" baseline="-25000" dirty="0"/>
          </a:p>
          <a:p>
            <a:endParaRPr lang="en-US" baseline="-25000" dirty="0"/>
          </a:p>
          <a:p>
            <a:r>
              <a:rPr lang="en-US" dirty="0"/>
              <a:t>The solution is at M[i,n-1]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M[i,j]?</a:t>
            </a:r>
            <a:endParaRPr lang="th-TH"/>
          </a:p>
        </p:txBody>
      </p:sp>
      <p:sp>
        <p:nvSpPr>
          <p:cNvPr id="192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Trivial case</a:t>
            </a:r>
          </a:p>
          <a:p>
            <a:pPr lvl="1"/>
            <a:r>
              <a:rPr lang="en-US"/>
              <a:t>What is m[x,x] ?</a:t>
            </a:r>
          </a:p>
          <a:p>
            <a:pPr lvl="1"/>
            <a:r>
              <a:rPr lang="en-US"/>
              <a:t>No multiplication, m[x,x] = 0</a:t>
            </a:r>
          </a:p>
          <a:p>
            <a:pPr>
              <a:buFont typeface="Wingdings" pitchFamily="2" charset="2"/>
              <a:buNone/>
            </a:pPr>
            <a:r>
              <a:rPr lang="en-US"/>
              <a:t> </a:t>
            </a:r>
          </a:p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M[i,j]?</a:t>
            </a:r>
            <a:endParaRPr lang="th-TH"/>
          </a:p>
        </p:txBody>
      </p:sp>
      <p:sp>
        <p:nvSpPr>
          <p:cNvPr id="193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case</a:t>
            </a:r>
          </a:p>
          <a:p>
            <a:pPr lvl="1"/>
            <a:r>
              <a:rPr lang="en-US" dirty="0"/>
              <a:t>What is m[x,x+1] ?</a:t>
            </a:r>
          </a:p>
          <a:p>
            <a:pPr lvl="1"/>
            <a:r>
              <a:rPr lang="en-US" dirty="0"/>
              <a:t>B</a:t>
            </a:r>
            <a:r>
              <a:rPr lang="en-US" baseline="-25000" dirty="0"/>
              <a:t>x</a:t>
            </a:r>
            <a:r>
              <a:rPr lang="en-US" dirty="0"/>
              <a:t>B</a:t>
            </a:r>
            <a:r>
              <a:rPr lang="en-US" baseline="-25000" dirty="0"/>
              <a:t>x+1</a:t>
            </a:r>
          </a:p>
          <a:p>
            <a:pPr lvl="1"/>
            <a:r>
              <a:rPr lang="en-US" dirty="0"/>
              <a:t>Only one solution = a</a:t>
            </a:r>
            <a:r>
              <a:rPr lang="en-US" baseline="-25000" dirty="0"/>
              <a:t>x</a:t>
            </a:r>
            <a:r>
              <a:rPr lang="en-US" dirty="0"/>
              <a:t> </a:t>
            </a:r>
            <a:r>
              <a:rPr lang="en-US" dirty="0" smtClean="0"/>
              <a:t>* </a:t>
            </a:r>
            <a:r>
              <a:rPr lang="en-US" dirty="0"/>
              <a:t>a</a:t>
            </a:r>
            <a:r>
              <a:rPr lang="en-US" baseline="-25000" dirty="0"/>
              <a:t>x+1</a:t>
            </a:r>
            <a:r>
              <a:rPr lang="en-US" dirty="0"/>
              <a:t> </a:t>
            </a:r>
            <a:r>
              <a:rPr lang="en-US" dirty="0" smtClean="0"/>
              <a:t>* </a:t>
            </a:r>
            <a:r>
              <a:rPr lang="en-US" dirty="0"/>
              <a:t>a</a:t>
            </a:r>
            <a:r>
              <a:rPr lang="en-US" baseline="-25000" dirty="0"/>
              <a:t>x+2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 </a:t>
            </a:r>
          </a:p>
          <a:p>
            <a:endParaRPr lang="th-TH" dirty="0"/>
          </a:p>
        </p:txBody>
      </p:sp>
      <p:graphicFrame>
        <p:nvGraphicFramePr>
          <p:cNvPr id="193540" name="Object 4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42" name="Equation" r:id="rId3" imgW="914400" imgH="198720" progId="">
                  <p:embed/>
                </p:oleObj>
              </mc:Choice>
              <mc:Fallback>
                <p:oleObj name="Equation" r:id="rId3" imgW="914400" imgH="19872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M[i,j]?</a:t>
            </a:r>
            <a:endParaRPr lang="th-TH"/>
          </a:p>
        </p:txBody>
      </p:sp>
      <p:sp>
        <p:nvSpPr>
          <p:cNvPr id="194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case</a:t>
            </a:r>
            <a:endParaRPr lang="en-US" dirty="0"/>
          </a:p>
          <a:p>
            <a:pPr lvl="1"/>
            <a:r>
              <a:rPr lang="en-US" dirty="0"/>
              <a:t>What is m[</a:t>
            </a:r>
            <a:r>
              <a:rPr lang="en-US" dirty="0" err="1"/>
              <a:t>x,x+k</a:t>
            </a:r>
            <a:r>
              <a:rPr lang="en-US" dirty="0"/>
              <a:t>] ?</a:t>
            </a:r>
          </a:p>
          <a:p>
            <a:pPr lvl="1"/>
            <a:r>
              <a:rPr lang="en-US" dirty="0"/>
              <a:t>B</a:t>
            </a:r>
            <a:r>
              <a:rPr lang="en-US" baseline="-25000" dirty="0"/>
              <a:t>x</a:t>
            </a:r>
            <a:r>
              <a:rPr lang="en-US" dirty="0"/>
              <a:t>B</a:t>
            </a:r>
            <a:r>
              <a:rPr lang="en-US" baseline="-25000" dirty="0"/>
              <a:t>x+1</a:t>
            </a:r>
            <a:r>
              <a:rPr lang="en-US" dirty="0"/>
              <a:t>B</a:t>
            </a:r>
            <a:r>
              <a:rPr lang="en-US" baseline="-25000" dirty="0"/>
              <a:t>x+2</a:t>
            </a:r>
            <a:r>
              <a:rPr lang="en-US" dirty="0"/>
              <a:t>…</a:t>
            </a:r>
            <a:r>
              <a:rPr lang="en-US" dirty="0" err="1"/>
              <a:t>B</a:t>
            </a:r>
            <a:r>
              <a:rPr lang="en-US" baseline="-25000" dirty="0" err="1"/>
              <a:t>x+k</a:t>
            </a:r>
            <a:endParaRPr lang="en-US" dirty="0"/>
          </a:p>
          <a:p>
            <a:pPr lvl="1"/>
            <a:endParaRPr lang="en-US" baseline="-25000" dirty="0"/>
          </a:p>
          <a:p>
            <a:pPr>
              <a:buFont typeface="Wingdings" pitchFamily="2" charset="2"/>
              <a:buNone/>
            </a:pPr>
            <a:r>
              <a:rPr lang="en-US" dirty="0"/>
              <a:t> </a:t>
            </a:r>
          </a:p>
          <a:p>
            <a:endParaRPr lang="th-TH" dirty="0"/>
          </a:p>
        </p:txBody>
      </p:sp>
      <p:graphicFrame>
        <p:nvGraphicFramePr>
          <p:cNvPr id="194564" name="Object 4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66" name="Equation" r:id="rId3" imgW="914400" imgH="198720" progId="">
                  <p:embed/>
                </p:oleObj>
              </mc:Choice>
              <mc:Fallback>
                <p:oleObj name="Equation" r:id="rId3" imgW="914400" imgH="19872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65" name="Rectangle 5"/>
          <p:cNvSpPr>
            <a:spLocks noChangeArrowheads="1"/>
          </p:cNvSpPr>
          <p:nvPr/>
        </p:nvSpPr>
        <p:spPr bwMode="auto">
          <a:xfrm>
            <a:off x="2555874" y="3716338"/>
            <a:ext cx="6302405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 err="1"/>
              <a:t>Bx</a:t>
            </a:r>
            <a:r>
              <a:rPr lang="en-US" dirty="0"/>
              <a:t> </a:t>
            </a:r>
            <a:r>
              <a:rPr lang="en-US" dirty="0">
                <a:solidFill>
                  <a:schemeClr val="hlink"/>
                </a:solidFill>
              </a:rPr>
              <a:t>(B</a:t>
            </a:r>
            <a:r>
              <a:rPr lang="en-US" baseline="-25000" dirty="0">
                <a:solidFill>
                  <a:schemeClr val="hlink"/>
                </a:solidFill>
              </a:rPr>
              <a:t>x+1</a:t>
            </a:r>
            <a:r>
              <a:rPr lang="en-US" dirty="0">
                <a:solidFill>
                  <a:schemeClr val="hlink"/>
                </a:solidFill>
              </a:rPr>
              <a:t> B</a:t>
            </a:r>
            <a:r>
              <a:rPr lang="en-US" baseline="-25000" dirty="0">
                <a:solidFill>
                  <a:schemeClr val="hlink"/>
                </a:solidFill>
              </a:rPr>
              <a:t>x+2</a:t>
            </a:r>
            <a:r>
              <a:rPr lang="en-US" dirty="0">
                <a:solidFill>
                  <a:schemeClr val="hlink"/>
                </a:solidFill>
              </a:rPr>
              <a:t> B</a:t>
            </a:r>
            <a:r>
              <a:rPr lang="en-US" baseline="-25000" dirty="0">
                <a:solidFill>
                  <a:schemeClr val="hlink"/>
                </a:solidFill>
              </a:rPr>
              <a:t>x+3</a:t>
            </a:r>
            <a:r>
              <a:rPr lang="en-US" dirty="0">
                <a:solidFill>
                  <a:schemeClr val="hlink"/>
                </a:solidFill>
              </a:rPr>
              <a:t> … </a:t>
            </a:r>
            <a:r>
              <a:rPr lang="en-US" dirty="0" err="1">
                <a:solidFill>
                  <a:schemeClr val="hlink"/>
                </a:solidFill>
              </a:rPr>
              <a:t>B</a:t>
            </a:r>
            <a:r>
              <a:rPr lang="en-US" baseline="-25000" dirty="0" err="1">
                <a:solidFill>
                  <a:schemeClr val="hlink"/>
                </a:solidFill>
              </a:rPr>
              <a:t>x</a:t>
            </a:r>
            <a:r>
              <a:rPr lang="en-US" baseline="-25000" dirty="0">
                <a:solidFill>
                  <a:schemeClr val="hlink"/>
                </a:solidFill>
              </a:rPr>
              <a:t>-k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hlink"/>
                </a:solidFill>
              </a:rPr>
              <a:t>)	 + a</a:t>
            </a:r>
            <a:r>
              <a:rPr lang="en-US" baseline="-25000" dirty="0" smtClean="0">
                <a:solidFill>
                  <a:schemeClr val="hlink"/>
                </a:solidFill>
              </a:rPr>
              <a:t>x</a:t>
            </a:r>
            <a:r>
              <a:rPr lang="en-US" dirty="0" smtClean="0">
                <a:solidFill>
                  <a:schemeClr val="hlink"/>
                </a:solidFill>
              </a:rPr>
              <a:t>•a</a:t>
            </a:r>
            <a:r>
              <a:rPr lang="en-US" baseline="-25000" dirty="0" smtClean="0">
                <a:solidFill>
                  <a:schemeClr val="hlink"/>
                </a:solidFill>
              </a:rPr>
              <a:t>x+1</a:t>
            </a:r>
            <a:r>
              <a:rPr lang="en-US" dirty="0" smtClean="0">
                <a:solidFill>
                  <a:schemeClr val="hlink"/>
                </a:solidFill>
              </a:rPr>
              <a:t>•a</a:t>
            </a:r>
            <a:r>
              <a:rPr lang="en-US" baseline="-25000" dirty="0" smtClean="0">
                <a:solidFill>
                  <a:schemeClr val="hlink"/>
                </a:solidFill>
              </a:rPr>
              <a:t>x+k+1</a:t>
            </a:r>
            <a:endParaRPr lang="en-US" baseline="-25000" dirty="0">
              <a:solidFill>
                <a:schemeClr val="hlink"/>
              </a:solidFill>
            </a:endParaRPr>
          </a:p>
          <a:p>
            <a:endParaRPr lang="en-US" dirty="0">
              <a:solidFill>
                <a:schemeClr val="hlink"/>
              </a:solidFill>
            </a:endParaRPr>
          </a:p>
          <a:p>
            <a:r>
              <a:rPr lang="en-US" dirty="0">
                <a:solidFill>
                  <a:schemeClr val="hlink"/>
                </a:solidFill>
              </a:rPr>
              <a:t>(</a:t>
            </a:r>
            <a:r>
              <a:rPr lang="en-US" dirty="0" err="1">
                <a:solidFill>
                  <a:schemeClr val="hlink"/>
                </a:solidFill>
              </a:rPr>
              <a:t>B</a:t>
            </a:r>
            <a:r>
              <a:rPr lang="en-US" baseline="-25000" dirty="0" err="1">
                <a:solidFill>
                  <a:schemeClr val="hlink"/>
                </a:solidFill>
              </a:rPr>
              <a:t>x</a:t>
            </a:r>
            <a:r>
              <a:rPr lang="en-US" dirty="0">
                <a:solidFill>
                  <a:schemeClr val="hlink"/>
                </a:solidFill>
              </a:rPr>
              <a:t> B</a:t>
            </a:r>
            <a:r>
              <a:rPr lang="en-US" baseline="-25000" dirty="0">
                <a:solidFill>
                  <a:schemeClr val="hlink"/>
                </a:solidFill>
              </a:rPr>
              <a:t>x+1</a:t>
            </a:r>
            <a:r>
              <a:rPr lang="en-US" dirty="0">
                <a:solidFill>
                  <a:schemeClr val="hlink"/>
                </a:solidFill>
              </a:rPr>
              <a:t>)</a:t>
            </a:r>
            <a:r>
              <a:rPr lang="en-US" dirty="0"/>
              <a:t> </a:t>
            </a:r>
            <a:r>
              <a:rPr lang="en-US" dirty="0">
                <a:solidFill>
                  <a:schemeClr val="hlink"/>
                </a:solidFill>
              </a:rPr>
              <a:t>(B</a:t>
            </a:r>
            <a:r>
              <a:rPr lang="en-US" baseline="-25000" dirty="0">
                <a:solidFill>
                  <a:schemeClr val="hlink"/>
                </a:solidFill>
              </a:rPr>
              <a:t>x+2</a:t>
            </a:r>
            <a:r>
              <a:rPr lang="en-US" dirty="0">
                <a:solidFill>
                  <a:schemeClr val="hlink"/>
                </a:solidFill>
              </a:rPr>
              <a:t> B</a:t>
            </a:r>
            <a:r>
              <a:rPr lang="en-US" baseline="-25000" dirty="0">
                <a:solidFill>
                  <a:schemeClr val="hlink"/>
                </a:solidFill>
              </a:rPr>
              <a:t>x+3</a:t>
            </a:r>
            <a:r>
              <a:rPr lang="en-US" dirty="0">
                <a:solidFill>
                  <a:schemeClr val="hlink"/>
                </a:solidFill>
              </a:rPr>
              <a:t> … </a:t>
            </a:r>
            <a:r>
              <a:rPr lang="en-US" dirty="0" err="1">
                <a:solidFill>
                  <a:schemeClr val="hlink"/>
                </a:solidFill>
              </a:rPr>
              <a:t>B</a:t>
            </a:r>
            <a:r>
              <a:rPr lang="en-US" baseline="-25000" dirty="0" err="1">
                <a:solidFill>
                  <a:schemeClr val="hlink"/>
                </a:solidFill>
              </a:rPr>
              <a:t>x+k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hlink"/>
                </a:solidFill>
              </a:rPr>
              <a:t>)	 + a</a:t>
            </a:r>
            <a:r>
              <a:rPr lang="en-US" baseline="-25000" dirty="0" smtClean="0">
                <a:solidFill>
                  <a:schemeClr val="hlink"/>
                </a:solidFill>
              </a:rPr>
              <a:t>x</a:t>
            </a:r>
            <a:r>
              <a:rPr lang="en-US" dirty="0" smtClean="0">
                <a:solidFill>
                  <a:schemeClr val="hlink"/>
                </a:solidFill>
              </a:rPr>
              <a:t>•a</a:t>
            </a:r>
            <a:r>
              <a:rPr lang="en-US" baseline="-25000" dirty="0" smtClean="0">
                <a:solidFill>
                  <a:schemeClr val="hlink"/>
                </a:solidFill>
              </a:rPr>
              <a:t>x+2</a:t>
            </a:r>
            <a:r>
              <a:rPr lang="en-US" dirty="0" smtClean="0">
                <a:solidFill>
                  <a:schemeClr val="hlink"/>
                </a:solidFill>
              </a:rPr>
              <a:t>•a</a:t>
            </a:r>
            <a:r>
              <a:rPr lang="en-US" baseline="-25000" dirty="0" smtClean="0">
                <a:solidFill>
                  <a:schemeClr val="hlink"/>
                </a:solidFill>
              </a:rPr>
              <a:t>x-k+1</a:t>
            </a:r>
            <a:endParaRPr lang="en-US" dirty="0">
              <a:solidFill>
                <a:schemeClr val="hlink"/>
              </a:solidFill>
            </a:endParaRPr>
          </a:p>
          <a:p>
            <a:endParaRPr lang="en-US" dirty="0">
              <a:solidFill>
                <a:schemeClr val="hlink"/>
              </a:solidFill>
            </a:endParaRPr>
          </a:p>
          <a:p>
            <a:r>
              <a:rPr lang="en-US" dirty="0">
                <a:solidFill>
                  <a:schemeClr val="hlink"/>
                </a:solidFill>
              </a:rPr>
              <a:t>(</a:t>
            </a:r>
            <a:r>
              <a:rPr lang="en-US" dirty="0" err="1">
                <a:solidFill>
                  <a:schemeClr val="hlink"/>
                </a:solidFill>
              </a:rPr>
              <a:t>B</a:t>
            </a:r>
            <a:r>
              <a:rPr lang="en-US" baseline="-25000" dirty="0" err="1">
                <a:solidFill>
                  <a:schemeClr val="hlink"/>
                </a:solidFill>
              </a:rPr>
              <a:t>x</a:t>
            </a:r>
            <a:r>
              <a:rPr lang="en-US" dirty="0">
                <a:solidFill>
                  <a:schemeClr val="hlink"/>
                </a:solidFill>
              </a:rPr>
              <a:t> B</a:t>
            </a:r>
            <a:r>
              <a:rPr lang="en-US" baseline="-25000" dirty="0">
                <a:solidFill>
                  <a:schemeClr val="hlink"/>
                </a:solidFill>
              </a:rPr>
              <a:t>x+1</a:t>
            </a:r>
            <a:r>
              <a:rPr lang="en-US" dirty="0">
                <a:solidFill>
                  <a:schemeClr val="hlink"/>
                </a:solidFill>
              </a:rPr>
              <a:t> B</a:t>
            </a:r>
            <a:r>
              <a:rPr lang="en-US" baseline="-25000" dirty="0">
                <a:solidFill>
                  <a:schemeClr val="hlink"/>
                </a:solidFill>
              </a:rPr>
              <a:t>x+2</a:t>
            </a:r>
            <a:r>
              <a:rPr lang="en-US" dirty="0">
                <a:solidFill>
                  <a:schemeClr val="hlink"/>
                </a:solidFill>
              </a:rPr>
              <a:t>) (B</a:t>
            </a:r>
            <a:r>
              <a:rPr lang="en-US" baseline="-25000" dirty="0">
                <a:solidFill>
                  <a:schemeClr val="hlink"/>
                </a:solidFill>
              </a:rPr>
              <a:t>x+3</a:t>
            </a:r>
            <a:r>
              <a:rPr lang="en-US" dirty="0">
                <a:solidFill>
                  <a:schemeClr val="hlink"/>
                </a:solidFill>
              </a:rPr>
              <a:t> … </a:t>
            </a:r>
            <a:r>
              <a:rPr lang="en-US" dirty="0" err="1">
                <a:solidFill>
                  <a:schemeClr val="hlink"/>
                </a:solidFill>
              </a:rPr>
              <a:t>B</a:t>
            </a:r>
            <a:r>
              <a:rPr lang="en-US" baseline="-25000" dirty="0" err="1">
                <a:solidFill>
                  <a:schemeClr val="hlink"/>
                </a:solidFill>
              </a:rPr>
              <a:t>x+k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hlink"/>
                </a:solidFill>
              </a:rPr>
              <a:t>)	 + a</a:t>
            </a:r>
            <a:r>
              <a:rPr lang="en-US" baseline="-25000" dirty="0" smtClean="0">
                <a:solidFill>
                  <a:schemeClr val="hlink"/>
                </a:solidFill>
              </a:rPr>
              <a:t>x</a:t>
            </a:r>
            <a:r>
              <a:rPr lang="en-US" dirty="0" smtClean="0">
                <a:solidFill>
                  <a:schemeClr val="hlink"/>
                </a:solidFill>
              </a:rPr>
              <a:t>•a</a:t>
            </a:r>
            <a:r>
              <a:rPr lang="en-US" baseline="-25000" dirty="0" smtClean="0">
                <a:solidFill>
                  <a:schemeClr val="hlink"/>
                </a:solidFill>
              </a:rPr>
              <a:t>x+3</a:t>
            </a:r>
            <a:r>
              <a:rPr lang="en-US" dirty="0" smtClean="0">
                <a:solidFill>
                  <a:schemeClr val="hlink"/>
                </a:solidFill>
              </a:rPr>
              <a:t>•a</a:t>
            </a:r>
            <a:r>
              <a:rPr lang="en-US" baseline="-25000" dirty="0" smtClean="0">
                <a:solidFill>
                  <a:schemeClr val="hlink"/>
                </a:solidFill>
              </a:rPr>
              <a:t>x+k+1</a:t>
            </a:r>
            <a:endParaRPr lang="en-US" dirty="0">
              <a:solidFill>
                <a:schemeClr val="hlink"/>
              </a:solidFill>
            </a:endParaRPr>
          </a:p>
          <a:p>
            <a:r>
              <a:rPr lang="en-US" dirty="0"/>
              <a:t>…</a:t>
            </a:r>
          </a:p>
          <a:p>
            <a:endParaRPr lang="en-US" dirty="0">
              <a:solidFill>
                <a:schemeClr val="hlink"/>
              </a:solidFill>
            </a:endParaRPr>
          </a:p>
          <a:p>
            <a:r>
              <a:rPr lang="en-US" dirty="0">
                <a:solidFill>
                  <a:schemeClr val="hlink"/>
                </a:solidFill>
              </a:rPr>
              <a:t>(</a:t>
            </a:r>
            <a:r>
              <a:rPr lang="en-US" dirty="0" err="1">
                <a:solidFill>
                  <a:schemeClr val="hlink"/>
                </a:solidFill>
              </a:rPr>
              <a:t>B</a:t>
            </a:r>
            <a:r>
              <a:rPr lang="en-US" baseline="-25000" dirty="0" err="1">
                <a:solidFill>
                  <a:schemeClr val="hlink"/>
                </a:solidFill>
              </a:rPr>
              <a:t>x</a:t>
            </a:r>
            <a:r>
              <a:rPr lang="en-US" dirty="0">
                <a:solidFill>
                  <a:schemeClr val="hlink"/>
                </a:solidFill>
              </a:rPr>
              <a:t> B</a:t>
            </a:r>
            <a:r>
              <a:rPr lang="en-US" baseline="-25000" dirty="0">
                <a:solidFill>
                  <a:schemeClr val="hlink"/>
                </a:solidFill>
              </a:rPr>
              <a:t>x+1</a:t>
            </a:r>
            <a:r>
              <a:rPr lang="en-US" dirty="0">
                <a:solidFill>
                  <a:schemeClr val="hlink"/>
                </a:solidFill>
              </a:rPr>
              <a:t> B</a:t>
            </a:r>
            <a:r>
              <a:rPr lang="en-US" baseline="-25000" dirty="0">
                <a:solidFill>
                  <a:schemeClr val="hlink"/>
                </a:solidFill>
              </a:rPr>
              <a:t>x+2</a:t>
            </a:r>
            <a:r>
              <a:rPr lang="en-US" dirty="0">
                <a:solidFill>
                  <a:schemeClr val="hlink"/>
                </a:solidFill>
              </a:rPr>
              <a:t> B</a:t>
            </a:r>
            <a:r>
              <a:rPr lang="en-US" baseline="-25000" dirty="0">
                <a:solidFill>
                  <a:schemeClr val="hlink"/>
                </a:solidFill>
              </a:rPr>
              <a:t>x+3</a:t>
            </a:r>
            <a:r>
              <a:rPr lang="en-US" dirty="0">
                <a:solidFill>
                  <a:schemeClr val="hlink"/>
                </a:solidFill>
              </a:rPr>
              <a:t> …)</a:t>
            </a:r>
            <a:r>
              <a:rPr lang="en-US" dirty="0"/>
              <a:t>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x+k</a:t>
            </a:r>
            <a:r>
              <a:rPr lang="en-US" baseline="-25000" dirty="0" smtClean="0"/>
              <a:t>	</a:t>
            </a:r>
            <a:r>
              <a:rPr lang="en-US" dirty="0" smtClean="0">
                <a:solidFill>
                  <a:schemeClr val="hlink"/>
                </a:solidFill>
              </a:rPr>
              <a:t> + a</a:t>
            </a:r>
            <a:r>
              <a:rPr lang="en-US" baseline="-25000" dirty="0" smtClean="0">
                <a:solidFill>
                  <a:schemeClr val="hlink"/>
                </a:solidFill>
              </a:rPr>
              <a:t>x</a:t>
            </a:r>
            <a:r>
              <a:rPr lang="en-US" dirty="0" smtClean="0">
                <a:solidFill>
                  <a:schemeClr val="hlink"/>
                </a:solidFill>
              </a:rPr>
              <a:t>•a</a:t>
            </a:r>
            <a:r>
              <a:rPr lang="en-US" baseline="-25000" dirty="0" smtClean="0">
                <a:solidFill>
                  <a:schemeClr val="hlink"/>
                </a:solidFill>
              </a:rPr>
              <a:t>x+k</a:t>
            </a:r>
            <a:r>
              <a:rPr lang="en-US" dirty="0" smtClean="0">
                <a:solidFill>
                  <a:schemeClr val="hlink"/>
                </a:solidFill>
              </a:rPr>
              <a:t>•a</a:t>
            </a:r>
            <a:r>
              <a:rPr lang="en-US" baseline="-25000" dirty="0" smtClean="0">
                <a:solidFill>
                  <a:schemeClr val="hlink"/>
                </a:solidFill>
              </a:rPr>
              <a:t>x+k+1</a:t>
            </a:r>
            <a:endParaRPr lang="th-TH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714348" y="4643446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Best of </a:t>
            </a:r>
            <a:endParaRPr lang="th-TH" dirty="0"/>
          </a:p>
        </p:txBody>
      </p:sp>
      <p:sp>
        <p:nvSpPr>
          <p:cNvPr id="7" name="Left Brace 6"/>
          <p:cNvSpPr/>
          <p:nvPr/>
        </p:nvSpPr>
        <p:spPr>
          <a:xfrm>
            <a:off x="2000232" y="3786190"/>
            <a:ext cx="571504" cy="2214578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Filling the Table</a:t>
            </a:r>
            <a:endParaRPr lang="th-TH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786050" y="1857364"/>
          <a:ext cx="5648335" cy="41767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6905"/>
                <a:gridCol w="806905"/>
                <a:gridCol w="806905"/>
                <a:gridCol w="806905"/>
                <a:gridCol w="806905"/>
                <a:gridCol w="806905"/>
                <a:gridCol w="806905"/>
              </a:tblGrid>
              <a:tr h="596676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th-TH" dirty="0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Line Callout 2 4"/>
          <p:cNvSpPr/>
          <p:nvPr/>
        </p:nvSpPr>
        <p:spPr>
          <a:xfrm>
            <a:off x="428596" y="1714488"/>
            <a:ext cx="1214446" cy="571504"/>
          </a:xfrm>
          <a:prstGeom prst="borderCallout2">
            <a:avLst>
              <a:gd name="adj1" fmla="val 18750"/>
              <a:gd name="adj2" fmla="val 106904"/>
              <a:gd name="adj3" fmla="val 30416"/>
              <a:gd name="adj4" fmla="val 126189"/>
              <a:gd name="adj5" fmla="val 177500"/>
              <a:gd name="adj6" fmla="val 27753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M[1,1]</a:t>
            </a:r>
            <a:endParaRPr lang="th-TH" dirty="0"/>
          </a:p>
        </p:txBody>
      </p:sp>
      <p:sp>
        <p:nvSpPr>
          <p:cNvPr id="6" name="Line Callout 2 5"/>
          <p:cNvSpPr/>
          <p:nvPr/>
        </p:nvSpPr>
        <p:spPr>
          <a:xfrm>
            <a:off x="4643438" y="5286388"/>
            <a:ext cx="1285884" cy="857256"/>
          </a:xfrm>
          <a:prstGeom prst="borderCallout2">
            <a:avLst>
              <a:gd name="adj1" fmla="val -34583"/>
              <a:gd name="adj2" fmla="val 73179"/>
              <a:gd name="adj3" fmla="val -54584"/>
              <a:gd name="adj4" fmla="val 159130"/>
              <a:gd name="adj5" fmla="val -311528"/>
              <a:gd name="adj6" fmla="val 253298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M[1,6] (our solution)</a:t>
            </a:r>
            <a:endParaRPr lang="th-TH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166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040563" y="2689225"/>
              <a:ext cx="1587" cy="1588"/>
            </p14:xfrm>
          </p:contentPart>
        </mc:Choice>
        <mc:Fallback xmlns="">
          <p:pic>
            <p:nvPicPr>
              <p:cNvPr id="24166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11997" y="2660641"/>
                <a:ext cx="58719" cy="58756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Filling the Table</a:t>
            </a:r>
            <a:endParaRPr lang="th-TH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786050" y="1857364"/>
          <a:ext cx="5648335" cy="41767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6905"/>
                <a:gridCol w="806905"/>
                <a:gridCol w="806905"/>
                <a:gridCol w="806905"/>
                <a:gridCol w="806905"/>
                <a:gridCol w="806905"/>
                <a:gridCol w="806905"/>
              </a:tblGrid>
              <a:tr h="596676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th-TH" dirty="0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7158" y="2143116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Trivial case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Filling the Table</a:t>
            </a:r>
            <a:endParaRPr lang="th-TH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786050" y="1857364"/>
          <a:ext cx="5648335" cy="41767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6905"/>
                <a:gridCol w="806905"/>
                <a:gridCol w="806905"/>
                <a:gridCol w="806905"/>
                <a:gridCol w="806905"/>
                <a:gridCol w="806905"/>
                <a:gridCol w="806905"/>
              </a:tblGrid>
              <a:tr h="596676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th-TH" dirty="0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7158" y="2143116"/>
            <a:ext cx="1714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Arbitrary case</a:t>
            </a:r>
            <a:endParaRPr lang="th-TH" dirty="0"/>
          </a:p>
        </p:txBody>
      </p:sp>
      <p:sp>
        <p:nvSpPr>
          <p:cNvPr id="5" name="Rectangle 4"/>
          <p:cNvSpPr/>
          <p:nvPr/>
        </p:nvSpPr>
        <p:spPr>
          <a:xfrm>
            <a:off x="6929454" y="2571744"/>
            <a:ext cx="571504" cy="3571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Filling the Table</a:t>
            </a:r>
            <a:endParaRPr lang="th-TH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786050" y="1857364"/>
          <a:ext cx="5648335" cy="41767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6905"/>
                <a:gridCol w="806905"/>
                <a:gridCol w="806905"/>
                <a:gridCol w="806905"/>
                <a:gridCol w="806905"/>
                <a:gridCol w="806905"/>
                <a:gridCol w="806905"/>
              </a:tblGrid>
              <a:tr h="596676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th-TH" dirty="0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7158" y="2143116"/>
            <a:ext cx="1714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Arbitrary case</a:t>
            </a:r>
            <a:endParaRPr lang="th-TH" dirty="0"/>
          </a:p>
        </p:txBody>
      </p:sp>
      <p:sp>
        <p:nvSpPr>
          <p:cNvPr id="5" name="Rectangle 4"/>
          <p:cNvSpPr/>
          <p:nvPr/>
        </p:nvSpPr>
        <p:spPr>
          <a:xfrm>
            <a:off x="6929454" y="2571744"/>
            <a:ext cx="571504" cy="3571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Oval 5"/>
          <p:cNvSpPr/>
          <p:nvPr/>
        </p:nvSpPr>
        <p:spPr>
          <a:xfrm>
            <a:off x="3571868" y="2500306"/>
            <a:ext cx="571504" cy="428628"/>
          </a:xfrm>
          <a:prstGeom prst="ellipse">
            <a:avLst/>
          </a:prstGeom>
          <a:solidFill>
            <a:srgbClr val="A3B2C1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Oval 7"/>
          <p:cNvSpPr/>
          <p:nvPr/>
        </p:nvSpPr>
        <p:spPr>
          <a:xfrm>
            <a:off x="6929454" y="3143248"/>
            <a:ext cx="571504" cy="428628"/>
          </a:xfrm>
          <a:prstGeom prst="ellipse">
            <a:avLst/>
          </a:prstGeom>
          <a:solidFill>
            <a:srgbClr val="A3B2C1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TextBox 8"/>
          <p:cNvSpPr txBox="1"/>
          <p:nvPr/>
        </p:nvSpPr>
        <p:spPr>
          <a:xfrm>
            <a:off x="3857620" y="4572008"/>
            <a:ext cx="214314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Plus </a:t>
            </a:r>
            <a:r>
              <a:rPr lang="en-US" dirty="0" smtClean="0">
                <a:solidFill>
                  <a:schemeClr val="hlink"/>
                </a:solidFill>
              </a:rPr>
              <a:t>a</a:t>
            </a:r>
            <a:r>
              <a:rPr lang="en-US" baseline="-25000" dirty="0" smtClean="0">
                <a:solidFill>
                  <a:schemeClr val="hlink"/>
                </a:solidFill>
              </a:rPr>
              <a:t>1</a:t>
            </a:r>
            <a:r>
              <a:rPr lang="en-US" dirty="0" smtClean="0">
                <a:solidFill>
                  <a:schemeClr val="hlink"/>
                </a:solidFill>
              </a:rPr>
              <a:t>•a</a:t>
            </a:r>
            <a:r>
              <a:rPr lang="en-US" baseline="-25000" dirty="0" smtClean="0">
                <a:solidFill>
                  <a:schemeClr val="hlink"/>
                </a:solidFill>
              </a:rPr>
              <a:t>2</a:t>
            </a:r>
            <a:r>
              <a:rPr lang="en-US" dirty="0" smtClean="0">
                <a:solidFill>
                  <a:schemeClr val="hlink"/>
                </a:solidFill>
              </a:rPr>
              <a:t>•a</a:t>
            </a:r>
            <a:r>
              <a:rPr lang="en-US" baseline="-25000" dirty="0" smtClean="0">
                <a:solidFill>
                  <a:schemeClr val="hlink"/>
                </a:solidFill>
              </a:rPr>
              <a:t>6</a:t>
            </a:r>
            <a:r>
              <a:rPr lang="en-US" dirty="0" smtClean="0"/>
              <a:t> </a:t>
            </a:r>
            <a:endParaRPr lang="th-TH" dirty="0"/>
          </a:p>
        </p:txBody>
      </p:sp>
      <p:cxnSp>
        <p:nvCxnSpPr>
          <p:cNvPr id="11" name="Straight Arrow Connector 10"/>
          <p:cNvCxnSpPr>
            <a:stCxn id="6" idx="4"/>
            <a:endCxn id="9" idx="0"/>
          </p:cNvCxnSpPr>
          <p:nvPr/>
        </p:nvCxnSpPr>
        <p:spPr>
          <a:xfrm rot="16200000" flipH="1">
            <a:off x="3571868" y="3214686"/>
            <a:ext cx="1643074" cy="10715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9" idx="0"/>
          </p:cNvCxnSpPr>
          <p:nvPr/>
        </p:nvCxnSpPr>
        <p:spPr>
          <a:xfrm rot="10800000" flipV="1">
            <a:off x="4929190" y="3357562"/>
            <a:ext cx="2000264" cy="12144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Filling the Table</a:t>
            </a:r>
            <a:endParaRPr lang="th-TH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786050" y="1857364"/>
          <a:ext cx="5648335" cy="41767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6905"/>
                <a:gridCol w="806905"/>
                <a:gridCol w="806905"/>
                <a:gridCol w="806905"/>
                <a:gridCol w="806905"/>
                <a:gridCol w="806905"/>
                <a:gridCol w="806905"/>
              </a:tblGrid>
              <a:tr h="596676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th-TH" dirty="0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7158" y="2143116"/>
            <a:ext cx="1714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Arbitrary case</a:t>
            </a:r>
            <a:endParaRPr lang="th-TH" dirty="0"/>
          </a:p>
        </p:txBody>
      </p:sp>
      <p:sp>
        <p:nvSpPr>
          <p:cNvPr id="5" name="Rectangle 4"/>
          <p:cNvSpPr/>
          <p:nvPr/>
        </p:nvSpPr>
        <p:spPr>
          <a:xfrm>
            <a:off x="6929454" y="2571744"/>
            <a:ext cx="571504" cy="3571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Oval 5"/>
          <p:cNvSpPr/>
          <p:nvPr/>
        </p:nvSpPr>
        <p:spPr>
          <a:xfrm>
            <a:off x="4500562" y="2500306"/>
            <a:ext cx="571504" cy="428628"/>
          </a:xfrm>
          <a:prstGeom prst="ellipse">
            <a:avLst/>
          </a:prstGeom>
          <a:solidFill>
            <a:srgbClr val="A3B2C1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Oval 7"/>
          <p:cNvSpPr/>
          <p:nvPr/>
        </p:nvSpPr>
        <p:spPr>
          <a:xfrm>
            <a:off x="6929454" y="3714752"/>
            <a:ext cx="571504" cy="428628"/>
          </a:xfrm>
          <a:prstGeom prst="ellipse">
            <a:avLst/>
          </a:prstGeom>
          <a:solidFill>
            <a:srgbClr val="A3B2C1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TextBox 8"/>
          <p:cNvSpPr txBox="1"/>
          <p:nvPr/>
        </p:nvSpPr>
        <p:spPr>
          <a:xfrm>
            <a:off x="3857620" y="4572008"/>
            <a:ext cx="214314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Plus </a:t>
            </a:r>
            <a:r>
              <a:rPr lang="en-US" dirty="0" smtClean="0">
                <a:solidFill>
                  <a:schemeClr val="hlink"/>
                </a:solidFill>
              </a:rPr>
              <a:t>a</a:t>
            </a:r>
            <a:r>
              <a:rPr lang="en-US" baseline="-25000" dirty="0" smtClean="0">
                <a:solidFill>
                  <a:schemeClr val="hlink"/>
                </a:solidFill>
              </a:rPr>
              <a:t>1</a:t>
            </a:r>
            <a:r>
              <a:rPr lang="en-US" dirty="0" smtClean="0">
                <a:solidFill>
                  <a:schemeClr val="hlink"/>
                </a:solidFill>
              </a:rPr>
              <a:t>•a</a:t>
            </a:r>
            <a:r>
              <a:rPr lang="en-US" baseline="-25000" dirty="0" smtClean="0">
                <a:solidFill>
                  <a:schemeClr val="hlink"/>
                </a:solidFill>
              </a:rPr>
              <a:t>3</a:t>
            </a:r>
            <a:r>
              <a:rPr lang="en-US" dirty="0" smtClean="0">
                <a:solidFill>
                  <a:schemeClr val="hlink"/>
                </a:solidFill>
              </a:rPr>
              <a:t>•a</a:t>
            </a:r>
            <a:r>
              <a:rPr lang="en-US" baseline="-25000" dirty="0" smtClean="0">
                <a:solidFill>
                  <a:schemeClr val="hlink"/>
                </a:solidFill>
              </a:rPr>
              <a:t>6</a:t>
            </a:r>
            <a:r>
              <a:rPr lang="en-US" dirty="0" smtClean="0"/>
              <a:t> </a:t>
            </a:r>
            <a:endParaRPr lang="th-TH" dirty="0"/>
          </a:p>
        </p:txBody>
      </p:sp>
      <p:cxnSp>
        <p:nvCxnSpPr>
          <p:cNvPr id="11" name="Straight Arrow Connector 10"/>
          <p:cNvCxnSpPr>
            <a:stCxn id="6" idx="4"/>
            <a:endCxn id="9" idx="0"/>
          </p:cNvCxnSpPr>
          <p:nvPr/>
        </p:nvCxnSpPr>
        <p:spPr>
          <a:xfrm rot="16200000" flipH="1">
            <a:off x="4036215" y="3679033"/>
            <a:ext cx="1643074" cy="1428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9" idx="0"/>
          </p:cNvCxnSpPr>
          <p:nvPr/>
        </p:nvCxnSpPr>
        <p:spPr>
          <a:xfrm rot="10800000" flipV="1">
            <a:off x="4929190" y="3929066"/>
            <a:ext cx="2000264" cy="6429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Filling the Table</a:t>
            </a:r>
            <a:endParaRPr lang="th-TH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786050" y="1857364"/>
          <a:ext cx="5648335" cy="41767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6905"/>
                <a:gridCol w="806905"/>
                <a:gridCol w="806905"/>
                <a:gridCol w="806905"/>
                <a:gridCol w="806905"/>
                <a:gridCol w="806905"/>
                <a:gridCol w="806905"/>
              </a:tblGrid>
              <a:tr h="596676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th-TH" dirty="0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7158" y="2143116"/>
            <a:ext cx="1714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Arbitrary case</a:t>
            </a:r>
            <a:endParaRPr lang="th-TH" dirty="0"/>
          </a:p>
        </p:txBody>
      </p:sp>
      <p:sp>
        <p:nvSpPr>
          <p:cNvPr id="5" name="Rectangle 4"/>
          <p:cNvSpPr/>
          <p:nvPr/>
        </p:nvSpPr>
        <p:spPr>
          <a:xfrm>
            <a:off x="6929454" y="2571744"/>
            <a:ext cx="571504" cy="3571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Oval 5"/>
          <p:cNvSpPr/>
          <p:nvPr/>
        </p:nvSpPr>
        <p:spPr>
          <a:xfrm>
            <a:off x="5286380" y="2428868"/>
            <a:ext cx="571504" cy="428628"/>
          </a:xfrm>
          <a:prstGeom prst="ellipse">
            <a:avLst/>
          </a:prstGeom>
          <a:solidFill>
            <a:srgbClr val="A3B2C1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Oval 7"/>
          <p:cNvSpPr/>
          <p:nvPr/>
        </p:nvSpPr>
        <p:spPr>
          <a:xfrm>
            <a:off x="6929454" y="4286256"/>
            <a:ext cx="571504" cy="428628"/>
          </a:xfrm>
          <a:prstGeom prst="ellipse">
            <a:avLst/>
          </a:prstGeom>
          <a:solidFill>
            <a:srgbClr val="A3B2C1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TextBox 8"/>
          <p:cNvSpPr txBox="1"/>
          <p:nvPr/>
        </p:nvSpPr>
        <p:spPr>
          <a:xfrm>
            <a:off x="3857620" y="4572008"/>
            <a:ext cx="214314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Plus </a:t>
            </a:r>
            <a:r>
              <a:rPr lang="en-US" dirty="0" smtClean="0">
                <a:solidFill>
                  <a:schemeClr val="hlink"/>
                </a:solidFill>
              </a:rPr>
              <a:t>a</a:t>
            </a:r>
            <a:r>
              <a:rPr lang="en-US" baseline="-25000" dirty="0" smtClean="0">
                <a:solidFill>
                  <a:schemeClr val="hlink"/>
                </a:solidFill>
              </a:rPr>
              <a:t>1</a:t>
            </a:r>
            <a:r>
              <a:rPr lang="en-US" dirty="0" smtClean="0">
                <a:solidFill>
                  <a:schemeClr val="hlink"/>
                </a:solidFill>
              </a:rPr>
              <a:t>•a</a:t>
            </a:r>
            <a:r>
              <a:rPr lang="en-US" baseline="-25000" dirty="0" smtClean="0">
                <a:solidFill>
                  <a:schemeClr val="hlink"/>
                </a:solidFill>
              </a:rPr>
              <a:t>4</a:t>
            </a:r>
            <a:r>
              <a:rPr lang="en-US" dirty="0" smtClean="0">
                <a:solidFill>
                  <a:schemeClr val="hlink"/>
                </a:solidFill>
              </a:rPr>
              <a:t>•a</a:t>
            </a:r>
            <a:r>
              <a:rPr lang="en-US" baseline="-25000" dirty="0" smtClean="0">
                <a:solidFill>
                  <a:schemeClr val="hlink"/>
                </a:solidFill>
              </a:rPr>
              <a:t>6</a:t>
            </a:r>
            <a:r>
              <a:rPr lang="en-US" dirty="0" smtClean="0"/>
              <a:t> </a:t>
            </a:r>
            <a:endParaRPr lang="th-TH" dirty="0"/>
          </a:p>
        </p:txBody>
      </p:sp>
      <p:cxnSp>
        <p:nvCxnSpPr>
          <p:cNvPr id="11" name="Straight Arrow Connector 10"/>
          <p:cNvCxnSpPr>
            <a:stCxn id="6" idx="4"/>
            <a:endCxn id="9" idx="0"/>
          </p:cNvCxnSpPr>
          <p:nvPr/>
        </p:nvCxnSpPr>
        <p:spPr>
          <a:xfrm rot="5400000">
            <a:off x="4393405" y="3393281"/>
            <a:ext cx="1714512" cy="6429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9" idx="0"/>
          </p:cNvCxnSpPr>
          <p:nvPr/>
        </p:nvCxnSpPr>
        <p:spPr>
          <a:xfrm rot="10800000" flipV="1">
            <a:off x="4929190" y="4500570"/>
            <a:ext cx="2000264" cy="7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Multiplying the Matrix</a:t>
            </a:r>
            <a:endParaRPr lang="th-TH"/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808038" y="2878138"/>
            <a:ext cx="2514600" cy="1676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3779838" y="2420938"/>
            <a:ext cx="1828800" cy="2590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02406" name="Text Box 6"/>
          <p:cNvSpPr txBox="1">
            <a:spLocks noChangeArrowheads="1"/>
          </p:cNvSpPr>
          <p:nvPr/>
        </p:nvSpPr>
        <p:spPr bwMode="auto">
          <a:xfrm>
            <a:off x="182563" y="3424238"/>
            <a:ext cx="425450" cy="57943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latin typeface="Arial Rounded MT Bold" pitchFamily="34" charset="0"/>
              </a:rPr>
              <a:t>a</a:t>
            </a:r>
          </a:p>
        </p:txBody>
      </p:sp>
      <p:sp>
        <p:nvSpPr>
          <p:cNvPr id="102407" name="Text Box 7"/>
          <p:cNvSpPr txBox="1">
            <a:spLocks noChangeArrowheads="1"/>
          </p:cNvSpPr>
          <p:nvPr/>
        </p:nvSpPr>
        <p:spPr bwMode="auto">
          <a:xfrm>
            <a:off x="1858963" y="2205038"/>
            <a:ext cx="438150" cy="57943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latin typeface="Arial Rounded MT Bold" pitchFamily="34" charset="0"/>
              </a:rPr>
              <a:t>b</a:t>
            </a:r>
          </a:p>
        </p:txBody>
      </p:sp>
      <p:sp>
        <p:nvSpPr>
          <p:cNvPr id="102408" name="Text Box 8"/>
          <p:cNvSpPr txBox="1">
            <a:spLocks noChangeArrowheads="1"/>
          </p:cNvSpPr>
          <p:nvPr/>
        </p:nvSpPr>
        <p:spPr bwMode="auto">
          <a:xfrm>
            <a:off x="3348038" y="3357563"/>
            <a:ext cx="438150" cy="57943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latin typeface="Arial Rounded MT Bold" pitchFamily="34" charset="0"/>
              </a:rPr>
              <a:t>b</a:t>
            </a:r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4525963" y="1824038"/>
            <a:ext cx="425450" cy="57943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latin typeface="Arial Rounded MT Bold" pitchFamily="34" charset="0"/>
              </a:rPr>
              <a:t>c</a:t>
            </a:r>
          </a:p>
        </p:txBody>
      </p:sp>
      <p:sp>
        <p:nvSpPr>
          <p:cNvPr id="102410" name="Rectangle 10"/>
          <p:cNvSpPr>
            <a:spLocks noChangeArrowheads="1"/>
          </p:cNvSpPr>
          <p:nvPr/>
        </p:nvSpPr>
        <p:spPr bwMode="auto">
          <a:xfrm>
            <a:off x="6751638" y="2878138"/>
            <a:ext cx="1676400" cy="17526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02411" name="Text Box 11"/>
          <p:cNvSpPr txBox="1">
            <a:spLocks noChangeArrowheads="1"/>
          </p:cNvSpPr>
          <p:nvPr/>
        </p:nvSpPr>
        <p:spPr bwMode="auto">
          <a:xfrm>
            <a:off x="5913438" y="3411538"/>
            <a:ext cx="420687" cy="57943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latin typeface="Arial Rounded MT Bold" pitchFamily="34" charset="0"/>
              </a:rPr>
              <a:t>=</a:t>
            </a:r>
          </a:p>
        </p:txBody>
      </p:sp>
      <p:sp>
        <p:nvSpPr>
          <p:cNvPr id="102412" name="Rectangle 12"/>
          <p:cNvSpPr>
            <a:spLocks noChangeArrowheads="1"/>
          </p:cNvSpPr>
          <p:nvPr/>
        </p:nvSpPr>
        <p:spPr bwMode="auto">
          <a:xfrm>
            <a:off x="808038" y="2878138"/>
            <a:ext cx="2514600" cy="3810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02413" name="Rectangle 13"/>
          <p:cNvSpPr>
            <a:spLocks noChangeArrowheads="1"/>
          </p:cNvSpPr>
          <p:nvPr/>
        </p:nvSpPr>
        <p:spPr bwMode="auto">
          <a:xfrm>
            <a:off x="3779838" y="2420938"/>
            <a:ext cx="304800" cy="25908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02414" name="Rectangle 14"/>
          <p:cNvSpPr>
            <a:spLocks noChangeArrowheads="1"/>
          </p:cNvSpPr>
          <p:nvPr/>
        </p:nvSpPr>
        <p:spPr bwMode="auto">
          <a:xfrm>
            <a:off x="6751638" y="2878138"/>
            <a:ext cx="304800" cy="3048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02415" name="Text Box 15"/>
          <p:cNvSpPr txBox="1">
            <a:spLocks noChangeArrowheads="1"/>
          </p:cNvSpPr>
          <p:nvPr/>
        </p:nvSpPr>
        <p:spPr bwMode="auto">
          <a:xfrm>
            <a:off x="1619250" y="5445125"/>
            <a:ext cx="410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Time used = </a:t>
            </a:r>
            <a:r>
              <a:rPr lang="el-GR"/>
              <a:t>Θ</a:t>
            </a:r>
            <a:r>
              <a:rPr lang="en-US"/>
              <a:t>(abc)</a:t>
            </a:r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Filling the Table</a:t>
            </a:r>
            <a:endParaRPr lang="th-TH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786050" y="1857364"/>
          <a:ext cx="5648335" cy="41767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6905"/>
                <a:gridCol w="806905"/>
                <a:gridCol w="806905"/>
                <a:gridCol w="806905"/>
                <a:gridCol w="806905"/>
                <a:gridCol w="806905"/>
                <a:gridCol w="806905"/>
              </a:tblGrid>
              <a:tr h="596676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th-TH" dirty="0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7158" y="2143116"/>
            <a:ext cx="1714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Arbitrary case</a:t>
            </a:r>
            <a:endParaRPr lang="th-TH" dirty="0"/>
          </a:p>
        </p:txBody>
      </p:sp>
      <p:sp>
        <p:nvSpPr>
          <p:cNvPr id="5" name="Rectangle 4"/>
          <p:cNvSpPr/>
          <p:nvPr/>
        </p:nvSpPr>
        <p:spPr>
          <a:xfrm>
            <a:off x="6929454" y="2571744"/>
            <a:ext cx="571504" cy="3571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Oval 5"/>
          <p:cNvSpPr/>
          <p:nvPr/>
        </p:nvSpPr>
        <p:spPr>
          <a:xfrm>
            <a:off x="6143636" y="2500306"/>
            <a:ext cx="571504" cy="428628"/>
          </a:xfrm>
          <a:prstGeom prst="ellipse">
            <a:avLst/>
          </a:prstGeom>
          <a:solidFill>
            <a:srgbClr val="A3B2C1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Oval 7"/>
          <p:cNvSpPr/>
          <p:nvPr/>
        </p:nvSpPr>
        <p:spPr>
          <a:xfrm>
            <a:off x="6786578" y="4857760"/>
            <a:ext cx="571504" cy="428628"/>
          </a:xfrm>
          <a:prstGeom prst="ellipse">
            <a:avLst/>
          </a:prstGeom>
          <a:solidFill>
            <a:srgbClr val="A3B2C1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TextBox 8"/>
          <p:cNvSpPr txBox="1"/>
          <p:nvPr/>
        </p:nvSpPr>
        <p:spPr>
          <a:xfrm>
            <a:off x="3857620" y="4572008"/>
            <a:ext cx="214314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Plus </a:t>
            </a:r>
            <a:r>
              <a:rPr lang="en-US" dirty="0" smtClean="0">
                <a:solidFill>
                  <a:schemeClr val="hlink"/>
                </a:solidFill>
              </a:rPr>
              <a:t>a</a:t>
            </a:r>
            <a:r>
              <a:rPr lang="en-US" baseline="-25000" dirty="0" smtClean="0">
                <a:solidFill>
                  <a:schemeClr val="hlink"/>
                </a:solidFill>
              </a:rPr>
              <a:t>1</a:t>
            </a:r>
            <a:r>
              <a:rPr lang="en-US" dirty="0" smtClean="0">
                <a:solidFill>
                  <a:schemeClr val="hlink"/>
                </a:solidFill>
              </a:rPr>
              <a:t>•a</a:t>
            </a:r>
            <a:r>
              <a:rPr lang="en-US" baseline="-25000" dirty="0" smtClean="0">
                <a:solidFill>
                  <a:schemeClr val="hlink"/>
                </a:solidFill>
              </a:rPr>
              <a:t>5</a:t>
            </a:r>
            <a:r>
              <a:rPr lang="en-US" dirty="0" smtClean="0">
                <a:solidFill>
                  <a:schemeClr val="hlink"/>
                </a:solidFill>
              </a:rPr>
              <a:t>•a</a:t>
            </a:r>
            <a:r>
              <a:rPr lang="en-US" baseline="-25000" dirty="0" smtClean="0">
                <a:solidFill>
                  <a:schemeClr val="hlink"/>
                </a:solidFill>
              </a:rPr>
              <a:t>6</a:t>
            </a:r>
            <a:r>
              <a:rPr lang="en-US" dirty="0" smtClean="0"/>
              <a:t> </a:t>
            </a:r>
            <a:endParaRPr lang="th-TH" dirty="0"/>
          </a:p>
        </p:txBody>
      </p:sp>
      <p:cxnSp>
        <p:nvCxnSpPr>
          <p:cNvPr id="11" name="Straight Arrow Connector 10"/>
          <p:cNvCxnSpPr>
            <a:stCxn id="6" idx="4"/>
            <a:endCxn id="9" idx="0"/>
          </p:cNvCxnSpPr>
          <p:nvPr/>
        </p:nvCxnSpPr>
        <p:spPr>
          <a:xfrm rot="5400000">
            <a:off x="4857752" y="3000372"/>
            <a:ext cx="1643074" cy="15001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9" idx="0"/>
          </p:cNvCxnSpPr>
          <p:nvPr/>
        </p:nvCxnSpPr>
        <p:spPr>
          <a:xfrm rot="10800000">
            <a:off x="4929190" y="4572008"/>
            <a:ext cx="1857388" cy="5000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Filling the Table</a:t>
            </a:r>
            <a:endParaRPr lang="th-TH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786050" y="1857364"/>
          <a:ext cx="5648335" cy="41767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6905"/>
                <a:gridCol w="806905"/>
                <a:gridCol w="806905"/>
                <a:gridCol w="806905"/>
                <a:gridCol w="806905"/>
                <a:gridCol w="806905"/>
                <a:gridCol w="806905"/>
              </a:tblGrid>
              <a:tr h="596676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th-TH" dirty="0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929454" y="2571744"/>
            <a:ext cx="571504" cy="3571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Down Arrow 11"/>
          <p:cNvSpPr/>
          <p:nvPr/>
        </p:nvSpPr>
        <p:spPr>
          <a:xfrm>
            <a:off x="6929454" y="3143248"/>
            <a:ext cx="500066" cy="214314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Right Arrow 13"/>
          <p:cNvSpPr/>
          <p:nvPr/>
        </p:nvSpPr>
        <p:spPr>
          <a:xfrm rot="10800000">
            <a:off x="4143372" y="2500306"/>
            <a:ext cx="2571768" cy="428628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Filling the Table</a:t>
            </a:r>
            <a:endParaRPr lang="th-TH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786050" y="1857364"/>
          <a:ext cx="5648335" cy="41767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6905"/>
                <a:gridCol w="806905"/>
                <a:gridCol w="806905"/>
                <a:gridCol w="806905"/>
                <a:gridCol w="806905"/>
                <a:gridCol w="806905"/>
                <a:gridCol w="806905"/>
              </a:tblGrid>
              <a:tr h="596676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th-TH" dirty="0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 rot="2455990">
            <a:off x="4413313" y="3827710"/>
            <a:ext cx="3960713" cy="3395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th-TH" dirty="0"/>
          </a:p>
        </p:txBody>
      </p:sp>
      <p:sp>
        <p:nvSpPr>
          <p:cNvPr id="11" name="Right Arrow 10"/>
          <p:cNvSpPr/>
          <p:nvPr/>
        </p:nvSpPr>
        <p:spPr>
          <a:xfrm rot="2455990">
            <a:off x="5242192" y="3520924"/>
            <a:ext cx="3024211" cy="3395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th-TH" dirty="0"/>
          </a:p>
        </p:txBody>
      </p:sp>
      <p:sp>
        <p:nvSpPr>
          <p:cNvPr id="13" name="Right Arrow 12"/>
          <p:cNvSpPr/>
          <p:nvPr/>
        </p:nvSpPr>
        <p:spPr>
          <a:xfrm rot="2455990">
            <a:off x="6068337" y="3221463"/>
            <a:ext cx="2110079" cy="3395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th-TH" dirty="0"/>
          </a:p>
        </p:txBody>
      </p:sp>
      <p:sp>
        <p:nvSpPr>
          <p:cNvPr id="15" name="Right Arrow 14"/>
          <p:cNvSpPr/>
          <p:nvPr/>
        </p:nvSpPr>
        <p:spPr>
          <a:xfrm rot="2455990">
            <a:off x="6887883" y="2939685"/>
            <a:ext cx="1249916" cy="3395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th-TH" dirty="0"/>
          </a:p>
        </p:txBody>
      </p:sp>
      <p:sp>
        <p:nvSpPr>
          <p:cNvPr id="16" name="Right Arrow 15"/>
          <p:cNvSpPr/>
          <p:nvPr/>
        </p:nvSpPr>
        <p:spPr>
          <a:xfrm rot="2455990">
            <a:off x="7786341" y="2566439"/>
            <a:ext cx="328619" cy="3395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   a</a:t>
            </a:r>
            <a:r>
              <a:rPr lang="en-US" baseline="-25000" dirty="0" smtClean="0"/>
              <a:t>2</a:t>
            </a:r>
            <a:r>
              <a:rPr lang="en-US" dirty="0" smtClean="0"/>
              <a:t>    a</a:t>
            </a:r>
            <a:r>
              <a:rPr lang="en-US" baseline="-25000" dirty="0" smtClean="0"/>
              <a:t>3</a:t>
            </a:r>
            <a:r>
              <a:rPr lang="en-US" dirty="0" smtClean="0"/>
              <a:t>  a</a:t>
            </a:r>
            <a:r>
              <a:rPr lang="en-US" baseline="-25000" dirty="0" smtClean="0"/>
              <a:t>4</a:t>
            </a:r>
            <a:r>
              <a:rPr lang="en-US" dirty="0" smtClean="0"/>
              <a:t>   a</a:t>
            </a:r>
            <a:r>
              <a:rPr lang="en-US" baseline="-25000" dirty="0" smtClean="0"/>
              <a:t>5</a:t>
            </a:r>
            <a:r>
              <a:rPr lang="en-US" dirty="0" smtClean="0"/>
              <a:t>   a</a:t>
            </a:r>
            <a:r>
              <a:rPr lang="en-US" baseline="-25000" dirty="0" smtClean="0"/>
              <a:t>6</a:t>
            </a:r>
            <a:r>
              <a:rPr lang="en-US" dirty="0" smtClean="0"/>
              <a:t> </a:t>
            </a:r>
          </a:p>
          <a:p>
            <a:r>
              <a:rPr lang="en-US" dirty="0" smtClean="0"/>
              <a:t>10 x 5 x 1 x 5 x 10 x 2</a:t>
            </a:r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1571604" y="2786058"/>
            <a:ext cx="421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  B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  B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   B</a:t>
            </a:r>
            <a:r>
              <a:rPr lang="en-US" sz="2800" baseline="-25000" dirty="0" smtClean="0"/>
              <a:t>4</a:t>
            </a:r>
            <a:r>
              <a:rPr lang="en-US" sz="2800" dirty="0" smtClean="0"/>
              <a:t>    B</a:t>
            </a:r>
            <a:r>
              <a:rPr lang="en-US" sz="2800" baseline="-25000" dirty="0" smtClean="0"/>
              <a:t>5</a:t>
            </a:r>
            <a:endParaRPr lang="th-TH" sz="28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2000232" y="2571744"/>
          <a:ext cx="4841430" cy="35800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6905"/>
                <a:gridCol w="806905"/>
                <a:gridCol w="806905"/>
                <a:gridCol w="806905"/>
                <a:gridCol w="806905"/>
                <a:gridCol w="806905"/>
              </a:tblGrid>
              <a:tr h="596676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th-TH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357686" y="178592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    a</a:t>
            </a:r>
            <a:r>
              <a:rPr lang="en-US" baseline="-25000" dirty="0" smtClean="0"/>
              <a:t>2</a:t>
            </a:r>
            <a:r>
              <a:rPr lang="en-US" dirty="0" smtClean="0"/>
              <a:t>   a</a:t>
            </a:r>
            <a:r>
              <a:rPr lang="en-US" baseline="-25000" dirty="0" smtClean="0"/>
              <a:t>3</a:t>
            </a:r>
            <a:r>
              <a:rPr lang="en-US" dirty="0" smtClean="0"/>
              <a:t>  a</a:t>
            </a:r>
            <a:r>
              <a:rPr lang="en-US" baseline="-25000" dirty="0" smtClean="0"/>
              <a:t>4</a:t>
            </a:r>
            <a:r>
              <a:rPr lang="en-US" dirty="0" smtClean="0"/>
              <a:t>   a</a:t>
            </a:r>
            <a:r>
              <a:rPr lang="en-US" baseline="-25000" dirty="0" smtClean="0"/>
              <a:t>5</a:t>
            </a:r>
            <a:r>
              <a:rPr lang="en-US" dirty="0" smtClean="0"/>
              <a:t>   a</a:t>
            </a:r>
            <a:r>
              <a:rPr lang="en-US" baseline="-25000" dirty="0" smtClean="0"/>
              <a:t>6</a:t>
            </a:r>
            <a:r>
              <a:rPr lang="en-US" dirty="0" smtClean="0"/>
              <a:t> </a:t>
            </a:r>
          </a:p>
          <a:p>
            <a:r>
              <a:rPr lang="en-US" dirty="0" smtClean="0"/>
              <a:t>10 x 5 x 1 x 5 x 10 x 2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2000232" y="2571744"/>
          <a:ext cx="4841430" cy="35800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6905"/>
                <a:gridCol w="806905"/>
                <a:gridCol w="806905"/>
                <a:gridCol w="806905"/>
                <a:gridCol w="806905"/>
                <a:gridCol w="806905"/>
              </a:tblGrid>
              <a:tr h="596676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50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th-TH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357686" y="178592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    a</a:t>
            </a:r>
            <a:r>
              <a:rPr lang="en-US" baseline="-25000" dirty="0" smtClean="0"/>
              <a:t>2</a:t>
            </a:r>
            <a:r>
              <a:rPr lang="en-US" dirty="0" smtClean="0"/>
              <a:t>   a</a:t>
            </a:r>
            <a:r>
              <a:rPr lang="en-US" baseline="-25000" dirty="0" smtClean="0"/>
              <a:t>3</a:t>
            </a:r>
            <a:r>
              <a:rPr lang="en-US" dirty="0" smtClean="0"/>
              <a:t>  a</a:t>
            </a:r>
            <a:r>
              <a:rPr lang="en-US" baseline="-25000" dirty="0" smtClean="0"/>
              <a:t>4</a:t>
            </a:r>
            <a:r>
              <a:rPr lang="en-US" dirty="0" smtClean="0"/>
              <a:t>   a</a:t>
            </a:r>
            <a:r>
              <a:rPr lang="en-US" baseline="-25000" dirty="0" smtClean="0"/>
              <a:t>5</a:t>
            </a:r>
            <a:r>
              <a:rPr lang="en-US" dirty="0" smtClean="0"/>
              <a:t>   a</a:t>
            </a:r>
            <a:r>
              <a:rPr lang="en-US" baseline="-25000" dirty="0" smtClean="0"/>
              <a:t>6</a:t>
            </a:r>
            <a:r>
              <a:rPr lang="en-US" dirty="0" smtClean="0"/>
              <a:t> </a:t>
            </a:r>
          </a:p>
          <a:p>
            <a:r>
              <a:rPr lang="en-US" dirty="0" smtClean="0"/>
              <a:t>10 x 5 x 1 x 5 x 10 x 2</a:t>
            </a:r>
            <a:endParaRPr lang="th-TH" dirty="0"/>
          </a:p>
        </p:txBody>
      </p:sp>
      <p:sp>
        <p:nvSpPr>
          <p:cNvPr id="6" name="Rectangle 5"/>
          <p:cNvSpPr/>
          <p:nvPr/>
        </p:nvSpPr>
        <p:spPr>
          <a:xfrm>
            <a:off x="4286248" y="2071678"/>
            <a:ext cx="1357322" cy="357190"/>
          </a:xfrm>
          <a:prstGeom prst="rect">
            <a:avLst/>
          </a:prstGeom>
          <a:solidFill>
            <a:srgbClr val="92D05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2000232" y="2571744"/>
          <a:ext cx="4841430" cy="35800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6905"/>
                <a:gridCol w="806905"/>
                <a:gridCol w="806905"/>
                <a:gridCol w="806905"/>
                <a:gridCol w="806905"/>
                <a:gridCol w="806905"/>
              </a:tblGrid>
              <a:tr h="596676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50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25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th-TH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357686" y="178592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    a</a:t>
            </a:r>
            <a:r>
              <a:rPr lang="en-US" baseline="-25000" dirty="0" smtClean="0"/>
              <a:t>2</a:t>
            </a:r>
            <a:r>
              <a:rPr lang="en-US" dirty="0" smtClean="0"/>
              <a:t>   a</a:t>
            </a:r>
            <a:r>
              <a:rPr lang="en-US" baseline="-25000" dirty="0" smtClean="0"/>
              <a:t>3</a:t>
            </a:r>
            <a:r>
              <a:rPr lang="en-US" dirty="0" smtClean="0"/>
              <a:t>  a</a:t>
            </a:r>
            <a:r>
              <a:rPr lang="en-US" baseline="-25000" dirty="0" smtClean="0"/>
              <a:t>4</a:t>
            </a:r>
            <a:r>
              <a:rPr lang="en-US" dirty="0" smtClean="0"/>
              <a:t>   a</a:t>
            </a:r>
            <a:r>
              <a:rPr lang="en-US" baseline="-25000" dirty="0" smtClean="0"/>
              <a:t>5</a:t>
            </a:r>
            <a:r>
              <a:rPr lang="en-US" dirty="0" smtClean="0"/>
              <a:t>   a</a:t>
            </a:r>
            <a:r>
              <a:rPr lang="en-US" baseline="-25000" dirty="0" smtClean="0"/>
              <a:t>6</a:t>
            </a:r>
            <a:r>
              <a:rPr lang="en-US" dirty="0" smtClean="0"/>
              <a:t> </a:t>
            </a:r>
          </a:p>
          <a:p>
            <a:r>
              <a:rPr lang="en-US" dirty="0" smtClean="0"/>
              <a:t>10 x 5 x 1 x 5 x 10 x 2</a:t>
            </a:r>
            <a:endParaRPr lang="th-TH" dirty="0"/>
          </a:p>
        </p:txBody>
      </p:sp>
      <p:sp>
        <p:nvSpPr>
          <p:cNvPr id="6" name="Rectangle 5"/>
          <p:cNvSpPr/>
          <p:nvPr/>
        </p:nvSpPr>
        <p:spPr>
          <a:xfrm>
            <a:off x="4786314" y="2071678"/>
            <a:ext cx="1357322" cy="357190"/>
          </a:xfrm>
          <a:prstGeom prst="rect">
            <a:avLst/>
          </a:prstGeom>
          <a:solidFill>
            <a:srgbClr val="92D05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2000232" y="2571744"/>
          <a:ext cx="4841430" cy="35800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6905"/>
                <a:gridCol w="806905"/>
                <a:gridCol w="806905"/>
                <a:gridCol w="806905"/>
                <a:gridCol w="806905"/>
                <a:gridCol w="806905"/>
              </a:tblGrid>
              <a:tr h="596676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50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25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50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th-TH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357686" y="178592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    a</a:t>
            </a:r>
            <a:r>
              <a:rPr lang="en-US" baseline="-25000" dirty="0" smtClean="0"/>
              <a:t>2</a:t>
            </a:r>
            <a:r>
              <a:rPr lang="en-US" dirty="0" smtClean="0"/>
              <a:t>   a</a:t>
            </a:r>
            <a:r>
              <a:rPr lang="en-US" baseline="-25000" dirty="0" smtClean="0"/>
              <a:t>3</a:t>
            </a:r>
            <a:r>
              <a:rPr lang="en-US" dirty="0" smtClean="0"/>
              <a:t>  a</a:t>
            </a:r>
            <a:r>
              <a:rPr lang="en-US" baseline="-25000" dirty="0" smtClean="0"/>
              <a:t>4</a:t>
            </a:r>
            <a:r>
              <a:rPr lang="en-US" dirty="0" smtClean="0"/>
              <a:t>   a</a:t>
            </a:r>
            <a:r>
              <a:rPr lang="en-US" baseline="-25000" dirty="0" smtClean="0"/>
              <a:t>5</a:t>
            </a:r>
            <a:r>
              <a:rPr lang="en-US" dirty="0" smtClean="0"/>
              <a:t>   a</a:t>
            </a:r>
            <a:r>
              <a:rPr lang="en-US" baseline="-25000" dirty="0" smtClean="0"/>
              <a:t>6</a:t>
            </a:r>
            <a:r>
              <a:rPr lang="en-US" dirty="0" smtClean="0"/>
              <a:t> </a:t>
            </a:r>
          </a:p>
          <a:p>
            <a:r>
              <a:rPr lang="en-US" dirty="0" smtClean="0"/>
              <a:t>10 x 5 x 1 x 5 x 10 x 2</a:t>
            </a:r>
            <a:endParaRPr lang="th-TH" dirty="0"/>
          </a:p>
        </p:txBody>
      </p:sp>
      <p:sp>
        <p:nvSpPr>
          <p:cNvPr id="6" name="Rectangle 5"/>
          <p:cNvSpPr/>
          <p:nvPr/>
        </p:nvSpPr>
        <p:spPr>
          <a:xfrm>
            <a:off x="5357818" y="2071678"/>
            <a:ext cx="1357322" cy="357190"/>
          </a:xfrm>
          <a:prstGeom prst="rect">
            <a:avLst/>
          </a:prstGeom>
          <a:solidFill>
            <a:srgbClr val="92D05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2000232" y="2571744"/>
          <a:ext cx="4841430" cy="35800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6905"/>
                <a:gridCol w="806905"/>
                <a:gridCol w="806905"/>
                <a:gridCol w="806905"/>
                <a:gridCol w="806905"/>
                <a:gridCol w="806905"/>
              </a:tblGrid>
              <a:tr h="596676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50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25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50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</a:t>
                      </a:r>
                      <a:endParaRPr lang="th-TH" sz="1600" dirty="0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th-TH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357686" y="178592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    a</a:t>
            </a:r>
            <a:r>
              <a:rPr lang="en-US" baseline="-25000" dirty="0" smtClean="0"/>
              <a:t>2</a:t>
            </a:r>
            <a:r>
              <a:rPr lang="en-US" dirty="0" smtClean="0"/>
              <a:t>   a</a:t>
            </a:r>
            <a:r>
              <a:rPr lang="en-US" baseline="-25000" dirty="0" smtClean="0"/>
              <a:t>3</a:t>
            </a:r>
            <a:r>
              <a:rPr lang="en-US" dirty="0" smtClean="0"/>
              <a:t>  a</a:t>
            </a:r>
            <a:r>
              <a:rPr lang="en-US" baseline="-25000" dirty="0" smtClean="0"/>
              <a:t>4</a:t>
            </a:r>
            <a:r>
              <a:rPr lang="en-US" dirty="0" smtClean="0"/>
              <a:t>   a</a:t>
            </a:r>
            <a:r>
              <a:rPr lang="en-US" baseline="-25000" dirty="0" smtClean="0"/>
              <a:t>5</a:t>
            </a:r>
            <a:r>
              <a:rPr lang="en-US" dirty="0" smtClean="0"/>
              <a:t>   a</a:t>
            </a:r>
            <a:r>
              <a:rPr lang="en-US" baseline="-25000" dirty="0" smtClean="0"/>
              <a:t>6</a:t>
            </a:r>
            <a:r>
              <a:rPr lang="en-US" dirty="0" smtClean="0"/>
              <a:t> </a:t>
            </a:r>
          </a:p>
          <a:p>
            <a:r>
              <a:rPr lang="en-US" dirty="0" smtClean="0"/>
              <a:t>10 x 5 x 1 x 5 x 10 x 2</a:t>
            </a:r>
            <a:endParaRPr lang="th-TH" dirty="0"/>
          </a:p>
        </p:txBody>
      </p:sp>
      <p:sp>
        <p:nvSpPr>
          <p:cNvPr id="6" name="Rectangle 5"/>
          <p:cNvSpPr/>
          <p:nvPr/>
        </p:nvSpPr>
        <p:spPr>
          <a:xfrm>
            <a:off x="5786446" y="2071678"/>
            <a:ext cx="1357322" cy="357190"/>
          </a:xfrm>
          <a:prstGeom prst="rect">
            <a:avLst/>
          </a:prstGeom>
          <a:solidFill>
            <a:srgbClr val="92D05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2000232" y="2571744"/>
          <a:ext cx="4841430" cy="35800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6905"/>
                <a:gridCol w="806905"/>
                <a:gridCol w="806905"/>
                <a:gridCol w="806905"/>
                <a:gridCol w="806905"/>
                <a:gridCol w="806905"/>
              </a:tblGrid>
              <a:tr h="596676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50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25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50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</a:t>
                      </a:r>
                      <a:endParaRPr lang="th-TH" sz="1600" dirty="0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th-TH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357686" y="178592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    a</a:t>
            </a:r>
            <a:r>
              <a:rPr lang="en-US" baseline="-25000" dirty="0" smtClean="0"/>
              <a:t>2</a:t>
            </a:r>
            <a:r>
              <a:rPr lang="en-US" dirty="0" smtClean="0"/>
              <a:t>   a</a:t>
            </a:r>
            <a:r>
              <a:rPr lang="en-US" baseline="-25000" dirty="0" smtClean="0"/>
              <a:t>3</a:t>
            </a:r>
            <a:r>
              <a:rPr lang="en-US" dirty="0" smtClean="0"/>
              <a:t>  a</a:t>
            </a:r>
            <a:r>
              <a:rPr lang="en-US" baseline="-25000" dirty="0" smtClean="0"/>
              <a:t>4</a:t>
            </a:r>
            <a:r>
              <a:rPr lang="en-US" dirty="0" smtClean="0"/>
              <a:t>   a</a:t>
            </a:r>
            <a:r>
              <a:rPr lang="en-US" baseline="-25000" dirty="0" smtClean="0"/>
              <a:t>5</a:t>
            </a:r>
            <a:r>
              <a:rPr lang="en-US" dirty="0" smtClean="0"/>
              <a:t>   a</a:t>
            </a:r>
            <a:r>
              <a:rPr lang="en-US" baseline="-25000" dirty="0" smtClean="0"/>
              <a:t>6</a:t>
            </a:r>
            <a:r>
              <a:rPr lang="en-US" dirty="0" smtClean="0"/>
              <a:t> </a:t>
            </a:r>
          </a:p>
          <a:p>
            <a:r>
              <a:rPr lang="en-US" dirty="0" smtClean="0"/>
              <a:t>10 x 5 x 1 x 5 x 10 x 2</a:t>
            </a:r>
            <a:endParaRPr lang="th-TH" dirty="0"/>
          </a:p>
        </p:txBody>
      </p:sp>
      <p:sp>
        <p:nvSpPr>
          <p:cNvPr id="11" name="Rectangle 10"/>
          <p:cNvSpPr/>
          <p:nvPr/>
        </p:nvSpPr>
        <p:spPr>
          <a:xfrm>
            <a:off x="4500562" y="3214686"/>
            <a:ext cx="571504" cy="3571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Method</a:t>
            </a:r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1000100" y="1714488"/>
            <a:ext cx="7572428" cy="25853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</a:rPr>
              <a:t>for (i = 1; i &lt;= a;i++) {</a:t>
            </a:r>
          </a:p>
          <a:p>
            <a:r>
              <a:rPr lang="en-US" dirty="0" smtClean="0">
                <a:latin typeface="Consolas" pitchFamily="49" charset="0"/>
              </a:rPr>
              <a:t>  for (j = 1; i &lt;= c;j++) {</a:t>
            </a:r>
          </a:p>
          <a:p>
            <a:r>
              <a:rPr lang="en-US" dirty="0" smtClean="0">
                <a:latin typeface="Consolas" pitchFamily="49" charset="0"/>
              </a:rPr>
              <a:t>     sum = 0;</a:t>
            </a:r>
          </a:p>
          <a:p>
            <a:r>
              <a:rPr lang="en-US" dirty="0" smtClean="0">
                <a:latin typeface="Consolas" pitchFamily="49" charset="0"/>
              </a:rPr>
              <a:t>     for (k = 1;k &lt;= b;k++) {</a:t>
            </a:r>
          </a:p>
          <a:p>
            <a:r>
              <a:rPr lang="en-US" dirty="0" smtClean="0">
                <a:latin typeface="Consolas" pitchFamily="49" charset="0"/>
              </a:rPr>
              <a:t>       sum += A[i][k] * B[k][j];</a:t>
            </a:r>
          </a:p>
          <a:p>
            <a:r>
              <a:rPr lang="en-US" dirty="0" smtClean="0">
                <a:latin typeface="Consolas" pitchFamily="49" charset="0"/>
              </a:rPr>
              <a:t>     }</a:t>
            </a:r>
          </a:p>
          <a:p>
            <a:r>
              <a:rPr lang="en-US" dirty="0" smtClean="0">
                <a:latin typeface="Consolas" pitchFamily="49" charset="0"/>
              </a:rPr>
              <a:t>     C[i][j] = sum;</a:t>
            </a:r>
          </a:p>
          <a:p>
            <a:r>
              <a:rPr lang="en-US" dirty="0" smtClean="0">
                <a:latin typeface="Consolas" pitchFamily="49" charset="0"/>
              </a:rPr>
              <a:t>  }</a:t>
            </a:r>
          </a:p>
          <a:p>
            <a:r>
              <a:rPr lang="en-US" dirty="0" smtClean="0">
                <a:latin typeface="Consolas" pitchFamily="49" charset="0"/>
              </a:rPr>
              <a:t>}</a:t>
            </a:r>
            <a:endParaRPr lang="th-TH" dirty="0">
              <a:latin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0" y="6072206"/>
            <a:ext cx="36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O(abc)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2000232" y="2571744"/>
          <a:ext cx="4841430" cy="35800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6905"/>
                <a:gridCol w="806905"/>
                <a:gridCol w="806905"/>
                <a:gridCol w="806905"/>
                <a:gridCol w="806905"/>
                <a:gridCol w="806905"/>
              </a:tblGrid>
              <a:tr h="596676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50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25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50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</a:t>
                      </a:r>
                      <a:endParaRPr lang="th-TH" sz="1600" dirty="0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th-TH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357686" y="178592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    a</a:t>
            </a:r>
            <a:r>
              <a:rPr lang="en-US" baseline="-25000" dirty="0" smtClean="0"/>
              <a:t>2</a:t>
            </a:r>
            <a:r>
              <a:rPr lang="en-US" dirty="0" smtClean="0"/>
              <a:t>   a</a:t>
            </a:r>
            <a:r>
              <a:rPr lang="en-US" baseline="-25000" dirty="0" smtClean="0"/>
              <a:t>3</a:t>
            </a:r>
            <a:r>
              <a:rPr lang="en-US" dirty="0" smtClean="0"/>
              <a:t>  a</a:t>
            </a:r>
            <a:r>
              <a:rPr lang="en-US" baseline="-25000" dirty="0" smtClean="0"/>
              <a:t>4</a:t>
            </a:r>
            <a:r>
              <a:rPr lang="en-US" dirty="0" smtClean="0"/>
              <a:t>   a</a:t>
            </a:r>
            <a:r>
              <a:rPr lang="en-US" baseline="-25000" dirty="0" smtClean="0"/>
              <a:t>5</a:t>
            </a:r>
            <a:r>
              <a:rPr lang="en-US" dirty="0" smtClean="0"/>
              <a:t>   a</a:t>
            </a:r>
            <a:r>
              <a:rPr lang="en-US" baseline="-25000" dirty="0" smtClean="0"/>
              <a:t>6</a:t>
            </a:r>
            <a:r>
              <a:rPr lang="en-US" dirty="0" smtClean="0"/>
              <a:t> </a:t>
            </a:r>
          </a:p>
          <a:p>
            <a:r>
              <a:rPr lang="en-US" dirty="0" smtClean="0"/>
              <a:t>10 x 5 x 1 x 5 x 10 x 2</a:t>
            </a:r>
            <a:endParaRPr lang="th-TH" dirty="0"/>
          </a:p>
        </p:txBody>
      </p:sp>
      <p:sp>
        <p:nvSpPr>
          <p:cNvPr id="6" name="Rectangle 5"/>
          <p:cNvSpPr/>
          <p:nvPr/>
        </p:nvSpPr>
        <p:spPr>
          <a:xfrm>
            <a:off x="4429124" y="2071678"/>
            <a:ext cx="357190" cy="357190"/>
          </a:xfrm>
          <a:prstGeom prst="rect">
            <a:avLst/>
          </a:prstGeom>
          <a:solidFill>
            <a:srgbClr val="92D05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Oval 6"/>
          <p:cNvSpPr/>
          <p:nvPr/>
        </p:nvSpPr>
        <p:spPr>
          <a:xfrm>
            <a:off x="2643174" y="3071810"/>
            <a:ext cx="571504" cy="428628"/>
          </a:xfrm>
          <a:prstGeom prst="ellipse">
            <a:avLst/>
          </a:prstGeom>
          <a:solidFill>
            <a:srgbClr val="FFC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Oval 7"/>
          <p:cNvSpPr/>
          <p:nvPr/>
        </p:nvSpPr>
        <p:spPr>
          <a:xfrm>
            <a:off x="4357686" y="3714752"/>
            <a:ext cx="571504" cy="428628"/>
          </a:xfrm>
          <a:prstGeom prst="ellipse">
            <a:avLst/>
          </a:prstGeom>
          <a:solidFill>
            <a:srgbClr val="FFC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Rectangle 8"/>
          <p:cNvSpPr/>
          <p:nvPr/>
        </p:nvSpPr>
        <p:spPr>
          <a:xfrm>
            <a:off x="4929190" y="2071678"/>
            <a:ext cx="357190" cy="357190"/>
          </a:xfrm>
          <a:prstGeom prst="rect">
            <a:avLst/>
          </a:prstGeom>
          <a:solidFill>
            <a:srgbClr val="92D05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Rectangle 9"/>
          <p:cNvSpPr/>
          <p:nvPr/>
        </p:nvSpPr>
        <p:spPr>
          <a:xfrm>
            <a:off x="5857884" y="2071678"/>
            <a:ext cx="357190" cy="357190"/>
          </a:xfrm>
          <a:prstGeom prst="rect">
            <a:avLst/>
          </a:prstGeom>
          <a:solidFill>
            <a:srgbClr val="92D05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Rectangle 10"/>
          <p:cNvSpPr/>
          <p:nvPr/>
        </p:nvSpPr>
        <p:spPr>
          <a:xfrm>
            <a:off x="4500562" y="3214686"/>
            <a:ext cx="571504" cy="3571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TextBox 11"/>
          <p:cNvSpPr txBox="1"/>
          <p:nvPr/>
        </p:nvSpPr>
        <p:spPr>
          <a:xfrm>
            <a:off x="714348" y="6357958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Option 1 = 0 + 25 + 10 x 5 x 5 = 275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2000232" y="2571744"/>
          <a:ext cx="4841430" cy="35800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6905"/>
                <a:gridCol w="806905"/>
                <a:gridCol w="806905"/>
                <a:gridCol w="806905"/>
                <a:gridCol w="806905"/>
                <a:gridCol w="806905"/>
              </a:tblGrid>
              <a:tr h="596676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50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25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50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</a:t>
                      </a:r>
                      <a:endParaRPr lang="th-TH" sz="1600" dirty="0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th-TH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357686" y="178592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    a</a:t>
            </a:r>
            <a:r>
              <a:rPr lang="en-US" baseline="-25000" dirty="0" smtClean="0"/>
              <a:t>2</a:t>
            </a:r>
            <a:r>
              <a:rPr lang="en-US" dirty="0" smtClean="0"/>
              <a:t>   a</a:t>
            </a:r>
            <a:r>
              <a:rPr lang="en-US" baseline="-25000" dirty="0" smtClean="0"/>
              <a:t>3</a:t>
            </a:r>
            <a:r>
              <a:rPr lang="en-US" dirty="0" smtClean="0"/>
              <a:t>  a</a:t>
            </a:r>
            <a:r>
              <a:rPr lang="en-US" baseline="-25000" dirty="0" smtClean="0"/>
              <a:t>4</a:t>
            </a:r>
            <a:r>
              <a:rPr lang="en-US" dirty="0" smtClean="0"/>
              <a:t>   a</a:t>
            </a:r>
            <a:r>
              <a:rPr lang="en-US" baseline="-25000" dirty="0" smtClean="0"/>
              <a:t>5</a:t>
            </a:r>
            <a:r>
              <a:rPr lang="en-US" dirty="0" smtClean="0"/>
              <a:t>   a</a:t>
            </a:r>
            <a:r>
              <a:rPr lang="en-US" baseline="-25000" dirty="0" smtClean="0"/>
              <a:t>6</a:t>
            </a:r>
            <a:r>
              <a:rPr lang="en-US" dirty="0" smtClean="0"/>
              <a:t> </a:t>
            </a:r>
          </a:p>
          <a:p>
            <a:r>
              <a:rPr lang="en-US" dirty="0" smtClean="0"/>
              <a:t>10 x 5 x 1 x 5 x 10 x 2</a:t>
            </a:r>
            <a:endParaRPr lang="th-TH" dirty="0"/>
          </a:p>
        </p:txBody>
      </p:sp>
      <p:sp>
        <p:nvSpPr>
          <p:cNvPr id="6" name="Rectangle 5"/>
          <p:cNvSpPr/>
          <p:nvPr/>
        </p:nvSpPr>
        <p:spPr>
          <a:xfrm>
            <a:off x="4429124" y="2071678"/>
            <a:ext cx="357190" cy="357190"/>
          </a:xfrm>
          <a:prstGeom prst="rect">
            <a:avLst/>
          </a:prstGeom>
          <a:solidFill>
            <a:srgbClr val="92D05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Oval 6"/>
          <p:cNvSpPr/>
          <p:nvPr/>
        </p:nvSpPr>
        <p:spPr>
          <a:xfrm>
            <a:off x="3571868" y="3071810"/>
            <a:ext cx="571504" cy="428628"/>
          </a:xfrm>
          <a:prstGeom prst="ellipse">
            <a:avLst/>
          </a:prstGeom>
          <a:solidFill>
            <a:srgbClr val="FFC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Oval 7"/>
          <p:cNvSpPr/>
          <p:nvPr/>
        </p:nvSpPr>
        <p:spPr>
          <a:xfrm>
            <a:off x="4357686" y="4357694"/>
            <a:ext cx="571504" cy="428628"/>
          </a:xfrm>
          <a:prstGeom prst="ellipse">
            <a:avLst/>
          </a:prstGeom>
          <a:solidFill>
            <a:srgbClr val="FFC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Rectangle 8"/>
          <p:cNvSpPr/>
          <p:nvPr/>
        </p:nvSpPr>
        <p:spPr>
          <a:xfrm>
            <a:off x="5357818" y="2071678"/>
            <a:ext cx="357190" cy="357190"/>
          </a:xfrm>
          <a:prstGeom prst="rect">
            <a:avLst/>
          </a:prstGeom>
          <a:solidFill>
            <a:srgbClr val="92D05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Rectangle 9"/>
          <p:cNvSpPr/>
          <p:nvPr/>
        </p:nvSpPr>
        <p:spPr>
          <a:xfrm>
            <a:off x="5857884" y="2071678"/>
            <a:ext cx="357190" cy="357190"/>
          </a:xfrm>
          <a:prstGeom prst="rect">
            <a:avLst/>
          </a:prstGeom>
          <a:solidFill>
            <a:srgbClr val="92D05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Rectangle 10"/>
          <p:cNvSpPr/>
          <p:nvPr/>
        </p:nvSpPr>
        <p:spPr>
          <a:xfrm>
            <a:off x="4500562" y="3214686"/>
            <a:ext cx="571504" cy="3571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2" name="TextBox 11"/>
          <p:cNvSpPr txBox="1"/>
          <p:nvPr/>
        </p:nvSpPr>
        <p:spPr>
          <a:xfrm>
            <a:off x="714348" y="6357958"/>
            <a:ext cx="657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Option 2 = 50 + 25 + 10 x 1 x 5 = 100  minimal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2000232" y="2571744"/>
          <a:ext cx="4841430" cy="35800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6905"/>
                <a:gridCol w="806905"/>
                <a:gridCol w="806905"/>
                <a:gridCol w="806905"/>
                <a:gridCol w="806905"/>
                <a:gridCol w="806905"/>
              </a:tblGrid>
              <a:tr h="596676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50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(2)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25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50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</a:t>
                      </a:r>
                      <a:endParaRPr lang="th-TH" sz="1600" dirty="0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th-TH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357686" y="178592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    a</a:t>
            </a:r>
            <a:r>
              <a:rPr lang="en-US" baseline="-25000" dirty="0" smtClean="0"/>
              <a:t>2</a:t>
            </a:r>
            <a:r>
              <a:rPr lang="en-US" dirty="0" smtClean="0"/>
              <a:t>   a</a:t>
            </a:r>
            <a:r>
              <a:rPr lang="en-US" baseline="-25000" dirty="0" smtClean="0"/>
              <a:t>3</a:t>
            </a:r>
            <a:r>
              <a:rPr lang="en-US" dirty="0" smtClean="0"/>
              <a:t>  a</a:t>
            </a:r>
            <a:r>
              <a:rPr lang="en-US" baseline="-25000" dirty="0" smtClean="0"/>
              <a:t>4</a:t>
            </a:r>
            <a:r>
              <a:rPr lang="en-US" dirty="0" smtClean="0"/>
              <a:t>   a</a:t>
            </a:r>
            <a:r>
              <a:rPr lang="en-US" baseline="-25000" dirty="0" smtClean="0"/>
              <a:t>5</a:t>
            </a:r>
            <a:r>
              <a:rPr lang="en-US" dirty="0" smtClean="0"/>
              <a:t>   a</a:t>
            </a:r>
            <a:r>
              <a:rPr lang="en-US" baseline="-25000" dirty="0" smtClean="0"/>
              <a:t>6</a:t>
            </a:r>
            <a:r>
              <a:rPr lang="en-US" dirty="0" smtClean="0"/>
              <a:t> </a:t>
            </a:r>
          </a:p>
          <a:p>
            <a:r>
              <a:rPr lang="en-US" dirty="0" smtClean="0"/>
              <a:t>10 x 5 x 1 x 5 x 10 x 2</a:t>
            </a:r>
            <a:endParaRPr lang="th-TH" dirty="0"/>
          </a:p>
        </p:txBody>
      </p:sp>
      <p:sp>
        <p:nvSpPr>
          <p:cNvPr id="12" name="TextBox 11"/>
          <p:cNvSpPr txBox="1"/>
          <p:nvPr/>
        </p:nvSpPr>
        <p:spPr>
          <a:xfrm>
            <a:off x="714348" y="6357958"/>
            <a:ext cx="657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Option 2 = 50 + 25 + 10 x 1 x 5 = 100  minimal</a:t>
            </a:r>
            <a:endParaRPr lang="th-TH" dirty="0"/>
          </a:p>
        </p:txBody>
      </p:sp>
      <p:sp>
        <p:nvSpPr>
          <p:cNvPr id="6" name="Line Callout 1 5"/>
          <p:cNvSpPr/>
          <p:nvPr/>
        </p:nvSpPr>
        <p:spPr>
          <a:xfrm>
            <a:off x="142844" y="4143380"/>
            <a:ext cx="1785950" cy="1714512"/>
          </a:xfrm>
          <a:prstGeom prst="borderCallout1">
            <a:avLst>
              <a:gd name="adj1" fmla="val 54652"/>
              <a:gd name="adj2" fmla="val 110301"/>
              <a:gd name="adj3" fmla="val -26166"/>
              <a:gd name="adj4" fmla="val 2424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(2) </a:t>
            </a:r>
            <a:r>
              <a:rPr lang="en-US" dirty="0" smtClean="0"/>
              <a:t>means that the minimal solution is by dividing at </a:t>
            </a:r>
            <a:r>
              <a:rPr lang="en-US" dirty="0" smtClean="0">
                <a:solidFill>
                  <a:srgbClr val="002060"/>
                </a:solidFill>
              </a:rPr>
              <a:t>B</a:t>
            </a:r>
            <a:r>
              <a:rPr lang="en-US" baseline="-25000" dirty="0" smtClean="0">
                <a:solidFill>
                  <a:srgbClr val="002060"/>
                </a:solidFill>
              </a:rPr>
              <a:t>2</a:t>
            </a:r>
            <a:endParaRPr lang="th-TH" baseline="-25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2000232" y="2571744"/>
          <a:ext cx="4841430" cy="35800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6905"/>
                <a:gridCol w="806905"/>
                <a:gridCol w="806905"/>
                <a:gridCol w="806905"/>
                <a:gridCol w="806905"/>
                <a:gridCol w="806905"/>
              </a:tblGrid>
              <a:tr h="596676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50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(2)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25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50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</a:t>
                      </a:r>
                      <a:endParaRPr lang="th-TH" sz="1600" dirty="0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th-TH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357686" y="178592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    a</a:t>
            </a:r>
            <a:r>
              <a:rPr lang="en-US" baseline="-25000" dirty="0" smtClean="0"/>
              <a:t>2</a:t>
            </a:r>
            <a:r>
              <a:rPr lang="en-US" dirty="0" smtClean="0"/>
              <a:t>   a</a:t>
            </a:r>
            <a:r>
              <a:rPr lang="en-US" baseline="-25000" dirty="0" smtClean="0"/>
              <a:t>3</a:t>
            </a:r>
            <a:r>
              <a:rPr lang="en-US" dirty="0" smtClean="0"/>
              <a:t>  a</a:t>
            </a:r>
            <a:r>
              <a:rPr lang="en-US" baseline="-25000" dirty="0" smtClean="0"/>
              <a:t>4</a:t>
            </a:r>
            <a:r>
              <a:rPr lang="en-US" dirty="0" smtClean="0"/>
              <a:t>   a</a:t>
            </a:r>
            <a:r>
              <a:rPr lang="en-US" baseline="-25000" dirty="0" smtClean="0"/>
              <a:t>5</a:t>
            </a:r>
            <a:r>
              <a:rPr lang="en-US" dirty="0" smtClean="0"/>
              <a:t>   a</a:t>
            </a:r>
            <a:r>
              <a:rPr lang="en-US" baseline="-25000" dirty="0" smtClean="0"/>
              <a:t>6</a:t>
            </a:r>
            <a:r>
              <a:rPr lang="en-US" dirty="0" smtClean="0"/>
              <a:t> </a:t>
            </a:r>
          </a:p>
          <a:p>
            <a:r>
              <a:rPr lang="en-US" dirty="0" smtClean="0"/>
              <a:t>10 x 5 x 1 x 5 x 10 x 2</a:t>
            </a:r>
            <a:endParaRPr lang="th-TH" dirty="0"/>
          </a:p>
        </p:txBody>
      </p:sp>
      <p:sp>
        <p:nvSpPr>
          <p:cNvPr id="12" name="TextBox 11"/>
          <p:cNvSpPr txBox="1"/>
          <p:nvPr/>
        </p:nvSpPr>
        <p:spPr>
          <a:xfrm>
            <a:off x="714348" y="6357958"/>
            <a:ext cx="657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Option 1 = 0+ 50 + 5x 1 x 10 = 100</a:t>
            </a:r>
            <a:endParaRPr lang="th-TH" dirty="0"/>
          </a:p>
        </p:txBody>
      </p:sp>
      <p:sp>
        <p:nvSpPr>
          <p:cNvPr id="6" name="Rectangle 5"/>
          <p:cNvSpPr/>
          <p:nvPr/>
        </p:nvSpPr>
        <p:spPr>
          <a:xfrm>
            <a:off x="4929190" y="2071678"/>
            <a:ext cx="357190" cy="357190"/>
          </a:xfrm>
          <a:prstGeom prst="rect">
            <a:avLst/>
          </a:prstGeom>
          <a:solidFill>
            <a:srgbClr val="92D05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Oval 6"/>
          <p:cNvSpPr/>
          <p:nvPr/>
        </p:nvSpPr>
        <p:spPr>
          <a:xfrm>
            <a:off x="3643306" y="3714752"/>
            <a:ext cx="571504" cy="428628"/>
          </a:xfrm>
          <a:prstGeom prst="ellipse">
            <a:avLst/>
          </a:prstGeom>
          <a:solidFill>
            <a:srgbClr val="FFC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Oval 7"/>
          <p:cNvSpPr/>
          <p:nvPr/>
        </p:nvSpPr>
        <p:spPr>
          <a:xfrm>
            <a:off x="5214942" y="4357694"/>
            <a:ext cx="571504" cy="428628"/>
          </a:xfrm>
          <a:prstGeom prst="ellipse">
            <a:avLst/>
          </a:prstGeom>
          <a:solidFill>
            <a:srgbClr val="FFC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Rectangle 8"/>
          <p:cNvSpPr/>
          <p:nvPr/>
        </p:nvSpPr>
        <p:spPr>
          <a:xfrm>
            <a:off x="5357818" y="2071678"/>
            <a:ext cx="357190" cy="357190"/>
          </a:xfrm>
          <a:prstGeom prst="rect">
            <a:avLst/>
          </a:prstGeom>
          <a:solidFill>
            <a:srgbClr val="92D05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Rectangle 9"/>
          <p:cNvSpPr/>
          <p:nvPr/>
        </p:nvSpPr>
        <p:spPr>
          <a:xfrm>
            <a:off x="6286512" y="2071678"/>
            <a:ext cx="357190" cy="357190"/>
          </a:xfrm>
          <a:prstGeom prst="rect">
            <a:avLst/>
          </a:prstGeom>
          <a:solidFill>
            <a:srgbClr val="92D05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Rectangle 10"/>
          <p:cNvSpPr/>
          <p:nvPr/>
        </p:nvSpPr>
        <p:spPr>
          <a:xfrm>
            <a:off x="5286380" y="3786190"/>
            <a:ext cx="571504" cy="3571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2000232" y="2571744"/>
          <a:ext cx="4841430" cy="35800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6905"/>
                <a:gridCol w="806905"/>
                <a:gridCol w="806905"/>
                <a:gridCol w="806905"/>
                <a:gridCol w="806905"/>
                <a:gridCol w="806905"/>
              </a:tblGrid>
              <a:tr h="596676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50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(2)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25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50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</a:t>
                      </a:r>
                      <a:endParaRPr lang="th-TH" sz="1600" dirty="0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th-TH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357686" y="178592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    a</a:t>
            </a:r>
            <a:r>
              <a:rPr lang="en-US" baseline="-25000" dirty="0" smtClean="0"/>
              <a:t>2</a:t>
            </a:r>
            <a:r>
              <a:rPr lang="en-US" dirty="0" smtClean="0"/>
              <a:t>   a</a:t>
            </a:r>
            <a:r>
              <a:rPr lang="en-US" baseline="-25000" dirty="0" smtClean="0"/>
              <a:t>3</a:t>
            </a:r>
            <a:r>
              <a:rPr lang="en-US" dirty="0" smtClean="0"/>
              <a:t>  a</a:t>
            </a:r>
            <a:r>
              <a:rPr lang="en-US" baseline="-25000" dirty="0" smtClean="0"/>
              <a:t>4</a:t>
            </a:r>
            <a:r>
              <a:rPr lang="en-US" dirty="0" smtClean="0"/>
              <a:t>   a</a:t>
            </a:r>
            <a:r>
              <a:rPr lang="en-US" baseline="-25000" dirty="0" smtClean="0"/>
              <a:t>5</a:t>
            </a:r>
            <a:r>
              <a:rPr lang="en-US" dirty="0" smtClean="0"/>
              <a:t>   a</a:t>
            </a:r>
            <a:r>
              <a:rPr lang="en-US" baseline="-25000" dirty="0" smtClean="0"/>
              <a:t>6</a:t>
            </a:r>
            <a:r>
              <a:rPr lang="en-US" dirty="0" smtClean="0"/>
              <a:t> </a:t>
            </a:r>
          </a:p>
          <a:p>
            <a:r>
              <a:rPr lang="en-US" dirty="0" smtClean="0"/>
              <a:t>10 x 5 x 1 x 5 x 10 x 2</a:t>
            </a:r>
            <a:endParaRPr lang="th-TH" dirty="0"/>
          </a:p>
        </p:txBody>
      </p:sp>
      <p:sp>
        <p:nvSpPr>
          <p:cNvPr id="12" name="TextBox 11"/>
          <p:cNvSpPr txBox="1"/>
          <p:nvPr/>
        </p:nvSpPr>
        <p:spPr>
          <a:xfrm>
            <a:off x="714348" y="6357958"/>
            <a:ext cx="657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Option 1 = 25+ 0 + 5x 5 x 10 = 275</a:t>
            </a:r>
            <a:endParaRPr lang="th-TH" dirty="0"/>
          </a:p>
        </p:txBody>
      </p:sp>
      <p:sp>
        <p:nvSpPr>
          <p:cNvPr id="6" name="Rectangle 5"/>
          <p:cNvSpPr/>
          <p:nvPr/>
        </p:nvSpPr>
        <p:spPr>
          <a:xfrm>
            <a:off x="4929190" y="2071678"/>
            <a:ext cx="357190" cy="357190"/>
          </a:xfrm>
          <a:prstGeom prst="rect">
            <a:avLst/>
          </a:prstGeom>
          <a:solidFill>
            <a:srgbClr val="92D05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Oval 6"/>
          <p:cNvSpPr/>
          <p:nvPr/>
        </p:nvSpPr>
        <p:spPr>
          <a:xfrm>
            <a:off x="4429124" y="3714752"/>
            <a:ext cx="571504" cy="428628"/>
          </a:xfrm>
          <a:prstGeom prst="ellipse">
            <a:avLst/>
          </a:prstGeom>
          <a:solidFill>
            <a:srgbClr val="FFC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Oval 7"/>
          <p:cNvSpPr/>
          <p:nvPr/>
        </p:nvSpPr>
        <p:spPr>
          <a:xfrm>
            <a:off x="5143504" y="5000636"/>
            <a:ext cx="571504" cy="428628"/>
          </a:xfrm>
          <a:prstGeom prst="ellipse">
            <a:avLst/>
          </a:prstGeom>
          <a:solidFill>
            <a:srgbClr val="FFC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Rectangle 8"/>
          <p:cNvSpPr/>
          <p:nvPr/>
        </p:nvSpPr>
        <p:spPr>
          <a:xfrm>
            <a:off x="5857884" y="2071678"/>
            <a:ext cx="357190" cy="357190"/>
          </a:xfrm>
          <a:prstGeom prst="rect">
            <a:avLst/>
          </a:prstGeom>
          <a:solidFill>
            <a:srgbClr val="92D05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Rectangle 9"/>
          <p:cNvSpPr/>
          <p:nvPr/>
        </p:nvSpPr>
        <p:spPr>
          <a:xfrm>
            <a:off x="6286512" y="2071678"/>
            <a:ext cx="357190" cy="357190"/>
          </a:xfrm>
          <a:prstGeom prst="rect">
            <a:avLst/>
          </a:prstGeom>
          <a:solidFill>
            <a:srgbClr val="92D05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Rectangle 10"/>
          <p:cNvSpPr/>
          <p:nvPr/>
        </p:nvSpPr>
        <p:spPr>
          <a:xfrm>
            <a:off x="5286380" y="3786190"/>
            <a:ext cx="571504" cy="3571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2000232" y="2571744"/>
          <a:ext cx="4841430" cy="35800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6905"/>
                <a:gridCol w="806905"/>
                <a:gridCol w="806905"/>
                <a:gridCol w="806905"/>
                <a:gridCol w="806905"/>
                <a:gridCol w="806905"/>
              </a:tblGrid>
              <a:tr h="596676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50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(2)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25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</a:t>
                      </a:r>
                    </a:p>
                    <a:p>
                      <a:r>
                        <a:rPr lang="en-US" sz="1600" dirty="0" smtClean="0"/>
                        <a:t>(2)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50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</a:t>
                      </a:r>
                      <a:endParaRPr lang="th-TH" sz="1600" dirty="0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th-TH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357686" y="178592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    a</a:t>
            </a:r>
            <a:r>
              <a:rPr lang="en-US" baseline="-25000" dirty="0" smtClean="0"/>
              <a:t>2</a:t>
            </a:r>
            <a:r>
              <a:rPr lang="en-US" dirty="0" smtClean="0"/>
              <a:t>   a</a:t>
            </a:r>
            <a:r>
              <a:rPr lang="en-US" baseline="-25000" dirty="0" smtClean="0"/>
              <a:t>3</a:t>
            </a:r>
            <a:r>
              <a:rPr lang="en-US" dirty="0" smtClean="0"/>
              <a:t>  a</a:t>
            </a:r>
            <a:r>
              <a:rPr lang="en-US" baseline="-25000" dirty="0" smtClean="0"/>
              <a:t>4</a:t>
            </a:r>
            <a:r>
              <a:rPr lang="en-US" dirty="0" smtClean="0"/>
              <a:t>   a</a:t>
            </a:r>
            <a:r>
              <a:rPr lang="en-US" baseline="-25000" dirty="0" smtClean="0"/>
              <a:t>5</a:t>
            </a:r>
            <a:r>
              <a:rPr lang="en-US" dirty="0" smtClean="0"/>
              <a:t>   a</a:t>
            </a:r>
            <a:r>
              <a:rPr lang="en-US" baseline="-25000" dirty="0" smtClean="0"/>
              <a:t>6</a:t>
            </a:r>
            <a:r>
              <a:rPr lang="en-US" dirty="0" smtClean="0"/>
              <a:t> </a:t>
            </a:r>
          </a:p>
          <a:p>
            <a:r>
              <a:rPr lang="en-US" dirty="0" smtClean="0"/>
              <a:t>10 x 5 x 1 x 5 x 10 x 2</a:t>
            </a:r>
            <a:endParaRPr lang="th-TH" dirty="0"/>
          </a:p>
        </p:txBody>
      </p:sp>
      <p:sp>
        <p:nvSpPr>
          <p:cNvPr id="12" name="TextBox 11"/>
          <p:cNvSpPr txBox="1"/>
          <p:nvPr/>
        </p:nvSpPr>
        <p:spPr>
          <a:xfrm>
            <a:off x="714348" y="6357958"/>
            <a:ext cx="657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Option 1 is better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2000232" y="2571744"/>
          <a:ext cx="4841430" cy="35800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6905"/>
                <a:gridCol w="806905"/>
                <a:gridCol w="806905"/>
                <a:gridCol w="806905"/>
                <a:gridCol w="806905"/>
                <a:gridCol w="806905"/>
              </a:tblGrid>
              <a:tr h="596676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50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(2)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25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</a:t>
                      </a:r>
                    </a:p>
                    <a:p>
                      <a:r>
                        <a:rPr lang="en-US" sz="1600" dirty="0" smtClean="0"/>
                        <a:t>(2)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50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70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(4)</a:t>
                      </a:r>
                      <a:endParaRPr lang="th-TH" sz="1600" dirty="0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</a:t>
                      </a:r>
                      <a:endParaRPr lang="th-TH" sz="1600" dirty="0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th-TH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357686" y="178592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    a</a:t>
            </a:r>
            <a:r>
              <a:rPr lang="en-US" baseline="-25000" dirty="0" smtClean="0"/>
              <a:t>2</a:t>
            </a:r>
            <a:r>
              <a:rPr lang="en-US" dirty="0" smtClean="0"/>
              <a:t>   a</a:t>
            </a:r>
            <a:r>
              <a:rPr lang="en-US" baseline="-25000" dirty="0" smtClean="0"/>
              <a:t>3</a:t>
            </a:r>
            <a:r>
              <a:rPr lang="en-US" dirty="0" smtClean="0"/>
              <a:t>  a</a:t>
            </a:r>
            <a:r>
              <a:rPr lang="en-US" baseline="-25000" dirty="0" smtClean="0"/>
              <a:t>4</a:t>
            </a:r>
            <a:r>
              <a:rPr lang="en-US" dirty="0" smtClean="0"/>
              <a:t>   a</a:t>
            </a:r>
            <a:r>
              <a:rPr lang="en-US" baseline="-25000" dirty="0" smtClean="0"/>
              <a:t>5</a:t>
            </a:r>
            <a:r>
              <a:rPr lang="en-US" dirty="0" smtClean="0"/>
              <a:t>   a</a:t>
            </a:r>
            <a:r>
              <a:rPr lang="en-US" baseline="-25000" dirty="0" smtClean="0"/>
              <a:t>6</a:t>
            </a:r>
            <a:r>
              <a:rPr lang="en-US" dirty="0" smtClean="0"/>
              <a:t> </a:t>
            </a:r>
          </a:p>
          <a:p>
            <a:r>
              <a:rPr lang="en-US" dirty="0" smtClean="0"/>
              <a:t>10 x 5 x 1 x 5 x 10 x 2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2000232" y="2571744"/>
          <a:ext cx="4841430" cy="35800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6905"/>
                <a:gridCol w="806905"/>
                <a:gridCol w="806905"/>
                <a:gridCol w="806905"/>
                <a:gridCol w="806905"/>
                <a:gridCol w="806905"/>
              </a:tblGrid>
              <a:tr h="596676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50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(2)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200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(2)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25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</a:t>
                      </a:r>
                    </a:p>
                    <a:p>
                      <a:r>
                        <a:rPr lang="en-US" sz="1600" dirty="0" smtClean="0"/>
                        <a:t>(2)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50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70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(4)</a:t>
                      </a:r>
                      <a:endParaRPr lang="th-TH" sz="1600" dirty="0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</a:t>
                      </a:r>
                      <a:endParaRPr lang="th-TH" sz="1600" dirty="0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th-TH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357686" y="178592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    a</a:t>
            </a:r>
            <a:r>
              <a:rPr lang="en-US" baseline="-25000" dirty="0" smtClean="0"/>
              <a:t>2</a:t>
            </a:r>
            <a:r>
              <a:rPr lang="en-US" dirty="0" smtClean="0"/>
              <a:t>   a</a:t>
            </a:r>
            <a:r>
              <a:rPr lang="en-US" baseline="-25000" dirty="0" smtClean="0"/>
              <a:t>3</a:t>
            </a:r>
            <a:r>
              <a:rPr lang="en-US" dirty="0" smtClean="0"/>
              <a:t>  a</a:t>
            </a:r>
            <a:r>
              <a:rPr lang="en-US" baseline="-25000" dirty="0" smtClean="0"/>
              <a:t>4</a:t>
            </a:r>
            <a:r>
              <a:rPr lang="en-US" dirty="0" smtClean="0"/>
              <a:t>   a</a:t>
            </a:r>
            <a:r>
              <a:rPr lang="en-US" baseline="-25000" dirty="0" smtClean="0"/>
              <a:t>5</a:t>
            </a:r>
            <a:r>
              <a:rPr lang="en-US" dirty="0" smtClean="0"/>
              <a:t>   a</a:t>
            </a:r>
            <a:r>
              <a:rPr lang="en-US" baseline="-25000" dirty="0" smtClean="0"/>
              <a:t>6</a:t>
            </a:r>
            <a:r>
              <a:rPr lang="en-US" dirty="0" smtClean="0"/>
              <a:t> </a:t>
            </a:r>
          </a:p>
          <a:p>
            <a:r>
              <a:rPr lang="en-US" dirty="0" smtClean="0"/>
              <a:t>10 x 5 x 1 x 5 x 10 x 2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2000232" y="2571744"/>
          <a:ext cx="4841430" cy="35800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6905"/>
                <a:gridCol w="806905"/>
                <a:gridCol w="806905"/>
                <a:gridCol w="806905"/>
                <a:gridCol w="806905"/>
                <a:gridCol w="806905"/>
              </a:tblGrid>
              <a:tr h="596676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50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(2)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200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(2)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25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</a:t>
                      </a:r>
                    </a:p>
                    <a:p>
                      <a:r>
                        <a:rPr lang="en-US" sz="1600" dirty="0" smtClean="0"/>
                        <a:t>(2)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80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(2)</a:t>
                      </a:r>
                      <a:endParaRPr lang="th-TH" sz="1600" dirty="0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50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70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(4)</a:t>
                      </a:r>
                      <a:endParaRPr lang="th-TH" sz="1600" dirty="0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</a:t>
                      </a:r>
                      <a:endParaRPr lang="th-TH" sz="1600" dirty="0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th-TH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357686" y="178592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    a</a:t>
            </a:r>
            <a:r>
              <a:rPr lang="en-US" baseline="-25000" dirty="0" smtClean="0"/>
              <a:t>2</a:t>
            </a:r>
            <a:r>
              <a:rPr lang="en-US" dirty="0" smtClean="0"/>
              <a:t>   a</a:t>
            </a:r>
            <a:r>
              <a:rPr lang="en-US" baseline="-25000" dirty="0" smtClean="0"/>
              <a:t>3</a:t>
            </a:r>
            <a:r>
              <a:rPr lang="en-US" dirty="0" smtClean="0"/>
              <a:t>  a</a:t>
            </a:r>
            <a:r>
              <a:rPr lang="en-US" baseline="-25000" dirty="0" smtClean="0"/>
              <a:t>4</a:t>
            </a:r>
            <a:r>
              <a:rPr lang="en-US" dirty="0" smtClean="0"/>
              <a:t>   a</a:t>
            </a:r>
            <a:r>
              <a:rPr lang="en-US" baseline="-25000" dirty="0" smtClean="0"/>
              <a:t>5</a:t>
            </a:r>
            <a:r>
              <a:rPr lang="en-US" dirty="0" smtClean="0"/>
              <a:t>   a</a:t>
            </a:r>
            <a:r>
              <a:rPr lang="en-US" baseline="-25000" dirty="0" smtClean="0"/>
              <a:t>6</a:t>
            </a:r>
            <a:r>
              <a:rPr lang="en-US" dirty="0" smtClean="0"/>
              <a:t> </a:t>
            </a:r>
          </a:p>
          <a:p>
            <a:r>
              <a:rPr lang="en-US" dirty="0" smtClean="0"/>
              <a:t>10 x 5 x 1 x 5 x 10 x 2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2000232" y="2571744"/>
          <a:ext cx="4841430" cy="35800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6905"/>
                <a:gridCol w="806905"/>
                <a:gridCol w="806905"/>
                <a:gridCol w="806905"/>
                <a:gridCol w="806905"/>
                <a:gridCol w="806905"/>
              </a:tblGrid>
              <a:tr h="596676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(2)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200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(2)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140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(2)</a:t>
                      </a:r>
                      <a:endParaRPr lang="th-TH" sz="1600" dirty="0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</a:t>
                      </a:r>
                    </a:p>
                    <a:p>
                      <a:r>
                        <a:rPr lang="en-US" sz="1600" dirty="0" smtClean="0"/>
                        <a:t>(2)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80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(2)</a:t>
                      </a:r>
                      <a:endParaRPr lang="th-TH" sz="1600" dirty="0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70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(4)</a:t>
                      </a:r>
                      <a:endParaRPr lang="th-TH" sz="1600" dirty="0"/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</a:t>
                      </a:r>
                    </a:p>
                  </a:txBody>
                  <a:tcPr/>
                </a:tc>
              </a:tr>
              <a:tr h="596676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th-TH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357686" y="178592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    a</a:t>
            </a:r>
            <a:r>
              <a:rPr lang="en-US" baseline="-25000" dirty="0" smtClean="0"/>
              <a:t>2</a:t>
            </a:r>
            <a:r>
              <a:rPr lang="en-US" dirty="0" smtClean="0"/>
              <a:t>   a</a:t>
            </a:r>
            <a:r>
              <a:rPr lang="en-US" baseline="-25000" dirty="0" smtClean="0"/>
              <a:t>3</a:t>
            </a:r>
            <a:r>
              <a:rPr lang="en-US" dirty="0" smtClean="0"/>
              <a:t>  a</a:t>
            </a:r>
            <a:r>
              <a:rPr lang="en-US" baseline="-25000" dirty="0" smtClean="0"/>
              <a:t>4</a:t>
            </a:r>
            <a:r>
              <a:rPr lang="en-US" dirty="0" smtClean="0"/>
              <a:t>   a</a:t>
            </a:r>
            <a:r>
              <a:rPr lang="en-US" baseline="-25000" dirty="0" smtClean="0"/>
              <a:t>5</a:t>
            </a:r>
            <a:r>
              <a:rPr lang="en-US" dirty="0" smtClean="0"/>
              <a:t>   a</a:t>
            </a:r>
            <a:r>
              <a:rPr lang="en-US" baseline="-25000" dirty="0" smtClean="0"/>
              <a:t>6</a:t>
            </a:r>
            <a:r>
              <a:rPr lang="en-US" dirty="0" smtClean="0"/>
              <a:t> </a:t>
            </a:r>
          </a:p>
          <a:p>
            <a:r>
              <a:rPr lang="en-US" dirty="0" smtClean="0"/>
              <a:t>10 x 5 x 1 x 5 x 10 x 2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1095375" y="2268538"/>
            <a:ext cx="2971800" cy="2819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1704975" y="3101975"/>
            <a:ext cx="1606550" cy="10668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/>
              <a:t> N x N </a:t>
            </a:r>
          </a:p>
          <a:p>
            <a:r>
              <a:rPr lang="en-US" sz="3200"/>
              <a:t>matrix</a:t>
            </a: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4448175" y="2268538"/>
            <a:ext cx="2971800" cy="2819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80902" name="Text Box 6"/>
          <p:cNvSpPr txBox="1">
            <a:spLocks noChangeArrowheads="1"/>
          </p:cNvSpPr>
          <p:nvPr/>
        </p:nvSpPr>
        <p:spPr bwMode="auto">
          <a:xfrm>
            <a:off x="5057775" y="3101975"/>
            <a:ext cx="1606550" cy="10668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/>
              <a:t> N x N </a:t>
            </a:r>
          </a:p>
          <a:p>
            <a:r>
              <a:rPr lang="en-US" sz="3200"/>
              <a:t>matrix</a:t>
            </a:r>
          </a:p>
        </p:txBody>
      </p:sp>
      <p:sp>
        <p:nvSpPr>
          <p:cNvPr id="80903" name="Text Box 7"/>
          <p:cNvSpPr txBox="1">
            <a:spLocks noChangeArrowheads="1"/>
          </p:cNvSpPr>
          <p:nvPr/>
        </p:nvSpPr>
        <p:spPr bwMode="auto">
          <a:xfrm>
            <a:off x="2298700" y="5248275"/>
            <a:ext cx="461963" cy="57943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/>
              <a:t>A</a:t>
            </a:r>
          </a:p>
        </p:txBody>
      </p:sp>
      <p:sp>
        <p:nvSpPr>
          <p:cNvPr id="80904" name="Text Box 8"/>
          <p:cNvSpPr txBox="1">
            <a:spLocks noChangeArrowheads="1"/>
          </p:cNvSpPr>
          <p:nvPr/>
        </p:nvSpPr>
        <p:spPr bwMode="auto">
          <a:xfrm>
            <a:off x="5575300" y="5172075"/>
            <a:ext cx="463550" cy="57943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/>
              <a:t>B</a:t>
            </a:r>
          </a:p>
        </p:txBody>
      </p:sp>
      <p:sp>
        <p:nvSpPr>
          <p:cNvPr id="80906" name="Rectangle 10"/>
          <p:cNvSpPr>
            <a:spLocks noChangeArrowheads="1"/>
          </p:cNvSpPr>
          <p:nvPr/>
        </p:nvSpPr>
        <p:spPr bwMode="auto">
          <a:xfrm>
            <a:off x="7648575" y="2268538"/>
            <a:ext cx="457200" cy="2819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80907" name="Text Box 11"/>
          <p:cNvSpPr txBox="1">
            <a:spLocks noChangeArrowheads="1"/>
          </p:cNvSpPr>
          <p:nvPr/>
        </p:nvSpPr>
        <p:spPr bwMode="auto">
          <a:xfrm>
            <a:off x="7648575" y="5235575"/>
            <a:ext cx="468313" cy="57943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/>
              <a:t>C</a:t>
            </a:r>
          </a:p>
        </p:txBody>
      </p:sp>
      <p:sp>
        <p:nvSpPr>
          <p:cNvPr id="80908" name="Text Box 12"/>
          <p:cNvSpPr txBox="1">
            <a:spLocks noChangeArrowheads="1"/>
          </p:cNvSpPr>
          <p:nvPr/>
        </p:nvSpPr>
        <p:spPr bwMode="auto">
          <a:xfrm rot="5400000">
            <a:off x="6481763" y="3536950"/>
            <a:ext cx="2808288" cy="57943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/>
              <a:t>N x 1 matrix</a:t>
            </a:r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Chain Multiplication</a:t>
            </a:r>
            <a:endParaRPr lang="th-TH"/>
          </a:p>
        </p:txBody>
      </p:sp>
      <p:sp>
        <p:nvSpPr>
          <p:cNvPr id="80910" name="Text Box 14"/>
          <p:cNvSpPr txBox="1">
            <a:spLocks noChangeArrowheads="1"/>
          </p:cNvSpPr>
          <p:nvPr/>
        </p:nvSpPr>
        <p:spPr bwMode="auto">
          <a:xfrm>
            <a:off x="1763713" y="6237288"/>
            <a:ext cx="417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How to compute ABC ?</a:t>
            </a:r>
            <a:endParaRPr lang="th-TH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Multiplication</a:t>
            </a:r>
            <a:endParaRPr lang="th-TH"/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ABC = (AB)C = A(BC)</a:t>
            </a:r>
          </a:p>
          <a:p>
            <a:r>
              <a:rPr lang="en-US" dirty="0"/>
              <a:t>(AB)C differs from A(BC)?</a:t>
            </a:r>
          </a:p>
          <a:p>
            <a:pPr lvl="1"/>
            <a:r>
              <a:rPr lang="en-US" dirty="0" smtClean="0"/>
              <a:t>Same result, different efficiency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What is the cost of (AB)C?</a:t>
            </a:r>
          </a:p>
          <a:p>
            <a:r>
              <a:rPr lang="en-US" dirty="0"/>
              <a:t>What is the cost of A(BC)?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(AB)C</a:t>
            </a:r>
            <a:endParaRPr lang="th-TH"/>
          </a:p>
        </p:txBody>
      </p:sp>
      <p:sp>
        <p:nvSpPr>
          <p:cNvPr id="128005" name="Rectangle 5"/>
          <p:cNvSpPr>
            <a:spLocks noChangeArrowheads="1"/>
          </p:cNvSpPr>
          <p:nvPr/>
        </p:nvSpPr>
        <p:spPr bwMode="auto">
          <a:xfrm>
            <a:off x="684213" y="1916113"/>
            <a:ext cx="1655762" cy="1223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N x N</a:t>
            </a:r>
            <a:endParaRPr lang="th-TH"/>
          </a:p>
        </p:txBody>
      </p:sp>
      <p:sp>
        <p:nvSpPr>
          <p:cNvPr id="128006" name="Rectangle 6"/>
          <p:cNvSpPr>
            <a:spLocks noChangeArrowheads="1"/>
          </p:cNvSpPr>
          <p:nvPr/>
        </p:nvSpPr>
        <p:spPr bwMode="auto">
          <a:xfrm>
            <a:off x="3419475" y="1916113"/>
            <a:ext cx="1655763" cy="1223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N x N</a:t>
            </a:r>
            <a:endParaRPr lang="th-TH"/>
          </a:p>
        </p:txBody>
      </p:sp>
      <p:sp>
        <p:nvSpPr>
          <p:cNvPr id="128007" name="Rectangle 7"/>
          <p:cNvSpPr>
            <a:spLocks noChangeArrowheads="1"/>
          </p:cNvSpPr>
          <p:nvPr/>
        </p:nvSpPr>
        <p:spPr bwMode="auto">
          <a:xfrm>
            <a:off x="5003800" y="3860800"/>
            <a:ext cx="360363" cy="1223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 N </a:t>
            </a:r>
          </a:p>
          <a:p>
            <a:pPr algn="ctr"/>
            <a:r>
              <a:rPr lang="en-US" dirty="0"/>
              <a:t>x</a:t>
            </a:r>
          </a:p>
          <a:p>
            <a:pPr algn="ctr"/>
            <a:r>
              <a:rPr lang="en-US" dirty="0" smtClean="0"/>
              <a:t>1</a:t>
            </a:r>
            <a:endParaRPr lang="th-TH" dirty="0"/>
          </a:p>
        </p:txBody>
      </p:sp>
      <p:sp>
        <p:nvSpPr>
          <p:cNvPr id="128008" name="Rectangle 8"/>
          <p:cNvSpPr>
            <a:spLocks noChangeArrowheads="1"/>
          </p:cNvSpPr>
          <p:nvPr/>
        </p:nvSpPr>
        <p:spPr bwMode="auto">
          <a:xfrm>
            <a:off x="2124075" y="3860800"/>
            <a:ext cx="1655763" cy="1223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N x N</a:t>
            </a:r>
            <a:endParaRPr lang="th-TH"/>
          </a:p>
        </p:txBody>
      </p:sp>
      <p:sp>
        <p:nvSpPr>
          <p:cNvPr id="128010" name="Oval 10"/>
          <p:cNvSpPr>
            <a:spLocks noChangeArrowheads="1"/>
          </p:cNvSpPr>
          <p:nvPr/>
        </p:nvSpPr>
        <p:spPr bwMode="auto">
          <a:xfrm>
            <a:off x="2268538" y="2205038"/>
            <a:ext cx="1150937" cy="5762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pitchFamily="34" charset="0"/>
              </a:rPr>
              <a:t>N*N*N</a:t>
            </a:r>
            <a:endParaRPr lang="th-TH">
              <a:latin typeface="Arial" pitchFamily="34" charset="0"/>
            </a:endParaRPr>
          </a:p>
        </p:txBody>
      </p:sp>
      <p:sp>
        <p:nvSpPr>
          <p:cNvPr id="128015" name="Oval 15"/>
          <p:cNvSpPr>
            <a:spLocks noChangeArrowheads="1"/>
          </p:cNvSpPr>
          <p:nvPr/>
        </p:nvSpPr>
        <p:spPr bwMode="auto">
          <a:xfrm>
            <a:off x="3779838" y="4149725"/>
            <a:ext cx="1150937" cy="5762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pitchFamily="34" charset="0"/>
              </a:rPr>
              <a:t>N*N*1</a:t>
            </a:r>
            <a:endParaRPr lang="th-TH">
              <a:latin typeface="Arial" pitchFamily="34" charset="0"/>
            </a:endParaRPr>
          </a:p>
        </p:txBody>
      </p:sp>
      <p:sp>
        <p:nvSpPr>
          <p:cNvPr id="128016" name="AutoShape 16"/>
          <p:cNvSpPr>
            <a:spLocks noChangeArrowheads="1"/>
          </p:cNvSpPr>
          <p:nvPr/>
        </p:nvSpPr>
        <p:spPr bwMode="auto">
          <a:xfrm>
            <a:off x="2700338" y="2852738"/>
            <a:ext cx="360362" cy="936625"/>
          </a:xfrm>
          <a:prstGeom prst="downArrow">
            <a:avLst>
              <a:gd name="adj1" fmla="val 50000"/>
              <a:gd name="adj2" fmla="val 649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th-TH"/>
          </a:p>
        </p:txBody>
      </p:sp>
      <p:sp>
        <p:nvSpPr>
          <p:cNvPr id="128017" name="AutoShape 17"/>
          <p:cNvSpPr>
            <a:spLocks noChangeArrowheads="1"/>
          </p:cNvSpPr>
          <p:nvPr/>
        </p:nvSpPr>
        <p:spPr bwMode="auto">
          <a:xfrm>
            <a:off x="4284663" y="4868863"/>
            <a:ext cx="360362" cy="576262"/>
          </a:xfrm>
          <a:prstGeom prst="downArrow">
            <a:avLst>
              <a:gd name="adj1" fmla="val 50000"/>
              <a:gd name="adj2" fmla="val 399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th-TH"/>
          </a:p>
        </p:txBody>
      </p:sp>
      <p:sp>
        <p:nvSpPr>
          <p:cNvPr id="128018" name="Rectangle 18"/>
          <p:cNvSpPr>
            <a:spLocks noChangeArrowheads="1"/>
          </p:cNvSpPr>
          <p:nvPr/>
        </p:nvSpPr>
        <p:spPr bwMode="auto">
          <a:xfrm>
            <a:off x="4284663" y="5634038"/>
            <a:ext cx="360362" cy="1223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 </a:t>
            </a:r>
            <a:r>
              <a:rPr lang="en-US" dirty="0" smtClean="0"/>
              <a:t>N </a:t>
            </a:r>
            <a:endParaRPr lang="en-US" dirty="0"/>
          </a:p>
          <a:p>
            <a:pPr algn="ctr"/>
            <a:r>
              <a:rPr lang="en-US" dirty="0"/>
              <a:t>x</a:t>
            </a:r>
          </a:p>
          <a:p>
            <a:pPr algn="ctr"/>
            <a:r>
              <a:rPr lang="en-US" dirty="0" smtClean="0"/>
              <a:t>1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A(BC)</a:t>
            </a:r>
            <a:endParaRPr lang="th-TH"/>
          </a:p>
        </p:txBody>
      </p:sp>
      <p:sp>
        <p:nvSpPr>
          <p:cNvPr id="131075" name="Rectangle 3"/>
          <p:cNvSpPr>
            <a:spLocks noChangeArrowheads="1"/>
          </p:cNvSpPr>
          <p:nvPr/>
        </p:nvSpPr>
        <p:spPr bwMode="auto">
          <a:xfrm>
            <a:off x="2771775" y="3716338"/>
            <a:ext cx="1655763" cy="1223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N x N</a:t>
            </a:r>
            <a:endParaRPr lang="th-TH"/>
          </a:p>
        </p:txBody>
      </p:sp>
      <p:sp>
        <p:nvSpPr>
          <p:cNvPr id="131076" name="Rectangle 4"/>
          <p:cNvSpPr>
            <a:spLocks noChangeArrowheads="1"/>
          </p:cNvSpPr>
          <p:nvPr/>
        </p:nvSpPr>
        <p:spPr bwMode="auto">
          <a:xfrm>
            <a:off x="3419475" y="1916113"/>
            <a:ext cx="1655763" cy="1223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N x N</a:t>
            </a:r>
            <a:endParaRPr lang="th-TH"/>
          </a:p>
        </p:txBody>
      </p:sp>
      <p:sp>
        <p:nvSpPr>
          <p:cNvPr id="131077" name="Rectangle 5"/>
          <p:cNvSpPr>
            <a:spLocks noChangeArrowheads="1"/>
          </p:cNvSpPr>
          <p:nvPr/>
        </p:nvSpPr>
        <p:spPr bwMode="auto">
          <a:xfrm>
            <a:off x="6299200" y="1943100"/>
            <a:ext cx="360363" cy="1223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 N </a:t>
            </a:r>
          </a:p>
          <a:p>
            <a:pPr algn="ctr"/>
            <a:r>
              <a:rPr lang="en-US"/>
              <a:t>x</a:t>
            </a:r>
          </a:p>
          <a:p>
            <a:pPr algn="ctr"/>
            <a:r>
              <a:rPr lang="en-US"/>
              <a:t> 1</a:t>
            </a:r>
            <a:endParaRPr lang="th-TH"/>
          </a:p>
        </p:txBody>
      </p:sp>
      <p:sp>
        <p:nvSpPr>
          <p:cNvPr id="131079" name="Oval 7"/>
          <p:cNvSpPr>
            <a:spLocks noChangeArrowheads="1"/>
          </p:cNvSpPr>
          <p:nvPr/>
        </p:nvSpPr>
        <p:spPr bwMode="auto">
          <a:xfrm>
            <a:off x="4427538" y="4076700"/>
            <a:ext cx="1150937" cy="5762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latin typeface="Arial" pitchFamily="34" charset="0"/>
              </a:rPr>
              <a:t>N*N*1</a:t>
            </a:r>
            <a:endParaRPr lang="th-TH" dirty="0">
              <a:latin typeface="Arial" pitchFamily="34" charset="0"/>
            </a:endParaRPr>
          </a:p>
        </p:txBody>
      </p:sp>
      <p:sp>
        <p:nvSpPr>
          <p:cNvPr id="131080" name="Oval 8"/>
          <p:cNvSpPr>
            <a:spLocks noChangeArrowheads="1"/>
          </p:cNvSpPr>
          <p:nvPr/>
        </p:nvSpPr>
        <p:spPr bwMode="auto">
          <a:xfrm>
            <a:off x="5075238" y="2232025"/>
            <a:ext cx="1150937" cy="5762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pitchFamily="34" charset="0"/>
              </a:rPr>
              <a:t>N*N*1</a:t>
            </a:r>
            <a:endParaRPr lang="th-TH">
              <a:latin typeface="Arial" pitchFamily="34" charset="0"/>
            </a:endParaRPr>
          </a:p>
        </p:txBody>
      </p:sp>
      <p:sp>
        <p:nvSpPr>
          <p:cNvPr id="131081" name="AutoShape 9"/>
          <p:cNvSpPr>
            <a:spLocks noChangeArrowheads="1"/>
          </p:cNvSpPr>
          <p:nvPr/>
        </p:nvSpPr>
        <p:spPr bwMode="auto">
          <a:xfrm>
            <a:off x="4859338" y="4724400"/>
            <a:ext cx="360362" cy="72072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th-TH"/>
          </a:p>
        </p:txBody>
      </p:sp>
      <p:sp>
        <p:nvSpPr>
          <p:cNvPr id="131082" name="AutoShape 10"/>
          <p:cNvSpPr>
            <a:spLocks noChangeArrowheads="1"/>
          </p:cNvSpPr>
          <p:nvPr/>
        </p:nvSpPr>
        <p:spPr bwMode="auto">
          <a:xfrm>
            <a:off x="5580063" y="2951163"/>
            <a:ext cx="360362" cy="576262"/>
          </a:xfrm>
          <a:prstGeom prst="downArrow">
            <a:avLst>
              <a:gd name="adj1" fmla="val 50000"/>
              <a:gd name="adj2" fmla="val 399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th-TH"/>
          </a:p>
        </p:txBody>
      </p:sp>
      <p:sp>
        <p:nvSpPr>
          <p:cNvPr id="131083" name="Rectangle 11"/>
          <p:cNvSpPr>
            <a:spLocks noChangeArrowheads="1"/>
          </p:cNvSpPr>
          <p:nvPr/>
        </p:nvSpPr>
        <p:spPr bwMode="auto">
          <a:xfrm>
            <a:off x="5580063" y="3716338"/>
            <a:ext cx="360362" cy="1223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 N </a:t>
            </a:r>
          </a:p>
          <a:p>
            <a:pPr algn="ctr"/>
            <a:r>
              <a:rPr lang="en-US"/>
              <a:t>x</a:t>
            </a:r>
          </a:p>
          <a:p>
            <a:pPr algn="ctr"/>
            <a:r>
              <a:rPr lang="en-US"/>
              <a:t> 1</a:t>
            </a:r>
            <a:endParaRPr lang="th-TH"/>
          </a:p>
        </p:txBody>
      </p:sp>
      <p:sp>
        <p:nvSpPr>
          <p:cNvPr id="131084" name="Rectangle 12"/>
          <p:cNvSpPr>
            <a:spLocks noChangeArrowheads="1"/>
          </p:cNvSpPr>
          <p:nvPr/>
        </p:nvSpPr>
        <p:spPr bwMode="auto">
          <a:xfrm>
            <a:off x="4859338" y="5634038"/>
            <a:ext cx="360362" cy="1223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 N </a:t>
            </a:r>
          </a:p>
          <a:p>
            <a:pPr algn="ctr"/>
            <a:r>
              <a:rPr lang="en-US"/>
              <a:t>x</a:t>
            </a:r>
          </a:p>
          <a:p>
            <a:pPr algn="ctr"/>
            <a:r>
              <a:rPr lang="en-US"/>
              <a:t> 1</a:t>
            </a:r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212725" y="1060450"/>
            <a:ext cx="184150" cy="4127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3200" baseline="-25000"/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th-TH" dirty="0"/>
          </a:p>
        </p:txBody>
      </p:sp>
      <p:sp>
        <p:nvSpPr>
          <p:cNvPr id="93191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Input: a</a:t>
            </a:r>
            <a:r>
              <a:rPr lang="en-US" baseline="-25000" dirty="0"/>
              <a:t>1</a:t>
            </a:r>
            <a:r>
              <a:rPr lang="en-US" dirty="0"/>
              <a:t>,a</a:t>
            </a:r>
            <a:r>
              <a:rPr lang="en-US" baseline="-25000" dirty="0"/>
              <a:t>2</a:t>
            </a:r>
            <a:r>
              <a:rPr lang="en-US" dirty="0"/>
              <a:t>,a</a:t>
            </a:r>
            <a:r>
              <a:rPr lang="en-US" baseline="-25000" dirty="0"/>
              <a:t>3</a:t>
            </a:r>
            <a:r>
              <a:rPr lang="en-US" dirty="0"/>
              <a:t>,….,</a:t>
            </a:r>
            <a:r>
              <a:rPr lang="en-US" dirty="0" smtClean="0"/>
              <a:t>a</a:t>
            </a:r>
            <a:r>
              <a:rPr lang="en-US" baseline="-25000" dirty="0" smtClean="0"/>
              <a:t>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n-1 </a:t>
            </a:r>
            <a:r>
              <a:rPr lang="en-US" dirty="0"/>
              <a:t>matrices of sizes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    a</a:t>
            </a:r>
            <a:r>
              <a:rPr lang="en-US" baseline="-25000" dirty="0"/>
              <a:t>1</a:t>
            </a:r>
            <a:r>
              <a:rPr lang="en-US" dirty="0"/>
              <a:t> x a</a:t>
            </a:r>
            <a:r>
              <a:rPr lang="en-US" baseline="-25000" dirty="0"/>
              <a:t>2</a:t>
            </a:r>
            <a:r>
              <a:rPr lang="en-US" dirty="0"/>
              <a:t>                 B</a:t>
            </a:r>
            <a:r>
              <a:rPr lang="en-US" baseline="-25000" dirty="0"/>
              <a:t>1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    a</a:t>
            </a:r>
            <a:r>
              <a:rPr lang="en-US" baseline="-25000" dirty="0"/>
              <a:t>2</a:t>
            </a:r>
            <a:r>
              <a:rPr lang="en-US" dirty="0"/>
              <a:t> x a</a:t>
            </a:r>
            <a:r>
              <a:rPr lang="en-US" baseline="-25000" dirty="0"/>
              <a:t>3</a:t>
            </a:r>
            <a:r>
              <a:rPr lang="en-US" dirty="0"/>
              <a:t>                 B</a:t>
            </a:r>
            <a:r>
              <a:rPr lang="en-US" baseline="-25000" dirty="0"/>
              <a:t>2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    a</a:t>
            </a:r>
            <a:r>
              <a:rPr lang="en-US" baseline="-25000" dirty="0"/>
              <a:t>3</a:t>
            </a:r>
            <a:r>
              <a:rPr lang="en-US" dirty="0"/>
              <a:t> x a</a:t>
            </a:r>
            <a:r>
              <a:rPr lang="en-US" baseline="-25000" dirty="0"/>
              <a:t>4</a:t>
            </a:r>
            <a:r>
              <a:rPr lang="en-US" dirty="0"/>
              <a:t>                 B</a:t>
            </a:r>
            <a:r>
              <a:rPr lang="en-US" baseline="-25000" dirty="0"/>
              <a:t>3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         ….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    a</a:t>
            </a:r>
            <a:r>
              <a:rPr lang="en-US" baseline="-25000" dirty="0"/>
              <a:t>n-1</a:t>
            </a:r>
            <a:r>
              <a:rPr lang="en-US" dirty="0"/>
              <a:t> x a</a:t>
            </a:r>
            <a:r>
              <a:rPr lang="en-US" baseline="-25000" dirty="0"/>
              <a:t>n</a:t>
            </a:r>
            <a:r>
              <a:rPr lang="en-US" dirty="0"/>
              <a:t>             </a:t>
            </a:r>
            <a:r>
              <a:rPr lang="en-US" dirty="0" smtClean="0"/>
              <a:t>  B</a:t>
            </a:r>
            <a:r>
              <a:rPr lang="en-US" baseline="-25000" dirty="0" smtClean="0"/>
              <a:t>n-1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Output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order of multiplication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How to parenthesize the chain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e-al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dae-algo</Template>
  <TotalTime>522</TotalTime>
  <Words>1663</Words>
  <Application>Microsoft Office PowerPoint</Application>
  <PresentationFormat>On-screen Show (4:3)</PresentationFormat>
  <Paragraphs>796</Paragraphs>
  <Slides>49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1" baseType="lpstr">
      <vt:lpstr>dae-algo</vt:lpstr>
      <vt:lpstr>Equation</vt:lpstr>
      <vt:lpstr>Matrix Chain Multiplication</vt:lpstr>
      <vt:lpstr>matrix multiplication</vt:lpstr>
      <vt:lpstr>Multiplying the Matrix</vt:lpstr>
      <vt:lpstr>Naïve Method</vt:lpstr>
      <vt:lpstr>Matrix Chain Multiplication</vt:lpstr>
      <vt:lpstr>Matrix Multiplication</vt:lpstr>
      <vt:lpstr>(AB)C</vt:lpstr>
      <vt:lpstr>A(BC)</vt:lpstr>
      <vt:lpstr>The Problem</vt:lpstr>
      <vt:lpstr>Example</vt:lpstr>
      <vt:lpstr>Consider the Output</vt:lpstr>
      <vt:lpstr>Solving     B1 B2 B3 B4 … Bn-1</vt:lpstr>
      <vt:lpstr>Solving     B1 B2 B3 B4 … Bn-1</vt:lpstr>
      <vt:lpstr>Matrix Chain Multiplication</vt:lpstr>
      <vt:lpstr>Deriving the Recurrent</vt:lpstr>
      <vt:lpstr>The Recurrence</vt:lpstr>
      <vt:lpstr>The Recurrence</vt:lpstr>
      <vt:lpstr>The Recurrence</vt:lpstr>
      <vt:lpstr>Matrix Chain Multiplication</vt:lpstr>
      <vt:lpstr>Using bottom-up DP</vt:lpstr>
      <vt:lpstr>What is M[i,j]?</vt:lpstr>
      <vt:lpstr>What is M[i,j]?</vt:lpstr>
      <vt:lpstr>What is M[i,j]?</vt:lpstr>
      <vt:lpstr>Filling the Table</vt:lpstr>
      <vt:lpstr>Filling the Table</vt:lpstr>
      <vt:lpstr>Filling the Table</vt:lpstr>
      <vt:lpstr>Filling the Table</vt:lpstr>
      <vt:lpstr>Filling the Table</vt:lpstr>
      <vt:lpstr>Filling the Table</vt:lpstr>
      <vt:lpstr>Filling the Table</vt:lpstr>
      <vt:lpstr>Filling the Table</vt:lpstr>
      <vt:lpstr>Filling the Table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Monte Carlo and Las Vegas</dc:title>
  <dc:creator>Nattee Niparnan</dc:creator>
  <cp:lastModifiedBy>dae</cp:lastModifiedBy>
  <cp:revision>49</cp:revision>
  <dcterms:created xsi:type="dcterms:W3CDTF">2007-03-29T10:00:41Z</dcterms:created>
  <dcterms:modified xsi:type="dcterms:W3CDTF">2012-03-19T07:57:45Z</dcterms:modified>
</cp:coreProperties>
</file>