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256" r:id="rId2"/>
    <p:sldId id="258" r:id="rId3"/>
    <p:sldId id="257" r:id="rId4"/>
    <p:sldId id="266" r:id="rId5"/>
    <p:sldId id="267" r:id="rId6"/>
    <p:sldId id="259" r:id="rId7"/>
    <p:sldId id="271" r:id="rId8"/>
    <p:sldId id="260" r:id="rId9"/>
    <p:sldId id="272" r:id="rId10"/>
    <p:sldId id="261" r:id="rId11"/>
    <p:sldId id="269" r:id="rId12"/>
    <p:sldId id="264" r:id="rId13"/>
    <p:sldId id="262" r:id="rId14"/>
    <p:sldId id="26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98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55C4F-7868-4F97-A0B4-8823BEDEDE5F}" type="datetimeFigureOut">
              <a:rPr lang="zh-CN" altLang="en-US" smtClean="0"/>
              <a:t>2015-1-29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59570-E4A5-4B8B-B0C9-9E71BEA760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59570-E4A5-4B8B-B0C9-9E71BEA7604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2015-1-29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643050"/>
            <a:ext cx="7851648" cy="1828800"/>
          </a:xfrm>
        </p:spPr>
        <p:txBody>
          <a:bodyPr/>
          <a:lstStyle/>
          <a:p>
            <a:r>
              <a:rPr lang="zh-CN" altLang="en-US" dirty="0" smtClean="0"/>
              <a:t>分布式消息队列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---</a:t>
            </a:r>
            <a:r>
              <a:rPr lang="en-US" altLang="zh-CN" dirty="0" err="1" smtClean="0"/>
              <a:t>Flatq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00760" y="5072074"/>
            <a:ext cx="1771640" cy="571504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邓磊</a:t>
            </a:r>
            <a:endParaRPr lang="en-US" altLang="zh-CN" dirty="0" smtClean="0"/>
          </a:p>
          <a:p>
            <a:r>
              <a:rPr lang="en-US" altLang="zh-CN" dirty="0" smtClean="0"/>
              <a:t>2014-10-11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3200" dirty="0" err="1" smtClean="0"/>
              <a:t>Product_Proxy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发送代理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内部</a:t>
            </a:r>
            <a:r>
              <a:rPr lang="zh-CN" altLang="en-US" sz="3200" dirty="0" smtClean="0"/>
              <a:t>架构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00150" y="1962944"/>
            <a:ext cx="6743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3600" smtClean="0"/>
              <a:t>subscribe_proxy</a:t>
            </a:r>
            <a:r>
              <a:rPr lang="en-US" altLang="zh-CN" sz="3600" smtClean="0"/>
              <a:t>(</a:t>
            </a:r>
            <a:r>
              <a:rPr lang="zh-CN" altLang="en-US" sz="3600" smtClean="0"/>
              <a:t>订阅代理</a:t>
            </a:r>
            <a:r>
              <a:rPr lang="en-US" altLang="zh-CN" sz="3600" smtClean="0"/>
              <a:t>)</a:t>
            </a:r>
            <a:r>
              <a:rPr lang="zh-CN" altLang="en-US" sz="3600" smtClean="0"/>
              <a:t>架构</a:t>
            </a:r>
            <a:endParaRPr lang="zh-CN" altLang="en-US" sz="3600" dirty="0"/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7286676" cy="411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3200" dirty="0" smtClean="0"/>
              <a:t>Zookeeper</a:t>
            </a:r>
            <a:r>
              <a:rPr lang="zh-CN" altLang="en-US" sz="3200" dirty="0" smtClean="0"/>
              <a:t>目录结构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\---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flatq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   #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根目录地址</a:t>
            </a:r>
          </a:p>
          <a:p>
            <a:pPr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    |---group1     # 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mq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group1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|       |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-master: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master-id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代理使用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    |       |---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mq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存放该组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smtClean="0"/>
              <a:t>【</a:t>
            </a:r>
            <a:r>
              <a:rPr lang="en-US" sz="1600" dirty="0" smtClean="0"/>
              <a:t>master-id</a:t>
            </a:r>
            <a:r>
              <a:rPr lang="en-US" altLang="zh-CN" sz="1600" dirty="0" smtClean="0"/>
              <a:t>】</a:t>
            </a:r>
            <a:r>
              <a:rPr lang="en-US" sz="1600" dirty="0" smtClean="0"/>
              <a:t>:</a:t>
            </a:r>
            <a:r>
              <a:rPr lang="en-US" altLang="zh-CN" sz="1600" dirty="0" smtClean="0"/>
              <a:t>【</a:t>
            </a:r>
            <a:r>
              <a:rPr lang="zh-CN" altLang="en-US" sz="1600" dirty="0" smtClean="0"/>
              <a:t>新</a:t>
            </a:r>
            <a:r>
              <a:rPr lang="en-US" sz="1600" dirty="0" smtClean="0"/>
              <a:t>master</a:t>
            </a:r>
            <a:r>
              <a:rPr lang="zh-CN" altLang="en-US" sz="1600" dirty="0" smtClean="0"/>
              <a:t>最小</a:t>
            </a:r>
            <a:r>
              <a:rPr lang="en-US" sz="1600" dirty="0" err="1" smtClean="0"/>
              <a:t>sid</a:t>
            </a:r>
            <a:r>
              <a:rPr lang="en-US" altLang="zh-CN" sz="1600" dirty="0" smtClean="0"/>
              <a:t>】</a:t>
            </a:r>
            <a:r>
              <a:rPr lang="en-US" sz="1600" dirty="0" smtClean="0"/>
              <a:t>:</a:t>
            </a:r>
            <a:r>
              <a:rPr lang="en-US" altLang="zh-CN" sz="1600" dirty="0" smtClean="0"/>
              <a:t>【</a:t>
            </a:r>
            <a:r>
              <a:rPr lang="zh-CN" altLang="en-US" sz="1600" dirty="0" smtClean="0"/>
              <a:t>最新</a:t>
            </a:r>
            <a:r>
              <a:rPr lang="en-US" sz="1600" dirty="0" err="1" smtClean="0"/>
              <a:t>sid</a:t>
            </a:r>
            <a:r>
              <a:rPr lang="en-US" altLang="zh-CN" sz="1600" dirty="0" smtClean="0"/>
              <a:t>】</a:t>
            </a:r>
            <a:r>
              <a:rPr lang="en-US" sz="1600" dirty="0" smtClean="0"/>
              <a:t>:</a:t>
            </a:r>
            <a:r>
              <a:rPr lang="en-US" altLang="zh-CN" sz="1600" dirty="0" smtClean="0"/>
              <a:t>【</a:t>
            </a:r>
            <a:r>
              <a:rPr lang="zh-CN" altLang="en-US" sz="1600" dirty="0" smtClean="0"/>
              <a:t>最新</a:t>
            </a:r>
            <a:r>
              <a:rPr lang="en-US" sz="1600" dirty="0" smtClean="0"/>
              <a:t>timestamp</a:t>
            </a:r>
            <a:r>
              <a:rPr lang="en-US" altLang="zh-CN" sz="1600" dirty="0" smtClean="0"/>
              <a:t>】 )</a:t>
            </a:r>
            <a:endParaRPr lang="zh-CN" altLang="en-US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    |       |   |---id-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session_id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seq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：格式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【id】-【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zk_session_id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】-【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zk_seq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，存放为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】:【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配置文件信息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 (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临时节点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    |       |   |--- id-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session_id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seq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：格式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【id】-【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zk_session_id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】-【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zk_seq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，存放为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sid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】:【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配置文件信息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# (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临时节点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    |       |---topic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：保存各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topic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topic:sid:timestamp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】:【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topic:sid:timestamp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    |       |   |---topic1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：存放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】:【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binlog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配置信息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】topic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状态信息：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正常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,1: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冻结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已删除</a:t>
            </a:r>
          </a:p>
          <a:p>
            <a:pPr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    |       |   |    |---source1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：存放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source1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同步的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sid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】:【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剩余消息数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      |       |   |    |---source2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：存放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source2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同步的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sid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】:【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剩余消息数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/>
          <a:lstStyle/>
          <a:p>
            <a:r>
              <a:rPr lang="zh-CN" altLang="en-US" sz="3200" dirty="0" smtClean="0">
                <a:latin typeface="方正舒体" pitchFamily="2" charset="-122"/>
                <a:ea typeface="方正舒体" pitchFamily="2" charset="-122"/>
              </a:rPr>
              <a:t>功能描述</a:t>
            </a:r>
            <a:endParaRPr lang="en-US" altLang="zh-CN" sz="3200" dirty="0" smtClean="0">
              <a:latin typeface="方正舒体" pitchFamily="2" charset="-122"/>
              <a:ea typeface="方正舒体" pitchFamily="2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支持并发的消息接收</a:t>
            </a:r>
            <a:endParaRPr lang="en-US" altLang="zh-CN" sz="1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支持多</a:t>
            </a:r>
            <a:r>
              <a:rPr lang="en-US" altLang="zh-CN" sz="1400" dirty="0" smtClean="0">
                <a:latin typeface="华文中宋" pitchFamily="2" charset="-122"/>
                <a:ea typeface="华文中宋" pitchFamily="2" charset="-122"/>
              </a:rPr>
              <a:t>topic</a:t>
            </a: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消息</a:t>
            </a:r>
            <a:r>
              <a:rPr lang="en-US" altLang="zh-CN" sz="1400" dirty="0" smtClean="0">
                <a:latin typeface="华文中宋" pitchFamily="2" charset="-122"/>
                <a:ea typeface="华文中宋" pitchFamily="2" charset="-122"/>
              </a:rPr>
              <a:t>	</a:t>
            </a:r>
          </a:p>
          <a:p>
            <a:pPr lvl="1">
              <a:buFont typeface="Wingdings" pitchFamily="2" charset="2"/>
              <a:buChar char="u"/>
            </a:pP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支持消息的持久化存储</a:t>
            </a:r>
            <a:endParaRPr lang="en-US" altLang="zh-CN" sz="1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支持消息的顺序异步分发</a:t>
            </a:r>
            <a:endParaRPr lang="en-US" altLang="zh-CN" sz="1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支持数据分发的</a:t>
            </a:r>
            <a:r>
              <a:rPr lang="en-US" altLang="zh-CN" sz="1400" dirty="0" err="1" smtClean="0">
                <a:latin typeface="华文中宋" pitchFamily="2" charset="-122"/>
                <a:ea typeface="华文中宋" pitchFamily="2" charset="-122"/>
              </a:rPr>
              <a:t>gzip</a:t>
            </a: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压缩。</a:t>
            </a:r>
            <a:endParaRPr lang="en-US" altLang="zh-CN" sz="1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支持</a:t>
            </a:r>
            <a:r>
              <a:rPr lang="en-US" altLang="zh-CN" sz="1400" dirty="0" smtClean="0">
                <a:latin typeface="华文中宋" pitchFamily="2" charset="-122"/>
                <a:ea typeface="华文中宋" pitchFamily="2" charset="-122"/>
              </a:rPr>
              <a:t>master-slave</a:t>
            </a: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级联</a:t>
            </a:r>
            <a:endParaRPr lang="en-US" altLang="zh-CN" sz="1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支持消息的反复获取</a:t>
            </a:r>
            <a:endParaRPr lang="en-US" altLang="zh-CN" sz="1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支持连接的</a:t>
            </a:r>
            <a:r>
              <a:rPr lang="en-US" altLang="zh-CN" sz="1400" dirty="0" smtClean="0">
                <a:latin typeface="华文中宋" pitchFamily="2" charset="-122"/>
                <a:ea typeface="华文中宋" pitchFamily="2" charset="-122"/>
              </a:rPr>
              <a:t>keep-alive</a:t>
            </a:r>
          </a:p>
          <a:p>
            <a:pPr lvl="1">
              <a:buFont typeface="Wingdings" pitchFamily="2" charset="2"/>
              <a:buChar char="u"/>
            </a:pP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支持消息</a:t>
            </a:r>
            <a:r>
              <a:rPr lang="en-US" altLang="zh-CN" sz="1400" dirty="0" smtClean="0">
                <a:latin typeface="华文中宋" pitchFamily="2" charset="-122"/>
                <a:ea typeface="华文中宋" pitchFamily="2" charset="-122"/>
              </a:rPr>
              <a:t>chunk</a:t>
            </a: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，可以将多个小消息打包发送。</a:t>
            </a:r>
            <a:endParaRPr lang="en-US" altLang="zh-CN" sz="1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支持</a:t>
            </a:r>
            <a:r>
              <a:rPr lang="en-US" altLang="zh-CN" sz="1400" dirty="0" smtClean="0">
                <a:latin typeface="华文中宋" pitchFamily="2" charset="-122"/>
                <a:ea typeface="华文中宋" pitchFamily="2" charset="-122"/>
              </a:rPr>
              <a:t>0~10M</a:t>
            </a: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的消息包。</a:t>
            </a:r>
            <a:endParaRPr lang="en-US" altLang="zh-CN" sz="14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支持</a:t>
            </a:r>
            <a:r>
              <a:rPr lang="en-US" altLang="zh-CN" sz="1400" dirty="0" smtClean="0">
                <a:latin typeface="华文中宋" pitchFamily="2" charset="-122"/>
                <a:ea typeface="华文中宋" pitchFamily="2" charset="-122"/>
              </a:rPr>
              <a:t>topic</a:t>
            </a: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消息多</a:t>
            </a:r>
            <a:r>
              <a:rPr lang="en-US" altLang="zh-CN" sz="1400" dirty="0" smtClean="0">
                <a:latin typeface="华文中宋" pitchFamily="2" charset="-122"/>
                <a:ea typeface="华文中宋" pitchFamily="2" charset="-122"/>
              </a:rPr>
              <a:t>group</a:t>
            </a:r>
            <a:r>
              <a:rPr lang="zh-CN" altLang="en-US" sz="1400" dirty="0" smtClean="0">
                <a:latin typeface="华文中宋" pitchFamily="2" charset="-122"/>
                <a:ea typeface="华文中宋" pitchFamily="2" charset="-122"/>
              </a:rPr>
              <a:t>存储。</a:t>
            </a:r>
            <a:endParaRPr lang="en-US" altLang="zh-CN" sz="14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zh-CN" altLang="en-US" i="1" dirty="0" smtClean="0"/>
              <a:t>谢谢！</a:t>
            </a:r>
            <a:endParaRPr lang="zh-CN" alt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53054"/>
          </a:xfrm>
        </p:spPr>
        <p:txBody>
          <a:bodyPr/>
          <a:lstStyle/>
          <a:p>
            <a:r>
              <a:rPr lang="zh-CN" altLang="en-US" sz="3200" dirty="0" smtClean="0">
                <a:latin typeface="方正舒体" pitchFamily="2" charset="-122"/>
                <a:ea typeface="方正舒体" pitchFamily="2" charset="-122"/>
              </a:rPr>
              <a:t>消息队列模型</a:t>
            </a:r>
            <a:endParaRPr lang="en-US" altLang="zh-CN" sz="3200" dirty="0" smtClean="0">
              <a:latin typeface="方正舒体" pitchFamily="2" charset="-122"/>
              <a:ea typeface="方正舒体" pitchFamily="2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简单的生产者、消息者队列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pPr lvl="3">
              <a:buFont typeface="Wingdings" pitchFamily="2" charset="2"/>
              <a:buChar char="u"/>
            </a:pPr>
            <a:r>
              <a:rPr lang="en-US" altLang="zh-CN" dirty="0" err="1" smtClean="0">
                <a:latin typeface="华文中宋" pitchFamily="2" charset="-122"/>
                <a:ea typeface="华文中宋" pitchFamily="2" charset="-122"/>
              </a:rPr>
              <a:t>Memcacheq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：</a:t>
            </a:r>
            <a:r>
              <a:rPr lang="en-US" altLang="zh-CN" dirty="0" err="1" smtClean="0">
                <a:latin typeface="华文中宋" pitchFamily="2" charset="-122"/>
                <a:ea typeface="华文中宋" pitchFamily="2" charset="-122"/>
              </a:rPr>
              <a:t>memcache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协议、多队列、采用</a:t>
            </a:r>
            <a:r>
              <a:rPr lang="en-US" altLang="zh-CN" dirty="0" err="1" smtClean="0">
                <a:latin typeface="华文中宋" pitchFamily="2" charset="-122"/>
                <a:ea typeface="华文中宋" pitchFamily="2" charset="-122"/>
              </a:rPr>
              <a:t>bdb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存储消息。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lvl="3">
              <a:buFont typeface="Wingdings" pitchFamily="2" charset="2"/>
              <a:buChar char="u"/>
            </a:pPr>
            <a:r>
              <a:rPr lang="en-US" altLang="zh-CN" dirty="0" err="1" smtClean="0">
                <a:latin typeface="华文中宋" pitchFamily="2" charset="-122"/>
                <a:ea typeface="华文中宋" pitchFamily="2" charset="-122"/>
              </a:rPr>
              <a:t>Httpsqs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：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http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协议、多队列、采用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cabinet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存储消息。</a:t>
            </a:r>
            <a:endParaRPr lang="en-US" altLang="zh-CN" dirty="0" smtClean="0">
              <a:latin typeface="华文宋体" pitchFamily="2" charset="-122"/>
              <a:ea typeface="华文宋体" pitchFamily="2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点对点（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PTP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）、消息订阅（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pub/sub)</a:t>
            </a:r>
          </a:p>
          <a:p>
            <a:pPr lvl="3">
              <a:buFont typeface="Wingdings" pitchFamily="2" charset="2"/>
              <a:buChar char="u"/>
            </a:pPr>
            <a:r>
              <a:rPr lang="en-US" altLang="zh-CN" dirty="0" err="1" smtClean="0">
                <a:latin typeface="华文中宋" pitchFamily="2" charset="-122"/>
                <a:ea typeface="华文中宋" pitchFamily="2" charset="-122"/>
              </a:rPr>
              <a:t>ActiveMq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：实现了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JMS1.1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接口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lvl="3">
              <a:buFont typeface="Wingdings" pitchFamily="2" charset="2"/>
              <a:buChar char="u"/>
            </a:pPr>
            <a:r>
              <a:rPr lang="en-US" altLang="zh-CN" dirty="0" err="1" smtClean="0">
                <a:latin typeface="华文中宋" pitchFamily="2" charset="-122"/>
                <a:ea typeface="华文中宋" pitchFamily="2" charset="-122"/>
              </a:rPr>
              <a:t>RabbitMq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：实现了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AMQP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协议。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消息仓库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pPr lvl="3">
              <a:buFont typeface="Wingdings" pitchFamily="2" charset="2"/>
              <a:buChar char="u"/>
            </a:pP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Kafka</a:t>
            </a:r>
          </a:p>
          <a:p>
            <a:pPr lvl="3">
              <a:buNone/>
            </a:pP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	 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基于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Topic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的消息读取，采用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pull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模式。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lvl="3">
              <a:buFont typeface="Wingdings" pitchFamily="2" charset="2"/>
              <a:buChar char="u"/>
            </a:pPr>
            <a:r>
              <a:rPr lang="en-US" altLang="zh-CN" dirty="0" err="1" smtClean="0">
                <a:latin typeface="华文中宋" pitchFamily="2" charset="-122"/>
                <a:ea typeface="华文中宋" pitchFamily="2" charset="-122"/>
              </a:rPr>
              <a:t>Flatq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lvl="3">
              <a:buNone/>
            </a:pP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	 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支持单机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多机两种版本。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 lvl="3">
              <a:buNone/>
            </a:pP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基于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Topic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的消息读取，采用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push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模式。</a:t>
            </a:r>
            <a:endParaRPr lang="en-US" altLang="zh-CN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600" dirty="0" smtClean="0"/>
              <a:t>应用场景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2200" dirty="0" smtClean="0">
                <a:latin typeface="华文中宋" pitchFamily="2" charset="-122"/>
                <a:ea typeface="华文中宋" pitchFamily="2" charset="-122"/>
              </a:rPr>
              <a:t>IDC</a:t>
            </a:r>
            <a:r>
              <a:rPr lang="zh-CN" altLang="en-US" sz="2200" dirty="0" smtClean="0">
                <a:latin typeface="华文中宋" pitchFamily="2" charset="-122"/>
                <a:ea typeface="华文中宋" pitchFamily="2" charset="-122"/>
              </a:rPr>
              <a:t>间的消息同步。</a:t>
            </a:r>
            <a:endParaRPr lang="en-US" altLang="zh-CN" sz="22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buNone/>
            </a:pPr>
            <a:r>
              <a:rPr lang="en-US" altLang="zh-CN" sz="1600" dirty="0" smtClean="0">
                <a:latin typeface="华文宋体" pitchFamily="2" charset="-122"/>
                <a:ea typeface="华文宋体" pitchFamily="2" charset="-122"/>
              </a:rPr>
              <a:t>		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200" dirty="0" smtClean="0">
                <a:latin typeface="华文中宋" pitchFamily="2" charset="-122"/>
                <a:ea typeface="华文中宋" pitchFamily="2" charset="-122"/>
              </a:rPr>
              <a:t>分布式系统各个服务的一致性更新。</a:t>
            </a:r>
            <a:endParaRPr lang="en-US" altLang="zh-CN" sz="22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buNone/>
            </a:pP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2200" dirty="0" smtClean="0">
                <a:latin typeface="华文中宋" pitchFamily="2" charset="-122"/>
                <a:ea typeface="华文中宋" pitchFamily="2" charset="-122"/>
              </a:rPr>
              <a:t>消息的多业务处理需求。</a:t>
            </a:r>
            <a:endParaRPr lang="en-US" altLang="zh-CN" sz="22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buNone/>
            </a:pP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		</a:t>
            </a:r>
            <a:endParaRPr lang="en-US" altLang="zh-CN" sz="16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tx2"/>
                </a:solidFill>
                <a:latin typeface="+mj-ea"/>
                <a:ea typeface="+mj-ea"/>
              </a:rPr>
              <a:t>flatq</a:t>
            </a:r>
            <a:r>
              <a:rPr lang="zh-CN" altLang="en-US" sz="3200" dirty="0" smtClean="0">
                <a:solidFill>
                  <a:schemeClr val="tx2"/>
                </a:solidFill>
                <a:latin typeface="+mj-ea"/>
                <a:ea typeface="+mj-ea"/>
              </a:rPr>
              <a:t>单机版</a:t>
            </a:r>
            <a:r>
              <a:rPr lang="en-US" altLang="zh-CN" sz="3200" dirty="0" smtClean="0">
                <a:solidFill>
                  <a:schemeClr val="tx2"/>
                </a:solidFill>
                <a:latin typeface="+mj-ea"/>
                <a:ea typeface="+mj-ea"/>
              </a:rPr>
              <a:t>/</a:t>
            </a:r>
            <a:r>
              <a:rPr lang="zh-CN" altLang="en-US" sz="3200" dirty="0" smtClean="0">
                <a:solidFill>
                  <a:schemeClr val="tx2"/>
                </a:solidFill>
                <a:latin typeface="+mj-ea"/>
                <a:ea typeface="+mj-ea"/>
              </a:rPr>
              <a:t>多机</a:t>
            </a:r>
            <a:r>
              <a:rPr lang="zh-CN" altLang="en-US" sz="3200" dirty="0" smtClean="0">
                <a:solidFill>
                  <a:schemeClr val="tx2"/>
                </a:solidFill>
                <a:latin typeface="+mj-ea"/>
                <a:ea typeface="+mj-ea"/>
              </a:rPr>
              <a:t>版</a:t>
            </a:r>
            <a:endParaRPr lang="en-US" altLang="zh-CN" sz="3200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通过配置文件区分。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单机版：不需要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zookeeper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服务。单实例服务，提供主从功能。用户所有操作直接与</a:t>
            </a:r>
            <a:r>
              <a:rPr lang="en-US" altLang="zh-CN" sz="1600" dirty="0" err="1" smtClean="0">
                <a:latin typeface="华文中宋" pitchFamily="2" charset="-122"/>
                <a:ea typeface="华文中宋" pitchFamily="2" charset="-122"/>
              </a:rPr>
              <a:t>mq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实例交互，需手动配置主从，及主从切换。</a:t>
            </a:r>
            <a:endParaRPr lang="en-US" altLang="zh-CN" sz="16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多机版：需要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zookeeper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服务。利用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zookeeper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实现分布式部署，内部动态实现主从配置及切换。用户通过</a:t>
            </a:r>
            <a:r>
              <a:rPr lang="en-US" altLang="zh-CN" sz="1600" dirty="0" smtClean="0">
                <a:latin typeface="华文中宋" pitchFamily="2" charset="-122"/>
                <a:ea typeface="华文中宋" pitchFamily="2" charset="-122"/>
              </a:rPr>
              <a:t>proxy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与</a:t>
            </a:r>
            <a:r>
              <a:rPr lang="en-US" altLang="zh-CN" sz="1600" dirty="0" err="1" smtClean="0">
                <a:latin typeface="华文中宋" pitchFamily="2" charset="-122"/>
                <a:ea typeface="华文中宋" pitchFamily="2" charset="-122"/>
              </a:rPr>
              <a:t>mq</a:t>
            </a:r>
            <a:r>
              <a:rPr lang="zh-CN" altLang="en-US" sz="1600" dirty="0" smtClean="0">
                <a:latin typeface="华文中宋" pitchFamily="2" charset="-122"/>
                <a:ea typeface="华文中宋" pitchFamily="2" charset="-122"/>
              </a:rPr>
              <a:t>进行交互。</a:t>
            </a:r>
            <a:endParaRPr lang="zh-CN" altLang="en-US" sz="1600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033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单机版服务架构图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1"/>
            <a:ext cx="7572428" cy="46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多机版系统架构图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1"/>
            <a:ext cx="7929618" cy="503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多机版架构说明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Mq</a:t>
            </a:r>
            <a:r>
              <a:rPr lang="zh-CN" altLang="en-US" sz="1800" dirty="0" smtClean="0"/>
              <a:t>按照</a:t>
            </a:r>
            <a:r>
              <a:rPr lang="en-US" altLang="zh-CN" sz="1800" dirty="0" smtClean="0"/>
              <a:t>group</a:t>
            </a:r>
            <a:r>
              <a:rPr lang="zh-CN" altLang="en-US" sz="1800" dirty="0" smtClean="0"/>
              <a:t>进行分组。一个</a:t>
            </a:r>
            <a:r>
              <a:rPr lang="en-US" altLang="zh-CN" sz="1800" dirty="0" smtClean="0"/>
              <a:t>group</a:t>
            </a:r>
            <a:r>
              <a:rPr lang="zh-CN" altLang="en-US" sz="1800" dirty="0" smtClean="0"/>
              <a:t>内的</a:t>
            </a:r>
            <a:r>
              <a:rPr lang="en-US" altLang="zh-CN" sz="1800" dirty="0" err="1" smtClean="0"/>
              <a:t>mq</a:t>
            </a:r>
            <a:r>
              <a:rPr lang="zh-CN" altLang="en-US" sz="1800" dirty="0" smtClean="0"/>
              <a:t>由一台</a:t>
            </a:r>
            <a:r>
              <a:rPr lang="en-US" altLang="zh-CN" sz="1800" dirty="0" smtClean="0"/>
              <a:t>master,</a:t>
            </a:r>
            <a:r>
              <a:rPr lang="zh-CN" altLang="en-US" sz="1800" dirty="0" smtClean="0"/>
              <a:t>多台</a:t>
            </a:r>
            <a:r>
              <a:rPr lang="en-US" altLang="zh-CN" sz="1800" dirty="0" smtClean="0"/>
              <a:t>slave</a:t>
            </a:r>
            <a:r>
              <a:rPr lang="zh-CN" altLang="en-US" sz="1800" dirty="0" smtClean="0"/>
              <a:t>组成</a:t>
            </a:r>
            <a:r>
              <a:rPr lang="en-US" altLang="zh-CN" sz="1800" dirty="0" smtClean="0"/>
              <a:t>.</a:t>
            </a:r>
          </a:p>
          <a:p>
            <a:pPr>
              <a:buNone/>
            </a:pPr>
            <a:r>
              <a:rPr lang="en-US" altLang="zh-CN" sz="1800" dirty="0" smtClean="0"/>
              <a:t>    Master</a:t>
            </a:r>
            <a:r>
              <a:rPr lang="zh-CN" altLang="en-US" sz="1800" dirty="0" smtClean="0"/>
              <a:t>负责消息的接收，同步。</a:t>
            </a:r>
            <a:r>
              <a:rPr lang="en-US" altLang="zh-CN" sz="1800" dirty="0" smtClean="0"/>
              <a:t>Slave</a:t>
            </a:r>
            <a:r>
              <a:rPr lang="zh-CN" altLang="en-US" sz="1800" dirty="0" smtClean="0"/>
              <a:t>从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中同步数据，可负责消息的同步。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    当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宕机后，</a:t>
            </a:r>
            <a:r>
              <a:rPr lang="en-US" altLang="zh-CN" sz="1800" dirty="0" err="1" smtClean="0"/>
              <a:t>sid</a:t>
            </a:r>
            <a:r>
              <a:rPr lang="zh-CN" altLang="en-US" sz="1800" dirty="0" smtClean="0"/>
              <a:t>最大的</a:t>
            </a:r>
            <a:r>
              <a:rPr lang="en-US" altLang="zh-CN" sz="1800" dirty="0" smtClean="0"/>
              <a:t>slave</a:t>
            </a:r>
            <a:r>
              <a:rPr lang="zh-CN" altLang="en-US" sz="1800" dirty="0" smtClean="0"/>
              <a:t>将变为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进行数据接收。</a:t>
            </a:r>
            <a:endParaRPr lang="en-US" altLang="zh-CN" sz="1800" dirty="0" smtClean="0"/>
          </a:p>
          <a:p>
            <a:r>
              <a:rPr lang="en-US" altLang="zh-CN" sz="1800" dirty="0" smtClean="0"/>
              <a:t>Zookeeper</a:t>
            </a:r>
            <a:r>
              <a:rPr lang="zh-CN" altLang="en-US" sz="1800" dirty="0" smtClean="0"/>
              <a:t>中记录各</a:t>
            </a:r>
            <a:r>
              <a:rPr lang="en-US" altLang="zh-CN" sz="1800" dirty="0" err="1" smtClean="0"/>
              <a:t>group,mq,topic,source</a:t>
            </a:r>
            <a:r>
              <a:rPr lang="zh-CN" altLang="en-US" sz="1800" dirty="0" smtClean="0"/>
              <a:t>的详细信息。</a:t>
            </a:r>
            <a:endParaRPr lang="en-US" altLang="zh-CN" sz="1800" dirty="0" smtClean="0"/>
          </a:p>
          <a:p>
            <a:r>
              <a:rPr lang="zh-CN" altLang="en-US" sz="1800" dirty="0" smtClean="0"/>
              <a:t>用户端使用</a:t>
            </a:r>
            <a:r>
              <a:rPr lang="en-US" altLang="zh-CN" sz="1800" dirty="0" err="1" smtClean="0"/>
              <a:t>product_proxy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subscribe_proxy</a:t>
            </a:r>
            <a:r>
              <a:rPr lang="zh-CN" altLang="en-US" sz="1800" dirty="0" smtClean="0"/>
              <a:t>进行数据的发送与订阅。由</a:t>
            </a:r>
            <a:r>
              <a:rPr lang="en-US" altLang="zh-CN" sz="1800" dirty="0" smtClean="0"/>
              <a:t>proxy</a:t>
            </a:r>
            <a:r>
              <a:rPr lang="zh-CN" altLang="en-US" sz="1800" dirty="0" smtClean="0"/>
              <a:t>与对应</a:t>
            </a:r>
            <a:r>
              <a:rPr lang="en-US" altLang="zh-CN" sz="1800" dirty="0" err="1" smtClean="0"/>
              <a:t>mq</a:t>
            </a:r>
            <a:r>
              <a:rPr lang="zh-CN" altLang="en-US" sz="1800" dirty="0" smtClean="0"/>
              <a:t>进行数据交互。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多机版</a:t>
            </a:r>
            <a:r>
              <a:rPr lang="en-US" altLang="zh-CN" sz="3200" dirty="0" err="1" smtClean="0"/>
              <a:t>mq</a:t>
            </a:r>
            <a:r>
              <a:rPr lang="zh-CN" altLang="en-US" sz="3200" dirty="0" smtClean="0"/>
              <a:t>服务内部架构图</a:t>
            </a:r>
            <a:endParaRPr lang="zh-CN" altLang="en-US" sz="3200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71612"/>
            <a:ext cx="8229600" cy="46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200" dirty="0" smtClean="0"/>
              <a:t>多机版</a:t>
            </a:r>
            <a:r>
              <a:rPr lang="en-US" altLang="zh-CN" sz="3200" dirty="0" err="1" smtClean="0"/>
              <a:t>mq</a:t>
            </a:r>
            <a:r>
              <a:rPr lang="zh-CN" altLang="en-US" sz="3200" dirty="0" smtClean="0"/>
              <a:t>内部服务架构说明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监听</a:t>
            </a:r>
            <a:r>
              <a:rPr lang="en-US" altLang="zh-CN" sz="1800" dirty="0" smtClean="0"/>
              <a:t>zookeeper</a:t>
            </a:r>
            <a:r>
              <a:rPr lang="zh-CN" altLang="en-US" sz="1800" dirty="0" smtClean="0"/>
              <a:t>，并注册对应节点信息。通过</a:t>
            </a:r>
            <a:r>
              <a:rPr lang="en-US" altLang="zh-CN" sz="1800" dirty="0" err="1" smtClean="0"/>
              <a:t>zk</a:t>
            </a:r>
            <a:r>
              <a:rPr lang="zh-CN" altLang="en-US" sz="1800" dirty="0" smtClean="0"/>
              <a:t>获取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变更信息。</a:t>
            </a:r>
            <a:endParaRPr lang="en-US" altLang="zh-CN" sz="1800" dirty="0" smtClean="0"/>
          </a:p>
          <a:p>
            <a:r>
              <a:rPr lang="zh-CN" altLang="en-US" sz="1800" dirty="0" smtClean="0"/>
              <a:t>如果为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则开启数据接收服务。如为</a:t>
            </a:r>
            <a:r>
              <a:rPr lang="en-US" altLang="zh-CN" sz="1800" dirty="0" smtClean="0"/>
              <a:t>slave</a:t>
            </a:r>
            <a:r>
              <a:rPr lang="zh-CN" altLang="en-US" sz="1800" dirty="0" smtClean="0"/>
              <a:t>则开始连接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进行数据同步。</a:t>
            </a:r>
            <a:endParaRPr lang="en-US" altLang="zh-CN" sz="1800" dirty="0" smtClean="0"/>
          </a:p>
          <a:p>
            <a:r>
              <a:rPr lang="zh-CN" altLang="en-US" sz="1800" dirty="0" smtClean="0"/>
              <a:t>消息分发线程负责所有分发连接的消息分发工作。</a:t>
            </a:r>
            <a:endParaRPr lang="en-US" altLang="zh-CN" sz="1800" dirty="0" smtClean="0"/>
          </a:p>
          <a:p>
            <a:r>
              <a:rPr lang="zh-CN" altLang="en-US" sz="1800" dirty="0" smtClean="0"/>
              <a:t>不做写</a:t>
            </a:r>
            <a:r>
              <a:rPr lang="en-US" altLang="zh-CN" sz="1800" dirty="0" smtClean="0"/>
              <a:t>cache,</a:t>
            </a:r>
            <a:r>
              <a:rPr lang="zh-CN" altLang="en-US" sz="1800" dirty="0" smtClean="0"/>
              <a:t>全部依靠磁盘进行数据读写。</a:t>
            </a:r>
            <a:endParaRPr lang="zh-CN" alt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302</TotalTime>
  <Words>558</Words>
  <PresentationFormat>全屏显示(4:3)</PresentationFormat>
  <Paragraphs>73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流畅</vt:lpstr>
      <vt:lpstr>分布式消息队列介绍 ---Flatq</vt:lpstr>
      <vt:lpstr>幻灯片 2</vt:lpstr>
      <vt:lpstr>应用场景</vt:lpstr>
      <vt:lpstr>幻灯片 4</vt:lpstr>
      <vt:lpstr>单机版服务架构图</vt:lpstr>
      <vt:lpstr>多机版系统架构图</vt:lpstr>
      <vt:lpstr>多机版架构说明</vt:lpstr>
      <vt:lpstr>多机版mq服务内部架构图</vt:lpstr>
      <vt:lpstr>多机版mq内部服务架构说明</vt:lpstr>
      <vt:lpstr>Product_Proxy(发送代理)内部架构</vt:lpstr>
      <vt:lpstr>subscribe_proxy(订阅代理)架构</vt:lpstr>
      <vt:lpstr>Zookeeper目录结构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分布式消息队列介绍</dc:title>
  <dc:creator>dell</dc:creator>
  <cp:lastModifiedBy>dell</cp:lastModifiedBy>
  <cp:revision>151</cp:revision>
  <dcterms:created xsi:type="dcterms:W3CDTF">2014-09-11T01:11:52Z</dcterms:created>
  <dcterms:modified xsi:type="dcterms:W3CDTF">2015-01-29T01:31:35Z</dcterms:modified>
</cp:coreProperties>
</file>