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3C832-6A51-72B3-646A-EFEF9C89D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131F103-2A42-A6AE-68D6-FEDB55FCDB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06AE9-0913-5850-52D7-641B4CD5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A7D-C3D2-4D0E-B422-92AC37C85BAE}" type="datetimeFigureOut">
              <a:rPr lang="da-DK" smtClean="0"/>
              <a:t>10-07-2024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5C318D-BBF0-1F20-BB17-2F29DFE9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4D29895-8374-5A50-6E1D-5B47B5909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09AD-7CF1-4FAB-8E6F-C0EF5220DB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3256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56A14-CC64-740C-633E-6B7DE69A8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7A5D6C1-68C4-167A-7EBD-7DA03D6B0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5DFA70-2BD5-293A-7DF6-02DA4A64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A7D-C3D2-4D0E-B422-92AC37C85BAE}" type="datetimeFigureOut">
              <a:rPr lang="da-DK" smtClean="0"/>
              <a:t>10-07-2024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D5543A-78C7-5459-ECCD-E56252D8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8998E1D-C596-E684-8C06-81CAB83F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09AD-7CF1-4FAB-8E6F-C0EF5220DB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858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2C247C0E-EE15-6C39-277A-81995B7FB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8885E30-F79B-419D-31D3-27E57E838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2D49E01-375F-4CBE-510F-701AFABA1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A7D-C3D2-4D0E-B422-92AC37C85BAE}" type="datetimeFigureOut">
              <a:rPr lang="da-DK" smtClean="0"/>
              <a:t>10-07-2024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668A9D-9CE6-DB25-A145-38ABAAF6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CF1CB29-0422-4831-EBFA-2A2D7044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09AD-7CF1-4FAB-8E6F-C0EF5220DB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384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B481F-CD75-CAAF-F93E-20AD1B1F4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C1D35D-AAC9-E2A4-1F12-8DBAEC5E8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EF43B6D-3C78-728D-469F-1DA1817F3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A7D-C3D2-4D0E-B422-92AC37C85BAE}" type="datetimeFigureOut">
              <a:rPr lang="da-DK" smtClean="0"/>
              <a:t>10-07-2024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DF9EC2-911B-BBA3-8346-86E0C0EC7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ED9638E-37E5-9DED-3627-206202E7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09AD-7CF1-4FAB-8E6F-C0EF5220DB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841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D640F-33AA-498A-F77C-59DC7256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7D084A6-1A68-CBE4-0DA2-DD1C783DB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0A6E379-C2FC-6726-22D4-83A8B9C6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A7D-C3D2-4D0E-B422-92AC37C85BAE}" type="datetimeFigureOut">
              <a:rPr lang="da-DK" smtClean="0"/>
              <a:t>10-07-2024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8760643-EC86-19AA-6DE3-24499BD6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958B16C-52F7-2239-5D66-940ACD92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09AD-7CF1-4FAB-8E6F-C0EF5220DB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189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FF7FBD-71DC-C2A3-301D-32F39B24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CDB28C6-A463-659A-E114-DC5D50B5A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40EDA80-EAED-1BAE-7345-DB7384136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5182C1E-F970-7224-132B-8A4785A4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A7D-C3D2-4D0E-B422-92AC37C85BAE}" type="datetimeFigureOut">
              <a:rPr lang="da-DK" smtClean="0"/>
              <a:t>10-07-2024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940CC45-3A4A-B00F-31A3-DC5AACF8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1D6FAF8-D7F8-5A6A-7C25-0433FFCE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09AD-7CF1-4FAB-8E6F-C0EF5220DB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2178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B9B8D0-ED6A-86CC-552B-14EFAAF8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C217BEA-D9A3-AFAA-2B98-8B5420BCB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96BDE29-3C13-3417-1256-2306A7663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26D2278-7D17-E63E-5D77-117EFF9DF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2F371C1-B344-E812-0AB4-7F0052FE0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F8BA150-E220-0B06-945E-E35D0DFE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A7D-C3D2-4D0E-B422-92AC37C85BAE}" type="datetimeFigureOut">
              <a:rPr lang="da-DK" smtClean="0"/>
              <a:t>10-07-2024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4C1675F-276E-2913-FA08-7736A7D8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C629FC60-792C-9439-22C5-BED33B79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09AD-7CF1-4FAB-8E6F-C0EF5220DB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00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DD5C12-D2A5-AC62-4C75-4A7CFC01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500C0C4-0FC3-F45E-0221-D2ECF6B8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A7D-C3D2-4D0E-B422-92AC37C85BAE}" type="datetimeFigureOut">
              <a:rPr lang="da-DK" smtClean="0"/>
              <a:t>10-07-2024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5069860-EA4D-5777-972B-55372107F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54F4629-9CE7-2AF1-529D-F8EABB41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09AD-7CF1-4FAB-8E6F-C0EF5220DB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49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421E273-7A2D-DA42-D08E-5C72F13BF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A7D-C3D2-4D0E-B422-92AC37C85BAE}" type="datetimeFigureOut">
              <a:rPr lang="da-DK" smtClean="0"/>
              <a:t>10-07-2024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FEB6AFB-2ED4-1AB4-C5AA-7E62B19F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817E11C-656A-265C-43C1-C24FCF4A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09AD-7CF1-4FAB-8E6F-C0EF5220DB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322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66BAA-06BE-FBEA-F749-34709F09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78ACBA-0F4C-8F7E-9CEC-E96A3E0D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C050B37-DC27-5217-D2B3-8C71623B6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742010C-5335-5FC1-2362-A99CDA67E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A7D-C3D2-4D0E-B422-92AC37C85BAE}" type="datetimeFigureOut">
              <a:rPr lang="da-DK" smtClean="0"/>
              <a:t>10-07-2024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D30BB49-E2AE-E169-0DF5-DAC0B59C3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1E1015B-0127-67BE-3D9F-41E73435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09AD-7CF1-4FAB-8E6F-C0EF5220DB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289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DC4E1-8C26-CA84-1E67-A4FE62FA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C469775-2C15-6F92-AFA0-F9216C4A4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8AD686B-D1B3-6F4B-5514-0AB0715B0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659898D-596D-2990-C507-A69DC097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A6A7D-C3D2-4D0E-B422-92AC37C85BAE}" type="datetimeFigureOut">
              <a:rPr lang="da-DK" smtClean="0"/>
              <a:t>10-07-2024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A0BDA8A-6F5D-2676-4343-B747254D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1F593CA-8B8D-C41A-F515-E11EFAF1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C09AD-7CF1-4FAB-8E6F-C0EF5220DB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4221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8FB3966-F2F3-D62E-629E-0E60C0359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6F4D049-7485-1490-9424-D41DF5154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9D52E17-CCA2-3129-1407-56BA23D3AC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A6A7D-C3D2-4D0E-B422-92AC37C85BAE}" type="datetimeFigureOut">
              <a:rPr lang="da-DK" smtClean="0"/>
              <a:t>10-07-2024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52CAEDC-65EA-F11C-AB4C-15AE424B2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2CDEEB-D249-FA81-2EB3-B618550CE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C09AD-7CF1-4FAB-8E6F-C0EF5220DB0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868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ktangel: afrundede hjørner 70">
            <a:extLst>
              <a:ext uri="{FF2B5EF4-FFF2-40B4-BE49-F238E27FC236}">
                <a16:creationId xmlns:a16="http://schemas.microsoft.com/office/drawing/2014/main" id="{C93DE9C1-3850-EB1A-DD87-2FA0D5E2ADDF}"/>
              </a:ext>
            </a:extLst>
          </p:cNvPr>
          <p:cNvSpPr/>
          <p:nvPr/>
        </p:nvSpPr>
        <p:spPr>
          <a:xfrm>
            <a:off x="6748477" y="1838076"/>
            <a:ext cx="5315252" cy="1144076"/>
          </a:xfrm>
          <a:custGeom>
            <a:avLst/>
            <a:gdLst>
              <a:gd name="connsiteX0" fmla="*/ 0 w 5315252"/>
              <a:gd name="connsiteY0" fmla="*/ 79468 h 1144076"/>
              <a:gd name="connsiteX1" fmla="*/ 79468 w 5315252"/>
              <a:gd name="connsiteY1" fmla="*/ 0 h 1144076"/>
              <a:gd name="connsiteX2" fmla="*/ 620881 w 5315252"/>
              <a:gd name="connsiteY2" fmla="*/ 0 h 1144076"/>
              <a:gd name="connsiteX3" fmla="*/ 1316984 w 5315252"/>
              <a:gd name="connsiteY3" fmla="*/ 0 h 1144076"/>
              <a:gd name="connsiteX4" fmla="*/ 1806834 w 5315252"/>
              <a:gd name="connsiteY4" fmla="*/ 0 h 1144076"/>
              <a:gd name="connsiteX5" fmla="*/ 2399810 w 5315252"/>
              <a:gd name="connsiteY5" fmla="*/ 0 h 1144076"/>
              <a:gd name="connsiteX6" fmla="*/ 3044350 w 5315252"/>
              <a:gd name="connsiteY6" fmla="*/ 0 h 1144076"/>
              <a:gd name="connsiteX7" fmla="*/ 3740452 w 5315252"/>
              <a:gd name="connsiteY7" fmla="*/ 0 h 1144076"/>
              <a:gd name="connsiteX8" fmla="*/ 4281866 w 5315252"/>
              <a:gd name="connsiteY8" fmla="*/ 0 h 1144076"/>
              <a:gd name="connsiteX9" fmla="*/ 5235784 w 5315252"/>
              <a:gd name="connsiteY9" fmla="*/ 0 h 1144076"/>
              <a:gd name="connsiteX10" fmla="*/ 5315252 w 5315252"/>
              <a:gd name="connsiteY10" fmla="*/ 79468 h 1144076"/>
              <a:gd name="connsiteX11" fmla="*/ 5315252 w 5315252"/>
              <a:gd name="connsiteY11" fmla="*/ 591741 h 1144076"/>
              <a:gd name="connsiteX12" fmla="*/ 5315252 w 5315252"/>
              <a:gd name="connsiteY12" fmla="*/ 1064608 h 1144076"/>
              <a:gd name="connsiteX13" fmla="*/ 5235784 w 5315252"/>
              <a:gd name="connsiteY13" fmla="*/ 1144076 h 1144076"/>
              <a:gd name="connsiteX14" fmla="*/ 4539681 w 5315252"/>
              <a:gd name="connsiteY14" fmla="*/ 1144076 h 1144076"/>
              <a:gd name="connsiteX15" fmla="*/ 4049831 w 5315252"/>
              <a:gd name="connsiteY15" fmla="*/ 1144076 h 1144076"/>
              <a:gd name="connsiteX16" fmla="*/ 3302166 w 5315252"/>
              <a:gd name="connsiteY16" fmla="*/ 1144076 h 1144076"/>
              <a:gd name="connsiteX17" fmla="*/ 2657626 w 5315252"/>
              <a:gd name="connsiteY17" fmla="*/ 1144076 h 1144076"/>
              <a:gd name="connsiteX18" fmla="*/ 1909960 w 5315252"/>
              <a:gd name="connsiteY18" fmla="*/ 1144076 h 1144076"/>
              <a:gd name="connsiteX19" fmla="*/ 1368547 w 5315252"/>
              <a:gd name="connsiteY19" fmla="*/ 1144076 h 1144076"/>
              <a:gd name="connsiteX20" fmla="*/ 79468 w 5315252"/>
              <a:gd name="connsiteY20" fmla="*/ 1144076 h 1144076"/>
              <a:gd name="connsiteX21" fmla="*/ 0 w 5315252"/>
              <a:gd name="connsiteY21" fmla="*/ 1064608 h 1144076"/>
              <a:gd name="connsiteX22" fmla="*/ 0 w 5315252"/>
              <a:gd name="connsiteY22" fmla="*/ 572038 h 1144076"/>
              <a:gd name="connsiteX23" fmla="*/ 0 w 5315252"/>
              <a:gd name="connsiteY23" fmla="*/ 79468 h 1144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315252" h="1144076" fill="none" extrusionOk="0">
                <a:moveTo>
                  <a:pt x="0" y="79468"/>
                </a:moveTo>
                <a:cubicBezTo>
                  <a:pt x="1447" y="34775"/>
                  <a:pt x="35387" y="-4100"/>
                  <a:pt x="79468" y="0"/>
                </a:cubicBezTo>
                <a:cubicBezTo>
                  <a:pt x="201379" y="3523"/>
                  <a:pt x="467691" y="10532"/>
                  <a:pt x="620881" y="0"/>
                </a:cubicBezTo>
                <a:cubicBezTo>
                  <a:pt x="774071" y="-10532"/>
                  <a:pt x="1151042" y="-20220"/>
                  <a:pt x="1316984" y="0"/>
                </a:cubicBezTo>
                <a:cubicBezTo>
                  <a:pt x="1482926" y="20220"/>
                  <a:pt x="1567327" y="-13989"/>
                  <a:pt x="1806834" y="0"/>
                </a:cubicBezTo>
                <a:cubicBezTo>
                  <a:pt x="2046341" y="13989"/>
                  <a:pt x="2222932" y="-3471"/>
                  <a:pt x="2399810" y="0"/>
                </a:cubicBezTo>
                <a:cubicBezTo>
                  <a:pt x="2576688" y="3471"/>
                  <a:pt x="2876640" y="3756"/>
                  <a:pt x="3044350" y="0"/>
                </a:cubicBezTo>
                <a:cubicBezTo>
                  <a:pt x="3212060" y="-3756"/>
                  <a:pt x="3566553" y="-26992"/>
                  <a:pt x="3740452" y="0"/>
                </a:cubicBezTo>
                <a:cubicBezTo>
                  <a:pt x="3914351" y="26992"/>
                  <a:pt x="4027791" y="22499"/>
                  <a:pt x="4281866" y="0"/>
                </a:cubicBezTo>
                <a:cubicBezTo>
                  <a:pt x="4535941" y="-22499"/>
                  <a:pt x="4775383" y="35895"/>
                  <a:pt x="5235784" y="0"/>
                </a:cubicBezTo>
                <a:cubicBezTo>
                  <a:pt x="5284327" y="1983"/>
                  <a:pt x="5306194" y="31883"/>
                  <a:pt x="5315252" y="79468"/>
                </a:cubicBezTo>
                <a:cubicBezTo>
                  <a:pt x="5304040" y="197509"/>
                  <a:pt x="5307705" y="340834"/>
                  <a:pt x="5315252" y="591741"/>
                </a:cubicBezTo>
                <a:cubicBezTo>
                  <a:pt x="5322799" y="842648"/>
                  <a:pt x="5304171" y="869672"/>
                  <a:pt x="5315252" y="1064608"/>
                </a:cubicBezTo>
                <a:cubicBezTo>
                  <a:pt x="5321131" y="1106286"/>
                  <a:pt x="5288191" y="1142831"/>
                  <a:pt x="5235784" y="1144076"/>
                </a:cubicBezTo>
                <a:cubicBezTo>
                  <a:pt x="5043935" y="1146038"/>
                  <a:pt x="4840539" y="1118659"/>
                  <a:pt x="4539681" y="1144076"/>
                </a:cubicBezTo>
                <a:cubicBezTo>
                  <a:pt x="4238823" y="1169493"/>
                  <a:pt x="4188651" y="1151626"/>
                  <a:pt x="4049831" y="1144076"/>
                </a:cubicBezTo>
                <a:cubicBezTo>
                  <a:pt x="3911011" y="1136527"/>
                  <a:pt x="3604945" y="1155651"/>
                  <a:pt x="3302166" y="1144076"/>
                </a:cubicBezTo>
                <a:cubicBezTo>
                  <a:pt x="2999387" y="1132501"/>
                  <a:pt x="2838639" y="1157951"/>
                  <a:pt x="2657626" y="1144076"/>
                </a:cubicBezTo>
                <a:cubicBezTo>
                  <a:pt x="2476613" y="1130201"/>
                  <a:pt x="2247186" y="1140647"/>
                  <a:pt x="1909960" y="1144076"/>
                </a:cubicBezTo>
                <a:cubicBezTo>
                  <a:pt x="1572734" y="1147505"/>
                  <a:pt x="1529305" y="1165107"/>
                  <a:pt x="1368547" y="1144076"/>
                </a:cubicBezTo>
                <a:cubicBezTo>
                  <a:pt x="1207789" y="1123045"/>
                  <a:pt x="529817" y="1130084"/>
                  <a:pt x="79468" y="1144076"/>
                </a:cubicBezTo>
                <a:cubicBezTo>
                  <a:pt x="38358" y="1134891"/>
                  <a:pt x="-3426" y="1103396"/>
                  <a:pt x="0" y="1064608"/>
                </a:cubicBezTo>
                <a:cubicBezTo>
                  <a:pt x="6248" y="820438"/>
                  <a:pt x="-8714" y="686283"/>
                  <a:pt x="0" y="572038"/>
                </a:cubicBezTo>
                <a:cubicBezTo>
                  <a:pt x="8714" y="457793"/>
                  <a:pt x="-1360" y="288527"/>
                  <a:pt x="0" y="79468"/>
                </a:cubicBezTo>
                <a:close/>
              </a:path>
              <a:path w="5315252" h="1144076" stroke="0" extrusionOk="0">
                <a:moveTo>
                  <a:pt x="0" y="79468"/>
                </a:moveTo>
                <a:cubicBezTo>
                  <a:pt x="3903" y="33972"/>
                  <a:pt x="36137" y="876"/>
                  <a:pt x="79468" y="0"/>
                </a:cubicBezTo>
                <a:cubicBezTo>
                  <a:pt x="218384" y="5714"/>
                  <a:pt x="577745" y="17928"/>
                  <a:pt x="724008" y="0"/>
                </a:cubicBezTo>
                <a:cubicBezTo>
                  <a:pt x="870271" y="-17928"/>
                  <a:pt x="1194793" y="6902"/>
                  <a:pt x="1316984" y="0"/>
                </a:cubicBezTo>
                <a:cubicBezTo>
                  <a:pt x="1439175" y="-6902"/>
                  <a:pt x="1811255" y="-37141"/>
                  <a:pt x="2064650" y="0"/>
                </a:cubicBezTo>
                <a:cubicBezTo>
                  <a:pt x="2318045" y="37141"/>
                  <a:pt x="2429446" y="-2373"/>
                  <a:pt x="2709189" y="0"/>
                </a:cubicBezTo>
                <a:cubicBezTo>
                  <a:pt x="2988932" y="2373"/>
                  <a:pt x="3025825" y="-5910"/>
                  <a:pt x="3250602" y="0"/>
                </a:cubicBezTo>
                <a:cubicBezTo>
                  <a:pt x="3475379" y="5910"/>
                  <a:pt x="3806304" y="-2726"/>
                  <a:pt x="3946705" y="0"/>
                </a:cubicBezTo>
                <a:cubicBezTo>
                  <a:pt x="4087106" y="2726"/>
                  <a:pt x="4953765" y="-40803"/>
                  <a:pt x="5235784" y="0"/>
                </a:cubicBezTo>
                <a:cubicBezTo>
                  <a:pt x="5288978" y="2538"/>
                  <a:pt x="5322498" y="27778"/>
                  <a:pt x="5315252" y="79468"/>
                </a:cubicBezTo>
                <a:cubicBezTo>
                  <a:pt x="5338847" y="303955"/>
                  <a:pt x="5310244" y="342288"/>
                  <a:pt x="5315252" y="581889"/>
                </a:cubicBezTo>
                <a:cubicBezTo>
                  <a:pt x="5320260" y="821490"/>
                  <a:pt x="5310708" y="850989"/>
                  <a:pt x="5315252" y="1064608"/>
                </a:cubicBezTo>
                <a:cubicBezTo>
                  <a:pt x="5318641" y="1108326"/>
                  <a:pt x="5281218" y="1143437"/>
                  <a:pt x="5235784" y="1144076"/>
                </a:cubicBezTo>
                <a:cubicBezTo>
                  <a:pt x="5109694" y="1166891"/>
                  <a:pt x="4770774" y="1135290"/>
                  <a:pt x="4642808" y="1144076"/>
                </a:cubicBezTo>
                <a:cubicBezTo>
                  <a:pt x="4514842" y="1152862"/>
                  <a:pt x="4193567" y="1149386"/>
                  <a:pt x="3946705" y="1144076"/>
                </a:cubicBezTo>
                <a:cubicBezTo>
                  <a:pt x="3699843" y="1138766"/>
                  <a:pt x="3469780" y="1177826"/>
                  <a:pt x="3199039" y="1144076"/>
                </a:cubicBezTo>
                <a:cubicBezTo>
                  <a:pt x="2928298" y="1110326"/>
                  <a:pt x="2676880" y="1112383"/>
                  <a:pt x="2502937" y="1144076"/>
                </a:cubicBezTo>
                <a:cubicBezTo>
                  <a:pt x="2328994" y="1175769"/>
                  <a:pt x="2017510" y="1176507"/>
                  <a:pt x="1755271" y="1144076"/>
                </a:cubicBezTo>
                <a:cubicBezTo>
                  <a:pt x="1493032" y="1111645"/>
                  <a:pt x="1257567" y="1150559"/>
                  <a:pt x="1007605" y="1144076"/>
                </a:cubicBezTo>
                <a:cubicBezTo>
                  <a:pt x="757643" y="1137593"/>
                  <a:pt x="509190" y="1137137"/>
                  <a:pt x="79468" y="1144076"/>
                </a:cubicBezTo>
                <a:cubicBezTo>
                  <a:pt x="33990" y="1143585"/>
                  <a:pt x="-3644" y="1100691"/>
                  <a:pt x="0" y="1064608"/>
                </a:cubicBezTo>
                <a:cubicBezTo>
                  <a:pt x="-7360" y="879527"/>
                  <a:pt x="-16182" y="692549"/>
                  <a:pt x="0" y="552335"/>
                </a:cubicBezTo>
                <a:cubicBezTo>
                  <a:pt x="16182" y="412121"/>
                  <a:pt x="-14280" y="283633"/>
                  <a:pt x="0" y="79468"/>
                </a:cubicBezTo>
                <a:close/>
              </a:path>
            </a:pathLst>
          </a:custGeom>
          <a:ln w="28575">
            <a:solidFill>
              <a:srgbClr val="FFC000"/>
            </a:solidFill>
            <a:extLst>
              <a:ext uri="{C807C97D-BFC1-408E-A445-0C87EB9F89A2}">
                <ask:lineSketchStyleProps xmlns:ask="http://schemas.microsoft.com/office/drawing/2018/sketchyshapes" sd="1970142334">
                  <a:prstGeom prst="roundRect">
                    <a:avLst>
                      <a:gd name="adj" fmla="val 6946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F988DCD2-8B6F-D406-9C00-A3159E1AC662}"/>
              </a:ext>
            </a:extLst>
          </p:cNvPr>
          <p:cNvSpPr/>
          <p:nvPr/>
        </p:nvSpPr>
        <p:spPr>
          <a:xfrm>
            <a:off x="218677" y="2008786"/>
            <a:ext cx="2171006" cy="80682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View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8C903024-AAB3-E1F5-2664-1FE882FC954B}"/>
              </a:ext>
            </a:extLst>
          </p:cNvPr>
          <p:cNvSpPr txBox="1"/>
          <p:nvPr/>
        </p:nvSpPr>
        <p:spPr>
          <a:xfrm>
            <a:off x="3550335" y="375139"/>
            <a:ext cx="5091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ockwell Extra Bold" panose="02060903040505020403" pitchFamily="18" charset="0"/>
              </a:rPr>
              <a:t>Mode-View-</a:t>
            </a:r>
            <a:r>
              <a:rPr lang="en-US" sz="2800" dirty="0" err="1">
                <a:latin typeface="Rockwell Extra Bold" panose="02060903040505020403" pitchFamily="18" charset="0"/>
              </a:rPr>
              <a:t>ViewModel</a:t>
            </a:r>
            <a:endParaRPr lang="en-US" sz="2800" dirty="0">
              <a:latin typeface="Rockwell Extra Bold" panose="02060903040505020403" pitchFamily="18" charset="0"/>
            </a:endParaRPr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8928FFFD-6040-BD96-FD37-0133A9E36CBB}"/>
              </a:ext>
            </a:extLst>
          </p:cNvPr>
          <p:cNvSpPr/>
          <p:nvPr/>
        </p:nvSpPr>
        <p:spPr>
          <a:xfrm>
            <a:off x="3548126" y="2026135"/>
            <a:ext cx="2089173" cy="77641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View Model</a:t>
            </a:r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ABF4FE0D-57D8-4BFC-D8DC-73945AD6909B}"/>
              </a:ext>
            </a:extLst>
          </p:cNvPr>
          <p:cNvSpPr/>
          <p:nvPr/>
        </p:nvSpPr>
        <p:spPr>
          <a:xfrm>
            <a:off x="9755052" y="2008786"/>
            <a:ext cx="2120896" cy="7882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Model</a:t>
            </a:r>
          </a:p>
        </p:txBody>
      </p: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B1D80B42-300C-2DB4-6941-5537DD0810E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389683" y="2412201"/>
            <a:ext cx="1158443" cy="2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Lige pilforbindelse 14">
            <a:extLst>
              <a:ext uri="{FF2B5EF4-FFF2-40B4-BE49-F238E27FC236}">
                <a16:creationId xmlns:a16="http://schemas.microsoft.com/office/drawing/2014/main" id="{2F38A4A1-B538-3FA1-7188-78EC5B926EDB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8916638" y="2402889"/>
            <a:ext cx="8384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Lige forbindelse 21">
            <a:extLst>
              <a:ext uri="{FF2B5EF4-FFF2-40B4-BE49-F238E27FC236}">
                <a16:creationId xmlns:a16="http://schemas.microsoft.com/office/drawing/2014/main" id="{095A3615-05F0-4E6F-2A0E-3CE2C6BD63A1}"/>
              </a:ext>
            </a:extLst>
          </p:cNvPr>
          <p:cNvCxnSpPr>
            <a:cxnSpLocks/>
          </p:cNvCxnSpPr>
          <p:nvPr/>
        </p:nvCxnSpPr>
        <p:spPr>
          <a:xfrm>
            <a:off x="4209535" y="2815615"/>
            <a:ext cx="0" cy="75686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Lige forbindelse 23">
            <a:extLst>
              <a:ext uri="{FF2B5EF4-FFF2-40B4-BE49-F238E27FC236}">
                <a16:creationId xmlns:a16="http://schemas.microsoft.com/office/drawing/2014/main" id="{725F172B-A10B-FC3C-00A6-48A346C3C398}"/>
              </a:ext>
            </a:extLst>
          </p:cNvPr>
          <p:cNvCxnSpPr>
            <a:cxnSpLocks/>
          </p:cNvCxnSpPr>
          <p:nvPr/>
        </p:nvCxnSpPr>
        <p:spPr>
          <a:xfrm flipH="1">
            <a:off x="7856190" y="2734514"/>
            <a:ext cx="1" cy="83240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Lige pilforbindelse 24">
            <a:extLst>
              <a:ext uri="{FF2B5EF4-FFF2-40B4-BE49-F238E27FC236}">
                <a16:creationId xmlns:a16="http://schemas.microsoft.com/office/drawing/2014/main" id="{F374F91B-21F1-D8F1-7642-6DA8C67251C7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304180" y="2815615"/>
            <a:ext cx="0" cy="75686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5AC7CB92-618E-601E-AF3D-935507E2F8BF}"/>
              </a:ext>
            </a:extLst>
          </p:cNvPr>
          <p:cNvCxnSpPr>
            <a:cxnSpLocks/>
          </p:cNvCxnSpPr>
          <p:nvPr/>
        </p:nvCxnSpPr>
        <p:spPr>
          <a:xfrm flipV="1">
            <a:off x="4910715" y="2796992"/>
            <a:ext cx="0" cy="7754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CFE7C81C-89A3-D8B5-3945-2295D1A9405A}"/>
              </a:ext>
            </a:extLst>
          </p:cNvPr>
          <p:cNvCxnSpPr>
            <a:cxnSpLocks/>
          </p:cNvCxnSpPr>
          <p:nvPr/>
        </p:nvCxnSpPr>
        <p:spPr>
          <a:xfrm>
            <a:off x="1304180" y="3585540"/>
            <a:ext cx="2905354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31D87E1A-C46C-1C91-AC63-54E6ED8E0063}"/>
              </a:ext>
            </a:extLst>
          </p:cNvPr>
          <p:cNvCxnSpPr>
            <a:cxnSpLocks/>
          </p:cNvCxnSpPr>
          <p:nvPr/>
        </p:nvCxnSpPr>
        <p:spPr>
          <a:xfrm>
            <a:off x="4910715" y="3572477"/>
            <a:ext cx="294547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felt 35">
            <a:extLst>
              <a:ext uri="{FF2B5EF4-FFF2-40B4-BE49-F238E27FC236}">
                <a16:creationId xmlns:a16="http://schemas.microsoft.com/office/drawing/2014/main" id="{1323A6EB-4A3B-86C3-673B-0EB3AA90626F}"/>
              </a:ext>
            </a:extLst>
          </p:cNvPr>
          <p:cNvSpPr txBox="1"/>
          <p:nvPr/>
        </p:nvSpPr>
        <p:spPr>
          <a:xfrm>
            <a:off x="2436948" y="1954879"/>
            <a:ext cx="1196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ckwell Nova" panose="020F0502020204030204" pitchFamily="18" charset="0"/>
              </a:rPr>
              <a:t>DATA BINDING</a:t>
            </a:r>
          </a:p>
          <a:p>
            <a:r>
              <a:rPr lang="en-US" sz="1000" dirty="0">
                <a:latin typeface="Rockwell Nova" panose="020F0502020204030204" pitchFamily="18" charset="0"/>
              </a:rPr>
              <a:t>/COMMANDS</a:t>
            </a: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02C5BAEE-DC37-A636-C66B-A77369337A87}"/>
              </a:ext>
            </a:extLst>
          </p:cNvPr>
          <p:cNvSpPr txBox="1"/>
          <p:nvPr/>
        </p:nvSpPr>
        <p:spPr>
          <a:xfrm>
            <a:off x="5829466" y="1965863"/>
            <a:ext cx="792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Rockwell Nova" panose="020F0502020204030204" pitchFamily="18" charset="0"/>
              </a:rPr>
              <a:t>QUERY / </a:t>
            </a:r>
          </a:p>
          <a:p>
            <a:r>
              <a:rPr lang="en-US" sz="1000" dirty="0">
                <a:latin typeface="Rockwell Nova" panose="020F0502020204030204" pitchFamily="18" charset="0"/>
              </a:rPr>
              <a:t>UPDATE</a:t>
            </a: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32F948D8-3832-F53F-82FD-258B9BCCF581}"/>
              </a:ext>
            </a:extLst>
          </p:cNvPr>
          <p:cNvSpPr txBox="1"/>
          <p:nvPr/>
        </p:nvSpPr>
        <p:spPr>
          <a:xfrm>
            <a:off x="1838939" y="3666392"/>
            <a:ext cx="1951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ckwell Nova" panose="020F0502020204030204" pitchFamily="18" charset="0"/>
              </a:rPr>
              <a:t>SEND NOTIFICATIONS</a:t>
            </a:r>
          </a:p>
        </p:txBody>
      </p:sp>
      <p:sp>
        <p:nvSpPr>
          <p:cNvPr id="40" name="Tekstfelt 39">
            <a:extLst>
              <a:ext uri="{FF2B5EF4-FFF2-40B4-BE49-F238E27FC236}">
                <a16:creationId xmlns:a16="http://schemas.microsoft.com/office/drawing/2014/main" id="{9E40E34F-071C-23B7-A160-5D28E694D7F4}"/>
              </a:ext>
            </a:extLst>
          </p:cNvPr>
          <p:cNvSpPr txBox="1"/>
          <p:nvPr/>
        </p:nvSpPr>
        <p:spPr>
          <a:xfrm>
            <a:off x="5516263" y="3678126"/>
            <a:ext cx="1951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ckwell Nova" panose="020F0502020204030204" pitchFamily="18" charset="0"/>
              </a:rPr>
              <a:t>SEND NOTIFICATIONS</a:t>
            </a: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3FB66141-D1D2-213A-F7D8-A0C3DA44BDBA}"/>
              </a:ext>
            </a:extLst>
          </p:cNvPr>
          <p:cNvSpPr txBox="1"/>
          <p:nvPr/>
        </p:nvSpPr>
        <p:spPr>
          <a:xfrm>
            <a:off x="218677" y="1027584"/>
            <a:ext cx="26148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 Nova" panose="020F0502020204030204" pitchFamily="18" charset="0"/>
              </a:rPr>
              <a:t>View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ckwell Nova" panose="020F0502020204030204" pitchFamily="18" charset="0"/>
              </a:rPr>
              <a:t>Displays Data (Bind to Properties)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ckwell Nova" panose="020F0502020204030204" pitchFamily="18" charset="0"/>
              </a:rPr>
              <a:t>Triggers Events (Binds to Commands)</a:t>
            </a: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CBA37422-7FD0-EA0C-0F4C-88F118AE23A0}"/>
              </a:ext>
            </a:extLst>
          </p:cNvPr>
          <p:cNvSpPr txBox="1"/>
          <p:nvPr/>
        </p:nvSpPr>
        <p:spPr>
          <a:xfrm>
            <a:off x="3566710" y="968363"/>
            <a:ext cx="27478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Rockwell Nova" panose="020F0502020204030204" pitchFamily="18" charset="0"/>
              </a:rPr>
              <a:t>ViewModel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Rockwell Nova" panose="020F0502020204030204" pitchFamily="18" charset="0"/>
            </a:endParaRP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ckwell Nova" panose="020F0502020204030204" pitchFamily="18" charset="0"/>
              </a:rPr>
              <a:t>Get Data from Model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ckwell Nova" panose="020F0502020204030204" pitchFamily="18" charset="0"/>
              </a:rPr>
              <a:t>Expose Data to the View (Properties)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ckwell Nova" panose="020F0502020204030204" pitchFamily="18" charset="0"/>
              </a:rPr>
              <a:t>Expose Commands to the View (Events)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ckwell Nova" panose="020F0502020204030204" pitchFamily="18" charset="0"/>
              </a:rPr>
              <a:t>Handles View related Logic</a:t>
            </a:r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4A8E97CB-F823-287C-A4EA-9D678D644A51}"/>
              </a:ext>
            </a:extLst>
          </p:cNvPr>
          <p:cNvSpPr txBox="1"/>
          <p:nvPr/>
        </p:nvSpPr>
        <p:spPr>
          <a:xfrm>
            <a:off x="8442687" y="945534"/>
            <a:ext cx="196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Rockwell Nova" panose="020F0502020204030204" pitchFamily="18" charset="0"/>
              </a:rPr>
              <a:t>Model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ckwell Nova" panose="020F0502020204030204" pitchFamily="18" charset="0"/>
              </a:rPr>
              <a:t>Manages Data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ckwell Nova" panose="020F0502020204030204" pitchFamily="18" charset="0"/>
              </a:rPr>
              <a:t>Implements Business Logic</a:t>
            </a:r>
          </a:p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ckwell Nova" panose="020F0502020204030204" pitchFamily="18" charset="0"/>
              </a:rPr>
              <a:t>Notifies of changes (Events)</a:t>
            </a:r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A1815B6A-83B6-AA90-A7BF-1F5A00BC33CE}"/>
              </a:ext>
            </a:extLst>
          </p:cNvPr>
          <p:cNvSpPr txBox="1"/>
          <p:nvPr/>
        </p:nvSpPr>
        <p:spPr>
          <a:xfrm>
            <a:off x="845495" y="5928863"/>
            <a:ext cx="18085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>
                <a:solidFill>
                  <a:schemeClr val="bg1">
                    <a:lumMod val="75000"/>
                  </a:schemeClr>
                </a:solidFill>
                <a:latin typeface="Rockwell Nova" panose="020F0502020204030204" pitchFamily="18" charset="0"/>
              </a:rPr>
              <a:t>Hård binding / Kendskab</a:t>
            </a:r>
          </a:p>
          <a:p>
            <a:endParaRPr lang="da-DK" sz="1000" dirty="0">
              <a:solidFill>
                <a:schemeClr val="bg1">
                  <a:lumMod val="75000"/>
                </a:schemeClr>
              </a:solidFill>
              <a:latin typeface="Rockwell Nova" panose="020F0502020204030204" pitchFamily="18" charset="0"/>
            </a:endParaRPr>
          </a:p>
          <a:p>
            <a:r>
              <a:rPr lang="da-DK" sz="1000" dirty="0">
                <a:solidFill>
                  <a:schemeClr val="bg1">
                    <a:lumMod val="75000"/>
                  </a:schemeClr>
                </a:solidFill>
                <a:latin typeface="Rockwell Nova" panose="020F0502020204030204" pitchFamily="18" charset="0"/>
              </a:rPr>
              <a:t>Ingen direkte kendskab</a:t>
            </a:r>
          </a:p>
        </p:txBody>
      </p:sp>
      <p:cxnSp>
        <p:nvCxnSpPr>
          <p:cNvPr id="47" name="Lige pilforbindelse 46">
            <a:extLst>
              <a:ext uri="{FF2B5EF4-FFF2-40B4-BE49-F238E27FC236}">
                <a16:creationId xmlns:a16="http://schemas.microsoft.com/office/drawing/2014/main" id="{DDC2C5D6-A117-DC59-C841-C2AA3A6A9B88}"/>
              </a:ext>
            </a:extLst>
          </p:cNvPr>
          <p:cNvCxnSpPr>
            <a:cxnSpLocks/>
          </p:cNvCxnSpPr>
          <p:nvPr/>
        </p:nvCxnSpPr>
        <p:spPr>
          <a:xfrm>
            <a:off x="155305" y="6056036"/>
            <a:ext cx="632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Lige pilforbindelse 47">
            <a:extLst>
              <a:ext uri="{FF2B5EF4-FFF2-40B4-BE49-F238E27FC236}">
                <a16:creationId xmlns:a16="http://schemas.microsoft.com/office/drawing/2014/main" id="{AE124707-74A1-1446-4A7D-6D821C2ACBE4}"/>
              </a:ext>
            </a:extLst>
          </p:cNvPr>
          <p:cNvCxnSpPr>
            <a:cxnSpLocks/>
          </p:cNvCxnSpPr>
          <p:nvPr/>
        </p:nvCxnSpPr>
        <p:spPr>
          <a:xfrm>
            <a:off x="155305" y="6357988"/>
            <a:ext cx="63234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ktangel: afrundede hjørner 1">
            <a:extLst>
              <a:ext uri="{FF2B5EF4-FFF2-40B4-BE49-F238E27FC236}">
                <a16:creationId xmlns:a16="http://schemas.microsoft.com/office/drawing/2014/main" id="{6F8C42D4-7245-39E0-0567-9DD4F0081DA3}"/>
              </a:ext>
            </a:extLst>
          </p:cNvPr>
          <p:cNvSpPr/>
          <p:nvPr/>
        </p:nvSpPr>
        <p:spPr>
          <a:xfrm>
            <a:off x="6795742" y="2008786"/>
            <a:ext cx="2120896" cy="7882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Rockwell Extra Bold" panose="02060903040505020403" pitchFamily="18" charset="0"/>
              </a:rPr>
              <a:t>Repository</a:t>
            </a:r>
          </a:p>
        </p:txBody>
      </p:sp>
      <p:cxnSp>
        <p:nvCxnSpPr>
          <p:cNvPr id="3" name="Lige pilforbindelse 2">
            <a:extLst>
              <a:ext uri="{FF2B5EF4-FFF2-40B4-BE49-F238E27FC236}">
                <a16:creationId xmlns:a16="http://schemas.microsoft.com/office/drawing/2014/main" id="{16EC872C-325F-7829-DCC2-2005DE331A79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 flipV="1">
            <a:off x="5637299" y="2402889"/>
            <a:ext cx="1158443" cy="11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Lige forbindelse 63">
            <a:extLst>
              <a:ext uri="{FF2B5EF4-FFF2-40B4-BE49-F238E27FC236}">
                <a16:creationId xmlns:a16="http://schemas.microsoft.com/office/drawing/2014/main" id="{8783670B-AED7-6B46-148C-F08DB802E69F}"/>
              </a:ext>
            </a:extLst>
          </p:cNvPr>
          <p:cNvCxnSpPr>
            <a:cxnSpLocks/>
          </p:cNvCxnSpPr>
          <p:nvPr/>
        </p:nvCxnSpPr>
        <p:spPr>
          <a:xfrm flipH="1">
            <a:off x="10815500" y="2772251"/>
            <a:ext cx="1" cy="77548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Lige pilforbindelse 64">
            <a:extLst>
              <a:ext uri="{FF2B5EF4-FFF2-40B4-BE49-F238E27FC236}">
                <a16:creationId xmlns:a16="http://schemas.microsoft.com/office/drawing/2014/main" id="{8E648869-EB27-05C5-397F-92B46CFCC1FF}"/>
              </a:ext>
            </a:extLst>
          </p:cNvPr>
          <p:cNvCxnSpPr>
            <a:cxnSpLocks/>
          </p:cNvCxnSpPr>
          <p:nvPr/>
        </p:nvCxnSpPr>
        <p:spPr>
          <a:xfrm flipV="1">
            <a:off x="8299819" y="2772251"/>
            <a:ext cx="0" cy="7754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Lige forbindelse 65">
            <a:extLst>
              <a:ext uri="{FF2B5EF4-FFF2-40B4-BE49-F238E27FC236}">
                <a16:creationId xmlns:a16="http://schemas.microsoft.com/office/drawing/2014/main" id="{A451BB09-277E-DAC0-7425-B724355718F2}"/>
              </a:ext>
            </a:extLst>
          </p:cNvPr>
          <p:cNvCxnSpPr>
            <a:cxnSpLocks/>
          </p:cNvCxnSpPr>
          <p:nvPr/>
        </p:nvCxnSpPr>
        <p:spPr>
          <a:xfrm>
            <a:off x="8299819" y="3547736"/>
            <a:ext cx="2515681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kstfelt 66">
            <a:extLst>
              <a:ext uri="{FF2B5EF4-FFF2-40B4-BE49-F238E27FC236}">
                <a16:creationId xmlns:a16="http://schemas.microsoft.com/office/drawing/2014/main" id="{08ACA3A3-1ADC-8741-829F-51D3B2F1C76B}"/>
              </a:ext>
            </a:extLst>
          </p:cNvPr>
          <p:cNvSpPr txBox="1"/>
          <p:nvPr/>
        </p:nvSpPr>
        <p:spPr>
          <a:xfrm>
            <a:off x="8581686" y="3662715"/>
            <a:ext cx="1951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Rockwell Nova" panose="020F0502020204030204" pitchFamily="18" charset="0"/>
              </a:rPr>
              <a:t>SEND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187888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9A6850E0-AD11-663E-DB03-E2F2A8C2E0E7}"/>
              </a:ext>
            </a:extLst>
          </p:cNvPr>
          <p:cNvSpPr txBox="1"/>
          <p:nvPr/>
        </p:nvSpPr>
        <p:spPr>
          <a:xfrm>
            <a:off x="3550335" y="375139"/>
            <a:ext cx="50913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Rockwell Extra Bold" panose="02060903040505020403" pitchFamily="18" charset="0"/>
              </a:rPr>
              <a:t>Mode-View-</a:t>
            </a:r>
            <a:r>
              <a:rPr lang="en-US" sz="2800" dirty="0" err="1">
                <a:latin typeface="Rockwell Extra Bold" panose="02060903040505020403" pitchFamily="18" charset="0"/>
              </a:rPr>
              <a:t>ViewModel</a:t>
            </a:r>
            <a:endParaRPr lang="en-US" sz="2800" dirty="0">
              <a:latin typeface="Rockwell Extra Bold" panose="02060903040505020403" pitchFamily="18" charset="0"/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C035ED21-C47D-526E-9A97-E227F9C5554D}"/>
              </a:ext>
            </a:extLst>
          </p:cNvPr>
          <p:cNvSpPr txBox="1"/>
          <p:nvPr/>
        </p:nvSpPr>
        <p:spPr>
          <a:xfrm>
            <a:off x="484477" y="1075101"/>
            <a:ext cx="8991757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Rockwell Nova" panose="020F0502020204030204" pitchFamily="18" charset="0"/>
              </a:rPr>
              <a:t>Hvorfor</a:t>
            </a:r>
            <a:r>
              <a:rPr lang="en-US" dirty="0">
                <a:latin typeface="Rockwell Nova" panose="020F0502020204030204" pitchFamily="18" charset="0"/>
              </a:rPr>
              <a:t> MVVM</a:t>
            </a:r>
          </a:p>
          <a:p>
            <a:endParaRPr lang="en-US" sz="1200" dirty="0">
              <a:latin typeface="Rockwell Nova" panose="020F0502020204030204" pitchFamily="18" charset="0"/>
            </a:endParaRPr>
          </a:p>
          <a:p>
            <a:r>
              <a:rPr lang="en-US" sz="1200" b="1" dirty="0">
                <a:latin typeface="Rockwell Nova" panose="020F0502020204030204" pitchFamily="18" charset="0"/>
              </a:rPr>
              <a:t>Separation of Concerns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ockwell Nova" panose="020F0502020204030204" pitchFamily="18" charset="0"/>
              </a:rPr>
              <a:t>Klar </a:t>
            </a:r>
            <a:r>
              <a:rPr lang="en-US" sz="1200" dirty="0" err="1">
                <a:latin typeface="Rockwell Nova" panose="020F0502020204030204" pitchFamily="18" charset="0"/>
              </a:rPr>
              <a:t>afskillelse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af</a:t>
            </a:r>
            <a:r>
              <a:rPr lang="en-US" sz="1200" dirty="0">
                <a:latin typeface="Rockwell Nova" panose="020F0502020204030204" pitchFamily="18" charset="0"/>
              </a:rPr>
              <a:t> UI (View) </a:t>
            </a:r>
            <a:r>
              <a:rPr lang="en-US" sz="1200" dirty="0" err="1">
                <a:latin typeface="Rockwell Nova" panose="020F0502020204030204" pitchFamily="18" charset="0"/>
              </a:rPr>
              <a:t>fra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forretningslogik</a:t>
            </a:r>
            <a:r>
              <a:rPr lang="en-US" sz="1200" dirty="0">
                <a:latin typeface="Rockwell Nova" panose="020F0502020204030204" pitchFamily="18" charset="0"/>
              </a:rPr>
              <a:t> (Model) </a:t>
            </a:r>
            <a:r>
              <a:rPr lang="en-US" sz="1200" dirty="0" err="1">
                <a:latin typeface="Rockwell Nova" panose="020F0502020204030204" pitchFamily="18" charset="0"/>
              </a:rPr>
              <a:t>og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koden</a:t>
            </a:r>
            <a:r>
              <a:rPr lang="en-US" sz="1200" dirty="0">
                <a:latin typeface="Rockwell Nova" panose="020F0502020204030204" pitchFamily="18" charset="0"/>
              </a:rPr>
              <a:t> der binder det hele </a:t>
            </a:r>
            <a:r>
              <a:rPr lang="en-US" sz="1200" dirty="0" err="1">
                <a:latin typeface="Rockwell Nova" panose="020F0502020204030204" pitchFamily="18" charset="0"/>
              </a:rPr>
              <a:t>sammen</a:t>
            </a:r>
            <a:r>
              <a:rPr lang="en-US" sz="1200" dirty="0">
                <a:latin typeface="Rockwell Nova" panose="020F0502020204030204" pitchFamily="18" charset="0"/>
              </a:rPr>
              <a:t> (View Model)</a:t>
            </a:r>
          </a:p>
          <a:p>
            <a:endParaRPr lang="en-US" sz="1200" b="1" dirty="0">
              <a:latin typeface="Rockwell Nova" panose="020F0502020204030204" pitchFamily="18" charset="0"/>
            </a:endParaRPr>
          </a:p>
          <a:p>
            <a:r>
              <a:rPr lang="en-US" sz="1200" b="1" dirty="0" err="1">
                <a:latin typeface="Rockwell Nova" panose="020F0502020204030204" pitchFamily="18" charset="0"/>
              </a:rPr>
              <a:t>Testbarhed</a:t>
            </a:r>
            <a:endParaRPr lang="en-US" sz="1200" b="1" dirty="0">
              <a:latin typeface="Rockwell Nova" panose="020F0502020204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ckwell Nova" panose="020F0502020204030204" pitchFamily="18" charset="0"/>
              </a:rPr>
              <a:t>ViewModellen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og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Modellen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kan</a:t>
            </a:r>
            <a:r>
              <a:rPr lang="en-US" sz="1200" dirty="0">
                <a:latin typeface="Rockwell Nova" panose="020F0502020204030204" pitchFamily="18" charset="0"/>
              </a:rPr>
              <a:t> unit testes </a:t>
            </a:r>
            <a:r>
              <a:rPr lang="en-US" sz="1200" dirty="0" err="1">
                <a:latin typeface="Rockwell Nova" panose="020F0502020204030204" pitchFamily="18" charset="0"/>
              </a:rPr>
              <a:t>uafhængigt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af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Viewet</a:t>
            </a:r>
            <a:r>
              <a:rPr lang="en-US" sz="1200" dirty="0">
                <a:latin typeface="Rockwell Nova" panose="020F0502020204030204" pitchFamily="18" charset="0"/>
              </a:rPr>
              <a:t>.</a:t>
            </a:r>
          </a:p>
          <a:p>
            <a:endParaRPr lang="en-US" sz="1200" dirty="0">
              <a:latin typeface="Rockwell Nova" panose="020F0502020204030204" pitchFamily="18" charset="0"/>
            </a:endParaRPr>
          </a:p>
          <a:p>
            <a:r>
              <a:rPr lang="en-US" sz="1200" b="1" dirty="0" err="1">
                <a:latin typeface="Rockwell Nova" panose="020F0502020204030204" pitchFamily="18" charset="0"/>
              </a:rPr>
              <a:t>Vedligeholdelse</a:t>
            </a:r>
            <a:endParaRPr lang="en-US" sz="1200" b="1" dirty="0">
              <a:latin typeface="Rockwell Nova" panose="020F0502020204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Rockwell Nova" panose="020F0502020204030204" pitchFamily="18" charset="0"/>
              </a:rPr>
              <a:t>Der er </a:t>
            </a:r>
            <a:r>
              <a:rPr lang="en-US" sz="1200" dirty="0" err="1">
                <a:latin typeface="Rockwell Nova" panose="020F0502020204030204" pitchFamily="18" charset="0"/>
              </a:rPr>
              <a:t>mindre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risiko</a:t>
            </a:r>
            <a:r>
              <a:rPr lang="en-US" sz="1200" dirty="0">
                <a:latin typeface="Rockwell Nova" panose="020F0502020204030204" pitchFamily="18" charset="0"/>
              </a:rPr>
              <a:t> for at </a:t>
            </a:r>
            <a:r>
              <a:rPr lang="en-US" sz="1200" dirty="0" err="1">
                <a:latin typeface="Rockwell Nova" panose="020F0502020204030204" pitchFamily="18" charset="0"/>
              </a:rPr>
              <a:t>ændringer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til</a:t>
            </a:r>
            <a:r>
              <a:rPr lang="en-US" sz="1200" dirty="0">
                <a:latin typeface="Rockwell Nova" panose="020F0502020204030204" pitchFamily="18" charset="0"/>
              </a:rPr>
              <a:t> UI </a:t>
            </a:r>
            <a:r>
              <a:rPr lang="en-US" sz="1200" dirty="0" err="1">
                <a:latin typeface="Rockwell Nova" panose="020F0502020204030204" pitchFamily="18" charset="0"/>
              </a:rPr>
              <a:t>og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forretningslogik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påvirker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hinanden</a:t>
            </a:r>
            <a:r>
              <a:rPr lang="en-US" sz="1200" dirty="0">
                <a:latin typeface="Rockwell Nova" panose="020F0502020204030204" pitchFamily="18" charset="0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ckwell Nova" panose="020F0502020204030204" pitchFamily="18" charset="0"/>
              </a:rPr>
              <a:t>Lettere</a:t>
            </a:r>
            <a:r>
              <a:rPr lang="en-US" sz="1200" dirty="0">
                <a:latin typeface="Rockwell Nova" panose="020F0502020204030204" pitchFamily="18" charset="0"/>
              </a:rPr>
              <a:t> at </a:t>
            </a:r>
            <a:r>
              <a:rPr lang="en-US" sz="1200" dirty="0" err="1">
                <a:latin typeface="Rockwell Nova" panose="020F0502020204030204" pitchFamily="18" charset="0"/>
              </a:rPr>
              <a:t>finde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fejl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og</a:t>
            </a:r>
            <a:r>
              <a:rPr lang="en-US" sz="1200" dirty="0">
                <a:latin typeface="Rockwell Nova" panose="020F0502020204030204" pitchFamily="18" charset="0"/>
              </a:rPr>
              <a:t> lave </a:t>
            </a:r>
            <a:r>
              <a:rPr lang="en-US" sz="1200" dirty="0" err="1">
                <a:latin typeface="Rockwell Nova" panose="020F0502020204030204" pitchFamily="18" charset="0"/>
              </a:rPr>
              <a:t>ændringer</a:t>
            </a:r>
            <a:r>
              <a:rPr lang="en-US" sz="1200" dirty="0">
                <a:latin typeface="Rockwell Nova" panose="020F0502020204030204" pitchFamily="18" charset="0"/>
              </a:rPr>
              <a:t>.</a:t>
            </a:r>
          </a:p>
          <a:p>
            <a:endParaRPr lang="en-US" sz="1200" dirty="0">
              <a:latin typeface="Rockwell Nova" panose="020F0502020204030204" pitchFamily="18" charset="0"/>
            </a:endParaRPr>
          </a:p>
          <a:p>
            <a:r>
              <a:rPr lang="en-US" sz="1200" b="1" dirty="0" err="1">
                <a:latin typeface="Rockwell Nova" panose="020F0502020204030204" pitchFamily="18" charset="0"/>
              </a:rPr>
              <a:t>Genbruglighed</a:t>
            </a:r>
            <a:endParaRPr lang="en-US" sz="1200" b="1" dirty="0">
              <a:latin typeface="Rockwell Nova" panose="020F0502020204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ckwell Nova" panose="020F0502020204030204" pitchFamily="18" charset="0"/>
              </a:rPr>
              <a:t>Samme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ViewModel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kan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bruges</a:t>
            </a:r>
            <a:r>
              <a:rPr lang="en-US" sz="1200" dirty="0">
                <a:latin typeface="Rockwell Nova" panose="020F0502020204030204" pitchFamily="18" charset="0"/>
              </a:rPr>
              <a:t> I </a:t>
            </a:r>
            <a:r>
              <a:rPr lang="en-US" sz="1200" dirty="0" err="1">
                <a:latin typeface="Rockwell Nova" panose="020F0502020204030204" pitchFamily="18" charset="0"/>
              </a:rPr>
              <a:t>flere</a:t>
            </a:r>
            <a:r>
              <a:rPr lang="en-US" sz="1200" dirty="0">
                <a:latin typeface="Rockwell Nova" panose="020F0502020204030204" pitchFamily="18" charset="0"/>
              </a:rPr>
              <a:t> Views.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ckwell Nova" panose="020F0502020204030204" pitchFamily="18" charset="0"/>
              </a:rPr>
              <a:t>Komponenter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kan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lettere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genbruges</a:t>
            </a:r>
            <a:r>
              <a:rPr lang="en-US" sz="1200" dirty="0">
                <a:latin typeface="Rockwell Nova" panose="020F0502020204030204" pitchFamily="18" charset="0"/>
              </a:rPr>
              <a:t> I </a:t>
            </a:r>
            <a:r>
              <a:rPr lang="en-US" sz="1200" dirty="0" err="1">
                <a:latin typeface="Rockwell Nova" panose="020F0502020204030204" pitchFamily="18" charset="0"/>
              </a:rPr>
              <a:t>forskellige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projekter</a:t>
            </a:r>
            <a:r>
              <a:rPr lang="en-US" sz="1200" dirty="0">
                <a:latin typeface="Rockwell Nova" panose="020F0502020204030204" pitchFamily="18" charset="0"/>
              </a:rPr>
              <a:t>.</a:t>
            </a:r>
          </a:p>
          <a:p>
            <a:endParaRPr lang="en-US" sz="1200" dirty="0">
              <a:latin typeface="Rockwell Nova" panose="020F0502020204030204" pitchFamily="18" charset="0"/>
            </a:endParaRPr>
          </a:p>
          <a:p>
            <a:r>
              <a:rPr lang="en-US" sz="1200" b="1" dirty="0">
                <a:latin typeface="Rockwell Nova" panose="020F0502020204030204" pitchFamily="18" charset="0"/>
              </a:rPr>
              <a:t>Kode </a:t>
            </a:r>
            <a:r>
              <a:rPr lang="en-US" sz="1200" b="1" dirty="0" err="1">
                <a:latin typeface="Rockwell Nova" panose="020F0502020204030204" pitchFamily="18" charset="0"/>
              </a:rPr>
              <a:t>organisering</a:t>
            </a:r>
            <a:endParaRPr lang="en-US" sz="1200" b="1" dirty="0">
              <a:latin typeface="Rockwell Nova" panose="020F05020202040302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ckwell Nova" panose="020F0502020204030204" pitchFamily="18" charset="0"/>
              </a:rPr>
              <a:t>Forbedre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kode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strukturen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og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læsbarheden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ved</a:t>
            </a:r>
            <a:r>
              <a:rPr lang="en-US" sz="1200" dirty="0">
                <a:latin typeface="Rockwell Nova" panose="020F0502020204030204" pitchFamily="18" charset="0"/>
              </a:rPr>
              <a:t> at </a:t>
            </a:r>
            <a:r>
              <a:rPr lang="en-US" sz="1200" dirty="0" err="1">
                <a:latin typeface="Rockwell Nova" panose="020F0502020204030204" pitchFamily="18" charset="0"/>
              </a:rPr>
              <a:t>afkoble</a:t>
            </a:r>
            <a:r>
              <a:rPr lang="en-US" sz="1200" dirty="0">
                <a:latin typeface="Rockwell Nova" panose="020F0502020204030204" pitchFamily="18" charset="0"/>
              </a:rPr>
              <a:t> UI </a:t>
            </a:r>
            <a:r>
              <a:rPr lang="en-US" sz="1200" dirty="0" err="1">
                <a:latin typeface="Rockwell Nova" panose="020F0502020204030204" pitchFamily="18" charset="0"/>
              </a:rPr>
              <a:t>og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forretningslogik</a:t>
            </a:r>
            <a:r>
              <a:rPr lang="en-US" sz="1200" dirty="0">
                <a:latin typeface="Rockwell Nova" panose="020F0502020204030204" pitchFamily="18" charset="0"/>
              </a:rPr>
              <a:t>.</a:t>
            </a:r>
          </a:p>
          <a:p>
            <a:endParaRPr lang="en-US" sz="1200" dirty="0">
              <a:latin typeface="Rockwell Nova" panose="020F0502020204030204" pitchFamily="18" charset="0"/>
            </a:endParaRPr>
          </a:p>
          <a:p>
            <a:r>
              <a:rPr lang="en-US" sz="1200" b="1" dirty="0">
                <a:latin typeface="Rockwell Nova" panose="020F0502020204030204" pitchFamily="18" charset="0"/>
              </a:rPr>
              <a:t>Design Time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Rockwell Nova" panose="020F0502020204030204" pitchFamily="18" charset="0"/>
              </a:rPr>
              <a:t>Tillader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bedre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understøttelse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af</a:t>
            </a:r>
            <a:r>
              <a:rPr lang="en-US" sz="1200" dirty="0">
                <a:latin typeface="Rockwell Nova" panose="020F0502020204030204" pitchFamily="18" charset="0"/>
              </a:rPr>
              <a:t> design-time data I </a:t>
            </a:r>
            <a:r>
              <a:rPr lang="en-US" sz="1200" dirty="0" err="1">
                <a:latin typeface="Rockwell Nova" panose="020F0502020204030204" pitchFamily="18" charset="0"/>
              </a:rPr>
              <a:t>værktøjer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så</a:t>
            </a:r>
            <a:r>
              <a:rPr lang="en-US" sz="1200" dirty="0">
                <a:latin typeface="Rockwell Nova" panose="020F0502020204030204" pitchFamily="18" charset="0"/>
              </a:rPr>
              <a:t> </a:t>
            </a:r>
            <a:r>
              <a:rPr lang="en-US" sz="1200" dirty="0" err="1">
                <a:latin typeface="Rockwell Nova" panose="020F0502020204030204" pitchFamily="18" charset="0"/>
              </a:rPr>
              <a:t>som</a:t>
            </a:r>
            <a:r>
              <a:rPr lang="en-US" sz="1200" dirty="0">
                <a:latin typeface="Rockwell Nova" panose="020F0502020204030204" pitchFamily="18" charset="0"/>
              </a:rPr>
              <a:t> Visual Studio </a:t>
            </a:r>
            <a:r>
              <a:rPr lang="en-US" sz="1200" dirty="0" err="1">
                <a:latin typeface="Rockwell Nova" panose="020F0502020204030204" pitchFamily="18" charset="0"/>
              </a:rPr>
              <a:t>eller</a:t>
            </a:r>
            <a:r>
              <a:rPr lang="en-US" sz="1200" dirty="0">
                <a:latin typeface="Rockwell Nova" panose="020F0502020204030204" pitchFamily="18" charset="0"/>
              </a:rPr>
              <a:t> Blend.</a:t>
            </a:r>
          </a:p>
        </p:txBody>
      </p:sp>
    </p:spTree>
    <p:extLst>
      <p:ext uri="{BB962C8B-B14F-4D97-AF65-F5344CB8AC3E}">
        <p14:creationId xmlns:p14="http://schemas.microsoft.com/office/powerpoint/2010/main" val="376084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190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Rockwell Extra Bold</vt:lpstr>
      <vt:lpstr>Rockwell Nova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Kristian Leonhard</dc:creator>
  <cp:lastModifiedBy>Kristian Leonhard</cp:lastModifiedBy>
  <cp:revision>12</cp:revision>
  <dcterms:created xsi:type="dcterms:W3CDTF">2024-07-10T09:49:46Z</dcterms:created>
  <dcterms:modified xsi:type="dcterms:W3CDTF">2024-07-10T12:53:08Z</dcterms:modified>
</cp:coreProperties>
</file>